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7"/>
  </p:notesMasterIdLst>
  <p:sldIdLst>
    <p:sldId id="301" r:id="rId2"/>
    <p:sldId id="267" r:id="rId3"/>
    <p:sldId id="268" r:id="rId4"/>
    <p:sldId id="290" r:id="rId5"/>
    <p:sldId id="270" r:id="rId6"/>
    <p:sldId id="302" r:id="rId7"/>
    <p:sldId id="271" r:id="rId8"/>
    <p:sldId id="291" r:id="rId9"/>
    <p:sldId id="273" r:id="rId10"/>
    <p:sldId id="274" r:id="rId11"/>
    <p:sldId id="294" r:id="rId12"/>
    <p:sldId id="276" r:id="rId13"/>
    <p:sldId id="277" r:id="rId14"/>
    <p:sldId id="279" r:id="rId15"/>
    <p:sldId id="304" r:id="rId16"/>
    <p:sldId id="281" r:id="rId17"/>
    <p:sldId id="292" r:id="rId18"/>
    <p:sldId id="295" r:id="rId19"/>
    <p:sldId id="283" r:id="rId20"/>
    <p:sldId id="305" r:id="rId21"/>
    <p:sldId id="284" r:id="rId22"/>
    <p:sldId id="306" r:id="rId23"/>
    <p:sldId id="307" r:id="rId24"/>
    <p:sldId id="285" r:id="rId25"/>
    <p:sldId id="300" r:id="rId2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008000"/>
    <a:srgbClr val="CCECFF"/>
    <a:srgbClr val="0656D8"/>
    <a:srgbClr val="065CE8"/>
    <a:srgbClr val="0066FF"/>
    <a:srgbClr val="000066"/>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94660"/>
  </p:normalViewPr>
  <p:slideViewPr>
    <p:cSldViewPr>
      <p:cViewPr varScale="1">
        <p:scale>
          <a:sx n="101" d="100"/>
          <a:sy n="101" d="100"/>
        </p:scale>
        <p:origin x="28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97F0040D-05AB-4EE8-915A-4432CA103B7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3251" name="Rectangle 3">
            <a:extLst>
              <a:ext uri="{FF2B5EF4-FFF2-40B4-BE49-F238E27FC236}">
                <a16:creationId xmlns:a16="http://schemas.microsoft.com/office/drawing/2014/main" id="{04F3D16B-EF3E-494D-B3D8-558A068DCA17}"/>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3253" name="Rectangle 5">
            <a:extLst>
              <a:ext uri="{FF2B5EF4-FFF2-40B4-BE49-F238E27FC236}">
                <a16:creationId xmlns:a16="http://schemas.microsoft.com/office/drawing/2014/main" id="{45BE6E42-EB91-442B-8680-8DCCBCB1EE6E}"/>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3254" name="Rectangle 6">
            <a:extLst>
              <a:ext uri="{FF2B5EF4-FFF2-40B4-BE49-F238E27FC236}">
                <a16:creationId xmlns:a16="http://schemas.microsoft.com/office/drawing/2014/main" id="{8D5F45CE-DE37-4439-A36A-CD62B0F3D0DD}"/>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3255" name="Rectangle 7">
            <a:extLst>
              <a:ext uri="{FF2B5EF4-FFF2-40B4-BE49-F238E27FC236}">
                <a16:creationId xmlns:a16="http://schemas.microsoft.com/office/drawing/2014/main" id="{8ED5526E-A390-42E6-AF1F-F288A39A6DED}"/>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5970EB9A-B4B7-48A5-B6FB-D0507B43FAE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p:spPr>
      </p:sp>
      <p:sp>
        <p:nvSpPr>
          <p:cNvPr id="4099" name="Notes Placeholder 2"/>
          <p:cNvSpPr>
            <a:spLocks noGrp="1"/>
          </p:cNvSpPr>
          <p:nvPr>
            <p:ph type="body" idx="1"/>
          </p:nvPr>
        </p:nvSpPr>
        <p:spPr>
          <a:noFill/>
        </p:spPr>
        <p:txBody>
          <a:bodyPr/>
          <a:lstStyle/>
          <a:p>
            <a:endParaRPr lang="en-US" altLang="en-US"/>
          </a:p>
        </p:txBody>
      </p:sp>
      <p:sp>
        <p:nvSpPr>
          <p:cNvPr id="4100"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3BE7919-649C-4D36-91E2-F3A28091CF57}" type="slidenum">
              <a:rPr lang="en-US" altLang="en-US" sz="1200" smtClean="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9DA7A5F-1405-4A38-A26D-DAD9E228BDBE}" type="slidenum">
              <a:rPr lang="en-US" altLang="en-US" sz="1200" smtClean="0"/>
              <a:pPr/>
              <a:t>10</a:t>
            </a:fld>
            <a:endParaRPr lang="en-US" altLang="en-US"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F88F37E-9B48-4FE5-9571-5C2888695811}" type="slidenum">
              <a:rPr lang="en-US" altLang="en-US" sz="1200" smtClean="0"/>
              <a:pPr/>
              <a:t>11</a:t>
            </a:fld>
            <a:endParaRPr lang="en-US" altLang="en-US"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4E05079-477B-41F7-A3A7-F53CDD234E0F}" type="slidenum">
              <a:rPr lang="en-US" altLang="en-US" sz="1200" smtClean="0"/>
              <a:pPr/>
              <a:t>12</a:t>
            </a:fld>
            <a:endParaRPr lang="en-US" alt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1387D6F-84EC-47E1-88C2-E6EC39532B0D}" type="slidenum">
              <a:rPr lang="en-US" altLang="en-US" sz="1200" smtClean="0"/>
              <a:pPr/>
              <a:t>13</a:t>
            </a:fld>
            <a:endParaRPr lang="en-US" alt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A505769-1A3F-47C9-9547-34E25D761953}" type="slidenum">
              <a:rPr lang="en-US" altLang="en-US" sz="1200" smtClean="0"/>
              <a:pPr/>
              <a:t>14</a:t>
            </a:fld>
            <a:endParaRPr lang="en-US" alt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733EF8E-13EB-4E66-AC4D-61E07ED52C17}" type="slidenum">
              <a:rPr lang="en-US" altLang="en-US" sz="1200" smtClean="0"/>
              <a:pPr/>
              <a:t>15</a:t>
            </a:fld>
            <a:endParaRPr lang="en-US" alt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26F273F-121A-4486-8B80-C53067457CE7}" type="slidenum">
              <a:rPr lang="en-US" altLang="en-US" sz="1200" smtClean="0"/>
              <a:pPr/>
              <a:t>16</a:t>
            </a:fld>
            <a:endParaRPr lang="en-US" alt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6FC7D0D-9D07-44F6-83BA-E20FCF2737D0}" type="slidenum">
              <a:rPr lang="en-US" altLang="en-US" sz="1200" smtClean="0"/>
              <a:pPr/>
              <a:t>17</a:t>
            </a:fld>
            <a:endParaRPr lang="en-US" alt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DB07151-5A40-4F44-8D92-AD4812800A6F}" type="slidenum">
              <a:rPr lang="en-US" altLang="en-US" sz="1200" smtClean="0"/>
              <a:pPr/>
              <a:t>18</a:t>
            </a:fld>
            <a:endParaRPr lang="en-US" alt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AF71AE8-2ED6-4F04-A29F-0ABBFE80C510}" type="slidenum">
              <a:rPr lang="en-US" altLang="en-US" sz="1200" smtClean="0"/>
              <a:pPr/>
              <a:t>19</a:t>
            </a:fld>
            <a:endParaRPr lang="en-US" alt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89F898C-3BE5-486E-9498-90130EF554B4}" type="slidenum">
              <a:rPr lang="en-US" altLang="en-US" sz="1200" smtClean="0"/>
              <a:pPr/>
              <a:t>2</a:t>
            </a:fld>
            <a:endParaRPr lang="en-US" alt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8"/>
          <p:cNvSpPr>
            <a:spLocks noGrp="1" noChangeArrowheads="1"/>
          </p:cNvSpPr>
          <p:nvPr>
            <p:ph type="sldNum" sz="quarter" idx="5"/>
          </p:nvPr>
        </p:nvSpPr>
        <p:spPr>
          <a:noFill/>
        </p:spPr>
        <p:txBody>
          <a:bodyPr/>
          <a:lstStyle>
            <a:lvl1pPr>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1pPr>
            <a:lvl2pPr marL="742950" indent="-28575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2pPr>
            <a:lvl3pPr marL="1143000" indent="-22860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3pPr>
            <a:lvl4pPr marL="1600200" indent="-22860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4pPr>
            <a:lvl5pPr marL="2057400" indent="-22860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9pPr>
          </a:lstStyle>
          <a:p>
            <a:pPr>
              <a:spcBef>
                <a:spcPct val="0"/>
              </a:spcBef>
            </a:pPr>
            <a:fld id="{8B60463B-0540-441A-B20F-403A4D3900AE}" type="slidenum">
              <a:rPr lang="en-US" altLang="en-US" smtClean="0">
                <a:solidFill>
                  <a:srgbClr val="000000"/>
                </a:solidFill>
              </a:rPr>
              <a:pPr>
                <a:spcBef>
                  <a:spcPct val="0"/>
                </a:spcBef>
              </a:pPr>
              <a:t>20</a:t>
            </a:fld>
            <a:endParaRPr lang="en-US" altLang="en-US">
              <a:solidFill>
                <a:srgbClr val="000000"/>
              </a:solidFill>
            </a:endParaRPr>
          </a:p>
        </p:txBody>
      </p:sp>
      <p:sp>
        <p:nvSpPr>
          <p:cNvPr id="4301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1pPr>
            <a:lvl2pPr marL="742950" indent="-28575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2pPr>
            <a:lvl3pPr marL="1143000" indent="-22860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3pPr>
            <a:lvl4pPr marL="1600200" indent="-22860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4pPr>
            <a:lvl5pPr marL="2057400" indent="-22860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9pPr>
          </a:lstStyle>
          <a:p>
            <a:pPr algn="r">
              <a:spcBef>
                <a:spcPct val="0"/>
              </a:spcBef>
            </a:pPr>
            <a:fld id="{095CF8F5-71CC-4CE1-B08D-BE2015183FCD}" type="slidenum">
              <a:rPr lang="en-US" altLang="en-US">
                <a:solidFill>
                  <a:srgbClr val="000000"/>
                </a:solidFill>
              </a:rPr>
              <a:pPr algn="r">
                <a:spcBef>
                  <a:spcPct val="0"/>
                </a:spcBef>
              </a:pPr>
              <a:t>20</a:t>
            </a:fld>
            <a:endParaRPr lang="en-US" altLang="en-US">
              <a:solidFill>
                <a:srgbClr val="000000"/>
              </a:solidFill>
            </a:endParaRPr>
          </a:p>
        </p:txBody>
      </p:sp>
      <p:sp>
        <p:nvSpPr>
          <p:cNvPr id="43012" name="Rectangle 2"/>
          <p:cNvSpPr>
            <a:spLocks noGrp="1" noRot="1" noChangeAspect="1" noChangeArrowheads="1" noTextEdit="1"/>
          </p:cNvSpPr>
          <p:nvPr>
            <p:ph type="sldImg"/>
          </p:nvPr>
        </p:nvSpPr>
        <p:spPr>
          <a:solidFill>
            <a:srgbClr val="FFFFFF"/>
          </a:solidFill>
          <a:ln/>
        </p:spPr>
      </p:sp>
      <p:sp>
        <p:nvSpPr>
          <p:cNvPr id="43013"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5AD7084-3A14-4D92-B4D5-7583A6B1642D}" type="slidenum">
              <a:rPr lang="en-US" altLang="en-US" sz="1200" smtClean="0"/>
              <a:pPr/>
              <a:t>21</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8"/>
          <p:cNvSpPr>
            <a:spLocks noGrp="1" noChangeArrowheads="1"/>
          </p:cNvSpPr>
          <p:nvPr>
            <p:ph type="sldNum" sz="quarter" idx="5"/>
          </p:nvPr>
        </p:nvSpPr>
        <p:spPr>
          <a:noFill/>
        </p:spPr>
        <p:txBody>
          <a:bodyPr/>
          <a:lstStyle>
            <a:lvl1pPr>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1pPr>
            <a:lvl2pPr marL="742950" indent="-28575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2pPr>
            <a:lvl3pPr marL="1143000" indent="-22860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3pPr>
            <a:lvl4pPr marL="1600200" indent="-22860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4pPr>
            <a:lvl5pPr marL="2057400" indent="-22860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9pPr>
          </a:lstStyle>
          <a:p>
            <a:pPr>
              <a:spcBef>
                <a:spcPct val="0"/>
              </a:spcBef>
            </a:pPr>
            <a:fld id="{6F23E304-2C27-413F-94AA-2E07D27E273F}" type="slidenum">
              <a:rPr lang="en-US" altLang="en-US" smtClean="0">
                <a:solidFill>
                  <a:srgbClr val="000000"/>
                </a:solidFill>
              </a:rPr>
              <a:pPr>
                <a:spcBef>
                  <a:spcPct val="0"/>
                </a:spcBef>
              </a:pPr>
              <a:t>22</a:t>
            </a:fld>
            <a:endParaRPr lang="en-US" altLang="en-US">
              <a:solidFill>
                <a:srgbClr val="000000"/>
              </a:solidFill>
            </a:endParaRPr>
          </a:p>
        </p:txBody>
      </p:sp>
      <p:sp>
        <p:nvSpPr>
          <p:cNvPr id="4710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1pPr>
            <a:lvl2pPr marL="742950" indent="-28575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2pPr>
            <a:lvl3pPr marL="1143000" indent="-22860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3pPr>
            <a:lvl4pPr marL="1600200" indent="-22860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4pPr>
            <a:lvl5pPr marL="2057400" indent="-22860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9pPr>
          </a:lstStyle>
          <a:p>
            <a:pPr algn="r">
              <a:spcBef>
                <a:spcPct val="0"/>
              </a:spcBef>
            </a:pPr>
            <a:fld id="{69B4ADB1-7E9E-4D3F-9FE7-AFFDCD775263}" type="slidenum">
              <a:rPr lang="en-US" altLang="en-US">
                <a:solidFill>
                  <a:srgbClr val="000000"/>
                </a:solidFill>
              </a:rPr>
              <a:pPr algn="r">
                <a:spcBef>
                  <a:spcPct val="0"/>
                </a:spcBef>
              </a:pPr>
              <a:t>22</a:t>
            </a:fld>
            <a:endParaRPr lang="en-US" altLang="en-US">
              <a:solidFill>
                <a:srgbClr val="000000"/>
              </a:solidFill>
            </a:endParaRPr>
          </a:p>
        </p:txBody>
      </p:sp>
      <p:sp>
        <p:nvSpPr>
          <p:cNvPr id="47108" name="Rectangle 2"/>
          <p:cNvSpPr>
            <a:spLocks noGrp="1" noRot="1" noChangeAspect="1" noChangeArrowheads="1" noTextEdit="1"/>
          </p:cNvSpPr>
          <p:nvPr>
            <p:ph type="sldImg"/>
          </p:nvPr>
        </p:nvSpPr>
        <p:spPr>
          <a:solidFill>
            <a:srgbClr val="FFFFFF"/>
          </a:solidFill>
          <a:ln/>
        </p:spPr>
      </p:sp>
      <p:sp>
        <p:nvSpPr>
          <p:cNvPr id="47109"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8"/>
          <p:cNvSpPr>
            <a:spLocks noGrp="1" noChangeArrowheads="1"/>
          </p:cNvSpPr>
          <p:nvPr>
            <p:ph type="sldNum" sz="quarter" idx="5"/>
          </p:nvPr>
        </p:nvSpPr>
        <p:spPr>
          <a:noFill/>
        </p:spPr>
        <p:txBody>
          <a:bodyPr/>
          <a:lstStyle>
            <a:lvl1pPr>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1pPr>
            <a:lvl2pPr marL="742950" indent="-28575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2pPr>
            <a:lvl3pPr marL="1143000" indent="-22860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3pPr>
            <a:lvl4pPr marL="1600200" indent="-22860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4pPr>
            <a:lvl5pPr marL="2057400" indent="-22860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9pPr>
          </a:lstStyle>
          <a:p>
            <a:pPr>
              <a:spcBef>
                <a:spcPct val="0"/>
              </a:spcBef>
            </a:pPr>
            <a:fld id="{89EDBF52-EEBC-47CA-A498-161703A2CCB7}" type="slidenum">
              <a:rPr lang="en-US" altLang="en-US" smtClean="0">
                <a:solidFill>
                  <a:srgbClr val="000000"/>
                </a:solidFill>
              </a:rPr>
              <a:pPr>
                <a:spcBef>
                  <a:spcPct val="0"/>
                </a:spcBef>
              </a:pPr>
              <a:t>23</a:t>
            </a:fld>
            <a:endParaRPr lang="en-US" altLang="en-US">
              <a:solidFill>
                <a:srgbClr val="000000"/>
              </a:solidFill>
            </a:endParaRPr>
          </a:p>
        </p:txBody>
      </p:sp>
      <p:sp>
        <p:nvSpPr>
          <p:cNvPr id="4915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1pPr>
            <a:lvl2pPr marL="742950" indent="-28575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2pPr>
            <a:lvl3pPr marL="1143000" indent="-22860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3pPr>
            <a:lvl4pPr marL="1600200" indent="-22860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4pPr>
            <a:lvl5pPr marL="2057400" indent="-22860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anose="02020603050405020304" pitchFamily="18" charset="0"/>
              </a:defRPr>
            </a:lvl9pPr>
          </a:lstStyle>
          <a:p>
            <a:pPr algn="r">
              <a:spcBef>
                <a:spcPct val="0"/>
              </a:spcBef>
            </a:pPr>
            <a:fld id="{9D1C1787-E3F6-4242-AB8D-2C04ACC9564E}" type="slidenum">
              <a:rPr lang="en-US" altLang="en-US">
                <a:solidFill>
                  <a:srgbClr val="000000"/>
                </a:solidFill>
              </a:rPr>
              <a:pPr algn="r">
                <a:spcBef>
                  <a:spcPct val="0"/>
                </a:spcBef>
              </a:pPr>
              <a:t>23</a:t>
            </a:fld>
            <a:endParaRPr lang="en-US" altLang="en-US">
              <a:solidFill>
                <a:srgbClr val="000000"/>
              </a:solidFill>
            </a:endParaRPr>
          </a:p>
        </p:txBody>
      </p:sp>
      <p:sp>
        <p:nvSpPr>
          <p:cNvPr id="49156" name="Rectangle 2"/>
          <p:cNvSpPr>
            <a:spLocks noGrp="1" noRot="1" noChangeAspect="1" noChangeArrowheads="1" noTextEdit="1"/>
          </p:cNvSpPr>
          <p:nvPr>
            <p:ph type="sldImg"/>
          </p:nvPr>
        </p:nvSpPr>
        <p:spPr>
          <a:solidFill>
            <a:srgbClr val="FFFFFF"/>
          </a:solidFill>
          <a:ln/>
        </p:spPr>
      </p:sp>
      <p:sp>
        <p:nvSpPr>
          <p:cNvPr id="49157"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EFE8CD7-B0CB-4B75-8764-D684BBDA37DC}" type="slidenum">
              <a:rPr lang="en-US" altLang="en-US" sz="1200" smtClean="0"/>
              <a:pPr/>
              <a:t>24</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69D16C6-3CD6-4E68-A01A-56D5A602D0BC}" type="slidenum">
              <a:rPr lang="en-US" altLang="en-US" sz="1200" smtClean="0"/>
              <a:pPr/>
              <a:t>25</a:t>
            </a:fld>
            <a:endParaRPr lang="en-US" alt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4CCF0C7-3C6E-41DF-9FC1-656F6A54EBF9}" type="slidenum">
              <a:rPr lang="en-US" altLang="en-US" sz="1200" smtClean="0"/>
              <a:pPr/>
              <a:t>3</a:t>
            </a:fld>
            <a:endParaRPr lang="en-US" alt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675B5BF-0585-417B-B69A-451A925882CB}" type="slidenum">
              <a:rPr lang="en-US" altLang="en-US" sz="1200" smtClean="0"/>
              <a:pPr/>
              <a:t>4</a:t>
            </a:fld>
            <a:endParaRPr lang="en-US" altLang="en-US" sz="12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2D09DCC-914B-4CB9-8EF7-71E606FAB30C}" type="slidenum">
              <a:rPr lang="en-US" altLang="en-US" sz="1200" smtClean="0"/>
              <a:pPr/>
              <a:t>5</a:t>
            </a:fld>
            <a:endParaRPr lang="en-US" alt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26F75E3-9256-4800-8EF5-2BDD514FA2FB}" type="slidenum">
              <a:rPr lang="en-US" altLang="en-US" sz="1200" smtClean="0"/>
              <a:pPr/>
              <a:t>6</a:t>
            </a:fld>
            <a:endParaRPr lang="en-US" altLang="en-US" sz="12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13A013F-14F5-45E0-AB67-922047538F88}" type="slidenum">
              <a:rPr lang="en-US" altLang="en-US" sz="1200" smtClean="0"/>
              <a:pPr/>
              <a:t>7</a:t>
            </a:fld>
            <a:endParaRPr lang="en-US" alt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01D0E69-F32F-459D-AAE0-CF9F5F65D796}" type="slidenum">
              <a:rPr lang="en-US" altLang="en-US" sz="1200" smtClean="0"/>
              <a:pPr/>
              <a:t>8</a:t>
            </a:fld>
            <a:endParaRPr lang="en-US" altLang="en-US"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8267F9E-081B-436B-B506-25C32D9989E0}" type="slidenum">
              <a:rPr lang="en-US" altLang="en-US" sz="1200" smtClean="0"/>
              <a:pPr/>
              <a:t>9</a:t>
            </a:fld>
            <a:endParaRPr lang="en-US" altLang="en-US"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DED9085-3014-4C6F-9DD5-135965AF3E8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5646375-037D-4755-852F-B105D08295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EF9CCCF-27D0-4B25-9798-12DF6741E298}"/>
              </a:ext>
            </a:extLst>
          </p:cNvPr>
          <p:cNvSpPr>
            <a:spLocks noGrp="1" noChangeArrowheads="1"/>
          </p:cNvSpPr>
          <p:nvPr>
            <p:ph type="sldNum" sz="quarter" idx="12"/>
          </p:nvPr>
        </p:nvSpPr>
        <p:spPr>
          <a:ln/>
        </p:spPr>
        <p:txBody>
          <a:bodyPr/>
          <a:lstStyle>
            <a:lvl1pPr>
              <a:defRPr/>
            </a:lvl1pPr>
          </a:lstStyle>
          <a:p>
            <a:pPr>
              <a:defRPr/>
            </a:pPr>
            <a:fld id="{F2085BA5-D361-4506-A133-81069FF60EC7}" type="slidenum">
              <a:rPr lang="en-US" altLang="en-US"/>
              <a:pPr>
                <a:defRPr/>
              </a:pPr>
              <a:t>‹#›</a:t>
            </a:fld>
            <a:endParaRPr lang="en-US" altLang="en-US"/>
          </a:p>
        </p:txBody>
      </p:sp>
    </p:spTree>
    <p:extLst>
      <p:ext uri="{BB962C8B-B14F-4D97-AF65-F5344CB8AC3E}">
        <p14:creationId xmlns:p14="http://schemas.microsoft.com/office/powerpoint/2010/main" val="274450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DED9085-3014-4C6F-9DD5-135965AF3E8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5646375-037D-4755-852F-B105D08295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EF9CCCF-27D0-4B25-9798-12DF6741E298}"/>
              </a:ext>
            </a:extLst>
          </p:cNvPr>
          <p:cNvSpPr>
            <a:spLocks noGrp="1" noChangeArrowheads="1"/>
          </p:cNvSpPr>
          <p:nvPr>
            <p:ph type="sldNum" sz="quarter" idx="12"/>
          </p:nvPr>
        </p:nvSpPr>
        <p:spPr>
          <a:ln/>
        </p:spPr>
        <p:txBody>
          <a:bodyPr/>
          <a:lstStyle>
            <a:lvl1pPr>
              <a:defRPr/>
            </a:lvl1pPr>
          </a:lstStyle>
          <a:p>
            <a:pPr>
              <a:defRPr/>
            </a:pPr>
            <a:fld id="{70E0FAFB-DD9B-40F6-9874-56C243E9250F}" type="slidenum">
              <a:rPr lang="en-US" altLang="en-US"/>
              <a:pPr>
                <a:defRPr/>
              </a:pPr>
              <a:t>‹#›</a:t>
            </a:fld>
            <a:endParaRPr lang="en-US" altLang="en-US"/>
          </a:p>
        </p:txBody>
      </p:sp>
    </p:spTree>
    <p:extLst>
      <p:ext uri="{BB962C8B-B14F-4D97-AF65-F5344CB8AC3E}">
        <p14:creationId xmlns:p14="http://schemas.microsoft.com/office/powerpoint/2010/main" val="1258568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DED9085-3014-4C6F-9DD5-135965AF3E8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5646375-037D-4755-852F-B105D08295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EF9CCCF-27D0-4B25-9798-12DF6741E298}"/>
              </a:ext>
            </a:extLst>
          </p:cNvPr>
          <p:cNvSpPr>
            <a:spLocks noGrp="1" noChangeArrowheads="1"/>
          </p:cNvSpPr>
          <p:nvPr>
            <p:ph type="sldNum" sz="quarter" idx="12"/>
          </p:nvPr>
        </p:nvSpPr>
        <p:spPr>
          <a:ln/>
        </p:spPr>
        <p:txBody>
          <a:bodyPr/>
          <a:lstStyle>
            <a:lvl1pPr>
              <a:defRPr/>
            </a:lvl1pPr>
          </a:lstStyle>
          <a:p>
            <a:pPr>
              <a:defRPr/>
            </a:pPr>
            <a:fld id="{9C67C138-BE7E-4E44-BE25-3D6F99AF0919}" type="slidenum">
              <a:rPr lang="en-US" altLang="en-US"/>
              <a:pPr>
                <a:defRPr/>
              </a:pPr>
              <a:t>‹#›</a:t>
            </a:fld>
            <a:endParaRPr lang="en-US" altLang="en-US"/>
          </a:p>
        </p:txBody>
      </p:sp>
    </p:spTree>
    <p:extLst>
      <p:ext uri="{BB962C8B-B14F-4D97-AF65-F5344CB8AC3E}">
        <p14:creationId xmlns:p14="http://schemas.microsoft.com/office/powerpoint/2010/main" val="356756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DED9085-3014-4C6F-9DD5-135965AF3E8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5646375-037D-4755-852F-B105D08295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EF9CCCF-27D0-4B25-9798-12DF6741E298}"/>
              </a:ext>
            </a:extLst>
          </p:cNvPr>
          <p:cNvSpPr>
            <a:spLocks noGrp="1" noChangeArrowheads="1"/>
          </p:cNvSpPr>
          <p:nvPr>
            <p:ph type="sldNum" sz="quarter" idx="12"/>
          </p:nvPr>
        </p:nvSpPr>
        <p:spPr>
          <a:ln/>
        </p:spPr>
        <p:txBody>
          <a:bodyPr/>
          <a:lstStyle>
            <a:lvl1pPr>
              <a:defRPr/>
            </a:lvl1pPr>
          </a:lstStyle>
          <a:p>
            <a:pPr>
              <a:defRPr/>
            </a:pPr>
            <a:fld id="{AE60C15F-5036-49A2-888D-7910B7F5CB5D}" type="slidenum">
              <a:rPr lang="en-US" altLang="en-US"/>
              <a:pPr>
                <a:defRPr/>
              </a:pPr>
              <a:t>‹#›</a:t>
            </a:fld>
            <a:endParaRPr lang="en-US" altLang="en-US"/>
          </a:p>
        </p:txBody>
      </p:sp>
    </p:spTree>
    <p:extLst>
      <p:ext uri="{BB962C8B-B14F-4D97-AF65-F5344CB8AC3E}">
        <p14:creationId xmlns:p14="http://schemas.microsoft.com/office/powerpoint/2010/main" val="1074218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DED9085-3014-4C6F-9DD5-135965AF3E8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5646375-037D-4755-852F-B105D08295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EF9CCCF-27D0-4B25-9798-12DF6741E298}"/>
              </a:ext>
            </a:extLst>
          </p:cNvPr>
          <p:cNvSpPr>
            <a:spLocks noGrp="1" noChangeArrowheads="1"/>
          </p:cNvSpPr>
          <p:nvPr>
            <p:ph type="sldNum" sz="quarter" idx="12"/>
          </p:nvPr>
        </p:nvSpPr>
        <p:spPr>
          <a:ln/>
        </p:spPr>
        <p:txBody>
          <a:bodyPr/>
          <a:lstStyle>
            <a:lvl1pPr>
              <a:defRPr/>
            </a:lvl1pPr>
          </a:lstStyle>
          <a:p>
            <a:pPr>
              <a:defRPr/>
            </a:pPr>
            <a:fld id="{35E4AC91-FF98-4D4D-89D0-A3EAE9BDE152}" type="slidenum">
              <a:rPr lang="en-US" altLang="en-US"/>
              <a:pPr>
                <a:defRPr/>
              </a:pPr>
              <a:t>‹#›</a:t>
            </a:fld>
            <a:endParaRPr lang="en-US" altLang="en-US"/>
          </a:p>
        </p:txBody>
      </p:sp>
    </p:spTree>
    <p:extLst>
      <p:ext uri="{BB962C8B-B14F-4D97-AF65-F5344CB8AC3E}">
        <p14:creationId xmlns:p14="http://schemas.microsoft.com/office/powerpoint/2010/main" val="1414926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DED9085-3014-4C6F-9DD5-135965AF3E8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5646375-037D-4755-852F-B105D08295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EF9CCCF-27D0-4B25-9798-12DF6741E298}"/>
              </a:ext>
            </a:extLst>
          </p:cNvPr>
          <p:cNvSpPr>
            <a:spLocks noGrp="1" noChangeArrowheads="1"/>
          </p:cNvSpPr>
          <p:nvPr>
            <p:ph type="sldNum" sz="quarter" idx="12"/>
          </p:nvPr>
        </p:nvSpPr>
        <p:spPr>
          <a:ln/>
        </p:spPr>
        <p:txBody>
          <a:bodyPr/>
          <a:lstStyle>
            <a:lvl1pPr>
              <a:defRPr/>
            </a:lvl1pPr>
          </a:lstStyle>
          <a:p>
            <a:pPr>
              <a:defRPr/>
            </a:pPr>
            <a:fld id="{5F630107-7FFE-4E3B-B77E-1254B6B53B56}" type="slidenum">
              <a:rPr lang="en-US" altLang="en-US"/>
              <a:pPr>
                <a:defRPr/>
              </a:pPr>
              <a:t>‹#›</a:t>
            </a:fld>
            <a:endParaRPr lang="en-US" altLang="en-US"/>
          </a:p>
        </p:txBody>
      </p:sp>
    </p:spTree>
    <p:extLst>
      <p:ext uri="{BB962C8B-B14F-4D97-AF65-F5344CB8AC3E}">
        <p14:creationId xmlns:p14="http://schemas.microsoft.com/office/powerpoint/2010/main" val="3061747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DED9085-3014-4C6F-9DD5-135965AF3E8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5646375-037D-4755-852F-B105D08295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EF9CCCF-27D0-4B25-9798-12DF6741E298}"/>
              </a:ext>
            </a:extLst>
          </p:cNvPr>
          <p:cNvSpPr>
            <a:spLocks noGrp="1" noChangeArrowheads="1"/>
          </p:cNvSpPr>
          <p:nvPr>
            <p:ph type="sldNum" sz="quarter" idx="12"/>
          </p:nvPr>
        </p:nvSpPr>
        <p:spPr>
          <a:ln/>
        </p:spPr>
        <p:txBody>
          <a:bodyPr/>
          <a:lstStyle>
            <a:lvl1pPr>
              <a:defRPr/>
            </a:lvl1pPr>
          </a:lstStyle>
          <a:p>
            <a:pPr>
              <a:defRPr/>
            </a:pPr>
            <a:fld id="{07BA6CE8-C514-4147-92A2-BBCDA3D39354}" type="slidenum">
              <a:rPr lang="en-US" altLang="en-US"/>
              <a:pPr>
                <a:defRPr/>
              </a:pPr>
              <a:t>‹#›</a:t>
            </a:fld>
            <a:endParaRPr lang="en-US" altLang="en-US"/>
          </a:p>
        </p:txBody>
      </p:sp>
    </p:spTree>
    <p:extLst>
      <p:ext uri="{BB962C8B-B14F-4D97-AF65-F5344CB8AC3E}">
        <p14:creationId xmlns:p14="http://schemas.microsoft.com/office/powerpoint/2010/main" val="2270577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DED9085-3014-4C6F-9DD5-135965AF3E8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5646375-037D-4755-852F-B105D08295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EF9CCCF-27D0-4B25-9798-12DF6741E298}"/>
              </a:ext>
            </a:extLst>
          </p:cNvPr>
          <p:cNvSpPr>
            <a:spLocks noGrp="1" noChangeArrowheads="1"/>
          </p:cNvSpPr>
          <p:nvPr>
            <p:ph type="sldNum" sz="quarter" idx="12"/>
          </p:nvPr>
        </p:nvSpPr>
        <p:spPr>
          <a:ln/>
        </p:spPr>
        <p:txBody>
          <a:bodyPr/>
          <a:lstStyle>
            <a:lvl1pPr>
              <a:defRPr/>
            </a:lvl1pPr>
          </a:lstStyle>
          <a:p>
            <a:pPr>
              <a:defRPr/>
            </a:pPr>
            <a:fld id="{86126D45-1D6D-4E98-86DB-5AC9ACC32F9C}" type="slidenum">
              <a:rPr lang="en-US" altLang="en-US"/>
              <a:pPr>
                <a:defRPr/>
              </a:pPr>
              <a:t>‹#›</a:t>
            </a:fld>
            <a:endParaRPr lang="en-US" altLang="en-US"/>
          </a:p>
        </p:txBody>
      </p:sp>
    </p:spTree>
    <p:extLst>
      <p:ext uri="{BB962C8B-B14F-4D97-AF65-F5344CB8AC3E}">
        <p14:creationId xmlns:p14="http://schemas.microsoft.com/office/powerpoint/2010/main" val="3045015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DED9085-3014-4C6F-9DD5-135965AF3E8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5646375-037D-4755-852F-B105D08295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EF9CCCF-27D0-4B25-9798-12DF6741E298}"/>
              </a:ext>
            </a:extLst>
          </p:cNvPr>
          <p:cNvSpPr>
            <a:spLocks noGrp="1" noChangeArrowheads="1"/>
          </p:cNvSpPr>
          <p:nvPr>
            <p:ph type="sldNum" sz="quarter" idx="12"/>
          </p:nvPr>
        </p:nvSpPr>
        <p:spPr>
          <a:ln/>
        </p:spPr>
        <p:txBody>
          <a:bodyPr/>
          <a:lstStyle>
            <a:lvl1pPr>
              <a:defRPr/>
            </a:lvl1pPr>
          </a:lstStyle>
          <a:p>
            <a:pPr>
              <a:defRPr/>
            </a:pPr>
            <a:fld id="{2D647FE3-3C57-46F4-B23F-F266921A330A}" type="slidenum">
              <a:rPr lang="en-US" altLang="en-US"/>
              <a:pPr>
                <a:defRPr/>
              </a:pPr>
              <a:t>‹#›</a:t>
            </a:fld>
            <a:endParaRPr lang="en-US" altLang="en-US"/>
          </a:p>
        </p:txBody>
      </p:sp>
    </p:spTree>
    <p:extLst>
      <p:ext uri="{BB962C8B-B14F-4D97-AF65-F5344CB8AC3E}">
        <p14:creationId xmlns:p14="http://schemas.microsoft.com/office/powerpoint/2010/main" val="2673958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DED9085-3014-4C6F-9DD5-135965AF3E8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5646375-037D-4755-852F-B105D08295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EF9CCCF-27D0-4B25-9798-12DF6741E298}"/>
              </a:ext>
            </a:extLst>
          </p:cNvPr>
          <p:cNvSpPr>
            <a:spLocks noGrp="1" noChangeArrowheads="1"/>
          </p:cNvSpPr>
          <p:nvPr>
            <p:ph type="sldNum" sz="quarter" idx="12"/>
          </p:nvPr>
        </p:nvSpPr>
        <p:spPr>
          <a:ln/>
        </p:spPr>
        <p:txBody>
          <a:bodyPr/>
          <a:lstStyle>
            <a:lvl1pPr>
              <a:defRPr/>
            </a:lvl1pPr>
          </a:lstStyle>
          <a:p>
            <a:pPr>
              <a:defRPr/>
            </a:pPr>
            <a:fld id="{36A08790-0465-442A-81C0-4942021AC09F}" type="slidenum">
              <a:rPr lang="en-US" altLang="en-US"/>
              <a:pPr>
                <a:defRPr/>
              </a:pPr>
              <a:t>‹#›</a:t>
            </a:fld>
            <a:endParaRPr lang="en-US" altLang="en-US"/>
          </a:p>
        </p:txBody>
      </p:sp>
    </p:spTree>
    <p:extLst>
      <p:ext uri="{BB962C8B-B14F-4D97-AF65-F5344CB8AC3E}">
        <p14:creationId xmlns:p14="http://schemas.microsoft.com/office/powerpoint/2010/main" val="2173352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DED9085-3014-4C6F-9DD5-135965AF3E8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5646375-037D-4755-852F-B105D08295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EF9CCCF-27D0-4B25-9798-12DF6741E298}"/>
              </a:ext>
            </a:extLst>
          </p:cNvPr>
          <p:cNvSpPr>
            <a:spLocks noGrp="1" noChangeArrowheads="1"/>
          </p:cNvSpPr>
          <p:nvPr>
            <p:ph type="sldNum" sz="quarter" idx="12"/>
          </p:nvPr>
        </p:nvSpPr>
        <p:spPr>
          <a:ln/>
        </p:spPr>
        <p:txBody>
          <a:bodyPr/>
          <a:lstStyle>
            <a:lvl1pPr>
              <a:defRPr/>
            </a:lvl1pPr>
          </a:lstStyle>
          <a:p>
            <a:pPr>
              <a:defRPr/>
            </a:pPr>
            <a:fld id="{C1612577-4409-4E4C-B86C-A2A4982D74A8}" type="slidenum">
              <a:rPr lang="en-US" altLang="en-US"/>
              <a:pPr>
                <a:defRPr/>
              </a:pPr>
              <a:t>‹#›</a:t>
            </a:fld>
            <a:endParaRPr lang="en-US" altLang="en-US"/>
          </a:p>
        </p:txBody>
      </p:sp>
    </p:spTree>
    <p:extLst>
      <p:ext uri="{BB962C8B-B14F-4D97-AF65-F5344CB8AC3E}">
        <p14:creationId xmlns:p14="http://schemas.microsoft.com/office/powerpoint/2010/main" val="2416531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DED9085-3014-4C6F-9DD5-135965AF3E81}"/>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05646375-037D-4755-852F-B105D082958E}"/>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a:extLst>
              <a:ext uri="{FF2B5EF4-FFF2-40B4-BE49-F238E27FC236}">
                <a16:creationId xmlns:a16="http://schemas.microsoft.com/office/drawing/2014/main" id="{DEF9CCCF-27D0-4B25-9798-12DF6741E298}"/>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280CE2B-D01B-4321-844A-F4E1AE84C0F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527175"/>
          </a:xfrm>
          <a:solidFill>
            <a:srgbClr val="CCECFF"/>
          </a:solidFill>
        </p:spPr>
        <p:txBody>
          <a:bodyPr/>
          <a:lstStyle/>
          <a:p>
            <a:pPr>
              <a:defRPr/>
            </a:pPr>
            <a:r>
              <a:rPr lang="en-US" dirty="0">
                <a:solidFill>
                  <a:srgbClr val="CC0099"/>
                </a:solidFill>
                <a:effectLst>
                  <a:outerShdw blurRad="38100" dist="38100" dir="2700000" algn="tl">
                    <a:srgbClr val="000000">
                      <a:alpha val="43137"/>
                    </a:srgbClr>
                  </a:outerShdw>
                </a:effectLst>
                <a:latin typeface="Gill Sans Ultra Bold" panose="020B0A02020104020203" pitchFamily="34" charset="0"/>
              </a:rPr>
              <a:t>CHAPTER 3</a:t>
            </a:r>
            <a:br>
              <a:rPr lang="en-US" dirty="0">
                <a:solidFill>
                  <a:srgbClr val="CC0099"/>
                </a:solidFill>
                <a:effectLst>
                  <a:outerShdw blurRad="38100" dist="38100" dir="2700000" algn="tl">
                    <a:srgbClr val="000000">
                      <a:alpha val="43137"/>
                    </a:srgbClr>
                  </a:outerShdw>
                </a:effectLst>
                <a:latin typeface="Gill Sans Ultra Bold" panose="020B0A02020104020203" pitchFamily="34" charset="0"/>
              </a:rPr>
            </a:br>
            <a:r>
              <a:rPr lang="en-US" dirty="0">
                <a:solidFill>
                  <a:srgbClr val="CC0099"/>
                </a:solidFill>
                <a:effectLst>
                  <a:outerShdw blurRad="38100" dist="38100" dir="2700000" algn="tl">
                    <a:srgbClr val="000000">
                      <a:alpha val="43137"/>
                    </a:srgbClr>
                  </a:outerShdw>
                </a:effectLst>
                <a:latin typeface="Gill Sans Ultra Bold" panose="020B0A02020104020203" pitchFamily="34" charset="0"/>
              </a:rPr>
              <a:t>CHEMICAL REACTIONS</a:t>
            </a:r>
          </a:p>
        </p:txBody>
      </p:sp>
      <p:pic>
        <p:nvPicPr>
          <p:cNvPr id="3075" name="Picture 4"/>
          <p:cNvPicPr>
            <a:picLocks noChangeAspect="1"/>
          </p:cNvPicPr>
          <p:nvPr/>
        </p:nvPicPr>
        <p:blipFill>
          <a:blip r:embed="rId3">
            <a:extLst>
              <a:ext uri="{28A0092B-C50C-407E-A947-70E740481C1C}">
                <a14:useLocalDpi xmlns:a14="http://schemas.microsoft.com/office/drawing/2010/main" val="0"/>
              </a:ext>
            </a:extLst>
          </a:blip>
          <a:srcRect l="21667" t="29250" r="58334" b="21838"/>
          <a:stretch>
            <a:fillRect/>
          </a:stretch>
        </p:blipFill>
        <p:spPr bwMode="auto">
          <a:xfrm>
            <a:off x="7265988" y="1503363"/>
            <a:ext cx="18891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5"/>
          <p:cNvPicPr>
            <a:picLocks noChangeAspect="1"/>
          </p:cNvPicPr>
          <p:nvPr/>
        </p:nvPicPr>
        <p:blipFill>
          <a:blip r:embed="rId4">
            <a:extLst>
              <a:ext uri="{28A0092B-C50C-407E-A947-70E740481C1C}">
                <a14:useLocalDpi xmlns:a14="http://schemas.microsoft.com/office/drawing/2010/main" val="0"/>
              </a:ext>
            </a:extLst>
          </a:blip>
          <a:srcRect l="833" t="38539" r="68333" b="14030"/>
          <a:stretch>
            <a:fillRect/>
          </a:stretch>
        </p:blipFill>
        <p:spPr bwMode="auto">
          <a:xfrm>
            <a:off x="2720975" y="3497263"/>
            <a:ext cx="3886200" cy="336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p:cNvPicPr>
            <a:picLocks noChangeAspect="1"/>
          </p:cNvPicPr>
          <p:nvPr/>
        </p:nvPicPr>
        <p:blipFill>
          <a:blip r:embed="rId5">
            <a:extLst>
              <a:ext uri="{28A0092B-C50C-407E-A947-70E740481C1C}">
                <a14:useLocalDpi xmlns:a14="http://schemas.microsoft.com/office/drawing/2010/main" val="0"/>
              </a:ext>
            </a:extLst>
          </a:blip>
          <a:srcRect l="1163" t="57021" r="74672" b="2702"/>
          <a:stretch>
            <a:fillRect/>
          </a:stretch>
        </p:blipFill>
        <p:spPr bwMode="auto">
          <a:xfrm>
            <a:off x="-20638" y="1503363"/>
            <a:ext cx="264318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7"/>
          <p:cNvPicPr>
            <a:picLocks noChangeAspect="1"/>
          </p:cNvPicPr>
          <p:nvPr/>
        </p:nvPicPr>
        <p:blipFill>
          <a:blip r:embed="rId6">
            <a:extLst>
              <a:ext uri="{28A0092B-C50C-407E-A947-70E740481C1C}">
                <a14:useLocalDpi xmlns:a14="http://schemas.microsoft.com/office/drawing/2010/main" val="0"/>
              </a:ext>
            </a:extLst>
          </a:blip>
          <a:srcRect l="16591" t="16798" r="9242" b="29842"/>
          <a:stretch>
            <a:fillRect/>
          </a:stretch>
        </p:blipFill>
        <p:spPr bwMode="auto">
          <a:xfrm>
            <a:off x="2617788" y="1690688"/>
            <a:ext cx="46482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07175" y="3906838"/>
            <a:ext cx="2536825"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4017963"/>
            <a:ext cx="2771775"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Box 11"/>
          <p:cNvSpPr txBox="1">
            <a:spLocks noChangeArrowheads="1"/>
          </p:cNvSpPr>
          <p:nvPr/>
        </p:nvSpPr>
        <p:spPr bwMode="auto">
          <a:xfrm>
            <a:off x="4718050" y="6451600"/>
            <a:ext cx="1939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CC0099"/>
                </a:solidFill>
                <a:latin typeface="Stencil" panose="040409050D0802020404" pitchFamily="82" charset="0"/>
              </a:rPr>
              <a:t>fireworks</a:t>
            </a:r>
          </a:p>
        </p:txBody>
      </p:sp>
      <p:sp>
        <p:nvSpPr>
          <p:cNvPr id="13" name="TextBox 12"/>
          <p:cNvSpPr txBox="1"/>
          <p:nvPr/>
        </p:nvSpPr>
        <p:spPr>
          <a:xfrm>
            <a:off x="774700" y="3579813"/>
            <a:ext cx="1843088" cy="461962"/>
          </a:xfrm>
          <a:prstGeom prst="rect">
            <a:avLst/>
          </a:prstGeom>
          <a:noFill/>
        </p:spPr>
        <p:txBody>
          <a:bodyPr>
            <a:spAutoFit/>
          </a:bodyPr>
          <a:lstStyle/>
          <a:p>
            <a:pPr>
              <a:defRPr/>
            </a:pPr>
            <a:r>
              <a:rPr lang="en-US" b="1" dirty="0">
                <a:solidFill>
                  <a:srgbClr val="CC0099"/>
                </a:solidFill>
                <a:effectLst>
                  <a:outerShdw blurRad="38100" dist="38100" dir="2700000" algn="tl">
                    <a:srgbClr val="000000">
                      <a:alpha val="43137"/>
                    </a:srgbClr>
                  </a:outerShdw>
                </a:effectLst>
                <a:latin typeface="Stencil" panose="040409050D0802020404" pitchFamily="82" charset="0"/>
              </a:rPr>
              <a:t>cooking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52400" y="152400"/>
            <a:ext cx="8763000" cy="649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t>In the previous single replacement reaction examples, the reaction was written as molecular equations.  Although this equation shows the reactants and products of the reaction, it does not give a very clear picture of what truly occurs in solution.  In fact, such an aqueous solution actually contains individual IONS, not molecules, in solution.   Ions such as these that do NOT participate directly in the reaction are called </a:t>
            </a:r>
            <a:r>
              <a:rPr lang="en-US" altLang="en-US" sz="2000" b="1">
                <a:solidFill>
                  <a:srgbClr val="CC0099"/>
                </a:solidFill>
              </a:rPr>
              <a:t>spectator ions</a:t>
            </a:r>
            <a:r>
              <a:rPr lang="en-US" altLang="en-US" sz="2000" b="1"/>
              <a:t>.   </a:t>
            </a:r>
            <a:r>
              <a:rPr lang="en-US" altLang="en-US" sz="2000" b="1" i="1"/>
              <a:t>Net Ionic equations </a:t>
            </a:r>
            <a:r>
              <a:rPr lang="en-US" altLang="en-US" sz="2000" b="1"/>
              <a:t>include only those solution components directly involved in the reaction.  Chemists usually write the net ionic equation for a reaction in solution because it gives the actual forms of the reactants and products and only includes the species that undergo a change.  Write the following single displacement reactions as net ionic equations.</a:t>
            </a:r>
          </a:p>
          <a:p>
            <a:pPr>
              <a:spcBef>
                <a:spcPct val="0"/>
              </a:spcBef>
              <a:buFontTx/>
              <a:buNone/>
            </a:pPr>
            <a:endParaRPr lang="en-US" altLang="en-US" sz="2000" b="1"/>
          </a:p>
          <a:p>
            <a:pPr>
              <a:spcBef>
                <a:spcPct val="0"/>
              </a:spcBef>
              <a:buFontTx/>
              <a:buNone/>
            </a:pPr>
            <a:r>
              <a:rPr lang="en-US" altLang="en-US" sz="2000" b="1">
                <a:solidFill>
                  <a:srgbClr val="006699"/>
                </a:solidFill>
                <a:sym typeface="Symbol" panose="05050102010706020507" pitchFamily="18" charset="2"/>
              </a:rPr>
              <a:t></a:t>
            </a:r>
            <a:r>
              <a:rPr lang="en-US" altLang="en-US" sz="2000" b="1">
                <a:solidFill>
                  <a:srgbClr val="006699"/>
                </a:solidFill>
              </a:rPr>
              <a:t> Active metals replace hydrogen in acids.</a:t>
            </a:r>
            <a:endParaRPr lang="en-US" altLang="en-US" sz="2000" b="1"/>
          </a:p>
          <a:p>
            <a:pPr algn="ctr">
              <a:spcBef>
                <a:spcPct val="0"/>
              </a:spcBef>
              <a:buFontTx/>
              <a:buNone/>
            </a:pPr>
            <a:r>
              <a:rPr lang="en-US" altLang="en-US" sz="2000" b="1">
                <a:solidFill>
                  <a:srgbClr val="660066"/>
                </a:solidFill>
              </a:rPr>
              <a:t>Lithium is added to hydrochloric acid (HCl).</a:t>
            </a:r>
            <a:endParaRPr lang="en-US" altLang="en-US" sz="2000" b="1"/>
          </a:p>
          <a:p>
            <a:pPr>
              <a:spcBef>
                <a:spcPct val="0"/>
              </a:spcBef>
              <a:buFontTx/>
              <a:buNone/>
            </a:pPr>
            <a:endParaRPr lang="en-US" altLang="en-US" sz="2000" b="1"/>
          </a:p>
          <a:p>
            <a:pPr>
              <a:spcBef>
                <a:spcPct val="0"/>
              </a:spcBef>
              <a:buFontTx/>
              <a:buNone/>
            </a:pPr>
            <a:endParaRPr lang="en-US" altLang="en-US" sz="2000" b="1"/>
          </a:p>
          <a:p>
            <a:pPr>
              <a:spcBef>
                <a:spcPct val="0"/>
              </a:spcBef>
              <a:buFontTx/>
              <a:buNone/>
            </a:pPr>
            <a:r>
              <a:rPr lang="en-US" altLang="en-US" sz="2000" b="1">
                <a:solidFill>
                  <a:srgbClr val="006699"/>
                </a:solidFill>
                <a:sym typeface="Symbol" panose="05050102010706020507" pitchFamily="18" charset="2"/>
              </a:rPr>
              <a:t></a:t>
            </a:r>
            <a:r>
              <a:rPr lang="en-US" altLang="en-US" sz="2000" b="1">
                <a:solidFill>
                  <a:srgbClr val="006699"/>
                </a:solidFill>
              </a:rPr>
              <a:t> Active metals replace hydrogen in water.</a:t>
            </a:r>
            <a:endParaRPr lang="en-US" altLang="en-US" sz="2000" b="1"/>
          </a:p>
          <a:p>
            <a:pPr algn="ctr">
              <a:spcBef>
                <a:spcPct val="0"/>
              </a:spcBef>
              <a:buFontTx/>
              <a:buNone/>
            </a:pPr>
            <a:r>
              <a:rPr lang="en-US" altLang="en-US" sz="2000" b="1">
                <a:solidFill>
                  <a:srgbClr val="660066"/>
                </a:solidFill>
              </a:rPr>
              <a:t>Sodium is added to water.</a:t>
            </a:r>
            <a:endParaRPr lang="en-US" altLang="en-US" sz="2000" b="1"/>
          </a:p>
          <a:p>
            <a:pPr>
              <a:spcBef>
                <a:spcPct val="0"/>
              </a:spcBef>
              <a:buFontTx/>
              <a:buNone/>
            </a:pPr>
            <a:endParaRPr lang="en-US" altLang="en-US" sz="2400" b="1"/>
          </a:p>
          <a:p>
            <a:pPr>
              <a:spcBef>
                <a:spcPct val="0"/>
              </a:spcBef>
              <a:buFontTx/>
              <a:buNone/>
            </a:pPr>
            <a:endParaRPr lang="en-US" altLang="en-US" sz="2400" b="1"/>
          </a:p>
        </p:txBody>
      </p:sp>
      <p:sp>
        <p:nvSpPr>
          <p:cNvPr id="3" name="TextBox 2"/>
          <p:cNvSpPr txBox="1">
            <a:spLocks noChangeArrowheads="1"/>
          </p:cNvSpPr>
          <p:nvPr/>
        </p:nvSpPr>
        <p:spPr bwMode="auto">
          <a:xfrm>
            <a:off x="1938338" y="5791200"/>
            <a:ext cx="5191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008000"/>
                </a:solidFill>
              </a:rPr>
              <a:t>Na(s)  + H</a:t>
            </a:r>
            <a:r>
              <a:rPr lang="en-US" altLang="en-US" sz="2400" b="1" baseline="-25000">
                <a:solidFill>
                  <a:srgbClr val="008000"/>
                </a:solidFill>
              </a:rPr>
              <a:t>2</a:t>
            </a:r>
            <a:r>
              <a:rPr lang="en-US" altLang="en-US" sz="2400" b="1">
                <a:solidFill>
                  <a:srgbClr val="008000"/>
                </a:solidFill>
              </a:rPr>
              <a:t>O(l) → NaOH (aq) + H</a:t>
            </a:r>
            <a:r>
              <a:rPr lang="en-US" altLang="en-US" sz="2400" b="1" baseline="-25000">
                <a:solidFill>
                  <a:srgbClr val="008000"/>
                </a:solidFill>
              </a:rPr>
              <a:t>2</a:t>
            </a:r>
            <a:r>
              <a:rPr lang="en-US" altLang="en-US" sz="2400" b="1">
                <a:solidFill>
                  <a:srgbClr val="008000"/>
                </a:solidFill>
              </a:rPr>
              <a:t> (g)</a:t>
            </a:r>
          </a:p>
        </p:txBody>
      </p:sp>
      <p:sp>
        <p:nvSpPr>
          <p:cNvPr id="5" name="TextBox 4"/>
          <p:cNvSpPr txBox="1">
            <a:spLocks noChangeArrowheads="1"/>
          </p:cNvSpPr>
          <p:nvPr/>
        </p:nvSpPr>
        <p:spPr bwMode="auto">
          <a:xfrm>
            <a:off x="1752600" y="4522788"/>
            <a:ext cx="5132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008000"/>
                </a:solidFill>
              </a:rPr>
              <a:t>Li(s)  +  HCl(aq) → LiCl (aq) + H</a:t>
            </a:r>
            <a:r>
              <a:rPr lang="en-US" altLang="en-US" sz="2400" b="1" baseline="-25000">
                <a:solidFill>
                  <a:srgbClr val="008000"/>
                </a:solidFill>
              </a:rPr>
              <a:t>2</a:t>
            </a:r>
            <a:r>
              <a:rPr lang="en-US" altLang="en-US" sz="2400" b="1">
                <a:solidFill>
                  <a:srgbClr val="008000"/>
                </a:solidFill>
              </a:rPr>
              <a:t> (g)</a:t>
            </a:r>
          </a:p>
        </p:txBody>
      </p:sp>
      <p:sp>
        <p:nvSpPr>
          <p:cNvPr id="6" name="TextBox 5"/>
          <p:cNvSpPr txBox="1">
            <a:spLocks noChangeArrowheads="1"/>
          </p:cNvSpPr>
          <p:nvPr/>
        </p:nvSpPr>
        <p:spPr bwMode="auto">
          <a:xfrm>
            <a:off x="1752600" y="4522788"/>
            <a:ext cx="5289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008000"/>
                </a:solidFill>
              </a:rPr>
              <a:t>Li(s)  + 2H</a:t>
            </a:r>
            <a:r>
              <a:rPr lang="en-US" altLang="en-US" sz="2400" b="1" baseline="30000">
                <a:solidFill>
                  <a:srgbClr val="008000"/>
                </a:solidFill>
              </a:rPr>
              <a:t>+</a:t>
            </a:r>
            <a:r>
              <a:rPr lang="en-US" altLang="en-US" sz="2400" b="1">
                <a:solidFill>
                  <a:srgbClr val="008000"/>
                </a:solidFill>
              </a:rPr>
              <a:t>  (aq) → Li</a:t>
            </a:r>
            <a:r>
              <a:rPr lang="en-US" altLang="en-US" sz="2400" b="1" baseline="30000">
                <a:solidFill>
                  <a:srgbClr val="008000"/>
                </a:solidFill>
              </a:rPr>
              <a:t>+</a:t>
            </a:r>
            <a:r>
              <a:rPr lang="en-US" altLang="en-US" sz="2400" b="1">
                <a:solidFill>
                  <a:srgbClr val="008000"/>
                </a:solidFill>
              </a:rPr>
              <a:t>   (aq) + H</a:t>
            </a:r>
            <a:r>
              <a:rPr lang="en-US" altLang="en-US" sz="2400" b="1" baseline="-25000">
                <a:solidFill>
                  <a:srgbClr val="008000"/>
                </a:solidFill>
              </a:rPr>
              <a:t>2</a:t>
            </a:r>
            <a:r>
              <a:rPr lang="en-US" altLang="en-US" sz="2400" b="1">
                <a:solidFill>
                  <a:srgbClr val="008000"/>
                </a:solidFill>
              </a:rPr>
              <a:t> (g)</a:t>
            </a:r>
          </a:p>
        </p:txBody>
      </p:sp>
      <p:sp>
        <p:nvSpPr>
          <p:cNvPr id="7" name="TextBox 6"/>
          <p:cNvSpPr txBox="1">
            <a:spLocks noChangeArrowheads="1"/>
          </p:cNvSpPr>
          <p:nvPr/>
        </p:nvSpPr>
        <p:spPr bwMode="auto">
          <a:xfrm>
            <a:off x="1938338" y="5791200"/>
            <a:ext cx="515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008000"/>
                </a:solidFill>
              </a:rPr>
              <a:t>Na(s)  + H</a:t>
            </a:r>
            <a:r>
              <a:rPr lang="en-US" altLang="en-US" sz="2400" b="1" baseline="-25000">
                <a:solidFill>
                  <a:srgbClr val="008000"/>
                </a:solidFill>
              </a:rPr>
              <a:t>2</a:t>
            </a:r>
            <a:r>
              <a:rPr lang="en-US" altLang="en-US" sz="2400" b="1">
                <a:solidFill>
                  <a:srgbClr val="008000"/>
                </a:solidFill>
              </a:rPr>
              <a:t>O(l) → Na</a:t>
            </a:r>
            <a:r>
              <a:rPr lang="en-US" altLang="en-US" sz="2400" b="1" baseline="30000">
                <a:solidFill>
                  <a:srgbClr val="008000"/>
                </a:solidFill>
              </a:rPr>
              <a:t>+</a:t>
            </a:r>
            <a:r>
              <a:rPr lang="en-US" altLang="en-US" sz="2400" b="1">
                <a:solidFill>
                  <a:srgbClr val="008000"/>
                </a:solidFill>
              </a:rPr>
              <a:t>  + OH</a:t>
            </a:r>
            <a:r>
              <a:rPr lang="en-US" altLang="en-US" sz="2400" b="1" baseline="30000">
                <a:solidFill>
                  <a:srgbClr val="008000"/>
                </a:solidFill>
              </a:rPr>
              <a:t>- </a:t>
            </a:r>
            <a:r>
              <a:rPr lang="en-US" altLang="en-US" sz="2400" b="1">
                <a:solidFill>
                  <a:srgbClr val="008000"/>
                </a:solidFill>
              </a:rPr>
              <a:t>+ H</a:t>
            </a:r>
            <a:r>
              <a:rPr lang="en-US" altLang="en-US" sz="2400" b="1" baseline="-25000">
                <a:solidFill>
                  <a:srgbClr val="008000"/>
                </a:solidFill>
              </a:rPr>
              <a:t>2</a:t>
            </a:r>
            <a:r>
              <a:rPr lang="en-US" altLang="en-US" sz="2400" b="1">
                <a:solidFill>
                  <a:srgbClr val="008000"/>
                </a:solidFill>
              </a:rPr>
              <a:t> (g)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 grpId="0"/>
      <p:bldP spid="5" grpId="1"/>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69925" y="193675"/>
            <a:ext cx="755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b="1" u="sng"/>
              <a:t>ACTIVITY SERIES OF SOME SELECTED METALS</a:t>
            </a:r>
          </a:p>
        </p:txBody>
      </p:sp>
      <p:sp>
        <p:nvSpPr>
          <p:cNvPr id="23555" name="Text Box 3"/>
          <p:cNvSpPr txBox="1">
            <a:spLocks noChangeArrowheads="1"/>
          </p:cNvSpPr>
          <p:nvPr/>
        </p:nvSpPr>
        <p:spPr bwMode="auto">
          <a:xfrm>
            <a:off x="381000" y="685800"/>
            <a:ext cx="8510588"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A brief activity series of selected metals, hydrogen and halogens are shown</a:t>
            </a:r>
          </a:p>
          <a:p>
            <a:pPr>
              <a:spcBef>
                <a:spcPct val="0"/>
              </a:spcBef>
              <a:buFontTx/>
              <a:buNone/>
            </a:pPr>
            <a:r>
              <a:rPr lang="en-US" altLang="en-US" sz="1800"/>
              <a:t>below.  The series are listed in descending order of chemical reactivity, with the most active metals and halogens at the top (the elements most likely to undergo oxidation).  </a:t>
            </a:r>
            <a:r>
              <a:rPr lang="en-US" altLang="en-US" sz="1800">
                <a:solidFill>
                  <a:srgbClr val="CC0099"/>
                </a:solidFill>
              </a:rPr>
              <a:t>Any metal on the list will replace the ions of those metals (to undergo reduction) that appear anywhere underneath it on the list.</a:t>
            </a:r>
          </a:p>
          <a:p>
            <a:pPr>
              <a:spcBef>
                <a:spcPct val="0"/>
              </a:spcBef>
              <a:buFontTx/>
              <a:buNone/>
            </a:pPr>
            <a:r>
              <a:rPr lang="en-US" altLang="en-US" sz="1800"/>
              <a:t>	</a:t>
            </a:r>
            <a:r>
              <a:rPr lang="en-US" altLang="en-US" sz="1800" u="sng">
                <a:solidFill>
                  <a:srgbClr val="660066"/>
                </a:solidFill>
              </a:rPr>
              <a:t>METALS</a:t>
            </a:r>
            <a:r>
              <a:rPr lang="en-US" altLang="en-US" sz="1800">
                <a:solidFill>
                  <a:srgbClr val="660066"/>
                </a:solidFill>
              </a:rPr>
              <a:t>			</a:t>
            </a:r>
            <a:r>
              <a:rPr lang="en-US" altLang="en-US" sz="1800" u="sng">
                <a:solidFill>
                  <a:srgbClr val="660066"/>
                </a:solidFill>
              </a:rPr>
              <a:t>HALOGENS</a:t>
            </a:r>
            <a:endParaRPr lang="en-US" altLang="en-US" sz="1800">
              <a:solidFill>
                <a:srgbClr val="660066"/>
              </a:solidFill>
            </a:endParaRPr>
          </a:p>
          <a:p>
            <a:pPr>
              <a:spcBef>
                <a:spcPct val="0"/>
              </a:spcBef>
              <a:buFontTx/>
              <a:buNone/>
            </a:pPr>
            <a:r>
              <a:rPr lang="en-US" altLang="en-US" sz="1800">
                <a:solidFill>
                  <a:srgbClr val="660066"/>
                </a:solidFill>
              </a:rPr>
              <a:t>  	      K (most oxidized		      F</a:t>
            </a:r>
            <a:r>
              <a:rPr lang="en-US" altLang="en-US" sz="1800" baseline="-25000">
                <a:solidFill>
                  <a:srgbClr val="660066"/>
                </a:solidFill>
              </a:rPr>
              <a:t>2</a:t>
            </a:r>
            <a:endParaRPr lang="en-US" altLang="en-US" sz="1800">
              <a:solidFill>
                <a:srgbClr val="660066"/>
              </a:solidFill>
            </a:endParaRPr>
          </a:p>
          <a:p>
            <a:pPr>
              <a:spcBef>
                <a:spcPct val="0"/>
              </a:spcBef>
              <a:buFontTx/>
              <a:buNone/>
            </a:pPr>
            <a:r>
              <a:rPr lang="en-US" altLang="en-US" sz="1800">
                <a:solidFill>
                  <a:srgbClr val="660066"/>
                </a:solidFill>
              </a:rPr>
              <a:t>	      Ca				      Cl</a:t>
            </a:r>
            <a:r>
              <a:rPr lang="en-US" altLang="en-US" sz="1800" baseline="-25000">
                <a:solidFill>
                  <a:srgbClr val="660066"/>
                </a:solidFill>
              </a:rPr>
              <a:t>2</a:t>
            </a:r>
            <a:endParaRPr lang="en-US" altLang="en-US" sz="1800">
              <a:solidFill>
                <a:srgbClr val="660066"/>
              </a:solidFill>
            </a:endParaRPr>
          </a:p>
          <a:p>
            <a:pPr>
              <a:spcBef>
                <a:spcPct val="0"/>
              </a:spcBef>
              <a:buFontTx/>
              <a:buNone/>
            </a:pPr>
            <a:r>
              <a:rPr lang="en-US" altLang="en-US" sz="1800">
                <a:solidFill>
                  <a:srgbClr val="660066"/>
                </a:solidFill>
              </a:rPr>
              <a:t>	      Na				      Br</a:t>
            </a:r>
            <a:r>
              <a:rPr lang="en-US" altLang="en-US" sz="1800" baseline="-25000">
                <a:solidFill>
                  <a:srgbClr val="660066"/>
                </a:solidFill>
              </a:rPr>
              <a:t>2</a:t>
            </a:r>
            <a:endParaRPr lang="en-US" altLang="en-US" sz="1800">
              <a:solidFill>
                <a:srgbClr val="660066"/>
              </a:solidFill>
            </a:endParaRPr>
          </a:p>
          <a:p>
            <a:pPr>
              <a:spcBef>
                <a:spcPct val="0"/>
              </a:spcBef>
              <a:buFontTx/>
              <a:buNone/>
            </a:pPr>
            <a:r>
              <a:rPr lang="en-US" altLang="en-US" sz="1800">
                <a:solidFill>
                  <a:srgbClr val="660066"/>
                </a:solidFill>
              </a:rPr>
              <a:t>	      Mg				       l</a:t>
            </a:r>
            <a:r>
              <a:rPr lang="en-US" altLang="en-US" sz="1800" baseline="-25000">
                <a:solidFill>
                  <a:srgbClr val="660066"/>
                </a:solidFill>
              </a:rPr>
              <a:t>2</a:t>
            </a:r>
            <a:endParaRPr lang="en-US" altLang="en-US" sz="1800">
              <a:solidFill>
                <a:srgbClr val="660066"/>
              </a:solidFill>
            </a:endParaRPr>
          </a:p>
          <a:p>
            <a:pPr>
              <a:spcBef>
                <a:spcPct val="0"/>
              </a:spcBef>
              <a:buFontTx/>
              <a:buNone/>
            </a:pPr>
            <a:r>
              <a:rPr lang="en-US" altLang="en-US" sz="1800">
                <a:solidFill>
                  <a:srgbClr val="660066"/>
                </a:solidFill>
              </a:rPr>
              <a:t>	      Al</a:t>
            </a:r>
          </a:p>
          <a:p>
            <a:pPr>
              <a:spcBef>
                <a:spcPct val="0"/>
              </a:spcBef>
              <a:buFontTx/>
              <a:buNone/>
            </a:pPr>
            <a:r>
              <a:rPr lang="en-US" altLang="en-US" sz="1800">
                <a:solidFill>
                  <a:srgbClr val="660066"/>
                </a:solidFill>
              </a:rPr>
              <a:t>	      Zn</a:t>
            </a:r>
          </a:p>
          <a:p>
            <a:pPr>
              <a:spcBef>
                <a:spcPct val="0"/>
              </a:spcBef>
              <a:buFontTx/>
              <a:buNone/>
            </a:pPr>
            <a:r>
              <a:rPr lang="en-US" altLang="en-US" sz="1800">
                <a:solidFill>
                  <a:srgbClr val="660066"/>
                </a:solidFill>
              </a:rPr>
              <a:t>	      Fe</a:t>
            </a:r>
          </a:p>
          <a:p>
            <a:pPr>
              <a:spcBef>
                <a:spcPct val="0"/>
              </a:spcBef>
              <a:buFontTx/>
              <a:buNone/>
            </a:pPr>
            <a:r>
              <a:rPr lang="en-US" altLang="en-US" sz="1800">
                <a:solidFill>
                  <a:srgbClr val="660066"/>
                </a:solidFill>
              </a:rPr>
              <a:t>	      Ni</a:t>
            </a:r>
          </a:p>
          <a:p>
            <a:pPr>
              <a:spcBef>
                <a:spcPct val="0"/>
              </a:spcBef>
              <a:buFontTx/>
              <a:buNone/>
            </a:pPr>
            <a:r>
              <a:rPr lang="en-US" altLang="en-US" sz="1800">
                <a:solidFill>
                  <a:srgbClr val="660066"/>
                </a:solidFill>
              </a:rPr>
              <a:t>	      Sn</a:t>
            </a:r>
          </a:p>
          <a:p>
            <a:pPr>
              <a:spcBef>
                <a:spcPct val="0"/>
              </a:spcBef>
              <a:buFontTx/>
              <a:buNone/>
            </a:pPr>
            <a:r>
              <a:rPr lang="en-US" altLang="en-US" sz="1800">
                <a:solidFill>
                  <a:srgbClr val="660066"/>
                </a:solidFill>
              </a:rPr>
              <a:t>	      Pb</a:t>
            </a:r>
          </a:p>
          <a:p>
            <a:pPr>
              <a:spcBef>
                <a:spcPct val="0"/>
              </a:spcBef>
              <a:buFontTx/>
              <a:buNone/>
            </a:pPr>
            <a:r>
              <a:rPr lang="en-US" altLang="en-US" sz="1800">
                <a:solidFill>
                  <a:srgbClr val="660066"/>
                </a:solidFill>
              </a:rPr>
              <a:t>	      H</a:t>
            </a:r>
          </a:p>
          <a:p>
            <a:pPr>
              <a:spcBef>
                <a:spcPct val="0"/>
              </a:spcBef>
              <a:buFontTx/>
              <a:buNone/>
            </a:pPr>
            <a:r>
              <a:rPr lang="en-US" altLang="en-US" sz="1800">
                <a:solidFill>
                  <a:srgbClr val="660066"/>
                </a:solidFill>
              </a:rPr>
              <a:t>	      Cu</a:t>
            </a:r>
          </a:p>
          <a:p>
            <a:pPr>
              <a:spcBef>
                <a:spcPct val="0"/>
              </a:spcBef>
              <a:buFontTx/>
              <a:buNone/>
            </a:pPr>
            <a:r>
              <a:rPr lang="en-US" altLang="en-US" sz="1800">
                <a:solidFill>
                  <a:srgbClr val="660066"/>
                </a:solidFill>
              </a:rPr>
              <a:t>	      Ag</a:t>
            </a:r>
          </a:p>
          <a:p>
            <a:pPr>
              <a:spcBef>
                <a:spcPct val="0"/>
              </a:spcBef>
              <a:buFontTx/>
              <a:buNone/>
            </a:pPr>
            <a:r>
              <a:rPr lang="en-US" altLang="en-US" sz="1800">
                <a:solidFill>
                  <a:srgbClr val="660066"/>
                </a:solidFill>
              </a:rPr>
              <a:t>	      Hg</a:t>
            </a:r>
          </a:p>
          <a:p>
            <a:pPr>
              <a:spcBef>
                <a:spcPct val="0"/>
              </a:spcBef>
              <a:buFontTx/>
              <a:buNone/>
            </a:pPr>
            <a:r>
              <a:rPr lang="en-US" altLang="en-US" sz="1800">
                <a:solidFill>
                  <a:srgbClr val="660066"/>
                </a:solidFill>
              </a:rPr>
              <a:t>	      Au(least oxidized)</a:t>
            </a:r>
            <a:endParaRPr lang="en-US" altLang="en-US" sz="1800"/>
          </a:p>
        </p:txBody>
      </p:sp>
      <p:sp>
        <p:nvSpPr>
          <p:cNvPr id="23556" name="Text Box 4"/>
          <p:cNvSpPr txBox="1">
            <a:spLocks noChangeArrowheads="1"/>
          </p:cNvSpPr>
          <p:nvPr/>
        </p:nvSpPr>
        <p:spPr bwMode="auto">
          <a:xfrm>
            <a:off x="4251325" y="4648200"/>
            <a:ext cx="3886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solidFill>
                  <a:srgbClr val="CC0000"/>
                </a:solidFill>
              </a:rPr>
              <a:t>Oxidation refers to the loss of  </a:t>
            </a:r>
          </a:p>
          <a:p>
            <a:pPr>
              <a:spcBef>
                <a:spcPct val="0"/>
              </a:spcBef>
              <a:buFontTx/>
              <a:buNone/>
            </a:pPr>
            <a:r>
              <a:rPr lang="en-US" altLang="en-US" sz="2000">
                <a:solidFill>
                  <a:srgbClr val="CC0000"/>
                </a:solidFill>
              </a:rPr>
              <a:t>electrons and reduction refers to the </a:t>
            </a:r>
          </a:p>
          <a:p>
            <a:pPr>
              <a:spcBef>
                <a:spcPct val="0"/>
              </a:spcBef>
              <a:buFontTx/>
              <a:buNone/>
            </a:pPr>
            <a:r>
              <a:rPr lang="en-US" altLang="en-US" sz="2000">
                <a:solidFill>
                  <a:srgbClr val="CC0000"/>
                </a:solidFill>
              </a:rPr>
              <a:t>gain of electrons</a:t>
            </a:r>
            <a:endParaRPr lang="en-US" altLang="en-US" sz="2000"/>
          </a:p>
        </p:txBody>
      </p:sp>
      <p:sp>
        <p:nvSpPr>
          <p:cNvPr id="23557" name="Smiley Face 4">
            <a:hlinkClick r:id="rId3" action="ppaction://hlinksldjump"/>
          </p:cNvPr>
          <p:cNvSpPr>
            <a:spLocks noChangeArrowheads="1"/>
          </p:cNvSpPr>
          <p:nvPr/>
        </p:nvSpPr>
        <p:spPr bwMode="auto">
          <a:xfrm>
            <a:off x="8077200" y="1981200"/>
            <a:ext cx="228600" cy="228600"/>
          </a:xfrm>
          <a:prstGeom prst="smileyFace">
            <a:avLst>
              <a:gd name="adj" fmla="val 4653"/>
            </a:avLst>
          </a:prstGeom>
          <a:solidFill>
            <a:srgbClr val="CCECFF"/>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 name="TextBox 1"/>
          <p:cNvSpPr txBox="1">
            <a:spLocks noChangeArrowheads="1"/>
          </p:cNvSpPr>
          <p:nvPr/>
        </p:nvSpPr>
        <p:spPr bwMode="auto">
          <a:xfrm rot="-3054318">
            <a:off x="100013" y="2555875"/>
            <a:ext cx="1187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More reactive</a:t>
            </a:r>
          </a:p>
        </p:txBody>
      </p:sp>
      <p:sp>
        <p:nvSpPr>
          <p:cNvPr id="7" name="TextBox 6"/>
          <p:cNvSpPr txBox="1">
            <a:spLocks noChangeArrowheads="1"/>
          </p:cNvSpPr>
          <p:nvPr/>
        </p:nvSpPr>
        <p:spPr bwMode="auto">
          <a:xfrm rot="-7528783">
            <a:off x="75407" y="5555456"/>
            <a:ext cx="1189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Least reactive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423323F2-A492-4C84-8963-B12818A696CC}"/>
              </a:ext>
            </a:extLst>
          </p:cNvPr>
          <p:cNvSpPr txBox="1">
            <a:spLocks noChangeArrowheads="1"/>
          </p:cNvSpPr>
          <p:nvPr/>
        </p:nvSpPr>
        <p:spPr bwMode="auto">
          <a:xfrm>
            <a:off x="228600" y="193675"/>
            <a:ext cx="8686800" cy="661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b="1" u="sng" dirty="0"/>
              <a:t>DOUBLE REPLACEMENT</a:t>
            </a:r>
            <a:r>
              <a:rPr lang="en-US" dirty="0"/>
              <a:t> (or metathesis)</a:t>
            </a:r>
          </a:p>
          <a:p>
            <a:pPr>
              <a:defRPr/>
            </a:pPr>
            <a:r>
              <a:rPr lang="en-US" b="1" dirty="0"/>
              <a:t>All double replacement reactions must have a driving force to allow for it to go to completion.  This driving force is the removal of at least one pair of ions from solution, which can occur in one of two ways:</a:t>
            </a:r>
          </a:p>
          <a:p>
            <a:pPr>
              <a:defRPr/>
            </a:pPr>
            <a:endParaRPr lang="en-US" b="1" dirty="0"/>
          </a:p>
          <a:p>
            <a:pPr>
              <a:defRPr/>
            </a:pPr>
            <a:r>
              <a:rPr lang="en-US" dirty="0"/>
              <a:t>	</a:t>
            </a:r>
            <a:r>
              <a:rPr lang="en-US" sz="3200" b="1" dirty="0">
                <a:effectLst>
                  <a:outerShdw blurRad="38100" dist="38100" dir="2700000" algn="tl">
                    <a:srgbClr val="C0C0C0"/>
                  </a:outerShdw>
                </a:effectLst>
              </a:rPr>
              <a:t>1.  formation of a precipitate*</a:t>
            </a:r>
          </a:p>
          <a:p>
            <a:pPr>
              <a:defRPr/>
            </a:pPr>
            <a:r>
              <a:rPr lang="en-US" sz="3200" b="1" dirty="0">
                <a:effectLst>
                  <a:outerShdw blurRad="38100" dist="38100" dir="2700000" algn="tl">
                    <a:srgbClr val="C0C0C0"/>
                  </a:outerShdw>
                </a:effectLst>
              </a:rPr>
              <a:t>	2.  formation of a gas</a:t>
            </a:r>
          </a:p>
          <a:p>
            <a:pPr>
              <a:defRPr/>
            </a:pPr>
            <a:endParaRPr lang="en-US" sz="3200" b="1" dirty="0">
              <a:solidFill>
                <a:srgbClr val="006600"/>
              </a:solidFill>
              <a:effectLst>
                <a:outerShdw blurRad="38100" dist="38100" dir="2700000" algn="tl">
                  <a:srgbClr val="C0C0C0"/>
                </a:outerShdw>
              </a:effectLst>
            </a:endParaRPr>
          </a:p>
          <a:p>
            <a:pPr>
              <a:defRPr/>
            </a:pPr>
            <a:r>
              <a:rPr lang="en-US" sz="2800" b="1" dirty="0">
                <a:solidFill>
                  <a:srgbClr val="006600"/>
                </a:solidFill>
                <a:sym typeface="Symbol" pitchFamily="1" charset="2"/>
              </a:rPr>
              <a:t>*</a:t>
            </a:r>
            <a:r>
              <a:rPr lang="en-US" sz="2800" b="1" dirty="0">
                <a:solidFill>
                  <a:srgbClr val="006600"/>
                </a:solidFill>
              </a:rPr>
              <a:t> formation of a precipitate – apply the solubility rules</a:t>
            </a:r>
            <a:endParaRPr lang="en-US" sz="2800" b="1" dirty="0"/>
          </a:p>
          <a:p>
            <a:pPr>
              <a:defRPr/>
            </a:pPr>
            <a:endParaRPr lang="en-US" sz="2800" b="1" dirty="0"/>
          </a:p>
          <a:p>
            <a:pPr>
              <a:defRPr/>
            </a:pPr>
            <a:r>
              <a:rPr lang="en-US" sz="3200" b="1" dirty="0">
                <a:solidFill>
                  <a:srgbClr val="006699"/>
                </a:solidFill>
              </a:rPr>
              <a:t>Solubility Rules</a:t>
            </a:r>
            <a:r>
              <a:rPr lang="en-US" sz="3200" b="1" i="1" dirty="0">
                <a:solidFill>
                  <a:srgbClr val="006699"/>
                </a:solidFill>
              </a:rPr>
              <a:t>: Please note that “soluble” refers to the ability to dissolve in a solvent, while “insoluble” refers to a solid or precipitate.  The Solubility Rules are summarized on the next slide.</a:t>
            </a:r>
            <a:endParaRPr lang="en-US" sz="32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517525" y="269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3557" name="Text Box 5">
            <a:extLst>
              <a:ext uri="{FF2B5EF4-FFF2-40B4-BE49-F238E27FC236}">
                <a16:creationId xmlns:a16="http://schemas.microsoft.com/office/drawing/2014/main" id="{87250AD5-4164-44D8-BD29-CF0EF810394D}"/>
              </a:ext>
            </a:extLst>
          </p:cNvPr>
          <p:cNvSpPr txBox="1">
            <a:spLocks noChangeArrowheads="1"/>
          </p:cNvSpPr>
          <p:nvPr/>
        </p:nvSpPr>
        <p:spPr bwMode="auto">
          <a:xfrm>
            <a:off x="76200" y="17463"/>
            <a:ext cx="9144000" cy="613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b="1" i="1" u="sng" dirty="0">
                <a:solidFill>
                  <a:srgbClr val="006600"/>
                </a:solidFill>
                <a:effectLst>
                  <a:outerShdw blurRad="38100" dist="38100" dir="2700000" algn="tl">
                    <a:srgbClr val="C0C0C0"/>
                  </a:outerShdw>
                </a:effectLst>
              </a:rPr>
              <a:t>NEGATIVE ION</a:t>
            </a:r>
            <a:r>
              <a:rPr lang="en-US" b="1" i="1" dirty="0">
                <a:effectLst>
                  <a:outerShdw blurRad="38100" dist="38100" dir="2700000" algn="tl">
                    <a:srgbClr val="C0C0C0"/>
                  </a:outerShdw>
                </a:effectLst>
              </a:rPr>
              <a:t>	         </a:t>
            </a:r>
            <a:r>
              <a:rPr lang="en-US" b="1" i="1" u="sng" dirty="0">
                <a:solidFill>
                  <a:srgbClr val="660066"/>
                </a:solidFill>
                <a:effectLst>
                  <a:outerShdw blurRad="38100" dist="38100" dir="2700000" algn="tl">
                    <a:srgbClr val="C0C0C0"/>
                  </a:outerShdw>
                </a:effectLst>
              </a:rPr>
              <a:t>POSITIVE ION</a:t>
            </a:r>
            <a:r>
              <a:rPr lang="en-US" b="1" i="1" dirty="0">
                <a:solidFill>
                  <a:schemeClr val="accent2"/>
                </a:solidFill>
                <a:effectLst>
                  <a:outerShdw blurRad="38100" dist="38100" dir="2700000" algn="tl">
                    <a:srgbClr val="C0C0C0"/>
                  </a:outerShdw>
                </a:effectLst>
              </a:rPr>
              <a:t>	                  </a:t>
            </a:r>
            <a:r>
              <a:rPr lang="en-US" b="1" i="1" u="sng" dirty="0">
                <a:solidFill>
                  <a:schemeClr val="accent2"/>
                </a:solidFill>
                <a:effectLst>
                  <a:outerShdw blurRad="38100" dist="38100" dir="2700000" algn="tl">
                    <a:srgbClr val="C0C0C0"/>
                  </a:outerShdw>
                </a:effectLst>
              </a:rPr>
              <a:t>SOLUBILITY</a:t>
            </a:r>
            <a:r>
              <a:rPr lang="en-US" b="1" i="1" dirty="0">
                <a:effectLst>
                  <a:outerShdw blurRad="38100" dist="38100" dir="2700000" algn="tl">
                    <a:srgbClr val="C0C0C0"/>
                  </a:outerShdw>
                </a:effectLst>
              </a:rPr>
              <a:t>	</a:t>
            </a:r>
            <a:endParaRPr lang="en-US" b="1" dirty="0">
              <a:effectLst>
                <a:outerShdw blurRad="38100" dist="38100" dir="2700000" algn="tl">
                  <a:srgbClr val="C0C0C0"/>
                </a:outerShdw>
              </a:effectLst>
            </a:endParaRPr>
          </a:p>
          <a:p>
            <a:pPr>
              <a:defRPr/>
            </a:pPr>
            <a:r>
              <a:rPr lang="en-US" sz="2000" b="1" dirty="0">
                <a:solidFill>
                  <a:srgbClr val="006600"/>
                </a:solidFill>
              </a:rPr>
              <a:t>Chloride (Cl</a:t>
            </a:r>
            <a:r>
              <a:rPr lang="en-US" sz="2000" b="1" baseline="30000" dirty="0">
                <a:solidFill>
                  <a:srgbClr val="006600"/>
                </a:solidFill>
              </a:rPr>
              <a:t>-</a:t>
            </a:r>
            <a:r>
              <a:rPr lang="en-US" sz="2000" b="1" dirty="0">
                <a:solidFill>
                  <a:srgbClr val="006600"/>
                </a:solidFill>
              </a:rPr>
              <a:t>), Bromide (Br</a:t>
            </a:r>
            <a:r>
              <a:rPr lang="en-US" sz="2000" b="1" baseline="30000" dirty="0">
                <a:solidFill>
                  <a:srgbClr val="006600"/>
                </a:solidFill>
              </a:rPr>
              <a:t>-</a:t>
            </a:r>
            <a:r>
              <a:rPr lang="en-US" sz="2000" b="1" dirty="0">
                <a:solidFill>
                  <a:srgbClr val="006600"/>
                </a:solidFill>
              </a:rPr>
              <a:t>),</a:t>
            </a:r>
            <a:r>
              <a:rPr lang="en-US" sz="2000" b="1" dirty="0"/>
              <a:t>      </a:t>
            </a:r>
            <a:r>
              <a:rPr lang="en-US" sz="2000" b="1" dirty="0">
                <a:solidFill>
                  <a:srgbClr val="660066"/>
                </a:solidFill>
              </a:rPr>
              <a:t>Ag</a:t>
            </a:r>
            <a:r>
              <a:rPr lang="en-US" sz="2000" b="1" baseline="30000" dirty="0">
                <a:solidFill>
                  <a:srgbClr val="660066"/>
                </a:solidFill>
              </a:rPr>
              <a:t>+</a:t>
            </a:r>
            <a:r>
              <a:rPr lang="en-US" sz="2000" b="1" dirty="0">
                <a:solidFill>
                  <a:srgbClr val="660066"/>
                </a:solidFill>
              </a:rPr>
              <a:t>, Pb</a:t>
            </a:r>
            <a:r>
              <a:rPr lang="en-US" sz="2000" b="1" baseline="30000" dirty="0">
                <a:solidFill>
                  <a:srgbClr val="660066"/>
                </a:solidFill>
              </a:rPr>
              <a:t>2+</a:t>
            </a:r>
            <a:r>
              <a:rPr lang="en-US" sz="2000" b="1" dirty="0">
                <a:solidFill>
                  <a:srgbClr val="660066"/>
                </a:solidFill>
              </a:rPr>
              <a:t>, Hg</a:t>
            </a:r>
            <a:r>
              <a:rPr lang="en-US" sz="2000" b="1" baseline="-25000" dirty="0">
                <a:solidFill>
                  <a:srgbClr val="660066"/>
                </a:solidFill>
              </a:rPr>
              <a:t>2</a:t>
            </a:r>
            <a:r>
              <a:rPr lang="en-US" sz="2000" b="1" baseline="30000" dirty="0">
                <a:solidFill>
                  <a:srgbClr val="660066"/>
                </a:solidFill>
              </a:rPr>
              <a:t>2+</a:t>
            </a:r>
            <a:r>
              <a:rPr lang="en-US" sz="2000" b="1" dirty="0">
                <a:solidFill>
                  <a:srgbClr val="660066"/>
                </a:solidFill>
              </a:rPr>
              <a:t>, Cu</a:t>
            </a:r>
            <a:r>
              <a:rPr lang="en-US" sz="2000" b="1" baseline="30000" dirty="0">
                <a:solidFill>
                  <a:srgbClr val="660066"/>
                </a:solidFill>
              </a:rPr>
              <a:t>+</a:t>
            </a:r>
            <a:r>
              <a:rPr lang="en-US" sz="2000" b="1" dirty="0"/>
              <a:t>	         	 </a:t>
            </a:r>
            <a:r>
              <a:rPr lang="en-US" sz="2000" b="1" dirty="0">
                <a:solidFill>
                  <a:schemeClr val="accent2"/>
                </a:solidFill>
              </a:rPr>
              <a:t>Insoluble</a:t>
            </a:r>
            <a:endParaRPr lang="en-US" b="1" dirty="0"/>
          </a:p>
          <a:p>
            <a:pPr>
              <a:defRPr/>
            </a:pPr>
            <a:r>
              <a:rPr lang="en-US" sz="2000" b="1" dirty="0">
                <a:solidFill>
                  <a:srgbClr val="006600"/>
                </a:solidFill>
              </a:rPr>
              <a:t>            Iodide (I</a:t>
            </a:r>
            <a:r>
              <a:rPr lang="en-US" sz="2000" b="1" baseline="30000" dirty="0">
                <a:solidFill>
                  <a:srgbClr val="006600"/>
                </a:solidFill>
              </a:rPr>
              <a:t>-</a:t>
            </a:r>
            <a:r>
              <a:rPr lang="en-US" sz="2000" b="1" dirty="0">
                <a:solidFill>
                  <a:srgbClr val="006600"/>
                </a:solidFill>
              </a:rPr>
              <a:t>)</a:t>
            </a:r>
            <a:endParaRPr lang="en-US" b="1" dirty="0"/>
          </a:p>
          <a:p>
            <a:pPr>
              <a:defRPr/>
            </a:pPr>
            <a:endParaRPr lang="en-US" sz="2000" b="1" dirty="0"/>
          </a:p>
          <a:p>
            <a:pPr>
              <a:defRPr/>
            </a:pPr>
            <a:r>
              <a:rPr lang="en-US" sz="2000" b="1" dirty="0">
                <a:solidFill>
                  <a:srgbClr val="006600"/>
                </a:solidFill>
              </a:rPr>
              <a:t>Phosphate (PO</a:t>
            </a:r>
            <a:r>
              <a:rPr lang="en-US" sz="2000" b="1" baseline="-25000" dirty="0">
                <a:solidFill>
                  <a:srgbClr val="006600"/>
                </a:solidFill>
              </a:rPr>
              <a:t>4</a:t>
            </a:r>
            <a:r>
              <a:rPr lang="en-US" sz="2000" b="1" baseline="30000" dirty="0">
                <a:solidFill>
                  <a:srgbClr val="006600"/>
                </a:solidFill>
              </a:rPr>
              <a:t>3-</a:t>
            </a:r>
            <a:r>
              <a:rPr lang="en-US" sz="2000" b="1" dirty="0">
                <a:solidFill>
                  <a:srgbClr val="006600"/>
                </a:solidFill>
              </a:rPr>
              <a:t>) Carbonate</a:t>
            </a:r>
            <a:r>
              <a:rPr lang="en-US" sz="2000" b="1" dirty="0"/>
              <a:t>      </a:t>
            </a:r>
            <a:r>
              <a:rPr lang="en-US" sz="2000" b="1" dirty="0">
                <a:solidFill>
                  <a:srgbClr val="660066"/>
                </a:solidFill>
              </a:rPr>
              <a:t>All positive ions EXCEPT</a:t>
            </a:r>
            <a:r>
              <a:rPr lang="en-US" sz="2000" b="1" dirty="0"/>
              <a:t>               </a:t>
            </a:r>
            <a:r>
              <a:rPr lang="en-US" sz="2000" b="1" dirty="0">
                <a:solidFill>
                  <a:schemeClr val="accent2"/>
                </a:solidFill>
              </a:rPr>
              <a:t> Insoluble</a:t>
            </a:r>
            <a:endParaRPr lang="en-US" sz="2000" b="1" baseline="30000" dirty="0"/>
          </a:p>
          <a:p>
            <a:pPr>
              <a:defRPr/>
            </a:pPr>
            <a:r>
              <a:rPr lang="en-US" sz="2000" b="1" baseline="30000" dirty="0">
                <a:solidFill>
                  <a:srgbClr val="006600"/>
                </a:solidFill>
              </a:rPr>
              <a:t> </a:t>
            </a:r>
            <a:r>
              <a:rPr lang="en-US" sz="2000" b="1" dirty="0">
                <a:solidFill>
                  <a:srgbClr val="006600"/>
                </a:solidFill>
              </a:rPr>
              <a:t>(CO</a:t>
            </a:r>
            <a:r>
              <a:rPr lang="en-US" sz="2000" b="1" baseline="-25000" dirty="0">
                <a:solidFill>
                  <a:srgbClr val="006600"/>
                </a:solidFill>
              </a:rPr>
              <a:t>3</a:t>
            </a:r>
            <a:r>
              <a:rPr lang="en-US" sz="2000" b="1" baseline="30000" dirty="0">
                <a:solidFill>
                  <a:srgbClr val="006600"/>
                </a:solidFill>
              </a:rPr>
              <a:t>2-</a:t>
            </a:r>
            <a:r>
              <a:rPr lang="en-US" sz="2000" b="1" dirty="0">
                <a:solidFill>
                  <a:srgbClr val="006600"/>
                </a:solidFill>
              </a:rPr>
              <a:t>), Sulfite (SO</a:t>
            </a:r>
            <a:r>
              <a:rPr lang="en-US" sz="2000" b="1" baseline="-25000" dirty="0">
                <a:solidFill>
                  <a:srgbClr val="006600"/>
                </a:solidFill>
              </a:rPr>
              <a:t>3</a:t>
            </a:r>
            <a:r>
              <a:rPr lang="en-US" sz="2000" b="1" baseline="30000" dirty="0">
                <a:solidFill>
                  <a:srgbClr val="006600"/>
                </a:solidFill>
              </a:rPr>
              <a:t>2-</a:t>
            </a:r>
            <a:r>
              <a:rPr lang="en-US" sz="2000" b="1" dirty="0">
                <a:solidFill>
                  <a:srgbClr val="006600"/>
                </a:solidFill>
              </a:rPr>
              <a:t>),</a:t>
            </a:r>
            <a:r>
              <a:rPr lang="en-US" sz="2000" b="1" dirty="0"/>
              <a:t> 	            </a:t>
            </a:r>
            <a:r>
              <a:rPr lang="en-US" sz="2000" b="1" dirty="0">
                <a:solidFill>
                  <a:srgbClr val="660066"/>
                </a:solidFill>
              </a:rPr>
              <a:t>alkali ions and NH</a:t>
            </a:r>
            <a:r>
              <a:rPr lang="en-US" sz="2000" b="1" baseline="-25000" dirty="0">
                <a:solidFill>
                  <a:srgbClr val="660066"/>
                </a:solidFill>
              </a:rPr>
              <a:t>4</a:t>
            </a:r>
            <a:r>
              <a:rPr lang="en-US" sz="2000" b="1" baseline="30000" dirty="0">
                <a:solidFill>
                  <a:srgbClr val="660066"/>
                </a:solidFill>
              </a:rPr>
              <a:t>+</a:t>
            </a:r>
            <a:r>
              <a:rPr lang="en-US" sz="2000" b="1" baseline="30000" dirty="0"/>
              <a:t>                                    </a:t>
            </a:r>
            <a:endParaRPr lang="en-US" b="1" dirty="0"/>
          </a:p>
          <a:p>
            <a:pPr>
              <a:defRPr/>
            </a:pPr>
            <a:r>
              <a:rPr lang="en-US" sz="2000" b="1" dirty="0">
                <a:solidFill>
                  <a:srgbClr val="006600"/>
                </a:solidFill>
              </a:rPr>
              <a:t>Hydroxide (OH</a:t>
            </a:r>
            <a:r>
              <a:rPr lang="en-US" sz="2000" b="1" baseline="30000" dirty="0">
                <a:solidFill>
                  <a:srgbClr val="006600"/>
                </a:solidFill>
              </a:rPr>
              <a:t>-</a:t>
            </a:r>
            <a:r>
              <a:rPr lang="en-US" sz="2000" b="1" dirty="0">
                <a:solidFill>
                  <a:srgbClr val="006600"/>
                </a:solidFill>
              </a:rPr>
              <a:t>),</a:t>
            </a:r>
            <a:endParaRPr lang="en-US" b="1" dirty="0"/>
          </a:p>
          <a:p>
            <a:pPr>
              <a:defRPr/>
            </a:pPr>
            <a:endParaRPr lang="en-US" sz="2000" b="1" dirty="0"/>
          </a:p>
          <a:p>
            <a:pPr>
              <a:defRPr/>
            </a:pPr>
            <a:r>
              <a:rPr lang="en-US" sz="2000" b="1" dirty="0">
                <a:solidFill>
                  <a:srgbClr val="006600"/>
                </a:solidFill>
              </a:rPr>
              <a:t>Sulfate (SO</a:t>
            </a:r>
            <a:r>
              <a:rPr lang="en-US" sz="2000" b="1" baseline="-25000" dirty="0">
                <a:solidFill>
                  <a:srgbClr val="006600"/>
                </a:solidFill>
              </a:rPr>
              <a:t>4</a:t>
            </a:r>
            <a:r>
              <a:rPr lang="en-US" sz="2000" b="1" baseline="30000" dirty="0">
                <a:solidFill>
                  <a:srgbClr val="006600"/>
                </a:solidFill>
              </a:rPr>
              <a:t>2-</a:t>
            </a:r>
            <a:r>
              <a:rPr lang="en-US" sz="2000" b="1" dirty="0">
                <a:solidFill>
                  <a:srgbClr val="006600"/>
                </a:solidFill>
              </a:rPr>
              <a:t>)</a:t>
            </a:r>
            <a:r>
              <a:rPr lang="en-US" sz="2000" b="1" dirty="0"/>
              <a:t>	                    </a:t>
            </a:r>
            <a:r>
              <a:rPr lang="en-US" sz="2000" b="1" dirty="0">
                <a:solidFill>
                  <a:srgbClr val="660066"/>
                </a:solidFill>
              </a:rPr>
              <a:t>Ca</a:t>
            </a:r>
            <a:r>
              <a:rPr lang="en-US" sz="2000" b="1" baseline="30000" dirty="0">
                <a:solidFill>
                  <a:srgbClr val="660066"/>
                </a:solidFill>
              </a:rPr>
              <a:t>2+</a:t>
            </a:r>
            <a:r>
              <a:rPr lang="en-US" sz="2000" b="1" dirty="0">
                <a:solidFill>
                  <a:srgbClr val="660066"/>
                </a:solidFill>
              </a:rPr>
              <a:t>, Sr</a:t>
            </a:r>
            <a:r>
              <a:rPr lang="en-US" sz="2000" b="1" baseline="30000" dirty="0">
                <a:solidFill>
                  <a:srgbClr val="660066"/>
                </a:solidFill>
              </a:rPr>
              <a:t>2+</a:t>
            </a:r>
            <a:r>
              <a:rPr lang="en-US" sz="2000" b="1" dirty="0">
                <a:solidFill>
                  <a:srgbClr val="660066"/>
                </a:solidFill>
              </a:rPr>
              <a:t>, Ba</a:t>
            </a:r>
            <a:r>
              <a:rPr lang="en-US" sz="2000" b="1" baseline="30000" dirty="0">
                <a:solidFill>
                  <a:srgbClr val="660066"/>
                </a:solidFill>
              </a:rPr>
              <a:t>2+</a:t>
            </a:r>
            <a:r>
              <a:rPr lang="en-US" sz="2000" b="1" dirty="0">
                <a:solidFill>
                  <a:srgbClr val="660066"/>
                </a:solidFill>
              </a:rPr>
              <a:t>, Ra</a:t>
            </a:r>
            <a:r>
              <a:rPr lang="en-US" sz="2000" b="1" baseline="30000" dirty="0">
                <a:solidFill>
                  <a:srgbClr val="660066"/>
                </a:solidFill>
              </a:rPr>
              <a:t>2+</a:t>
            </a:r>
            <a:r>
              <a:rPr lang="en-US" sz="2000" b="1" dirty="0">
                <a:solidFill>
                  <a:srgbClr val="660066"/>
                </a:solidFill>
              </a:rPr>
              <a:t>, Ag</a:t>
            </a:r>
            <a:r>
              <a:rPr lang="en-US" sz="2000" b="1" baseline="30000" dirty="0">
                <a:solidFill>
                  <a:srgbClr val="660066"/>
                </a:solidFill>
              </a:rPr>
              <a:t>+</a:t>
            </a:r>
            <a:r>
              <a:rPr lang="en-US" sz="2000" b="1" dirty="0">
                <a:solidFill>
                  <a:srgbClr val="660066"/>
                </a:solidFill>
              </a:rPr>
              <a:t>, Pb</a:t>
            </a:r>
            <a:r>
              <a:rPr lang="en-US" sz="2000" b="1" baseline="30000" dirty="0">
                <a:solidFill>
                  <a:srgbClr val="660066"/>
                </a:solidFill>
              </a:rPr>
              <a:t>2+</a:t>
            </a:r>
            <a:r>
              <a:rPr lang="en-US" sz="2000" b="1" dirty="0">
                <a:solidFill>
                  <a:srgbClr val="660066"/>
                </a:solidFill>
              </a:rPr>
              <a:t>	</a:t>
            </a:r>
            <a:r>
              <a:rPr lang="en-US" sz="2000" b="1" dirty="0"/>
              <a:t> </a:t>
            </a:r>
            <a:r>
              <a:rPr lang="en-US" sz="2000" b="1" dirty="0">
                <a:solidFill>
                  <a:schemeClr val="accent2"/>
                </a:solidFill>
              </a:rPr>
              <a:t>Insoluble</a:t>
            </a:r>
            <a:r>
              <a:rPr lang="en-US" b="1" dirty="0">
                <a:solidFill>
                  <a:schemeClr val="accent2"/>
                </a:solidFill>
              </a:rPr>
              <a:t>	</a:t>
            </a:r>
            <a:endParaRPr lang="en-US" b="1" dirty="0"/>
          </a:p>
          <a:p>
            <a:pPr>
              <a:defRPr/>
            </a:pPr>
            <a:endParaRPr lang="en-US" sz="2000" b="1" dirty="0"/>
          </a:p>
          <a:p>
            <a:pPr>
              <a:defRPr/>
            </a:pPr>
            <a:r>
              <a:rPr lang="en-US" sz="2000" b="1" dirty="0">
                <a:solidFill>
                  <a:srgbClr val="006600"/>
                </a:solidFill>
              </a:rPr>
              <a:t>Sulfide (S</a:t>
            </a:r>
            <a:r>
              <a:rPr lang="en-US" sz="2000" b="1" baseline="30000" dirty="0">
                <a:solidFill>
                  <a:srgbClr val="006600"/>
                </a:solidFill>
              </a:rPr>
              <a:t>2-</a:t>
            </a:r>
            <a:r>
              <a:rPr lang="en-US" sz="2000" b="1" dirty="0">
                <a:solidFill>
                  <a:srgbClr val="006600"/>
                </a:solidFill>
              </a:rPr>
              <a:t>)</a:t>
            </a:r>
            <a:r>
              <a:rPr lang="en-US" sz="2000" b="1" dirty="0"/>
              <a:t>	                 </a:t>
            </a:r>
            <a:r>
              <a:rPr lang="en-US" sz="2000" b="1" dirty="0">
                <a:solidFill>
                  <a:srgbClr val="660066"/>
                </a:solidFill>
              </a:rPr>
              <a:t>All positive ions EXCEPT alkali</a:t>
            </a:r>
            <a:r>
              <a:rPr lang="en-US" sz="2000" b="1" dirty="0"/>
              <a:t>          </a:t>
            </a:r>
            <a:r>
              <a:rPr lang="en-US" sz="2000" b="1" dirty="0">
                <a:solidFill>
                  <a:schemeClr val="accent2"/>
                </a:solidFill>
              </a:rPr>
              <a:t> 	 Insoluble</a:t>
            </a:r>
            <a:r>
              <a:rPr lang="en-US" sz="2000" b="1" dirty="0"/>
              <a:t>               </a:t>
            </a:r>
            <a:r>
              <a:rPr lang="en-US" b="1" dirty="0"/>
              <a:t>	                           </a:t>
            </a:r>
            <a:r>
              <a:rPr lang="en-US" sz="2000" b="1" dirty="0">
                <a:solidFill>
                  <a:srgbClr val="660066"/>
                </a:solidFill>
              </a:rPr>
              <a:t>ions, alkaline earth ions, NH</a:t>
            </a:r>
            <a:r>
              <a:rPr lang="en-US" sz="2000" b="1" baseline="-25000" dirty="0">
                <a:solidFill>
                  <a:srgbClr val="660066"/>
                </a:solidFill>
              </a:rPr>
              <a:t>4</a:t>
            </a:r>
            <a:r>
              <a:rPr lang="en-US" sz="2000" b="1" baseline="30000" dirty="0">
                <a:solidFill>
                  <a:srgbClr val="660066"/>
                </a:solidFill>
              </a:rPr>
              <a:t>+</a:t>
            </a:r>
            <a:r>
              <a:rPr lang="en-US" sz="2000" b="1" dirty="0"/>
              <a:t> </a:t>
            </a:r>
            <a:endParaRPr lang="en-US" b="1" dirty="0"/>
          </a:p>
          <a:p>
            <a:pPr>
              <a:defRPr/>
            </a:pPr>
            <a:endParaRPr lang="en-US" sz="1050" b="1" dirty="0"/>
          </a:p>
          <a:p>
            <a:pPr>
              <a:defRPr/>
            </a:pPr>
            <a:r>
              <a:rPr lang="en-US" b="1" dirty="0">
                <a:solidFill>
                  <a:srgbClr val="666633"/>
                </a:solidFill>
              </a:rPr>
              <a:t>*** All nitrates, perchlorates, and most acetates are soluble.***</a:t>
            </a:r>
          </a:p>
          <a:p>
            <a:pPr>
              <a:defRPr/>
            </a:pPr>
            <a:endParaRPr lang="en-US" sz="1400" b="1" dirty="0"/>
          </a:p>
          <a:p>
            <a:pPr>
              <a:defRPr/>
            </a:pPr>
            <a:r>
              <a:rPr lang="en-US" b="1" u="sng" dirty="0"/>
              <a:t>Example</a:t>
            </a:r>
            <a:r>
              <a:rPr lang="en-US" b="1" dirty="0"/>
              <a:t>: A solution of potassium chloride is mixed with a solution of silver nitrate.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A3D17D19-1B84-439A-9CF4-57DB886608DC}"/>
              </a:ext>
            </a:extLst>
          </p:cNvPr>
          <p:cNvSpPr txBox="1">
            <a:spLocks noChangeArrowheads="1"/>
          </p:cNvSpPr>
          <p:nvPr/>
        </p:nvSpPr>
        <p:spPr bwMode="auto">
          <a:xfrm>
            <a:off x="0" y="0"/>
            <a:ext cx="9144000"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b="1" u="sng" dirty="0"/>
              <a:t>Formation of a Gas</a:t>
            </a:r>
          </a:p>
          <a:p>
            <a:pPr>
              <a:defRPr/>
            </a:pPr>
            <a:r>
              <a:rPr lang="en-US" b="1" dirty="0"/>
              <a:t>Common gases formed in metathesis reaction are listed below:</a:t>
            </a:r>
          </a:p>
          <a:p>
            <a:pPr>
              <a:defRPr/>
            </a:pPr>
            <a:r>
              <a:rPr lang="en-US" sz="2000" b="1" dirty="0">
                <a:solidFill>
                  <a:srgbClr val="003366"/>
                </a:solidFill>
              </a:rPr>
              <a:t>	</a:t>
            </a:r>
            <a:endParaRPr lang="en-US" sz="2000" b="1" dirty="0"/>
          </a:p>
          <a:p>
            <a:pPr>
              <a:defRPr/>
            </a:pPr>
            <a:r>
              <a:rPr lang="en-US" sz="2800" b="1" dirty="0">
                <a:solidFill>
                  <a:schemeClr val="accent5">
                    <a:lumMod val="50000"/>
                  </a:schemeClr>
                </a:solidFill>
              </a:rPr>
              <a:t>H</a:t>
            </a:r>
            <a:r>
              <a:rPr lang="en-US" sz="2800" b="1" baseline="-25000" dirty="0">
                <a:solidFill>
                  <a:schemeClr val="accent5">
                    <a:lumMod val="50000"/>
                  </a:schemeClr>
                </a:solidFill>
              </a:rPr>
              <a:t>2</a:t>
            </a:r>
            <a:r>
              <a:rPr lang="en-US" sz="2800" b="1" dirty="0">
                <a:solidFill>
                  <a:schemeClr val="accent5">
                    <a:lumMod val="50000"/>
                  </a:schemeClr>
                </a:solidFill>
              </a:rPr>
              <a:t>S </a:t>
            </a:r>
            <a:r>
              <a:rPr lang="en-US" b="1" dirty="0">
                <a:solidFill>
                  <a:schemeClr val="accent5">
                    <a:lumMod val="50000"/>
                  </a:schemeClr>
                </a:solidFill>
              </a:rPr>
              <a:t>	Any sulfide (salt of S</a:t>
            </a:r>
            <a:r>
              <a:rPr lang="en-US" b="1" baseline="30000" dirty="0">
                <a:solidFill>
                  <a:schemeClr val="accent5">
                    <a:lumMod val="50000"/>
                  </a:schemeClr>
                </a:solidFill>
              </a:rPr>
              <a:t>2-</a:t>
            </a:r>
            <a:r>
              <a:rPr lang="en-US" b="1" dirty="0">
                <a:solidFill>
                  <a:schemeClr val="accent5">
                    <a:lumMod val="50000"/>
                  </a:schemeClr>
                </a:solidFill>
              </a:rPr>
              <a:t>) plus any acid form H</a:t>
            </a:r>
            <a:r>
              <a:rPr lang="en-US" b="1" baseline="-25000" dirty="0">
                <a:solidFill>
                  <a:schemeClr val="accent5">
                    <a:lumMod val="50000"/>
                  </a:schemeClr>
                </a:solidFill>
              </a:rPr>
              <a:t>2</a:t>
            </a:r>
            <a:r>
              <a:rPr lang="en-US" b="1" dirty="0">
                <a:solidFill>
                  <a:schemeClr val="accent5">
                    <a:lumMod val="50000"/>
                  </a:schemeClr>
                </a:solidFill>
              </a:rPr>
              <a:t>S(g) and a salt.  </a:t>
            </a:r>
          </a:p>
          <a:p>
            <a:pPr algn="ctr">
              <a:defRPr/>
            </a:pPr>
            <a:r>
              <a:rPr lang="en-US" b="1" dirty="0">
                <a:solidFill>
                  <a:srgbClr val="800000"/>
                </a:solidFill>
                <a:effectLst>
                  <a:outerShdw blurRad="38100" dist="38100" dir="2700000" algn="tl">
                    <a:srgbClr val="C0C0C0"/>
                  </a:outerShdw>
                </a:effectLst>
              </a:rPr>
              <a:t>Solid iron(II) sulfide is mixed with hydrochloric acid.</a:t>
            </a:r>
            <a:endParaRPr lang="en-US" b="1" dirty="0">
              <a:effectLst>
                <a:outerShdw blurRad="38100" dist="38100" dir="2700000" algn="tl">
                  <a:srgbClr val="C0C0C0"/>
                </a:outerShdw>
              </a:effectLst>
            </a:endParaRPr>
          </a:p>
          <a:p>
            <a:pPr>
              <a:defRPr/>
            </a:pPr>
            <a:endParaRPr lang="en-US" b="1" dirty="0">
              <a:solidFill>
                <a:srgbClr val="666633"/>
              </a:solidFill>
              <a:effectLst>
                <a:outerShdw blurRad="38100" dist="38100" dir="2700000" algn="tl">
                  <a:srgbClr val="C0C0C0"/>
                </a:outerShdw>
              </a:effectLst>
            </a:endParaRPr>
          </a:p>
          <a:p>
            <a:pPr>
              <a:defRPr/>
            </a:pPr>
            <a:endParaRPr lang="en-US" sz="2800" b="1" dirty="0">
              <a:solidFill>
                <a:schemeClr val="accent5">
                  <a:lumMod val="50000"/>
                </a:schemeClr>
              </a:solidFill>
            </a:endParaRPr>
          </a:p>
          <a:p>
            <a:pPr>
              <a:defRPr/>
            </a:pPr>
            <a:endParaRPr lang="en-US" sz="2800" b="1" dirty="0">
              <a:solidFill>
                <a:schemeClr val="accent5">
                  <a:lumMod val="50000"/>
                </a:schemeClr>
              </a:solidFill>
            </a:endParaRPr>
          </a:p>
          <a:p>
            <a:pPr>
              <a:defRPr/>
            </a:pPr>
            <a:r>
              <a:rPr lang="en-US" sz="2800" b="1" dirty="0">
                <a:solidFill>
                  <a:schemeClr val="accent5">
                    <a:lumMod val="50000"/>
                  </a:schemeClr>
                </a:solidFill>
              </a:rPr>
              <a:t>CO</a:t>
            </a:r>
            <a:r>
              <a:rPr lang="en-US" sz="2800" b="1" baseline="-25000" dirty="0">
                <a:solidFill>
                  <a:schemeClr val="accent5">
                    <a:lumMod val="50000"/>
                  </a:schemeClr>
                </a:solidFill>
              </a:rPr>
              <a:t>2 </a:t>
            </a:r>
            <a:r>
              <a:rPr lang="en-US" b="1" baseline="-25000" dirty="0">
                <a:solidFill>
                  <a:schemeClr val="accent5">
                    <a:lumMod val="50000"/>
                  </a:schemeClr>
                </a:solidFill>
              </a:rPr>
              <a:t>	</a:t>
            </a:r>
            <a:r>
              <a:rPr lang="en-US" b="1" dirty="0">
                <a:solidFill>
                  <a:schemeClr val="accent5">
                    <a:lumMod val="50000"/>
                  </a:schemeClr>
                </a:solidFill>
              </a:rPr>
              <a:t>Any carbonate (salt of CO</a:t>
            </a:r>
            <a:r>
              <a:rPr lang="en-US" b="1" baseline="-25000" dirty="0">
                <a:solidFill>
                  <a:schemeClr val="accent5">
                    <a:lumMod val="50000"/>
                  </a:schemeClr>
                </a:solidFill>
              </a:rPr>
              <a:t>3</a:t>
            </a:r>
            <a:r>
              <a:rPr lang="en-US" b="1" baseline="30000" dirty="0">
                <a:solidFill>
                  <a:schemeClr val="accent5">
                    <a:lumMod val="50000"/>
                  </a:schemeClr>
                </a:solidFill>
              </a:rPr>
              <a:t>2-</a:t>
            </a:r>
            <a:r>
              <a:rPr lang="en-US" b="1" dirty="0">
                <a:solidFill>
                  <a:schemeClr val="accent5">
                    <a:lumMod val="50000"/>
                  </a:schemeClr>
                </a:solidFill>
              </a:rPr>
              <a:t>) plus any acid form CO</a:t>
            </a:r>
            <a:r>
              <a:rPr lang="en-US" b="1" baseline="-25000" dirty="0">
                <a:solidFill>
                  <a:schemeClr val="accent5">
                    <a:lumMod val="50000"/>
                  </a:schemeClr>
                </a:solidFill>
              </a:rPr>
              <a:t>2</a:t>
            </a:r>
            <a:r>
              <a:rPr lang="en-US" b="1" dirty="0">
                <a:solidFill>
                  <a:schemeClr val="accent5">
                    <a:lumMod val="50000"/>
                  </a:schemeClr>
                </a:solidFill>
              </a:rPr>
              <a:t>(g), H</a:t>
            </a:r>
            <a:r>
              <a:rPr lang="en-US" b="1" baseline="-25000" dirty="0">
                <a:solidFill>
                  <a:schemeClr val="accent5">
                    <a:lumMod val="50000"/>
                  </a:schemeClr>
                </a:solidFill>
              </a:rPr>
              <a:t>2</a:t>
            </a:r>
            <a:r>
              <a:rPr lang="en-US" b="1" dirty="0">
                <a:solidFill>
                  <a:schemeClr val="accent5">
                    <a:lumMod val="50000"/>
                  </a:schemeClr>
                </a:solidFill>
              </a:rPr>
              <a:t>O, and a salt. </a:t>
            </a:r>
          </a:p>
          <a:p>
            <a:pPr algn="ctr">
              <a:defRPr/>
            </a:pPr>
            <a:r>
              <a:rPr lang="en-US" b="1" dirty="0">
                <a:solidFill>
                  <a:srgbClr val="800000"/>
                </a:solidFill>
                <a:effectLst>
                  <a:outerShdw blurRad="38100" dist="38100" dir="2700000" algn="tl">
                    <a:srgbClr val="C0C0C0"/>
                  </a:outerShdw>
                </a:effectLst>
              </a:rPr>
              <a:t>Potassium carbonate is reacted with nitric acid.</a:t>
            </a:r>
            <a:r>
              <a:rPr lang="en-US" b="1" dirty="0">
                <a:solidFill>
                  <a:srgbClr val="666633"/>
                </a:solidFill>
              </a:rPr>
              <a:t>          </a:t>
            </a:r>
            <a:endParaRPr lang="en-US" b="1" dirty="0"/>
          </a:p>
          <a:p>
            <a:pPr>
              <a:defRPr/>
            </a:pPr>
            <a:endParaRPr lang="en-US" b="1" dirty="0">
              <a:solidFill>
                <a:schemeClr val="accent1"/>
              </a:solidFill>
            </a:endParaRPr>
          </a:p>
        </p:txBody>
      </p:sp>
      <p:sp>
        <p:nvSpPr>
          <p:cNvPr id="3" name="TextBox 2"/>
          <p:cNvSpPr txBox="1">
            <a:spLocks noChangeArrowheads="1"/>
          </p:cNvSpPr>
          <p:nvPr/>
        </p:nvSpPr>
        <p:spPr bwMode="auto">
          <a:xfrm>
            <a:off x="1676400" y="1905000"/>
            <a:ext cx="5464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CC0099"/>
                </a:solidFill>
              </a:rPr>
              <a:t>FeS</a:t>
            </a:r>
            <a:r>
              <a:rPr lang="en-US" altLang="en-US" sz="1800" b="1">
                <a:solidFill>
                  <a:srgbClr val="CC0099"/>
                </a:solidFill>
              </a:rPr>
              <a:t>(s)  </a:t>
            </a:r>
            <a:r>
              <a:rPr lang="en-US" altLang="en-US" sz="2400" b="1">
                <a:solidFill>
                  <a:srgbClr val="CC0099"/>
                </a:solidFill>
              </a:rPr>
              <a:t>+  2HCl</a:t>
            </a:r>
            <a:r>
              <a:rPr lang="en-US" altLang="en-US" sz="1800" b="1">
                <a:solidFill>
                  <a:srgbClr val="CC0099"/>
                </a:solidFill>
              </a:rPr>
              <a:t>(aq)  </a:t>
            </a:r>
            <a:r>
              <a:rPr lang="en-US" altLang="en-US" sz="2400" b="1">
                <a:solidFill>
                  <a:srgbClr val="CC0099"/>
                </a:solidFill>
              </a:rPr>
              <a:t>→ FeCl</a:t>
            </a:r>
            <a:r>
              <a:rPr lang="en-US" altLang="en-US" sz="2400" b="1" baseline="-25000">
                <a:solidFill>
                  <a:srgbClr val="CC0099"/>
                </a:solidFill>
              </a:rPr>
              <a:t>2</a:t>
            </a:r>
            <a:r>
              <a:rPr lang="en-US" altLang="en-US" sz="2400" b="1">
                <a:solidFill>
                  <a:srgbClr val="CC0099"/>
                </a:solidFill>
              </a:rPr>
              <a:t> </a:t>
            </a:r>
            <a:r>
              <a:rPr lang="en-US" altLang="en-US" sz="1800" b="1">
                <a:solidFill>
                  <a:srgbClr val="CC0099"/>
                </a:solidFill>
              </a:rPr>
              <a:t>(aq)  </a:t>
            </a:r>
            <a:r>
              <a:rPr lang="en-US" altLang="en-US" sz="2400" b="1">
                <a:solidFill>
                  <a:srgbClr val="CC0099"/>
                </a:solidFill>
              </a:rPr>
              <a:t>+ H</a:t>
            </a:r>
            <a:r>
              <a:rPr lang="en-US" altLang="en-US" sz="2400" b="1" baseline="-25000">
                <a:solidFill>
                  <a:srgbClr val="CC0099"/>
                </a:solidFill>
              </a:rPr>
              <a:t>2</a:t>
            </a:r>
            <a:r>
              <a:rPr lang="en-US" altLang="en-US" sz="2400" b="1">
                <a:solidFill>
                  <a:srgbClr val="CC0099"/>
                </a:solidFill>
              </a:rPr>
              <a:t>S</a:t>
            </a:r>
            <a:r>
              <a:rPr lang="en-US" altLang="en-US" sz="1800" b="1">
                <a:solidFill>
                  <a:srgbClr val="CC0099"/>
                </a:solidFill>
              </a:rPr>
              <a:t>(g)</a:t>
            </a:r>
            <a:endParaRPr lang="en-US" altLang="en-US" sz="1400" b="1">
              <a:solidFill>
                <a:srgbClr val="CC0099"/>
              </a:solidFill>
            </a:endParaRPr>
          </a:p>
        </p:txBody>
      </p:sp>
      <p:sp>
        <p:nvSpPr>
          <p:cNvPr id="2" name="TextBox 1"/>
          <p:cNvSpPr txBox="1">
            <a:spLocks noChangeArrowheads="1"/>
          </p:cNvSpPr>
          <p:nvPr/>
        </p:nvSpPr>
        <p:spPr bwMode="auto">
          <a:xfrm>
            <a:off x="920750" y="4403725"/>
            <a:ext cx="75072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CC0099"/>
                </a:solidFill>
              </a:rPr>
              <a:t>K</a:t>
            </a:r>
            <a:r>
              <a:rPr lang="en-US" altLang="en-US" sz="2400" b="1" baseline="-25000">
                <a:solidFill>
                  <a:srgbClr val="CC0099"/>
                </a:solidFill>
              </a:rPr>
              <a:t>2</a:t>
            </a:r>
            <a:r>
              <a:rPr lang="en-US" altLang="en-US" sz="2400" b="1">
                <a:solidFill>
                  <a:srgbClr val="CC0099"/>
                </a:solidFill>
              </a:rPr>
              <a:t>CO</a:t>
            </a:r>
            <a:r>
              <a:rPr lang="en-US" altLang="en-US" sz="2400" b="1" baseline="-25000">
                <a:solidFill>
                  <a:srgbClr val="CC0099"/>
                </a:solidFill>
              </a:rPr>
              <a:t>3 </a:t>
            </a:r>
            <a:r>
              <a:rPr lang="en-US" altLang="en-US" sz="2400" b="1">
                <a:solidFill>
                  <a:srgbClr val="CC0099"/>
                </a:solidFill>
              </a:rPr>
              <a:t>(aq)  + 2HNO</a:t>
            </a:r>
            <a:r>
              <a:rPr lang="en-US" altLang="en-US" sz="2400" b="1" baseline="-25000">
                <a:solidFill>
                  <a:srgbClr val="CC0099"/>
                </a:solidFill>
              </a:rPr>
              <a:t>3</a:t>
            </a:r>
            <a:r>
              <a:rPr lang="en-US" altLang="en-US" sz="2400" b="1">
                <a:solidFill>
                  <a:srgbClr val="CC0099"/>
                </a:solidFill>
              </a:rPr>
              <a:t>(aq)  </a:t>
            </a:r>
            <a:r>
              <a:rPr lang="en-US" altLang="en-US" sz="2400" b="1">
                <a:solidFill>
                  <a:srgbClr val="CC0099"/>
                </a:solidFill>
                <a:sym typeface="Symbol" panose="05050102010706020507" pitchFamily="18" charset="2"/>
              </a:rPr>
              <a:t></a:t>
            </a:r>
            <a:r>
              <a:rPr lang="en-US" altLang="en-US" sz="2400" b="1">
                <a:solidFill>
                  <a:srgbClr val="CC0099"/>
                </a:solidFill>
              </a:rPr>
              <a:t>  H</a:t>
            </a:r>
            <a:r>
              <a:rPr lang="en-US" altLang="en-US" sz="2400" b="1" baseline="-25000">
                <a:solidFill>
                  <a:srgbClr val="CC0099"/>
                </a:solidFill>
              </a:rPr>
              <a:t>2</a:t>
            </a:r>
            <a:r>
              <a:rPr lang="en-US" altLang="en-US" sz="2400" b="1">
                <a:solidFill>
                  <a:srgbClr val="CC0099"/>
                </a:solidFill>
              </a:rPr>
              <a:t>CO</a:t>
            </a:r>
            <a:r>
              <a:rPr lang="en-US" altLang="en-US" sz="2400" b="1" baseline="-25000">
                <a:solidFill>
                  <a:srgbClr val="CC0099"/>
                </a:solidFill>
              </a:rPr>
              <a:t>3</a:t>
            </a:r>
            <a:r>
              <a:rPr lang="en-US" altLang="en-US" sz="2400" b="1">
                <a:solidFill>
                  <a:srgbClr val="CC0099"/>
                </a:solidFill>
              </a:rPr>
              <a:t>(aq)  + 2KNO</a:t>
            </a:r>
            <a:r>
              <a:rPr lang="en-US" altLang="en-US" sz="2400" b="1" baseline="-25000">
                <a:solidFill>
                  <a:srgbClr val="CC0099"/>
                </a:solidFill>
              </a:rPr>
              <a:t>3</a:t>
            </a:r>
            <a:r>
              <a:rPr lang="en-US" altLang="en-US" sz="2400" b="1">
                <a:solidFill>
                  <a:srgbClr val="CC0099"/>
                </a:solidFill>
              </a:rPr>
              <a:t>(aq)</a:t>
            </a:r>
          </a:p>
        </p:txBody>
      </p:sp>
      <p:sp>
        <p:nvSpPr>
          <p:cNvPr id="5" name="TextBox 4"/>
          <p:cNvSpPr txBox="1">
            <a:spLocks noChangeArrowheads="1"/>
          </p:cNvSpPr>
          <p:nvPr/>
        </p:nvSpPr>
        <p:spPr bwMode="auto">
          <a:xfrm>
            <a:off x="609600" y="5045075"/>
            <a:ext cx="8235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CC0099"/>
                </a:solidFill>
              </a:rPr>
              <a:t>K</a:t>
            </a:r>
            <a:r>
              <a:rPr lang="en-US" altLang="en-US" sz="2400" b="1" baseline="-25000">
                <a:solidFill>
                  <a:srgbClr val="CC0099"/>
                </a:solidFill>
              </a:rPr>
              <a:t>2</a:t>
            </a:r>
            <a:r>
              <a:rPr lang="en-US" altLang="en-US" sz="2400" b="1">
                <a:solidFill>
                  <a:srgbClr val="CC0099"/>
                </a:solidFill>
              </a:rPr>
              <a:t>CO</a:t>
            </a:r>
            <a:r>
              <a:rPr lang="en-US" altLang="en-US" sz="2400" b="1" baseline="-25000">
                <a:solidFill>
                  <a:srgbClr val="CC0099"/>
                </a:solidFill>
              </a:rPr>
              <a:t>3 </a:t>
            </a:r>
            <a:r>
              <a:rPr lang="en-US" altLang="en-US" sz="2400" b="1">
                <a:solidFill>
                  <a:srgbClr val="CC0099"/>
                </a:solidFill>
              </a:rPr>
              <a:t>(aq)  + 2HNO</a:t>
            </a:r>
            <a:r>
              <a:rPr lang="en-US" altLang="en-US" sz="2400" b="1" baseline="-25000">
                <a:solidFill>
                  <a:srgbClr val="CC0099"/>
                </a:solidFill>
              </a:rPr>
              <a:t>3</a:t>
            </a:r>
            <a:r>
              <a:rPr lang="en-US" altLang="en-US" sz="2400" b="1">
                <a:solidFill>
                  <a:srgbClr val="CC0099"/>
                </a:solidFill>
              </a:rPr>
              <a:t>(aq)  </a:t>
            </a:r>
            <a:r>
              <a:rPr lang="en-US" altLang="en-US" sz="2400" b="1">
                <a:solidFill>
                  <a:srgbClr val="CC0099"/>
                </a:solidFill>
                <a:sym typeface="Symbol" panose="05050102010706020507" pitchFamily="18" charset="2"/>
              </a:rPr>
              <a:t></a:t>
            </a:r>
            <a:r>
              <a:rPr lang="en-US" altLang="en-US" sz="2400" b="1">
                <a:solidFill>
                  <a:srgbClr val="CC0099"/>
                </a:solidFill>
              </a:rPr>
              <a:t>  H</a:t>
            </a:r>
            <a:r>
              <a:rPr lang="en-US" altLang="en-US" sz="2400" b="1" baseline="-25000">
                <a:solidFill>
                  <a:srgbClr val="CC0099"/>
                </a:solidFill>
              </a:rPr>
              <a:t>2</a:t>
            </a:r>
            <a:r>
              <a:rPr lang="en-US" altLang="en-US" sz="2400" b="1">
                <a:solidFill>
                  <a:srgbClr val="CC0099"/>
                </a:solidFill>
              </a:rPr>
              <a:t>O (l) + CO</a:t>
            </a:r>
            <a:r>
              <a:rPr lang="en-US" altLang="en-US" sz="2400" b="1" baseline="-25000">
                <a:solidFill>
                  <a:srgbClr val="CC0099"/>
                </a:solidFill>
              </a:rPr>
              <a:t>2</a:t>
            </a:r>
            <a:r>
              <a:rPr lang="en-US" altLang="en-US" sz="2400" b="1">
                <a:solidFill>
                  <a:srgbClr val="CC0099"/>
                </a:solidFill>
              </a:rPr>
              <a:t>(g)  + 2KNO</a:t>
            </a:r>
            <a:r>
              <a:rPr lang="en-US" altLang="en-US" sz="2400" b="1" baseline="-25000">
                <a:solidFill>
                  <a:srgbClr val="CC0099"/>
                </a:solidFill>
              </a:rPr>
              <a:t>3</a:t>
            </a:r>
            <a:r>
              <a:rPr lang="en-US" altLang="en-US" sz="2400" b="1">
                <a:solidFill>
                  <a:srgbClr val="CC0099"/>
                </a:solidFill>
              </a:rPr>
              <a:t>(aq)</a:t>
            </a:r>
          </a:p>
        </p:txBody>
      </p:sp>
      <p:sp>
        <p:nvSpPr>
          <p:cNvPr id="6" name="TextBox 5"/>
          <p:cNvSpPr txBox="1">
            <a:spLocks noChangeArrowheads="1"/>
          </p:cNvSpPr>
          <p:nvPr/>
        </p:nvSpPr>
        <p:spPr bwMode="auto">
          <a:xfrm>
            <a:off x="1468438" y="2522538"/>
            <a:ext cx="6207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CC0099"/>
                </a:solidFill>
              </a:rPr>
              <a:t>FeS</a:t>
            </a:r>
            <a:r>
              <a:rPr lang="en-US" altLang="en-US" sz="1800" b="1">
                <a:solidFill>
                  <a:srgbClr val="CC0099"/>
                </a:solidFill>
              </a:rPr>
              <a:t>(s)  </a:t>
            </a:r>
            <a:r>
              <a:rPr lang="en-US" altLang="en-US" sz="2400" b="1">
                <a:solidFill>
                  <a:srgbClr val="CC0099"/>
                </a:solidFill>
              </a:rPr>
              <a:t>+  2H</a:t>
            </a:r>
            <a:r>
              <a:rPr lang="en-US" altLang="en-US" sz="2400" b="1" baseline="30000">
                <a:solidFill>
                  <a:srgbClr val="CC0099"/>
                </a:solidFill>
              </a:rPr>
              <a:t>+</a:t>
            </a:r>
            <a:r>
              <a:rPr lang="en-US" altLang="en-US" sz="1800" b="1">
                <a:solidFill>
                  <a:srgbClr val="CC0099"/>
                </a:solidFill>
              </a:rPr>
              <a:t>(aq)  </a:t>
            </a:r>
            <a:r>
              <a:rPr lang="en-US" altLang="en-US" sz="2400" b="1">
                <a:solidFill>
                  <a:srgbClr val="CC0099"/>
                </a:solidFill>
              </a:rPr>
              <a:t>→ Fe</a:t>
            </a:r>
            <a:r>
              <a:rPr lang="en-US" altLang="en-US" sz="2400" b="1" baseline="30000">
                <a:solidFill>
                  <a:srgbClr val="CC0099"/>
                </a:solidFill>
              </a:rPr>
              <a:t>2+ </a:t>
            </a:r>
            <a:r>
              <a:rPr lang="en-US" altLang="en-US" sz="1800" b="1">
                <a:solidFill>
                  <a:srgbClr val="CC0099"/>
                </a:solidFill>
              </a:rPr>
              <a:t>(aq)  </a:t>
            </a:r>
            <a:r>
              <a:rPr lang="en-US" altLang="en-US" sz="2400" b="1">
                <a:solidFill>
                  <a:srgbClr val="CC0099"/>
                </a:solidFill>
              </a:rPr>
              <a:t>+ H</a:t>
            </a:r>
            <a:r>
              <a:rPr lang="en-US" altLang="en-US" sz="2400" b="1" baseline="-25000">
                <a:solidFill>
                  <a:srgbClr val="CC0099"/>
                </a:solidFill>
              </a:rPr>
              <a:t>2</a:t>
            </a:r>
            <a:r>
              <a:rPr lang="en-US" altLang="en-US" sz="2400" b="1">
                <a:solidFill>
                  <a:srgbClr val="CC0099"/>
                </a:solidFill>
              </a:rPr>
              <a:t>S</a:t>
            </a:r>
            <a:r>
              <a:rPr lang="en-US" altLang="en-US" sz="1800" b="1">
                <a:solidFill>
                  <a:srgbClr val="CC0099"/>
                </a:solidFill>
              </a:rPr>
              <a:t>(g)        </a:t>
            </a:r>
            <a:r>
              <a:rPr lang="en-US" altLang="en-US" sz="1800" b="1" i="1">
                <a:solidFill>
                  <a:srgbClr val="CC0099"/>
                </a:solidFill>
              </a:rPr>
              <a:t>net ionic </a:t>
            </a:r>
            <a:endParaRPr lang="en-US" altLang="en-US" sz="1400" b="1" i="1">
              <a:solidFill>
                <a:srgbClr val="CC0099"/>
              </a:solidFill>
            </a:endParaRPr>
          </a:p>
        </p:txBody>
      </p:sp>
      <p:sp>
        <p:nvSpPr>
          <p:cNvPr id="7" name="TextBox 6"/>
          <p:cNvSpPr txBox="1">
            <a:spLocks noChangeArrowheads="1"/>
          </p:cNvSpPr>
          <p:nvPr/>
        </p:nvSpPr>
        <p:spPr bwMode="auto">
          <a:xfrm>
            <a:off x="428625" y="5665788"/>
            <a:ext cx="8286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CC0099"/>
                </a:solidFill>
              </a:rPr>
              <a:t>K</a:t>
            </a:r>
            <a:r>
              <a:rPr lang="en-US" altLang="en-US" sz="2400" b="1" baseline="30000">
                <a:solidFill>
                  <a:srgbClr val="CC0099"/>
                </a:solidFill>
              </a:rPr>
              <a:t>+</a:t>
            </a:r>
            <a:r>
              <a:rPr lang="en-US" altLang="en-US" sz="2400" b="1">
                <a:solidFill>
                  <a:srgbClr val="CC0099"/>
                </a:solidFill>
              </a:rPr>
              <a:t>CO</a:t>
            </a:r>
            <a:r>
              <a:rPr lang="en-US" altLang="en-US" sz="2400" b="1" baseline="-25000">
                <a:solidFill>
                  <a:srgbClr val="CC0099"/>
                </a:solidFill>
              </a:rPr>
              <a:t>3 </a:t>
            </a:r>
            <a:r>
              <a:rPr lang="en-US" altLang="en-US" sz="2400" b="1" baseline="30000">
                <a:solidFill>
                  <a:srgbClr val="CC0099"/>
                </a:solidFill>
              </a:rPr>
              <a:t>2- </a:t>
            </a:r>
            <a:r>
              <a:rPr lang="en-US" altLang="en-US" sz="1800" b="1">
                <a:solidFill>
                  <a:srgbClr val="CC0099"/>
                </a:solidFill>
              </a:rPr>
              <a:t>(aq)  </a:t>
            </a:r>
            <a:r>
              <a:rPr lang="en-US" altLang="en-US" sz="2400" b="1">
                <a:solidFill>
                  <a:srgbClr val="CC0099"/>
                </a:solidFill>
              </a:rPr>
              <a:t>+ 2H</a:t>
            </a:r>
            <a:r>
              <a:rPr lang="en-US" altLang="en-US" sz="2400" b="1" baseline="30000">
                <a:solidFill>
                  <a:srgbClr val="CC0099"/>
                </a:solidFill>
              </a:rPr>
              <a:t>+</a:t>
            </a:r>
            <a:r>
              <a:rPr lang="en-US" altLang="en-US" sz="2400" b="1">
                <a:solidFill>
                  <a:srgbClr val="CC0099"/>
                </a:solidFill>
              </a:rPr>
              <a:t>NO</a:t>
            </a:r>
            <a:r>
              <a:rPr lang="en-US" altLang="en-US" sz="2400" b="1" baseline="-25000">
                <a:solidFill>
                  <a:srgbClr val="CC0099"/>
                </a:solidFill>
              </a:rPr>
              <a:t>3</a:t>
            </a:r>
            <a:r>
              <a:rPr lang="en-US" altLang="en-US" sz="2400" b="1" baseline="30000">
                <a:solidFill>
                  <a:srgbClr val="CC0099"/>
                </a:solidFill>
              </a:rPr>
              <a:t>- </a:t>
            </a:r>
            <a:r>
              <a:rPr lang="en-US" altLang="en-US" sz="1800" b="1">
                <a:solidFill>
                  <a:srgbClr val="CC0099"/>
                </a:solidFill>
              </a:rPr>
              <a:t>(aq)  </a:t>
            </a:r>
            <a:r>
              <a:rPr lang="en-US" altLang="en-US" sz="2400" b="1">
                <a:solidFill>
                  <a:srgbClr val="CC0099"/>
                </a:solidFill>
                <a:sym typeface="Symbol" panose="05050102010706020507" pitchFamily="18" charset="2"/>
              </a:rPr>
              <a:t></a:t>
            </a:r>
            <a:r>
              <a:rPr lang="en-US" altLang="en-US" sz="2400" b="1">
                <a:solidFill>
                  <a:srgbClr val="CC0099"/>
                </a:solidFill>
              </a:rPr>
              <a:t>  H</a:t>
            </a:r>
            <a:r>
              <a:rPr lang="en-US" altLang="en-US" sz="2400" b="1" baseline="-25000">
                <a:solidFill>
                  <a:srgbClr val="CC0099"/>
                </a:solidFill>
              </a:rPr>
              <a:t>2</a:t>
            </a:r>
            <a:r>
              <a:rPr lang="en-US" altLang="en-US" sz="2400" b="1">
                <a:solidFill>
                  <a:srgbClr val="CC0099"/>
                </a:solidFill>
              </a:rPr>
              <a:t>O </a:t>
            </a:r>
            <a:r>
              <a:rPr lang="en-US" altLang="en-US" sz="1800" b="1">
                <a:solidFill>
                  <a:srgbClr val="CC0099"/>
                </a:solidFill>
              </a:rPr>
              <a:t>(l) </a:t>
            </a:r>
            <a:r>
              <a:rPr lang="en-US" altLang="en-US" sz="2400" b="1">
                <a:solidFill>
                  <a:srgbClr val="CC0099"/>
                </a:solidFill>
              </a:rPr>
              <a:t>+ CO</a:t>
            </a:r>
            <a:r>
              <a:rPr lang="en-US" altLang="en-US" sz="2400" b="1" baseline="-25000">
                <a:solidFill>
                  <a:srgbClr val="CC0099"/>
                </a:solidFill>
              </a:rPr>
              <a:t>2</a:t>
            </a:r>
            <a:r>
              <a:rPr lang="en-US" altLang="en-US" sz="1800" b="1">
                <a:solidFill>
                  <a:srgbClr val="CC0099"/>
                </a:solidFill>
              </a:rPr>
              <a:t>(g)  </a:t>
            </a:r>
            <a:r>
              <a:rPr lang="en-US" altLang="en-US" sz="2400" b="1">
                <a:solidFill>
                  <a:srgbClr val="CC0099"/>
                </a:solidFill>
              </a:rPr>
              <a:t>+ 2K</a:t>
            </a:r>
            <a:r>
              <a:rPr lang="en-US" altLang="en-US" sz="2400" b="1" baseline="30000">
                <a:solidFill>
                  <a:srgbClr val="CC0099"/>
                </a:solidFill>
              </a:rPr>
              <a:t>+</a:t>
            </a:r>
            <a:r>
              <a:rPr lang="en-US" altLang="en-US" sz="2400" b="1">
                <a:solidFill>
                  <a:srgbClr val="CC0099"/>
                </a:solidFill>
              </a:rPr>
              <a:t>NO</a:t>
            </a:r>
            <a:r>
              <a:rPr lang="en-US" altLang="en-US" sz="2400" b="1" baseline="-25000">
                <a:solidFill>
                  <a:srgbClr val="CC0099"/>
                </a:solidFill>
              </a:rPr>
              <a:t>3</a:t>
            </a:r>
            <a:r>
              <a:rPr lang="en-US" altLang="en-US" sz="2400" b="1" baseline="30000">
                <a:solidFill>
                  <a:srgbClr val="CC0099"/>
                </a:solidFill>
              </a:rPr>
              <a:t>- </a:t>
            </a:r>
            <a:r>
              <a:rPr lang="en-US" altLang="en-US" sz="1800" b="1">
                <a:solidFill>
                  <a:srgbClr val="CC0099"/>
                </a:solidFill>
              </a:rPr>
              <a:t>(aq)</a:t>
            </a:r>
          </a:p>
        </p:txBody>
      </p:sp>
      <p:sp>
        <p:nvSpPr>
          <p:cNvPr id="9" name="TextBox 8"/>
          <p:cNvSpPr txBox="1">
            <a:spLocks noChangeArrowheads="1"/>
          </p:cNvSpPr>
          <p:nvPr/>
        </p:nvSpPr>
        <p:spPr bwMode="auto">
          <a:xfrm>
            <a:off x="1676400" y="6215063"/>
            <a:ext cx="5338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CC0099"/>
                </a:solidFill>
              </a:rPr>
              <a:t>CO</a:t>
            </a:r>
            <a:r>
              <a:rPr lang="en-US" altLang="en-US" sz="2400" b="1" baseline="-25000">
                <a:solidFill>
                  <a:srgbClr val="CC0099"/>
                </a:solidFill>
              </a:rPr>
              <a:t>3 </a:t>
            </a:r>
            <a:r>
              <a:rPr lang="en-US" altLang="en-US" sz="2400" b="1" baseline="30000">
                <a:solidFill>
                  <a:srgbClr val="CC0099"/>
                </a:solidFill>
              </a:rPr>
              <a:t>2- </a:t>
            </a:r>
            <a:r>
              <a:rPr lang="en-US" altLang="en-US" sz="1800" b="1">
                <a:solidFill>
                  <a:srgbClr val="CC0099"/>
                </a:solidFill>
              </a:rPr>
              <a:t>(aq)  </a:t>
            </a:r>
            <a:r>
              <a:rPr lang="en-US" altLang="en-US" sz="2400" b="1">
                <a:solidFill>
                  <a:srgbClr val="CC0099"/>
                </a:solidFill>
              </a:rPr>
              <a:t>+ 2H</a:t>
            </a:r>
            <a:r>
              <a:rPr lang="en-US" altLang="en-US" sz="2400" b="1" baseline="30000">
                <a:solidFill>
                  <a:srgbClr val="CC0099"/>
                </a:solidFill>
              </a:rPr>
              <a:t>+ </a:t>
            </a:r>
            <a:r>
              <a:rPr lang="en-US" altLang="en-US" sz="1800" b="1">
                <a:solidFill>
                  <a:srgbClr val="CC0099"/>
                </a:solidFill>
              </a:rPr>
              <a:t>(aq)  </a:t>
            </a:r>
            <a:r>
              <a:rPr lang="en-US" altLang="en-US" sz="2400" b="1">
                <a:solidFill>
                  <a:srgbClr val="CC0099"/>
                </a:solidFill>
                <a:sym typeface="Symbol" panose="05050102010706020507" pitchFamily="18" charset="2"/>
              </a:rPr>
              <a:t></a:t>
            </a:r>
            <a:r>
              <a:rPr lang="en-US" altLang="en-US" sz="2400" b="1">
                <a:solidFill>
                  <a:srgbClr val="CC0099"/>
                </a:solidFill>
              </a:rPr>
              <a:t>  H</a:t>
            </a:r>
            <a:r>
              <a:rPr lang="en-US" altLang="en-US" sz="2400" b="1" baseline="-25000">
                <a:solidFill>
                  <a:srgbClr val="CC0099"/>
                </a:solidFill>
              </a:rPr>
              <a:t>2</a:t>
            </a:r>
            <a:r>
              <a:rPr lang="en-US" altLang="en-US" sz="2400" b="1">
                <a:solidFill>
                  <a:srgbClr val="CC0099"/>
                </a:solidFill>
              </a:rPr>
              <a:t>O </a:t>
            </a:r>
            <a:r>
              <a:rPr lang="en-US" altLang="en-US" sz="1800" b="1">
                <a:solidFill>
                  <a:srgbClr val="CC0099"/>
                </a:solidFill>
              </a:rPr>
              <a:t>(l) </a:t>
            </a:r>
            <a:r>
              <a:rPr lang="en-US" altLang="en-US" sz="2400" b="1">
                <a:solidFill>
                  <a:srgbClr val="CC0099"/>
                </a:solidFill>
              </a:rPr>
              <a:t>+ CO</a:t>
            </a:r>
            <a:r>
              <a:rPr lang="en-US" altLang="en-US" sz="2400" b="1" baseline="-25000">
                <a:solidFill>
                  <a:srgbClr val="CC0099"/>
                </a:solidFill>
              </a:rPr>
              <a:t>2</a:t>
            </a:r>
            <a:r>
              <a:rPr lang="en-US" altLang="en-US" sz="1800" b="1">
                <a:solidFill>
                  <a:srgbClr val="CC0099"/>
                </a:solidFill>
              </a:rPr>
              <a:t>(g)</a:t>
            </a:r>
          </a:p>
        </p:txBody>
      </p:sp>
      <p:sp>
        <p:nvSpPr>
          <p:cNvPr id="10" name="TextBox 9"/>
          <p:cNvSpPr txBox="1">
            <a:spLocks noChangeArrowheads="1"/>
          </p:cNvSpPr>
          <p:nvPr/>
        </p:nvSpPr>
        <p:spPr bwMode="auto">
          <a:xfrm>
            <a:off x="2259013" y="6232525"/>
            <a:ext cx="4173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CC0099"/>
                </a:solidFill>
              </a:rPr>
              <a:t>H</a:t>
            </a:r>
            <a:r>
              <a:rPr lang="en-US" altLang="en-US" sz="2400" b="1" baseline="-25000">
                <a:solidFill>
                  <a:srgbClr val="CC0099"/>
                </a:solidFill>
              </a:rPr>
              <a:t>2</a:t>
            </a:r>
            <a:r>
              <a:rPr lang="en-US" altLang="en-US" sz="2400" b="1">
                <a:solidFill>
                  <a:srgbClr val="CC0099"/>
                </a:solidFill>
              </a:rPr>
              <a:t>CO</a:t>
            </a:r>
            <a:r>
              <a:rPr lang="en-US" altLang="en-US" sz="2400" b="1" baseline="-25000">
                <a:solidFill>
                  <a:srgbClr val="CC0099"/>
                </a:solidFill>
              </a:rPr>
              <a:t>3</a:t>
            </a:r>
            <a:r>
              <a:rPr lang="en-US" altLang="en-US" sz="2400" b="1">
                <a:solidFill>
                  <a:srgbClr val="CC0099"/>
                </a:solidFill>
              </a:rPr>
              <a:t>(aq) </a:t>
            </a:r>
            <a:r>
              <a:rPr lang="en-US" altLang="en-US" sz="2400" b="1">
                <a:solidFill>
                  <a:srgbClr val="CC0099"/>
                </a:solidFill>
                <a:sym typeface="Symbol" panose="05050102010706020507" pitchFamily="18" charset="2"/>
              </a:rPr>
              <a:t></a:t>
            </a:r>
            <a:r>
              <a:rPr lang="en-US" altLang="en-US" sz="2400" b="1">
                <a:solidFill>
                  <a:srgbClr val="CC0099"/>
                </a:solidFill>
              </a:rPr>
              <a:t>  H</a:t>
            </a:r>
            <a:r>
              <a:rPr lang="en-US" altLang="en-US" sz="2400" b="1" baseline="-25000">
                <a:solidFill>
                  <a:srgbClr val="CC0099"/>
                </a:solidFill>
              </a:rPr>
              <a:t>2</a:t>
            </a:r>
            <a:r>
              <a:rPr lang="en-US" altLang="en-US" sz="2400" b="1">
                <a:solidFill>
                  <a:srgbClr val="CC0099"/>
                </a:solidFill>
              </a:rPr>
              <a:t>O </a:t>
            </a:r>
            <a:r>
              <a:rPr lang="en-US" altLang="en-US" sz="1800" b="1">
                <a:solidFill>
                  <a:srgbClr val="CC0099"/>
                </a:solidFill>
              </a:rPr>
              <a:t>(l) </a:t>
            </a:r>
            <a:r>
              <a:rPr lang="en-US" altLang="en-US" sz="2400" b="1">
                <a:solidFill>
                  <a:srgbClr val="CC0099"/>
                </a:solidFill>
              </a:rPr>
              <a:t>+ CO</a:t>
            </a:r>
            <a:r>
              <a:rPr lang="en-US" altLang="en-US" sz="2400" b="1" baseline="-25000">
                <a:solidFill>
                  <a:srgbClr val="CC0099"/>
                </a:solidFill>
              </a:rPr>
              <a:t>2</a:t>
            </a:r>
            <a:r>
              <a:rPr lang="en-US" altLang="en-US" sz="1800" b="1">
                <a:solidFill>
                  <a:srgbClr val="CC0099"/>
                </a:solidFill>
              </a:rPr>
              <a:t>(g)</a:t>
            </a:r>
          </a:p>
        </p:txBody>
      </p:sp>
      <p:sp>
        <p:nvSpPr>
          <p:cNvPr id="11" name="TextBox 10"/>
          <p:cNvSpPr txBox="1">
            <a:spLocks noChangeArrowheads="1"/>
          </p:cNvSpPr>
          <p:nvPr/>
        </p:nvSpPr>
        <p:spPr bwMode="auto">
          <a:xfrm>
            <a:off x="920750" y="4419600"/>
            <a:ext cx="4332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CC0099"/>
                </a:solidFill>
              </a:rPr>
              <a:t>K</a:t>
            </a:r>
            <a:r>
              <a:rPr lang="en-US" altLang="en-US" sz="2400" b="1" baseline="-25000">
                <a:solidFill>
                  <a:srgbClr val="CC0099"/>
                </a:solidFill>
              </a:rPr>
              <a:t>2</a:t>
            </a:r>
            <a:r>
              <a:rPr lang="en-US" altLang="en-US" sz="2400" b="1">
                <a:solidFill>
                  <a:srgbClr val="CC0099"/>
                </a:solidFill>
              </a:rPr>
              <a:t>CO</a:t>
            </a:r>
            <a:r>
              <a:rPr lang="en-US" altLang="en-US" sz="2400" b="1" baseline="-25000">
                <a:solidFill>
                  <a:srgbClr val="CC0099"/>
                </a:solidFill>
              </a:rPr>
              <a:t>3 </a:t>
            </a:r>
            <a:r>
              <a:rPr lang="en-US" altLang="en-US" sz="2400" b="1">
                <a:solidFill>
                  <a:srgbClr val="CC0099"/>
                </a:solidFill>
              </a:rPr>
              <a:t>(aq)  + 2HNO</a:t>
            </a:r>
            <a:r>
              <a:rPr lang="en-US" altLang="en-US" sz="2400" b="1" baseline="-25000">
                <a:solidFill>
                  <a:srgbClr val="CC0099"/>
                </a:solidFill>
              </a:rPr>
              <a:t>3</a:t>
            </a:r>
            <a:r>
              <a:rPr lang="en-US" altLang="en-US" sz="2400" b="1">
                <a:solidFill>
                  <a:srgbClr val="CC0099"/>
                </a:solidFill>
              </a:rPr>
              <a:t>(aq)  </a:t>
            </a:r>
            <a:r>
              <a:rPr lang="en-US" altLang="en-US" sz="2400" b="1">
                <a:solidFill>
                  <a:srgbClr val="CC0099"/>
                </a:solidFill>
                <a:sym typeface="Symbol" panose="05050102010706020507" pitchFamily="18" charset="2"/>
              </a:rPr>
              <a:t></a:t>
            </a:r>
            <a:r>
              <a:rPr lang="en-US" altLang="en-US" sz="2400" b="1">
                <a:solidFill>
                  <a:srgbClr val="CC0099"/>
                </a:solidFill>
              </a:rPr>
              <a:t>  ?</a:t>
            </a:r>
          </a:p>
        </p:txBody>
      </p:sp>
      <p:sp>
        <p:nvSpPr>
          <p:cNvPr id="12" name="TextBox 11"/>
          <p:cNvSpPr txBox="1">
            <a:spLocks noChangeArrowheads="1"/>
          </p:cNvSpPr>
          <p:nvPr/>
        </p:nvSpPr>
        <p:spPr bwMode="auto">
          <a:xfrm>
            <a:off x="1697038" y="1906588"/>
            <a:ext cx="3119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CC0099"/>
                </a:solidFill>
              </a:rPr>
              <a:t>FeS</a:t>
            </a:r>
            <a:r>
              <a:rPr lang="en-US" altLang="en-US" sz="1800" b="1">
                <a:solidFill>
                  <a:srgbClr val="CC0099"/>
                </a:solidFill>
              </a:rPr>
              <a:t>(s)  </a:t>
            </a:r>
            <a:r>
              <a:rPr lang="en-US" altLang="en-US" sz="2400" b="1">
                <a:solidFill>
                  <a:srgbClr val="CC0099"/>
                </a:solidFill>
              </a:rPr>
              <a:t>+  2HCl</a:t>
            </a:r>
            <a:r>
              <a:rPr lang="en-US" altLang="en-US" sz="1800" b="1">
                <a:solidFill>
                  <a:srgbClr val="CC0099"/>
                </a:solidFill>
              </a:rPr>
              <a:t>(aq)  </a:t>
            </a:r>
            <a:r>
              <a:rPr lang="en-US" altLang="en-US" sz="2400" b="1">
                <a:solidFill>
                  <a:srgbClr val="CC0099"/>
                </a:solidFill>
              </a:rPr>
              <a:t>→ ?</a:t>
            </a:r>
            <a:endParaRPr lang="en-US" altLang="en-US" sz="1400" b="1">
              <a:solidFill>
                <a:srgbClr val="CC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9"/>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p:bldP spid="6" grpId="0"/>
      <p:bldP spid="7" grpId="0"/>
      <p:bldP spid="9" grpId="0"/>
      <p:bldP spid="9" grpId="1"/>
      <p:bldP spid="10" grpId="0"/>
      <p:bldP spid="11" grpId="0"/>
      <p:bldP spid="11" grpId="1"/>
      <p:bldP spid="12" grpId="0"/>
      <p:bldP spid="1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A3D17D19-1B84-439A-9CF4-57DB886608DC}"/>
              </a:ext>
            </a:extLst>
          </p:cNvPr>
          <p:cNvSpPr txBox="1">
            <a:spLocks noChangeArrowheads="1"/>
          </p:cNvSpPr>
          <p:nvPr/>
        </p:nvSpPr>
        <p:spPr bwMode="auto">
          <a:xfrm>
            <a:off x="0" y="0"/>
            <a:ext cx="9144000" cy="490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b="1" u="sng" dirty="0"/>
              <a:t>Formation of a Gas</a:t>
            </a:r>
          </a:p>
          <a:p>
            <a:pPr>
              <a:defRPr/>
            </a:pPr>
            <a:r>
              <a:rPr lang="en-US" b="1" dirty="0"/>
              <a:t>Common gases formed in metathesis reaction are listed below:</a:t>
            </a:r>
          </a:p>
          <a:p>
            <a:pPr>
              <a:defRPr/>
            </a:pPr>
            <a:r>
              <a:rPr lang="en-US" sz="1400" b="1" dirty="0">
                <a:solidFill>
                  <a:srgbClr val="003366"/>
                </a:solidFill>
              </a:rPr>
              <a:t>	</a:t>
            </a:r>
            <a:endParaRPr lang="en-US" sz="1400" b="1" dirty="0"/>
          </a:p>
          <a:p>
            <a:pPr>
              <a:defRPr/>
            </a:pPr>
            <a:r>
              <a:rPr lang="en-US" b="1" dirty="0">
                <a:solidFill>
                  <a:schemeClr val="accent5">
                    <a:lumMod val="50000"/>
                  </a:schemeClr>
                </a:solidFill>
              </a:rPr>
              <a:t>SO</a:t>
            </a:r>
            <a:r>
              <a:rPr lang="en-US" b="1" baseline="-25000" dirty="0">
                <a:solidFill>
                  <a:schemeClr val="accent5">
                    <a:lumMod val="50000"/>
                  </a:schemeClr>
                </a:solidFill>
              </a:rPr>
              <a:t>2</a:t>
            </a:r>
            <a:r>
              <a:rPr lang="en-US" b="1" dirty="0">
                <a:solidFill>
                  <a:schemeClr val="accent5">
                    <a:lumMod val="50000"/>
                  </a:schemeClr>
                </a:solidFill>
              </a:rPr>
              <a:t>	Any sulfite (salt of SO</a:t>
            </a:r>
            <a:r>
              <a:rPr lang="en-US" b="1" baseline="-25000" dirty="0">
                <a:solidFill>
                  <a:schemeClr val="accent5">
                    <a:lumMod val="50000"/>
                  </a:schemeClr>
                </a:solidFill>
              </a:rPr>
              <a:t>3</a:t>
            </a:r>
            <a:r>
              <a:rPr lang="en-US" b="1" baseline="30000" dirty="0">
                <a:solidFill>
                  <a:schemeClr val="accent5">
                    <a:lumMod val="50000"/>
                  </a:schemeClr>
                </a:solidFill>
              </a:rPr>
              <a:t>2-</a:t>
            </a:r>
            <a:r>
              <a:rPr lang="en-US" b="1" dirty="0">
                <a:solidFill>
                  <a:schemeClr val="accent5">
                    <a:lumMod val="50000"/>
                  </a:schemeClr>
                </a:solidFill>
              </a:rPr>
              <a:t>) plus any acid form SO</a:t>
            </a:r>
            <a:r>
              <a:rPr lang="en-US" b="1" baseline="-25000" dirty="0">
                <a:solidFill>
                  <a:schemeClr val="accent5">
                    <a:lumMod val="50000"/>
                  </a:schemeClr>
                </a:solidFill>
              </a:rPr>
              <a:t>2</a:t>
            </a:r>
            <a:r>
              <a:rPr lang="en-US" b="1" dirty="0">
                <a:solidFill>
                  <a:schemeClr val="accent5">
                    <a:lumMod val="50000"/>
                  </a:schemeClr>
                </a:solidFill>
              </a:rPr>
              <a:t>(g), H</a:t>
            </a:r>
            <a:r>
              <a:rPr lang="en-US" b="1" baseline="-25000" dirty="0">
                <a:solidFill>
                  <a:schemeClr val="accent5">
                    <a:lumMod val="50000"/>
                  </a:schemeClr>
                </a:solidFill>
              </a:rPr>
              <a:t>2</a:t>
            </a:r>
            <a:r>
              <a:rPr lang="en-US" b="1" dirty="0">
                <a:solidFill>
                  <a:schemeClr val="accent5">
                    <a:lumMod val="50000"/>
                  </a:schemeClr>
                </a:solidFill>
              </a:rPr>
              <a:t>O, and a salt.  </a:t>
            </a:r>
          </a:p>
          <a:p>
            <a:pPr algn="ctr">
              <a:defRPr/>
            </a:pPr>
            <a:r>
              <a:rPr lang="en-US" sz="2800" b="1" dirty="0">
                <a:solidFill>
                  <a:srgbClr val="800000"/>
                </a:solidFill>
                <a:effectLst>
                  <a:outerShdw blurRad="38100" dist="38100" dir="2700000" algn="tl">
                    <a:srgbClr val="C0C0C0"/>
                  </a:outerShdw>
                </a:effectLst>
              </a:rPr>
              <a:t>Sodium sulfite is combined with hydrochloric acid.</a:t>
            </a:r>
          </a:p>
          <a:p>
            <a:pPr>
              <a:defRPr/>
            </a:pPr>
            <a:endParaRPr lang="en-US" b="1" dirty="0">
              <a:solidFill>
                <a:srgbClr val="666633"/>
              </a:solidFill>
              <a:effectLst>
                <a:outerShdw blurRad="38100" dist="38100" dir="2700000" algn="tl">
                  <a:srgbClr val="C0C0C0"/>
                </a:outerShdw>
              </a:effectLst>
            </a:endParaRPr>
          </a:p>
          <a:p>
            <a:pPr>
              <a:defRPr/>
            </a:pPr>
            <a:endParaRPr lang="en-US" sz="2800" b="1" dirty="0">
              <a:solidFill>
                <a:schemeClr val="accent5">
                  <a:lumMod val="50000"/>
                </a:schemeClr>
              </a:solidFill>
            </a:endParaRPr>
          </a:p>
          <a:p>
            <a:pPr>
              <a:defRPr/>
            </a:pPr>
            <a:endParaRPr lang="en-US" sz="1100" b="1" dirty="0">
              <a:solidFill>
                <a:schemeClr val="accent5">
                  <a:lumMod val="50000"/>
                </a:schemeClr>
              </a:solidFill>
            </a:endParaRPr>
          </a:p>
          <a:p>
            <a:pPr>
              <a:defRPr/>
            </a:pPr>
            <a:r>
              <a:rPr lang="en-US" sz="3200" b="1" dirty="0">
                <a:solidFill>
                  <a:schemeClr val="accent5">
                    <a:lumMod val="50000"/>
                  </a:schemeClr>
                </a:solidFill>
              </a:rPr>
              <a:t>SO</a:t>
            </a:r>
            <a:r>
              <a:rPr lang="en-US" sz="3200" b="1" baseline="-25000" dirty="0">
                <a:solidFill>
                  <a:schemeClr val="accent5">
                    <a:lumMod val="50000"/>
                  </a:schemeClr>
                </a:solidFill>
              </a:rPr>
              <a:t>2</a:t>
            </a:r>
            <a:r>
              <a:rPr lang="en-US" sz="3200" b="1" dirty="0">
                <a:solidFill>
                  <a:schemeClr val="accent5">
                    <a:lumMod val="50000"/>
                  </a:schemeClr>
                </a:solidFill>
              </a:rPr>
              <a:t>	</a:t>
            </a:r>
            <a:r>
              <a:rPr lang="en-US" sz="2800" b="1" dirty="0">
                <a:solidFill>
                  <a:schemeClr val="accent5">
                    <a:lumMod val="50000"/>
                  </a:schemeClr>
                </a:solidFill>
              </a:rPr>
              <a:t>Any sulfite (salt of SO</a:t>
            </a:r>
            <a:r>
              <a:rPr lang="en-US" sz="2800" b="1" baseline="-25000" dirty="0">
                <a:solidFill>
                  <a:schemeClr val="accent5">
                    <a:lumMod val="50000"/>
                  </a:schemeClr>
                </a:solidFill>
              </a:rPr>
              <a:t>3</a:t>
            </a:r>
            <a:r>
              <a:rPr lang="en-US" sz="2800" b="1" baseline="30000" dirty="0">
                <a:solidFill>
                  <a:schemeClr val="accent5">
                    <a:lumMod val="50000"/>
                  </a:schemeClr>
                </a:solidFill>
              </a:rPr>
              <a:t>2-</a:t>
            </a:r>
            <a:r>
              <a:rPr lang="en-US" sz="2800" b="1" dirty="0">
                <a:solidFill>
                  <a:schemeClr val="accent5">
                    <a:lumMod val="50000"/>
                  </a:schemeClr>
                </a:solidFill>
              </a:rPr>
              <a:t>) plus any acid form SO</a:t>
            </a:r>
            <a:r>
              <a:rPr lang="en-US" sz="2800" b="1" baseline="-25000" dirty="0">
                <a:solidFill>
                  <a:schemeClr val="accent5">
                    <a:lumMod val="50000"/>
                  </a:schemeClr>
                </a:solidFill>
              </a:rPr>
              <a:t>2</a:t>
            </a:r>
            <a:r>
              <a:rPr lang="en-US" sz="2800" b="1" dirty="0">
                <a:solidFill>
                  <a:schemeClr val="accent5">
                    <a:lumMod val="50000"/>
                  </a:schemeClr>
                </a:solidFill>
              </a:rPr>
              <a:t>(g), H</a:t>
            </a:r>
            <a:r>
              <a:rPr lang="en-US" sz="2800" b="1" baseline="-25000" dirty="0">
                <a:solidFill>
                  <a:schemeClr val="accent5">
                    <a:lumMod val="50000"/>
                  </a:schemeClr>
                </a:solidFill>
              </a:rPr>
              <a:t>2</a:t>
            </a:r>
            <a:r>
              <a:rPr lang="en-US" sz="2800" b="1" dirty="0">
                <a:solidFill>
                  <a:schemeClr val="accent5">
                    <a:lumMod val="50000"/>
                  </a:schemeClr>
                </a:solidFill>
              </a:rPr>
              <a:t>O, and a salt.  </a:t>
            </a:r>
          </a:p>
          <a:p>
            <a:pPr algn="ctr">
              <a:defRPr/>
            </a:pPr>
            <a:r>
              <a:rPr lang="en-US" sz="2800" b="1" dirty="0">
                <a:solidFill>
                  <a:srgbClr val="800000"/>
                </a:solidFill>
                <a:effectLst>
                  <a:outerShdw blurRad="38100" dist="38100" dir="2700000" algn="tl">
                    <a:srgbClr val="C0C0C0"/>
                  </a:outerShdw>
                </a:effectLst>
              </a:rPr>
              <a:t>Potassium sulfite is combined with nitric acid.</a:t>
            </a:r>
          </a:p>
          <a:p>
            <a:pPr>
              <a:defRPr/>
            </a:pPr>
            <a:endParaRPr lang="en-US" b="1" dirty="0">
              <a:solidFill>
                <a:schemeClr val="accent1"/>
              </a:solidFill>
            </a:endParaRPr>
          </a:p>
        </p:txBody>
      </p:sp>
      <p:sp>
        <p:nvSpPr>
          <p:cNvPr id="3" name="TextBox 2"/>
          <p:cNvSpPr txBox="1">
            <a:spLocks noChangeArrowheads="1"/>
          </p:cNvSpPr>
          <p:nvPr/>
        </p:nvSpPr>
        <p:spPr bwMode="auto">
          <a:xfrm>
            <a:off x="1490663" y="2100263"/>
            <a:ext cx="6738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CC0099"/>
                </a:solidFill>
              </a:rPr>
              <a:t>Na</a:t>
            </a:r>
            <a:r>
              <a:rPr lang="en-US" altLang="en-US" sz="2400" b="1" baseline="-25000">
                <a:solidFill>
                  <a:srgbClr val="CC0099"/>
                </a:solidFill>
              </a:rPr>
              <a:t>2</a:t>
            </a:r>
            <a:r>
              <a:rPr lang="en-US" altLang="en-US" sz="2400" b="1">
                <a:solidFill>
                  <a:srgbClr val="CC0099"/>
                </a:solidFill>
              </a:rPr>
              <a:t>SO</a:t>
            </a:r>
            <a:r>
              <a:rPr lang="en-US" altLang="en-US" sz="2400" b="1" baseline="-25000">
                <a:solidFill>
                  <a:srgbClr val="CC0099"/>
                </a:solidFill>
              </a:rPr>
              <a:t>3</a:t>
            </a:r>
            <a:r>
              <a:rPr lang="en-US" altLang="en-US" sz="1800" b="1">
                <a:solidFill>
                  <a:srgbClr val="CC0099"/>
                </a:solidFill>
              </a:rPr>
              <a:t>(s)  </a:t>
            </a:r>
            <a:r>
              <a:rPr lang="en-US" altLang="en-US" sz="2400" b="1">
                <a:solidFill>
                  <a:srgbClr val="CC0099"/>
                </a:solidFill>
              </a:rPr>
              <a:t>+  2HCl</a:t>
            </a:r>
            <a:r>
              <a:rPr lang="en-US" altLang="en-US" sz="1800" b="1">
                <a:solidFill>
                  <a:srgbClr val="CC0099"/>
                </a:solidFill>
              </a:rPr>
              <a:t>(aq)  </a:t>
            </a:r>
            <a:r>
              <a:rPr lang="en-US" altLang="en-US" sz="2400" b="1">
                <a:solidFill>
                  <a:srgbClr val="CC0099"/>
                </a:solidFill>
              </a:rPr>
              <a:t>→ NaCl</a:t>
            </a:r>
            <a:r>
              <a:rPr lang="en-US" altLang="en-US" sz="1800" b="1">
                <a:solidFill>
                  <a:srgbClr val="CC0099"/>
                </a:solidFill>
              </a:rPr>
              <a:t>(aq)  </a:t>
            </a:r>
            <a:r>
              <a:rPr lang="en-US" altLang="en-US" sz="2400" b="1">
                <a:solidFill>
                  <a:srgbClr val="CC0099"/>
                </a:solidFill>
              </a:rPr>
              <a:t>+ SO</a:t>
            </a:r>
            <a:r>
              <a:rPr lang="en-US" altLang="en-US" sz="2400" b="1" baseline="-25000">
                <a:solidFill>
                  <a:srgbClr val="CC0099"/>
                </a:solidFill>
              </a:rPr>
              <a:t>2</a:t>
            </a:r>
            <a:r>
              <a:rPr lang="en-US" altLang="en-US" sz="1800" b="1">
                <a:solidFill>
                  <a:srgbClr val="CC0099"/>
                </a:solidFill>
              </a:rPr>
              <a:t>(g) + </a:t>
            </a:r>
            <a:r>
              <a:rPr lang="en-US" altLang="en-US" sz="2400" b="1">
                <a:solidFill>
                  <a:srgbClr val="CC0099"/>
                </a:solidFill>
              </a:rPr>
              <a:t>H</a:t>
            </a:r>
            <a:r>
              <a:rPr lang="en-US" altLang="en-US" sz="2400" b="1" baseline="-25000">
                <a:solidFill>
                  <a:srgbClr val="CC0099"/>
                </a:solidFill>
              </a:rPr>
              <a:t>2</a:t>
            </a:r>
            <a:r>
              <a:rPr lang="en-US" altLang="en-US" sz="2400" b="1">
                <a:solidFill>
                  <a:srgbClr val="CC0099"/>
                </a:solidFill>
              </a:rPr>
              <a:t>O</a:t>
            </a:r>
            <a:r>
              <a:rPr lang="en-US" altLang="en-US" sz="1800" b="1">
                <a:solidFill>
                  <a:srgbClr val="CC0099"/>
                </a:solidFill>
              </a:rPr>
              <a:t>(l)</a:t>
            </a:r>
            <a:endParaRPr lang="en-US" altLang="en-US" sz="1400" b="1">
              <a:solidFill>
                <a:srgbClr val="CC0099"/>
              </a:solidFill>
            </a:endParaRPr>
          </a:p>
        </p:txBody>
      </p:sp>
      <p:sp>
        <p:nvSpPr>
          <p:cNvPr id="2" name="TextBox 1"/>
          <p:cNvSpPr txBox="1">
            <a:spLocks noChangeArrowheads="1"/>
          </p:cNvSpPr>
          <p:nvPr/>
        </p:nvSpPr>
        <p:spPr bwMode="auto">
          <a:xfrm>
            <a:off x="920750" y="4403725"/>
            <a:ext cx="75072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en-US" b="1" dirty="0">
                <a:solidFill>
                  <a:srgbClr val="CC0099"/>
                </a:solidFill>
              </a:rPr>
              <a:t>K</a:t>
            </a:r>
            <a:r>
              <a:rPr lang="en-US" altLang="en-US" b="1" baseline="-25000" dirty="0">
                <a:solidFill>
                  <a:srgbClr val="CC0099"/>
                </a:solidFill>
              </a:rPr>
              <a:t>2</a:t>
            </a:r>
            <a:r>
              <a:rPr lang="en-US" altLang="en-US" b="1" dirty="0">
                <a:solidFill>
                  <a:srgbClr val="CC0099"/>
                </a:solidFill>
              </a:rPr>
              <a:t>SO</a:t>
            </a:r>
            <a:r>
              <a:rPr lang="en-US" altLang="en-US" b="1" baseline="-25000" dirty="0">
                <a:solidFill>
                  <a:srgbClr val="CC0099"/>
                </a:solidFill>
              </a:rPr>
              <a:t>3 </a:t>
            </a:r>
            <a:r>
              <a:rPr lang="en-US" altLang="en-US" b="1" dirty="0">
                <a:solidFill>
                  <a:srgbClr val="CC0099"/>
                </a:solidFill>
              </a:rPr>
              <a:t>(</a:t>
            </a:r>
            <a:r>
              <a:rPr lang="en-US" altLang="en-US" b="1" dirty="0" err="1">
                <a:solidFill>
                  <a:srgbClr val="CC0099"/>
                </a:solidFill>
              </a:rPr>
              <a:t>aq</a:t>
            </a:r>
            <a:r>
              <a:rPr lang="en-US" altLang="en-US" b="1" dirty="0">
                <a:solidFill>
                  <a:srgbClr val="CC0099"/>
                </a:solidFill>
              </a:rPr>
              <a:t>)  + 2HNO</a:t>
            </a:r>
            <a:r>
              <a:rPr lang="en-US" altLang="en-US" b="1" baseline="-25000" dirty="0">
                <a:solidFill>
                  <a:srgbClr val="CC0099"/>
                </a:solidFill>
              </a:rPr>
              <a:t>3</a:t>
            </a:r>
            <a:r>
              <a:rPr lang="en-US" altLang="en-US" b="1" dirty="0">
                <a:solidFill>
                  <a:srgbClr val="CC0099"/>
                </a:solidFill>
              </a:rPr>
              <a:t>(</a:t>
            </a:r>
            <a:r>
              <a:rPr lang="en-US" altLang="en-US" b="1" dirty="0" err="1">
                <a:solidFill>
                  <a:srgbClr val="CC0099"/>
                </a:solidFill>
              </a:rPr>
              <a:t>aq</a:t>
            </a:r>
            <a:r>
              <a:rPr lang="en-US" altLang="en-US" b="1" dirty="0">
                <a:solidFill>
                  <a:srgbClr val="CC0099"/>
                </a:solidFill>
              </a:rPr>
              <a:t>)  </a:t>
            </a:r>
            <a:r>
              <a:rPr lang="en-US" altLang="en-US" b="1" dirty="0">
                <a:solidFill>
                  <a:srgbClr val="CC0099"/>
                </a:solidFill>
                <a:sym typeface="Symbol" panose="05050102010706020507" pitchFamily="18" charset="2"/>
              </a:rPr>
              <a:t></a:t>
            </a:r>
            <a:r>
              <a:rPr lang="en-US" altLang="en-US" b="1" dirty="0">
                <a:solidFill>
                  <a:srgbClr val="CC0099"/>
                </a:solidFill>
              </a:rPr>
              <a:t>  </a:t>
            </a:r>
            <a:r>
              <a:rPr lang="en-US" altLang="en-US" b="1" dirty="0">
                <a:effectLst>
                  <a:outerShdw blurRad="38100" dist="38100" dir="2700000" algn="tl">
                    <a:srgbClr val="000000">
                      <a:alpha val="43137"/>
                    </a:srgbClr>
                  </a:outerShdw>
                </a:effectLst>
              </a:rPr>
              <a:t>H</a:t>
            </a:r>
            <a:r>
              <a:rPr lang="en-US" altLang="en-US" b="1" baseline="-25000" dirty="0">
                <a:effectLst>
                  <a:outerShdw blurRad="38100" dist="38100" dir="2700000" algn="tl">
                    <a:srgbClr val="000000">
                      <a:alpha val="43137"/>
                    </a:srgbClr>
                  </a:outerShdw>
                </a:effectLst>
              </a:rPr>
              <a:t>2</a:t>
            </a:r>
            <a:r>
              <a:rPr lang="en-US" altLang="en-US" b="1" dirty="0">
                <a:effectLst>
                  <a:outerShdw blurRad="38100" dist="38100" dir="2700000" algn="tl">
                    <a:srgbClr val="000000">
                      <a:alpha val="43137"/>
                    </a:srgbClr>
                  </a:outerShdw>
                </a:effectLst>
              </a:rPr>
              <a:t>SO</a:t>
            </a:r>
            <a:r>
              <a:rPr lang="en-US" altLang="en-US" b="1" baseline="-25000" dirty="0">
                <a:effectLst>
                  <a:outerShdw blurRad="38100" dist="38100" dir="2700000" algn="tl">
                    <a:srgbClr val="000000">
                      <a:alpha val="43137"/>
                    </a:srgbClr>
                  </a:outerShdw>
                </a:effectLst>
              </a:rPr>
              <a:t>3</a:t>
            </a:r>
            <a:r>
              <a:rPr lang="en-US" altLang="en-US" b="1" dirty="0">
                <a:effectLst>
                  <a:outerShdw blurRad="38100" dist="38100" dir="2700000" algn="tl">
                    <a:srgbClr val="000000">
                      <a:alpha val="43137"/>
                    </a:srgbClr>
                  </a:outerShdw>
                </a:effectLst>
              </a:rPr>
              <a:t>(</a:t>
            </a:r>
            <a:r>
              <a:rPr lang="en-US" altLang="en-US" b="1" dirty="0" err="1">
                <a:effectLst>
                  <a:outerShdw blurRad="38100" dist="38100" dir="2700000" algn="tl">
                    <a:srgbClr val="000000">
                      <a:alpha val="43137"/>
                    </a:srgbClr>
                  </a:outerShdw>
                </a:effectLst>
              </a:rPr>
              <a:t>aq</a:t>
            </a:r>
            <a:r>
              <a:rPr lang="en-US" altLang="en-US" b="1" dirty="0">
                <a:effectLst>
                  <a:outerShdw blurRad="38100" dist="38100" dir="2700000" algn="tl">
                    <a:srgbClr val="000000">
                      <a:alpha val="43137"/>
                    </a:srgbClr>
                  </a:outerShdw>
                </a:effectLst>
              </a:rPr>
              <a:t>)  </a:t>
            </a:r>
            <a:r>
              <a:rPr lang="en-US" altLang="en-US" b="1" dirty="0">
                <a:solidFill>
                  <a:srgbClr val="CC0099"/>
                </a:solidFill>
              </a:rPr>
              <a:t>+ 2KNO</a:t>
            </a:r>
            <a:r>
              <a:rPr lang="en-US" altLang="en-US" b="1" baseline="-25000" dirty="0">
                <a:solidFill>
                  <a:srgbClr val="CC0099"/>
                </a:solidFill>
              </a:rPr>
              <a:t>3</a:t>
            </a:r>
            <a:r>
              <a:rPr lang="en-US" altLang="en-US" b="1" dirty="0">
                <a:solidFill>
                  <a:srgbClr val="CC0099"/>
                </a:solidFill>
              </a:rPr>
              <a:t>(</a:t>
            </a:r>
            <a:r>
              <a:rPr lang="en-US" altLang="en-US" b="1" dirty="0" err="1">
                <a:solidFill>
                  <a:srgbClr val="CC0099"/>
                </a:solidFill>
              </a:rPr>
              <a:t>aq</a:t>
            </a:r>
            <a:r>
              <a:rPr lang="en-US" altLang="en-US" b="1" dirty="0">
                <a:solidFill>
                  <a:srgbClr val="CC0099"/>
                </a:solidFill>
              </a:rPr>
              <a:t>)</a:t>
            </a:r>
          </a:p>
        </p:txBody>
      </p:sp>
      <p:sp>
        <p:nvSpPr>
          <p:cNvPr id="5" name="TextBox 4"/>
          <p:cNvSpPr txBox="1">
            <a:spLocks noChangeArrowheads="1"/>
          </p:cNvSpPr>
          <p:nvPr/>
        </p:nvSpPr>
        <p:spPr bwMode="auto">
          <a:xfrm>
            <a:off x="609600" y="5045075"/>
            <a:ext cx="8235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CC0099"/>
                </a:solidFill>
              </a:rPr>
              <a:t>K</a:t>
            </a:r>
            <a:r>
              <a:rPr lang="en-US" altLang="en-US" sz="2400" b="1" baseline="-25000">
                <a:solidFill>
                  <a:srgbClr val="CC0099"/>
                </a:solidFill>
              </a:rPr>
              <a:t>2</a:t>
            </a:r>
            <a:r>
              <a:rPr lang="en-US" altLang="en-US" sz="2400" b="1">
                <a:solidFill>
                  <a:srgbClr val="CC0099"/>
                </a:solidFill>
              </a:rPr>
              <a:t>SO</a:t>
            </a:r>
            <a:r>
              <a:rPr lang="en-US" altLang="en-US" sz="2400" b="1" baseline="-25000">
                <a:solidFill>
                  <a:srgbClr val="CC0099"/>
                </a:solidFill>
              </a:rPr>
              <a:t>3 </a:t>
            </a:r>
            <a:r>
              <a:rPr lang="en-US" altLang="en-US" sz="2400" b="1">
                <a:solidFill>
                  <a:srgbClr val="CC0099"/>
                </a:solidFill>
              </a:rPr>
              <a:t>(aq)  + 2HNO</a:t>
            </a:r>
            <a:r>
              <a:rPr lang="en-US" altLang="en-US" sz="2400" b="1" baseline="-25000">
                <a:solidFill>
                  <a:srgbClr val="CC0099"/>
                </a:solidFill>
              </a:rPr>
              <a:t>3</a:t>
            </a:r>
            <a:r>
              <a:rPr lang="en-US" altLang="en-US" sz="2400" b="1">
                <a:solidFill>
                  <a:srgbClr val="CC0099"/>
                </a:solidFill>
              </a:rPr>
              <a:t>(aq)  </a:t>
            </a:r>
            <a:r>
              <a:rPr lang="en-US" altLang="en-US" sz="2400" b="1">
                <a:solidFill>
                  <a:srgbClr val="CC0099"/>
                </a:solidFill>
                <a:sym typeface="Symbol" panose="05050102010706020507" pitchFamily="18" charset="2"/>
              </a:rPr>
              <a:t></a:t>
            </a:r>
            <a:r>
              <a:rPr lang="en-US" altLang="en-US" sz="2400" b="1">
                <a:solidFill>
                  <a:srgbClr val="CC0099"/>
                </a:solidFill>
              </a:rPr>
              <a:t>  H</a:t>
            </a:r>
            <a:r>
              <a:rPr lang="en-US" altLang="en-US" sz="2400" b="1" baseline="-25000">
                <a:solidFill>
                  <a:srgbClr val="CC0099"/>
                </a:solidFill>
              </a:rPr>
              <a:t>2</a:t>
            </a:r>
            <a:r>
              <a:rPr lang="en-US" altLang="en-US" sz="2400" b="1">
                <a:solidFill>
                  <a:srgbClr val="CC0099"/>
                </a:solidFill>
              </a:rPr>
              <a:t>O (l) + SO</a:t>
            </a:r>
            <a:r>
              <a:rPr lang="en-US" altLang="en-US" sz="2400" b="1" baseline="-25000">
                <a:solidFill>
                  <a:srgbClr val="CC0099"/>
                </a:solidFill>
              </a:rPr>
              <a:t>2</a:t>
            </a:r>
            <a:r>
              <a:rPr lang="en-US" altLang="en-US" sz="2400" b="1">
                <a:solidFill>
                  <a:srgbClr val="CC0099"/>
                </a:solidFill>
              </a:rPr>
              <a:t>(g)  + 2KNO</a:t>
            </a:r>
            <a:r>
              <a:rPr lang="en-US" altLang="en-US" sz="2400" b="1" baseline="-25000">
                <a:solidFill>
                  <a:srgbClr val="CC0099"/>
                </a:solidFill>
              </a:rPr>
              <a:t>3</a:t>
            </a:r>
            <a:r>
              <a:rPr lang="en-US" altLang="en-US" sz="2400" b="1">
                <a:solidFill>
                  <a:srgbClr val="CC0099"/>
                </a:solidFill>
              </a:rPr>
              <a:t>(aq)</a:t>
            </a:r>
          </a:p>
        </p:txBody>
      </p:sp>
      <p:sp>
        <p:nvSpPr>
          <p:cNvPr id="6" name="TextBox 5"/>
          <p:cNvSpPr txBox="1">
            <a:spLocks noChangeArrowheads="1"/>
          </p:cNvSpPr>
          <p:nvPr/>
        </p:nvSpPr>
        <p:spPr bwMode="auto">
          <a:xfrm>
            <a:off x="935038" y="2606675"/>
            <a:ext cx="7999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CC0099"/>
                </a:solidFill>
              </a:rPr>
              <a:t>Na</a:t>
            </a:r>
            <a:r>
              <a:rPr lang="en-US" altLang="en-US" sz="2400" b="1" baseline="-25000">
                <a:solidFill>
                  <a:srgbClr val="CC0099"/>
                </a:solidFill>
              </a:rPr>
              <a:t>2</a:t>
            </a:r>
            <a:r>
              <a:rPr lang="en-US" altLang="en-US" sz="2400" b="1">
                <a:solidFill>
                  <a:srgbClr val="CC0099"/>
                </a:solidFill>
              </a:rPr>
              <a:t>SO</a:t>
            </a:r>
            <a:r>
              <a:rPr lang="en-US" altLang="en-US" sz="2400" b="1" baseline="-25000">
                <a:solidFill>
                  <a:srgbClr val="CC0099"/>
                </a:solidFill>
              </a:rPr>
              <a:t>3</a:t>
            </a:r>
            <a:r>
              <a:rPr lang="en-US" altLang="en-US" sz="1800" b="1">
                <a:solidFill>
                  <a:srgbClr val="CC0099"/>
                </a:solidFill>
              </a:rPr>
              <a:t>(s)  </a:t>
            </a:r>
            <a:r>
              <a:rPr lang="en-US" altLang="en-US" sz="2400" b="1">
                <a:solidFill>
                  <a:srgbClr val="CC0099"/>
                </a:solidFill>
              </a:rPr>
              <a:t>+  2H</a:t>
            </a:r>
            <a:r>
              <a:rPr lang="en-US" altLang="en-US" sz="2400" b="1" baseline="30000">
                <a:solidFill>
                  <a:srgbClr val="CC0099"/>
                </a:solidFill>
              </a:rPr>
              <a:t>+</a:t>
            </a:r>
            <a:r>
              <a:rPr lang="en-US" altLang="en-US" sz="1800" b="1">
                <a:solidFill>
                  <a:srgbClr val="CC0099"/>
                </a:solidFill>
              </a:rPr>
              <a:t>(aq)  </a:t>
            </a:r>
            <a:r>
              <a:rPr lang="en-US" altLang="en-US" sz="2400" b="1">
                <a:solidFill>
                  <a:srgbClr val="CC0099"/>
                </a:solidFill>
              </a:rPr>
              <a:t>→ Na</a:t>
            </a:r>
            <a:r>
              <a:rPr lang="en-US" altLang="en-US" sz="2400" b="1" baseline="30000">
                <a:solidFill>
                  <a:srgbClr val="CC0099"/>
                </a:solidFill>
              </a:rPr>
              <a:t>+ </a:t>
            </a:r>
            <a:r>
              <a:rPr lang="en-US" altLang="en-US" sz="1800" b="1">
                <a:solidFill>
                  <a:srgbClr val="CC0099"/>
                </a:solidFill>
              </a:rPr>
              <a:t>(aq)  </a:t>
            </a:r>
            <a:r>
              <a:rPr lang="en-US" altLang="en-US" sz="2400" b="1">
                <a:solidFill>
                  <a:srgbClr val="CC0099"/>
                </a:solidFill>
              </a:rPr>
              <a:t>+ SO</a:t>
            </a:r>
            <a:r>
              <a:rPr lang="en-US" altLang="en-US" sz="2400" b="1" baseline="-25000">
                <a:solidFill>
                  <a:srgbClr val="CC0099"/>
                </a:solidFill>
              </a:rPr>
              <a:t>2</a:t>
            </a:r>
            <a:r>
              <a:rPr lang="en-US" altLang="en-US" sz="1800" b="1">
                <a:solidFill>
                  <a:srgbClr val="CC0099"/>
                </a:solidFill>
              </a:rPr>
              <a:t>(g) + </a:t>
            </a:r>
            <a:r>
              <a:rPr lang="en-US" altLang="en-US" sz="2400" b="1">
                <a:solidFill>
                  <a:srgbClr val="CC0099"/>
                </a:solidFill>
              </a:rPr>
              <a:t>H</a:t>
            </a:r>
            <a:r>
              <a:rPr lang="en-US" altLang="en-US" sz="2400" b="1" baseline="-25000">
                <a:solidFill>
                  <a:srgbClr val="CC0099"/>
                </a:solidFill>
              </a:rPr>
              <a:t>2</a:t>
            </a:r>
            <a:r>
              <a:rPr lang="en-US" altLang="en-US" sz="2400" b="1">
                <a:solidFill>
                  <a:srgbClr val="CC0099"/>
                </a:solidFill>
              </a:rPr>
              <a:t>O</a:t>
            </a:r>
            <a:r>
              <a:rPr lang="en-US" altLang="en-US" sz="1800" b="1">
                <a:solidFill>
                  <a:srgbClr val="CC0099"/>
                </a:solidFill>
              </a:rPr>
              <a:t>(l)        </a:t>
            </a:r>
            <a:r>
              <a:rPr lang="en-US" altLang="en-US" sz="1800" b="1" i="1">
                <a:solidFill>
                  <a:srgbClr val="CC0099"/>
                </a:solidFill>
              </a:rPr>
              <a:t>net ionic </a:t>
            </a:r>
            <a:endParaRPr lang="en-US" altLang="en-US" sz="1400" b="1" i="1">
              <a:solidFill>
                <a:srgbClr val="CC0099"/>
              </a:solidFill>
            </a:endParaRPr>
          </a:p>
        </p:txBody>
      </p:sp>
      <p:sp>
        <p:nvSpPr>
          <p:cNvPr id="7" name="TextBox 6"/>
          <p:cNvSpPr txBox="1">
            <a:spLocks noChangeArrowheads="1"/>
          </p:cNvSpPr>
          <p:nvPr/>
        </p:nvSpPr>
        <p:spPr bwMode="auto">
          <a:xfrm>
            <a:off x="428625" y="5665788"/>
            <a:ext cx="8286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CC0099"/>
                </a:solidFill>
              </a:rPr>
              <a:t>K</a:t>
            </a:r>
            <a:r>
              <a:rPr lang="en-US" altLang="en-US" sz="2400" b="1" baseline="30000">
                <a:solidFill>
                  <a:srgbClr val="CC0099"/>
                </a:solidFill>
              </a:rPr>
              <a:t>+</a:t>
            </a:r>
            <a:r>
              <a:rPr lang="en-US" altLang="en-US" sz="2400" b="1">
                <a:solidFill>
                  <a:srgbClr val="CC0099"/>
                </a:solidFill>
              </a:rPr>
              <a:t>SO</a:t>
            </a:r>
            <a:r>
              <a:rPr lang="en-US" altLang="en-US" sz="2400" b="1" baseline="-25000">
                <a:solidFill>
                  <a:srgbClr val="CC0099"/>
                </a:solidFill>
              </a:rPr>
              <a:t>3 </a:t>
            </a:r>
            <a:r>
              <a:rPr lang="en-US" altLang="en-US" sz="2400" b="1" baseline="30000">
                <a:solidFill>
                  <a:srgbClr val="CC0099"/>
                </a:solidFill>
              </a:rPr>
              <a:t>2- </a:t>
            </a:r>
            <a:r>
              <a:rPr lang="en-US" altLang="en-US" sz="1800" b="1">
                <a:solidFill>
                  <a:srgbClr val="CC0099"/>
                </a:solidFill>
              </a:rPr>
              <a:t>(aq)  </a:t>
            </a:r>
            <a:r>
              <a:rPr lang="en-US" altLang="en-US" sz="2400" b="1">
                <a:solidFill>
                  <a:srgbClr val="CC0099"/>
                </a:solidFill>
              </a:rPr>
              <a:t>+ 2H</a:t>
            </a:r>
            <a:r>
              <a:rPr lang="en-US" altLang="en-US" sz="2400" b="1" baseline="30000">
                <a:solidFill>
                  <a:srgbClr val="CC0099"/>
                </a:solidFill>
              </a:rPr>
              <a:t>+</a:t>
            </a:r>
            <a:r>
              <a:rPr lang="en-US" altLang="en-US" sz="2400" b="1">
                <a:solidFill>
                  <a:srgbClr val="CC0099"/>
                </a:solidFill>
              </a:rPr>
              <a:t>NO</a:t>
            </a:r>
            <a:r>
              <a:rPr lang="en-US" altLang="en-US" sz="2400" b="1" baseline="-25000">
                <a:solidFill>
                  <a:srgbClr val="CC0099"/>
                </a:solidFill>
              </a:rPr>
              <a:t>3</a:t>
            </a:r>
            <a:r>
              <a:rPr lang="en-US" altLang="en-US" sz="2400" b="1" baseline="30000">
                <a:solidFill>
                  <a:srgbClr val="CC0099"/>
                </a:solidFill>
              </a:rPr>
              <a:t>- </a:t>
            </a:r>
            <a:r>
              <a:rPr lang="en-US" altLang="en-US" sz="1800" b="1">
                <a:solidFill>
                  <a:srgbClr val="CC0099"/>
                </a:solidFill>
              </a:rPr>
              <a:t>(aq)  </a:t>
            </a:r>
            <a:r>
              <a:rPr lang="en-US" altLang="en-US" sz="2400" b="1">
                <a:solidFill>
                  <a:srgbClr val="CC0099"/>
                </a:solidFill>
                <a:sym typeface="Symbol" panose="05050102010706020507" pitchFamily="18" charset="2"/>
              </a:rPr>
              <a:t></a:t>
            </a:r>
            <a:r>
              <a:rPr lang="en-US" altLang="en-US" sz="2400" b="1">
                <a:solidFill>
                  <a:srgbClr val="CC0099"/>
                </a:solidFill>
              </a:rPr>
              <a:t>  H</a:t>
            </a:r>
            <a:r>
              <a:rPr lang="en-US" altLang="en-US" sz="2400" b="1" baseline="-25000">
                <a:solidFill>
                  <a:srgbClr val="CC0099"/>
                </a:solidFill>
              </a:rPr>
              <a:t>2</a:t>
            </a:r>
            <a:r>
              <a:rPr lang="en-US" altLang="en-US" sz="2400" b="1">
                <a:solidFill>
                  <a:srgbClr val="CC0099"/>
                </a:solidFill>
              </a:rPr>
              <a:t>O </a:t>
            </a:r>
            <a:r>
              <a:rPr lang="en-US" altLang="en-US" sz="1800" b="1">
                <a:solidFill>
                  <a:srgbClr val="CC0099"/>
                </a:solidFill>
              </a:rPr>
              <a:t>(l) </a:t>
            </a:r>
            <a:r>
              <a:rPr lang="en-US" altLang="en-US" sz="2400" b="1">
                <a:solidFill>
                  <a:srgbClr val="CC0099"/>
                </a:solidFill>
              </a:rPr>
              <a:t>+ SO</a:t>
            </a:r>
            <a:r>
              <a:rPr lang="en-US" altLang="en-US" sz="2400" b="1" baseline="-25000">
                <a:solidFill>
                  <a:srgbClr val="CC0099"/>
                </a:solidFill>
              </a:rPr>
              <a:t>2</a:t>
            </a:r>
            <a:r>
              <a:rPr lang="en-US" altLang="en-US" sz="1800" b="1">
                <a:solidFill>
                  <a:srgbClr val="CC0099"/>
                </a:solidFill>
              </a:rPr>
              <a:t>(g)  </a:t>
            </a:r>
            <a:r>
              <a:rPr lang="en-US" altLang="en-US" sz="2400" b="1">
                <a:solidFill>
                  <a:srgbClr val="CC0099"/>
                </a:solidFill>
              </a:rPr>
              <a:t>+ 2K</a:t>
            </a:r>
            <a:r>
              <a:rPr lang="en-US" altLang="en-US" sz="2400" b="1" baseline="30000">
                <a:solidFill>
                  <a:srgbClr val="CC0099"/>
                </a:solidFill>
              </a:rPr>
              <a:t>+</a:t>
            </a:r>
            <a:r>
              <a:rPr lang="en-US" altLang="en-US" sz="2400" b="1">
                <a:solidFill>
                  <a:srgbClr val="CC0099"/>
                </a:solidFill>
              </a:rPr>
              <a:t>NO</a:t>
            </a:r>
            <a:r>
              <a:rPr lang="en-US" altLang="en-US" sz="2400" b="1" baseline="-25000">
                <a:solidFill>
                  <a:srgbClr val="CC0099"/>
                </a:solidFill>
              </a:rPr>
              <a:t>3</a:t>
            </a:r>
            <a:r>
              <a:rPr lang="en-US" altLang="en-US" sz="2400" b="1" baseline="30000">
                <a:solidFill>
                  <a:srgbClr val="CC0099"/>
                </a:solidFill>
              </a:rPr>
              <a:t>- </a:t>
            </a:r>
            <a:r>
              <a:rPr lang="en-US" altLang="en-US" sz="1800" b="1">
                <a:solidFill>
                  <a:srgbClr val="CC0099"/>
                </a:solidFill>
              </a:rPr>
              <a:t>(aq)</a:t>
            </a:r>
          </a:p>
        </p:txBody>
      </p:sp>
      <p:sp>
        <p:nvSpPr>
          <p:cNvPr id="9" name="TextBox 8"/>
          <p:cNvSpPr txBox="1">
            <a:spLocks noChangeArrowheads="1"/>
          </p:cNvSpPr>
          <p:nvPr/>
        </p:nvSpPr>
        <p:spPr bwMode="auto">
          <a:xfrm>
            <a:off x="1676400" y="6215063"/>
            <a:ext cx="5338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CC0099"/>
                </a:solidFill>
              </a:rPr>
              <a:t>SO</a:t>
            </a:r>
            <a:r>
              <a:rPr lang="en-US" altLang="en-US" sz="2400" b="1" baseline="-25000">
                <a:solidFill>
                  <a:srgbClr val="CC0099"/>
                </a:solidFill>
              </a:rPr>
              <a:t>3 </a:t>
            </a:r>
            <a:r>
              <a:rPr lang="en-US" altLang="en-US" sz="2400" b="1" baseline="30000">
                <a:solidFill>
                  <a:srgbClr val="CC0099"/>
                </a:solidFill>
              </a:rPr>
              <a:t>2- </a:t>
            </a:r>
            <a:r>
              <a:rPr lang="en-US" altLang="en-US" sz="1800" b="1">
                <a:solidFill>
                  <a:srgbClr val="CC0099"/>
                </a:solidFill>
              </a:rPr>
              <a:t>(aq)  </a:t>
            </a:r>
            <a:r>
              <a:rPr lang="en-US" altLang="en-US" sz="2400" b="1">
                <a:solidFill>
                  <a:srgbClr val="CC0099"/>
                </a:solidFill>
              </a:rPr>
              <a:t>+ 2H</a:t>
            </a:r>
            <a:r>
              <a:rPr lang="en-US" altLang="en-US" sz="2400" b="1" baseline="30000">
                <a:solidFill>
                  <a:srgbClr val="CC0099"/>
                </a:solidFill>
              </a:rPr>
              <a:t>+ </a:t>
            </a:r>
            <a:r>
              <a:rPr lang="en-US" altLang="en-US" sz="1800" b="1">
                <a:solidFill>
                  <a:srgbClr val="CC0099"/>
                </a:solidFill>
              </a:rPr>
              <a:t>(aq)  </a:t>
            </a:r>
            <a:r>
              <a:rPr lang="en-US" altLang="en-US" sz="2400" b="1">
                <a:solidFill>
                  <a:srgbClr val="CC0099"/>
                </a:solidFill>
                <a:sym typeface="Symbol" panose="05050102010706020507" pitchFamily="18" charset="2"/>
              </a:rPr>
              <a:t></a:t>
            </a:r>
            <a:r>
              <a:rPr lang="en-US" altLang="en-US" sz="2400" b="1">
                <a:solidFill>
                  <a:srgbClr val="CC0099"/>
                </a:solidFill>
              </a:rPr>
              <a:t>  H</a:t>
            </a:r>
            <a:r>
              <a:rPr lang="en-US" altLang="en-US" sz="2400" b="1" baseline="-25000">
                <a:solidFill>
                  <a:srgbClr val="CC0099"/>
                </a:solidFill>
              </a:rPr>
              <a:t>2</a:t>
            </a:r>
            <a:r>
              <a:rPr lang="en-US" altLang="en-US" sz="2400" b="1">
                <a:solidFill>
                  <a:srgbClr val="CC0099"/>
                </a:solidFill>
              </a:rPr>
              <a:t>O </a:t>
            </a:r>
            <a:r>
              <a:rPr lang="en-US" altLang="en-US" sz="1800" b="1">
                <a:solidFill>
                  <a:srgbClr val="CC0099"/>
                </a:solidFill>
              </a:rPr>
              <a:t>(l) </a:t>
            </a:r>
            <a:r>
              <a:rPr lang="en-US" altLang="en-US" sz="2400" b="1">
                <a:solidFill>
                  <a:srgbClr val="CC0099"/>
                </a:solidFill>
              </a:rPr>
              <a:t>+ SO</a:t>
            </a:r>
            <a:r>
              <a:rPr lang="en-US" altLang="en-US" sz="2400" b="1" baseline="-25000">
                <a:solidFill>
                  <a:srgbClr val="CC0099"/>
                </a:solidFill>
              </a:rPr>
              <a:t>2</a:t>
            </a:r>
            <a:r>
              <a:rPr lang="en-US" altLang="en-US" sz="1800" b="1">
                <a:solidFill>
                  <a:srgbClr val="CC0099"/>
                </a:solidFill>
              </a:rPr>
              <a:t>(g)</a:t>
            </a:r>
          </a:p>
        </p:txBody>
      </p:sp>
      <p:sp>
        <p:nvSpPr>
          <p:cNvPr id="11" name="TextBox 10"/>
          <p:cNvSpPr txBox="1">
            <a:spLocks noChangeArrowheads="1"/>
          </p:cNvSpPr>
          <p:nvPr/>
        </p:nvSpPr>
        <p:spPr bwMode="auto">
          <a:xfrm>
            <a:off x="920750" y="4403725"/>
            <a:ext cx="43322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CC0099"/>
                </a:solidFill>
              </a:rPr>
              <a:t>K</a:t>
            </a:r>
            <a:r>
              <a:rPr lang="en-US" altLang="en-US" sz="2400" b="1" baseline="-25000">
                <a:solidFill>
                  <a:srgbClr val="CC0099"/>
                </a:solidFill>
              </a:rPr>
              <a:t>2</a:t>
            </a:r>
            <a:r>
              <a:rPr lang="en-US" altLang="en-US" sz="2400" b="1">
                <a:solidFill>
                  <a:srgbClr val="CC0099"/>
                </a:solidFill>
              </a:rPr>
              <a:t>SO</a:t>
            </a:r>
            <a:r>
              <a:rPr lang="en-US" altLang="en-US" sz="2400" b="1" baseline="-25000">
                <a:solidFill>
                  <a:srgbClr val="CC0099"/>
                </a:solidFill>
              </a:rPr>
              <a:t>3 </a:t>
            </a:r>
            <a:r>
              <a:rPr lang="en-US" altLang="en-US" sz="2400" b="1">
                <a:solidFill>
                  <a:srgbClr val="CC0099"/>
                </a:solidFill>
              </a:rPr>
              <a:t>(aq)  + 2HNO</a:t>
            </a:r>
            <a:r>
              <a:rPr lang="en-US" altLang="en-US" sz="2400" b="1" baseline="-25000">
                <a:solidFill>
                  <a:srgbClr val="CC0099"/>
                </a:solidFill>
              </a:rPr>
              <a:t>3</a:t>
            </a:r>
            <a:r>
              <a:rPr lang="en-US" altLang="en-US" sz="2400" b="1">
                <a:solidFill>
                  <a:srgbClr val="CC0099"/>
                </a:solidFill>
              </a:rPr>
              <a:t>(aq)  </a:t>
            </a:r>
            <a:r>
              <a:rPr lang="en-US" altLang="en-US" sz="2400" b="1">
                <a:solidFill>
                  <a:srgbClr val="CC0099"/>
                </a:solidFill>
                <a:sym typeface="Symbol" panose="05050102010706020507" pitchFamily="18" charset="2"/>
              </a:rPr>
              <a:t></a:t>
            </a:r>
            <a:r>
              <a:rPr lang="en-US" altLang="en-US" sz="2400" b="1">
                <a:solidFill>
                  <a:srgbClr val="CC0099"/>
                </a:solidFill>
              </a:rPr>
              <a:t>  ?</a:t>
            </a:r>
          </a:p>
        </p:txBody>
      </p:sp>
      <p:sp>
        <p:nvSpPr>
          <p:cNvPr id="12" name="TextBox 11"/>
          <p:cNvSpPr txBox="1">
            <a:spLocks noChangeArrowheads="1"/>
          </p:cNvSpPr>
          <p:nvPr/>
        </p:nvSpPr>
        <p:spPr bwMode="auto">
          <a:xfrm>
            <a:off x="1490663" y="2108200"/>
            <a:ext cx="3684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CC0099"/>
                </a:solidFill>
              </a:rPr>
              <a:t>Na</a:t>
            </a:r>
            <a:r>
              <a:rPr lang="en-US" altLang="en-US" sz="2400" b="1" baseline="-25000">
                <a:solidFill>
                  <a:srgbClr val="CC0099"/>
                </a:solidFill>
              </a:rPr>
              <a:t>2</a:t>
            </a:r>
            <a:r>
              <a:rPr lang="en-US" altLang="en-US" sz="2400" b="1">
                <a:solidFill>
                  <a:srgbClr val="CC0099"/>
                </a:solidFill>
              </a:rPr>
              <a:t>SO</a:t>
            </a:r>
            <a:r>
              <a:rPr lang="en-US" altLang="en-US" sz="2400" b="1" baseline="-25000">
                <a:solidFill>
                  <a:srgbClr val="CC0099"/>
                </a:solidFill>
              </a:rPr>
              <a:t>3</a:t>
            </a:r>
            <a:r>
              <a:rPr lang="en-US" altLang="en-US" sz="1800" b="1">
                <a:solidFill>
                  <a:srgbClr val="CC0099"/>
                </a:solidFill>
              </a:rPr>
              <a:t>(s)  </a:t>
            </a:r>
            <a:r>
              <a:rPr lang="en-US" altLang="en-US" sz="2400" b="1">
                <a:solidFill>
                  <a:srgbClr val="CC0099"/>
                </a:solidFill>
              </a:rPr>
              <a:t>+  2HCl</a:t>
            </a:r>
            <a:r>
              <a:rPr lang="en-US" altLang="en-US" sz="1800" b="1">
                <a:solidFill>
                  <a:srgbClr val="CC0099"/>
                </a:solidFill>
              </a:rPr>
              <a:t>(aq)  </a:t>
            </a:r>
            <a:r>
              <a:rPr lang="en-US" altLang="en-US" sz="2400" b="1">
                <a:solidFill>
                  <a:srgbClr val="CC0099"/>
                </a:solidFill>
              </a:rPr>
              <a:t>→ ?</a:t>
            </a:r>
            <a:endParaRPr lang="en-US" altLang="en-US" sz="1400" b="1">
              <a:solidFill>
                <a:srgbClr val="CC0099"/>
              </a:solidFill>
            </a:endParaRPr>
          </a:p>
        </p:txBody>
      </p:sp>
      <p:sp>
        <p:nvSpPr>
          <p:cNvPr id="13" name="TextBox 12"/>
          <p:cNvSpPr txBox="1">
            <a:spLocks noChangeArrowheads="1"/>
          </p:cNvSpPr>
          <p:nvPr/>
        </p:nvSpPr>
        <p:spPr bwMode="auto">
          <a:xfrm>
            <a:off x="2259013" y="6180138"/>
            <a:ext cx="41735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CC0099"/>
                </a:solidFill>
              </a:rPr>
              <a:t>H</a:t>
            </a:r>
            <a:r>
              <a:rPr lang="en-US" altLang="en-US" sz="2400" b="1" baseline="-25000">
                <a:solidFill>
                  <a:srgbClr val="CC0099"/>
                </a:solidFill>
              </a:rPr>
              <a:t>2</a:t>
            </a:r>
            <a:r>
              <a:rPr lang="en-US" altLang="en-US" sz="2400" b="1">
                <a:solidFill>
                  <a:srgbClr val="CC0099"/>
                </a:solidFill>
              </a:rPr>
              <a:t>SO</a:t>
            </a:r>
            <a:r>
              <a:rPr lang="en-US" altLang="en-US" sz="2400" b="1" baseline="-25000">
                <a:solidFill>
                  <a:srgbClr val="CC0099"/>
                </a:solidFill>
              </a:rPr>
              <a:t>3</a:t>
            </a:r>
            <a:r>
              <a:rPr lang="en-US" altLang="en-US" sz="2400" b="1">
                <a:solidFill>
                  <a:srgbClr val="CC0099"/>
                </a:solidFill>
              </a:rPr>
              <a:t>(aq) </a:t>
            </a:r>
            <a:r>
              <a:rPr lang="en-US" altLang="en-US" sz="2400" b="1">
                <a:solidFill>
                  <a:srgbClr val="CC0099"/>
                </a:solidFill>
                <a:sym typeface="Symbol" panose="05050102010706020507" pitchFamily="18" charset="2"/>
              </a:rPr>
              <a:t></a:t>
            </a:r>
            <a:r>
              <a:rPr lang="en-US" altLang="en-US" sz="2400" b="1">
                <a:solidFill>
                  <a:srgbClr val="CC0099"/>
                </a:solidFill>
              </a:rPr>
              <a:t>  H</a:t>
            </a:r>
            <a:r>
              <a:rPr lang="en-US" altLang="en-US" sz="2400" b="1" baseline="-25000">
                <a:solidFill>
                  <a:srgbClr val="CC0099"/>
                </a:solidFill>
              </a:rPr>
              <a:t>2</a:t>
            </a:r>
            <a:r>
              <a:rPr lang="en-US" altLang="en-US" sz="2400" b="1">
                <a:solidFill>
                  <a:srgbClr val="CC0099"/>
                </a:solidFill>
              </a:rPr>
              <a:t>O </a:t>
            </a:r>
            <a:r>
              <a:rPr lang="en-US" altLang="en-US" sz="1800" b="1">
                <a:solidFill>
                  <a:srgbClr val="CC0099"/>
                </a:solidFill>
              </a:rPr>
              <a:t>(l) </a:t>
            </a:r>
            <a:r>
              <a:rPr lang="en-US" altLang="en-US" sz="2400" b="1">
                <a:solidFill>
                  <a:srgbClr val="CC0099"/>
                </a:solidFill>
              </a:rPr>
              <a:t>+ SO</a:t>
            </a:r>
            <a:r>
              <a:rPr lang="en-US" altLang="en-US" sz="2400" b="1" baseline="-25000">
                <a:solidFill>
                  <a:srgbClr val="CC0099"/>
                </a:solidFill>
              </a:rPr>
              <a:t>2</a:t>
            </a:r>
            <a:r>
              <a:rPr lang="en-US" altLang="en-US" sz="1800" b="1">
                <a:solidFill>
                  <a:srgbClr val="CC0099"/>
                </a:solidFill>
              </a:rPr>
              <a:t>(g)</a:t>
            </a:r>
          </a:p>
        </p:txBody>
      </p:sp>
      <p:sp>
        <p:nvSpPr>
          <p:cNvPr id="31756" name="TextBox 3"/>
          <p:cNvSpPr txBox="1">
            <a:spLocks noChangeArrowheads="1"/>
          </p:cNvSpPr>
          <p:nvPr/>
        </p:nvSpPr>
        <p:spPr bwMode="auto">
          <a:xfrm flipH="1">
            <a:off x="8083550" y="6288088"/>
            <a:ext cx="9826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CHAT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9"/>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p:bldP spid="6" grpId="0"/>
      <p:bldP spid="7" grpId="0"/>
      <p:bldP spid="9" grpId="0"/>
      <p:bldP spid="9" grpId="1"/>
      <p:bldP spid="11" grpId="0"/>
      <p:bldP spid="11" grpId="1"/>
      <p:bldP spid="12" grpId="0"/>
      <p:bldP spid="12" grpId="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2780B76B-7AAA-4236-9897-0AC9AD438C6C}"/>
              </a:ext>
            </a:extLst>
          </p:cNvPr>
          <p:cNvSpPr txBox="1">
            <a:spLocks noChangeArrowheads="1"/>
          </p:cNvSpPr>
          <p:nvPr/>
        </p:nvSpPr>
        <p:spPr bwMode="auto">
          <a:xfrm>
            <a:off x="136525" y="0"/>
            <a:ext cx="9007475" cy="578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800" b="1" u="sng" dirty="0">
                <a:effectLst>
                  <a:outerShdw blurRad="38100" dist="38100" dir="2700000" algn="tl">
                    <a:srgbClr val="C0C0C0"/>
                  </a:outerShdw>
                </a:effectLst>
              </a:rPr>
              <a:t>ACID/BASE REACTIONS</a:t>
            </a:r>
            <a:r>
              <a:rPr lang="en-US" sz="2800" b="1" dirty="0">
                <a:effectLst>
                  <a:outerShdw blurRad="38100" dist="38100" dir="2700000" algn="tl">
                    <a:srgbClr val="C0C0C0"/>
                  </a:outerShdw>
                </a:effectLst>
              </a:rPr>
              <a:t>:</a:t>
            </a:r>
          </a:p>
          <a:p>
            <a:pPr algn="ctr">
              <a:defRPr/>
            </a:pPr>
            <a:r>
              <a:rPr lang="en-US" sz="2800" b="1" dirty="0">
                <a:effectLst>
                  <a:outerShdw blurRad="38100" dist="38100" dir="2700000" algn="tl">
                    <a:srgbClr val="C0C0C0"/>
                  </a:outerShdw>
                </a:effectLst>
              </a:rPr>
              <a:t>Acid  +  Base  </a:t>
            </a:r>
            <a:r>
              <a:rPr lang="en-US" sz="2800" b="1" dirty="0">
                <a:effectLst>
                  <a:outerShdw blurRad="38100" dist="38100" dir="2700000" algn="tl">
                    <a:srgbClr val="C0C0C0"/>
                  </a:outerShdw>
                </a:effectLst>
                <a:sym typeface="Symbol" pitchFamily="1" charset="2"/>
              </a:rPr>
              <a:t></a:t>
            </a:r>
            <a:r>
              <a:rPr lang="en-US" sz="2800" b="1" dirty="0">
                <a:effectLst>
                  <a:outerShdw blurRad="38100" dist="38100" dir="2700000" algn="tl">
                    <a:srgbClr val="C0C0C0"/>
                  </a:outerShdw>
                </a:effectLst>
              </a:rPr>
              <a:t>  Salt  +  Water</a:t>
            </a:r>
          </a:p>
          <a:p>
            <a:pPr algn="ctr">
              <a:defRPr/>
            </a:pPr>
            <a:endParaRPr lang="en-US" sz="1100" b="1" dirty="0">
              <a:effectLst>
                <a:outerShdw blurRad="38100" dist="38100" dir="2700000" algn="tl">
                  <a:srgbClr val="C0C0C0"/>
                </a:outerShdw>
              </a:effectLst>
            </a:endParaRPr>
          </a:p>
          <a:p>
            <a:pPr>
              <a:defRPr/>
            </a:pPr>
            <a:r>
              <a:rPr lang="en-US" sz="2000" b="1" dirty="0"/>
              <a:t>One mole of hydrogen ions will react with one mole of hydroxide ions to produce one mole of water.  Diprotic (acids with two ionizable hydrogens) and triprotic (acids with three ionizable hydrogens) acids will also be encountered.</a:t>
            </a:r>
          </a:p>
          <a:p>
            <a:pPr>
              <a:defRPr/>
            </a:pPr>
            <a:endParaRPr lang="en-US" sz="1100" b="1" dirty="0">
              <a:solidFill>
                <a:srgbClr val="006699"/>
              </a:solidFill>
            </a:endParaRPr>
          </a:p>
          <a:p>
            <a:pPr marL="457200" indent="-457200">
              <a:buFontTx/>
              <a:buAutoNum type="alphaUcPeriod"/>
              <a:defRPr/>
            </a:pPr>
            <a:r>
              <a:rPr lang="en-US" sz="2000" b="1" dirty="0">
                <a:solidFill>
                  <a:srgbClr val="006699"/>
                </a:solidFill>
              </a:rPr>
              <a:t>Arrhenius Acid – a compound that releases H</a:t>
            </a:r>
            <a:r>
              <a:rPr lang="en-US" sz="2000" b="1" baseline="30000" dirty="0">
                <a:solidFill>
                  <a:srgbClr val="006699"/>
                </a:solidFill>
              </a:rPr>
              <a:t>+</a:t>
            </a:r>
            <a:r>
              <a:rPr lang="en-US" sz="2000" b="1" dirty="0">
                <a:solidFill>
                  <a:srgbClr val="006699"/>
                </a:solidFill>
              </a:rPr>
              <a:t> (proton)/ H</a:t>
            </a:r>
            <a:r>
              <a:rPr lang="en-US" sz="2000" b="1" baseline="-25000" dirty="0">
                <a:solidFill>
                  <a:srgbClr val="006699"/>
                </a:solidFill>
              </a:rPr>
              <a:t>3</a:t>
            </a:r>
            <a:r>
              <a:rPr lang="en-US" sz="2000" b="1" dirty="0">
                <a:solidFill>
                  <a:srgbClr val="006699"/>
                </a:solidFill>
              </a:rPr>
              <a:t>O</a:t>
            </a:r>
            <a:r>
              <a:rPr lang="en-US" sz="2000" b="1" baseline="30000" dirty="0">
                <a:solidFill>
                  <a:srgbClr val="006699"/>
                </a:solidFill>
              </a:rPr>
              <a:t>+</a:t>
            </a:r>
            <a:r>
              <a:rPr lang="en-US" sz="2000" b="1" dirty="0">
                <a:solidFill>
                  <a:srgbClr val="006699"/>
                </a:solidFill>
              </a:rPr>
              <a:t> (hydronium ion) in water.</a:t>
            </a:r>
            <a:endParaRPr lang="en-US" sz="2000" b="1" dirty="0"/>
          </a:p>
          <a:p>
            <a:pPr>
              <a:defRPr/>
            </a:pPr>
            <a:r>
              <a:rPr lang="en-US" b="1" dirty="0"/>
              <a:t>An aqueous nitric acid solution:</a:t>
            </a:r>
          </a:p>
          <a:p>
            <a:pPr algn="ctr">
              <a:defRPr/>
            </a:pPr>
            <a:endParaRPr lang="en-US" sz="2000" b="1" dirty="0">
              <a:solidFill>
                <a:srgbClr val="CC3300"/>
              </a:solidFill>
            </a:endParaRPr>
          </a:p>
          <a:p>
            <a:pPr>
              <a:defRPr/>
            </a:pPr>
            <a:r>
              <a:rPr lang="en-US" sz="2000" b="1" dirty="0">
                <a:solidFill>
                  <a:srgbClr val="006699"/>
                </a:solidFill>
              </a:rPr>
              <a:t>B.  Arrhenius Base – a compound that produces OH</a:t>
            </a:r>
            <a:r>
              <a:rPr lang="en-US" sz="2000" b="1" baseline="30000" dirty="0">
                <a:solidFill>
                  <a:srgbClr val="006699"/>
                </a:solidFill>
              </a:rPr>
              <a:t>-</a:t>
            </a:r>
            <a:r>
              <a:rPr lang="en-US" sz="2000" b="1" dirty="0">
                <a:solidFill>
                  <a:srgbClr val="006699"/>
                </a:solidFill>
              </a:rPr>
              <a:t> in water.</a:t>
            </a:r>
          </a:p>
          <a:p>
            <a:pPr>
              <a:defRPr/>
            </a:pPr>
            <a:r>
              <a:rPr lang="en-US" b="1" dirty="0"/>
              <a:t>Potassium hydroxide pellets are dissolved in water:</a:t>
            </a:r>
          </a:p>
          <a:p>
            <a:pPr>
              <a:defRPr/>
            </a:pPr>
            <a:endParaRPr lang="en-US" sz="2000" b="1" dirty="0">
              <a:solidFill>
                <a:srgbClr val="CC3300"/>
              </a:solidFill>
            </a:endParaRPr>
          </a:p>
          <a:p>
            <a:pPr>
              <a:defRPr/>
            </a:pPr>
            <a:endParaRPr lang="en-US" sz="2000" b="1" dirty="0">
              <a:solidFill>
                <a:srgbClr val="CC3300"/>
              </a:solidFill>
            </a:endParaRPr>
          </a:p>
          <a:p>
            <a:pPr>
              <a:defRPr/>
            </a:pPr>
            <a:endParaRPr lang="en-US" sz="2000" b="1" dirty="0">
              <a:solidFill>
                <a:srgbClr val="CC3300"/>
              </a:solidFill>
            </a:endParaRPr>
          </a:p>
          <a:p>
            <a:pPr>
              <a:defRPr/>
            </a:pPr>
            <a:r>
              <a:rPr lang="en-US" sz="2000" b="1" dirty="0">
                <a:solidFill>
                  <a:srgbClr val="006699"/>
                </a:solidFill>
              </a:rPr>
              <a:t>C.  </a:t>
            </a:r>
            <a:r>
              <a:rPr lang="en-US" sz="2000" b="1" dirty="0" err="1">
                <a:solidFill>
                  <a:srgbClr val="006699"/>
                </a:solidFill>
              </a:rPr>
              <a:t>Brønsted</a:t>
            </a:r>
            <a:r>
              <a:rPr lang="en-US" sz="2000" b="1" dirty="0">
                <a:solidFill>
                  <a:srgbClr val="006699"/>
                </a:solidFill>
              </a:rPr>
              <a:t>-Lowry Acid – proton donor.</a:t>
            </a:r>
            <a:endParaRPr lang="en-US" sz="2000" b="1" dirty="0"/>
          </a:p>
          <a:p>
            <a:pPr>
              <a:defRPr/>
            </a:pPr>
            <a:r>
              <a:rPr lang="en-US" b="1" dirty="0"/>
              <a:t>Nitric acid reacts with potassium hydroxide.</a:t>
            </a:r>
          </a:p>
        </p:txBody>
      </p:sp>
      <p:sp>
        <p:nvSpPr>
          <p:cNvPr id="2" name="TextBox 1"/>
          <p:cNvSpPr txBox="1"/>
          <p:nvPr/>
        </p:nvSpPr>
        <p:spPr>
          <a:xfrm>
            <a:off x="4419600" y="2514600"/>
            <a:ext cx="4495800" cy="738188"/>
          </a:xfrm>
          <a:prstGeom prst="rect">
            <a:avLst/>
          </a:prstGeom>
          <a:noFill/>
        </p:spPr>
        <p:txBody>
          <a:bodyPr>
            <a:spAutoFit/>
          </a:bodyPr>
          <a:lstStyle/>
          <a:p>
            <a:pPr>
              <a:defRPr/>
            </a:pPr>
            <a:r>
              <a:rPr lang="en-US" sz="1400" b="1" dirty="0">
                <a:solidFill>
                  <a:srgbClr val="FF0000"/>
                </a:solidFill>
              </a:rPr>
              <a:t>                            H</a:t>
            </a:r>
            <a:r>
              <a:rPr lang="en-US" sz="1400" b="1" baseline="-25000" dirty="0">
                <a:solidFill>
                  <a:srgbClr val="FF0000"/>
                </a:solidFill>
              </a:rPr>
              <a:t>2</a:t>
            </a:r>
            <a:r>
              <a:rPr lang="en-US" sz="1400" b="1" dirty="0">
                <a:solidFill>
                  <a:srgbClr val="FF0000"/>
                </a:solidFill>
              </a:rPr>
              <a:t>O(l)</a:t>
            </a:r>
          </a:p>
          <a:p>
            <a:pPr>
              <a:defRPr/>
            </a:pPr>
            <a:r>
              <a:rPr lang="en-US" sz="2000" b="1" dirty="0">
                <a:solidFill>
                  <a:srgbClr val="FF0000"/>
                </a:solidFill>
              </a:rPr>
              <a:t>HNO</a:t>
            </a:r>
            <a:r>
              <a:rPr lang="en-US" sz="2000" b="1" baseline="-25000" dirty="0">
                <a:solidFill>
                  <a:srgbClr val="FF0000"/>
                </a:solidFill>
              </a:rPr>
              <a:t>3</a:t>
            </a:r>
            <a:r>
              <a:rPr lang="en-US" sz="1400" b="1" dirty="0">
                <a:solidFill>
                  <a:srgbClr val="FF0000"/>
                </a:solidFill>
              </a:rPr>
              <a:t>(</a:t>
            </a:r>
            <a:r>
              <a:rPr lang="en-US" sz="1400" b="1" dirty="0" err="1">
                <a:solidFill>
                  <a:srgbClr val="FF0000"/>
                </a:solidFill>
              </a:rPr>
              <a:t>aq</a:t>
            </a:r>
            <a:r>
              <a:rPr lang="en-US" sz="1400" b="1" dirty="0">
                <a:solidFill>
                  <a:srgbClr val="FF0000"/>
                </a:solidFill>
              </a:rPr>
              <a:t>)        </a:t>
            </a:r>
            <a:r>
              <a:rPr lang="en-US" sz="2800" b="1" dirty="0">
                <a:solidFill>
                  <a:srgbClr val="FF0000"/>
                </a:solidFill>
              </a:rPr>
              <a:t>→</a:t>
            </a:r>
            <a:r>
              <a:rPr lang="en-US" sz="2000" b="1" dirty="0">
                <a:solidFill>
                  <a:srgbClr val="FF0000"/>
                </a:solidFill>
              </a:rPr>
              <a:t>     </a:t>
            </a:r>
            <a:r>
              <a:rPr lang="en-US" sz="2000" b="1" dirty="0">
                <a:solidFill>
                  <a:srgbClr val="FF0000"/>
                </a:solidFill>
                <a:effectLst>
                  <a:outerShdw blurRad="38100" dist="38100" dir="2700000" algn="tl">
                    <a:srgbClr val="000000">
                      <a:alpha val="43137"/>
                    </a:srgbClr>
                  </a:outerShdw>
                </a:effectLst>
              </a:rPr>
              <a:t>H</a:t>
            </a:r>
            <a:r>
              <a:rPr lang="en-US" sz="2000" b="1" baseline="-25000" dirty="0">
                <a:solidFill>
                  <a:srgbClr val="FF0000"/>
                </a:solidFill>
                <a:effectLst>
                  <a:outerShdw blurRad="38100" dist="38100" dir="2700000" algn="tl">
                    <a:srgbClr val="000000">
                      <a:alpha val="43137"/>
                    </a:srgbClr>
                  </a:outerShdw>
                </a:effectLst>
              </a:rPr>
              <a:t>3</a:t>
            </a:r>
            <a:r>
              <a:rPr lang="en-US" sz="2000" b="1" dirty="0">
                <a:solidFill>
                  <a:srgbClr val="FF0000"/>
                </a:solidFill>
                <a:effectLst>
                  <a:outerShdw blurRad="38100" dist="38100" dir="2700000" algn="tl">
                    <a:srgbClr val="000000">
                      <a:alpha val="43137"/>
                    </a:srgbClr>
                  </a:outerShdw>
                </a:effectLst>
              </a:rPr>
              <a:t>O</a:t>
            </a:r>
            <a:r>
              <a:rPr lang="en-US" sz="2000" b="1" baseline="30000" dirty="0">
                <a:solidFill>
                  <a:srgbClr val="FF0000"/>
                </a:solidFill>
                <a:effectLst>
                  <a:outerShdw blurRad="38100" dist="38100" dir="2700000" algn="tl">
                    <a:srgbClr val="000000">
                      <a:alpha val="43137"/>
                    </a:srgbClr>
                  </a:outerShdw>
                </a:effectLst>
              </a:rPr>
              <a:t>+</a:t>
            </a:r>
            <a:r>
              <a:rPr lang="en-US" sz="2000" b="1" dirty="0">
                <a:solidFill>
                  <a:srgbClr val="FF0000"/>
                </a:solidFill>
                <a:effectLst>
                  <a:outerShdw blurRad="38100" dist="38100" dir="2700000" algn="tl">
                    <a:srgbClr val="000000">
                      <a:alpha val="43137"/>
                    </a:srgbClr>
                  </a:outerShdw>
                </a:effectLst>
              </a:rPr>
              <a:t> </a:t>
            </a:r>
            <a:r>
              <a:rPr lang="en-US" sz="1400" b="1" dirty="0">
                <a:solidFill>
                  <a:srgbClr val="FF0000"/>
                </a:solidFill>
              </a:rPr>
              <a:t>(</a:t>
            </a:r>
            <a:r>
              <a:rPr lang="en-US" sz="1400" b="1" dirty="0" err="1">
                <a:solidFill>
                  <a:srgbClr val="FF0000"/>
                </a:solidFill>
              </a:rPr>
              <a:t>aq</a:t>
            </a:r>
            <a:r>
              <a:rPr lang="en-US" sz="1400" b="1" dirty="0">
                <a:solidFill>
                  <a:srgbClr val="FF0000"/>
                </a:solidFill>
              </a:rPr>
              <a:t>)    </a:t>
            </a:r>
            <a:r>
              <a:rPr lang="en-US" sz="2000" b="1" dirty="0">
                <a:solidFill>
                  <a:srgbClr val="FF0000"/>
                </a:solidFill>
              </a:rPr>
              <a:t>+  NO</a:t>
            </a:r>
            <a:r>
              <a:rPr lang="en-US" sz="2000" b="1" baseline="-25000" dirty="0">
                <a:solidFill>
                  <a:srgbClr val="FF0000"/>
                </a:solidFill>
              </a:rPr>
              <a:t>3</a:t>
            </a:r>
            <a:r>
              <a:rPr lang="en-US" sz="2000" b="1" baseline="30000" dirty="0">
                <a:solidFill>
                  <a:srgbClr val="FF0000"/>
                </a:solidFill>
              </a:rPr>
              <a:t>-</a:t>
            </a:r>
            <a:r>
              <a:rPr lang="en-US" sz="2000" b="1" dirty="0">
                <a:solidFill>
                  <a:srgbClr val="FF0000"/>
                </a:solidFill>
              </a:rPr>
              <a:t> </a:t>
            </a:r>
            <a:r>
              <a:rPr lang="en-US" sz="1400" b="1" dirty="0">
                <a:solidFill>
                  <a:srgbClr val="FF0000"/>
                </a:solidFill>
              </a:rPr>
              <a:t>(</a:t>
            </a:r>
            <a:r>
              <a:rPr lang="en-US" sz="1400" b="1" dirty="0" err="1">
                <a:solidFill>
                  <a:srgbClr val="FF0000"/>
                </a:solidFill>
              </a:rPr>
              <a:t>aq</a:t>
            </a:r>
            <a:r>
              <a:rPr lang="en-US" sz="1400" b="1" dirty="0">
                <a:solidFill>
                  <a:srgbClr val="FF0000"/>
                </a:solidFill>
              </a:rPr>
              <a:t>)</a:t>
            </a:r>
          </a:p>
        </p:txBody>
      </p:sp>
      <p:sp>
        <p:nvSpPr>
          <p:cNvPr id="3" name="TextBox 2"/>
          <p:cNvSpPr txBox="1"/>
          <p:nvPr/>
        </p:nvSpPr>
        <p:spPr>
          <a:xfrm>
            <a:off x="2286000" y="4149725"/>
            <a:ext cx="3290888" cy="739775"/>
          </a:xfrm>
          <a:prstGeom prst="rect">
            <a:avLst/>
          </a:prstGeom>
          <a:noFill/>
        </p:spPr>
        <p:txBody>
          <a:bodyPr wrap="none">
            <a:spAutoFit/>
          </a:bodyPr>
          <a:lstStyle/>
          <a:p>
            <a:pPr>
              <a:defRPr/>
            </a:pPr>
            <a:r>
              <a:rPr lang="en-US" sz="1400" b="1" dirty="0">
                <a:solidFill>
                  <a:srgbClr val="FF0000"/>
                </a:solidFill>
              </a:rPr>
              <a:t>                         H</a:t>
            </a:r>
            <a:r>
              <a:rPr lang="en-US" sz="1400" b="1" baseline="-25000" dirty="0">
                <a:solidFill>
                  <a:srgbClr val="FF0000"/>
                </a:solidFill>
              </a:rPr>
              <a:t>2</a:t>
            </a:r>
            <a:r>
              <a:rPr lang="en-US" sz="1400" b="1" dirty="0">
                <a:solidFill>
                  <a:srgbClr val="FF0000"/>
                </a:solidFill>
              </a:rPr>
              <a:t>O(l)</a:t>
            </a:r>
          </a:p>
          <a:p>
            <a:pPr>
              <a:defRPr/>
            </a:pPr>
            <a:r>
              <a:rPr lang="en-US" sz="2000" b="1" dirty="0">
                <a:solidFill>
                  <a:srgbClr val="FF0000"/>
                </a:solidFill>
              </a:rPr>
              <a:t>KOH</a:t>
            </a:r>
            <a:r>
              <a:rPr lang="en-US" sz="1400" b="1" dirty="0">
                <a:solidFill>
                  <a:srgbClr val="FF0000"/>
                </a:solidFill>
              </a:rPr>
              <a:t>(s)        </a:t>
            </a:r>
            <a:r>
              <a:rPr lang="en-US" sz="2800" b="1" dirty="0">
                <a:solidFill>
                  <a:srgbClr val="FF0000"/>
                </a:solidFill>
              </a:rPr>
              <a:t>→</a:t>
            </a:r>
            <a:r>
              <a:rPr lang="en-US" sz="2000" b="1" dirty="0">
                <a:solidFill>
                  <a:srgbClr val="FF0000"/>
                </a:solidFill>
              </a:rPr>
              <a:t>      K</a:t>
            </a:r>
            <a:r>
              <a:rPr lang="en-US" sz="2000" b="1" baseline="30000" dirty="0">
                <a:solidFill>
                  <a:srgbClr val="FF0000"/>
                </a:solidFill>
              </a:rPr>
              <a:t>+</a:t>
            </a:r>
            <a:r>
              <a:rPr lang="en-US" sz="2000" b="1" dirty="0">
                <a:solidFill>
                  <a:srgbClr val="FF0000"/>
                </a:solidFill>
              </a:rPr>
              <a:t>   + </a:t>
            </a:r>
            <a:r>
              <a:rPr lang="en-US" sz="2000" b="1" dirty="0">
                <a:solidFill>
                  <a:srgbClr val="FF0000"/>
                </a:solidFill>
                <a:effectLst>
                  <a:outerShdw blurRad="38100" dist="38100" dir="2700000" algn="tl">
                    <a:srgbClr val="000000">
                      <a:alpha val="43137"/>
                    </a:srgbClr>
                  </a:outerShdw>
                </a:effectLst>
              </a:rPr>
              <a:t>OH</a:t>
            </a:r>
            <a:r>
              <a:rPr lang="en-US" sz="2000" b="1" baseline="30000" dirty="0">
                <a:solidFill>
                  <a:srgbClr val="FF0000"/>
                </a:solidFill>
                <a:effectLst>
                  <a:outerShdw blurRad="38100" dist="38100" dir="2700000" algn="tl">
                    <a:srgbClr val="000000">
                      <a:alpha val="43137"/>
                    </a:srgbClr>
                  </a:outerShdw>
                </a:effectLst>
              </a:rPr>
              <a:t>-</a:t>
            </a:r>
            <a:r>
              <a:rPr lang="en-US" sz="2000" b="1" dirty="0">
                <a:solidFill>
                  <a:srgbClr val="FF0000"/>
                </a:solidFill>
              </a:rPr>
              <a:t> </a:t>
            </a:r>
          </a:p>
        </p:txBody>
      </p:sp>
      <p:sp>
        <p:nvSpPr>
          <p:cNvPr id="5" name="TextBox 4"/>
          <p:cNvSpPr txBox="1">
            <a:spLocks noChangeArrowheads="1"/>
          </p:cNvSpPr>
          <p:nvPr/>
        </p:nvSpPr>
        <p:spPr bwMode="auto">
          <a:xfrm>
            <a:off x="630238" y="6199188"/>
            <a:ext cx="8229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solidFill>
                  <a:srgbClr val="FF0000"/>
                </a:solidFill>
              </a:rPr>
              <a:t>H</a:t>
            </a:r>
            <a:r>
              <a:rPr lang="en-US" altLang="en-US" sz="2000" b="1" baseline="30000">
                <a:solidFill>
                  <a:srgbClr val="FF0000"/>
                </a:solidFill>
              </a:rPr>
              <a:t>+</a:t>
            </a:r>
            <a:r>
              <a:rPr lang="en-US" altLang="en-US" sz="2000" b="1">
                <a:solidFill>
                  <a:srgbClr val="FF0000"/>
                </a:solidFill>
              </a:rPr>
              <a:t> NO</a:t>
            </a:r>
            <a:r>
              <a:rPr lang="en-US" altLang="en-US" sz="2000" b="1" baseline="-25000">
                <a:solidFill>
                  <a:srgbClr val="FF0000"/>
                </a:solidFill>
              </a:rPr>
              <a:t>3</a:t>
            </a:r>
            <a:r>
              <a:rPr lang="en-US" altLang="en-US" sz="2000" b="1" baseline="30000">
                <a:solidFill>
                  <a:srgbClr val="FF0000"/>
                </a:solidFill>
              </a:rPr>
              <a:t>-</a:t>
            </a:r>
            <a:r>
              <a:rPr lang="en-US" altLang="en-US" sz="1400" b="1">
                <a:solidFill>
                  <a:srgbClr val="FF0000"/>
                </a:solidFill>
              </a:rPr>
              <a:t>(aq</a:t>
            </a:r>
            <a:r>
              <a:rPr lang="en-US" altLang="en-US" sz="2000" b="1">
                <a:solidFill>
                  <a:srgbClr val="FF0000"/>
                </a:solidFill>
              </a:rPr>
              <a:t>)    + KOH(s)    </a:t>
            </a:r>
            <a:r>
              <a:rPr lang="en-US" altLang="en-US" sz="2800" b="1">
                <a:solidFill>
                  <a:srgbClr val="FF0000"/>
                </a:solidFill>
              </a:rPr>
              <a:t>→ </a:t>
            </a:r>
            <a:r>
              <a:rPr lang="en-US" altLang="en-US" sz="2000" b="1">
                <a:solidFill>
                  <a:srgbClr val="FF0000"/>
                </a:solidFill>
              </a:rPr>
              <a:t> H</a:t>
            </a:r>
            <a:r>
              <a:rPr lang="en-US" altLang="en-US" sz="2000" b="1" baseline="-25000">
                <a:solidFill>
                  <a:srgbClr val="FF0000"/>
                </a:solidFill>
              </a:rPr>
              <a:t>2</a:t>
            </a:r>
            <a:r>
              <a:rPr lang="en-US" altLang="en-US" sz="2000" b="1">
                <a:solidFill>
                  <a:srgbClr val="FF0000"/>
                </a:solidFill>
              </a:rPr>
              <a:t>O(l) +  K</a:t>
            </a:r>
            <a:r>
              <a:rPr lang="en-US" altLang="en-US" sz="2000" b="1" baseline="30000">
                <a:solidFill>
                  <a:srgbClr val="FF0000"/>
                </a:solidFill>
              </a:rPr>
              <a:t>+</a:t>
            </a:r>
            <a:r>
              <a:rPr lang="en-US" altLang="en-US" sz="2000" b="1">
                <a:solidFill>
                  <a:srgbClr val="FF0000"/>
                </a:solidFill>
              </a:rPr>
              <a:t> + NO</a:t>
            </a:r>
            <a:r>
              <a:rPr lang="en-US" altLang="en-US" sz="2000" b="1" baseline="-25000">
                <a:solidFill>
                  <a:srgbClr val="FF0000"/>
                </a:solidFill>
              </a:rPr>
              <a:t>3</a:t>
            </a:r>
            <a:r>
              <a:rPr lang="en-US" altLang="en-US" sz="2000" b="1" baseline="30000">
                <a:solidFill>
                  <a:srgbClr val="FF0000"/>
                </a:solidFill>
              </a:rPr>
              <a:t>-</a:t>
            </a:r>
            <a:r>
              <a:rPr lang="en-US" altLang="en-US" sz="2000" b="1">
                <a:solidFill>
                  <a:srgbClr val="FF0000"/>
                </a:solidFill>
              </a:rPr>
              <a:t> </a:t>
            </a:r>
            <a:r>
              <a:rPr lang="en-US" altLang="en-US" sz="1400" b="1">
                <a:solidFill>
                  <a:srgbClr val="FF0000"/>
                </a:solidFill>
              </a:rPr>
              <a:t>(aq)</a:t>
            </a:r>
          </a:p>
        </p:txBody>
      </p:sp>
      <p:sp>
        <p:nvSpPr>
          <p:cNvPr id="6" name="TextBox 5"/>
          <p:cNvSpPr txBox="1">
            <a:spLocks noChangeArrowheads="1"/>
          </p:cNvSpPr>
          <p:nvPr/>
        </p:nvSpPr>
        <p:spPr bwMode="auto">
          <a:xfrm>
            <a:off x="914400" y="5711825"/>
            <a:ext cx="8229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solidFill>
                  <a:srgbClr val="FF0000"/>
                </a:solidFill>
              </a:rPr>
              <a:t>HNO</a:t>
            </a:r>
            <a:r>
              <a:rPr lang="en-US" altLang="en-US" sz="2000" b="1" baseline="-25000">
                <a:solidFill>
                  <a:srgbClr val="FF0000"/>
                </a:solidFill>
              </a:rPr>
              <a:t>3</a:t>
            </a:r>
            <a:r>
              <a:rPr lang="en-US" altLang="en-US" sz="1400" b="1">
                <a:solidFill>
                  <a:srgbClr val="FF0000"/>
                </a:solidFill>
              </a:rPr>
              <a:t>(aq</a:t>
            </a:r>
            <a:r>
              <a:rPr lang="en-US" altLang="en-US" sz="2000" b="1">
                <a:solidFill>
                  <a:srgbClr val="FF0000"/>
                </a:solidFill>
              </a:rPr>
              <a:t>)    + KOH(s)    </a:t>
            </a:r>
            <a:r>
              <a:rPr lang="en-US" altLang="en-US" sz="2800" b="1">
                <a:solidFill>
                  <a:srgbClr val="FF0000"/>
                </a:solidFill>
              </a:rPr>
              <a:t>→ </a:t>
            </a:r>
            <a:r>
              <a:rPr lang="en-US" altLang="en-US" sz="2000" b="1">
                <a:solidFill>
                  <a:srgbClr val="FF0000"/>
                </a:solidFill>
              </a:rPr>
              <a:t> H</a:t>
            </a:r>
            <a:r>
              <a:rPr lang="en-US" altLang="en-US" sz="2000" b="1" baseline="-25000">
                <a:solidFill>
                  <a:srgbClr val="FF0000"/>
                </a:solidFill>
              </a:rPr>
              <a:t>2</a:t>
            </a:r>
            <a:r>
              <a:rPr lang="en-US" altLang="en-US" sz="2000" b="1">
                <a:solidFill>
                  <a:srgbClr val="FF0000"/>
                </a:solidFill>
              </a:rPr>
              <a:t>O(l) + KNO</a:t>
            </a:r>
            <a:r>
              <a:rPr lang="en-US" altLang="en-US" sz="2000" b="1" baseline="-25000">
                <a:solidFill>
                  <a:srgbClr val="FF0000"/>
                </a:solidFill>
              </a:rPr>
              <a:t>3</a:t>
            </a:r>
            <a:r>
              <a:rPr lang="en-US" altLang="en-US" sz="1400" b="1">
                <a:solidFill>
                  <a:srgbClr val="FF0000"/>
                </a:solidFill>
              </a:rPr>
              <a:t>(aq)</a:t>
            </a:r>
          </a:p>
        </p:txBody>
      </p:sp>
      <p:sp>
        <p:nvSpPr>
          <p:cNvPr id="8" name="TextBox 7"/>
          <p:cNvSpPr txBox="1">
            <a:spLocks noChangeArrowheads="1"/>
          </p:cNvSpPr>
          <p:nvPr/>
        </p:nvSpPr>
        <p:spPr bwMode="auto">
          <a:xfrm>
            <a:off x="744538" y="6159500"/>
            <a:ext cx="6373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solidFill>
                  <a:srgbClr val="FF0000"/>
                </a:solidFill>
              </a:rPr>
              <a:t>H</a:t>
            </a:r>
            <a:r>
              <a:rPr lang="en-US" altLang="en-US" sz="2000" b="1" baseline="30000">
                <a:solidFill>
                  <a:srgbClr val="FF0000"/>
                </a:solidFill>
              </a:rPr>
              <a:t>+</a:t>
            </a:r>
            <a:r>
              <a:rPr lang="en-US" altLang="en-US" sz="2000" b="1">
                <a:solidFill>
                  <a:srgbClr val="FF0000"/>
                </a:solidFill>
              </a:rPr>
              <a:t> </a:t>
            </a:r>
            <a:r>
              <a:rPr lang="en-US" altLang="en-US" sz="1400" b="1">
                <a:solidFill>
                  <a:srgbClr val="FF0000"/>
                </a:solidFill>
              </a:rPr>
              <a:t>(aq</a:t>
            </a:r>
            <a:r>
              <a:rPr lang="en-US" altLang="en-US" sz="2000" b="1">
                <a:solidFill>
                  <a:srgbClr val="FF0000"/>
                </a:solidFill>
              </a:rPr>
              <a:t>)    + KOH(s)    </a:t>
            </a:r>
            <a:r>
              <a:rPr lang="en-US" altLang="en-US" sz="2800" b="1">
                <a:solidFill>
                  <a:srgbClr val="FF0000"/>
                </a:solidFill>
              </a:rPr>
              <a:t>→ </a:t>
            </a:r>
            <a:r>
              <a:rPr lang="en-US" altLang="en-US" sz="2000" b="1">
                <a:solidFill>
                  <a:srgbClr val="FF0000"/>
                </a:solidFill>
              </a:rPr>
              <a:t> H</a:t>
            </a:r>
            <a:r>
              <a:rPr lang="en-US" altLang="en-US" sz="2000" b="1" baseline="-25000">
                <a:solidFill>
                  <a:srgbClr val="FF0000"/>
                </a:solidFill>
              </a:rPr>
              <a:t>2</a:t>
            </a:r>
            <a:r>
              <a:rPr lang="en-US" altLang="en-US" sz="2000" b="1">
                <a:solidFill>
                  <a:srgbClr val="FF0000"/>
                </a:solidFill>
              </a:rPr>
              <a:t>O(l) +  K</a:t>
            </a:r>
            <a:r>
              <a:rPr lang="en-US" altLang="en-US" sz="2000" b="1" baseline="30000">
                <a:solidFill>
                  <a:srgbClr val="FF0000"/>
                </a:solidFill>
              </a:rPr>
              <a:t>+</a:t>
            </a:r>
            <a:r>
              <a:rPr lang="en-US" altLang="en-US" sz="2000" b="1">
                <a:solidFill>
                  <a:srgbClr val="FF0000"/>
                </a:solidFill>
              </a:rPr>
              <a:t> </a:t>
            </a:r>
            <a:r>
              <a:rPr lang="en-US" altLang="en-US" sz="1400" b="1">
                <a:solidFill>
                  <a:srgbClr val="FF0000"/>
                </a:solidFill>
              </a:rPr>
              <a:t>(aq</a:t>
            </a:r>
            <a:r>
              <a:rPr lang="en-US" altLang="en-US" sz="1400" b="1" i="1">
                <a:solidFill>
                  <a:srgbClr val="FF0000"/>
                </a:solidFill>
              </a:rPr>
              <a:t>)                 net ionic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5" grpId="1"/>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92911103-84FE-4510-A068-4ADAF9ED8AE7}"/>
              </a:ext>
            </a:extLst>
          </p:cNvPr>
          <p:cNvSpPr txBox="1">
            <a:spLocks noChangeArrowheads="1"/>
          </p:cNvSpPr>
          <p:nvPr/>
        </p:nvSpPr>
        <p:spPr bwMode="auto">
          <a:xfrm>
            <a:off x="136525" y="0"/>
            <a:ext cx="9007475" cy="658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ctr">
              <a:defRPr/>
            </a:pPr>
            <a:r>
              <a:rPr lang="en-US" sz="2800" b="1" u="sng" dirty="0">
                <a:effectLst>
                  <a:outerShdw blurRad="38100" dist="38100" dir="2700000" algn="tl">
                    <a:srgbClr val="C0C0C0"/>
                  </a:outerShdw>
                </a:effectLst>
              </a:rPr>
              <a:t>ACID/BASE REACTIONS</a:t>
            </a:r>
            <a:r>
              <a:rPr lang="en-US" sz="2800" b="1" dirty="0">
                <a:effectLst>
                  <a:outerShdw blurRad="38100" dist="38100" dir="2700000" algn="tl">
                    <a:srgbClr val="C0C0C0"/>
                  </a:outerShdw>
                </a:effectLst>
              </a:rPr>
              <a:t>:</a:t>
            </a:r>
          </a:p>
          <a:p>
            <a:pPr algn="ctr">
              <a:defRPr/>
            </a:pPr>
            <a:r>
              <a:rPr lang="en-US" sz="2800" b="1" dirty="0">
                <a:effectLst>
                  <a:outerShdw blurRad="38100" dist="38100" dir="2700000" algn="tl">
                    <a:srgbClr val="C0C0C0"/>
                  </a:outerShdw>
                </a:effectLst>
              </a:rPr>
              <a:t>Acid  +  Base  </a:t>
            </a:r>
            <a:r>
              <a:rPr lang="en-US" sz="2800" b="1" dirty="0">
                <a:effectLst>
                  <a:outerShdw blurRad="38100" dist="38100" dir="2700000" algn="tl">
                    <a:srgbClr val="C0C0C0"/>
                  </a:outerShdw>
                </a:effectLst>
                <a:sym typeface="Symbol" pitchFamily="1" charset="2"/>
              </a:rPr>
              <a:t></a:t>
            </a:r>
            <a:r>
              <a:rPr lang="en-US" sz="2800" b="1" dirty="0">
                <a:effectLst>
                  <a:outerShdw blurRad="38100" dist="38100" dir="2700000" algn="tl">
                    <a:srgbClr val="C0C0C0"/>
                  </a:outerShdw>
                </a:effectLst>
              </a:rPr>
              <a:t>  Salt  +  Water</a:t>
            </a:r>
          </a:p>
          <a:p>
            <a:pPr>
              <a:defRPr/>
            </a:pPr>
            <a:endParaRPr lang="en-US" sz="2000" dirty="0"/>
          </a:p>
          <a:p>
            <a:pPr>
              <a:defRPr/>
            </a:pPr>
            <a:r>
              <a:rPr lang="en-US" b="1" dirty="0">
                <a:solidFill>
                  <a:srgbClr val="006699"/>
                </a:solidFill>
              </a:rPr>
              <a:t>D.  </a:t>
            </a:r>
            <a:r>
              <a:rPr lang="en-US" b="1" dirty="0" err="1">
                <a:solidFill>
                  <a:srgbClr val="006699"/>
                </a:solidFill>
              </a:rPr>
              <a:t>Brønsted</a:t>
            </a:r>
            <a:r>
              <a:rPr lang="en-US" b="1" dirty="0">
                <a:solidFill>
                  <a:srgbClr val="006699"/>
                </a:solidFill>
              </a:rPr>
              <a:t>-Lowry Base – proton acceptor</a:t>
            </a:r>
            <a:endParaRPr lang="en-US" b="1" dirty="0"/>
          </a:p>
          <a:p>
            <a:pPr algn="ctr">
              <a:defRPr/>
            </a:pPr>
            <a:r>
              <a:rPr lang="en-US" b="1" dirty="0">
                <a:solidFill>
                  <a:srgbClr val="CC3300"/>
                </a:solidFill>
              </a:rPr>
              <a:t>Sulfuric acid reacts with barium hydroxide.</a:t>
            </a:r>
          </a:p>
          <a:p>
            <a:pPr>
              <a:defRPr/>
            </a:pPr>
            <a:endParaRPr lang="en-US" sz="1400" b="1" dirty="0"/>
          </a:p>
          <a:p>
            <a:pPr>
              <a:defRPr/>
            </a:pPr>
            <a:r>
              <a:rPr lang="en-US" b="1" dirty="0">
                <a:solidFill>
                  <a:srgbClr val="006699"/>
                </a:solidFill>
              </a:rPr>
              <a:t>E.  Strong Acid – fully dissociates in solution, releasing H</a:t>
            </a:r>
            <a:r>
              <a:rPr lang="en-US" b="1" baseline="30000" dirty="0">
                <a:solidFill>
                  <a:srgbClr val="006699"/>
                </a:solidFill>
              </a:rPr>
              <a:t>+</a:t>
            </a:r>
            <a:r>
              <a:rPr lang="en-US" b="1" dirty="0">
                <a:solidFill>
                  <a:srgbClr val="006699"/>
                </a:solidFill>
              </a:rPr>
              <a:t> ion(s)</a:t>
            </a:r>
            <a:endParaRPr lang="en-US" b="1" dirty="0"/>
          </a:p>
          <a:p>
            <a:pPr algn="ctr">
              <a:defRPr/>
            </a:pPr>
            <a:r>
              <a:rPr lang="en-US" b="1" dirty="0">
                <a:solidFill>
                  <a:srgbClr val="CC3300"/>
                </a:solidFill>
              </a:rPr>
              <a:t>Hydrobromic acid reacts with calcium hydroxide.</a:t>
            </a:r>
          </a:p>
          <a:p>
            <a:pPr>
              <a:defRPr/>
            </a:pPr>
            <a:endParaRPr lang="en-US" sz="3200" b="1" dirty="0">
              <a:solidFill>
                <a:srgbClr val="006699"/>
              </a:solidFill>
            </a:endParaRPr>
          </a:p>
          <a:p>
            <a:pPr>
              <a:buFontTx/>
              <a:buAutoNum type="alphaUcPeriod" startAt="6"/>
              <a:defRPr/>
            </a:pPr>
            <a:r>
              <a:rPr lang="en-US" b="1" dirty="0">
                <a:solidFill>
                  <a:srgbClr val="006699"/>
                </a:solidFill>
              </a:rPr>
              <a:t>Weak Acid – does NOT fully dissociate in solution</a:t>
            </a:r>
            <a:endParaRPr lang="en-US" b="1" dirty="0"/>
          </a:p>
          <a:p>
            <a:pPr algn="ctr">
              <a:defRPr/>
            </a:pPr>
            <a:r>
              <a:rPr lang="en-US" b="1" dirty="0">
                <a:solidFill>
                  <a:srgbClr val="CC3300"/>
                </a:solidFill>
              </a:rPr>
              <a:t>Acetic acid reacts with potassium hydroxide.</a:t>
            </a:r>
          </a:p>
          <a:p>
            <a:pPr>
              <a:defRPr/>
            </a:pPr>
            <a:endParaRPr lang="en-US" sz="3600" b="1" u="sng" dirty="0"/>
          </a:p>
          <a:p>
            <a:pPr>
              <a:buFontTx/>
              <a:buAutoNum type="alphaUcPeriod" startAt="7"/>
              <a:defRPr/>
            </a:pPr>
            <a:r>
              <a:rPr lang="en-US" b="1" dirty="0">
                <a:solidFill>
                  <a:srgbClr val="006699"/>
                </a:solidFill>
              </a:rPr>
              <a:t>Strong Base – completely protonated in solution</a:t>
            </a:r>
            <a:endParaRPr lang="en-US" b="1" dirty="0"/>
          </a:p>
          <a:p>
            <a:pPr algn="ctr">
              <a:defRPr/>
            </a:pPr>
            <a:r>
              <a:rPr lang="en-US" b="1" dirty="0">
                <a:solidFill>
                  <a:srgbClr val="CC3300"/>
                </a:solidFill>
              </a:rPr>
              <a:t>Hydrochloric acid reacts with sodium hydroxide.</a:t>
            </a:r>
          </a:p>
          <a:p>
            <a:pPr>
              <a:defRPr/>
            </a:pPr>
            <a:endParaRPr lang="en-US" b="1" dirty="0">
              <a:solidFill>
                <a:srgbClr val="006699"/>
              </a:solidFill>
            </a:endParaRPr>
          </a:p>
          <a:p>
            <a:pPr>
              <a:defRPr/>
            </a:pPr>
            <a:r>
              <a:rPr lang="en-US" b="1" dirty="0">
                <a:solidFill>
                  <a:srgbClr val="006699"/>
                </a:solidFill>
              </a:rPr>
              <a:t>H.  Weak Base – NOT completely protonated in solution</a:t>
            </a:r>
            <a:endParaRPr lang="en-US" b="1" dirty="0"/>
          </a:p>
          <a:p>
            <a:pPr algn="ctr">
              <a:defRPr/>
            </a:pPr>
            <a:r>
              <a:rPr lang="en-US" b="1" dirty="0">
                <a:solidFill>
                  <a:srgbClr val="CC3300"/>
                </a:solidFill>
              </a:rPr>
              <a:t>Nitric acid reacts with ammonium hydroxide.</a:t>
            </a:r>
          </a:p>
        </p:txBody>
      </p:sp>
      <p:sp>
        <p:nvSpPr>
          <p:cNvPr id="2" name="TextBox 1"/>
          <p:cNvSpPr txBox="1"/>
          <p:nvPr/>
        </p:nvSpPr>
        <p:spPr>
          <a:xfrm>
            <a:off x="7620000" y="381000"/>
            <a:ext cx="901700" cy="461963"/>
          </a:xfrm>
          <a:prstGeom prst="rect">
            <a:avLst/>
          </a:prstGeom>
          <a:noFill/>
        </p:spPr>
        <p:txBody>
          <a:bodyPr wrap="none">
            <a:spAutoFit/>
          </a:bodyPr>
          <a:lstStyle/>
          <a:p>
            <a:pPr>
              <a:defRPr/>
            </a:pPr>
            <a:r>
              <a:rPr lang="en-US" b="1" dirty="0">
                <a:solidFill>
                  <a:srgbClr val="CC0099"/>
                </a:solidFill>
                <a:effectLst>
                  <a:outerShdw blurRad="38100" dist="38100" dir="2700000" algn="tl">
                    <a:srgbClr val="000000">
                      <a:alpha val="43137"/>
                    </a:srgbClr>
                  </a:outerShdw>
                </a:effectLst>
              </a:rPr>
              <a:t>email</a:t>
            </a:r>
          </a:p>
        </p:txBody>
      </p:sp>
      <p:sp>
        <p:nvSpPr>
          <p:cNvPr id="3" name="TextBox 2"/>
          <p:cNvSpPr txBox="1">
            <a:spLocks noChangeArrowheads="1"/>
          </p:cNvSpPr>
          <p:nvPr/>
        </p:nvSpPr>
        <p:spPr bwMode="auto">
          <a:xfrm>
            <a:off x="1631950" y="2832100"/>
            <a:ext cx="55197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HBr</a:t>
            </a:r>
            <a:r>
              <a:rPr lang="en-US" altLang="en-US" sz="1600"/>
              <a:t>(aq) </a:t>
            </a:r>
            <a:r>
              <a:rPr lang="en-US" altLang="en-US" sz="2400"/>
              <a:t>+ Ca(OH)</a:t>
            </a:r>
            <a:r>
              <a:rPr lang="en-US" altLang="en-US" sz="2400" baseline="-25000"/>
              <a:t>2</a:t>
            </a:r>
            <a:r>
              <a:rPr lang="en-US" altLang="en-US" sz="1600"/>
              <a:t>(aq)  </a:t>
            </a:r>
            <a:r>
              <a:rPr lang="en-US" altLang="en-US" sz="2400"/>
              <a:t>→  H</a:t>
            </a:r>
            <a:r>
              <a:rPr lang="en-US" altLang="en-US" sz="2400" baseline="-25000"/>
              <a:t>2</a:t>
            </a:r>
            <a:r>
              <a:rPr lang="en-US" altLang="en-US" sz="2400"/>
              <a:t>O</a:t>
            </a:r>
            <a:r>
              <a:rPr lang="en-US" altLang="en-US" sz="1600"/>
              <a:t>(l) </a:t>
            </a:r>
            <a:r>
              <a:rPr lang="en-US" altLang="en-US" sz="2400"/>
              <a:t>+ CaBr</a:t>
            </a:r>
            <a:r>
              <a:rPr lang="en-US" altLang="en-US" sz="2400" baseline="-25000"/>
              <a:t>2</a:t>
            </a:r>
            <a:r>
              <a:rPr lang="en-US" altLang="en-US" sz="1600"/>
              <a:t>(aq) </a:t>
            </a:r>
            <a:endParaRPr lang="en-US" altLang="en-US" sz="2400"/>
          </a:p>
        </p:txBody>
      </p:sp>
      <p:sp>
        <p:nvSpPr>
          <p:cNvPr id="4" name="TextBox 3"/>
          <p:cNvSpPr txBox="1">
            <a:spLocks noChangeArrowheads="1"/>
          </p:cNvSpPr>
          <p:nvPr/>
        </p:nvSpPr>
        <p:spPr bwMode="auto">
          <a:xfrm>
            <a:off x="1298575" y="4114800"/>
            <a:ext cx="6186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HC</a:t>
            </a:r>
            <a:r>
              <a:rPr lang="en-US" altLang="en-US" sz="2400" baseline="-25000"/>
              <a:t>2</a:t>
            </a:r>
            <a:r>
              <a:rPr lang="en-US" altLang="en-US" sz="2400"/>
              <a:t>H</a:t>
            </a:r>
            <a:r>
              <a:rPr lang="en-US" altLang="en-US" sz="2400" baseline="-25000"/>
              <a:t>3</a:t>
            </a:r>
            <a:r>
              <a:rPr lang="en-US" altLang="en-US" sz="2400"/>
              <a:t>O</a:t>
            </a:r>
            <a:r>
              <a:rPr lang="en-US" altLang="en-US" sz="2400" baseline="-25000"/>
              <a:t>2</a:t>
            </a:r>
            <a:r>
              <a:rPr lang="en-US" altLang="en-US" sz="1600"/>
              <a:t>(aq) </a:t>
            </a:r>
            <a:r>
              <a:rPr lang="en-US" altLang="en-US" sz="2400"/>
              <a:t>+ KOH</a:t>
            </a:r>
            <a:r>
              <a:rPr lang="en-US" altLang="en-US" sz="1600"/>
              <a:t>(aq) </a:t>
            </a:r>
            <a:r>
              <a:rPr lang="en-US" altLang="en-US" sz="2400">
                <a:sym typeface="Symbol" panose="05050102010706020507" pitchFamily="18" charset="2"/>
              </a:rPr>
              <a:t></a:t>
            </a:r>
            <a:r>
              <a:rPr lang="en-US" altLang="en-US" sz="2400"/>
              <a:t>  KC</a:t>
            </a:r>
            <a:r>
              <a:rPr lang="en-US" altLang="en-US" sz="2400" baseline="-25000"/>
              <a:t>2</a:t>
            </a:r>
            <a:r>
              <a:rPr lang="en-US" altLang="en-US" sz="2400"/>
              <a:t>H</a:t>
            </a:r>
            <a:r>
              <a:rPr lang="en-US" altLang="en-US" sz="2400" baseline="-25000"/>
              <a:t>3</a:t>
            </a:r>
            <a:r>
              <a:rPr lang="en-US" altLang="en-US" sz="2400"/>
              <a:t>O</a:t>
            </a:r>
            <a:r>
              <a:rPr lang="en-US" altLang="en-US" sz="2400" baseline="-25000"/>
              <a:t>2</a:t>
            </a:r>
            <a:r>
              <a:rPr lang="en-US" altLang="en-US" sz="1600"/>
              <a:t>(aq) </a:t>
            </a:r>
            <a:r>
              <a:rPr lang="en-US" altLang="en-US" sz="2400"/>
              <a:t>+ H</a:t>
            </a:r>
            <a:r>
              <a:rPr lang="en-US" altLang="en-US" sz="2400" baseline="-25000"/>
              <a:t>2</a:t>
            </a:r>
            <a:r>
              <a:rPr lang="en-US" altLang="en-US" sz="2400"/>
              <a:t>O</a:t>
            </a:r>
            <a:r>
              <a:rPr lang="en-US" altLang="en-US" sz="1600"/>
              <a:t>(l)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1C6F5BB1-8336-4B24-962C-F3C940A6E24F}"/>
              </a:ext>
            </a:extLst>
          </p:cNvPr>
          <p:cNvSpPr>
            <a:spLocks noGrp="1" noChangeArrowheads="1"/>
          </p:cNvSpPr>
          <p:nvPr>
            <p:ph type="title"/>
          </p:nvPr>
        </p:nvSpPr>
        <p:spPr>
          <a:xfrm>
            <a:off x="0" y="0"/>
            <a:ext cx="9144000" cy="608013"/>
          </a:xfrm>
        </p:spPr>
        <p:txBody>
          <a:bodyPr/>
          <a:lstStyle/>
          <a:p>
            <a:pPr>
              <a:defRPr/>
            </a:pPr>
            <a:r>
              <a:rPr lang="en-US" sz="3200" b="1" u="sng" dirty="0">
                <a:solidFill>
                  <a:schemeClr val="tx1"/>
                </a:solidFill>
                <a:effectLst>
                  <a:outerShdw blurRad="38100" dist="38100" dir="2700000" algn="tl">
                    <a:srgbClr val="C0C0C0"/>
                  </a:outerShdw>
                </a:effectLst>
              </a:rPr>
              <a:t>ACID/BASE REACTIONS</a:t>
            </a:r>
            <a:r>
              <a:rPr lang="en-US" sz="3200" b="1" dirty="0">
                <a:solidFill>
                  <a:schemeClr val="tx1"/>
                </a:solidFill>
                <a:effectLst>
                  <a:outerShdw blurRad="38100" dist="38100" dir="2700000" algn="tl">
                    <a:srgbClr val="C0C0C0"/>
                  </a:outerShdw>
                </a:effectLst>
              </a:rPr>
              <a:t>:</a:t>
            </a:r>
            <a:endParaRPr lang="en-US" b="1" dirty="0">
              <a:solidFill>
                <a:schemeClr val="tx1"/>
              </a:solidFill>
              <a:effectLst>
                <a:outerShdw blurRad="38100" dist="38100" dir="2700000" algn="tl">
                  <a:srgbClr val="C0C0C0"/>
                </a:outerShdw>
              </a:effectLst>
            </a:endParaRPr>
          </a:p>
        </p:txBody>
      </p:sp>
      <p:sp>
        <p:nvSpPr>
          <p:cNvPr id="44035" name="Rectangle 3">
            <a:extLst>
              <a:ext uri="{FF2B5EF4-FFF2-40B4-BE49-F238E27FC236}">
                <a16:creationId xmlns:a16="http://schemas.microsoft.com/office/drawing/2014/main" id="{4C8D41E1-996D-4CBE-A66B-7BF93F351899}"/>
              </a:ext>
            </a:extLst>
          </p:cNvPr>
          <p:cNvSpPr>
            <a:spLocks noGrp="1" noChangeArrowheads="1"/>
          </p:cNvSpPr>
          <p:nvPr>
            <p:ph type="body" idx="1"/>
          </p:nvPr>
        </p:nvSpPr>
        <p:spPr>
          <a:xfrm>
            <a:off x="609600" y="609600"/>
            <a:ext cx="8001000" cy="6019800"/>
          </a:xfrm>
          <a:extLst>
            <a:ext uri="{909E8E84-426E-40DD-AFC4-6F175D3DCCD1}">
              <a14:hiddenFill xmlns:a14="http://schemas.microsoft.com/office/drawing/2010/main">
                <a:solidFill>
                  <a:srgbClr val="FFFFCC"/>
                </a:solidFill>
              </a14:hiddenFill>
            </a:ext>
          </a:extLst>
        </p:spPr>
        <p:txBody>
          <a:bodyPr/>
          <a:lstStyle/>
          <a:p>
            <a:pPr>
              <a:buFontTx/>
              <a:buNone/>
              <a:defRPr/>
            </a:pPr>
            <a:r>
              <a:rPr lang="en-US" sz="2800" b="1" i="1" dirty="0">
                <a:effectLst>
                  <a:outerShdw blurRad="38100" dist="38100" dir="2700000" algn="tl">
                    <a:srgbClr val="C0C0C0"/>
                  </a:outerShdw>
                </a:effectLst>
                <a:latin typeface="Arial" charset="0"/>
              </a:rPr>
              <a:t>       </a:t>
            </a:r>
            <a:r>
              <a:rPr lang="en-US" sz="2800" b="1" dirty="0">
                <a:effectLst>
                  <a:outerShdw blurRad="38100" dist="38100" dir="2700000" algn="tl">
                    <a:srgbClr val="C0C0C0"/>
                  </a:outerShdw>
                </a:effectLst>
                <a:latin typeface="Arial" charset="0"/>
              </a:rPr>
              <a:t>STRONG              vs            WEAK</a:t>
            </a:r>
          </a:p>
          <a:p>
            <a:pPr>
              <a:buFontTx/>
              <a:buNone/>
              <a:defRPr/>
            </a:pPr>
            <a:r>
              <a:rPr lang="en-US" sz="2000" b="1" dirty="0">
                <a:effectLst>
                  <a:outerShdw blurRad="38100" dist="38100" dir="2700000" algn="tl">
                    <a:srgbClr val="C0C0C0"/>
                  </a:outerShdw>
                </a:effectLst>
                <a:latin typeface="Arial" charset="0"/>
              </a:rPr>
              <a:t>_ </a:t>
            </a:r>
            <a:r>
              <a:rPr lang="en-US" sz="2400" b="1" dirty="0">
                <a:effectLst>
                  <a:outerShdw blurRad="38100" dist="38100" dir="2700000" algn="tl">
                    <a:srgbClr val="C0C0C0"/>
                  </a:outerShdw>
                </a:effectLst>
                <a:latin typeface="Arial" charset="0"/>
              </a:rPr>
              <a:t>completely ionized		_ partially ionized</a:t>
            </a:r>
          </a:p>
          <a:p>
            <a:pPr>
              <a:buFontTx/>
              <a:buNone/>
              <a:defRPr/>
            </a:pPr>
            <a:r>
              <a:rPr lang="en-US" sz="2400" b="1" dirty="0">
                <a:effectLst>
                  <a:outerShdw blurRad="38100" dist="38100" dir="2700000" algn="tl">
                    <a:srgbClr val="C0C0C0"/>
                  </a:outerShdw>
                </a:effectLst>
                <a:latin typeface="Arial" charset="0"/>
              </a:rPr>
              <a:t>_ strong electrolyte		_ weak electrolyte</a:t>
            </a:r>
          </a:p>
          <a:p>
            <a:pPr>
              <a:buFontTx/>
              <a:buNone/>
              <a:defRPr/>
            </a:pPr>
            <a:r>
              <a:rPr lang="en-US" sz="2400" b="1" dirty="0">
                <a:effectLst>
                  <a:outerShdw blurRad="38100" dist="38100" dir="2700000" algn="tl">
                    <a:srgbClr val="C0C0C0"/>
                  </a:outerShdw>
                </a:effectLst>
                <a:latin typeface="Arial" charset="0"/>
              </a:rPr>
              <a:t>_ ionic/very polar bonds		_ some covalent bonds</a:t>
            </a:r>
          </a:p>
          <a:p>
            <a:pPr>
              <a:lnSpc>
                <a:spcPct val="75000"/>
              </a:lnSpc>
              <a:defRPr/>
            </a:pPr>
            <a:endParaRPr lang="en-US" sz="2000" b="1" dirty="0">
              <a:effectLst>
                <a:outerShdw blurRad="38100" dist="38100" dir="2700000" algn="tl">
                  <a:srgbClr val="C0C0C0"/>
                </a:outerShdw>
              </a:effectLst>
              <a:latin typeface="Arial" charset="0"/>
            </a:endParaRPr>
          </a:p>
          <a:p>
            <a:pPr>
              <a:buFontTx/>
              <a:buNone/>
              <a:defRPr/>
            </a:pPr>
            <a:r>
              <a:rPr lang="en-US" sz="2400" b="1" dirty="0">
                <a:solidFill>
                  <a:srgbClr val="FF0000"/>
                </a:solidFill>
                <a:effectLst>
                  <a:outerShdw blurRad="38100" dist="38100" dir="2700000" algn="tl">
                    <a:srgbClr val="C0C0C0"/>
                  </a:outerShdw>
                </a:effectLst>
                <a:latin typeface="Arial" charset="0"/>
              </a:rPr>
              <a:t>	</a:t>
            </a:r>
            <a:r>
              <a:rPr lang="en-US" sz="2800" b="1" dirty="0">
                <a:solidFill>
                  <a:srgbClr val="FF0000"/>
                </a:solidFill>
                <a:effectLst>
                  <a:outerShdw blurRad="38100" dist="38100" dir="2700000" algn="tl">
                    <a:srgbClr val="000000">
                      <a:alpha val="43137"/>
                    </a:srgbClr>
                  </a:outerShdw>
                </a:effectLst>
                <a:latin typeface="Arial" charset="0"/>
              </a:rPr>
              <a:t>Strong Acids</a:t>
            </a:r>
            <a:r>
              <a:rPr lang="en-US" sz="2400" b="1" dirty="0">
                <a:solidFill>
                  <a:srgbClr val="FF0000"/>
                </a:solidFill>
                <a:effectLst>
                  <a:outerShdw blurRad="38100" dist="38100" dir="2700000" algn="tl">
                    <a:srgbClr val="000000">
                      <a:alpha val="43137"/>
                    </a:srgbClr>
                  </a:outerShdw>
                </a:effectLst>
                <a:latin typeface="Arial" charset="0"/>
              </a:rPr>
              <a:t>:</a:t>
            </a:r>
            <a:r>
              <a:rPr lang="en-US" sz="2400" b="1" dirty="0">
                <a:effectLst>
                  <a:outerShdw blurRad="38100" dist="38100" dir="2700000" algn="tl">
                    <a:srgbClr val="000000">
                      <a:alpha val="43137"/>
                    </a:srgbClr>
                  </a:outerShdw>
                </a:effectLst>
                <a:latin typeface="Arial" charset="0"/>
              </a:rPr>
              <a:t>			</a:t>
            </a:r>
            <a:r>
              <a:rPr lang="en-US" sz="2800" b="1" dirty="0">
                <a:solidFill>
                  <a:srgbClr val="66CCFF"/>
                </a:solidFill>
                <a:effectLst>
                  <a:outerShdw blurRad="38100" dist="38100" dir="2700000" algn="tl">
                    <a:srgbClr val="000000">
                      <a:alpha val="43137"/>
                    </a:srgbClr>
                  </a:outerShdw>
                </a:effectLst>
                <a:latin typeface="Arial" charset="0"/>
              </a:rPr>
              <a:t>Strong Bases:</a:t>
            </a:r>
            <a:endParaRPr lang="en-US" sz="2400" b="1" dirty="0">
              <a:solidFill>
                <a:srgbClr val="66CCFF"/>
              </a:solidFill>
              <a:effectLst>
                <a:outerShdw blurRad="38100" dist="38100" dir="2700000" algn="tl">
                  <a:srgbClr val="000000">
                    <a:alpha val="43137"/>
                  </a:srgbClr>
                </a:outerShdw>
              </a:effectLst>
              <a:latin typeface="Arial" charset="0"/>
            </a:endParaRPr>
          </a:p>
          <a:p>
            <a:pPr>
              <a:buFontTx/>
              <a:buNone/>
              <a:defRPr/>
            </a:pPr>
            <a:r>
              <a:rPr lang="en-US" sz="2400" b="1" dirty="0">
                <a:effectLst>
                  <a:outerShdw blurRad="38100" dist="38100" dir="2700000" algn="tl">
                    <a:srgbClr val="000000">
                      <a:alpha val="43137"/>
                    </a:srgbClr>
                  </a:outerShdw>
                </a:effectLst>
                <a:latin typeface="Arial" charset="0"/>
              </a:rPr>
              <a:t>		</a:t>
            </a:r>
            <a:r>
              <a:rPr lang="en-US" sz="2800" b="1" dirty="0">
                <a:solidFill>
                  <a:srgbClr val="FF0000"/>
                </a:solidFill>
                <a:effectLst>
                  <a:outerShdw blurRad="38100" dist="38100" dir="2700000" algn="tl">
                    <a:srgbClr val="000000">
                      <a:alpha val="43137"/>
                    </a:srgbClr>
                  </a:outerShdw>
                </a:effectLst>
                <a:latin typeface="Arial" charset="0"/>
              </a:rPr>
              <a:t>HClO</a:t>
            </a:r>
            <a:r>
              <a:rPr lang="en-US" sz="2800" b="1" baseline="-25000" dirty="0">
                <a:solidFill>
                  <a:srgbClr val="FF0000"/>
                </a:solidFill>
                <a:effectLst>
                  <a:outerShdw blurRad="38100" dist="38100" dir="2700000" algn="tl">
                    <a:srgbClr val="000000">
                      <a:alpha val="43137"/>
                    </a:srgbClr>
                  </a:outerShdw>
                </a:effectLst>
                <a:latin typeface="Arial" charset="0"/>
              </a:rPr>
              <a:t>4</a:t>
            </a:r>
            <a:r>
              <a:rPr lang="en-US" sz="2800" b="1" dirty="0">
                <a:effectLst>
                  <a:outerShdw blurRad="38100" dist="38100" dir="2700000" algn="tl">
                    <a:srgbClr val="000000">
                      <a:alpha val="43137"/>
                    </a:srgbClr>
                  </a:outerShdw>
                </a:effectLst>
                <a:latin typeface="Arial" charset="0"/>
              </a:rPr>
              <a:t>				</a:t>
            </a:r>
            <a:r>
              <a:rPr lang="en-US" sz="2800" b="1" dirty="0" err="1">
                <a:solidFill>
                  <a:srgbClr val="66CCFF"/>
                </a:solidFill>
                <a:effectLst>
                  <a:outerShdw blurRad="38100" dist="38100" dir="2700000" algn="tl">
                    <a:srgbClr val="000000">
                      <a:alpha val="43137"/>
                    </a:srgbClr>
                  </a:outerShdw>
                </a:effectLst>
                <a:latin typeface="Arial" charset="0"/>
              </a:rPr>
              <a:t>LiOH</a:t>
            </a:r>
            <a:endParaRPr lang="en-US" sz="2800" b="1" dirty="0">
              <a:solidFill>
                <a:srgbClr val="66CCFF"/>
              </a:solidFill>
              <a:effectLst>
                <a:outerShdw blurRad="38100" dist="38100" dir="2700000" algn="tl">
                  <a:srgbClr val="000000">
                    <a:alpha val="43137"/>
                  </a:srgbClr>
                </a:outerShdw>
              </a:effectLst>
              <a:latin typeface="Arial" charset="0"/>
            </a:endParaRPr>
          </a:p>
          <a:p>
            <a:pPr>
              <a:buFontTx/>
              <a:buNone/>
              <a:defRPr/>
            </a:pPr>
            <a:r>
              <a:rPr lang="en-US" sz="2800" b="1" dirty="0">
                <a:effectLst>
                  <a:outerShdw blurRad="38100" dist="38100" dir="2700000" algn="tl">
                    <a:srgbClr val="000000">
                      <a:alpha val="43137"/>
                    </a:srgbClr>
                  </a:outerShdw>
                </a:effectLst>
                <a:latin typeface="Arial" charset="0"/>
              </a:rPr>
              <a:t>		</a:t>
            </a:r>
            <a:r>
              <a:rPr lang="en-US" sz="2800" b="1" dirty="0">
                <a:solidFill>
                  <a:srgbClr val="FF0000"/>
                </a:solidFill>
                <a:effectLst>
                  <a:outerShdw blurRad="38100" dist="38100" dir="2700000" algn="tl">
                    <a:srgbClr val="000000">
                      <a:alpha val="43137"/>
                    </a:srgbClr>
                  </a:outerShdw>
                </a:effectLst>
                <a:latin typeface="Arial" charset="0"/>
              </a:rPr>
              <a:t>H</a:t>
            </a:r>
            <a:r>
              <a:rPr lang="en-US" sz="2800" b="1" baseline="-25000" dirty="0">
                <a:solidFill>
                  <a:srgbClr val="FF0000"/>
                </a:solidFill>
                <a:effectLst>
                  <a:outerShdw blurRad="38100" dist="38100" dir="2700000" algn="tl">
                    <a:srgbClr val="000000">
                      <a:alpha val="43137"/>
                    </a:srgbClr>
                  </a:outerShdw>
                </a:effectLst>
                <a:latin typeface="Arial" charset="0"/>
              </a:rPr>
              <a:t>2</a:t>
            </a:r>
            <a:r>
              <a:rPr lang="en-US" sz="2800" b="1" dirty="0">
                <a:solidFill>
                  <a:srgbClr val="FF0000"/>
                </a:solidFill>
                <a:effectLst>
                  <a:outerShdw blurRad="38100" dist="38100" dir="2700000" algn="tl">
                    <a:srgbClr val="000000">
                      <a:alpha val="43137"/>
                    </a:srgbClr>
                  </a:outerShdw>
                </a:effectLst>
                <a:latin typeface="Arial" charset="0"/>
              </a:rPr>
              <a:t>SO</a:t>
            </a:r>
            <a:r>
              <a:rPr lang="en-US" sz="2800" b="1" baseline="-25000" dirty="0">
                <a:solidFill>
                  <a:srgbClr val="FF0000"/>
                </a:solidFill>
                <a:effectLst>
                  <a:outerShdw blurRad="38100" dist="38100" dir="2700000" algn="tl">
                    <a:srgbClr val="000000">
                      <a:alpha val="43137"/>
                    </a:srgbClr>
                  </a:outerShdw>
                </a:effectLst>
                <a:latin typeface="Arial" charset="0"/>
              </a:rPr>
              <a:t>4</a:t>
            </a:r>
            <a:r>
              <a:rPr lang="en-US" sz="2800" b="1" dirty="0">
                <a:effectLst>
                  <a:outerShdw blurRad="38100" dist="38100" dir="2700000" algn="tl">
                    <a:srgbClr val="000000">
                      <a:alpha val="43137"/>
                    </a:srgbClr>
                  </a:outerShdw>
                </a:effectLst>
                <a:latin typeface="Arial" charset="0"/>
              </a:rPr>
              <a:t>				</a:t>
            </a:r>
            <a:r>
              <a:rPr lang="en-US" sz="2800" b="1" dirty="0">
                <a:solidFill>
                  <a:srgbClr val="66CCFF"/>
                </a:solidFill>
                <a:effectLst>
                  <a:outerShdw blurRad="38100" dist="38100" dir="2700000" algn="tl">
                    <a:srgbClr val="000000">
                      <a:alpha val="43137"/>
                    </a:srgbClr>
                  </a:outerShdw>
                </a:effectLst>
                <a:latin typeface="Arial" charset="0"/>
              </a:rPr>
              <a:t>NaOH</a:t>
            </a:r>
          </a:p>
          <a:p>
            <a:pPr>
              <a:buFontTx/>
              <a:buNone/>
              <a:defRPr/>
            </a:pPr>
            <a:r>
              <a:rPr lang="en-US" sz="2800" b="1" dirty="0">
                <a:effectLst>
                  <a:outerShdw blurRad="38100" dist="38100" dir="2700000" algn="tl">
                    <a:srgbClr val="000000">
                      <a:alpha val="43137"/>
                    </a:srgbClr>
                  </a:outerShdw>
                </a:effectLst>
                <a:latin typeface="Arial" charset="0"/>
              </a:rPr>
              <a:t>		</a:t>
            </a:r>
            <a:r>
              <a:rPr lang="en-US" sz="2800" b="1" dirty="0">
                <a:solidFill>
                  <a:srgbClr val="FF0000"/>
                </a:solidFill>
                <a:effectLst>
                  <a:outerShdw blurRad="38100" dist="38100" dir="2700000" algn="tl">
                    <a:srgbClr val="000000">
                      <a:alpha val="43137"/>
                    </a:srgbClr>
                  </a:outerShdw>
                </a:effectLst>
                <a:latin typeface="Arial" charset="0"/>
              </a:rPr>
              <a:t>HI</a:t>
            </a:r>
            <a:r>
              <a:rPr lang="en-US" sz="2800" b="1" dirty="0">
                <a:effectLst>
                  <a:outerShdw blurRad="38100" dist="38100" dir="2700000" algn="tl">
                    <a:srgbClr val="000000">
                      <a:alpha val="43137"/>
                    </a:srgbClr>
                  </a:outerShdw>
                </a:effectLst>
                <a:latin typeface="Arial" charset="0"/>
              </a:rPr>
              <a:t>					</a:t>
            </a:r>
            <a:r>
              <a:rPr lang="en-US" sz="2800" b="1" dirty="0">
                <a:solidFill>
                  <a:srgbClr val="66CCFF"/>
                </a:solidFill>
                <a:effectLst>
                  <a:outerShdw blurRad="38100" dist="38100" dir="2700000" algn="tl">
                    <a:srgbClr val="000000">
                      <a:alpha val="43137"/>
                    </a:srgbClr>
                  </a:outerShdw>
                </a:effectLst>
                <a:latin typeface="Arial" charset="0"/>
              </a:rPr>
              <a:t>KOH</a:t>
            </a:r>
          </a:p>
          <a:p>
            <a:pPr>
              <a:buFontTx/>
              <a:buNone/>
              <a:defRPr/>
            </a:pPr>
            <a:r>
              <a:rPr lang="en-US" sz="2800" b="1" dirty="0">
                <a:effectLst>
                  <a:outerShdw blurRad="38100" dist="38100" dir="2700000" algn="tl">
                    <a:srgbClr val="000000">
                      <a:alpha val="43137"/>
                    </a:srgbClr>
                  </a:outerShdw>
                </a:effectLst>
                <a:latin typeface="Arial" charset="0"/>
              </a:rPr>
              <a:t>		</a:t>
            </a:r>
            <a:r>
              <a:rPr lang="en-US" sz="2800" b="1" dirty="0">
                <a:solidFill>
                  <a:srgbClr val="FF0000"/>
                </a:solidFill>
                <a:effectLst>
                  <a:outerShdw blurRad="38100" dist="38100" dir="2700000" algn="tl">
                    <a:srgbClr val="000000">
                      <a:alpha val="43137"/>
                    </a:srgbClr>
                  </a:outerShdw>
                </a:effectLst>
                <a:latin typeface="Arial" charset="0"/>
              </a:rPr>
              <a:t>HBr	</a:t>
            </a:r>
            <a:r>
              <a:rPr lang="en-US" sz="2800" b="1" dirty="0">
                <a:effectLst>
                  <a:outerShdw blurRad="38100" dist="38100" dir="2700000" algn="tl">
                    <a:srgbClr val="000000">
                      <a:alpha val="43137"/>
                    </a:srgbClr>
                  </a:outerShdw>
                </a:effectLst>
                <a:latin typeface="Arial" charset="0"/>
              </a:rPr>
              <a:t>				</a:t>
            </a:r>
            <a:r>
              <a:rPr lang="en-US" sz="2800" b="1" dirty="0">
                <a:solidFill>
                  <a:srgbClr val="66CCFF"/>
                </a:solidFill>
                <a:effectLst>
                  <a:outerShdw blurRad="38100" dist="38100" dir="2700000" algn="tl">
                    <a:srgbClr val="000000">
                      <a:alpha val="43137"/>
                    </a:srgbClr>
                  </a:outerShdw>
                </a:effectLst>
                <a:latin typeface="Arial" charset="0"/>
              </a:rPr>
              <a:t>Ca(OH)</a:t>
            </a:r>
            <a:r>
              <a:rPr lang="en-US" sz="2800" b="1" baseline="-25000" dirty="0">
                <a:solidFill>
                  <a:srgbClr val="66CCFF"/>
                </a:solidFill>
                <a:effectLst>
                  <a:outerShdw blurRad="38100" dist="38100" dir="2700000" algn="tl">
                    <a:srgbClr val="000000">
                      <a:alpha val="43137"/>
                    </a:srgbClr>
                  </a:outerShdw>
                </a:effectLst>
                <a:latin typeface="Arial" charset="0"/>
              </a:rPr>
              <a:t>2</a:t>
            </a:r>
            <a:endParaRPr lang="en-US" sz="2800" b="1" dirty="0">
              <a:effectLst>
                <a:outerShdw blurRad="38100" dist="38100" dir="2700000" algn="tl">
                  <a:srgbClr val="000000">
                    <a:alpha val="43137"/>
                  </a:srgbClr>
                </a:outerShdw>
              </a:effectLst>
              <a:latin typeface="Arial" charset="0"/>
            </a:endParaRPr>
          </a:p>
          <a:p>
            <a:pPr>
              <a:buFontTx/>
              <a:buNone/>
              <a:defRPr/>
            </a:pPr>
            <a:r>
              <a:rPr lang="en-US" sz="2800" b="1" dirty="0">
                <a:effectLst>
                  <a:outerShdw blurRad="38100" dist="38100" dir="2700000" algn="tl">
                    <a:srgbClr val="000000">
                      <a:alpha val="43137"/>
                    </a:srgbClr>
                  </a:outerShdw>
                </a:effectLst>
                <a:latin typeface="Arial" charset="0"/>
              </a:rPr>
              <a:t>		</a:t>
            </a:r>
            <a:r>
              <a:rPr lang="en-US" sz="2800" b="1" dirty="0">
                <a:solidFill>
                  <a:srgbClr val="FF0000"/>
                </a:solidFill>
                <a:effectLst>
                  <a:outerShdw blurRad="38100" dist="38100" dir="2700000" algn="tl">
                    <a:srgbClr val="000000">
                      <a:alpha val="43137"/>
                    </a:srgbClr>
                  </a:outerShdw>
                </a:effectLst>
                <a:latin typeface="Arial" charset="0"/>
              </a:rPr>
              <a:t>HCl</a:t>
            </a:r>
            <a:r>
              <a:rPr lang="en-US" sz="2800" b="1" dirty="0">
                <a:effectLst>
                  <a:outerShdw blurRad="38100" dist="38100" dir="2700000" algn="tl">
                    <a:srgbClr val="000000">
                      <a:alpha val="43137"/>
                    </a:srgbClr>
                  </a:outerShdw>
                </a:effectLst>
                <a:latin typeface="Arial" charset="0"/>
              </a:rPr>
              <a:t>					</a:t>
            </a:r>
            <a:r>
              <a:rPr lang="en-US" sz="2800" b="1" dirty="0">
                <a:solidFill>
                  <a:srgbClr val="66CCFF"/>
                </a:solidFill>
                <a:effectLst>
                  <a:outerShdw blurRad="38100" dist="38100" dir="2700000" algn="tl">
                    <a:srgbClr val="000000">
                      <a:alpha val="43137"/>
                    </a:srgbClr>
                  </a:outerShdw>
                </a:effectLst>
                <a:latin typeface="Arial" charset="0"/>
              </a:rPr>
              <a:t>Sr(OH)</a:t>
            </a:r>
            <a:r>
              <a:rPr lang="en-US" sz="2800" b="1" baseline="-25000" dirty="0">
                <a:solidFill>
                  <a:srgbClr val="66CCFF"/>
                </a:solidFill>
                <a:effectLst>
                  <a:outerShdw blurRad="38100" dist="38100" dir="2700000" algn="tl">
                    <a:srgbClr val="000000">
                      <a:alpha val="43137"/>
                    </a:srgbClr>
                  </a:outerShdw>
                </a:effectLst>
                <a:latin typeface="Arial" charset="0"/>
              </a:rPr>
              <a:t>2</a:t>
            </a:r>
            <a:endParaRPr lang="en-US" sz="2800" b="1" dirty="0">
              <a:solidFill>
                <a:srgbClr val="66CCFF"/>
              </a:solidFill>
              <a:effectLst>
                <a:outerShdw blurRad="38100" dist="38100" dir="2700000" algn="tl">
                  <a:srgbClr val="000000">
                    <a:alpha val="43137"/>
                  </a:srgbClr>
                </a:outerShdw>
              </a:effectLst>
              <a:latin typeface="Arial" charset="0"/>
            </a:endParaRPr>
          </a:p>
          <a:p>
            <a:pPr>
              <a:buFontTx/>
              <a:buNone/>
              <a:defRPr/>
            </a:pPr>
            <a:r>
              <a:rPr lang="en-US" sz="2800" b="1" dirty="0">
                <a:effectLst>
                  <a:outerShdw blurRad="38100" dist="38100" dir="2700000" algn="tl">
                    <a:srgbClr val="000000">
                      <a:alpha val="43137"/>
                    </a:srgbClr>
                  </a:outerShdw>
                </a:effectLst>
                <a:latin typeface="Arial" charset="0"/>
              </a:rPr>
              <a:t>		</a:t>
            </a:r>
            <a:r>
              <a:rPr lang="en-US" sz="2800" b="1" dirty="0">
                <a:solidFill>
                  <a:srgbClr val="FF0000"/>
                </a:solidFill>
                <a:effectLst>
                  <a:outerShdw blurRad="38100" dist="38100" dir="2700000" algn="tl">
                    <a:srgbClr val="000000">
                      <a:alpha val="43137"/>
                    </a:srgbClr>
                  </a:outerShdw>
                </a:effectLst>
                <a:latin typeface="Arial" charset="0"/>
              </a:rPr>
              <a:t>HNO</a:t>
            </a:r>
            <a:r>
              <a:rPr lang="en-US" sz="2800" b="1" baseline="-25000" dirty="0">
                <a:solidFill>
                  <a:srgbClr val="FF0000"/>
                </a:solidFill>
                <a:effectLst>
                  <a:outerShdw blurRad="38100" dist="38100" dir="2700000" algn="tl">
                    <a:srgbClr val="000000">
                      <a:alpha val="43137"/>
                    </a:srgbClr>
                  </a:outerShdw>
                </a:effectLst>
                <a:latin typeface="Arial" charset="0"/>
              </a:rPr>
              <a:t>3</a:t>
            </a:r>
            <a:r>
              <a:rPr lang="en-US" sz="2800" b="1" dirty="0">
                <a:effectLst>
                  <a:outerShdw blurRad="38100" dist="38100" dir="2700000" algn="tl">
                    <a:srgbClr val="000000">
                      <a:alpha val="43137"/>
                    </a:srgbClr>
                  </a:outerShdw>
                </a:effectLst>
                <a:latin typeface="Arial" charset="0"/>
              </a:rPr>
              <a:t>				</a:t>
            </a:r>
            <a:r>
              <a:rPr lang="en-US" sz="2800" b="1" dirty="0">
                <a:solidFill>
                  <a:srgbClr val="66CCFF"/>
                </a:solidFill>
                <a:effectLst>
                  <a:outerShdw blurRad="38100" dist="38100" dir="2700000" algn="tl">
                    <a:srgbClr val="000000">
                      <a:alpha val="43137"/>
                    </a:srgbClr>
                  </a:outerShdw>
                </a:effectLst>
                <a:latin typeface="Arial" charset="0"/>
              </a:rPr>
              <a:t>Ba(OH)</a:t>
            </a:r>
            <a:r>
              <a:rPr lang="en-US" sz="2800" b="1" baseline="-25000" dirty="0">
                <a:solidFill>
                  <a:srgbClr val="66CCFF"/>
                </a:solidFill>
                <a:effectLst>
                  <a:outerShdw blurRad="38100" dist="38100" dir="2700000" algn="tl">
                    <a:srgbClr val="000000">
                      <a:alpha val="43137"/>
                    </a:srgbClr>
                  </a:outerShdw>
                </a:effectLst>
                <a:latin typeface="Arial" charset="0"/>
              </a:rPr>
              <a:t>2</a:t>
            </a:r>
            <a:endParaRPr lang="en-US" sz="2800" b="1" i="1" baseline="-25000" dirty="0">
              <a:effectLst>
                <a:outerShdw blurRad="38100" dist="38100" dir="2700000" algn="tl">
                  <a:srgbClr val="000000">
                    <a:alpha val="43137"/>
                  </a:srgbClr>
                </a:outerShdw>
              </a:effectLst>
              <a:latin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a:extLst>
              <a:ext uri="{FF2B5EF4-FFF2-40B4-BE49-F238E27FC236}">
                <a16:creationId xmlns:a16="http://schemas.microsoft.com/office/drawing/2014/main" id="{01FF9E6B-74FD-4EA5-BF7B-01E4819308A9}"/>
              </a:ext>
            </a:extLst>
          </p:cNvPr>
          <p:cNvSpPr txBox="1">
            <a:spLocks noChangeArrowheads="1"/>
          </p:cNvSpPr>
          <p:nvPr/>
        </p:nvSpPr>
        <p:spPr bwMode="auto">
          <a:xfrm>
            <a:off x="228600" y="152400"/>
            <a:ext cx="8915400" cy="384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a:defRPr/>
            </a:pPr>
            <a:r>
              <a:rPr lang="en-US" b="1" dirty="0">
                <a:effectLst>
                  <a:outerShdw blurRad="38100" dist="38100" dir="2700000" algn="tl">
                    <a:srgbClr val="C0C0C0"/>
                  </a:outerShdw>
                </a:effectLst>
              </a:rPr>
              <a:t> 	       </a:t>
            </a:r>
            <a:r>
              <a:rPr lang="en-US" b="1" u="sng" dirty="0">
                <a:effectLst>
                  <a:outerShdw blurRad="38100" dist="38100" dir="2700000" algn="tl">
                    <a:srgbClr val="C0C0C0"/>
                  </a:outerShdw>
                </a:effectLst>
              </a:rPr>
              <a:t>OXIDATION/REDUCTION</a:t>
            </a:r>
            <a:r>
              <a:rPr lang="en-US" b="1" dirty="0">
                <a:effectLst>
                  <a:outerShdw blurRad="38100" dist="38100" dir="2700000" algn="tl">
                    <a:srgbClr val="C0C0C0"/>
                  </a:outerShdw>
                </a:effectLst>
              </a:rPr>
              <a:t> </a:t>
            </a:r>
          </a:p>
          <a:p>
            <a:pPr lvl="2">
              <a:defRPr/>
            </a:pPr>
            <a:r>
              <a:rPr lang="en-US" b="1" dirty="0">
                <a:solidFill>
                  <a:srgbClr val="006699"/>
                </a:solidFill>
                <a:effectLst>
                  <a:outerShdw blurRad="38100" dist="38100" dir="2700000" algn="tl">
                    <a:srgbClr val="C0C0C0"/>
                  </a:outerShdw>
                </a:effectLst>
              </a:rPr>
              <a:t>	</a:t>
            </a:r>
            <a:r>
              <a:rPr lang="en-US" b="1" dirty="0">
                <a:solidFill>
                  <a:srgbClr val="FF0000"/>
                </a:solidFill>
              </a:rPr>
              <a:t>(commonly abbreviated REDOX)  </a:t>
            </a:r>
          </a:p>
          <a:p>
            <a:pPr lvl="2">
              <a:defRPr/>
            </a:pPr>
            <a:endParaRPr lang="en-US" sz="2000" b="1" dirty="0">
              <a:effectLst>
                <a:outerShdw blurRad="38100" dist="38100" dir="2700000" algn="tl">
                  <a:srgbClr val="C0C0C0"/>
                </a:outerShdw>
              </a:effectLst>
            </a:endParaRPr>
          </a:p>
          <a:p>
            <a:pPr>
              <a:defRPr/>
            </a:pPr>
            <a:r>
              <a:rPr lang="en-US" b="1" dirty="0"/>
              <a:t>The last set of reactions that we will cover involve the transfer of electrons between reactants.  Such reactions are called oxidation-reduction reactions, or REDOX.  </a:t>
            </a:r>
          </a:p>
          <a:p>
            <a:pPr>
              <a:defRPr/>
            </a:pPr>
            <a:endParaRPr lang="en-US" b="1" dirty="0"/>
          </a:p>
          <a:p>
            <a:pPr>
              <a:defRPr/>
            </a:pPr>
            <a:r>
              <a:rPr lang="en-US" sz="1600" b="1" dirty="0"/>
              <a:t>When an atom, ion, or molecule has become more positively charged, we say that is has been oxidized.  Loss of electrons by a substance is called oxidation.  For example, when solid calcium loses two electrons, it is oxidized to Ca</a:t>
            </a:r>
            <a:r>
              <a:rPr lang="en-US" sz="1600" b="1" baseline="30000" dirty="0"/>
              <a:t>+2</a:t>
            </a:r>
            <a:r>
              <a:rPr lang="en-US" sz="1600" b="1" dirty="0"/>
              <a:t> in solution.  This can be represented by the following half-reaction</a:t>
            </a:r>
            <a:r>
              <a:rPr lang="en-US" sz="1800" b="1" dirty="0"/>
              <a:t>:</a:t>
            </a:r>
            <a:r>
              <a:rPr lang="en-US" sz="2800" b="1" dirty="0"/>
              <a:t>  	</a:t>
            </a:r>
            <a:r>
              <a:rPr lang="en-US" sz="2800" b="1" dirty="0">
                <a:effectLst>
                  <a:outerShdw blurRad="38100" dist="38100" dir="2700000" algn="tl">
                    <a:srgbClr val="000000">
                      <a:alpha val="43137"/>
                    </a:srgbClr>
                  </a:outerShdw>
                </a:effectLst>
              </a:rPr>
              <a:t>	</a:t>
            </a:r>
            <a:r>
              <a:rPr lang="en-US" sz="3200" b="1" dirty="0">
                <a:solidFill>
                  <a:srgbClr val="800000"/>
                </a:solidFill>
                <a:effectLst>
                  <a:outerShdw blurRad="38100" dist="38100" dir="2700000" algn="tl">
                    <a:srgbClr val="000000">
                      <a:alpha val="43137"/>
                    </a:srgbClr>
                  </a:outerShdw>
                </a:effectLst>
              </a:rPr>
              <a:t>Ca  </a:t>
            </a:r>
            <a:r>
              <a:rPr lang="en-US" sz="3200" b="1" dirty="0">
                <a:solidFill>
                  <a:srgbClr val="800000"/>
                </a:solidFill>
                <a:effectLst>
                  <a:outerShdw blurRad="38100" dist="38100" dir="2700000" algn="tl">
                    <a:srgbClr val="000000">
                      <a:alpha val="43137"/>
                    </a:srgbClr>
                  </a:outerShdw>
                </a:effectLst>
                <a:sym typeface="Symbol" pitchFamily="1" charset="2"/>
              </a:rPr>
              <a:t></a:t>
            </a:r>
            <a:r>
              <a:rPr lang="en-US" sz="3200" b="1" dirty="0">
                <a:solidFill>
                  <a:srgbClr val="800000"/>
                </a:solidFill>
                <a:effectLst>
                  <a:outerShdw blurRad="38100" dist="38100" dir="2700000" algn="tl">
                    <a:srgbClr val="000000">
                      <a:alpha val="43137"/>
                    </a:srgbClr>
                  </a:outerShdw>
                </a:effectLst>
              </a:rPr>
              <a:t>  Ca</a:t>
            </a:r>
            <a:r>
              <a:rPr lang="en-US" sz="3200" b="1" baseline="30000" dirty="0">
                <a:solidFill>
                  <a:srgbClr val="800000"/>
                </a:solidFill>
                <a:effectLst>
                  <a:outerShdw blurRad="38100" dist="38100" dir="2700000" algn="tl">
                    <a:srgbClr val="000000">
                      <a:alpha val="43137"/>
                    </a:srgbClr>
                  </a:outerShdw>
                </a:effectLst>
              </a:rPr>
              <a:t>+2</a:t>
            </a:r>
            <a:r>
              <a:rPr lang="en-US" sz="3200" b="1" dirty="0">
                <a:solidFill>
                  <a:srgbClr val="800000"/>
                </a:solidFill>
                <a:effectLst>
                  <a:outerShdw blurRad="38100" dist="38100" dir="2700000" algn="tl">
                    <a:srgbClr val="000000">
                      <a:alpha val="43137"/>
                    </a:srgbClr>
                  </a:outerShdw>
                </a:effectLst>
              </a:rPr>
              <a:t>  +  2</a:t>
            </a:r>
            <a:r>
              <a:rPr lang="en-US" sz="3200" b="1" dirty="0">
                <a:solidFill>
                  <a:srgbClr val="FF0000"/>
                </a:solidFill>
                <a:effectLst>
                  <a:outerShdw blurRad="38100" dist="38100" dir="2700000" algn="tl">
                    <a:srgbClr val="000000">
                      <a:alpha val="43137"/>
                    </a:srgbClr>
                  </a:outerShdw>
                </a:effectLst>
              </a:rPr>
              <a:t>e</a:t>
            </a:r>
            <a:r>
              <a:rPr lang="en-US" sz="3200" b="1" baseline="30000" dirty="0">
                <a:solidFill>
                  <a:srgbClr val="800000"/>
                </a:solidFill>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sp>
        <p:nvSpPr>
          <p:cNvPr id="3" name="Text Box 2">
            <a:extLst>
              <a:ext uri="{FF2B5EF4-FFF2-40B4-BE49-F238E27FC236}">
                <a16:creationId xmlns:a16="http://schemas.microsoft.com/office/drawing/2014/main" id="{3E5A9C3F-9935-431C-95B3-2F13435C546D}"/>
              </a:ext>
            </a:extLst>
          </p:cNvPr>
          <p:cNvSpPr txBox="1">
            <a:spLocks noChangeArrowheads="1"/>
          </p:cNvSpPr>
          <p:nvPr/>
        </p:nvSpPr>
        <p:spPr bwMode="auto">
          <a:xfrm>
            <a:off x="228600" y="4137025"/>
            <a:ext cx="8610600"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1600" b="1" dirty="0"/>
              <a:t>In contrast, when an atom, ion, or molecule has become more negatively charged, we say that it is reduced.  Gain of electrons by a substance is called reduction.  For example, when fluorine gains electrons, it is converted to the fluoride ion as shown in the following half-reaction:</a:t>
            </a:r>
          </a:p>
          <a:p>
            <a:pPr>
              <a:defRPr/>
            </a:pPr>
            <a:endParaRPr lang="en-US" sz="1600" b="1" dirty="0">
              <a:solidFill>
                <a:schemeClr val="accent1"/>
              </a:solidFill>
            </a:endParaRPr>
          </a:p>
          <a:p>
            <a:pPr algn="ctr">
              <a:defRPr/>
            </a:pPr>
            <a:r>
              <a:rPr lang="en-US" sz="3200" b="1" dirty="0">
                <a:solidFill>
                  <a:schemeClr val="accent1"/>
                </a:solidFill>
                <a:effectLst>
                  <a:outerShdw blurRad="38100" dist="38100" dir="2700000" algn="tl">
                    <a:srgbClr val="000000">
                      <a:alpha val="43137"/>
                    </a:srgbClr>
                  </a:outerShdw>
                </a:effectLst>
              </a:rPr>
              <a:t>F</a:t>
            </a:r>
            <a:r>
              <a:rPr lang="en-US" sz="3200" b="1" baseline="-25000" dirty="0">
                <a:solidFill>
                  <a:schemeClr val="accent1"/>
                </a:solidFill>
                <a:effectLst>
                  <a:outerShdw blurRad="38100" dist="38100" dir="2700000" algn="tl">
                    <a:srgbClr val="000000">
                      <a:alpha val="43137"/>
                    </a:srgbClr>
                  </a:outerShdw>
                </a:effectLst>
              </a:rPr>
              <a:t>2</a:t>
            </a:r>
            <a:r>
              <a:rPr lang="en-US" sz="3200" b="1" dirty="0">
                <a:solidFill>
                  <a:schemeClr val="accent1"/>
                </a:solidFill>
                <a:effectLst>
                  <a:outerShdw blurRad="38100" dist="38100" dir="2700000" algn="tl">
                    <a:srgbClr val="000000">
                      <a:alpha val="43137"/>
                    </a:srgbClr>
                  </a:outerShdw>
                </a:effectLst>
              </a:rPr>
              <a:t>  +  2</a:t>
            </a:r>
            <a:r>
              <a:rPr lang="en-US" sz="3200" b="1" dirty="0">
                <a:solidFill>
                  <a:srgbClr val="FF0000"/>
                </a:solidFill>
                <a:effectLst>
                  <a:outerShdw blurRad="38100" dist="38100" dir="2700000" algn="tl">
                    <a:srgbClr val="000000">
                      <a:alpha val="43137"/>
                    </a:srgbClr>
                  </a:outerShdw>
                </a:effectLst>
              </a:rPr>
              <a:t>e</a:t>
            </a:r>
            <a:r>
              <a:rPr lang="en-US" sz="3200" b="1" baseline="30000" dirty="0">
                <a:solidFill>
                  <a:schemeClr val="accent1"/>
                </a:solidFill>
                <a:effectLst>
                  <a:outerShdw blurRad="38100" dist="38100" dir="2700000" algn="tl">
                    <a:srgbClr val="000000">
                      <a:alpha val="43137"/>
                    </a:srgbClr>
                  </a:outerShdw>
                </a:effectLst>
              </a:rPr>
              <a:t>-</a:t>
            </a:r>
            <a:r>
              <a:rPr lang="en-US" sz="3200" b="1" dirty="0">
                <a:solidFill>
                  <a:schemeClr val="accent1"/>
                </a:solidFill>
                <a:effectLst>
                  <a:outerShdw blurRad="38100" dist="38100" dir="2700000" algn="tl">
                    <a:srgbClr val="000000">
                      <a:alpha val="43137"/>
                    </a:srgbClr>
                  </a:outerShdw>
                </a:effectLst>
              </a:rPr>
              <a:t>  </a:t>
            </a:r>
            <a:r>
              <a:rPr lang="en-US" sz="3200" b="1" dirty="0">
                <a:solidFill>
                  <a:schemeClr val="accent1"/>
                </a:solidFill>
                <a:effectLst>
                  <a:outerShdw blurRad="38100" dist="38100" dir="2700000" algn="tl">
                    <a:srgbClr val="000000">
                      <a:alpha val="43137"/>
                    </a:srgbClr>
                  </a:outerShdw>
                </a:effectLst>
                <a:sym typeface="Symbol" pitchFamily="1" charset="2"/>
              </a:rPr>
              <a:t></a:t>
            </a:r>
            <a:r>
              <a:rPr lang="en-US" sz="3200" b="1" dirty="0">
                <a:solidFill>
                  <a:schemeClr val="accent1"/>
                </a:solidFill>
                <a:effectLst>
                  <a:outerShdw blurRad="38100" dist="38100" dir="2700000" algn="tl">
                    <a:srgbClr val="000000">
                      <a:alpha val="43137"/>
                    </a:srgbClr>
                  </a:outerShdw>
                </a:effectLst>
              </a:rPr>
              <a:t>  2F</a:t>
            </a:r>
            <a:r>
              <a:rPr lang="en-US" sz="3200" b="1" baseline="30000" dirty="0">
                <a:solidFill>
                  <a:schemeClr val="accent1"/>
                </a:solidFill>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a:p>
            <a:pPr>
              <a:defRPr/>
            </a:pPr>
            <a:endParaRPr lang="en-US" sz="1600" b="1" dirty="0"/>
          </a:p>
          <a:p>
            <a:pPr>
              <a:defRPr/>
            </a:pPr>
            <a:r>
              <a:rPr lang="en-US" sz="1600" b="1" dirty="0"/>
              <a:t>Overall, when one reactant loses electrons, another reactant must gain them.  As such, the oxidation of one substance is ALWAYS accompanied by the reduction of another as electrons are transferred between them.</a:t>
            </a:r>
          </a:p>
        </p:txBody>
      </p:sp>
      <p:sp>
        <p:nvSpPr>
          <p:cNvPr id="2" name="TextBox 1"/>
          <p:cNvSpPr txBox="1">
            <a:spLocks noChangeArrowheads="1"/>
          </p:cNvSpPr>
          <p:nvPr/>
        </p:nvSpPr>
        <p:spPr bwMode="auto">
          <a:xfrm>
            <a:off x="6629400" y="3429000"/>
            <a:ext cx="1447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solidFill>
                  <a:srgbClr val="FF0000"/>
                </a:solidFill>
              </a:rPr>
              <a:t>Oxidation = loss of e-</a:t>
            </a:r>
          </a:p>
        </p:txBody>
      </p:sp>
      <p:sp>
        <p:nvSpPr>
          <p:cNvPr id="5" name="TextBox 4"/>
          <p:cNvSpPr txBox="1">
            <a:spLocks noChangeArrowheads="1"/>
          </p:cNvSpPr>
          <p:nvPr/>
        </p:nvSpPr>
        <p:spPr bwMode="auto">
          <a:xfrm>
            <a:off x="1295400" y="4987925"/>
            <a:ext cx="1447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solidFill>
                  <a:srgbClr val="FF0000"/>
                </a:solidFill>
              </a:rPr>
              <a:t>Reducton = gain of e-</a:t>
            </a:r>
          </a:p>
        </p:txBody>
      </p:sp>
      <p:sp>
        <p:nvSpPr>
          <p:cNvPr id="6" name="Rectangle 5"/>
          <p:cNvSpPr/>
          <p:nvPr/>
        </p:nvSpPr>
        <p:spPr>
          <a:xfrm>
            <a:off x="5315578" y="1828800"/>
            <a:ext cx="2627643" cy="923330"/>
          </a:xfrm>
          <a:prstGeom prst="rect">
            <a:avLst/>
          </a:prstGeom>
          <a:noFill/>
          <a:ln>
            <a:noFill/>
          </a:ln>
        </p:spPr>
        <p:txBody>
          <a:bodyPr wrap="none">
            <a:spAutoFit/>
          </a:bodyPr>
          <a:lstStyle/>
          <a:p>
            <a:pPr algn="ctr">
              <a:defRPr/>
            </a:pP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Leo </a:t>
            </a:r>
            <a:r>
              <a:rPr lang="en-US" sz="54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Ger</a:t>
            </a:r>
            <a:endPar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65125" y="346075"/>
            <a:ext cx="8169275"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1" algn="ctr">
              <a:spcBef>
                <a:spcPct val="0"/>
              </a:spcBef>
              <a:buFontTx/>
              <a:buNone/>
            </a:pPr>
            <a:r>
              <a:rPr lang="en-US" altLang="en-US" sz="2400" b="1" u="sng"/>
              <a:t>ASPECTS THAT DRIVE A CHEMICAL REACTION</a:t>
            </a:r>
            <a:endParaRPr lang="en-US" altLang="en-US" sz="2400"/>
          </a:p>
          <a:p>
            <a:pPr lvl="2">
              <a:spcBef>
                <a:spcPct val="0"/>
              </a:spcBef>
              <a:buFontTx/>
              <a:buNone/>
            </a:pPr>
            <a:endParaRPr lang="en-US" altLang="en-US" i="1"/>
          </a:p>
          <a:p>
            <a:pPr>
              <a:spcBef>
                <a:spcPct val="0"/>
              </a:spcBef>
              <a:buFontTx/>
              <a:buNone/>
            </a:pPr>
            <a:r>
              <a:rPr lang="en-US" altLang="en-US" sz="2400" b="1">
                <a:solidFill>
                  <a:srgbClr val="C00000"/>
                </a:solidFill>
              </a:rPr>
              <a:t>Energy Changes in Chemical Reactions</a:t>
            </a:r>
          </a:p>
          <a:p>
            <a:pPr>
              <a:spcBef>
                <a:spcPct val="0"/>
              </a:spcBef>
              <a:buFontTx/>
              <a:buNone/>
            </a:pPr>
            <a:endParaRPr lang="en-US" altLang="en-US" sz="2400" b="1"/>
          </a:p>
          <a:p>
            <a:pPr>
              <a:spcBef>
                <a:spcPct val="0"/>
              </a:spcBef>
              <a:buFontTx/>
              <a:buNone/>
            </a:pPr>
            <a:endParaRPr lang="en-US" altLang="en-US" sz="2400" b="1"/>
          </a:p>
          <a:p>
            <a:pPr>
              <a:spcBef>
                <a:spcPct val="0"/>
              </a:spcBef>
              <a:buFontTx/>
              <a:buNone/>
            </a:pPr>
            <a:endParaRPr lang="en-US" altLang="en-US" sz="2400" b="1"/>
          </a:p>
          <a:p>
            <a:pPr>
              <a:spcBef>
                <a:spcPct val="0"/>
              </a:spcBef>
              <a:buFontTx/>
              <a:buNone/>
            </a:pPr>
            <a:endParaRPr lang="en-US" altLang="en-US" sz="2400" b="1"/>
          </a:p>
          <a:p>
            <a:pPr>
              <a:spcBef>
                <a:spcPct val="0"/>
              </a:spcBef>
              <a:buFontTx/>
              <a:buNone/>
            </a:pPr>
            <a:endParaRPr lang="en-US" altLang="en-US" sz="2400" b="1"/>
          </a:p>
          <a:p>
            <a:pPr>
              <a:spcBef>
                <a:spcPct val="0"/>
              </a:spcBef>
              <a:buFontTx/>
              <a:buNone/>
            </a:pPr>
            <a:endParaRPr lang="en-US" altLang="en-US" sz="2400" b="1"/>
          </a:p>
          <a:p>
            <a:pPr>
              <a:spcBef>
                <a:spcPct val="0"/>
              </a:spcBef>
              <a:buFontTx/>
              <a:buNone/>
            </a:pPr>
            <a:endParaRPr lang="en-US" altLang="en-US" sz="2400" b="1"/>
          </a:p>
          <a:p>
            <a:pPr>
              <a:spcBef>
                <a:spcPct val="0"/>
              </a:spcBef>
              <a:buFontTx/>
              <a:buNone/>
            </a:pPr>
            <a:endParaRPr lang="en-US" altLang="en-US" sz="2400" b="1"/>
          </a:p>
          <a:p>
            <a:pPr>
              <a:spcBef>
                <a:spcPct val="0"/>
              </a:spcBef>
              <a:buFontTx/>
              <a:buNone/>
            </a:pPr>
            <a:endParaRPr lang="en-US" altLang="en-US" sz="2400" b="1"/>
          </a:p>
          <a:p>
            <a:pPr>
              <a:spcBef>
                <a:spcPct val="0"/>
              </a:spcBef>
              <a:buFontTx/>
              <a:buNone/>
            </a:pPr>
            <a:endParaRPr lang="en-US" altLang="en-US" sz="2400" b="1"/>
          </a:p>
          <a:p>
            <a:pPr>
              <a:spcBef>
                <a:spcPct val="0"/>
              </a:spcBef>
              <a:buFontTx/>
              <a:buNone/>
            </a:pPr>
            <a:r>
              <a:rPr lang="en-US" altLang="en-US" sz="2000" b="1" i="1">
                <a:solidFill>
                  <a:srgbClr val="A50021"/>
                </a:solidFill>
              </a:rPr>
              <a:t>Note: We will learn more about this in the next chapter. For now, consider thermodynamic equations.</a:t>
            </a:r>
          </a:p>
          <a:p>
            <a:pPr>
              <a:spcBef>
                <a:spcPct val="0"/>
              </a:spcBef>
              <a:buFontTx/>
              <a:buNone/>
            </a:pPr>
            <a:r>
              <a:rPr lang="en-US" altLang="en-US" sz="2400" b="1" i="1">
                <a:solidFill>
                  <a:srgbClr val="A50021"/>
                </a:solidFill>
              </a:rPr>
              <a:t>CH</a:t>
            </a:r>
            <a:r>
              <a:rPr lang="en-US" altLang="en-US" sz="2400" b="1" i="1" baseline="-25000">
                <a:solidFill>
                  <a:srgbClr val="A50021"/>
                </a:solidFill>
              </a:rPr>
              <a:t>4</a:t>
            </a:r>
            <a:r>
              <a:rPr lang="en-US" altLang="en-US" sz="1600" b="1" i="1">
                <a:solidFill>
                  <a:srgbClr val="A50021"/>
                </a:solidFill>
              </a:rPr>
              <a:t>(g) </a:t>
            </a:r>
            <a:r>
              <a:rPr lang="en-US" altLang="en-US" sz="2400" b="1" i="1">
                <a:solidFill>
                  <a:srgbClr val="A50021"/>
                </a:solidFill>
              </a:rPr>
              <a:t>+ O</a:t>
            </a:r>
            <a:r>
              <a:rPr lang="en-US" altLang="en-US" sz="2400" b="1" i="1" baseline="-25000">
                <a:solidFill>
                  <a:srgbClr val="A50021"/>
                </a:solidFill>
              </a:rPr>
              <a:t>2</a:t>
            </a:r>
            <a:r>
              <a:rPr lang="en-US" altLang="en-US" sz="1600" b="1" i="1">
                <a:solidFill>
                  <a:srgbClr val="A50021"/>
                </a:solidFill>
              </a:rPr>
              <a:t>(g) </a:t>
            </a:r>
            <a:r>
              <a:rPr lang="en-US" altLang="en-US" sz="2400" b="1" i="1">
                <a:solidFill>
                  <a:srgbClr val="A50021"/>
                </a:solidFill>
              </a:rPr>
              <a:t>→ CO</a:t>
            </a:r>
            <a:r>
              <a:rPr lang="en-US" altLang="en-US" sz="2400" b="1" i="1" baseline="-25000">
                <a:solidFill>
                  <a:srgbClr val="A50021"/>
                </a:solidFill>
              </a:rPr>
              <a:t>2</a:t>
            </a:r>
            <a:r>
              <a:rPr lang="en-US" altLang="en-US" sz="1600" b="1" i="1">
                <a:solidFill>
                  <a:srgbClr val="A50021"/>
                </a:solidFill>
              </a:rPr>
              <a:t>(g) </a:t>
            </a:r>
            <a:r>
              <a:rPr lang="en-US" altLang="en-US" sz="2400" b="1" i="1">
                <a:solidFill>
                  <a:srgbClr val="A50021"/>
                </a:solidFill>
              </a:rPr>
              <a:t>+ H</a:t>
            </a:r>
            <a:r>
              <a:rPr lang="en-US" altLang="en-US" sz="2400" b="1" i="1" baseline="-25000">
                <a:solidFill>
                  <a:srgbClr val="A50021"/>
                </a:solidFill>
              </a:rPr>
              <a:t>2</a:t>
            </a:r>
            <a:r>
              <a:rPr lang="en-US" altLang="en-US" sz="2400" b="1" i="1">
                <a:solidFill>
                  <a:srgbClr val="A50021"/>
                </a:solidFill>
              </a:rPr>
              <a:t>O</a:t>
            </a:r>
            <a:r>
              <a:rPr lang="en-US" altLang="en-US" sz="1600" b="1" i="1">
                <a:solidFill>
                  <a:srgbClr val="A50021"/>
                </a:solidFill>
              </a:rPr>
              <a:t>(g) </a:t>
            </a:r>
            <a:r>
              <a:rPr lang="en-US" altLang="en-US" sz="2400" b="1" i="1">
                <a:solidFill>
                  <a:srgbClr val="A50021"/>
                </a:solidFill>
              </a:rPr>
              <a:t>+ heat energy   	exothermic</a:t>
            </a:r>
          </a:p>
          <a:p>
            <a:pPr>
              <a:spcBef>
                <a:spcPct val="0"/>
              </a:spcBef>
              <a:buFontTx/>
              <a:buNone/>
            </a:pPr>
            <a:r>
              <a:rPr lang="en-US" altLang="en-US" sz="2400" b="1" i="1">
                <a:solidFill>
                  <a:srgbClr val="C00000"/>
                </a:solidFill>
              </a:rPr>
              <a:t>Heat energy + NH</a:t>
            </a:r>
            <a:r>
              <a:rPr lang="en-US" altLang="en-US" sz="2400" b="1" i="1" baseline="-25000">
                <a:solidFill>
                  <a:srgbClr val="C00000"/>
                </a:solidFill>
              </a:rPr>
              <a:t>4</a:t>
            </a:r>
            <a:r>
              <a:rPr lang="en-US" altLang="en-US" sz="2400" b="1" i="1">
                <a:solidFill>
                  <a:srgbClr val="C00000"/>
                </a:solidFill>
              </a:rPr>
              <a:t>Cl</a:t>
            </a:r>
            <a:r>
              <a:rPr lang="en-US" altLang="en-US" sz="1600" b="1" i="1">
                <a:solidFill>
                  <a:srgbClr val="C00000"/>
                </a:solidFill>
              </a:rPr>
              <a:t>(s) </a:t>
            </a:r>
            <a:r>
              <a:rPr lang="en-US" altLang="en-US" sz="2400" b="1" i="1">
                <a:solidFill>
                  <a:srgbClr val="C00000"/>
                </a:solidFill>
              </a:rPr>
              <a:t>→  NH</a:t>
            </a:r>
            <a:r>
              <a:rPr lang="en-US" altLang="en-US" sz="2400" b="1" i="1" baseline="-25000">
                <a:solidFill>
                  <a:srgbClr val="C00000"/>
                </a:solidFill>
              </a:rPr>
              <a:t>4</a:t>
            </a:r>
            <a:r>
              <a:rPr lang="en-US" altLang="en-US" sz="2400" b="1" i="1" baseline="30000">
                <a:solidFill>
                  <a:srgbClr val="C00000"/>
                </a:solidFill>
              </a:rPr>
              <a:t>+</a:t>
            </a:r>
            <a:r>
              <a:rPr lang="en-US" altLang="en-US" sz="1600" b="1" i="1">
                <a:solidFill>
                  <a:srgbClr val="C00000"/>
                </a:solidFill>
              </a:rPr>
              <a:t>(aq) </a:t>
            </a:r>
            <a:r>
              <a:rPr lang="en-US" altLang="en-US" sz="2400" b="1" i="1">
                <a:solidFill>
                  <a:srgbClr val="C00000"/>
                </a:solidFill>
              </a:rPr>
              <a:t>+ Cl</a:t>
            </a:r>
            <a:r>
              <a:rPr lang="en-US" altLang="en-US" sz="2400" b="1" i="1" baseline="30000">
                <a:solidFill>
                  <a:srgbClr val="C00000"/>
                </a:solidFill>
              </a:rPr>
              <a:t>-</a:t>
            </a:r>
            <a:r>
              <a:rPr lang="en-US" altLang="en-US" sz="1600" b="1" i="1">
                <a:solidFill>
                  <a:srgbClr val="C00000"/>
                </a:solidFill>
              </a:rPr>
              <a:t>(aq)    	</a:t>
            </a:r>
            <a:r>
              <a:rPr lang="en-US" altLang="en-US" sz="2400" b="1" i="1">
                <a:solidFill>
                  <a:srgbClr val="C00000"/>
                </a:solidFill>
              </a:rPr>
              <a:t>endothermic</a:t>
            </a:r>
          </a:p>
        </p:txBody>
      </p:sp>
      <p:graphicFrame>
        <p:nvGraphicFramePr>
          <p:cNvPr id="5123" name="Object 3"/>
          <p:cNvGraphicFramePr>
            <a:graphicFrameLocks noChangeAspect="1"/>
          </p:cNvGraphicFramePr>
          <p:nvPr/>
        </p:nvGraphicFramePr>
        <p:xfrm>
          <a:off x="1050925" y="1524000"/>
          <a:ext cx="5989638" cy="3429000"/>
        </p:xfrm>
        <a:graphic>
          <a:graphicData uri="http://schemas.openxmlformats.org/presentationml/2006/ole">
            <mc:AlternateContent xmlns:mc="http://schemas.openxmlformats.org/markup-compatibility/2006">
              <mc:Choice xmlns:v="urn:schemas-microsoft-com:vml" Requires="v">
                <p:oleObj spid="_x0000_s5128" r:id="rId4" imgW="5989320" imgH="3337560" progId="">
                  <p:embed/>
                </p:oleObj>
              </mc:Choice>
              <mc:Fallback>
                <p:oleObj r:id="rId4" imgW="5989320" imgH="333756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0925" y="1524000"/>
                        <a:ext cx="59896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4686300" y="5546725"/>
            <a:ext cx="1562100" cy="584200"/>
          </a:xfrm>
          <a:prstGeom prst="rect">
            <a:avLst/>
          </a:prstGeom>
          <a:solidFill>
            <a:srgbClr val="000066"/>
          </a:solidFill>
        </p:spPr>
        <p:txBody>
          <a:bodyPr>
            <a:spAutoFit/>
          </a:bodyPr>
          <a:lstStyle/>
          <a:p>
            <a:pPr algn="ctr">
              <a:defRPr/>
            </a:pPr>
            <a:r>
              <a:rPr lang="en-US" sz="3200" b="1" dirty="0">
                <a:solidFill>
                  <a:srgbClr val="00B0F0"/>
                </a:solidFill>
                <a:effectLst>
                  <a:outerShdw blurRad="38100" dist="38100" dir="2700000" algn="tl">
                    <a:srgbClr val="000000">
                      <a:alpha val="43137"/>
                    </a:srgbClr>
                  </a:outerShdw>
                </a:effectLst>
                <a:latin typeface="Symbol" panose="05050102010706020507" pitchFamily="18" charset="2"/>
              </a:rPr>
              <a:t>D</a:t>
            </a:r>
            <a:r>
              <a:rPr lang="en-US" sz="3200" b="1" dirty="0">
                <a:solidFill>
                  <a:srgbClr val="00B0F0"/>
                </a:solidFill>
                <a:effectLst>
                  <a:outerShdw blurRad="38100" dist="38100" dir="2700000" algn="tl">
                    <a:srgbClr val="000000">
                      <a:alpha val="43137"/>
                    </a:srgbClr>
                  </a:outerShdw>
                </a:effectLst>
              </a:rPr>
              <a:t>H</a:t>
            </a:r>
          </a:p>
        </p:txBody>
      </p:sp>
      <p:sp>
        <p:nvSpPr>
          <p:cNvPr id="6" name="TextBox 5"/>
          <p:cNvSpPr txBox="1"/>
          <p:nvPr/>
        </p:nvSpPr>
        <p:spPr>
          <a:xfrm>
            <a:off x="457200" y="6096000"/>
            <a:ext cx="1593850" cy="585788"/>
          </a:xfrm>
          <a:prstGeom prst="rect">
            <a:avLst/>
          </a:prstGeom>
          <a:solidFill>
            <a:srgbClr val="000066"/>
          </a:solidFill>
        </p:spPr>
        <p:txBody>
          <a:bodyPr>
            <a:spAutoFit/>
          </a:bodyPr>
          <a:lstStyle/>
          <a:p>
            <a:pPr algn="ctr">
              <a:defRPr/>
            </a:pPr>
            <a:r>
              <a:rPr lang="en-US" sz="3200" b="1" dirty="0">
                <a:solidFill>
                  <a:srgbClr val="00B0F0"/>
                </a:solidFill>
                <a:effectLst>
                  <a:outerShdw blurRad="38100" dist="38100" dir="2700000" algn="tl">
                    <a:srgbClr val="000000">
                      <a:alpha val="43137"/>
                    </a:srgbClr>
                  </a:outerShdw>
                </a:effectLst>
                <a:latin typeface="Symbol" panose="05050102010706020507" pitchFamily="18" charset="2"/>
              </a:rPr>
              <a:t>D</a:t>
            </a:r>
            <a:r>
              <a:rPr lang="en-US" sz="3200" b="1" dirty="0">
                <a:solidFill>
                  <a:srgbClr val="00B0F0"/>
                </a:solidFill>
                <a:effectLst>
                  <a:outerShdw blurRad="38100" dist="38100" dir="2700000" algn="tl">
                    <a:srgbClr val="000000">
                      <a:alpha val="43137"/>
                    </a:srgbClr>
                  </a:outerShdw>
                </a:effectLst>
              </a:rPr>
              <a:t>H</a:t>
            </a:r>
          </a:p>
        </p:txBody>
      </p:sp>
      <p:sp>
        <p:nvSpPr>
          <p:cNvPr id="3" name="TextBox 2"/>
          <p:cNvSpPr txBox="1">
            <a:spLocks noChangeArrowheads="1"/>
          </p:cNvSpPr>
          <p:nvPr/>
        </p:nvSpPr>
        <p:spPr bwMode="auto">
          <a:xfrm>
            <a:off x="6781800" y="1828800"/>
            <a:ext cx="2362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i="1">
                <a:solidFill>
                  <a:srgbClr val="C00000"/>
                </a:solidFill>
              </a:rPr>
              <a:t>SO before we learn why chemical reactions occur, we must know the types of reactions possible.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2209800" y="228600"/>
            <a:ext cx="4572000" cy="460375"/>
          </a:xfrm>
          <a:prstGeom prst="rect">
            <a:avLst/>
          </a:prstGeom>
          <a:solidFill>
            <a:srgbClr val="FFFF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defRPr/>
            </a:pPr>
            <a:r>
              <a:rPr lang="en-US" altLang="en-US" b="1" dirty="0">
                <a:solidFill>
                  <a:schemeClr val="accent6">
                    <a:lumMod val="75000"/>
                  </a:schemeClr>
                </a:solidFill>
                <a:latin typeface="+mn-lt"/>
              </a:rPr>
              <a:t>ELECTRON TRANSFER</a:t>
            </a:r>
          </a:p>
        </p:txBody>
      </p:sp>
      <p:sp>
        <p:nvSpPr>
          <p:cNvPr id="4099" name="Text Box 2"/>
          <p:cNvSpPr txBox="1">
            <a:spLocks noChangeArrowheads="1"/>
          </p:cNvSpPr>
          <p:nvPr/>
        </p:nvSpPr>
        <p:spPr bwMode="auto">
          <a:xfrm>
            <a:off x="228600" y="695325"/>
            <a:ext cx="8763000" cy="566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defRPr/>
            </a:pPr>
            <a:r>
              <a:rPr lang="en-US" altLang="en-US" sz="2800" b="1" dirty="0">
                <a:solidFill>
                  <a:schemeClr val="accent6">
                    <a:lumMod val="50000"/>
                  </a:schemeClr>
                </a:solidFill>
                <a:latin typeface="+mn-lt"/>
              </a:rPr>
              <a:t>Reduction-Oxidation Rx  (REDOX)</a:t>
            </a:r>
          </a:p>
          <a:p>
            <a:pPr algn="ctr">
              <a:buClrTx/>
              <a:buFontTx/>
              <a:buNone/>
              <a:defRPr/>
            </a:pPr>
            <a:r>
              <a:rPr lang="en-US" altLang="en-US" sz="2000" b="1" dirty="0">
                <a:solidFill>
                  <a:schemeClr val="accent6">
                    <a:lumMod val="50000"/>
                  </a:schemeClr>
                </a:solidFill>
                <a:latin typeface="+mn-lt"/>
              </a:rPr>
              <a:t>A reaction in which electrons are transferred from one species to another.</a:t>
            </a:r>
          </a:p>
          <a:p>
            <a:pPr>
              <a:buClrTx/>
              <a:buFontTx/>
              <a:buNone/>
              <a:defRPr/>
            </a:pPr>
            <a:r>
              <a:rPr lang="en-US" altLang="en-US" b="1" dirty="0">
                <a:solidFill>
                  <a:schemeClr val="tx1"/>
                </a:solidFill>
                <a:latin typeface="+mn-lt"/>
              </a:rPr>
              <a:t>			-  oxidation means the loss of electrons</a:t>
            </a:r>
          </a:p>
          <a:p>
            <a:pPr>
              <a:buClrTx/>
              <a:buFontTx/>
              <a:buNone/>
              <a:defRPr/>
            </a:pPr>
            <a:r>
              <a:rPr lang="en-US" altLang="en-US" b="1" dirty="0">
                <a:solidFill>
                  <a:schemeClr val="tx1"/>
                </a:solidFill>
                <a:latin typeface="+mn-lt"/>
              </a:rPr>
              <a:t>			-  reduction means the gain of electrons</a:t>
            </a:r>
          </a:p>
          <a:p>
            <a:pPr>
              <a:buClrTx/>
              <a:buFontTx/>
              <a:buNone/>
              <a:defRPr/>
            </a:pPr>
            <a:r>
              <a:rPr lang="en-US" altLang="en-US" sz="1600" b="1" dirty="0">
                <a:solidFill>
                  <a:schemeClr val="tx1"/>
                </a:solidFill>
                <a:latin typeface="+mn-lt"/>
              </a:rPr>
              <a:t>	-  electrolyte is a substance dissolved in water which produces an electrically conducting solution</a:t>
            </a:r>
          </a:p>
          <a:p>
            <a:pPr>
              <a:buClrTx/>
              <a:buFontTx/>
              <a:buNone/>
              <a:defRPr/>
            </a:pPr>
            <a:r>
              <a:rPr lang="en-US" altLang="en-US" sz="1600" b="1" dirty="0">
                <a:solidFill>
                  <a:schemeClr val="tx1"/>
                </a:solidFill>
                <a:latin typeface="+mn-lt"/>
              </a:rPr>
              <a:t>	-  nonelectrolyte is a substance dissolved in water which does not conduct electricity.</a:t>
            </a:r>
          </a:p>
          <a:p>
            <a:pPr>
              <a:buClrTx/>
              <a:buFontTx/>
              <a:buNone/>
              <a:defRPr/>
            </a:pPr>
            <a:endParaRPr lang="en-US" altLang="en-US" sz="1600" b="1" dirty="0">
              <a:solidFill>
                <a:srgbClr val="000000"/>
              </a:solidFill>
              <a:latin typeface="+mn-lt"/>
            </a:endParaRPr>
          </a:p>
          <a:p>
            <a:pPr>
              <a:buClrTx/>
              <a:defRPr/>
            </a:pPr>
            <a:r>
              <a:rPr lang="en-US" altLang="en-US" sz="2800" b="1" dirty="0">
                <a:solidFill>
                  <a:schemeClr val="tx1"/>
                </a:solidFill>
              </a:rPr>
              <a:t>Combustion reactions are redox reactions</a:t>
            </a:r>
          </a:p>
          <a:p>
            <a:pPr algn="ctr">
              <a:spcBef>
                <a:spcPts val="1200"/>
              </a:spcBef>
              <a:spcAft>
                <a:spcPts val="1200"/>
              </a:spcAft>
              <a:buClrTx/>
              <a:buFontTx/>
              <a:buNone/>
              <a:defRPr/>
            </a:pPr>
            <a:r>
              <a:rPr lang="en-US" altLang="en-US" sz="2800" b="1" dirty="0">
                <a:solidFill>
                  <a:srgbClr val="333399"/>
                </a:solidFill>
              </a:rPr>
              <a:t>CH</a:t>
            </a:r>
            <a:r>
              <a:rPr lang="en-US" altLang="en-US" sz="2800" b="1" baseline="-25000" dirty="0">
                <a:solidFill>
                  <a:srgbClr val="333399"/>
                </a:solidFill>
              </a:rPr>
              <a:t>4</a:t>
            </a:r>
            <a:r>
              <a:rPr lang="en-US" altLang="en-US" sz="2800" b="1" dirty="0">
                <a:solidFill>
                  <a:srgbClr val="333399"/>
                </a:solidFill>
              </a:rPr>
              <a:t>(g) + 2O</a:t>
            </a:r>
            <a:r>
              <a:rPr lang="en-US" altLang="en-US" sz="2800" b="1" baseline="-25000" dirty="0">
                <a:solidFill>
                  <a:srgbClr val="333399"/>
                </a:solidFill>
              </a:rPr>
              <a:t>2</a:t>
            </a:r>
            <a:r>
              <a:rPr lang="en-US" altLang="en-US" sz="2800" b="1" dirty="0">
                <a:solidFill>
                  <a:srgbClr val="333399"/>
                </a:solidFill>
              </a:rPr>
              <a:t>(g) → 2H</a:t>
            </a:r>
            <a:r>
              <a:rPr lang="en-US" altLang="en-US" sz="2800" b="1" baseline="-25000" dirty="0">
                <a:solidFill>
                  <a:srgbClr val="333399"/>
                </a:solidFill>
              </a:rPr>
              <a:t>2</a:t>
            </a:r>
            <a:r>
              <a:rPr lang="en-US" altLang="en-US" sz="2800" b="1" dirty="0">
                <a:solidFill>
                  <a:srgbClr val="333399"/>
                </a:solidFill>
              </a:rPr>
              <a:t>O(g) + CO</a:t>
            </a:r>
            <a:r>
              <a:rPr lang="en-US" altLang="en-US" sz="2800" b="1" baseline="-25000" dirty="0">
                <a:solidFill>
                  <a:srgbClr val="333399"/>
                </a:solidFill>
              </a:rPr>
              <a:t>2</a:t>
            </a:r>
            <a:r>
              <a:rPr lang="en-US" altLang="en-US" sz="2800" b="1" dirty="0">
                <a:solidFill>
                  <a:srgbClr val="333399"/>
                </a:solidFill>
              </a:rPr>
              <a:t>(g)</a:t>
            </a:r>
            <a:endParaRPr lang="en-US" altLang="en-US" sz="2800" b="1" dirty="0">
              <a:solidFill>
                <a:srgbClr val="000000"/>
              </a:solidFill>
              <a:latin typeface="+mn-lt"/>
            </a:endParaRPr>
          </a:p>
          <a:p>
            <a:pPr>
              <a:buClrTx/>
              <a:buFontTx/>
              <a:buNone/>
              <a:defRPr/>
            </a:pPr>
            <a:r>
              <a:rPr lang="en-US" altLang="en-US" sz="2800" b="1" dirty="0">
                <a:solidFill>
                  <a:srgbClr val="000000"/>
                </a:solidFill>
                <a:latin typeface="+mn-lt"/>
              </a:rPr>
              <a:t>Rusting is a redox reaction:</a:t>
            </a:r>
          </a:p>
          <a:p>
            <a:pPr algn="ctr">
              <a:spcBef>
                <a:spcPts val="1200"/>
              </a:spcBef>
              <a:spcAft>
                <a:spcPts val="1200"/>
              </a:spcAft>
              <a:buClrTx/>
              <a:buFontTx/>
              <a:buNone/>
              <a:defRPr/>
            </a:pPr>
            <a:r>
              <a:rPr lang="en-US" altLang="en-US" sz="2800" b="1" dirty="0">
                <a:solidFill>
                  <a:srgbClr val="333399"/>
                </a:solidFill>
                <a:latin typeface="+mn-lt"/>
              </a:rPr>
              <a:t>4Fe(s) + 3O</a:t>
            </a:r>
            <a:r>
              <a:rPr lang="en-US" altLang="en-US" sz="2800" b="1" baseline="-25000" dirty="0">
                <a:solidFill>
                  <a:srgbClr val="333399"/>
                </a:solidFill>
                <a:latin typeface="+mn-lt"/>
              </a:rPr>
              <a:t>2</a:t>
            </a:r>
            <a:r>
              <a:rPr lang="en-US" altLang="en-US" sz="2800" b="1" dirty="0">
                <a:solidFill>
                  <a:srgbClr val="333399"/>
                </a:solidFill>
                <a:latin typeface="+mn-lt"/>
              </a:rPr>
              <a:t>(g) → 2Fe</a:t>
            </a:r>
            <a:r>
              <a:rPr lang="en-US" altLang="en-US" sz="2800" b="1" baseline="-25000" dirty="0">
                <a:solidFill>
                  <a:srgbClr val="333399"/>
                </a:solidFill>
                <a:latin typeface="+mn-lt"/>
              </a:rPr>
              <a:t>2</a:t>
            </a:r>
            <a:r>
              <a:rPr lang="en-US" altLang="en-US" sz="2800" b="1" dirty="0">
                <a:solidFill>
                  <a:srgbClr val="333399"/>
                </a:solidFill>
                <a:latin typeface="+mn-lt"/>
              </a:rPr>
              <a:t>O</a:t>
            </a:r>
            <a:r>
              <a:rPr lang="en-US" altLang="en-US" sz="2800" b="1" baseline="-25000" dirty="0">
                <a:solidFill>
                  <a:srgbClr val="333399"/>
                </a:solidFill>
                <a:latin typeface="+mn-lt"/>
              </a:rPr>
              <a:t>3</a:t>
            </a:r>
            <a:r>
              <a:rPr lang="en-US" altLang="en-US" sz="2800" b="1" dirty="0">
                <a:solidFill>
                  <a:srgbClr val="333399"/>
                </a:solidFill>
                <a:latin typeface="+mn-lt"/>
              </a:rPr>
              <a:t>(s)</a:t>
            </a:r>
            <a:endParaRPr lang="en-US" altLang="en-US" sz="2800" b="1" dirty="0">
              <a:solidFill>
                <a:srgbClr val="000000"/>
              </a:solidFill>
              <a:latin typeface="+mn-lt"/>
            </a:endParaRPr>
          </a:p>
          <a:p>
            <a:pPr>
              <a:buClrTx/>
              <a:buFontTx/>
              <a:buNone/>
              <a:defRPr/>
            </a:pPr>
            <a:r>
              <a:rPr lang="en-US" altLang="en-US" sz="2800" b="1" dirty="0">
                <a:solidFill>
                  <a:srgbClr val="000000"/>
                </a:solidFill>
                <a:latin typeface="+mn-lt"/>
              </a:rPr>
              <a:t>Electrochemistry involves redox reactions:</a:t>
            </a:r>
          </a:p>
          <a:p>
            <a:pPr algn="ctr">
              <a:spcBef>
                <a:spcPts val="1200"/>
              </a:spcBef>
              <a:spcAft>
                <a:spcPts val="1200"/>
              </a:spcAft>
              <a:buClrTx/>
              <a:buFontTx/>
              <a:buNone/>
              <a:defRPr/>
            </a:pPr>
            <a:r>
              <a:rPr lang="en-US" altLang="en-US" sz="2800" b="1" dirty="0">
                <a:solidFill>
                  <a:srgbClr val="000000"/>
                </a:solidFill>
                <a:latin typeface="+mn-lt"/>
              </a:rPr>
              <a:t>	</a:t>
            </a:r>
            <a:r>
              <a:rPr lang="en-US" altLang="en-US" sz="2800" b="1" dirty="0">
                <a:solidFill>
                  <a:srgbClr val="333399"/>
                </a:solidFill>
                <a:latin typeface="+mn-lt"/>
              </a:rPr>
              <a:t>Cu(s) + 2AgNO</a:t>
            </a:r>
            <a:r>
              <a:rPr lang="en-US" altLang="en-US" sz="2800" b="1" baseline="-25000" dirty="0">
                <a:solidFill>
                  <a:srgbClr val="333399"/>
                </a:solidFill>
                <a:latin typeface="+mn-lt"/>
              </a:rPr>
              <a:t>3</a:t>
            </a:r>
            <a:r>
              <a:rPr lang="en-US" altLang="en-US" sz="2800" b="1" dirty="0">
                <a:solidFill>
                  <a:srgbClr val="333399"/>
                </a:solidFill>
                <a:latin typeface="+mn-lt"/>
              </a:rPr>
              <a:t>(</a:t>
            </a:r>
            <a:r>
              <a:rPr lang="en-US" altLang="en-US" sz="2800" b="1" dirty="0" err="1">
                <a:solidFill>
                  <a:srgbClr val="333399"/>
                </a:solidFill>
                <a:latin typeface="+mn-lt"/>
              </a:rPr>
              <a:t>aq</a:t>
            </a:r>
            <a:r>
              <a:rPr lang="en-US" altLang="en-US" sz="2800" b="1" dirty="0">
                <a:solidFill>
                  <a:srgbClr val="333399"/>
                </a:solidFill>
                <a:latin typeface="+mn-lt"/>
              </a:rPr>
              <a:t>) → 2Ag(s) + Cu(NO</a:t>
            </a:r>
            <a:r>
              <a:rPr lang="en-US" altLang="en-US" sz="2800" b="1" baseline="-25000" dirty="0">
                <a:solidFill>
                  <a:srgbClr val="333399"/>
                </a:solidFill>
                <a:latin typeface="+mn-lt"/>
              </a:rPr>
              <a:t>3</a:t>
            </a:r>
            <a:r>
              <a:rPr lang="en-US" altLang="en-US" sz="2800" b="1" dirty="0">
                <a:solidFill>
                  <a:srgbClr val="333399"/>
                </a:solidFill>
                <a:latin typeface="+mn-lt"/>
              </a:rPr>
              <a:t>)</a:t>
            </a:r>
            <a:r>
              <a:rPr lang="en-US" altLang="en-US" sz="2800" b="1" baseline="-25000" dirty="0">
                <a:solidFill>
                  <a:srgbClr val="333399"/>
                </a:solidFill>
                <a:latin typeface="+mn-lt"/>
              </a:rPr>
              <a:t>2</a:t>
            </a:r>
            <a:r>
              <a:rPr lang="en-US" altLang="en-US" sz="2800" b="1" dirty="0">
                <a:solidFill>
                  <a:srgbClr val="333399"/>
                </a:solidFill>
                <a:latin typeface="+mn-lt"/>
              </a:rPr>
              <a:t>(</a:t>
            </a:r>
            <a:r>
              <a:rPr lang="en-US" altLang="en-US" sz="2800" b="1" dirty="0" err="1">
                <a:solidFill>
                  <a:srgbClr val="333399"/>
                </a:solidFill>
                <a:latin typeface="+mn-lt"/>
              </a:rPr>
              <a:t>aq</a:t>
            </a:r>
            <a:r>
              <a:rPr lang="en-US" altLang="en-US" sz="2800" b="1" dirty="0">
                <a:solidFill>
                  <a:srgbClr val="333399"/>
                </a:solidFill>
                <a:latin typeface="+mn-lt"/>
              </a:rPr>
              <a:t>)</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38BEF2AC-7A78-4CF1-9764-F2893F6DA86B}"/>
              </a:ext>
            </a:extLst>
          </p:cNvPr>
          <p:cNvSpPr txBox="1">
            <a:spLocks noChangeArrowheads="1"/>
          </p:cNvSpPr>
          <p:nvPr/>
        </p:nvSpPr>
        <p:spPr bwMode="auto">
          <a:xfrm>
            <a:off x="288925" y="457200"/>
            <a:ext cx="8550275" cy="612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b="1" i="1" dirty="0">
                <a:solidFill>
                  <a:srgbClr val="CC3300"/>
                </a:solidFill>
                <a:effectLst>
                  <a:outerShdw blurRad="38100" dist="38100" dir="2700000" algn="tl">
                    <a:srgbClr val="C0C0C0"/>
                  </a:outerShdw>
                </a:effectLst>
              </a:rPr>
              <a:t>Rules for Balancing Oxidation/Reduction Reactions </a:t>
            </a:r>
          </a:p>
          <a:p>
            <a:pPr algn="ctr">
              <a:defRPr/>
            </a:pPr>
            <a:r>
              <a:rPr lang="en-US" b="1" i="1" dirty="0">
                <a:solidFill>
                  <a:srgbClr val="CC3300"/>
                </a:solidFill>
                <a:effectLst>
                  <a:outerShdw blurRad="38100" dist="38100" dir="2700000" algn="tl">
                    <a:srgbClr val="C0C0C0"/>
                  </a:outerShdw>
                </a:effectLst>
              </a:rPr>
              <a:t>Half Reaction Method</a:t>
            </a:r>
            <a:endParaRPr lang="en-US" b="1" i="1" dirty="0">
              <a:effectLst>
                <a:outerShdw blurRad="38100" dist="38100" dir="2700000" algn="tl">
                  <a:srgbClr val="C0C0C0"/>
                </a:outerShdw>
              </a:effectLst>
            </a:endParaRPr>
          </a:p>
          <a:p>
            <a:pPr algn="ctr">
              <a:defRPr/>
            </a:pPr>
            <a:endParaRPr lang="en-US" b="1" u="sng" dirty="0">
              <a:effectLst>
                <a:outerShdw blurRad="38100" dist="38100" dir="2700000" algn="tl">
                  <a:srgbClr val="C0C0C0"/>
                </a:outerShdw>
              </a:effectLst>
            </a:endParaRPr>
          </a:p>
          <a:p>
            <a:pPr>
              <a:defRPr/>
            </a:pPr>
            <a:r>
              <a:rPr lang="en-US" b="1" dirty="0"/>
              <a:t>1.  Write the corresponding half reactions.</a:t>
            </a:r>
          </a:p>
          <a:p>
            <a:pPr>
              <a:defRPr/>
            </a:pPr>
            <a:endParaRPr lang="en-US" sz="1600" b="1" dirty="0"/>
          </a:p>
          <a:p>
            <a:pPr>
              <a:defRPr/>
            </a:pPr>
            <a:r>
              <a:rPr lang="en-US" b="1" dirty="0"/>
              <a:t>2.  Balance all atoms except O and H.</a:t>
            </a:r>
          </a:p>
          <a:p>
            <a:pPr>
              <a:defRPr/>
            </a:pPr>
            <a:endParaRPr lang="en-US" sz="1600" b="1" dirty="0"/>
          </a:p>
          <a:p>
            <a:pPr>
              <a:defRPr/>
            </a:pPr>
            <a:r>
              <a:rPr lang="en-US" b="1" dirty="0"/>
              <a:t>3.  Balance O; add H</a:t>
            </a:r>
            <a:r>
              <a:rPr lang="en-US" b="1" baseline="-25000" dirty="0"/>
              <a:t>2</a:t>
            </a:r>
            <a:r>
              <a:rPr lang="en-US" b="1" dirty="0"/>
              <a:t>O as needed.</a:t>
            </a:r>
          </a:p>
          <a:p>
            <a:pPr>
              <a:defRPr/>
            </a:pPr>
            <a:endParaRPr lang="en-US" sz="1600" b="1" dirty="0"/>
          </a:p>
          <a:p>
            <a:pPr>
              <a:defRPr/>
            </a:pPr>
            <a:r>
              <a:rPr lang="en-US" b="1" dirty="0"/>
              <a:t>4.  Balance H as acidic (H</a:t>
            </a:r>
            <a:r>
              <a:rPr lang="en-US" b="1" baseline="30000" dirty="0"/>
              <a:t>+</a:t>
            </a:r>
            <a:r>
              <a:rPr lang="en-US" b="1" dirty="0"/>
              <a:t>).</a:t>
            </a:r>
          </a:p>
          <a:p>
            <a:pPr>
              <a:defRPr/>
            </a:pPr>
            <a:endParaRPr lang="en-US" sz="1600" b="1" dirty="0"/>
          </a:p>
          <a:p>
            <a:pPr>
              <a:defRPr/>
            </a:pPr>
            <a:r>
              <a:rPr lang="en-US" b="1" dirty="0"/>
              <a:t>5.  Add electrons to both half reactions and balance.</a:t>
            </a:r>
          </a:p>
          <a:p>
            <a:pPr>
              <a:defRPr/>
            </a:pPr>
            <a:endParaRPr lang="en-US" sz="1600" b="1" dirty="0"/>
          </a:p>
          <a:p>
            <a:pPr>
              <a:defRPr/>
            </a:pPr>
            <a:r>
              <a:rPr lang="en-US" b="1" dirty="0"/>
              <a:t>6.  Add the half reactions; cross out “like” terms.</a:t>
            </a:r>
          </a:p>
          <a:p>
            <a:pPr>
              <a:defRPr/>
            </a:pPr>
            <a:endParaRPr lang="en-US" sz="1600" b="1" dirty="0"/>
          </a:p>
          <a:p>
            <a:pPr>
              <a:defRPr/>
            </a:pPr>
            <a:r>
              <a:rPr lang="en-US" b="1" dirty="0"/>
              <a:t>7.  If basic or alkaline, add the equivalent number of hydroxides</a:t>
            </a:r>
          </a:p>
          <a:p>
            <a:pPr>
              <a:defRPr/>
            </a:pPr>
            <a:r>
              <a:rPr lang="en-US" b="1" dirty="0"/>
              <a:t> (OH</a:t>
            </a:r>
            <a:r>
              <a:rPr lang="en-US" b="1" baseline="30000" dirty="0"/>
              <a:t>-</a:t>
            </a:r>
            <a:r>
              <a:rPr lang="en-US" b="1" dirty="0"/>
              <a:t>) to counterbalance the H</a:t>
            </a:r>
            <a:r>
              <a:rPr lang="en-US" b="1" baseline="30000" dirty="0"/>
              <a:t>+</a:t>
            </a:r>
            <a:r>
              <a:rPr lang="en-US" b="1" dirty="0"/>
              <a:t> (remember to add to both sides </a:t>
            </a:r>
          </a:p>
          <a:p>
            <a:pPr>
              <a:defRPr/>
            </a:pPr>
            <a:r>
              <a:rPr lang="en-US" b="1" dirty="0"/>
              <a:t>of the equation).  Recall that H</a:t>
            </a:r>
            <a:r>
              <a:rPr lang="en-US" b="1" baseline="30000" dirty="0"/>
              <a:t>+</a:t>
            </a:r>
            <a:r>
              <a:rPr lang="en-US" b="1" dirty="0"/>
              <a:t> + OH</a:t>
            </a:r>
            <a:r>
              <a:rPr lang="en-US" b="1" baseline="30000" dirty="0"/>
              <a:t>-</a:t>
            </a:r>
            <a:r>
              <a:rPr lang="en-US" b="1" dirty="0"/>
              <a:t> </a:t>
            </a:r>
            <a:r>
              <a:rPr lang="en-US" b="1" dirty="0">
                <a:sym typeface="Symbol" pitchFamily="1" charset="2"/>
              </a:rPr>
              <a:t></a:t>
            </a:r>
            <a:r>
              <a:rPr lang="en-US" b="1" dirty="0"/>
              <a:t> H</a:t>
            </a:r>
            <a:r>
              <a:rPr lang="en-US" b="1" baseline="-25000" dirty="0"/>
              <a:t>2</a:t>
            </a:r>
            <a:r>
              <a:rPr lang="en-US" b="1" dirty="0"/>
              <a:t>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33338" y="1219200"/>
            <a:ext cx="9144001" cy="4424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defRPr/>
            </a:pPr>
            <a:r>
              <a:rPr lang="en-US" altLang="en-US" sz="3200" b="1" dirty="0">
                <a:solidFill>
                  <a:srgbClr val="003300"/>
                </a:solidFill>
                <a:latin typeface="+mn-lt"/>
              </a:rPr>
              <a:t>acidic:  </a:t>
            </a:r>
            <a:r>
              <a:rPr lang="en-US" altLang="en-US" sz="3600" b="1" dirty="0">
                <a:solidFill>
                  <a:schemeClr val="tx1"/>
                </a:solidFill>
                <a:latin typeface="+mn-lt"/>
              </a:rPr>
              <a:t>Cr</a:t>
            </a:r>
            <a:r>
              <a:rPr lang="en-US" altLang="en-US" sz="3600" b="1" baseline="-25000" dirty="0">
                <a:solidFill>
                  <a:schemeClr val="tx1"/>
                </a:solidFill>
                <a:latin typeface="+mn-lt"/>
              </a:rPr>
              <a:t>2</a:t>
            </a:r>
            <a:r>
              <a:rPr lang="en-US" altLang="en-US" sz="3600" b="1" dirty="0">
                <a:solidFill>
                  <a:schemeClr val="tx1"/>
                </a:solidFill>
                <a:latin typeface="+mn-lt"/>
              </a:rPr>
              <a:t>O</a:t>
            </a:r>
            <a:r>
              <a:rPr lang="en-US" altLang="en-US" sz="3600" b="1" baseline="-25000" dirty="0">
                <a:solidFill>
                  <a:schemeClr val="tx1"/>
                </a:solidFill>
                <a:latin typeface="+mn-lt"/>
              </a:rPr>
              <a:t>7</a:t>
            </a:r>
            <a:r>
              <a:rPr lang="en-US" altLang="en-US" sz="3600" b="1" baseline="30000" dirty="0">
                <a:solidFill>
                  <a:schemeClr val="tx1"/>
                </a:solidFill>
                <a:latin typeface="+mn-lt"/>
              </a:rPr>
              <a:t>2-</a:t>
            </a:r>
            <a:r>
              <a:rPr lang="en-US" altLang="en-US" sz="3600" b="1" dirty="0">
                <a:solidFill>
                  <a:schemeClr val="tx1"/>
                </a:solidFill>
                <a:latin typeface="+mn-lt"/>
              </a:rPr>
              <a:t>  +  Fe</a:t>
            </a:r>
            <a:r>
              <a:rPr lang="en-US" altLang="en-US" sz="3600" b="1" baseline="30000" dirty="0">
                <a:solidFill>
                  <a:schemeClr val="tx1"/>
                </a:solidFill>
                <a:latin typeface="+mn-lt"/>
              </a:rPr>
              <a:t>2+</a:t>
            </a:r>
            <a:r>
              <a:rPr lang="en-US" altLang="en-US" sz="3600" b="1" dirty="0">
                <a:solidFill>
                  <a:schemeClr val="tx1"/>
                </a:solidFill>
                <a:latin typeface="+mn-lt"/>
              </a:rPr>
              <a:t> →  Cr</a:t>
            </a:r>
            <a:r>
              <a:rPr lang="en-US" altLang="en-US" sz="3600" b="1" baseline="30000" dirty="0">
                <a:solidFill>
                  <a:schemeClr val="tx1"/>
                </a:solidFill>
                <a:latin typeface="+mn-lt"/>
              </a:rPr>
              <a:t>3+</a:t>
            </a:r>
            <a:r>
              <a:rPr lang="en-US" altLang="en-US" sz="3600" b="1" dirty="0">
                <a:solidFill>
                  <a:schemeClr val="tx1"/>
                </a:solidFill>
                <a:latin typeface="+mn-lt"/>
              </a:rPr>
              <a:t>  +  Fe</a:t>
            </a:r>
            <a:r>
              <a:rPr lang="en-US" altLang="en-US" sz="3600" b="1" baseline="30000" dirty="0">
                <a:solidFill>
                  <a:schemeClr val="tx1"/>
                </a:solidFill>
                <a:latin typeface="+mn-lt"/>
              </a:rPr>
              <a:t>3+</a:t>
            </a:r>
          </a:p>
          <a:p>
            <a:pPr algn="ctr">
              <a:buClrTx/>
              <a:defRPr/>
            </a:pPr>
            <a:r>
              <a:rPr lang="en-US" altLang="en-US" sz="3200" b="1" baseline="30000" dirty="0">
                <a:solidFill>
                  <a:schemeClr val="tx1"/>
                </a:solidFill>
                <a:latin typeface="+mn-lt"/>
              </a:rPr>
              <a:t> </a:t>
            </a:r>
            <a:r>
              <a:rPr lang="en-US" altLang="en-US" sz="3200" b="1" dirty="0">
                <a:solidFill>
                  <a:schemeClr val="tx1"/>
                </a:solidFill>
                <a:latin typeface="+mn-lt"/>
              </a:rPr>
              <a:t> </a:t>
            </a:r>
          </a:p>
          <a:p>
            <a:pPr>
              <a:buClrTx/>
              <a:defRPr/>
            </a:pPr>
            <a:r>
              <a:rPr lang="en-US" altLang="en-US" sz="3200" b="1" dirty="0">
                <a:solidFill>
                  <a:schemeClr val="accent1">
                    <a:lumMod val="50000"/>
                  </a:schemeClr>
                </a:solidFill>
              </a:rPr>
              <a:t>							 Cr</a:t>
            </a:r>
            <a:r>
              <a:rPr lang="en-US" altLang="en-US" sz="3200" b="1" baseline="-25000" dirty="0">
                <a:solidFill>
                  <a:schemeClr val="accent1">
                    <a:lumMod val="50000"/>
                  </a:schemeClr>
                </a:solidFill>
              </a:rPr>
              <a:t>2</a:t>
            </a:r>
            <a:r>
              <a:rPr lang="en-US" altLang="en-US" sz="3200" b="1" dirty="0">
                <a:solidFill>
                  <a:schemeClr val="accent1">
                    <a:lumMod val="50000"/>
                  </a:schemeClr>
                </a:solidFill>
              </a:rPr>
              <a:t>O</a:t>
            </a:r>
            <a:r>
              <a:rPr lang="en-US" altLang="en-US" sz="3200" b="1" baseline="-25000" dirty="0">
                <a:solidFill>
                  <a:schemeClr val="accent1">
                    <a:lumMod val="50000"/>
                  </a:schemeClr>
                </a:solidFill>
              </a:rPr>
              <a:t>7</a:t>
            </a:r>
            <a:r>
              <a:rPr lang="en-US" altLang="en-US" sz="3200" b="1" baseline="30000" dirty="0">
                <a:solidFill>
                  <a:schemeClr val="accent1">
                    <a:lumMod val="50000"/>
                  </a:schemeClr>
                </a:solidFill>
              </a:rPr>
              <a:t>2-</a:t>
            </a:r>
            <a:r>
              <a:rPr lang="en-US" altLang="en-US" sz="3200" b="1" dirty="0">
                <a:solidFill>
                  <a:schemeClr val="accent1">
                    <a:lumMod val="50000"/>
                  </a:schemeClr>
                </a:solidFill>
              </a:rPr>
              <a:t>  →   Cr</a:t>
            </a:r>
            <a:r>
              <a:rPr lang="en-US" altLang="en-US" sz="3200" b="1" baseline="30000" dirty="0">
                <a:solidFill>
                  <a:schemeClr val="accent1">
                    <a:lumMod val="50000"/>
                  </a:schemeClr>
                </a:solidFill>
              </a:rPr>
              <a:t>3+</a:t>
            </a:r>
            <a:endParaRPr lang="en-US" altLang="en-US" sz="3200" b="1" dirty="0">
              <a:solidFill>
                <a:schemeClr val="accent1">
                  <a:lumMod val="50000"/>
                </a:schemeClr>
              </a:solidFill>
            </a:endParaRPr>
          </a:p>
          <a:p>
            <a:pPr>
              <a:buClrTx/>
              <a:defRPr/>
            </a:pPr>
            <a:r>
              <a:rPr lang="en-US" altLang="en-US" sz="3200" b="1" dirty="0">
                <a:solidFill>
                  <a:schemeClr val="accent1">
                    <a:lumMod val="50000"/>
                  </a:schemeClr>
                </a:solidFill>
              </a:rPr>
              <a:t> 						Fe</a:t>
            </a:r>
            <a:r>
              <a:rPr lang="en-US" altLang="en-US" sz="3200" b="1" baseline="30000" dirty="0">
                <a:solidFill>
                  <a:schemeClr val="accent1">
                    <a:lumMod val="50000"/>
                  </a:schemeClr>
                </a:solidFill>
              </a:rPr>
              <a:t>2+</a:t>
            </a:r>
            <a:r>
              <a:rPr lang="en-US" altLang="en-US" sz="3200" b="1" dirty="0">
                <a:solidFill>
                  <a:schemeClr val="accent1">
                    <a:lumMod val="50000"/>
                  </a:schemeClr>
                </a:solidFill>
              </a:rPr>
              <a:t> →  e</a:t>
            </a:r>
            <a:r>
              <a:rPr lang="en-US" altLang="en-US" sz="3200" b="1" baseline="30000" dirty="0">
                <a:solidFill>
                  <a:schemeClr val="accent1">
                    <a:lumMod val="50000"/>
                  </a:schemeClr>
                </a:solidFill>
              </a:rPr>
              <a:t>-</a:t>
            </a:r>
            <a:r>
              <a:rPr lang="en-US" altLang="en-US" sz="3200" b="1" dirty="0">
                <a:solidFill>
                  <a:schemeClr val="accent1">
                    <a:lumMod val="50000"/>
                  </a:schemeClr>
                </a:solidFill>
              </a:rPr>
              <a:t>  +  Fe</a:t>
            </a:r>
            <a:r>
              <a:rPr lang="en-US" altLang="en-US" sz="3200" b="1" baseline="30000" dirty="0">
                <a:solidFill>
                  <a:schemeClr val="accent1">
                    <a:lumMod val="50000"/>
                  </a:schemeClr>
                </a:solidFill>
              </a:rPr>
              <a:t>3+</a:t>
            </a:r>
            <a:endParaRPr lang="en-US" altLang="en-US" sz="3200" b="1" dirty="0">
              <a:solidFill>
                <a:srgbClr val="FF0000"/>
              </a:solidFill>
            </a:endParaRPr>
          </a:p>
          <a:p>
            <a:pPr algn="ctr">
              <a:buClrTx/>
              <a:buFontTx/>
              <a:buNone/>
              <a:defRPr/>
            </a:pPr>
            <a:r>
              <a:rPr lang="en-US" altLang="en-US" sz="3200" b="1" baseline="30000" dirty="0">
                <a:solidFill>
                  <a:srgbClr val="003300"/>
                </a:solidFill>
                <a:latin typeface="+mn-lt"/>
              </a:rPr>
              <a:t>______________________________________________________</a:t>
            </a:r>
          </a:p>
          <a:p>
            <a:pPr algn="ctr">
              <a:buClrTx/>
              <a:defRPr/>
            </a:pPr>
            <a:r>
              <a:rPr lang="en-US" altLang="en-US" sz="3200" b="1" dirty="0">
                <a:solidFill>
                  <a:schemeClr val="accent1">
                    <a:lumMod val="50000"/>
                  </a:schemeClr>
                </a:solidFill>
              </a:rPr>
              <a:t>14H</a:t>
            </a:r>
            <a:r>
              <a:rPr lang="en-US" altLang="en-US" sz="3200" b="1" baseline="30000" dirty="0">
                <a:solidFill>
                  <a:schemeClr val="accent1">
                    <a:lumMod val="50000"/>
                  </a:schemeClr>
                </a:solidFill>
              </a:rPr>
              <a:t>+</a:t>
            </a:r>
            <a:r>
              <a:rPr lang="en-US" altLang="en-US" sz="3200" b="1" dirty="0">
                <a:solidFill>
                  <a:schemeClr val="accent1">
                    <a:lumMod val="50000"/>
                  </a:schemeClr>
                </a:solidFill>
              </a:rPr>
              <a:t> + </a:t>
            </a:r>
            <a:r>
              <a:rPr lang="en-US" altLang="en-US" sz="3200" b="1" dirty="0">
                <a:solidFill>
                  <a:schemeClr val="tx1"/>
                </a:solidFill>
              </a:rPr>
              <a:t>Cr</a:t>
            </a:r>
            <a:r>
              <a:rPr lang="en-US" altLang="en-US" sz="3200" b="1" baseline="-25000" dirty="0">
                <a:solidFill>
                  <a:schemeClr val="tx1"/>
                </a:solidFill>
              </a:rPr>
              <a:t>2</a:t>
            </a:r>
            <a:r>
              <a:rPr lang="en-US" altLang="en-US" sz="3200" b="1" dirty="0">
                <a:solidFill>
                  <a:schemeClr val="tx1"/>
                </a:solidFill>
              </a:rPr>
              <a:t>O</a:t>
            </a:r>
            <a:r>
              <a:rPr lang="en-US" altLang="en-US" sz="3200" b="1" baseline="-25000" dirty="0">
                <a:solidFill>
                  <a:schemeClr val="tx1"/>
                </a:solidFill>
              </a:rPr>
              <a:t>7</a:t>
            </a:r>
            <a:r>
              <a:rPr lang="en-US" altLang="en-US" sz="3200" b="1" baseline="30000" dirty="0">
                <a:solidFill>
                  <a:schemeClr val="tx1"/>
                </a:solidFill>
              </a:rPr>
              <a:t>2-</a:t>
            </a:r>
            <a:r>
              <a:rPr lang="en-US" altLang="en-US" sz="3200" b="1" dirty="0">
                <a:solidFill>
                  <a:schemeClr val="tx1"/>
                </a:solidFill>
              </a:rPr>
              <a:t>  + </a:t>
            </a:r>
            <a:r>
              <a:rPr lang="en-US" altLang="en-US" sz="3200" b="1" dirty="0">
                <a:solidFill>
                  <a:srgbClr val="FF0000"/>
                </a:solidFill>
              </a:rPr>
              <a:t>6</a:t>
            </a:r>
            <a:r>
              <a:rPr lang="en-US" altLang="en-US" sz="3200" b="1" dirty="0">
                <a:solidFill>
                  <a:schemeClr val="tx1"/>
                </a:solidFill>
              </a:rPr>
              <a:t> Fe</a:t>
            </a:r>
            <a:r>
              <a:rPr lang="en-US" altLang="en-US" sz="3200" b="1" baseline="30000" dirty="0">
                <a:solidFill>
                  <a:schemeClr val="tx1"/>
                </a:solidFill>
              </a:rPr>
              <a:t>2+</a:t>
            </a:r>
            <a:r>
              <a:rPr lang="en-US" altLang="en-US" sz="3200" b="1" dirty="0">
                <a:solidFill>
                  <a:schemeClr val="tx1"/>
                </a:solidFill>
              </a:rPr>
              <a:t> → </a:t>
            </a:r>
            <a:r>
              <a:rPr lang="en-US" altLang="en-US" sz="3200" b="1" dirty="0">
                <a:solidFill>
                  <a:srgbClr val="FF0000"/>
                </a:solidFill>
              </a:rPr>
              <a:t>2</a:t>
            </a:r>
            <a:r>
              <a:rPr lang="en-US" altLang="en-US" sz="3200" b="1" dirty="0">
                <a:solidFill>
                  <a:schemeClr val="tx1"/>
                </a:solidFill>
              </a:rPr>
              <a:t>Cr</a:t>
            </a:r>
            <a:r>
              <a:rPr lang="en-US" altLang="en-US" sz="3200" b="1" baseline="30000" dirty="0">
                <a:solidFill>
                  <a:schemeClr val="tx1"/>
                </a:solidFill>
              </a:rPr>
              <a:t>3+</a:t>
            </a:r>
            <a:r>
              <a:rPr lang="en-US" altLang="en-US" sz="3200" b="1" dirty="0">
                <a:solidFill>
                  <a:schemeClr val="tx1"/>
                </a:solidFill>
              </a:rPr>
              <a:t>  + </a:t>
            </a:r>
            <a:r>
              <a:rPr lang="en-US" altLang="en-US" sz="3200" b="1" dirty="0">
                <a:solidFill>
                  <a:srgbClr val="FF0000"/>
                </a:solidFill>
              </a:rPr>
              <a:t>6 </a:t>
            </a:r>
            <a:r>
              <a:rPr lang="en-US" altLang="en-US" sz="3200" b="1" dirty="0">
                <a:solidFill>
                  <a:schemeClr val="tx1"/>
                </a:solidFill>
              </a:rPr>
              <a:t>Fe</a:t>
            </a:r>
            <a:r>
              <a:rPr lang="en-US" altLang="en-US" sz="3200" b="1" baseline="30000" dirty="0">
                <a:solidFill>
                  <a:schemeClr val="tx1"/>
                </a:solidFill>
              </a:rPr>
              <a:t>3+</a:t>
            </a:r>
            <a:r>
              <a:rPr lang="en-US" altLang="en-US" sz="3200" b="1" dirty="0">
                <a:solidFill>
                  <a:schemeClr val="accent1">
                    <a:lumMod val="50000"/>
                  </a:schemeClr>
                </a:solidFill>
              </a:rPr>
              <a:t> +  7 H</a:t>
            </a:r>
            <a:r>
              <a:rPr lang="en-US" altLang="en-US" sz="3200" b="1" baseline="-25000" dirty="0">
                <a:solidFill>
                  <a:schemeClr val="accent1">
                    <a:lumMod val="50000"/>
                  </a:schemeClr>
                </a:solidFill>
              </a:rPr>
              <a:t>2</a:t>
            </a:r>
            <a:r>
              <a:rPr lang="en-US" altLang="en-US" sz="3200" b="1" dirty="0">
                <a:solidFill>
                  <a:schemeClr val="accent1">
                    <a:lumMod val="50000"/>
                  </a:schemeClr>
                </a:solidFill>
              </a:rPr>
              <a:t>O </a:t>
            </a:r>
          </a:p>
          <a:p>
            <a:pPr algn="ctr">
              <a:buClrTx/>
              <a:defRPr/>
            </a:pPr>
            <a:endParaRPr lang="en-US" altLang="en-US" sz="3200" b="1" baseline="30000" dirty="0">
              <a:solidFill>
                <a:schemeClr val="accent1">
                  <a:lumMod val="50000"/>
                </a:schemeClr>
              </a:solidFill>
              <a:latin typeface="+mn-lt"/>
            </a:endParaRPr>
          </a:p>
          <a:p>
            <a:pPr algn="ctr">
              <a:buClrTx/>
              <a:defRPr/>
            </a:pPr>
            <a:endParaRPr lang="en-US" altLang="en-US" sz="3200" b="1" baseline="30000" dirty="0">
              <a:solidFill>
                <a:schemeClr val="accent1">
                  <a:lumMod val="50000"/>
                </a:schemeClr>
              </a:solidFill>
              <a:latin typeface="+mn-lt"/>
            </a:endParaRPr>
          </a:p>
          <a:p>
            <a:pPr algn="ctr">
              <a:buClrTx/>
              <a:defRPr/>
            </a:pPr>
            <a:endParaRPr lang="en-US" altLang="en-US" sz="3200" b="1" baseline="30000" dirty="0">
              <a:solidFill>
                <a:schemeClr val="accent1">
                  <a:lumMod val="50000"/>
                </a:schemeClr>
              </a:solidFill>
              <a:latin typeface="+mn-lt"/>
            </a:endParaRPr>
          </a:p>
          <a:p>
            <a:pPr algn="ctr">
              <a:buClrTx/>
              <a:defRPr/>
            </a:pPr>
            <a:r>
              <a:rPr lang="en-US" altLang="en-US" sz="3200" b="1" baseline="30000" dirty="0">
                <a:solidFill>
                  <a:srgbClr val="003300"/>
                </a:solidFill>
                <a:latin typeface="+mn-lt"/>
              </a:rPr>
              <a:t>	</a:t>
            </a:r>
            <a:endParaRPr lang="en-US" altLang="en-US" sz="2800" b="1" dirty="0">
              <a:solidFill>
                <a:srgbClr val="003300"/>
              </a:solidFill>
              <a:latin typeface="Comic Sans MS" panose="030F0702030302020204" pitchFamily="66" charset="0"/>
            </a:endParaRPr>
          </a:p>
        </p:txBody>
      </p:sp>
      <p:sp>
        <p:nvSpPr>
          <p:cNvPr id="46083" name="TextBox 1"/>
          <p:cNvSpPr txBox="1">
            <a:spLocks noChangeArrowheads="1"/>
          </p:cNvSpPr>
          <p:nvPr/>
        </p:nvSpPr>
        <p:spPr bwMode="auto">
          <a:xfrm>
            <a:off x="1676400" y="76200"/>
            <a:ext cx="5724525" cy="646113"/>
          </a:xfrm>
          <a:prstGeom prst="rect">
            <a:avLst/>
          </a:prstGeom>
          <a:solidFill>
            <a:srgbClr val="FFC000">
              <a:alpha val="5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b="1">
                <a:solidFill>
                  <a:srgbClr val="003300"/>
                </a:solidFill>
              </a:rPr>
              <a:t>Balancing Redox Reactions:</a:t>
            </a:r>
          </a:p>
        </p:txBody>
      </p:sp>
      <p:sp>
        <p:nvSpPr>
          <p:cNvPr id="3" name="Rectangle 2"/>
          <p:cNvSpPr/>
          <p:nvPr/>
        </p:nvSpPr>
        <p:spPr>
          <a:xfrm>
            <a:off x="2286000" y="2749550"/>
            <a:ext cx="4038600" cy="584200"/>
          </a:xfrm>
          <a:prstGeom prst="rect">
            <a:avLst/>
          </a:prstGeom>
        </p:spPr>
        <p:txBody>
          <a:bodyPr>
            <a:spAutoFit/>
          </a:bodyPr>
          <a:lstStyle/>
          <a:p>
            <a:pPr>
              <a:defRPr/>
            </a:pPr>
            <a:r>
              <a:rPr lang="en-US" altLang="en-US" sz="3200" b="1" dirty="0">
                <a:solidFill>
                  <a:srgbClr val="FF0000"/>
                </a:solidFill>
              </a:rPr>
              <a:t>6(</a:t>
            </a:r>
            <a:r>
              <a:rPr lang="en-US" altLang="en-US" sz="3200" b="1" dirty="0">
                <a:solidFill>
                  <a:schemeClr val="accent1">
                    <a:lumMod val="50000"/>
                  </a:schemeClr>
                </a:solidFill>
              </a:rPr>
              <a:t> Fe</a:t>
            </a:r>
            <a:r>
              <a:rPr lang="en-US" altLang="en-US" sz="3200" b="1" baseline="30000" dirty="0">
                <a:solidFill>
                  <a:schemeClr val="accent1">
                    <a:lumMod val="50000"/>
                  </a:schemeClr>
                </a:solidFill>
              </a:rPr>
              <a:t>2+</a:t>
            </a:r>
            <a:r>
              <a:rPr lang="en-US" altLang="en-US" sz="3200" b="1" dirty="0">
                <a:solidFill>
                  <a:schemeClr val="accent1">
                    <a:lumMod val="50000"/>
                  </a:schemeClr>
                </a:solidFill>
              </a:rPr>
              <a:t> →  e</a:t>
            </a:r>
            <a:r>
              <a:rPr lang="en-US" altLang="en-US" sz="3200" b="1" baseline="30000" dirty="0">
                <a:solidFill>
                  <a:schemeClr val="accent1">
                    <a:lumMod val="50000"/>
                  </a:schemeClr>
                </a:solidFill>
              </a:rPr>
              <a:t>-</a:t>
            </a:r>
            <a:r>
              <a:rPr lang="en-US" altLang="en-US" sz="3200" b="1" dirty="0">
                <a:solidFill>
                  <a:schemeClr val="accent1">
                    <a:lumMod val="50000"/>
                  </a:schemeClr>
                </a:solidFill>
              </a:rPr>
              <a:t>  +  Fe</a:t>
            </a:r>
            <a:r>
              <a:rPr lang="en-US" altLang="en-US" sz="3200" b="1" baseline="30000" dirty="0">
                <a:solidFill>
                  <a:schemeClr val="accent1">
                    <a:lumMod val="50000"/>
                  </a:schemeClr>
                </a:solidFill>
              </a:rPr>
              <a:t>3+ </a:t>
            </a:r>
            <a:r>
              <a:rPr lang="en-US" altLang="en-US" sz="3200" b="1" dirty="0">
                <a:solidFill>
                  <a:srgbClr val="FF0000"/>
                </a:solidFill>
              </a:rPr>
              <a:t>)</a:t>
            </a:r>
          </a:p>
        </p:txBody>
      </p:sp>
      <p:sp>
        <p:nvSpPr>
          <p:cNvPr id="4" name="TextBox 3"/>
          <p:cNvSpPr txBox="1"/>
          <p:nvPr/>
        </p:nvSpPr>
        <p:spPr>
          <a:xfrm>
            <a:off x="1419225" y="2265363"/>
            <a:ext cx="6467475" cy="584200"/>
          </a:xfrm>
          <a:prstGeom prst="rect">
            <a:avLst/>
          </a:prstGeom>
          <a:noFill/>
        </p:spPr>
        <p:txBody>
          <a:bodyPr wrap="none">
            <a:spAutoFit/>
          </a:bodyPr>
          <a:lstStyle/>
          <a:p>
            <a:pPr>
              <a:defRPr/>
            </a:pPr>
            <a:r>
              <a:rPr lang="en-US" altLang="en-US" sz="3200" b="1" dirty="0">
                <a:solidFill>
                  <a:schemeClr val="accent2">
                    <a:lumMod val="75000"/>
                  </a:schemeClr>
                </a:solidFill>
              </a:rPr>
              <a:t>14H</a:t>
            </a:r>
            <a:r>
              <a:rPr lang="en-US" altLang="en-US" sz="3200" b="1" baseline="30000" dirty="0">
                <a:solidFill>
                  <a:schemeClr val="accent2">
                    <a:lumMod val="75000"/>
                  </a:schemeClr>
                </a:solidFill>
              </a:rPr>
              <a:t>+</a:t>
            </a:r>
            <a:r>
              <a:rPr lang="en-US" altLang="en-US" sz="3200" b="1" dirty="0">
                <a:solidFill>
                  <a:schemeClr val="accent2">
                    <a:lumMod val="75000"/>
                  </a:schemeClr>
                </a:solidFill>
              </a:rPr>
              <a:t> +  Cr</a:t>
            </a:r>
            <a:r>
              <a:rPr lang="en-US" altLang="en-US" sz="3200" b="1" baseline="-25000" dirty="0">
                <a:solidFill>
                  <a:schemeClr val="accent2">
                    <a:lumMod val="75000"/>
                  </a:schemeClr>
                </a:solidFill>
              </a:rPr>
              <a:t>2</a:t>
            </a:r>
            <a:r>
              <a:rPr lang="en-US" altLang="en-US" sz="3200" b="1" dirty="0">
                <a:solidFill>
                  <a:schemeClr val="accent2">
                    <a:lumMod val="75000"/>
                  </a:schemeClr>
                </a:solidFill>
              </a:rPr>
              <a:t>O</a:t>
            </a:r>
            <a:r>
              <a:rPr lang="en-US" altLang="en-US" sz="3200" b="1" baseline="-25000" dirty="0">
                <a:solidFill>
                  <a:schemeClr val="accent2">
                    <a:lumMod val="75000"/>
                  </a:schemeClr>
                </a:solidFill>
              </a:rPr>
              <a:t>7</a:t>
            </a:r>
            <a:r>
              <a:rPr lang="en-US" altLang="en-US" sz="3200" b="1" baseline="30000" dirty="0">
                <a:solidFill>
                  <a:schemeClr val="accent2">
                    <a:lumMod val="75000"/>
                  </a:schemeClr>
                </a:solidFill>
              </a:rPr>
              <a:t>2-  </a:t>
            </a:r>
            <a:r>
              <a:rPr lang="en-US" altLang="en-US" sz="3200" b="1" dirty="0">
                <a:solidFill>
                  <a:schemeClr val="accent2">
                    <a:lumMod val="75000"/>
                  </a:schemeClr>
                </a:solidFill>
              </a:rPr>
              <a:t>      2Cr</a:t>
            </a:r>
            <a:r>
              <a:rPr lang="en-US" altLang="en-US" sz="3200" b="1" baseline="30000" dirty="0">
                <a:solidFill>
                  <a:schemeClr val="accent2">
                    <a:lumMod val="75000"/>
                  </a:schemeClr>
                </a:solidFill>
              </a:rPr>
              <a:t>3+</a:t>
            </a:r>
            <a:r>
              <a:rPr lang="en-US" altLang="en-US" sz="3200" b="1" dirty="0">
                <a:solidFill>
                  <a:schemeClr val="accent2">
                    <a:lumMod val="75000"/>
                  </a:schemeClr>
                </a:solidFill>
              </a:rPr>
              <a:t>  +  7 H</a:t>
            </a:r>
            <a:r>
              <a:rPr lang="en-US" altLang="en-US" sz="3200" b="1" baseline="-25000" dirty="0">
                <a:solidFill>
                  <a:schemeClr val="accent2">
                    <a:lumMod val="75000"/>
                  </a:schemeClr>
                </a:solidFill>
              </a:rPr>
              <a:t>2</a:t>
            </a:r>
            <a:r>
              <a:rPr lang="en-US" altLang="en-US" sz="3200" b="1" dirty="0">
                <a:solidFill>
                  <a:schemeClr val="accent2">
                    <a:lumMod val="75000"/>
                  </a:schemeClr>
                </a:solidFill>
              </a:rPr>
              <a:t>O </a:t>
            </a:r>
          </a:p>
        </p:txBody>
      </p:sp>
      <p:sp>
        <p:nvSpPr>
          <p:cNvPr id="5" name="Rectangle 4"/>
          <p:cNvSpPr>
            <a:spLocks noChangeArrowheads="1"/>
          </p:cNvSpPr>
          <p:nvPr/>
        </p:nvSpPr>
        <p:spPr bwMode="auto">
          <a:xfrm>
            <a:off x="381000" y="2265363"/>
            <a:ext cx="77231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b="1">
                <a:solidFill>
                  <a:srgbClr val="FF0000"/>
                </a:solidFill>
              </a:rPr>
              <a:t>6e</a:t>
            </a:r>
            <a:r>
              <a:rPr lang="en-US" altLang="en-US" b="1" baseline="30000">
                <a:solidFill>
                  <a:srgbClr val="FF0000"/>
                </a:solidFill>
              </a:rPr>
              <a:t>-  </a:t>
            </a:r>
            <a:r>
              <a:rPr lang="en-US" altLang="en-US" b="1">
                <a:solidFill>
                  <a:srgbClr val="FF0000"/>
                </a:solidFill>
              </a:rPr>
              <a:t>+  14H</a:t>
            </a:r>
            <a:r>
              <a:rPr lang="en-US" altLang="en-US" b="1" baseline="30000">
                <a:solidFill>
                  <a:srgbClr val="FF0000"/>
                </a:solidFill>
              </a:rPr>
              <a:t>+</a:t>
            </a:r>
            <a:r>
              <a:rPr lang="en-US" altLang="en-US" b="1">
                <a:solidFill>
                  <a:srgbClr val="FF0000"/>
                </a:solidFill>
              </a:rPr>
              <a:t> +  Cr</a:t>
            </a:r>
            <a:r>
              <a:rPr lang="en-US" altLang="en-US" b="1" baseline="-25000">
                <a:solidFill>
                  <a:srgbClr val="FF0000"/>
                </a:solidFill>
              </a:rPr>
              <a:t>2</a:t>
            </a:r>
            <a:r>
              <a:rPr lang="en-US" altLang="en-US" b="1">
                <a:solidFill>
                  <a:srgbClr val="FF0000"/>
                </a:solidFill>
              </a:rPr>
              <a:t>O</a:t>
            </a:r>
            <a:r>
              <a:rPr lang="en-US" altLang="en-US" b="1" baseline="-25000">
                <a:solidFill>
                  <a:srgbClr val="FF0000"/>
                </a:solidFill>
              </a:rPr>
              <a:t>7</a:t>
            </a:r>
            <a:r>
              <a:rPr lang="en-US" altLang="en-US" b="1" baseline="30000">
                <a:solidFill>
                  <a:srgbClr val="FF0000"/>
                </a:solidFill>
              </a:rPr>
              <a:t>2-  </a:t>
            </a:r>
            <a:r>
              <a:rPr lang="en-US" altLang="en-US" b="1">
                <a:solidFill>
                  <a:srgbClr val="FF0000"/>
                </a:solidFill>
              </a:rPr>
              <a:t>      2Cr</a:t>
            </a:r>
            <a:r>
              <a:rPr lang="en-US" altLang="en-US" b="1" baseline="30000">
                <a:solidFill>
                  <a:srgbClr val="FF0000"/>
                </a:solidFill>
              </a:rPr>
              <a:t>3+</a:t>
            </a:r>
            <a:r>
              <a:rPr lang="en-US" altLang="en-US" b="1">
                <a:solidFill>
                  <a:srgbClr val="FF0000"/>
                </a:solidFill>
              </a:rPr>
              <a:t>  +  7 H</a:t>
            </a:r>
            <a:r>
              <a:rPr lang="en-US" altLang="en-US" b="1" baseline="-25000">
                <a:solidFill>
                  <a:srgbClr val="FF0000"/>
                </a:solidFill>
              </a:rPr>
              <a:t>2</a:t>
            </a:r>
            <a:r>
              <a:rPr lang="en-US" altLang="en-US" b="1">
                <a:solidFill>
                  <a:srgbClr val="FF0000"/>
                </a:solidFill>
              </a:rPr>
              <a:t>O </a:t>
            </a:r>
          </a:p>
        </p:txBody>
      </p:sp>
      <p:sp>
        <p:nvSpPr>
          <p:cNvPr id="7" name="Rectangle 6"/>
          <p:cNvSpPr/>
          <p:nvPr/>
        </p:nvSpPr>
        <p:spPr>
          <a:xfrm>
            <a:off x="2819400" y="2254250"/>
            <a:ext cx="5067300" cy="585788"/>
          </a:xfrm>
          <a:prstGeom prst="rect">
            <a:avLst/>
          </a:prstGeom>
        </p:spPr>
        <p:txBody>
          <a:bodyPr>
            <a:spAutoFit/>
          </a:bodyPr>
          <a:lstStyle/>
          <a:p>
            <a:pPr>
              <a:defRPr/>
            </a:pPr>
            <a:r>
              <a:rPr lang="en-US" altLang="en-US" sz="3200" b="1" dirty="0">
                <a:solidFill>
                  <a:schemeClr val="accent1">
                    <a:lumMod val="75000"/>
                  </a:schemeClr>
                </a:solidFill>
              </a:rPr>
              <a:t>Cr</a:t>
            </a:r>
            <a:r>
              <a:rPr lang="en-US" altLang="en-US" sz="3200" b="1" baseline="-25000" dirty="0">
                <a:solidFill>
                  <a:schemeClr val="accent1">
                    <a:lumMod val="75000"/>
                  </a:schemeClr>
                </a:solidFill>
              </a:rPr>
              <a:t>2</a:t>
            </a:r>
            <a:r>
              <a:rPr lang="en-US" altLang="en-US" sz="3200" b="1" dirty="0">
                <a:solidFill>
                  <a:schemeClr val="accent1">
                    <a:lumMod val="75000"/>
                  </a:schemeClr>
                </a:solidFill>
              </a:rPr>
              <a:t>O</a:t>
            </a:r>
            <a:r>
              <a:rPr lang="en-US" altLang="en-US" sz="3200" b="1" baseline="-25000" dirty="0">
                <a:solidFill>
                  <a:schemeClr val="accent1">
                    <a:lumMod val="75000"/>
                  </a:schemeClr>
                </a:solidFill>
              </a:rPr>
              <a:t>7</a:t>
            </a:r>
            <a:r>
              <a:rPr lang="en-US" altLang="en-US" sz="3200" b="1" baseline="30000" dirty="0">
                <a:solidFill>
                  <a:schemeClr val="accent1">
                    <a:lumMod val="75000"/>
                  </a:schemeClr>
                </a:solidFill>
              </a:rPr>
              <a:t>2-</a:t>
            </a:r>
            <a:r>
              <a:rPr lang="en-US" altLang="en-US" sz="3200" b="1" dirty="0">
                <a:solidFill>
                  <a:schemeClr val="accent1">
                    <a:lumMod val="75000"/>
                  </a:schemeClr>
                </a:solidFill>
              </a:rPr>
              <a:t>  → 2Cr</a:t>
            </a:r>
            <a:r>
              <a:rPr lang="en-US" altLang="en-US" sz="3200" b="1" baseline="30000" dirty="0">
                <a:solidFill>
                  <a:schemeClr val="accent1">
                    <a:lumMod val="75000"/>
                  </a:schemeClr>
                </a:solidFill>
              </a:rPr>
              <a:t>3+</a:t>
            </a:r>
            <a:r>
              <a:rPr lang="en-US" altLang="en-US" sz="3200" b="1" dirty="0">
                <a:solidFill>
                  <a:schemeClr val="accent1">
                    <a:lumMod val="75000"/>
                  </a:schemeClr>
                </a:solidFill>
              </a:rPr>
              <a:t>  +  7 H</a:t>
            </a:r>
            <a:r>
              <a:rPr lang="en-US" altLang="en-US" sz="3200" b="1" baseline="-25000" dirty="0">
                <a:solidFill>
                  <a:schemeClr val="accent1">
                    <a:lumMod val="75000"/>
                  </a:schemeClr>
                </a:solidFill>
              </a:rPr>
              <a:t>2</a:t>
            </a:r>
            <a:r>
              <a:rPr lang="en-US" altLang="en-US" sz="3200" b="1" dirty="0">
                <a:solidFill>
                  <a:schemeClr val="accent1">
                    <a:lumMod val="75000"/>
                  </a:schemeClr>
                </a:solidFill>
              </a:rPr>
              <a:t>O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4">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8674">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8674">
                                            <p:txEl>
                                              <p:pRg st="4" end="4"/>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867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0" y="838200"/>
            <a:ext cx="9144000"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defRPr/>
            </a:pPr>
            <a:r>
              <a:rPr lang="en-US" altLang="en-US" sz="3200" b="1" dirty="0">
                <a:solidFill>
                  <a:srgbClr val="003300"/>
                </a:solidFill>
                <a:latin typeface="+mn-lt"/>
              </a:rPr>
              <a:t>Basic:  Co</a:t>
            </a:r>
            <a:r>
              <a:rPr lang="en-US" altLang="en-US" sz="3200" b="1" baseline="30000" dirty="0">
                <a:solidFill>
                  <a:srgbClr val="003300"/>
                </a:solidFill>
                <a:latin typeface="+mn-lt"/>
              </a:rPr>
              <a:t>2+</a:t>
            </a:r>
            <a:r>
              <a:rPr lang="en-US" altLang="en-US" sz="3200" b="1" baseline="-25000" dirty="0">
                <a:solidFill>
                  <a:srgbClr val="003300"/>
                </a:solidFill>
                <a:latin typeface="+mn-lt"/>
              </a:rPr>
              <a:t>(</a:t>
            </a:r>
            <a:r>
              <a:rPr lang="en-US" altLang="en-US" sz="3200" b="1" baseline="-25000" dirty="0" err="1">
                <a:solidFill>
                  <a:srgbClr val="003300"/>
                </a:solidFill>
                <a:latin typeface="+mn-lt"/>
              </a:rPr>
              <a:t>aq</a:t>
            </a:r>
            <a:r>
              <a:rPr lang="en-US" altLang="en-US" sz="3200" b="1" baseline="-25000" dirty="0">
                <a:solidFill>
                  <a:srgbClr val="003300"/>
                </a:solidFill>
                <a:latin typeface="+mn-lt"/>
              </a:rPr>
              <a:t>)</a:t>
            </a:r>
            <a:r>
              <a:rPr lang="en-US" altLang="en-US" sz="3200" b="1" dirty="0">
                <a:solidFill>
                  <a:srgbClr val="003300"/>
                </a:solidFill>
                <a:latin typeface="+mn-lt"/>
              </a:rPr>
              <a:t>  +  H</a:t>
            </a:r>
            <a:r>
              <a:rPr lang="en-US" altLang="en-US" sz="3200" b="1" baseline="-25000" dirty="0">
                <a:solidFill>
                  <a:srgbClr val="003300"/>
                </a:solidFill>
                <a:latin typeface="+mn-lt"/>
              </a:rPr>
              <a:t>2</a:t>
            </a:r>
            <a:r>
              <a:rPr lang="en-US" altLang="en-US" sz="3200" b="1" dirty="0">
                <a:solidFill>
                  <a:srgbClr val="003300"/>
                </a:solidFill>
                <a:latin typeface="+mn-lt"/>
              </a:rPr>
              <a:t>O</a:t>
            </a:r>
            <a:r>
              <a:rPr lang="en-US" altLang="en-US" sz="3200" b="1" baseline="-25000" dirty="0">
                <a:solidFill>
                  <a:srgbClr val="003300"/>
                </a:solidFill>
                <a:latin typeface="+mn-lt"/>
              </a:rPr>
              <a:t>2</a:t>
            </a:r>
            <a:r>
              <a:rPr lang="en-US" altLang="en-US" sz="3200" b="1" baseline="-25000" dirty="0">
                <a:solidFill>
                  <a:srgbClr val="003300"/>
                </a:solidFill>
              </a:rPr>
              <a:t>(</a:t>
            </a:r>
            <a:r>
              <a:rPr lang="en-US" altLang="en-US" sz="3200" b="1" baseline="-25000" dirty="0" err="1">
                <a:solidFill>
                  <a:srgbClr val="003300"/>
                </a:solidFill>
              </a:rPr>
              <a:t>aq</a:t>
            </a:r>
            <a:r>
              <a:rPr lang="en-US" altLang="en-US" sz="3200" b="1" baseline="-25000" dirty="0">
                <a:solidFill>
                  <a:srgbClr val="003300"/>
                </a:solidFill>
              </a:rPr>
              <a:t>)</a:t>
            </a:r>
            <a:r>
              <a:rPr lang="en-US" altLang="en-US" sz="3200" b="1" dirty="0">
                <a:solidFill>
                  <a:srgbClr val="003300"/>
                </a:solidFill>
              </a:rPr>
              <a:t> →</a:t>
            </a:r>
            <a:r>
              <a:rPr lang="en-US" altLang="en-US" sz="3200" b="1" dirty="0">
                <a:solidFill>
                  <a:srgbClr val="003300"/>
                </a:solidFill>
                <a:latin typeface="+mn-lt"/>
              </a:rPr>
              <a:t>  Co(OH)</a:t>
            </a:r>
            <a:r>
              <a:rPr lang="en-US" altLang="en-US" sz="3200" b="1" baseline="-25000" dirty="0">
                <a:solidFill>
                  <a:srgbClr val="003300"/>
                </a:solidFill>
                <a:latin typeface="+mn-lt"/>
              </a:rPr>
              <a:t>3</a:t>
            </a:r>
            <a:r>
              <a:rPr lang="en-US" altLang="en-US" sz="3200" b="1" dirty="0">
                <a:solidFill>
                  <a:srgbClr val="003300"/>
                </a:solidFill>
                <a:latin typeface="+mn-lt"/>
              </a:rPr>
              <a:t>↓  +  H</a:t>
            </a:r>
            <a:r>
              <a:rPr lang="en-US" altLang="en-US" sz="3200" b="1" baseline="-25000" dirty="0">
                <a:solidFill>
                  <a:srgbClr val="003300"/>
                </a:solidFill>
                <a:latin typeface="+mn-lt"/>
              </a:rPr>
              <a:t>2</a:t>
            </a:r>
            <a:r>
              <a:rPr lang="en-US" altLang="en-US" sz="3200" b="1" dirty="0">
                <a:solidFill>
                  <a:srgbClr val="003300"/>
                </a:solidFill>
                <a:latin typeface="+mn-lt"/>
              </a:rPr>
              <a:t>O</a:t>
            </a:r>
          </a:p>
        </p:txBody>
      </p:sp>
      <p:sp>
        <p:nvSpPr>
          <p:cNvPr id="48131" name="TextBox 1"/>
          <p:cNvSpPr txBox="1">
            <a:spLocks noChangeArrowheads="1"/>
          </p:cNvSpPr>
          <p:nvPr/>
        </p:nvSpPr>
        <p:spPr bwMode="auto">
          <a:xfrm>
            <a:off x="1676400" y="76200"/>
            <a:ext cx="5724525" cy="646113"/>
          </a:xfrm>
          <a:prstGeom prst="rect">
            <a:avLst/>
          </a:prstGeom>
          <a:solidFill>
            <a:srgbClr val="FFC000">
              <a:alpha val="5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b="1">
                <a:solidFill>
                  <a:srgbClr val="003300"/>
                </a:solidFill>
              </a:rPr>
              <a:t>Balancing Redox Reactions:</a:t>
            </a:r>
          </a:p>
        </p:txBody>
      </p:sp>
      <p:sp>
        <p:nvSpPr>
          <p:cNvPr id="3" name="TextBox 2"/>
          <p:cNvSpPr txBox="1">
            <a:spLocks noChangeArrowheads="1"/>
          </p:cNvSpPr>
          <p:nvPr/>
        </p:nvSpPr>
        <p:spPr bwMode="auto">
          <a:xfrm>
            <a:off x="1219200" y="1966913"/>
            <a:ext cx="487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003399"/>
                </a:solidFill>
                <a:latin typeface="Arial" panose="020B0604020202020204" pitchFamily="34" charset="0"/>
              </a:rPr>
              <a:t>2e</a:t>
            </a:r>
            <a:r>
              <a:rPr lang="en-US" altLang="en-US" sz="2400" b="1" baseline="30000">
                <a:solidFill>
                  <a:srgbClr val="003399"/>
                </a:solidFill>
                <a:latin typeface="Arial" panose="020B0604020202020204" pitchFamily="34" charset="0"/>
              </a:rPr>
              <a:t>-  </a:t>
            </a:r>
            <a:r>
              <a:rPr lang="en-US" altLang="en-US" sz="2400" b="1">
                <a:solidFill>
                  <a:srgbClr val="003399"/>
                </a:solidFill>
                <a:latin typeface="Arial" panose="020B0604020202020204" pitchFamily="34" charset="0"/>
              </a:rPr>
              <a:t>+  2H</a:t>
            </a:r>
            <a:r>
              <a:rPr lang="en-US" altLang="en-US" sz="2400" b="1" baseline="30000">
                <a:solidFill>
                  <a:srgbClr val="003399"/>
                </a:solidFill>
                <a:latin typeface="Arial" panose="020B0604020202020204" pitchFamily="34" charset="0"/>
              </a:rPr>
              <a:t>+</a:t>
            </a:r>
            <a:r>
              <a:rPr lang="en-US" altLang="en-US" sz="2400" b="1">
                <a:solidFill>
                  <a:srgbClr val="003399"/>
                </a:solidFill>
                <a:latin typeface="Arial" panose="020B0604020202020204" pitchFamily="34" charset="0"/>
              </a:rPr>
              <a:t> + H</a:t>
            </a:r>
            <a:r>
              <a:rPr lang="en-US" altLang="en-US" sz="2400" b="1" baseline="-25000">
                <a:solidFill>
                  <a:srgbClr val="003399"/>
                </a:solidFill>
                <a:latin typeface="Arial" panose="020B0604020202020204" pitchFamily="34" charset="0"/>
              </a:rPr>
              <a:t>2</a:t>
            </a:r>
            <a:r>
              <a:rPr lang="en-US" altLang="en-US" sz="2400" b="1">
                <a:solidFill>
                  <a:srgbClr val="003399"/>
                </a:solidFill>
                <a:latin typeface="Arial" panose="020B0604020202020204" pitchFamily="34" charset="0"/>
              </a:rPr>
              <a:t>O</a:t>
            </a:r>
            <a:r>
              <a:rPr lang="en-US" altLang="en-US" sz="2400" b="1" baseline="-25000">
                <a:solidFill>
                  <a:srgbClr val="003399"/>
                </a:solidFill>
                <a:latin typeface="Arial" panose="020B0604020202020204" pitchFamily="34" charset="0"/>
              </a:rPr>
              <a:t>2 </a:t>
            </a:r>
            <a:r>
              <a:rPr lang="en-US" altLang="en-US" sz="2400" b="1">
                <a:solidFill>
                  <a:srgbClr val="003399"/>
                </a:solidFill>
                <a:latin typeface="Symbol" panose="05050102010706020507" pitchFamily="18" charset="2"/>
              </a:rPr>
              <a:t></a:t>
            </a:r>
            <a:r>
              <a:rPr lang="en-US" altLang="en-US" sz="2400" b="1">
                <a:solidFill>
                  <a:srgbClr val="003399"/>
                </a:solidFill>
                <a:latin typeface="Arial" panose="020B0604020202020204" pitchFamily="34" charset="0"/>
              </a:rPr>
              <a:t>  2H</a:t>
            </a:r>
            <a:r>
              <a:rPr lang="en-US" altLang="en-US" sz="2400" b="1" baseline="-25000">
                <a:solidFill>
                  <a:srgbClr val="003399"/>
                </a:solidFill>
                <a:latin typeface="Arial" panose="020B0604020202020204" pitchFamily="34" charset="0"/>
              </a:rPr>
              <a:t>2</a:t>
            </a:r>
            <a:r>
              <a:rPr lang="en-US" altLang="en-US" sz="2400" b="1">
                <a:solidFill>
                  <a:srgbClr val="003399"/>
                </a:solidFill>
                <a:latin typeface="Arial" panose="020B0604020202020204" pitchFamily="34" charset="0"/>
              </a:rPr>
              <a:t>O</a:t>
            </a:r>
          </a:p>
        </p:txBody>
      </p:sp>
      <p:sp>
        <p:nvSpPr>
          <p:cNvPr id="5" name="TextBox 4"/>
          <p:cNvSpPr txBox="1">
            <a:spLocks noChangeArrowheads="1"/>
          </p:cNvSpPr>
          <p:nvPr/>
        </p:nvSpPr>
        <p:spPr bwMode="auto">
          <a:xfrm>
            <a:off x="2744788" y="2698750"/>
            <a:ext cx="2663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00B0F0"/>
                </a:solidFill>
                <a:latin typeface="Arial" panose="020B0604020202020204" pitchFamily="34" charset="0"/>
              </a:rPr>
              <a:t>Co</a:t>
            </a:r>
            <a:r>
              <a:rPr lang="en-US" altLang="en-US" sz="2400" b="1" baseline="30000">
                <a:solidFill>
                  <a:srgbClr val="00B0F0"/>
                </a:solidFill>
                <a:latin typeface="Arial" panose="020B0604020202020204" pitchFamily="34" charset="0"/>
              </a:rPr>
              <a:t>2+</a:t>
            </a:r>
            <a:r>
              <a:rPr lang="en-US" altLang="en-US" sz="2400" b="1">
                <a:solidFill>
                  <a:srgbClr val="00B0F0"/>
                </a:solidFill>
                <a:latin typeface="Arial" panose="020B0604020202020204" pitchFamily="34" charset="0"/>
              </a:rPr>
              <a:t>  </a:t>
            </a:r>
            <a:r>
              <a:rPr lang="en-US" altLang="en-US" sz="2400" b="1">
                <a:solidFill>
                  <a:srgbClr val="00B0F0"/>
                </a:solidFill>
                <a:latin typeface="Symbol" panose="05050102010706020507" pitchFamily="18" charset="2"/>
              </a:rPr>
              <a:t></a:t>
            </a:r>
            <a:r>
              <a:rPr lang="en-US" altLang="en-US" sz="2400" b="1">
                <a:solidFill>
                  <a:srgbClr val="00B0F0"/>
                </a:solidFill>
                <a:latin typeface="Arial" panose="020B0604020202020204" pitchFamily="34" charset="0"/>
              </a:rPr>
              <a:t>  Co(OH)</a:t>
            </a:r>
            <a:r>
              <a:rPr lang="en-US" altLang="en-US" sz="2400" b="1" baseline="-25000">
                <a:solidFill>
                  <a:srgbClr val="00B0F0"/>
                </a:solidFill>
                <a:latin typeface="Arial" panose="020B0604020202020204" pitchFamily="34" charset="0"/>
              </a:rPr>
              <a:t>3</a:t>
            </a:r>
            <a:endParaRPr lang="en-US" altLang="en-US" sz="2400" b="1">
              <a:solidFill>
                <a:srgbClr val="00B0F0"/>
              </a:solidFill>
              <a:latin typeface="Arial" panose="020B0604020202020204" pitchFamily="34" charset="0"/>
            </a:endParaRPr>
          </a:p>
        </p:txBody>
      </p:sp>
      <p:sp>
        <p:nvSpPr>
          <p:cNvPr id="9" name="TextBox 8"/>
          <p:cNvSpPr txBox="1">
            <a:spLocks noChangeArrowheads="1"/>
          </p:cNvSpPr>
          <p:nvPr/>
        </p:nvSpPr>
        <p:spPr bwMode="auto">
          <a:xfrm>
            <a:off x="2971800" y="1966913"/>
            <a:ext cx="2209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00B0F0"/>
                </a:solidFill>
                <a:latin typeface="Arial" panose="020B0604020202020204" pitchFamily="34" charset="0"/>
              </a:rPr>
              <a:t>H</a:t>
            </a:r>
            <a:r>
              <a:rPr lang="en-US" altLang="en-US" sz="2400" b="1" baseline="-25000">
                <a:solidFill>
                  <a:srgbClr val="00B0F0"/>
                </a:solidFill>
                <a:latin typeface="Arial" panose="020B0604020202020204" pitchFamily="34" charset="0"/>
              </a:rPr>
              <a:t>2</a:t>
            </a:r>
            <a:r>
              <a:rPr lang="en-US" altLang="en-US" sz="2400" b="1">
                <a:solidFill>
                  <a:srgbClr val="00B0F0"/>
                </a:solidFill>
                <a:latin typeface="Arial" panose="020B0604020202020204" pitchFamily="34" charset="0"/>
              </a:rPr>
              <a:t>O</a:t>
            </a:r>
            <a:r>
              <a:rPr lang="en-US" altLang="en-US" sz="2400" b="1" baseline="-25000">
                <a:solidFill>
                  <a:srgbClr val="00B0F0"/>
                </a:solidFill>
                <a:latin typeface="Arial" panose="020B0604020202020204" pitchFamily="34" charset="0"/>
              </a:rPr>
              <a:t>2 </a:t>
            </a:r>
            <a:r>
              <a:rPr lang="en-US" altLang="en-US" sz="2400" b="1">
                <a:solidFill>
                  <a:srgbClr val="00B0F0"/>
                </a:solidFill>
                <a:latin typeface="Symbol" panose="05050102010706020507" pitchFamily="18" charset="2"/>
              </a:rPr>
              <a:t></a:t>
            </a:r>
            <a:r>
              <a:rPr lang="en-US" altLang="en-US" sz="2400" b="1">
                <a:solidFill>
                  <a:srgbClr val="00B0F0"/>
                </a:solidFill>
                <a:latin typeface="Arial" panose="020B0604020202020204" pitchFamily="34" charset="0"/>
              </a:rPr>
              <a:t>    H</a:t>
            </a:r>
            <a:r>
              <a:rPr lang="en-US" altLang="en-US" sz="2400" b="1" baseline="-25000">
                <a:solidFill>
                  <a:srgbClr val="00B0F0"/>
                </a:solidFill>
                <a:latin typeface="Arial" panose="020B0604020202020204" pitchFamily="34" charset="0"/>
              </a:rPr>
              <a:t>2</a:t>
            </a:r>
            <a:r>
              <a:rPr lang="en-US" altLang="en-US" sz="2400" b="1">
                <a:solidFill>
                  <a:srgbClr val="00B0F0"/>
                </a:solidFill>
                <a:latin typeface="Arial" panose="020B0604020202020204" pitchFamily="34" charset="0"/>
              </a:rPr>
              <a:t>O</a:t>
            </a:r>
          </a:p>
        </p:txBody>
      </p:sp>
      <p:sp>
        <p:nvSpPr>
          <p:cNvPr id="10" name="TextBox 9"/>
          <p:cNvSpPr txBox="1">
            <a:spLocks noChangeArrowheads="1"/>
          </p:cNvSpPr>
          <p:nvPr/>
        </p:nvSpPr>
        <p:spPr bwMode="auto">
          <a:xfrm>
            <a:off x="1447800" y="2698750"/>
            <a:ext cx="5699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003399"/>
                </a:solidFill>
                <a:latin typeface="Arial" panose="020B0604020202020204" pitchFamily="34" charset="0"/>
              </a:rPr>
              <a:t>3H</a:t>
            </a:r>
            <a:r>
              <a:rPr lang="en-US" altLang="en-US" sz="2400" b="1" baseline="-25000">
                <a:solidFill>
                  <a:srgbClr val="003399"/>
                </a:solidFill>
                <a:latin typeface="Arial" panose="020B0604020202020204" pitchFamily="34" charset="0"/>
              </a:rPr>
              <a:t>2</a:t>
            </a:r>
            <a:r>
              <a:rPr lang="en-US" altLang="en-US" sz="2400" b="1">
                <a:solidFill>
                  <a:srgbClr val="003399"/>
                </a:solidFill>
                <a:latin typeface="Arial" panose="020B0604020202020204" pitchFamily="34" charset="0"/>
              </a:rPr>
              <a:t>O  +  Co</a:t>
            </a:r>
            <a:r>
              <a:rPr lang="en-US" altLang="en-US" sz="2400" b="1" baseline="30000">
                <a:solidFill>
                  <a:srgbClr val="003399"/>
                </a:solidFill>
                <a:latin typeface="Arial" panose="020B0604020202020204" pitchFamily="34" charset="0"/>
              </a:rPr>
              <a:t>2+</a:t>
            </a:r>
            <a:r>
              <a:rPr lang="en-US" altLang="en-US" sz="2400" b="1">
                <a:solidFill>
                  <a:srgbClr val="003399"/>
                </a:solidFill>
                <a:latin typeface="Arial" panose="020B0604020202020204" pitchFamily="34" charset="0"/>
              </a:rPr>
              <a:t>  </a:t>
            </a:r>
            <a:r>
              <a:rPr lang="en-US" altLang="en-US" sz="2400" b="1">
                <a:solidFill>
                  <a:srgbClr val="003399"/>
                </a:solidFill>
                <a:latin typeface="Symbol" panose="05050102010706020507" pitchFamily="18" charset="2"/>
              </a:rPr>
              <a:t></a:t>
            </a:r>
            <a:r>
              <a:rPr lang="en-US" altLang="en-US" sz="2400" b="1">
                <a:solidFill>
                  <a:srgbClr val="003399"/>
                </a:solidFill>
                <a:latin typeface="Arial" panose="020B0604020202020204" pitchFamily="34" charset="0"/>
              </a:rPr>
              <a:t>  Co(OH)</a:t>
            </a:r>
            <a:r>
              <a:rPr lang="en-US" altLang="en-US" sz="2400" b="1" baseline="-25000">
                <a:solidFill>
                  <a:srgbClr val="003399"/>
                </a:solidFill>
                <a:latin typeface="Arial" panose="020B0604020202020204" pitchFamily="34" charset="0"/>
              </a:rPr>
              <a:t>3 </a:t>
            </a:r>
            <a:r>
              <a:rPr lang="en-US" altLang="en-US" sz="2400" b="1">
                <a:solidFill>
                  <a:srgbClr val="003399"/>
                </a:solidFill>
                <a:latin typeface="Arial" panose="020B0604020202020204" pitchFamily="34" charset="0"/>
              </a:rPr>
              <a:t>+  3H</a:t>
            </a:r>
            <a:r>
              <a:rPr lang="en-US" altLang="en-US" sz="2400" b="1" baseline="30000">
                <a:solidFill>
                  <a:srgbClr val="003399"/>
                </a:solidFill>
                <a:latin typeface="Arial" panose="020B0604020202020204" pitchFamily="34" charset="0"/>
              </a:rPr>
              <a:t>+</a:t>
            </a:r>
            <a:r>
              <a:rPr lang="en-US" altLang="en-US" sz="2400" b="1">
                <a:solidFill>
                  <a:srgbClr val="003399"/>
                </a:solidFill>
                <a:latin typeface="Arial" panose="020B0604020202020204" pitchFamily="34" charset="0"/>
              </a:rPr>
              <a:t> +  1e</a:t>
            </a:r>
            <a:r>
              <a:rPr lang="en-US" altLang="en-US" sz="2400" b="1" baseline="30000">
                <a:solidFill>
                  <a:srgbClr val="003399"/>
                </a:solidFill>
                <a:latin typeface="Arial" panose="020B0604020202020204" pitchFamily="34" charset="0"/>
              </a:rPr>
              <a:t>-</a:t>
            </a:r>
            <a:endParaRPr lang="en-US" altLang="en-US" sz="2400" b="1">
              <a:solidFill>
                <a:srgbClr val="003399"/>
              </a:solidFill>
              <a:latin typeface="Arial" panose="020B0604020202020204" pitchFamily="34" charset="0"/>
            </a:endParaRPr>
          </a:p>
        </p:txBody>
      </p:sp>
      <p:sp>
        <p:nvSpPr>
          <p:cNvPr id="27656" name="TextBox 5"/>
          <p:cNvSpPr txBox="1">
            <a:spLocks noChangeArrowheads="1"/>
          </p:cNvSpPr>
          <p:nvPr/>
        </p:nvSpPr>
        <p:spPr bwMode="auto">
          <a:xfrm>
            <a:off x="228600" y="2768600"/>
            <a:ext cx="8429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 		________________________________________</a:t>
            </a:r>
          </a:p>
          <a:p>
            <a:pPr>
              <a:spcBef>
                <a:spcPct val="0"/>
              </a:spcBef>
              <a:buFontTx/>
              <a:buNone/>
            </a:pPr>
            <a:endParaRPr lang="en-US" altLang="en-US" sz="2400"/>
          </a:p>
          <a:p>
            <a:pPr>
              <a:spcBef>
                <a:spcPct val="0"/>
              </a:spcBef>
              <a:buFontTx/>
              <a:buNone/>
            </a:pPr>
            <a:r>
              <a:rPr lang="en-US" altLang="en-US" sz="2400" b="1">
                <a:solidFill>
                  <a:srgbClr val="00B0F0"/>
                </a:solidFill>
                <a:latin typeface="Arial" panose="020B0604020202020204" pitchFamily="34" charset="0"/>
              </a:rPr>
              <a:t>2H</a:t>
            </a:r>
            <a:r>
              <a:rPr lang="en-US" altLang="en-US" sz="2400" b="1" baseline="30000">
                <a:solidFill>
                  <a:srgbClr val="00B0F0"/>
                </a:solidFill>
                <a:latin typeface="Arial" panose="020B0604020202020204" pitchFamily="34" charset="0"/>
              </a:rPr>
              <a:t>+</a:t>
            </a:r>
            <a:r>
              <a:rPr lang="en-US" altLang="en-US" sz="2400" b="1">
                <a:solidFill>
                  <a:srgbClr val="00B0F0"/>
                </a:solidFill>
                <a:latin typeface="Arial" panose="020B0604020202020204" pitchFamily="34" charset="0"/>
              </a:rPr>
              <a:t> + H</a:t>
            </a:r>
            <a:r>
              <a:rPr lang="en-US" altLang="en-US" sz="2400" b="1" baseline="-25000">
                <a:solidFill>
                  <a:srgbClr val="00B0F0"/>
                </a:solidFill>
                <a:latin typeface="Arial" panose="020B0604020202020204" pitchFamily="34" charset="0"/>
              </a:rPr>
              <a:t>2</a:t>
            </a:r>
            <a:r>
              <a:rPr lang="en-US" altLang="en-US" sz="2400" b="1">
                <a:solidFill>
                  <a:srgbClr val="00B0F0"/>
                </a:solidFill>
                <a:latin typeface="Arial" panose="020B0604020202020204" pitchFamily="34" charset="0"/>
              </a:rPr>
              <a:t>O</a:t>
            </a:r>
            <a:r>
              <a:rPr lang="en-US" altLang="en-US" sz="2400" b="1" baseline="-25000">
                <a:solidFill>
                  <a:srgbClr val="00B0F0"/>
                </a:solidFill>
                <a:latin typeface="Arial" panose="020B0604020202020204" pitchFamily="34" charset="0"/>
              </a:rPr>
              <a:t>2  </a:t>
            </a:r>
            <a:r>
              <a:rPr lang="en-US" altLang="en-US" sz="2400" b="1">
                <a:solidFill>
                  <a:srgbClr val="00B0F0"/>
                </a:solidFill>
                <a:latin typeface="Arial" panose="020B0604020202020204" pitchFamily="34" charset="0"/>
              </a:rPr>
              <a:t>+ </a:t>
            </a:r>
            <a:r>
              <a:rPr lang="en-US" altLang="en-US" sz="2400" b="1" baseline="-25000">
                <a:solidFill>
                  <a:srgbClr val="00B0F0"/>
                </a:solidFill>
                <a:latin typeface="Arial" panose="020B0604020202020204" pitchFamily="34" charset="0"/>
              </a:rPr>
              <a:t> </a:t>
            </a:r>
            <a:r>
              <a:rPr lang="en-US" altLang="en-US" sz="2400" b="1">
                <a:solidFill>
                  <a:srgbClr val="00B0F0"/>
                </a:solidFill>
                <a:latin typeface="Arial" panose="020B0604020202020204" pitchFamily="34" charset="0"/>
              </a:rPr>
              <a:t>6H</a:t>
            </a:r>
            <a:r>
              <a:rPr lang="en-US" altLang="en-US" sz="2400" b="1" baseline="-25000">
                <a:solidFill>
                  <a:srgbClr val="00B0F0"/>
                </a:solidFill>
                <a:latin typeface="Arial" panose="020B0604020202020204" pitchFamily="34" charset="0"/>
              </a:rPr>
              <a:t>2</a:t>
            </a:r>
            <a:r>
              <a:rPr lang="en-US" altLang="en-US" sz="2400" b="1">
                <a:solidFill>
                  <a:srgbClr val="00B0F0"/>
                </a:solidFill>
                <a:latin typeface="Arial" panose="020B0604020202020204" pitchFamily="34" charset="0"/>
              </a:rPr>
              <a:t>O  +  2Co</a:t>
            </a:r>
            <a:r>
              <a:rPr lang="en-US" altLang="en-US" sz="2400" b="1" baseline="30000">
                <a:solidFill>
                  <a:srgbClr val="00B0F0"/>
                </a:solidFill>
                <a:latin typeface="Arial" panose="020B0604020202020204" pitchFamily="34" charset="0"/>
              </a:rPr>
              <a:t>2+</a:t>
            </a:r>
            <a:r>
              <a:rPr lang="en-US" altLang="en-US" sz="2400" b="1" baseline="-25000">
                <a:solidFill>
                  <a:srgbClr val="00B0F0"/>
                </a:solidFill>
                <a:latin typeface="Arial" panose="020B0604020202020204" pitchFamily="34" charset="0"/>
              </a:rPr>
              <a:t>    </a:t>
            </a:r>
            <a:r>
              <a:rPr lang="en-US" altLang="en-US" sz="2400" b="1">
                <a:solidFill>
                  <a:srgbClr val="00B0F0"/>
                </a:solidFill>
                <a:latin typeface="Symbol" panose="05050102010706020507" pitchFamily="18" charset="2"/>
              </a:rPr>
              <a:t></a:t>
            </a:r>
            <a:r>
              <a:rPr lang="en-US" altLang="en-US" sz="2400" b="1">
                <a:solidFill>
                  <a:srgbClr val="00B0F0"/>
                </a:solidFill>
                <a:latin typeface="Arial" panose="020B0604020202020204" pitchFamily="34" charset="0"/>
              </a:rPr>
              <a:t>  2H</a:t>
            </a:r>
            <a:r>
              <a:rPr lang="en-US" altLang="en-US" sz="2400" b="1" baseline="-25000">
                <a:solidFill>
                  <a:srgbClr val="00B0F0"/>
                </a:solidFill>
                <a:latin typeface="Arial" panose="020B0604020202020204" pitchFamily="34" charset="0"/>
              </a:rPr>
              <a:t>2</a:t>
            </a:r>
            <a:r>
              <a:rPr lang="en-US" altLang="en-US" sz="2400" b="1">
                <a:solidFill>
                  <a:srgbClr val="00B0F0"/>
                </a:solidFill>
                <a:latin typeface="Arial" panose="020B0604020202020204" pitchFamily="34" charset="0"/>
              </a:rPr>
              <a:t>O + 2Co(OH)</a:t>
            </a:r>
            <a:r>
              <a:rPr lang="en-US" altLang="en-US" sz="2400" b="1" baseline="-25000">
                <a:solidFill>
                  <a:srgbClr val="00B0F0"/>
                </a:solidFill>
                <a:latin typeface="Arial" panose="020B0604020202020204" pitchFamily="34" charset="0"/>
              </a:rPr>
              <a:t>3 </a:t>
            </a:r>
            <a:r>
              <a:rPr lang="en-US" altLang="en-US" sz="2400" b="1">
                <a:solidFill>
                  <a:srgbClr val="00B0F0"/>
                </a:solidFill>
                <a:latin typeface="Arial" panose="020B0604020202020204" pitchFamily="34" charset="0"/>
              </a:rPr>
              <a:t>+  6H</a:t>
            </a:r>
            <a:r>
              <a:rPr lang="en-US" altLang="en-US" sz="2400" b="1" baseline="30000">
                <a:solidFill>
                  <a:srgbClr val="00B0F0"/>
                </a:solidFill>
                <a:latin typeface="Arial" panose="020B0604020202020204" pitchFamily="34" charset="0"/>
              </a:rPr>
              <a:t>+</a:t>
            </a:r>
            <a:r>
              <a:rPr lang="en-US" altLang="en-US" sz="2400" b="1">
                <a:solidFill>
                  <a:srgbClr val="00B0F0"/>
                </a:solidFill>
                <a:latin typeface="Arial" panose="020B0604020202020204" pitchFamily="34" charset="0"/>
              </a:rPr>
              <a:t> </a:t>
            </a:r>
            <a:endParaRPr lang="en-US" altLang="en-US" sz="2400">
              <a:solidFill>
                <a:srgbClr val="00B0F0"/>
              </a:solidFill>
            </a:endParaRPr>
          </a:p>
        </p:txBody>
      </p:sp>
      <p:sp>
        <p:nvSpPr>
          <p:cNvPr id="27657" name="TextBox 10"/>
          <p:cNvSpPr txBox="1">
            <a:spLocks noChangeArrowheads="1"/>
          </p:cNvSpPr>
          <p:nvPr/>
        </p:nvSpPr>
        <p:spPr bwMode="auto">
          <a:xfrm>
            <a:off x="1095375" y="3924300"/>
            <a:ext cx="6383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003399"/>
                </a:solidFill>
                <a:latin typeface="Arial" panose="020B0604020202020204" pitchFamily="34" charset="0"/>
              </a:rPr>
              <a:t>H</a:t>
            </a:r>
            <a:r>
              <a:rPr lang="en-US" altLang="en-US" sz="2400" b="1" baseline="-25000">
                <a:solidFill>
                  <a:srgbClr val="003399"/>
                </a:solidFill>
                <a:latin typeface="Arial" panose="020B0604020202020204" pitchFamily="34" charset="0"/>
              </a:rPr>
              <a:t>2</a:t>
            </a:r>
            <a:r>
              <a:rPr lang="en-US" altLang="en-US" sz="2400" b="1">
                <a:solidFill>
                  <a:srgbClr val="003399"/>
                </a:solidFill>
                <a:latin typeface="Arial" panose="020B0604020202020204" pitchFamily="34" charset="0"/>
              </a:rPr>
              <a:t>O</a:t>
            </a:r>
            <a:r>
              <a:rPr lang="en-US" altLang="en-US" sz="2400" b="1" baseline="-25000">
                <a:solidFill>
                  <a:srgbClr val="003399"/>
                </a:solidFill>
                <a:latin typeface="Arial" panose="020B0604020202020204" pitchFamily="34" charset="0"/>
              </a:rPr>
              <a:t>2  </a:t>
            </a:r>
            <a:r>
              <a:rPr lang="en-US" altLang="en-US" sz="2400" b="1">
                <a:solidFill>
                  <a:srgbClr val="003399"/>
                </a:solidFill>
                <a:latin typeface="Arial" panose="020B0604020202020204" pitchFamily="34" charset="0"/>
              </a:rPr>
              <a:t>+ </a:t>
            </a:r>
            <a:r>
              <a:rPr lang="en-US" altLang="en-US" sz="2400" b="1" baseline="-25000">
                <a:solidFill>
                  <a:srgbClr val="003399"/>
                </a:solidFill>
                <a:latin typeface="Arial" panose="020B0604020202020204" pitchFamily="34" charset="0"/>
              </a:rPr>
              <a:t> </a:t>
            </a:r>
            <a:r>
              <a:rPr lang="en-US" altLang="en-US" sz="2400" b="1">
                <a:solidFill>
                  <a:srgbClr val="003399"/>
                </a:solidFill>
                <a:latin typeface="Arial" panose="020B0604020202020204" pitchFamily="34" charset="0"/>
              </a:rPr>
              <a:t>4H</a:t>
            </a:r>
            <a:r>
              <a:rPr lang="en-US" altLang="en-US" sz="2400" b="1" baseline="-25000">
                <a:solidFill>
                  <a:srgbClr val="003399"/>
                </a:solidFill>
                <a:latin typeface="Arial" panose="020B0604020202020204" pitchFamily="34" charset="0"/>
              </a:rPr>
              <a:t>2</a:t>
            </a:r>
            <a:r>
              <a:rPr lang="en-US" altLang="en-US" sz="2400" b="1">
                <a:solidFill>
                  <a:srgbClr val="003399"/>
                </a:solidFill>
                <a:latin typeface="Arial" panose="020B0604020202020204" pitchFamily="34" charset="0"/>
              </a:rPr>
              <a:t>O  +  2Co</a:t>
            </a:r>
            <a:r>
              <a:rPr lang="en-US" altLang="en-US" sz="2400" b="1" baseline="30000">
                <a:solidFill>
                  <a:srgbClr val="003399"/>
                </a:solidFill>
                <a:latin typeface="Arial" panose="020B0604020202020204" pitchFamily="34" charset="0"/>
              </a:rPr>
              <a:t>2+</a:t>
            </a:r>
            <a:r>
              <a:rPr lang="en-US" altLang="en-US" sz="2400" b="1" baseline="-25000">
                <a:solidFill>
                  <a:srgbClr val="003399"/>
                </a:solidFill>
                <a:latin typeface="Arial" panose="020B0604020202020204" pitchFamily="34" charset="0"/>
              </a:rPr>
              <a:t>    </a:t>
            </a:r>
            <a:r>
              <a:rPr lang="en-US" altLang="en-US" sz="2400" b="1">
                <a:solidFill>
                  <a:srgbClr val="003399"/>
                </a:solidFill>
                <a:latin typeface="Symbol" panose="05050102010706020507" pitchFamily="18" charset="2"/>
              </a:rPr>
              <a:t></a:t>
            </a:r>
            <a:r>
              <a:rPr lang="en-US" altLang="en-US" sz="2400" b="1">
                <a:solidFill>
                  <a:srgbClr val="003399"/>
                </a:solidFill>
                <a:latin typeface="Arial" panose="020B0604020202020204" pitchFamily="34" charset="0"/>
              </a:rPr>
              <a:t> 2Co(OH)</a:t>
            </a:r>
            <a:r>
              <a:rPr lang="en-US" altLang="en-US" sz="2400" b="1" baseline="-25000">
                <a:solidFill>
                  <a:srgbClr val="003399"/>
                </a:solidFill>
                <a:latin typeface="Arial" panose="020B0604020202020204" pitchFamily="34" charset="0"/>
              </a:rPr>
              <a:t>3 </a:t>
            </a:r>
            <a:r>
              <a:rPr lang="en-US" altLang="en-US" sz="2400" b="1">
                <a:solidFill>
                  <a:srgbClr val="003399"/>
                </a:solidFill>
                <a:latin typeface="Arial" panose="020B0604020202020204" pitchFamily="34" charset="0"/>
              </a:rPr>
              <a:t>+  4H</a:t>
            </a:r>
            <a:r>
              <a:rPr lang="en-US" altLang="en-US" sz="2400" b="1" baseline="30000">
                <a:solidFill>
                  <a:srgbClr val="003399"/>
                </a:solidFill>
                <a:latin typeface="Arial" panose="020B0604020202020204" pitchFamily="34" charset="0"/>
              </a:rPr>
              <a:t>+</a:t>
            </a:r>
            <a:r>
              <a:rPr lang="en-US" altLang="en-US" sz="2400" b="1">
                <a:solidFill>
                  <a:srgbClr val="003399"/>
                </a:solidFill>
                <a:latin typeface="Arial" panose="020B0604020202020204" pitchFamily="34" charset="0"/>
              </a:rPr>
              <a:t> </a:t>
            </a:r>
            <a:endParaRPr lang="en-US" altLang="en-US" sz="2400"/>
          </a:p>
        </p:txBody>
      </p:sp>
      <p:sp>
        <p:nvSpPr>
          <p:cNvPr id="27658" name="TextBox 11"/>
          <p:cNvSpPr txBox="1">
            <a:spLocks noChangeArrowheads="1"/>
          </p:cNvSpPr>
          <p:nvPr/>
        </p:nvSpPr>
        <p:spPr bwMode="auto">
          <a:xfrm>
            <a:off x="482600" y="4762500"/>
            <a:ext cx="7610475" cy="461963"/>
          </a:xfrm>
          <a:prstGeom prst="rect">
            <a:avLst/>
          </a:prstGeom>
          <a:solidFill>
            <a:schemeClr val="accent1">
              <a:lumMod val="50000"/>
            </a:schemeClr>
          </a:solidFill>
          <a:ln>
            <a:noFill/>
          </a:ln>
        </p:spPr>
        <p:txBody>
          <a:bodyPr wrap="none">
            <a:spAutoFit/>
          </a:bodyPr>
          <a:lstStyle/>
          <a:p>
            <a:pPr>
              <a:defRPr/>
            </a:pPr>
            <a:r>
              <a:rPr lang="en-US" altLang="en-US" b="1" dirty="0">
                <a:solidFill>
                  <a:schemeClr val="accent1">
                    <a:lumMod val="60000"/>
                    <a:lumOff val="40000"/>
                  </a:schemeClr>
                </a:solidFill>
                <a:latin typeface="Arial" panose="020B0604020202020204" pitchFamily="34" charset="0"/>
              </a:rPr>
              <a:t>4OH</a:t>
            </a:r>
            <a:r>
              <a:rPr lang="en-US" altLang="en-US" b="1" baseline="30000" dirty="0">
                <a:solidFill>
                  <a:schemeClr val="accent1">
                    <a:lumMod val="60000"/>
                    <a:lumOff val="40000"/>
                  </a:schemeClr>
                </a:solidFill>
                <a:latin typeface="Arial" panose="020B0604020202020204" pitchFamily="34" charset="0"/>
              </a:rPr>
              <a:t>-</a:t>
            </a:r>
            <a:r>
              <a:rPr lang="en-US" altLang="en-US" b="1" dirty="0">
                <a:solidFill>
                  <a:schemeClr val="accent1">
                    <a:lumMod val="60000"/>
                    <a:lumOff val="40000"/>
                  </a:schemeClr>
                </a:solidFill>
                <a:latin typeface="Arial" panose="020B0604020202020204" pitchFamily="34" charset="0"/>
              </a:rPr>
              <a:t> + H</a:t>
            </a:r>
            <a:r>
              <a:rPr lang="en-US" altLang="en-US" b="1" baseline="-25000" dirty="0">
                <a:solidFill>
                  <a:schemeClr val="accent1">
                    <a:lumMod val="60000"/>
                    <a:lumOff val="40000"/>
                  </a:schemeClr>
                </a:solidFill>
                <a:latin typeface="Arial" panose="020B0604020202020204" pitchFamily="34" charset="0"/>
              </a:rPr>
              <a:t>2</a:t>
            </a:r>
            <a:r>
              <a:rPr lang="en-US" altLang="en-US" b="1" dirty="0">
                <a:solidFill>
                  <a:schemeClr val="accent1">
                    <a:lumMod val="60000"/>
                    <a:lumOff val="40000"/>
                  </a:schemeClr>
                </a:solidFill>
                <a:latin typeface="Arial" panose="020B0604020202020204" pitchFamily="34" charset="0"/>
              </a:rPr>
              <a:t>O</a:t>
            </a:r>
            <a:r>
              <a:rPr lang="en-US" altLang="en-US" b="1" baseline="-25000" dirty="0">
                <a:solidFill>
                  <a:schemeClr val="accent1">
                    <a:lumMod val="60000"/>
                    <a:lumOff val="40000"/>
                  </a:schemeClr>
                </a:solidFill>
                <a:latin typeface="Arial" panose="020B0604020202020204" pitchFamily="34" charset="0"/>
              </a:rPr>
              <a:t>2  </a:t>
            </a:r>
            <a:r>
              <a:rPr lang="en-US" altLang="en-US" b="1" dirty="0">
                <a:solidFill>
                  <a:schemeClr val="accent1">
                    <a:lumMod val="60000"/>
                    <a:lumOff val="40000"/>
                  </a:schemeClr>
                </a:solidFill>
                <a:latin typeface="Arial" panose="020B0604020202020204" pitchFamily="34" charset="0"/>
              </a:rPr>
              <a:t>+ </a:t>
            </a:r>
            <a:r>
              <a:rPr lang="en-US" altLang="en-US" b="1" baseline="-25000" dirty="0">
                <a:solidFill>
                  <a:schemeClr val="accent1">
                    <a:lumMod val="60000"/>
                    <a:lumOff val="40000"/>
                  </a:schemeClr>
                </a:solidFill>
                <a:latin typeface="Arial" panose="020B0604020202020204" pitchFamily="34" charset="0"/>
              </a:rPr>
              <a:t> </a:t>
            </a:r>
            <a:r>
              <a:rPr lang="en-US" altLang="en-US" b="1" dirty="0">
                <a:solidFill>
                  <a:schemeClr val="accent1">
                    <a:lumMod val="60000"/>
                    <a:lumOff val="40000"/>
                  </a:schemeClr>
                </a:solidFill>
                <a:latin typeface="Arial" panose="020B0604020202020204" pitchFamily="34" charset="0"/>
              </a:rPr>
              <a:t>4H</a:t>
            </a:r>
            <a:r>
              <a:rPr lang="en-US" altLang="en-US" b="1" baseline="-25000" dirty="0">
                <a:solidFill>
                  <a:schemeClr val="accent1">
                    <a:lumMod val="60000"/>
                    <a:lumOff val="40000"/>
                  </a:schemeClr>
                </a:solidFill>
                <a:latin typeface="Arial" panose="020B0604020202020204" pitchFamily="34" charset="0"/>
              </a:rPr>
              <a:t>2</a:t>
            </a:r>
            <a:r>
              <a:rPr lang="en-US" altLang="en-US" b="1" dirty="0">
                <a:solidFill>
                  <a:schemeClr val="accent1">
                    <a:lumMod val="60000"/>
                    <a:lumOff val="40000"/>
                  </a:schemeClr>
                </a:solidFill>
                <a:latin typeface="Arial" panose="020B0604020202020204" pitchFamily="34" charset="0"/>
              </a:rPr>
              <a:t>O  +  2Co</a:t>
            </a:r>
            <a:r>
              <a:rPr lang="en-US" altLang="en-US" b="1" baseline="30000" dirty="0">
                <a:solidFill>
                  <a:schemeClr val="accent1">
                    <a:lumMod val="60000"/>
                    <a:lumOff val="40000"/>
                  </a:schemeClr>
                </a:solidFill>
                <a:latin typeface="Arial" panose="020B0604020202020204" pitchFamily="34" charset="0"/>
              </a:rPr>
              <a:t>2+</a:t>
            </a:r>
            <a:r>
              <a:rPr lang="en-US" altLang="en-US" b="1" baseline="-25000" dirty="0">
                <a:solidFill>
                  <a:schemeClr val="accent1">
                    <a:lumMod val="60000"/>
                    <a:lumOff val="40000"/>
                  </a:schemeClr>
                </a:solidFill>
                <a:latin typeface="Arial" panose="020B0604020202020204" pitchFamily="34" charset="0"/>
              </a:rPr>
              <a:t>    </a:t>
            </a:r>
            <a:r>
              <a:rPr lang="en-US" altLang="en-US" b="1" dirty="0">
                <a:solidFill>
                  <a:schemeClr val="accent1">
                    <a:lumMod val="60000"/>
                    <a:lumOff val="40000"/>
                  </a:schemeClr>
                </a:solidFill>
                <a:latin typeface="Symbol" panose="05050102010706020507" pitchFamily="18" charset="2"/>
              </a:rPr>
              <a:t></a:t>
            </a:r>
            <a:r>
              <a:rPr lang="en-US" altLang="en-US" b="1" dirty="0">
                <a:solidFill>
                  <a:schemeClr val="accent1">
                    <a:lumMod val="60000"/>
                    <a:lumOff val="40000"/>
                  </a:schemeClr>
                </a:solidFill>
                <a:latin typeface="Arial" panose="020B0604020202020204" pitchFamily="34" charset="0"/>
              </a:rPr>
              <a:t>  4H</a:t>
            </a:r>
            <a:r>
              <a:rPr lang="en-US" altLang="en-US" b="1" baseline="-25000" dirty="0">
                <a:solidFill>
                  <a:schemeClr val="accent1">
                    <a:lumMod val="60000"/>
                    <a:lumOff val="40000"/>
                  </a:schemeClr>
                </a:solidFill>
                <a:latin typeface="Arial" panose="020B0604020202020204" pitchFamily="34" charset="0"/>
              </a:rPr>
              <a:t>2</a:t>
            </a:r>
            <a:r>
              <a:rPr lang="en-US" altLang="en-US" b="1" dirty="0">
                <a:solidFill>
                  <a:schemeClr val="accent1">
                    <a:lumMod val="60000"/>
                    <a:lumOff val="40000"/>
                  </a:schemeClr>
                </a:solidFill>
                <a:latin typeface="Arial" panose="020B0604020202020204" pitchFamily="34" charset="0"/>
              </a:rPr>
              <a:t>O + 2Co(OH)</a:t>
            </a:r>
            <a:r>
              <a:rPr lang="en-US" altLang="en-US" b="1" baseline="-25000" dirty="0">
                <a:solidFill>
                  <a:schemeClr val="accent1">
                    <a:lumMod val="60000"/>
                    <a:lumOff val="40000"/>
                  </a:schemeClr>
                </a:solidFill>
                <a:latin typeface="Arial" panose="020B0604020202020204" pitchFamily="34" charset="0"/>
              </a:rPr>
              <a:t>3</a:t>
            </a:r>
            <a:endParaRPr lang="en-US" altLang="en-US" dirty="0">
              <a:solidFill>
                <a:schemeClr val="accent1">
                  <a:lumMod val="60000"/>
                  <a:lumOff val="40000"/>
                </a:schemeClr>
              </a:solidFill>
            </a:endParaRPr>
          </a:p>
        </p:txBody>
      </p:sp>
      <p:sp>
        <p:nvSpPr>
          <p:cNvPr id="11" name="TextBox 11"/>
          <p:cNvSpPr txBox="1">
            <a:spLocks noChangeArrowheads="1"/>
          </p:cNvSpPr>
          <p:nvPr/>
        </p:nvSpPr>
        <p:spPr bwMode="auto">
          <a:xfrm>
            <a:off x="1703388" y="5484813"/>
            <a:ext cx="5187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altLang="en-US" b="1" dirty="0">
                <a:solidFill>
                  <a:schemeClr val="accent1">
                    <a:lumMod val="50000"/>
                  </a:schemeClr>
                </a:solidFill>
                <a:latin typeface="Arial" panose="020B0604020202020204" pitchFamily="34" charset="0"/>
              </a:rPr>
              <a:t>4OH</a:t>
            </a:r>
            <a:r>
              <a:rPr lang="en-US" altLang="en-US" b="1" baseline="30000" dirty="0">
                <a:solidFill>
                  <a:schemeClr val="accent1">
                    <a:lumMod val="50000"/>
                  </a:schemeClr>
                </a:solidFill>
                <a:latin typeface="Arial" panose="020B0604020202020204" pitchFamily="34" charset="0"/>
              </a:rPr>
              <a:t>-</a:t>
            </a:r>
            <a:r>
              <a:rPr lang="en-US" altLang="en-US" b="1" dirty="0">
                <a:solidFill>
                  <a:schemeClr val="accent1">
                    <a:lumMod val="50000"/>
                  </a:schemeClr>
                </a:solidFill>
                <a:latin typeface="Arial" panose="020B0604020202020204" pitchFamily="34" charset="0"/>
              </a:rPr>
              <a:t> + H</a:t>
            </a:r>
            <a:r>
              <a:rPr lang="en-US" altLang="en-US" b="1" baseline="-25000" dirty="0">
                <a:solidFill>
                  <a:schemeClr val="accent1">
                    <a:lumMod val="50000"/>
                  </a:schemeClr>
                </a:solidFill>
                <a:latin typeface="Arial" panose="020B0604020202020204" pitchFamily="34" charset="0"/>
              </a:rPr>
              <a:t>2</a:t>
            </a:r>
            <a:r>
              <a:rPr lang="en-US" altLang="en-US" b="1" dirty="0">
                <a:solidFill>
                  <a:schemeClr val="accent1">
                    <a:lumMod val="50000"/>
                  </a:schemeClr>
                </a:solidFill>
                <a:latin typeface="Arial" panose="020B0604020202020204" pitchFamily="34" charset="0"/>
              </a:rPr>
              <a:t>O</a:t>
            </a:r>
            <a:r>
              <a:rPr lang="en-US" altLang="en-US" b="1" baseline="-25000" dirty="0">
                <a:solidFill>
                  <a:schemeClr val="accent1">
                    <a:lumMod val="50000"/>
                  </a:schemeClr>
                </a:solidFill>
                <a:latin typeface="Arial" panose="020B0604020202020204" pitchFamily="34" charset="0"/>
              </a:rPr>
              <a:t>2  </a:t>
            </a:r>
            <a:r>
              <a:rPr lang="en-US" altLang="en-US" b="1" dirty="0">
                <a:solidFill>
                  <a:schemeClr val="accent1">
                    <a:lumMod val="50000"/>
                  </a:schemeClr>
                </a:solidFill>
                <a:latin typeface="Arial" panose="020B0604020202020204" pitchFamily="34" charset="0"/>
              </a:rPr>
              <a:t>+  2Co</a:t>
            </a:r>
            <a:r>
              <a:rPr lang="en-US" altLang="en-US" b="1" baseline="30000" dirty="0">
                <a:solidFill>
                  <a:schemeClr val="accent1">
                    <a:lumMod val="50000"/>
                  </a:schemeClr>
                </a:solidFill>
                <a:latin typeface="Arial" panose="020B0604020202020204" pitchFamily="34" charset="0"/>
              </a:rPr>
              <a:t>2+</a:t>
            </a:r>
            <a:r>
              <a:rPr lang="en-US" altLang="en-US" b="1" baseline="-25000" dirty="0">
                <a:solidFill>
                  <a:schemeClr val="accent1">
                    <a:lumMod val="50000"/>
                  </a:schemeClr>
                </a:solidFill>
                <a:latin typeface="Arial" panose="020B0604020202020204" pitchFamily="34" charset="0"/>
              </a:rPr>
              <a:t>    </a:t>
            </a:r>
            <a:r>
              <a:rPr lang="en-US" altLang="en-US" b="1" dirty="0">
                <a:solidFill>
                  <a:schemeClr val="accent1">
                    <a:lumMod val="50000"/>
                  </a:schemeClr>
                </a:solidFill>
                <a:latin typeface="Symbol" panose="05050102010706020507" pitchFamily="18" charset="2"/>
              </a:rPr>
              <a:t></a:t>
            </a:r>
            <a:r>
              <a:rPr lang="en-US" altLang="en-US" b="1" dirty="0">
                <a:solidFill>
                  <a:schemeClr val="accent1">
                    <a:lumMod val="50000"/>
                  </a:schemeClr>
                </a:solidFill>
                <a:latin typeface="Arial" panose="020B0604020202020204" pitchFamily="34" charset="0"/>
              </a:rPr>
              <a:t> 2Co(OH)</a:t>
            </a:r>
            <a:r>
              <a:rPr lang="en-US" altLang="en-US" b="1" baseline="-25000" dirty="0">
                <a:solidFill>
                  <a:schemeClr val="accent1">
                    <a:lumMod val="50000"/>
                  </a:schemeClr>
                </a:solidFill>
                <a:latin typeface="Arial" panose="020B0604020202020204" pitchFamily="34" charset="0"/>
              </a:rPr>
              <a:t>3</a:t>
            </a:r>
            <a:endParaRPr lang="en-US" altLang="en-US" dirty="0">
              <a:solidFill>
                <a:schemeClr val="accent1">
                  <a:lumMod val="50000"/>
                </a:schemeClr>
              </a:solidFill>
            </a:endParaRPr>
          </a:p>
        </p:txBody>
      </p:sp>
      <p:sp>
        <p:nvSpPr>
          <p:cNvPr id="2" name="TextBox 1"/>
          <p:cNvSpPr txBox="1">
            <a:spLocks noChangeArrowheads="1"/>
          </p:cNvSpPr>
          <p:nvPr/>
        </p:nvSpPr>
        <p:spPr bwMode="auto">
          <a:xfrm>
            <a:off x="2759075" y="4310063"/>
            <a:ext cx="3079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rgbClr val="C00000"/>
                </a:solidFill>
              </a:rPr>
              <a:t>Add OH- to both sides</a:t>
            </a:r>
          </a:p>
        </p:txBody>
      </p:sp>
      <p:sp>
        <p:nvSpPr>
          <p:cNvPr id="13" name="TextBox 12"/>
          <p:cNvSpPr txBox="1">
            <a:spLocks noChangeArrowheads="1"/>
          </p:cNvSpPr>
          <p:nvPr/>
        </p:nvSpPr>
        <p:spPr bwMode="auto">
          <a:xfrm>
            <a:off x="7478713" y="3881438"/>
            <a:ext cx="1050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rgbClr val="C00000"/>
                </a:solidFill>
              </a:rPr>
              <a:t>Acidic</a:t>
            </a:r>
          </a:p>
        </p:txBody>
      </p:sp>
      <p:sp>
        <p:nvSpPr>
          <p:cNvPr id="14" name="TextBox 13"/>
          <p:cNvSpPr txBox="1">
            <a:spLocks noChangeArrowheads="1"/>
          </p:cNvSpPr>
          <p:nvPr/>
        </p:nvSpPr>
        <p:spPr bwMode="auto">
          <a:xfrm>
            <a:off x="7146925" y="5411788"/>
            <a:ext cx="941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rgbClr val="C00000"/>
                </a:solidFill>
              </a:rPr>
              <a:t>Basic</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65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65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7658"/>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P spid="10" grpId="0"/>
      <p:bldP spid="27656" grpId="0"/>
      <p:bldP spid="27657" grpId="0"/>
      <p:bldP spid="27658" grpId="0" animBg="1"/>
      <p:bldP spid="27658" grpId="1" animBg="1"/>
      <p:bldP spid="11" grpId="0"/>
      <p:bldP spid="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a:extLst>
              <a:ext uri="{FF2B5EF4-FFF2-40B4-BE49-F238E27FC236}">
                <a16:creationId xmlns:a16="http://schemas.microsoft.com/office/drawing/2014/main" id="{F9984F5F-B26D-4AC1-A575-10016E30228A}"/>
              </a:ext>
            </a:extLst>
          </p:cNvPr>
          <p:cNvSpPr txBox="1">
            <a:spLocks noChangeArrowheads="1"/>
          </p:cNvSpPr>
          <p:nvPr/>
        </p:nvSpPr>
        <p:spPr bwMode="auto">
          <a:xfrm>
            <a:off x="381000" y="457200"/>
            <a:ext cx="8610600" cy="594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FontTx/>
              <a:buAutoNum type="arabicPeriod"/>
              <a:defRPr/>
            </a:pPr>
            <a:r>
              <a:rPr lang="en-US" b="1" dirty="0">
                <a:effectLst>
                  <a:outerShdw blurRad="38100" dist="38100" dir="2700000" algn="tl">
                    <a:srgbClr val="C0C0C0"/>
                  </a:outerShdw>
                </a:effectLst>
              </a:rPr>
              <a:t>Br</a:t>
            </a:r>
            <a:r>
              <a:rPr lang="en-US" b="1" baseline="-25000" dirty="0">
                <a:effectLst>
                  <a:outerShdw blurRad="38100" dist="38100" dir="2700000" algn="tl">
                    <a:srgbClr val="C0C0C0"/>
                  </a:outerShdw>
                </a:effectLst>
              </a:rPr>
              <a:t>2 </a:t>
            </a:r>
            <a:r>
              <a:rPr lang="en-US" b="1" dirty="0">
                <a:effectLst>
                  <a:outerShdw blurRad="38100" dist="38100" dir="2700000" algn="tl">
                    <a:srgbClr val="C0C0C0"/>
                  </a:outerShdw>
                </a:effectLst>
              </a:rPr>
              <a:t>(</a:t>
            </a:r>
            <a:r>
              <a:rPr lang="en-US" b="1" i="1" dirty="0" err="1">
                <a:effectLst>
                  <a:outerShdw blurRad="38100" dist="38100" dir="2700000" algn="tl">
                    <a:srgbClr val="C0C0C0"/>
                  </a:outerShdw>
                </a:effectLst>
              </a:rPr>
              <a:t>aq</a:t>
            </a:r>
            <a:r>
              <a:rPr lang="en-US" b="1" dirty="0">
                <a:effectLst>
                  <a:outerShdw blurRad="38100" dist="38100" dir="2700000" algn="tl">
                    <a:srgbClr val="C0C0C0"/>
                  </a:outerShdw>
                </a:effectLst>
              </a:rPr>
              <a:t>)  +  OH</a:t>
            </a:r>
            <a:r>
              <a:rPr lang="en-US" b="1" baseline="30000" dirty="0">
                <a:effectLst>
                  <a:outerShdw blurRad="38100" dist="38100" dir="2700000" algn="tl">
                    <a:srgbClr val="C0C0C0"/>
                  </a:outerShdw>
                </a:effectLst>
              </a:rPr>
              <a:t>- </a:t>
            </a:r>
            <a:r>
              <a:rPr lang="en-US" b="1" dirty="0">
                <a:effectLst>
                  <a:outerShdw blurRad="38100" dist="38100" dir="2700000" algn="tl">
                    <a:srgbClr val="C0C0C0"/>
                  </a:outerShdw>
                </a:effectLst>
              </a:rPr>
              <a:t>(</a:t>
            </a:r>
            <a:r>
              <a:rPr lang="en-US" b="1" i="1" dirty="0" err="1">
                <a:effectLst>
                  <a:outerShdw blurRad="38100" dist="38100" dir="2700000" algn="tl">
                    <a:srgbClr val="C0C0C0"/>
                  </a:outerShdw>
                </a:effectLst>
              </a:rPr>
              <a:t>aq</a:t>
            </a:r>
            <a:r>
              <a:rPr lang="en-US" b="1" dirty="0">
                <a:effectLst>
                  <a:outerShdw blurRad="38100" dist="38100" dir="2700000" algn="tl">
                    <a:srgbClr val="C0C0C0"/>
                  </a:outerShdw>
                </a:effectLst>
              </a:rPr>
              <a:t>)  </a:t>
            </a:r>
            <a:r>
              <a:rPr lang="en-US" b="1" dirty="0">
                <a:effectLst>
                  <a:outerShdw blurRad="38100" dist="38100" dir="2700000" algn="tl">
                    <a:srgbClr val="C0C0C0"/>
                  </a:outerShdw>
                </a:effectLst>
                <a:cs typeface="Times New Roman" pitchFamily="18" charset="0"/>
              </a:rPr>
              <a:t>→</a:t>
            </a:r>
            <a:r>
              <a:rPr lang="en-US" b="1" dirty="0">
                <a:effectLst>
                  <a:outerShdw blurRad="38100" dist="38100" dir="2700000" algn="tl">
                    <a:srgbClr val="C0C0C0"/>
                  </a:outerShdw>
                </a:effectLst>
              </a:rPr>
              <a:t> Br</a:t>
            </a:r>
            <a:r>
              <a:rPr lang="en-US" b="1" baseline="30000" dirty="0">
                <a:effectLst>
                  <a:outerShdw blurRad="38100" dist="38100" dir="2700000" algn="tl">
                    <a:srgbClr val="C0C0C0"/>
                  </a:outerShdw>
                </a:effectLst>
              </a:rPr>
              <a:t>- </a:t>
            </a:r>
            <a:r>
              <a:rPr lang="en-US" b="1" dirty="0">
                <a:effectLst>
                  <a:outerShdw blurRad="38100" dist="38100" dir="2700000" algn="tl">
                    <a:srgbClr val="C0C0C0"/>
                  </a:outerShdw>
                </a:effectLst>
              </a:rPr>
              <a:t>(</a:t>
            </a:r>
            <a:r>
              <a:rPr lang="en-US" b="1" i="1" dirty="0" err="1">
                <a:effectLst>
                  <a:outerShdw blurRad="38100" dist="38100" dir="2700000" algn="tl">
                    <a:srgbClr val="C0C0C0"/>
                  </a:outerShdw>
                </a:effectLst>
              </a:rPr>
              <a:t>aq</a:t>
            </a:r>
            <a:r>
              <a:rPr lang="en-US" b="1" dirty="0">
                <a:effectLst>
                  <a:outerShdw blurRad="38100" dist="38100" dir="2700000" algn="tl">
                    <a:srgbClr val="C0C0C0"/>
                  </a:outerShdw>
                </a:effectLst>
              </a:rPr>
              <a:t>)  +  BrO</a:t>
            </a:r>
            <a:r>
              <a:rPr lang="en-US" b="1" baseline="-25000" dirty="0">
                <a:effectLst>
                  <a:outerShdw blurRad="38100" dist="38100" dir="2700000" algn="tl">
                    <a:srgbClr val="C0C0C0"/>
                  </a:outerShdw>
                </a:effectLst>
              </a:rPr>
              <a:t>3</a:t>
            </a:r>
            <a:r>
              <a:rPr lang="en-US" b="1" baseline="30000" dirty="0">
                <a:effectLst>
                  <a:outerShdw blurRad="38100" dist="38100" dir="2700000" algn="tl">
                    <a:srgbClr val="C0C0C0"/>
                  </a:outerShdw>
                </a:effectLst>
              </a:rPr>
              <a:t>- </a:t>
            </a:r>
            <a:r>
              <a:rPr lang="en-US" b="1" dirty="0">
                <a:effectLst>
                  <a:outerShdw blurRad="38100" dist="38100" dir="2700000" algn="tl">
                    <a:srgbClr val="C0C0C0"/>
                  </a:outerShdw>
                </a:effectLst>
              </a:rPr>
              <a:t>(</a:t>
            </a:r>
            <a:r>
              <a:rPr lang="en-US" b="1" i="1" dirty="0" err="1">
                <a:effectLst>
                  <a:outerShdw blurRad="38100" dist="38100" dir="2700000" algn="tl">
                    <a:srgbClr val="C0C0C0"/>
                  </a:outerShdw>
                </a:effectLst>
              </a:rPr>
              <a:t>aq</a:t>
            </a:r>
            <a:r>
              <a:rPr lang="en-US" b="1" dirty="0">
                <a:effectLst>
                  <a:outerShdw blurRad="38100" dist="38100" dir="2700000" algn="tl">
                    <a:srgbClr val="C0C0C0"/>
                  </a:outerShdw>
                </a:effectLst>
              </a:rPr>
              <a:t>)  +  H</a:t>
            </a:r>
            <a:r>
              <a:rPr lang="en-US" b="1" baseline="-25000" dirty="0">
                <a:effectLst>
                  <a:outerShdw blurRad="38100" dist="38100" dir="2700000" algn="tl">
                    <a:srgbClr val="C0C0C0"/>
                  </a:outerShdw>
                </a:effectLst>
              </a:rPr>
              <a:t>2</a:t>
            </a:r>
            <a:r>
              <a:rPr lang="en-US" b="1" dirty="0">
                <a:effectLst>
                  <a:outerShdw blurRad="38100" dist="38100" dir="2700000" algn="tl">
                    <a:srgbClr val="C0C0C0"/>
                  </a:outerShdw>
                </a:effectLst>
              </a:rPr>
              <a:t>O (</a:t>
            </a:r>
            <a:r>
              <a:rPr lang="en-US" b="1" i="1" dirty="0">
                <a:effectLst>
                  <a:outerShdw blurRad="38100" dist="38100" dir="2700000" algn="tl">
                    <a:srgbClr val="C0C0C0"/>
                  </a:outerShdw>
                </a:effectLst>
              </a:rPr>
              <a:t>l</a:t>
            </a:r>
            <a:r>
              <a:rPr lang="en-US" b="1" dirty="0">
                <a:effectLst>
                  <a:outerShdw blurRad="38100" dist="38100" dir="2700000" algn="tl">
                    <a:srgbClr val="C0C0C0"/>
                  </a:outerShdw>
                </a:effectLst>
              </a:rPr>
              <a:t>)</a:t>
            </a:r>
          </a:p>
          <a:p>
            <a:pPr>
              <a:defRPr/>
            </a:pPr>
            <a:r>
              <a:rPr lang="en-US" dirty="0"/>
              <a:t> </a:t>
            </a:r>
            <a:r>
              <a:rPr lang="en-US" sz="2000" b="1" dirty="0">
                <a:effectLst>
                  <a:outerShdw blurRad="38100" dist="38100" dir="2700000" algn="tl">
                    <a:srgbClr val="C0C0C0"/>
                  </a:outerShdw>
                </a:effectLst>
              </a:rPr>
              <a:t>in acidic solution</a:t>
            </a:r>
          </a:p>
          <a:p>
            <a:pPr>
              <a:defRPr/>
            </a:pPr>
            <a:endParaRPr lang="en-US" sz="2000" b="1" dirty="0">
              <a:effectLst>
                <a:outerShdw blurRad="38100" dist="38100" dir="2700000" algn="tl">
                  <a:srgbClr val="C0C0C0"/>
                </a:outerShdw>
              </a:effectLst>
            </a:endParaRPr>
          </a:p>
          <a:p>
            <a:pPr>
              <a:defRPr/>
            </a:pPr>
            <a:endParaRPr lang="en-US" sz="2000" b="1" dirty="0">
              <a:effectLst>
                <a:outerShdw blurRad="38100" dist="38100" dir="2700000" algn="tl">
                  <a:srgbClr val="C0C0C0"/>
                </a:outerShdw>
              </a:effectLst>
            </a:endParaRPr>
          </a:p>
          <a:p>
            <a:pPr>
              <a:defRPr/>
            </a:pPr>
            <a:endParaRPr lang="en-US" sz="2000" b="1" dirty="0">
              <a:effectLst>
                <a:outerShdw blurRad="38100" dist="38100" dir="2700000" algn="tl">
                  <a:srgbClr val="C0C0C0"/>
                </a:outerShdw>
              </a:effectLst>
            </a:endParaRPr>
          </a:p>
          <a:p>
            <a:pPr>
              <a:defRPr/>
            </a:pPr>
            <a:r>
              <a:rPr lang="en-US" b="1" dirty="0">
                <a:effectLst>
                  <a:outerShdw blurRad="38100" dist="38100" dir="2700000" algn="tl">
                    <a:srgbClr val="C0C0C0"/>
                  </a:outerShdw>
                </a:effectLst>
              </a:rPr>
              <a:t>2. MnO</a:t>
            </a:r>
            <a:r>
              <a:rPr lang="en-US" b="1" baseline="-25000" dirty="0">
                <a:effectLst>
                  <a:outerShdw blurRad="38100" dist="38100" dir="2700000" algn="tl">
                    <a:srgbClr val="C0C0C0"/>
                  </a:outerShdw>
                </a:effectLst>
              </a:rPr>
              <a:t>4</a:t>
            </a:r>
            <a:r>
              <a:rPr lang="en-US" b="1" baseline="30000" dirty="0">
                <a:effectLst>
                  <a:outerShdw blurRad="38100" dist="38100" dir="2700000" algn="tl">
                    <a:srgbClr val="C0C0C0"/>
                  </a:outerShdw>
                </a:effectLst>
              </a:rPr>
              <a:t>-</a:t>
            </a:r>
            <a:r>
              <a:rPr lang="en-US" b="1" dirty="0">
                <a:effectLst>
                  <a:outerShdw blurRad="38100" dist="38100" dir="2700000" algn="tl">
                    <a:srgbClr val="C0C0C0"/>
                  </a:outerShdw>
                </a:effectLst>
              </a:rPr>
              <a:t>(</a:t>
            </a:r>
            <a:r>
              <a:rPr lang="en-US" b="1" dirty="0" err="1">
                <a:effectLst>
                  <a:outerShdw blurRad="38100" dist="38100" dir="2700000" algn="tl">
                    <a:srgbClr val="C0C0C0"/>
                  </a:outerShdw>
                </a:effectLst>
              </a:rPr>
              <a:t>aq</a:t>
            </a:r>
            <a:r>
              <a:rPr lang="en-US" b="1" dirty="0">
                <a:effectLst>
                  <a:outerShdw blurRad="38100" dist="38100" dir="2700000" algn="tl">
                    <a:srgbClr val="C0C0C0"/>
                  </a:outerShdw>
                </a:effectLst>
              </a:rPr>
              <a:t>)  +  C</a:t>
            </a:r>
            <a:r>
              <a:rPr lang="en-US" b="1" baseline="-25000" dirty="0">
                <a:effectLst>
                  <a:outerShdw blurRad="38100" dist="38100" dir="2700000" algn="tl">
                    <a:srgbClr val="C0C0C0"/>
                  </a:outerShdw>
                </a:effectLst>
              </a:rPr>
              <a:t>2</a:t>
            </a:r>
            <a:r>
              <a:rPr lang="en-US" b="1" dirty="0">
                <a:effectLst>
                  <a:outerShdw blurRad="38100" dist="38100" dir="2700000" algn="tl">
                    <a:srgbClr val="C0C0C0"/>
                  </a:outerShdw>
                </a:effectLst>
              </a:rPr>
              <a:t>O</a:t>
            </a:r>
            <a:r>
              <a:rPr lang="en-US" b="1" baseline="-25000" dirty="0">
                <a:effectLst>
                  <a:outerShdw blurRad="38100" dist="38100" dir="2700000" algn="tl">
                    <a:srgbClr val="C0C0C0"/>
                  </a:outerShdw>
                </a:effectLst>
              </a:rPr>
              <a:t>4</a:t>
            </a:r>
            <a:r>
              <a:rPr lang="en-US" b="1" baseline="30000" dirty="0">
                <a:effectLst>
                  <a:outerShdw blurRad="38100" dist="38100" dir="2700000" algn="tl">
                    <a:srgbClr val="C0C0C0"/>
                  </a:outerShdw>
                </a:effectLst>
              </a:rPr>
              <a:t>-2</a:t>
            </a:r>
            <a:r>
              <a:rPr lang="en-US" b="1" dirty="0">
                <a:effectLst>
                  <a:outerShdw blurRad="38100" dist="38100" dir="2700000" algn="tl">
                    <a:srgbClr val="C0C0C0"/>
                  </a:outerShdw>
                </a:effectLst>
              </a:rPr>
              <a:t>(</a:t>
            </a:r>
            <a:r>
              <a:rPr lang="en-US" b="1" dirty="0" err="1">
                <a:effectLst>
                  <a:outerShdw blurRad="38100" dist="38100" dir="2700000" algn="tl">
                    <a:srgbClr val="C0C0C0"/>
                  </a:outerShdw>
                </a:effectLst>
              </a:rPr>
              <a:t>aq</a:t>
            </a:r>
            <a:r>
              <a:rPr lang="en-US" b="1" dirty="0">
                <a:effectLst>
                  <a:outerShdw blurRad="38100" dist="38100" dir="2700000" algn="tl">
                    <a:srgbClr val="C0C0C0"/>
                  </a:outerShdw>
                </a:effectLst>
              </a:rPr>
              <a:t>)  </a:t>
            </a:r>
            <a:r>
              <a:rPr lang="en-US" b="1" dirty="0">
                <a:effectLst>
                  <a:outerShdw blurRad="38100" dist="38100" dir="2700000" algn="tl">
                    <a:srgbClr val="C0C0C0"/>
                  </a:outerShdw>
                </a:effectLst>
                <a:sym typeface="Symbol" pitchFamily="1" charset="2"/>
              </a:rPr>
              <a:t></a:t>
            </a:r>
            <a:r>
              <a:rPr lang="en-US" b="1" dirty="0">
                <a:effectLst>
                  <a:outerShdw blurRad="38100" dist="38100" dir="2700000" algn="tl">
                    <a:srgbClr val="C0C0C0"/>
                  </a:outerShdw>
                </a:effectLst>
              </a:rPr>
              <a:t>  CO</a:t>
            </a:r>
            <a:r>
              <a:rPr lang="en-US" b="1" baseline="-25000" dirty="0">
                <a:effectLst>
                  <a:outerShdw blurRad="38100" dist="38100" dir="2700000" algn="tl">
                    <a:srgbClr val="C0C0C0"/>
                  </a:outerShdw>
                </a:effectLst>
              </a:rPr>
              <a:t>2</a:t>
            </a:r>
            <a:r>
              <a:rPr lang="en-US" b="1" dirty="0">
                <a:effectLst>
                  <a:outerShdw blurRad="38100" dist="38100" dir="2700000" algn="tl">
                    <a:srgbClr val="C0C0C0"/>
                  </a:outerShdw>
                </a:effectLst>
              </a:rPr>
              <a:t>(g)  +  Mn</a:t>
            </a:r>
            <a:r>
              <a:rPr lang="en-US" b="1" baseline="30000" dirty="0">
                <a:effectLst>
                  <a:outerShdw blurRad="38100" dist="38100" dir="2700000" algn="tl">
                    <a:srgbClr val="C0C0C0"/>
                  </a:outerShdw>
                </a:effectLst>
              </a:rPr>
              <a:t>+2</a:t>
            </a:r>
            <a:r>
              <a:rPr lang="en-US" b="1" dirty="0">
                <a:effectLst>
                  <a:outerShdw blurRad="38100" dist="38100" dir="2700000" algn="tl">
                    <a:srgbClr val="C0C0C0"/>
                  </a:outerShdw>
                </a:effectLst>
              </a:rPr>
              <a:t>(</a:t>
            </a:r>
            <a:r>
              <a:rPr lang="en-US" b="1" dirty="0" err="1">
                <a:effectLst>
                  <a:outerShdw blurRad="38100" dist="38100" dir="2700000" algn="tl">
                    <a:srgbClr val="C0C0C0"/>
                  </a:outerShdw>
                </a:effectLst>
              </a:rPr>
              <a:t>aq</a:t>
            </a:r>
            <a:r>
              <a:rPr lang="en-US" b="1" dirty="0">
                <a:effectLst>
                  <a:outerShdw blurRad="38100" dist="38100" dir="2700000" algn="tl">
                    <a:srgbClr val="C0C0C0"/>
                  </a:outerShdw>
                </a:effectLst>
              </a:rPr>
              <a:t>)</a:t>
            </a:r>
          </a:p>
          <a:p>
            <a:pPr>
              <a:defRPr/>
            </a:pPr>
            <a:r>
              <a:rPr lang="en-US" b="1" dirty="0">
                <a:effectLst>
                  <a:outerShdw blurRad="38100" dist="38100" dir="2700000" algn="tl">
                    <a:srgbClr val="C0C0C0"/>
                  </a:outerShdw>
                </a:effectLst>
              </a:rPr>
              <a:t> </a:t>
            </a:r>
            <a:r>
              <a:rPr lang="en-US" sz="2000" b="1" dirty="0">
                <a:effectLst>
                  <a:outerShdw blurRad="38100" dist="38100" dir="2700000" algn="tl">
                    <a:srgbClr val="C0C0C0"/>
                  </a:outerShdw>
                </a:effectLst>
              </a:rPr>
              <a:t>in basic solution</a:t>
            </a:r>
          </a:p>
          <a:p>
            <a:pPr>
              <a:defRPr/>
            </a:pPr>
            <a:endParaRPr lang="en-US" sz="2000" b="1" noProof="1">
              <a:effectLst>
                <a:outerShdw blurRad="38100" dist="38100" dir="2700000" algn="tl">
                  <a:srgbClr val="C0C0C0"/>
                </a:outerShdw>
              </a:effectLst>
            </a:endParaRPr>
          </a:p>
          <a:p>
            <a:pPr>
              <a:defRPr/>
            </a:pPr>
            <a:endParaRPr lang="en-US" sz="2000" b="1" noProof="1">
              <a:effectLst>
                <a:outerShdw blurRad="38100" dist="38100" dir="2700000" algn="tl">
                  <a:srgbClr val="C0C0C0"/>
                </a:outerShdw>
              </a:effectLst>
            </a:endParaRPr>
          </a:p>
          <a:p>
            <a:pPr>
              <a:defRPr/>
            </a:pPr>
            <a:endParaRPr lang="en-US" sz="2000" b="1" dirty="0">
              <a:effectLst>
                <a:outerShdw blurRad="38100" dist="38100" dir="2700000" algn="tl">
                  <a:srgbClr val="C0C0C0"/>
                </a:outerShdw>
              </a:effectLst>
            </a:endParaRPr>
          </a:p>
          <a:p>
            <a:pPr>
              <a:defRPr/>
            </a:pPr>
            <a:r>
              <a:rPr lang="en-US" b="1" dirty="0">
                <a:effectLst>
                  <a:outerShdw blurRad="38100" dist="38100" dir="2700000" algn="tl">
                    <a:srgbClr val="C0C0C0"/>
                  </a:outerShdw>
                </a:effectLst>
              </a:rPr>
              <a:t>3. CrO</a:t>
            </a:r>
            <a:r>
              <a:rPr lang="en-US" b="1" baseline="-25000" dirty="0">
                <a:effectLst>
                  <a:outerShdw blurRad="38100" dist="38100" dir="2700000" algn="tl">
                    <a:srgbClr val="C0C0C0"/>
                  </a:outerShdw>
                </a:effectLst>
              </a:rPr>
              <a:t>4</a:t>
            </a:r>
            <a:r>
              <a:rPr lang="en-US" b="1" baseline="30000" dirty="0">
                <a:effectLst>
                  <a:outerShdw blurRad="38100" dist="38100" dir="2700000" algn="tl">
                    <a:srgbClr val="C0C0C0"/>
                  </a:outerShdw>
                </a:effectLst>
              </a:rPr>
              <a:t>2- </a:t>
            </a:r>
            <a:r>
              <a:rPr lang="en-US" b="1" dirty="0">
                <a:effectLst>
                  <a:outerShdw blurRad="38100" dist="38100" dir="2700000" algn="tl">
                    <a:srgbClr val="C0C0C0"/>
                  </a:outerShdw>
                </a:effectLst>
              </a:rPr>
              <a:t>(</a:t>
            </a:r>
            <a:r>
              <a:rPr lang="en-US" b="1" i="1" dirty="0" err="1">
                <a:effectLst>
                  <a:outerShdw blurRad="38100" dist="38100" dir="2700000" algn="tl">
                    <a:srgbClr val="C0C0C0"/>
                  </a:outerShdw>
                </a:effectLst>
              </a:rPr>
              <a:t>aq</a:t>
            </a:r>
            <a:r>
              <a:rPr lang="en-US" b="1" dirty="0">
                <a:effectLst>
                  <a:outerShdw blurRad="38100" dist="38100" dir="2700000" algn="tl">
                    <a:srgbClr val="C0C0C0"/>
                  </a:outerShdw>
                </a:effectLst>
              </a:rPr>
              <a:t>)    +  CN</a:t>
            </a:r>
            <a:r>
              <a:rPr lang="en-US" b="1" baseline="30000" dirty="0">
                <a:effectLst>
                  <a:outerShdw blurRad="38100" dist="38100" dir="2700000" algn="tl">
                    <a:srgbClr val="C0C0C0"/>
                  </a:outerShdw>
                </a:effectLst>
              </a:rPr>
              <a:t>- </a:t>
            </a:r>
            <a:r>
              <a:rPr lang="en-US" b="1" dirty="0">
                <a:effectLst>
                  <a:outerShdw blurRad="38100" dist="38100" dir="2700000" algn="tl">
                    <a:srgbClr val="C0C0C0"/>
                  </a:outerShdw>
                </a:effectLst>
              </a:rPr>
              <a:t>(</a:t>
            </a:r>
            <a:r>
              <a:rPr lang="en-US" b="1" i="1" dirty="0" err="1">
                <a:effectLst>
                  <a:outerShdw blurRad="38100" dist="38100" dir="2700000" algn="tl">
                    <a:srgbClr val="C0C0C0"/>
                  </a:outerShdw>
                </a:effectLst>
              </a:rPr>
              <a:t>aq</a:t>
            </a:r>
            <a:r>
              <a:rPr lang="en-US" b="1" dirty="0">
                <a:effectLst>
                  <a:outerShdw blurRad="38100" dist="38100" dir="2700000" algn="tl">
                    <a:srgbClr val="C0C0C0"/>
                  </a:outerShdw>
                </a:effectLst>
              </a:rPr>
              <a:t>) </a:t>
            </a:r>
            <a:r>
              <a:rPr lang="en-US" b="1" dirty="0">
                <a:effectLst>
                  <a:outerShdw blurRad="38100" dist="38100" dir="2700000" algn="tl">
                    <a:srgbClr val="C0C0C0"/>
                  </a:outerShdw>
                </a:effectLst>
                <a:cs typeface="Times New Roman" pitchFamily="18" charset="0"/>
              </a:rPr>
              <a:t>→</a:t>
            </a:r>
            <a:r>
              <a:rPr lang="en-US" b="1" dirty="0">
                <a:effectLst>
                  <a:outerShdw blurRad="38100" dist="38100" dir="2700000" algn="tl">
                    <a:srgbClr val="C0C0C0"/>
                  </a:outerShdw>
                </a:effectLst>
              </a:rPr>
              <a:t>  CNO</a:t>
            </a:r>
            <a:r>
              <a:rPr lang="en-US" b="1" baseline="30000" dirty="0">
                <a:effectLst>
                  <a:outerShdw blurRad="38100" dist="38100" dir="2700000" algn="tl">
                    <a:srgbClr val="C0C0C0"/>
                  </a:outerShdw>
                </a:effectLst>
              </a:rPr>
              <a:t>- </a:t>
            </a:r>
            <a:r>
              <a:rPr lang="en-US" b="1" dirty="0">
                <a:effectLst>
                  <a:outerShdw blurRad="38100" dist="38100" dir="2700000" algn="tl">
                    <a:srgbClr val="C0C0C0"/>
                  </a:outerShdw>
                </a:effectLst>
              </a:rPr>
              <a:t>(</a:t>
            </a:r>
            <a:r>
              <a:rPr lang="en-US" b="1" i="1" dirty="0" err="1">
                <a:effectLst>
                  <a:outerShdw blurRad="38100" dist="38100" dir="2700000" algn="tl">
                    <a:srgbClr val="C0C0C0"/>
                  </a:outerShdw>
                </a:effectLst>
              </a:rPr>
              <a:t>aq</a:t>
            </a:r>
            <a:r>
              <a:rPr lang="en-US" b="1" dirty="0">
                <a:effectLst>
                  <a:outerShdw blurRad="38100" dist="38100" dir="2700000" algn="tl">
                    <a:srgbClr val="C0C0C0"/>
                  </a:outerShdw>
                </a:effectLst>
              </a:rPr>
              <a:t>)   + Cr(OH)</a:t>
            </a:r>
            <a:r>
              <a:rPr lang="en-US" b="1" baseline="-25000" dirty="0">
                <a:effectLst>
                  <a:outerShdw blurRad="38100" dist="38100" dir="2700000" algn="tl">
                    <a:srgbClr val="C0C0C0"/>
                  </a:outerShdw>
                </a:effectLst>
              </a:rPr>
              <a:t>4</a:t>
            </a:r>
            <a:r>
              <a:rPr lang="en-US" b="1" baseline="30000" dirty="0">
                <a:effectLst>
                  <a:outerShdw blurRad="38100" dist="38100" dir="2700000" algn="tl">
                    <a:srgbClr val="C0C0C0"/>
                  </a:outerShdw>
                </a:effectLst>
              </a:rPr>
              <a:t>- </a:t>
            </a:r>
            <a:r>
              <a:rPr lang="en-US" b="1" dirty="0">
                <a:effectLst>
                  <a:outerShdw blurRad="38100" dist="38100" dir="2700000" algn="tl">
                    <a:srgbClr val="C0C0C0"/>
                  </a:outerShdw>
                </a:effectLst>
              </a:rPr>
              <a:t>(</a:t>
            </a:r>
            <a:r>
              <a:rPr lang="en-US" b="1" i="1" dirty="0" err="1">
                <a:effectLst>
                  <a:outerShdw blurRad="38100" dist="38100" dir="2700000" algn="tl">
                    <a:srgbClr val="C0C0C0"/>
                  </a:outerShdw>
                </a:effectLst>
              </a:rPr>
              <a:t>aq</a:t>
            </a:r>
            <a:r>
              <a:rPr lang="en-US" b="1" dirty="0">
                <a:effectLst>
                  <a:outerShdw blurRad="38100" dist="38100" dir="2700000" algn="tl">
                    <a:srgbClr val="C0C0C0"/>
                  </a:outerShdw>
                </a:effectLst>
              </a:rPr>
              <a:t>)</a:t>
            </a:r>
          </a:p>
          <a:p>
            <a:pPr>
              <a:defRPr/>
            </a:pPr>
            <a:r>
              <a:rPr lang="en-US" b="1" dirty="0">
                <a:effectLst>
                  <a:outerShdw blurRad="38100" dist="38100" dir="2700000" algn="tl">
                    <a:srgbClr val="C0C0C0"/>
                  </a:outerShdw>
                </a:effectLst>
              </a:rPr>
              <a:t> </a:t>
            </a:r>
            <a:r>
              <a:rPr lang="en-US" sz="2000" b="1" noProof="1">
                <a:effectLst>
                  <a:outerShdw blurRad="38100" dist="38100" dir="2700000" algn="tl">
                    <a:srgbClr val="C0C0C0"/>
                  </a:outerShdw>
                </a:effectLst>
              </a:rPr>
              <a:t>in basic solution</a:t>
            </a:r>
          </a:p>
          <a:p>
            <a:pPr>
              <a:defRPr/>
            </a:pPr>
            <a:endParaRPr lang="en-US" sz="2000" b="1" noProof="1">
              <a:effectLst>
                <a:outerShdw blurRad="38100" dist="38100" dir="2700000" algn="tl">
                  <a:srgbClr val="C0C0C0"/>
                </a:outerShdw>
              </a:effectLst>
            </a:endParaRPr>
          </a:p>
          <a:p>
            <a:pPr>
              <a:defRPr/>
            </a:pPr>
            <a:endParaRPr lang="en-US" sz="2000" b="1" noProof="1">
              <a:effectLst>
                <a:outerShdw blurRad="38100" dist="38100" dir="2700000" algn="tl">
                  <a:srgbClr val="C0C0C0"/>
                </a:outerShdw>
              </a:effectLst>
            </a:endParaRPr>
          </a:p>
          <a:p>
            <a:pPr>
              <a:defRPr/>
            </a:pPr>
            <a:endParaRPr lang="en-US" sz="2000" b="1" noProof="1">
              <a:effectLst>
                <a:outerShdw blurRad="38100" dist="38100" dir="2700000" algn="tl">
                  <a:srgbClr val="C0C0C0"/>
                </a:outerShdw>
              </a:effectLst>
            </a:endParaRPr>
          </a:p>
          <a:p>
            <a:pPr>
              <a:defRPr/>
            </a:pPr>
            <a:r>
              <a:rPr lang="en-US" b="1" noProof="1">
                <a:effectLst>
                  <a:outerShdw blurRad="38100" dist="38100" dir="2700000" algn="tl">
                    <a:srgbClr val="C0C0C0"/>
                  </a:outerShdw>
                </a:effectLst>
              </a:rPr>
              <a:t>4. </a:t>
            </a:r>
            <a:r>
              <a:rPr lang="en-US" b="1" dirty="0">
                <a:effectLst>
                  <a:outerShdw blurRad="38100" dist="38100" dir="2700000" algn="tl">
                    <a:srgbClr val="C0C0C0"/>
                  </a:outerShdw>
                </a:effectLst>
              </a:rPr>
              <a:t>Fe(OH)</a:t>
            </a:r>
            <a:r>
              <a:rPr lang="en-US" b="1" baseline="-25000" dirty="0">
                <a:effectLst>
                  <a:outerShdw blurRad="38100" dist="38100" dir="2700000" algn="tl">
                    <a:srgbClr val="C0C0C0"/>
                  </a:outerShdw>
                </a:effectLst>
              </a:rPr>
              <a:t>2 </a:t>
            </a:r>
            <a:r>
              <a:rPr lang="en-US" b="1" dirty="0">
                <a:effectLst>
                  <a:outerShdw blurRad="38100" dist="38100" dir="2700000" algn="tl">
                    <a:srgbClr val="C0C0C0"/>
                  </a:outerShdw>
                </a:effectLst>
              </a:rPr>
              <a:t>(</a:t>
            </a:r>
            <a:r>
              <a:rPr lang="en-US" b="1" i="1" dirty="0">
                <a:effectLst>
                  <a:outerShdw blurRad="38100" dist="38100" dir="2700000" algn="tl">
                    <a:srgbClr val="C0C0C0"/>
                  </a:outerShdw>
                </a:effectLst>
              </a:rPr>
              <a:t>s</a:t>
            </a:r>
            <a:r>
              <a:rPr lang="en-US" b="1" dirty="0">
                <a:effectLst>
                  <a:outerShdw blurRad="38100" dist="38100" dir="2700000" algn="tl">
                    <a:srgbClr val="C0C0C0"/>
                  </a:outerShdw>
                </a:effectLst>
              </a:rPr>
              <a:t>)  + CrO</a:t>
            </a:r>
            <a:r>
              <a:rPr lang="en-US" b="1" baseline="-25000" dirty="0">
                <a:effectLst>
                  <a:outerShdw blurRad="38100" dist="38100" dir="2700000" algn="tl">
                    <a:srgbClr val="C0C0C0"/>
                  </a:outerShdw>
                </a:effectLst>
              </a:rPr>
              <a:t>4</a:t>
            </a:r>
            <a:r>
              <a:rPr lang="en-US" b="1" baseline="30000" dirty="0">
                <a:effectLst>
                  <a:outerShdw blurRad="38100" dist="38100" dir="2700000" algn="tl">
                    <a:srgbClr val="C0C0C0"/>
                  </a:outerShdw>
                </a:effectLst>
              </a:rPr>
              <a:t>2- </a:t>
            </a:r>
            <a:r>
              <a:rPr lang="en-US" b="1" dirty="0">
                <a:effectLst>
                  <a:outerShdw blurRad="38100" dist="38100" dir="2700000" algn="tl">
                    <a:srgbClr val="C0C0C0"/>
                  </a:outerShdw>
                </a:effectLst>
              </a:rPr>
              <a:t>(</a:t>
            </a:r>
            <a:r>
              <a:rPr lang="en-US" b="1" i="1" dirty="0" err="1">
                <a:effectLst>
                  <a:outerShdw blurRad="38100" dist="38100" dir="2700000" algn="tl">
                    <a:srgbClr val="C0C0C0"/>
                  </a:outerShdw>
                </a:effectLst>
              </a:rPr>
              <a:t>aq</a:t>
            </a:r>
            <a:r>
              <a:rPr lang="en-US" b="1" dirty="0">
                <a:effectLst>
                  <a:outerShdw blurRad="38100" dist="38100" dir="2700000" algn="tl">
                    <a:srgbClr val="C0C0C0"/>
                  </a:outerShdw>
                </a:effectLst>
              </a:rPr>
              <a:t>) </a:t>
            </a:r>
            <a:r>
              <a:rPr lang="en-US" b="1" dirty="0">
                <a:effectLst>
                  <a:outerShdw blurRad="38100" dist="38100" dir="2700000" algn="tl">
                    <a:srgbClr val="C0C0C0"/>
                  </a:outerShdw>
                </a:effectLst>
                <a:cs typeface="Times New Roman" pitchFamily="18" charset="0"/>
              </a:rPr>
              <a:t>→</a:t>
            </a:r>
            <a:r>
              <a:rPr lang="en-US" b="1" dirty="0">
                <a:effectLst>
                  <a:outerShdw blurRad="38100" dist="38100" dir="2700000" algn="tl">
                    <a:srgbClr val="C0C0C0"/>
                  </a:outerShdw>
                </a:effectLst>
              </a:rPr>
              <a:t> Fe</a:t>
            </a:r>
            <a:r>
              <a:rPr lang="en-US" b="1" baseline="-25000" dirty="0">
                <a:effectLst>
                  <a:outerShdw blurRad="38100" dist="38100" dir="2700000" algn="tl">
                    <a:srgbClr val="C0C0C0"/>
                  </a:outerShdw>
                </a:effectLst>
              </a:rPr>
              <a:t>2</a:t>
            </a:r>
            <a:r>
              <a:rPr lang="en-US" b="1" dirty="0">
                <a:effectLst>
                  <a:outerShdw blurRad="38100" dist="38100" dir="2700000" algn="tl">
                    <a:srgbClr val="C0C0C0"/>
                  </a:outerShdw>
                </a:effectLst>
              </a:rPr>
              <a:t>O</a:t>
            </a:r>
            <a:r>
              <a:rPr lang="en-US" b="1" baseline="-25000" dirty="0">
                <a:effectLst>
                  <a:outerShdw blurRad="38100" dist="38100" dir="2700000" algn="tl">
                    <a:srgbClr val="C0C0C0"/>
                  </a:outerShdw>
                </a:effectLst>
              </a:rPr>
              <a:t>3 </a:t>
            </a:r>
            <a:r>
              <a:rPr lang="en-US" b="1" dirty="0">
                <a:effectLst>
                  <a:outerShdw blurRad="38100" dist="38100" dir="2700000" algn="tl">
                    <a:srgbClr val="C0C0C0"/>
                  </a:outerShdw>
                </a:effectLst>
              </a:rPr>
              <a:t>(</a:t>
            </a:r>
            <a:r>
              <a:rPr lang="en-US" b="1" i="1" dirty="0">
                <a:effectLst>
                  <a:outerShdw blurRad="38100" dist="38100" dir="2700000" algn="tl">
                    <a:srgbClr val="C0C0C0"/>
                  </a:outerShdw>
                </a:effectLst>
              </a:rPr>
              <a:t>s</a:t>
            </a:r>
            <a:r>
              <a:rPr lang="en-US" b="1" dirty="0">
                <a:effectLst>
                  <a:outerShdw blurRad="38100" dist="38100" dir="2700000" algn="tl">
                    <a:srgbClr val="C0C0C0"/>
                  </a:outerShdw>
                </a:effectLst>
              </a:rPr>
              <a:t>) + Cr(OH)</a:t>
            </a:r>
            <a:r>
              <a:rPr lang="en-US" b="1" baseline="-25000" dirty="0">
                <a:effectLst>
                  <a:outerShdw blurRad="38100" dist="38100" dir="2700000" algn="tl">
                    <a:srgbClr val="C0C0C0"/>
                  </a:outerShdw>
                </a:effectLst>
              </a:rPr>
              <a:t>4</a:t>
            </a:r>
            <a:r>
              <a:rPr lang="en-US" b="1" baseline="30000" dirty="0">
                <a:effectLst>
                  <a:outerShdw blurRad="38100" dist="38100" dir="2700000" algn="tl">
                    <a:srgbClr val="C0C0C0"/>
                  </a:outerShdw>
                </a:effectLst>
              </a:rPr>
              <a:t>- </a:t>
            </a:r>
            <a:r>
              <a:rPr lang="en-US" b="1" dirty="0">
                <a:effectLst>
                  <a:outerShdw blurRad="38100" dist="38100" dir="2700000" algn="tl">
                    <a:srgbClr val="C0C0C0"/>
                  </a:outerShdw>
                </a:effectLst>
              </a:rPr>
              <a:t>(</a:t>
            </a:r>
            <a:r>
              <a:rPr lang="en-US" b="1" i="1" dirty="0" err="1">
                <a:effectLst>
                  <a:outerShdw blurRad="38100" dist="38100" dir="2700000" algn="tl">
                    <a:srgbClr val="C0C0C0"/>
                  </a:outerShdw>
                </a:effectLst>
              </a:rPr>
              <a:t>aq</a:t>
            </a:r>
            <a:r>
              <a:rPr lang="en-US" b="1" dirty="0">
                <a:effectLst>
                  <a:outerShdw blurRad="38100" dist="38100" dir="2700000" algn="tl">
                    <a:srgbClr val="C0C0C0"/>
                  </a:outerShdw>
                </a:effectLst>
              </a:rPr>
              <a:t>)</a:t>
            </a:r>
          </a:p>
          <a:p>
            <a:pPr>
              <a:defRPr/>
            </a:pPr>
            <a:r>
              <a:rPr lang="en-US" sz="2000" b="1" dirty="0">
                <a:effectLst>
                  <a:outerShdw blurRad="38100" dist="38100" dir="2700000" algn="tl">
                    <a:srgbClr val="C0C0C0"/>
                  </a:outerShdw>
                </a:effectLst>
              </a:rPr>
              <a:t> </a:t>
            </a:r>
            <a:r>
              <a:rPr lang="en-US" sz="2000" b="1" noProof="1">
                <a:effectLst>
                  <a:outerShdw blurRad="38100" dist="38100" dir="2700000" algn="tl">
                    <a:srgbClr val="C0C0C0"/>
                  </a:outerShdw>
                </a:effectLst>
              </a:rPr>
              <a:t>in basic solution</a:t>
            </a:r>
            <a:endParaRPr lang="en-US" sz="2000" b="1" dirty="0">
              <a:effectLst>
                <a:outerShdw blurRad="38100" dist="38100" dir="2700000" algn="tl">
                  <a:srgbClr val="C0C0C0"/>
                </a:outerShdw>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4"/>
          <p:cNvSpPr txBox="1">
            <a:spLocks noChangeArrowheads="1"/>
          </p:cNvSpPr>
          <p:nvPr/>
        </p:nvSpPr>
        <p:spPr bwMode="auto">
          <a:xfrm>
            <a:off x="655638" y="450850"/>
            <a:ext cx="7497762"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i="1" u="sng">
                <a:solidFill>
                  <a:srgbClr val="800080"/>
                </a:solidFill>
                <a:latin typeface="Arial" panose="020B0604020202020204" pitchFamily="34" charset="0"/>
              </a:rPr>
              <a:t>CHEMICAL EQUILIBRIA</a:t>
            </a:r>
          </a:p>
          <a:p>
            <a:pPr algn="ctr">
              <a:spcBef>
                <a:spcPct val="0"/>
              </a:spcBef>
              <a:buFontTx/>
              <a:buNone/>
            </a:pPr>
            <a:endParaRPr lang="en-US" altLang="en-US" sz="4000" b="1">
              <a:solidFill>
                <a:srgbClr val="800080"/>
              </a:solidFill>
              <a:latin typeface="Arial" panose="020B0604020202020204" pitchFamily="34" charset="0"/>
            </a:endParaRPr>
          </a:p>
          <a:p>
            <a:pPr algn="ctr">
              <a:spcBef>
                <a:spcPct val="0"/>
              </a:spcBef>
              <a:buFontTx/>
              <a:buNone/>
            </a:pPr>
            <a:r>
              <a:rPr lang="en-US" altLang="en-US" sz="4000" b="1">
                <a:solidFill>
                  <a:schemeClr val="accent2"/>
                </a:solidFill>
                <a:latin typeface="Arial" panose="020B0604020202020204" pitchFamily="34" charset="0"/>
              </a:rPr>
              <a:t>H</a:t>
            </a:r>
            <a:r>
              <a:rPr lang="en-US" altLang="en-US" sz="4000" b="1" baseline="-25000">
                <a:solidFill>
                  <a:schemeClr val="accent2"/>
                </a:solidFill>
                <a:latin typeface="Arial" panose="020B0604020202020204" pitchFamily="34" charset="0"/>
              </a:rPr>
              <a:t>2</a:t>
            </a:r>
            <a:r>
              <a:rPr lang="en-US" altLang="en-US" sz="4000" b="1">
                <a:solidFill>
                  <a:schemeClr val="accent2"/>
                </a:solidFill>
                <a:latin typeface="Arial" panose="020B0604020202020204" pitchFamily="34" charset="0"/>
              </a:rPr>
              <a:t>CO</a:t>
            </a:r>
            <a:r>
              <a:rPr lang="en-US" altLang="en-US" sz="4000" b="1" baseline="-25000">
                <a:solidFill>
                  <a:schemeClr val="accent2"/>
                </a:solidFill>
                <a:latin typeface="Arial" panose="020B0604020202020204" pitchFamily="34" charset="0"/>
              </a:rPr>
              <a:t>3</a:t>
            </a:r>
            <a:r>
              <a:rPr lang="en-US" altLang="en-US" sz="4000" b="1">
                <a:solidFill>
                  <a:schemeClr val="accent2"/>
                </a:solidFill>
                <a:latin typeface="Arial" panose="020B0604020202020204" pitchFamily="34" charset="0"/>
              </a:rPr>
              <a:t> </a:t>
            </a:r>
            <a:r>
              <a:rPr lang="en-US" altLang="en-US" sz="4000" b="1">
                <a:solidFill>
                  <a:schemeClr val="accent2"/>
                </a:solidFill>
                <a:latin typeface="Arial" panose="020B0604020202020204" pitchFamily="34" charset="0"/>
                <a:cs typeface="Times New Roman" panose="02020603050405020304" pitchFamily="18" charset="0"/>
                <a:sym typeface="Symbol" panose="05050102010706020507" pitchFamily="18" charset="2"/>
              </a:rPr>
              <a:t></a:t>
            </a:r>
            <a:r>
              <a:rPr lang="en-US" altLang="en-US" sz="4000" b="1">
                <a:solidFill>
                  <a:schemeClr val="accent2"/>
                </a:solidFill>
                <a:latin typeface="Arial" panose="020B0604020202020204" pitchFamily="34" charset="0"/>
                <a:cs typeface="Times New Roman" panose="02020603050405020304" pitchFamily="18" charset="0"/>
              </a:rPr>
              <a:t> CO</a:t>
            </a:r>
            <a:r>
              <a:rPr lang="en-US" altLang="en-US" sz="4000" b="1" baseline="-25000">
                <a:solidFill>
                  <a:schemeClr val="accent2"/>
                </a:solidFill>
                <a:latin typeface="Arial" panose="020B0604020202020204" pitchFamily="34" charset="0"/>
                <a:cs typeface="Times New Roman" panose="02020603050405020304" pitchFamily="18" charset="0"/>
              </a:rPr>
              <a:t>2</a:t>
            </a:r>
            <a:r>
              <a:rPr lang="en-US" altLang="en-US" sz="4000" b="1">
                <a:solidFill>
                  <a:schemeClr val="accent2"/>
                </a:solidFill>
                <a:latin typeface="Arial" panose="020B0604020202020204" pitchFamily="34" charset="0"/>
                <a:cs typeface="Times New Roman" panose="02020603050405020304" pitchFamily="18" charset="0"/>
              </a:rPr>
              <a:t> + H</a:t>
            </a:r>
            <a:r>
              <a:rPr lang="en-US" altLang="en-US" sz="4000" b="1" baseline="-25000">
                <a:solidFill>
                  <a:schemeClr val="accent2"/>
                </a:solidFill>
                <a:latin typeface="Arial" panose="020B0604020202020204" pitchFamily="34" charset="0"/>
                <a:cs typeface="Times New Roman" panose="02020603050405020304" pitchFamily="18" charset="0"/>
              </a:rPr>
              <a:t>2</a:t>
            </a:r>
            <a:r>
              <a:rPr lang="en-US" altLang="en-US" sz="4000" b="1">
                <a:solidFill>
                  <a:schemeClr val="accent2"/>
                </a:solidFill>
                <a:latin typeface="Arial" panose="020B0604020202020204" pitchFamily="34" charset="0"/>
                <a:cs typeface="Times New Roman" panose="02020603050405020304" pitchFamily="18" charset="0"/>
              </a:rPr>
              <a:t>O</a:t>
            </a:r>
          </a:p>
          <a:p>
            <a:pPr algn="ctr">
              <a:spcBef>
                <a:spcPct val="0"/>
              </a:spcBef>
              <a:buFontTx/>
              <a:buNone/>
            </a:pPr>
            <a:endParaRPr lang="en-US" altLang="en-US" sz="4000" b="1">
              <a:solidFill>
                <a:schemeClr val="accent2"/>
              </a:solidFill>
              <a:latin typeface="Arial" panose="020B0604020202020204" pitchFamily="34" charset="0"/>
              <a:cs typeface="Times New Roman" panose="02020603050405020304" pitchFamily="18" charset="0"/>
            </a:endParaRPr>
          </a:p>
          <a:p>
            <a:pPr algn="ctr">
              <a:spcBef>
                <a:spcPct val="0"/>
              </a:spcBef>
              <a:buFontTx/>
              <a:buNone/>
            </a:pPr>
            <a:r>
              <a:rPr lang="en-US" altLang="en-US" sz="4000" b="1">
                <a:latin typeface="Arial" panose="020B0604020202020204" pitchFamily="34" charset="0"/>
                <a:cs typeface="Times New Roman" panose="02020603050405020304" pitchFamily="18" charset="0"/>
              </a:rPr>
              <a:t>CaCO</a:t>
            </a:r>
            <a:r>
              <a:rPr lang="en-US" altLang="en-US" sz="4000" b="1" baseline="-25000">
                <a:latin typeface="Arial" panose="020B0604020202020204" pitchFamily="34" charset="0"/>
                <a:cs typeface="Times New Roman" panose="02020603050405020304" pitchFamily="18" charset="0"/>
              </a:rPr>
              <a:t>3</a:t>
            </a:r>
            <a:r>
              <a:rPr lang="en-US" altLang="en-US" sz="4000" b="1">
                <a:latin typeface="Arial" panose="020B0604020202020204" pitchFamily="34" charset="0"/>
                <a:cs typeface="Times New Roman" panose="02020603050405020304" pitchFamily="18" charset="0"/>
              </a:rPr>
              <a:t> </a:t>
            </a:r>
            <a:r>
              <a:rPr lang="en-US" altLang="en-US" sz="4000" b="1">
                <a:latin typeface="Arial" panose="020B0604020202020204" pitchFamily="34" charset="0"/>
                <a:sym typeface="Symbol" panose="05050102010706020507" pitchFamily="18" charset="2"/>
              </a:rPr>
              <a:t></a:t>
            </a:r>
            <a:r>
              <a:rPr lang="en-US" altLang="en-US" sz="4000" b="1">
                <a:latin typeface="Arial" panose="020B0604020202020204" pitchFamily="34" charset="0"/>
              </a:rPr>
              <a:t> CaO + CO</a:t>
            </a:r>
            <a:r>
              <a:rPr lang="en-US" altLang="en-US" sz="4000" b="1" baseline="-25000">
                <a:latin typeface="Arial" panose="020B0604020202020204" pitchFamily="34" charset="0"/>
              </a:rPr>
              <a:t>2</a:t>
            </a:r>
          </a:p>
          <a:p>
            <a:pPr algn="ctr">
              <a:spcBef>
                <a:spcPct val="0"/>
              </a:spcBef>
              <a:buFontTx/>
              <a:buNone/>
            </a:pPr>
            <a:endParaRPr lang="en-US" altLang="en-US" sz="4000" b="1">
              <a:latin typeface="Arial" panose="020B0604020202020204" pitchFamily="34" charset="0"/>
            </a:endParaRPr>
          </a:p>
          <a:p>
            <a:pPr algn="ctr">
              <a:spcBef>
                <a:spcPct val="0"/>
              </a:spcBef>
              <a:buFontTx/>
              <a:buNone/>
            </a:pPr>
            <a:r>
              <a:rPr lang="en-US" altLang="en-US" sz="4000" b="1">
                <a:solidFill>
                  <a:schemeClr val="accent2"/>
                </a:solidFill>
                <a:latin typeface="Arial" panose="020B0604020202020204" pitchFamily="34" charset="0"/>
              </a:rPr>
              <a:t>CH</a:t>
            </a:r>
            <a:r>
              <a:rPr lang="en-US" altLang="en-US" sz="4000" b="1" baseline="-25000">
                <a:solidFill>
                  <a:schemeClr val="accent2"/>
                </a:solidFill>
                <a:latin typeface="Arial" panose="020B0604020202020204" pitchFamily="34" charset="0"/>
              </a:rPr>
              <a:t>3</a:t>
            </a:r>
            <a:r>
              <a:rPr lang="en-US" altLang="en-US" sz="4000" b="1">
                <a:solidFill>
                  <a:schemeClr val="accent2"/>
                </a:solidFill>
                <a:latin typeface="Arial" panose="020B0604020202020204" pitchFamily="34" charset="0"/>
              </a:rPr>
              <a:t>COOH </a:t>
            </a:r>
            <a:r>
              <a:rPr lang="en-US" altLang="en-US" sz="4000" b="1">
                <a:solidFill>
                  <a:schemeClr val="accent2"/>
                </a:solidFill>
                <a:latin typeface="Arial" panose="020B0604020202020204" pitchFamily="34" charset="0"/>
                <a:sym typeface="Symbol" panose="05050102010706020507" pitchFamily="18" charset="2"/>
              </a:rPr>
              <a:t></a:t>
            </a:r>
            <a:r>
              <a:rPr lang="en-US" altLang="en-US" sz="4000" b="1">
                <a:solidFill>
                  <a:schemeClr val="accent2"/>
                </a:solidFill>
                <a:latin typeface="Arial" panose="020B0604020202020204" pitchFamily="34" charset="0"/>
              </a:rPr>
              <a:t>H</a:t>
            </a:r>
            <a:r>
              <a:rPr lang="en-US" altLang="en-US" sz="4000" b="1" baseline="30000">
                <a:solidFill>
                  <a:schemeClr val="accent2"/>
                </a:solidFill>
                <a:latin typeface="Arial" panose="020B0604020202020204" pitchFamily="34" charset="0"/>
              </a:rPr>
              <a:t>+</a:t>
            </a:r>
            <a:r>
              <a:rPr lang="en-US" altLang="en-US" sz="4000" b="1">
                <a:solidFill>
                  <a:schemeClr val="accent2"/>
                </a:solidFill>
                <a:latin typeface="Arial" panose="020B0604020202020204" pitchFamily="34" charset="0"/>
              </a:rPr>
              <a:t> + CH</a:t>
            </a:r>
            <a:r>
              <a:rPr lang="en-US" altLang="en-US" sz="4000" b="1" baseline="-25000">
                <a:solidFill>
                  <a:schemeClr val="accent2"/>
                </a:solidFill>
                <a:latin typeface="Arial" panose="020B0604020202020204" pitchFamily="34" charset="0"/>
              </a:rPr>
              <a:t>3</a:t>
            </a:r>
            <a:r>
              <a:rPr lang="en-US" altLang="en-US" sz="4000" b="1">
                <a:solidFill>
                  <a:schemeClr val="accent2"/>
                </a:solidFill>
                <a:latin typeface="Arial" panose="020B0604020202020204" pitchFamily="34" charset="0"/>
              </a:rPr>
              <a:t>COO</a:t>
            </a:r>
            <a:r>
              <a:rPr lang="en-US" altLang="en-US" sz="4000" b="1" baseline="30000">
                <a:solidFill>
                  <a:schemeClr val="accent2"/>
                </a:solidFill>
                <a:latin typeface="Arial" panose="020B0604020202020204" pitchFamily="34" charset="0"/>
              </a:rPr>
              <a:t>-</a:t>
            </a:r>
          </a:p>
          <a:p>
            <a:pPr algn="ctr">
              <a:spcBef>
                <a:spcPct val="0"/>
              </a:spcBef>
              <a:buFontTx/>
              <a:buNone/>
            </a:pPr>
            <a:endParaRPr lang="en-US" altLang="en-US" sz="4000" b="1">
              <a:solidFill>
                <a:schemeClr val="accent2"/>
              </a:solidFill>
              <a:latin typeface="Arial" panose="020B0604020202020204" pitchFamily="34" charset="0"/>
            </a:endParaRPr>
          </a:p>
          <a:p>
            <a:pPr algn="ctr">
              <a:spcBef>
                <a:spcPct val="0"/>
              </a:spcBef>
              <a:buFontTx/>
              <a:buNone/>
            </a:pPr>
            <a:r>
              <a:rPr lang="en-US" altLang="en-US" sz="4000" b="1">
                <a:latin typeface="Arial" panose="020B0604020202020204" pitchFamily="34" charset="0"/>
              </a:rPr>
              <a:t>NH</a:t>
            </a:r>
            <a:r>
              <a:rPr lang="en-US" altLang="en-US" sz="4000" b="1" baseline="-25000">
                <a:latin typeface="Arial" panose="020B0604020202020204" pitchFamily="34" charset="0"/>
              </a:rPr>
              <a:t>3</a:t>
            </a:r>
            <a:r>
              <a:rPr lang="en-US" altLang="en-US" sz="4000" b="1">
                <a:latin typeface="Arial" panose="020B0604020202020204" pitchFamily="34" charset="0"/>
              </a:rPr>
              <a:t> + H</a:t>
            </a:r>
            <a:r>
              <a:rPr lang="en-US" altLang="en-US" sz="4000" b="1" baseline="-25000">
                <a:latin typeface="Arial" panose="020B0604020202020204" pitchFamily="34" charset="0"/>
              </a:rPr>
              <a:t>2</a:t>
            </a:r>
            <a:r>
              <a:rPr lang="en-US" altLang="en-US" sz="4000" b="1">
                <a:latin typeface="Arial" panose="020B0604020202020204" pitchFamily="34" charset="0"/>
              </a:rPr>
              <a:t>O </a:t>
            </a:r>
            <a:r>
              <a:rPr lang="en-US" altLang="en-US" sz="4000" b="1">
                <a:latin typeface="Arial" panose="020B0604020202020204" pitchFamily="34" charset="0"/>
                <a:sym typeface="Symbol" panose="05050102010706020507" pitchFamily="18" charset="2"/>
              </a:rPr>
              <a:t></a:t>
            </a:r>
            <a:r>
              <a:rPr lang="en-US" altLang="en-US" sz="4000" b="1">
                <a:latin typeface="Arial" panose="020B0604020202020204" pitchFamily="34" charset="0"/>
              </a:rPr>
              <a:t> NH</a:t>
            </a:r>
            <a:r>
              <a:rPr lang="en-US" altLang="en-US" sz="4000" b="1" baseline="-25000">
                <a:latin typeface="Arial" panose="020B0604020202020204" pitchFamily="34" charset="0"/>
              </a:rPr>
              <a:t>4</a:t>
            </a:r>
            <a:r>
              <a:rPr lang="en-US" altLang="en-US" sz="4000" b="1">
                <a:latin typeface="Arial" panose="020B0604020202020204" pitchFamily="34" charset="0"/>
              </a:rPr>
              <a:t>OH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52400" y="152400"/>
            <a:ext cx="8839200" cy="578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defRPr/>
            </a:pPr>
            <a:r>
              <a:rPr lang="en-US" altLang="en-US" sz="2800" b="1" u="sng" dirty="0"/>
              <a:t>TYPES OF COMBUSTION REACTIONS</a:t>
            </a:r>
          </a:p>
          <a:p>
            <a:pPr algn="ctr">
              <a:spcBef>
                <a:spcPct val="0"/>
              </a:spcBef>
              <a:buFontTx/>
              <a:buNone/>
              <a:defRPr/>
            </a:pPr>
            <a:r>
              <a:rPr lang="en-US" altLang="en-US" sz="2800" b="1" dirty="0"/>
              <a:t>A reaction which generally involves the presence of oxygen and releases energy (exothermic).</a:t>
            </a:r>
          </a:p>
          <a:p>
            <a:pPr algn="ctr">
              <a:spcBef>
                <a:spcPct val="0"/>
              </a:spcBef>
              <a:buFontTx/>
              <a:buNone/>
              <a:defRPr/>
            </a:pPr>
            <a:endParaRPr lang="en-US" altLang="en-US" sz="1000" b="1" dirty="0"/>
          </a:p>
          <a:p>
            <a:pPr>
              <a:spcBef>
                <a:spcPct val="0"/>
              </a:spcBef>
              <a:buFontTx/>
              <a:buNone/>
              <a:defRPr/>
            </a:pPr>
            <a:r>
              <a:rPr lang="en-US" altLang="en-US" sz="2400" b="1" dirty="0">
                <a:solidFill>
                  <a:srgbClr val="A50021"/>
                </a:solidFill>
                <a:effectLst>
                  <a:outerShdw blurRad="38100" dist="38100" dir="2700000" algn="tl">
                    <a:srgbClr val="000000">
                      <a:alpha val="43137"/>
                    </a:srgbClr>
                  </a:outerShdw>
                </a:effectLst>
                <a:sym typeface="Symbol" panose="05050102010706020507" pitchFamily="18" charset="2"/>
              </a:rPr>
              <a:t></a:t>
            </a:r>
            <a:r>
              <a:rPr lang="en-US" altLang="en-US" sz="2400" b="1" dirty="0">
                <a:solidFill>
                  <a:srgbClr val="A50021"/>
                </a:solidFill>
                <a:effectLst>
                  <a:outerShdw blurRad="38100" dist="38100" dir="2700000" algn="tl">
                    <a:srgbClr val="000000">
                      <a:alpha val="43137"/>
                    </a:srgbClr>
                  </a:outerShdw>
                </a:effectLst>
              </a:rPr>
              <a:t> Hydrocarbons and other organic compounds combine with excess oxygen to form carbon dioxide and water.</a:t>
            </a:r>
            <a:endParaRPr lang="en-US" altLang="en-US" sz="2400" b="1" dirty="0">
              <a:effectLst>
                <a:outerShdw blurRad="38100" dist="38100" dir="2700000" algn="tl">
                  <a:srgbClr val="000000">
                    <a:alpha val="43137"/>
                  </a:srgbClr>
                </a:outerShdw>
              </a:effectLst>
            </a:endParaRPr>
          </a:p>
          <a:p>
            <a:pPr algn="ctr">
              <a:spcBef>
                <a:spcPct val="0"/>
              </a:spcBef>
              <a:buFontTx/>
              <a:buNone/>
              <a:defRPr/>
            </a:pPr>
            <a:r>
              <a:rPr lang="en-US" altLang="en-US" sz="2800" b="1" dirty="0">
                <a:solidFill>
                  <a:schemeClr val="accent2"/>
                </a:solidFill>
              </a:rPr>
              <a:t>Propanol (CH</a:t>
            </a:r>
            <a:r>
              <a:rPr lang="en-US" altLang="en-US" sz="2800" b="1" baseline="-25000" dirty="0">
                <a:solidFill>
                  <a:schemeClr val="accent2"/>
                </a:solidFill>
              </a:rPr>
              <a:t>3</a:t>
            </a:r>
            <a:r>
              <a:rPr lang="en-US" altLang="en-US" sz="2800" b="1" dirty="0">
                <a:solidFill>
                  <a:schemeClr val="accent2"/>
                </a:solidFill>
              </a:rPr>
              <a:t>CH</a:t>
            </a:r>
            <a:r>
              <a:rPr lang="en-US" altLang="en-US" sz="2800" b="1" baseline="-25000" dirty="0">
                <a:solidFill>
                  <a:schemeClr val="accent2"/>
                </a:solidFill>
              </a:rPr>
              <a:t>2</a:t>
            </a:r>
            <a:r>
              <a:rPr lang="en-US" altLang="en-US" sz="2800" b="1" dirty="0">
                <a:solidFill>
                  <a:schemeClr val="accent2"/>
                </a:solidFill>
              </a:rPr>
              <a:t>CH</a:t>
            </a:r>
            <a:r>
              <a:rPr lang="en-US" altLang="en-US" sz="2800" b="1" baseline="-25000" dirty="0">
                <a:solidFill>
                  <a:schemeClr val="accent2"/>
                </a:solidFill>
              </a:rPr>
              <a:t>2</a:t>
            </a:r>
            <a:r>
              <a:rPr lang="en-US" altLang="en-US" sz="2800" b="1" dirty="0">
                <a:solidFill>
                  <a:schemeClr val="accent2"/>
                </a:solidFill>
              </a:rPr>
              <a:t>OH) is burned completely in air.</a:t>
            </a:r>
            <a:endParaRPr lang="en-US" altLang="en-US" sz="2800" b="1" dirty="0"/>
          </a:p>
          <a:p>
            <a:pPr>
              <a:spcBef>
                <a:spcPct val="0"/>
              </a:spcBef>
              <a:buFontTx/>
              <a:buNone/>
              <a:defRPr/>
            </a:pPr>
            <a:endParaRPr lang="en-US" altLang="en-US" sz="2800" b="1" dirty="0">
              <a:solidFill>
                <a:srgbClr val="A50021"/>
              </a:solidFill>
              <a:sym typeface="Symbol" panose="05050102010706020507" pitchFamily="18" charset="2"/>
            </a:endParaRPr>
          </a:p>
          <a:p>
            <a:pPr>
              <a:spcBef>
                <a:spcPct val="0"/>
              </a:spcBef>
              <a:buFontTx/>
              <a:buNone/>
              <a:defRPr/>
            </a:pPr>
            <a:endParaRPr lang="en-US" altLang="en-US" sz="1400" b="1" dirty="0">
              <a:solidFill>
                <a:srgbClr val="A50021"/>
              </a:solidFill>
              <a:effectLst>
                <a:outerShdw blurRad="38100" dist="38100" dir="2700000" algn="tl">
                  <a:srgbClr val="000000">
                    <a:alpha val="43137"/>
                  </a:srgbClr>
                </a:outerShdw>
              </a:effectLst>
              <a:sym typeface="Symbol" panose="05050102010706020507" pitchFamily="18" charset="2"/>
            </a:endParaRPr>
          </a:p>
          <a:p>
            <a:pPr marL="457200" indent="-457200">
              <a:spcBef>
                <a:spcPct val="0"/>
              </a:spcBef>
              <a:buFont typeface="Symbol" panose="05050102010706020507" pitchFamily="18" charset="2"/>
              <a:buChar char="·"/>
              <a:defRPr/>
            </a:pPr>
            <a:r>
              <a:rPr lang="en-US" altLang="en-US" sz="2800" b="1" dirty="0">
                <a:solidFill>
                  <a:srgbClr val="A50021"/>
                </a:solidFill>
                <a:effectLst>
                  <a:outerShdw blurRad="38100" dist="38100" dir="2700000" algn="tl">
                    <a:srgbClr val="000000">
                      <a:alpha val="43137"/>
                    </a:srgbClr>
                  </a:outerShdw>
                </a:effectLst>
              </a:rPr>
              <a:t>Metals combine with oxygen to form metallic oxides.</a:t>
            </a:r>
            <a:endParaRPr lang="en-US" altLang="en-US" sz="2800" b="1" dirty="0">
              <a:effectLst>
                <a:outerShdw blurRad="38100" dist="38100" dir="2700000" algn="tl">
                  <a:srgbClr val="000000">
                    <a:alpha val="43137"/>
                  </a:srgbClr>
                </a:outerShdw>
              </a:effectLst>
            </a:endParaRPr>
          </a:p>
          <a:p>
            <a:pPr algn="ctr">
              <a:spcBef>
                <a:spcPct val="0"/>
              </a:spcBef>
              <a:buFontTx/>
              <a:buNone/>
              <a:defRPr/>
            </a:pPr>
            <a:r>
              <a:rPr lang="en-US" altLang="en-US" sz="2400" b="1" dirty="0">
                <a:solidFill>
                  <a:schemeClr val="accent2"/>
                </a:solidFill>
              </a:rPr>
              <a:t>Calcium metal is heated strongly in the presence of oxygen.</a:t>
            </a:r>
          </a:p>
          <a:p>
            <a:pPr algn="ctr">
              <a:spcBef>
                <a:spcPct val="0"/>
              </a:spcBef>
              <a:buFontTx/>
              <a:buNone/>
              <a:defRPr/>
            </a:pPr>
            <a:endParaRPr lang="en-US" altLang="en-US" sz="2000" b="1" dirty="0">
              <a:solidFill>
                <a:schemeClr val="accent2"/>
              </a:solidFill>
              <a:sym typeface="Symbol" panose="05050102010706020507" pitchFamily="18" charset="2"/>
            </a:endParaRPr>
          </a:p>
          <a:p>
            <a:pPr>
              <a:spcBef>
                <a:spcPct val="0"/>
              </a:spcBef>
              <a:buFontTx/>
              <a:buNone/>
              <a:defRPr/>
            </a:pPr>
            <a:endParaRPr lang="en-US" altLang="en-US" sz="1400" b="1" dirty="0">
              <a:solidFill>
                <a:srgbClr val="A50021"/>
              </a:solidFill>
              <a:sym typeface="Symbol" panose="05050102010706020507" pitchFamily="18" charset="2"/>
            </a:endParaRPr>
          </a:p>
          <a:p>
            <a:pPr>
              <a:spcBef>
                <a:spcPct val="0"/>
              </a:spcBef>
              <a:buFontTx/>
              <a:buNone/>
              <a:defRPr/>
            </a:pPr>
            <a:r>
              <a:rPr lang="en-US" altLang="en-US" sz="2400" b="1" dirty="0">
                <a:solidFill>
                  <a:srgbClr val="A50021"/>
                </a:solidFill>
                <a:effectLst>
                  <a:outerShdw blurRad="38100" dist="38100" dir="2700000" algn="tl">
                    <a:srgbClr val="000000">
                      <a:alpha val="43137"/>
                    </a:srgbClr>
                  </a:outerShdw>
                </a:effectLst>
                <a:sym typeface="Symbol" panose="05050102010706020507" pitchFamily="18" charset="2"/>
              </a:rPr>
              <a:t></a:t>
            </a:r>
            <a:r>
              <a:rPr lang="en-US" altLang="en-US" sz="2400" b="1" dirty="0">
                <a:solidFill>
                  <a:srgbClr val="A50021"/>
                </a:solidFill>
                <a:effectLst>
                  <a:outerShdw blurRad="38100" dist="38100" dir="2700000" algn="tl">
                    <a:srgbClr val="000000">
                      <a:alpha val="43137"/>
                    </a:srgbClr>
                  </a:outerShdw>
                </a:effectLst>
              </a:rPr>
              <a:t> Nonmetallic hydrides combine with oxygen to form water and nonmetal oxides</a:t>
            </a:r>
            <a:r>
              <a:rPr lang="en-US" altLang="en-US" sz="2400" b="1" dirty="0">
                <a:effectLst>
                  <a:outerShdw blurRad="38100" dist="38100" dir="2700000" algn="tl">
                    <a:srgbClr val="000000">
                      <a:alpha val="43137"/>
                    </a:srgbClr>
                  </a:outerShdw>
                </a:effectLst>
              </a:rPr>
              <a:t>.</a:t>
            </a:r>
          </a:p>
          <a:p>
            <a:pPr>
              <a:spcBef>
                <a:spcPct val="0"/>
              </a:spcBef>
              <a:buFontTx/>
              <a:buNone/>
              <a:defRPr/>
            </a:pPr>
            <a:r>
              <a:rPr lang="en-US" altLang="en-US" sz="2400" b="1" dirty="0"/>
              <a:t>	</a:t>
            </a:r>
            <a:r>
              <a:rPr lang="en-US" altLang="en-US" sz="2400" b="1" dirty="0">
                <a:solidFill>
                  <a:schemeClr val="accent2"/>
                </a:solidFill>
              </a:rPr>
              <a:t>Gaseous </a:t>
            </a:r>
            <a:r>
              <a:rPr lang="en-US" altLang="en-US" sz="2400" b="1" dirty="0" err="1">
                <a:solidFill>
                  <a:schemeClr val="accent2"/>
                </a:solidFill>
              </a:rPr>
              <a:t>diborane</a:t>
            </a:r>
            <a:r>
              <a:rPr lang="en-US" altLang="en-US" sz="2400" b="1" dirty="0">
                <a:solidFill>
                  <a:schemeClr val="accent2"/>
                </a:solidFill>
              </a:rPr>
              <a:t>, B</a:t>
            </a:r>
            <a:r>
              <a:rPr lang="en-US" altLang="en-US" sz="2400" b="1" baseline="-25000" dirty="0">
                <a:solidFill>
                  <a:schemeClr val="accent2"/>
                </a:solidFill>
              </a:rPr>
              <a:t>2</a:t>
            </a:r>
            <a:r>
              <a:rPr lang="en-US" altLang="en-US" sz="2400" b="1" dirty="0">
                <a:solidFill>
                  <a:schemeClr val="accent2"/>
                </a:solidFill>
              </a:rPr>
              <a:t>H</a:t>
            </a:r>
            <a:r>
              <a:rPr lang="en-US" altLang="en-US" sz="2400" b="1" baseline="-25000" dirty="0">
                <a:solidFill>
                  <a:schemeClr val="accent2"/>
                </a:solidFill>
              </a:rPr>
              <a:t>6</a:t>
            </a:r>
            <a:r>
              <a:rPr lang="en-US" altLang="en-US" sz="2400" b="1" dirty="0">
                <a:solidFill>
                  <a:schemeClr val="accent2"/>
                </a:solidFill>
              </a:rPr>
              <a:t>, is burned in excess oxygen.</a:t>
            </a:r>
          </a:p>
        </p:txBody>
      </p:sp>
      <p:sp>
        <p:nvSpPr>
          <p:cNvPr id="2" name="TextBox 1"/>
          <p:cNvSpPr txBox="1">
            <a:spLocks noChangeArrowheads="1"/>
          </p:cNvSpPr>
          <p:nvPr/>
        </p:nvSpPr>
        <p:spPr bwMode="auto">
          <a:xfrm>
            <a:off x="884238" y="2895600"/>
            <a:ext cx="7375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  CH</a:t>
            </a:r>
            <a:r>
              <a:rPr lang="en-US" altLang="en-US" sz="2400" b="1" baseline="-25000"/>
              <a:t>3</a:t>
            </a:r>
            <a:r>
              <a:rPr lang="en-US" altLang="en-US" sz="2400" b="1"/>
              <a:t>CH</a:t>
            </a:r>
            <a:r>
              <a:rPr lang="en-US" altLang="en-US" sz="2400" b="1" baseline="-25000"/>
              <a:t>2</a:t>
            </a:r>
            <a:r>
              <a:rPr lang="en-US" altLang="en-US" sz="2400" b="1"/>
              <a:t>CH</a:t>
            </a:r>
            <a:r>
              <a:rPr lang="en-US" altLang="en-US" sz="2400" b="1" baseline="-25000"/>
              <a:t>2</a:t>
            </a:r>
            <a:r>
              <a:rPr lang="en-US" altLang="en-US" sz="2400" b="1"/>
              <a:t>OH(l)  +  5O</a:t>
            </a:r>
            <a:r>
              <a:rPr lang="en-US" altLang="en-US" sz="2400" b="1" baseline="-25000"/>
              <a:t>2</a:t>
            </a:r>
            <a:r>
              <a:rPr lang="en-US" altLang="en-US" sz="2400" b="1" baseline="30000"/>
              <a:t> </a:t>
            </a:r>
            <a:r>
              <a:rPr lang="en-US" altLang="en-US" sz="2400" b="1"/>
              <a:t>(g)  </a:t>
            </a:r>
            <a:r>
              <a:rPr lang="en-US" altLang="en-US" sz="2400" b="1">
                <a:sym typeface="Symbol" panose="05050102010706020507" pitchFamily="18" charset="2"/>
              </a:rPr>
              <a:t></a:t>
            </a:r>
            <a:r>
              <a:rPr lang="en-US" altLang="en-US" sz="2400" b="1"/>
              <a:t>  3CO</a:t>
            </a:r>
            <a:r>
              <a:rPr lang="en-US" altLang="en-US" sz="2400" b="1" baseline="-25000"/>
              <a:t>2</a:t>
            </a:r>
            <a:r>
              <a:rPr lang="en-US" altLang="en-US" sz="2400" b="1"/>
              <a:t>(g)  + 4H</a:t>
            </a:r>
            <a:r>
              <a:rPr lang="en-US" altLang="en-US" sz="2400" b="1" baseline="-25000"/>
              <a:t>2</a:t>
            </a:r>
            <a:r>
              <a:rPr lang="en-US" altLang="en-US" sz="2400" b="1"/>
              <a:t>O(g)</a:t>
            </a:r>
          </a:p>
        </p:txBody>
      </p:sp>
      <p:sp>
        <p:nvSpPr>
          <p:cNvPr id="3" name="TextBox 2"/>
          <p:cNvSpPr txBox="1">
            <a:spLocks noChangeArrowheads="1"/>
          </p:cNvSpPr>
          <p:nvPr/>
        </p:nvSpPr>
        <p:spPr bwMode="auto">
          <a:xfrm>
            <a:off x="2133600" y="4186238"/>
            <a:ext cx="3913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Ca(s)  +  2O</a:t>
            </a:r>
            <a:r>
              <a:rPr lang="en-US" altLang="en-US" sz="2400" b="1" baseline="-25000"/>
              <a:t>2</a:t>
            </a:r>
            <a:r>
              <a:rPr lang="en-US" altLang="en-US" sz="2400" b="1" baseline="30000"/>
              <a:t> </a:t>
            </a:r>
            <a:r>
              <a:rPr lang="en-US" altLang="en-US" sz="2400" b="1"/>
              <a:t>(g)  </a:t>
            </a:r>
            <a:r>
              <a:rPr lang="en-US" altLang="en-US" sz="2400" b="1">
                <a:sym typeface="Symbol" panose="05050102010706020507" pitchFamily="18" charset="2"/>
              </a:rPr>
              <a:t></a:t>
            </a:r>
            <a:r>
              <a:rPr lang="en-US" altLang="en-US" sz="2400" b="1"/>
              <a:t>  CaO</a:t>
            </a:r>
            <a:r>
              <a:rPr lang="en-US" altLang="en-US" sz="2400" b="1" baseline="-25000"/>
              <a:t> </a:t>
            </a:r>
            <a:r>
              <a:rPr lang="en-US" altLang="en-US" sz="2400" b="1"/>
              <a:t>(g)</a:t>
            </a:r>
          </a:p>
        </p:txBody>
      </p:sp>
      <p:sp>
        <p:nvSpPr>
          <p:cNvPr id="4" name="TextBox 3"/>
          <p:cNvSpPr txBox="1">
            <a:spLocks noChangeArrowheads="1"/>
          </p:cNvSpPr>
          <p:nvPr/>
        </p:nvSpPr>
        <p:spPr bwMode="auto">
          <a:xfrm>
            <a:off x="1371600" y="5891213"/>
            <a:ext cx="5700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B</a:t>
            </a:r>
            <a:r>
              <a:rPr lang="en-US" altLang="en-US" sz="2400" b="1" baseline="-25000"/>
              <a:t>2</a:t>
            </a:r>
            <a:r>
              <a:rPr lang="en-US" altLang="en-US" sz="2400" b="1"/>
              <a:t>H</a:t>
            </a:r>
            <a:r>
              <a:rPr lang="en-US" altLang="en-US" sz="2400" b="1" baseline="-25000"/>
              <a:t>6</a:t>
            </a:r>
            <a:r>
              <a:rPr lang="en-US" altLang="en-US" sz="2400" b="1"/>
              <a:t>(g)  +  3O</a:t>
            </a:r>
            <a:r>
              <a:rPr lang="en-US" altLang="en-US" sz="2400" b="1" baseline="-25000"/>
              <a:t>2</a:t>
            </a:r>
            <a:r>
              <a:rPr lang="en-US" altLang="en-US" sz="2400" b="1" baseline="30000"/>
              <a:t> </a:t>
            </a:r>
            <a:r>
              <a:rPr lang="en-US" altLang="en-US" sz="2400" b="1"/>
              <a:t>(g)  </a:t>
            </a:r>
            <a:r>
              <a:rPr lang="en-US" altLang="en-US" sz="2400" b="1">
                <a:sym typeface="Symbol" panose="05050102010706020507" pitchFamily="18" charset="2"/>
              </a:rPr>
              <a:t></a:t>
            </a:r>
            <a:r>
              <a:rPr lang="en-US" altLang="en-US" sz="2400" b="1"/>
              <a:t>  B</a:t>
            </a:r>
            <a:r>
              <a:rPr lang="en-US" altLang="en-US" sz="2400" b="1" baseline="-25000"/>
              <a:t>2</a:t>
            </a:r>
            <a:r>
              <a:rPr lang="en-US" altLang="en-US" sz="2400" b="1"/>
              <a:t>O</a:t>
            </a:r>
            <a:r>
              <a:rPr lang="en-US" altLang="en-US" sz="2400" b="1" baseline="-25000"/>
              <a:t>3</a:t>
            </a:r>
            <a:r>
              <a:rPr lang="en-US" altLang="en-US" sz="2400" b="1"/>
              <a:t>(s)  + 3H</a:t>
            </a:r>
            <a:r>
              <a:rPr lang="en-US" altLang="en-US" sz="2400" b="1" baseline="-25000"/>
              <a:t>2</a:t>
            </a:r>
            <a:r>
              <a:rPr lang="en-US" altLang="en-US" sz="2400" b="1"/>
              <a:t>O(g)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0"/>
            <a:ext cx="9144000"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b="1" u="sng"/>
              <a:t>TYPES OF COMBUSTION Rx</a:t>
            </a:r>
          </a:p>
          <a:p>
            <a:pPr>
              <a:spcBef>
                <a:spcPct val="0"/>
              </a:spcBef>
              <a:buFontTx/>
              <a:buNone/>
            </a:pPr>
            <a:endParaRPr lang="en-US" altLang="en-US" sz="1800" b="1">
              <a:solidFill>
                <a:srgbClr val="A50021"/>
              </a:solidFill>
              <a:sym typeface="Symbol" panose="05050102010706020507" pitchFamily="18" charset="2"/>
            </a:endParaRPr>
          </a:p>
          <a:p>
            <a:pPr>
              <a:spcBef>
                <a:spcPct val="0"/>
              </a:spcBef>
              <a:buFontTx/>
              <a:buNone/>
            </a:pPr>
            <a:r>
              <a:rPr lang="en-US" altLang="en-US" sz="2800" b="1">
                <a:solidFill>
                  <a:srgbClr val="A50021"/>
                </a:solidFill>
                <a:sym typeface="Symbol" panose="05050102010706020507" pitchFamily="18" charset="2"/>
              </a:rPr>
              <a:t>CHAT PROBLEMS</a:t>
            </a:r>
          </a:p>
          <a:p>
            <a:pPr>
              <a:spcBef>
                <a:spcPct val="0"/>
              </a:spcBef>
              <a:buFontTx/>
              <a:buNone/>
            </a:pPr>
            <a:endParaRPr lang="en-US" altLang="en-US" sz="2000" b="1">
              <a:solidFill>
                <a:srgbClr val="A50021"/>
              </a:solidFill>
              <a:sym typeface="Symbol" panose="05050102010706020507" pitchFamily="18" charset="2"/>
            </a:endParaRPr>
          </a:p>
          <a:p>
            <a:pPr>
              <a:spcBef>
                <a:spcPct val="0"/>
              </a:spcBef>
              <a:buFontTx/>
              <a:buNone/>
            </a:pPr>
            <a:r>
              <a:rPr lang="en-US" altLang="en-US" sz="2000" b="1">
                <a:sym typeface="Symbol" panose="05050102010706020507" pitchFamily="18" charset="2"/>
              </a:rPr>
              <a:t>Q1: If n</a:t>
            </a:r>
            <a:r>
              <a:rPr lang="en-US" altLang="en-US" sz="2000" b="1"/>
              <a:t>onmetallic sulfides combine with oxygen to form sulfur dioxide and nonmetal oxides,  give the formula for the nonmetal oxide produced when Carbon disulfide vapor is burned in excess oxygen.</a:t>
            </a:r>
          </a:p>
          <a:p>
            <a:pPr>
              <a:spcBef>
                <a:spcPct val="0"/>
              </a:spcBef>
              <a:buFontTx/>
              <a:buNone/>
            </a:pPr>
            <a:endParaRPr lang="en-US" altLang="en-US" sz="1200" b="1"/>
          </a:p>
          <a:p>
            <a:pPr>
              <a:spcBef>
                <a:spcPct val="0"/>
              </a:spcBef>
              <a:buFontTx/>
              <a:buNone/>
            </a:pPr>
            <a:r>
              <a:rPr lang="en-US" altLang="en-US" sz="2400" b="1"/>
              <a:t>Write the balanced chemical equation.</a:t>
            </a:r>
          </a:p>
          <a:p>
            <a:pPr>
              <a:spcBef>
                <a:spcPct val="0"/>
              </a:spcBef>
              <a:buFontTx/>
              <a:buNone/>
            </a:pPr>
            <a:endParaRPr lang="en-US" altLang="en-US" sz="2800" b="1"/>
          </a:p>
          <a:p>
            <a:pPr>
              <a:spcBef>
                <a:spcPct val="0"/>
              </a:spcBef>
              <a:buFontTx/>
              <a:buNone/>
            </a:pPr>
            <a:endParaRPr lang="en-US" altLang="en-US" sz="2800" b="1">
              <a:solidFill>
                <a:srgbClr val="A50021"/>
              </a:solidFill>
              <a:sym typeface="Symbol" panose="05050102010706020507" pitchFamily="18" charset="2"/>
            </a:endParaRPr>
          </a:p>
          <a:p>
            <a:pPr>
              <a:spcBef>
                <a:spcPct val="0"/>
              </a:spcBef>
              <a:buFontTx/>
              <a:buNone/>
            </a:pPr>
            <a:r>
              <a:rPr lang="en-US" altLang="en-US" sz="2000" b="1">
                <a:solidFill>
                  <a:srgbClr val="A50021"/>
                </a:solidFill>
              </a:rPr>
              <a:t> </a:t>
            </a:r>
            <a:r>
              <a:rPr lang="en-US" altLang="en-US" sz="2000" b="1"/>
              <a:t>Q2: In general, if sulfur is present then SO</a:t>
            </a:r>
            <a:r>
              <a:rPr lang="en-US" altLang="en-US" sz="2000" b="1" baseline="-25000"/>
              <a:t>2</a:t>
            </a:r>
            <a:r>
              <a:rPr lang="en-US" altLang="en-US" sz="2000" b="1"/>
              <a:t> is formed and if nitrogen is present, NO</a:t>
            </a:r>
            <a:r>
              <a:rPr lang="en-US" altLang="en-US" sz="2000" b="1" baseline="-25000"/>
              <a:t>2</a:t>
            </a:r>
            <a:r>
              <a:rPr lang="en-US" altLang="en-US" sz="2000" b="1"/>
              <a:t> is formed.  Write a balanced chemical equation for the reaction of oxygen with ammonia(NH</a:t>
            </a:r>
            <a:r>
              <a:rPr lang="en-US" altLang="en-US" sz="2000" b="1" baseline="-25000"/>
              <a:t>3</a:t>
            </a:r>
            <a:r>
              <a:rPr lang="en-US" altLang="en-US" sz="2000" b="1"/>
              <a:t>) in the presence of a catalyst, platinum.</a:t>
            </a:r>
          </a:p>
        </p:txBody>
      </p:sp>
      <p:sp>
        <p:nvSpPr>
          <p:cNvPr id="4" name="TextBox 3"/>
          <p:cNvSpPr txBox="1">
            <a:spLocks noChangeArrowheads="1"/>
          </p:cNvSpPr>
          <p:nvPr/>
        </p:nvSpPr>
        <p:spPr bwMode="auto">
          <a:xfrm>
            <a:off x="1236663" y="4924425"/>
            <a:ext cx="61452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			 </a:t>
            </a:r>
            <a:r>
              <a:rPr lang="en-US" altLang="en-US" sz="2400" b="1" baseline="-25000">
                <a:solidFill>
                  <a:schemeClr val="bg1"/>
                </a:solidFill>
              </a:rPr>
              <a:t>Pt</a:t>
            </a:r>
          </a:p>
          <a:p>
            <a:pPr>
              <a:spcBef>
                <a:spcPct val="0"/>
              </a:spcBef>
              <a:buFontTx/>
              <a:buNone/>
            </a:pPr>
            <a:r>
              <a:rPr lang="en-US" altLang="en-US" sz="2400" b="1">
                <a:solidFill>
                  <a:schemeClr val="bg1"/>
                </a:solidFill>
              </a:rPr>
              <a:t>4</a:t>
            </a:r>
            <a:r>
              <a:rPr lang="en-US" altLang="en-US" sz="2400" b="1"/>
              <a:t> NH</a:t>
            </a:r>
            <a:r>
              <a:rPr lang="en-US" altLang="en-US" sz="2400" b="1" baseline="-25000"/>
              <a:t>3</a:t>
            </a:r>
            <a:r>
              <a:rPr lang="en-US" altLang="en-US" sz="2400" b="1"/>
              <a:t>(g)  +  </a:t>
            </a:r>
            <a:r>
              <a:rPr lang="en-US" altLang="en-US" sz="2400" b="1">
                <a:solidFill>
                  <a:schemeClr val="bg1"/>
                </a:solidFill>
              </a:rPr>
              <a:t>7</a:t>
            </a:r>
            <a:r>
              <a:rPr lang="en-US" altLang="en-US" sz="2400" b="1"/>
              <a:t> O</a:t>
            </a:r>
            <a:r>
              <a:rPr lang="en-US" altLang="en-US" sz="2400" b="1" baseline="-25000"/>
              <a:t>2</a:t>
            </a:r>
            <a:r>
              <a:rPr lang="en-US" altLang="en-US" sz="2400" b="1" baseline="30000"/>
              <a:t> </a:t>
            </a:r>
            <a:r>
              <a:rPr lang="en-US" altLang="en-US" sz="2400" b="1"/>
              <a:t>(g)  </a:t>
            </a:r>
            <a:r>
              <a:rPr lang="en-US" altLang="en-US" sz="2400" b="1">
                <a:sym typeface="Symbol" panose="05050102010706020507" pitchFamily="18" charset="2"/>
              </a:rPr>
              <a:t></a:t>
            </a:r>
            <a:r>
              <a:rPr lang="en-US" altLang="en-US" sz="2400" b="1"/>
              <a:t>  </a:t>
            </a:r>
            <a:r>
              <a:rPr lang="en-US" altLang="en-US" sz="2400" b="1">
                <a:solidFill>
                  <a:schemeClr val="bg1"/>
                </a:solidFill>
              </a:rPr>
              <a:t>4</a:t>
            </a:r>
            <a:r>
              <a:rPr lang="en-US" altLang="en-US" sz="2400" b="1"/>
              <a:t> NO</a:t>
            </a:r>
            <a:r>
              <a:rPr lang="en-US" altLang="en-US" sz="2400" b="1" baseline="-25000"/>
              <a:t>2</a:t>
            </a:r>
            <a:r>
              <a:rPr lang="en-US" altLang="en-US" sz="2400" b="1"/>
              <a:t>(g)  + </a:t>
            </a:r>
            <a:r>
              <a:rPr lang="en-US" altLang="en-US" sz="2400" b="1">
                <a:solidFill>
                  <a:schemeClr val="bg1"/>
                </a:solidFill>
              </a:rPr>
              <a:t>6</a:t>
            </a:r>
            <a:r>
              <a:rPr lang="en-US" altLang="en-US" sz="2400" b="1"/>
              <a:t> H</a:t>
            </a:r>
            <a:r>
              <a:rPr lang="en-US" altLang="en-US" sz="2400" b="1" baseline="-25000"/>
              <a:t>2</a:t>
            </a:r>
            <a:r>
              <a:rPr lang="en-US" altLang="en-US" sz="2400" b="1"/>
              <a:t>O(g)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28600" y="385763"/>
            <a:ext cx="8839200" cy="572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2">
              <a:spcBef>
                <a:spcPct val="0"/>
              </a:spcBef>
              <a:buFontTx/>
              <a:buNone/>
              <a:defRPr/>
            </a:pPr>
            <a:r>
              <a:rPr lang="en-US" altLang="en-US" sz="2800" b="1" u="sng" dirty="0"/>
              <a:t>SYNTHESIS or </a:t>
            </a:r>
            <a:r>
              <a:rPr lang="en-US" altLang="en-US" sz="2800" b="1" u="sng" dirty="0">
                <a:effectLst>
                  <a:outerShdw blurRad="38100" dist="38100" dir="2700000" algn="tl">
                    <a:srgbClr val="000000">
                      <a:alpha val="43137"/>
                    </a:srgbClr>
                  </a:outerShdw>
                </a:effectLst>
              </a:rPr>
              <a:t>COMBINATION</a:t>
            </a:r>
            <a:r>
              <a:rPr lang="en-US" altLang="en-US" sz="2800" b="1" u="sng" dirty="0"/>
              <a:t> REACTIONS</a:t>
            </a:r>
          </a:p>
          <a:p>
            <a:pPr>
              <a:spcBef>
                <a:spcPct val="0"/>
              </a:spcBef>
              <a:buFontTx/>
              <a:buNone/>
              <a:defRPr/>
            </a:pPr>
            <a:endParaRPr lang="en-US" altLang="en-US" sz="1000" b="1" dirty="0"/>
          </a:p>
          <a:p>
            <a:pPr marL="342900" indent="-342900">
              <a:spcBef>
                <a:spcPct val="0"/>
              </a:spcBef>
              <a:buFont typeface="Symbol" panose="05050102010706020507" pitchFamily="18" charset="2"/>
              <a:buChar char="·"/>
              <a:defRPr/>
            </a:pPr>
            <a:r>
              <a:rPr lang="en-US" altLang="en-US" sz="2400" b="1" dirty="0">
                <a:solidFill>
                  <a:srgbClr val="CC3300"/>
                </a:solidFill>
                <a:effectLst>
                  <a:outerShdw blurRad="38100" dist="38100" dir="2700000" algn="tl">
                    <a:srgbClr val="000000">
                      <a:alpha val="43137"/>
                    </a:srgbClr>
                  </a:outerShdw>
                </a:effectLst>
              </a:rPr>
              <a:t>A metal combines with a nonmetal to form a binary salt.</a:t>
            </a:r>
          </a:p>
          <a:p>
            <a:pPr>
              <a:spcBef>
                <a:spcPct val="0"/>
              </a:spcBef>
              <a:buFontTx/>
              <a:buNone/>
              <a:defRPr/>
            </a:pPr>
            <a:r>
              <a:rPr lang="en-US" altLang="en-US" sz="2400" b="1" dirty="0">
                <a:solidFill>
                  <a:srgbClr val="0070C0"/>
                </a:solidFill>
              </a:rPr>
              <a:t>Sodium metal is dropped into a container of chlorine gas.</a:t>
            </a:r>
          </a:p>
          <a:p>
            <a:pPr>
              <a:spcBef>
                <a:spcPct val="0"/>
              </a:spcBef>
              <a:buFontTx/>
              <a:buNone/>
              <a:defRPr/>
            </a:pPr>
            <a:endParaRPr lang="en-US" altLang="en-US" sz="1600" b="1" dirty="0">
              <a:solidFill>
                <a:srgbClr val="0070C0"/>
              </a:solidFill>
            </a:endParaRPr>
          </a:p>
          <a:p>
            <a:pPr>
              <a:spcBef>
                <a:spcPct val="0"/>
              </a:spcBef>
              <a:buFontTx/>
              <a:buNone/>
              <a:defRPr/>
            </a:pPr>
            <a:endParaRPr lang="en-US" altLang="en-US" sz="2400" b="1" dirty="0">
              <a:solidFill>
                <a:srgbClr val="0070C0"/>
              </a:solidFill>
            </a:endParaRPr>
          </a:p>
          <a:p>
            <a:pPr>
              <a:spcBef>
                <a:spcPct val="0"/>
              </a:spcBef>
              <a:buFontTx/>
              <a:buNone/>
              <a:defRPr/>
            </a:pPr>
            <a:r>
              <a:rPr lang="en-US" altLang="en-US" sz="2400" b="1" dirty="0">
                <a:solidFill>
                  <a:srgbClr val="0070C0"/>
                </a:solidFill>
              </a:rPr>
              <a:t>Lithium metal is dropped into a container of nitrogen gas.</a:t>
            </a:r>
          </a:p>
          <a:p>
            <a:pPr>
              <a:spcBef>
                <a:spcPct val="0"/>
              </a:spcBef>
              <a:buFontTx/>
              <a:buNone/>
              <a:defRPr/>
            </a:pPr>
            <a:endParaRPr lang="en-US" altLang="en-US" sz="2400" b="1" dirty="0">
              <a:solidFill>
                <a:schemeClr val="accent2"/>
              </a:solidFill>
            </a:endParaRPr>
          </a:p>
          <a:p>
            <a:pPr>
              <a:spcBef>
                <a:spcPct val="0"/>
              </a:spcBef>
              <a:buFontTx/>
              <a:buNone/>
              <a:defRPr/>
            </a:pPr>
            <a:endParaRPr lang="en-US" altLang="en-US" sz="2400" b="1" dirty="0"/>
          </a:p>
          <a:p>
            <a:pPr>
              <a:spcBef>
                <a:spcPct val="0"/>
              </a:spcBef>
              <a:buFontTx/>
              <a:buNone/>
              <a:defRPr/>
            </a:pPr>
            <a:r>
              <a:rPr lang="en-US" altLang="en-US" sz="2400" b="1" dirty="0">
                <a:solidFill>
                  <a:srgbClr val="CC3300"/>
                </a:solidFill>
                <a:effectLst>
                  <a:outerShdw blurRad="38100" dist="38100" dir="2700000" algn="tl">
                    <a:srgbClr val="000000">
                      <a:alpha val="43137"/>
                    </a:srgbClr>
                  </a:outerShdw>
                </a:effectLst>
                <a:sym typeface="Symbol" panose="05050102010706020507" pitchFamily="18" charset="2"/>
              </a:rPr>
              <a:t></a:t>
            </a:r>
            <a:r>
              <a:rPr lang="en-US" altLang="en-US" sz="2400" b="1" dirty="0">
                <a:solidFill>
                  <a:srgbClr val="CC3300"/>
                </a:solidFill>
                <a:effectLst>
                  <a:outerShdw blurRad="38100" dist="38100" dir="2700000" algn="tl">
                    <a:srgbClr val="000000">
                      <a:alpha val="43137"/>
                    </a:srgbClr>
                  </a:outerShdw>
                </a:effectLst>
              </a:rPr>
              <a:t> Nonmetallic oxides and water form acids.  (</a:t>
            </a:r>
            <a:r>
              <a:rPr lang="en-US" altLang="en-US" sz="2400" b="1" dirty="0">
                <a:solidFill>
                  <a:srgbClr val="CC3300"/>
                </a:solidFill>
              </a:rPr>
              <a:t>The nonmetal retains its oxidation number).</a:t>
            </a:r>
          </a:p>
          <a:p>
            <a:pPr>
              <a:spcBef>
                <a:spcPct val="0"/>
              </a:spcBef>
              <a:buFontTx/>
              <a:buNone/>
              <a:defRPr/>
            </a:pPr>
            <a:r>
              <a:rPr lang="en-US" altLang="en-US" sz="2400" b="1" dirty="0">
                <a:solidFill>
                  <a:srgbClr val="0070C0"/>
                </a:solidFill>
              </a:rPr>
              <a:t>Dinitrogen pentoxide is bubbled into water.</a:t>
            </a:r>
          </a:p>
          <a:p>
            <a:pPr>
              <a:spcBef>
                <a:spcPct val="0"/>
              </a:spcBef>
              <a:buFontTx/>
              <a:buNone/>
              <a:defRPr/>
            </a:pPr>
            <a:endParaRPr lang="en-US" altLang="en-US" sz="2400" b="1" dirty="0"/>
          </a:p>
          <a:p>
            <a:pPr>
              <a:spcBef>
                <a:spcPct val="0"/>
              </a:spcBef>
              <a:buFontTx/>
              <a:buNone/>
              <a:defRPr/>
            </a:pPr>
            <a:endParaRPr lang="en-US" altLang="en-US" sz="2400" b="1" dirty="0">
              <a:solidFill>
                <a:srgbClr val="A50021"/>
              </a:solidFill>
            </a:endParaRPr>
          </a:p>
          <a:p>
            <a:pPr>
              <a:spcBef>
                <a:spcPct val="0"/>
              </a:spcBef>
              <a:buFontTx/>
              <a:buNone/>
              <a:defRPr/>
            </a:pPr>
            <a:r>
              <a:rPr lang="en-US" altLang="en-US" sz="2400" b="1" dirty="0">
                <a:solidFill>
                  <a:srgbClr val="A50021"/>
                </a:solidFill>
              </a:rPr>
              <a:t>CHAT QUESTION:</a:t>
            </a:r>
          </a:p>
          <a:p>
            <a:pPr>
              <a:spcBef>
                <a:spcPct val="0"/>
              </a:spcBef>
              <a:buFontTx/>
              <a:buNone/>
              <a:defRPr/>
            </a:pPr>
            <a:r>
              <a:rPr lang="en-US" altLang="en-US" sz="2400" b="1" dirty="0">
                <a:solidFill>
                  <a:srgbClr val="A50021"/>
                </a:solidFill>
              </a:rPr>
              <a:t>What gas must be bubbled into water to make nitrous acid?   </a:t>
            </a:r>
          </a:p>
        </p:txBody>
      </p:sp>
      <p:sp>
        <p:nvSpPr>
          <p:cNvPr id="2" name="TextBox 1"/>
          <p:cNvSpPr txBox="1">
            <a:spLocks noChangeArrowheads="1"/>
          </p:cNvSpPr>
          <p:nvPr/>
        </p:nvSpPr>
        <p:spPr bwMode="auto">
          <a:xfrm>
            <a:off x="2160588" y="1800225"/>
            <a:ext cx="3797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2Na</a:t>
            </a:r>
            <a:r>
              <a:rPr lang="en-US" altLang="en-US" sz="1800" b="1"/>
              <a:t>(s)  </a:t>
            </a:r>
            <a:r>
              <a:rPr lang="en-US" altLang="en-US" sz="2400" b="1"/>
              <a:t>+  Cl</a:t>
            </a:r>
            <a:r>
              <a:rPr lang="en-US" altLang="en-US" sz="2400" b="1" baseline="-25000"/>
              <a:t>2</a:t>
            </a:r>
            <a:r>
              <a:rPr lang="en-US" altLang="en-US" sz="1800" b="1"/>
              <a:t>(g) </a:t>
            </a:r>
            <a:r>
              <a:rPr lang="en-US" altLang="en-US" sz="2400" b="1">
                <a:sym typeface="Symbol" panose="05050102010706020507" pitchFamily="18" charset="2"/>
              </a:rPr>
              <a:t></a:t>
            </a:r>
            <a:r>
              <a:rPr lang="en-US" altLang="en-US" sz="2400" b="1"/>
              <a:t>  2NaCl</a:t>
            </a:r>
            <a:r>
              <a:rPr lang="en-US" altLang="en-US" sz="1800" b="1"/>
              <a:t>(s)  </a:t>
            </a:r>
            <a:endParaRPr lang="en-US" altLang="en-US" sz="2400" b="1"/>
          </a:p>
        </p:txBody>
      </p:sp>
      <p:sp>
        <p:nvSpPr>
          <p:cNvPr id="3" name="TextBox 2"/>
          <p:cNvSpPr txBox="1">
            <a:spLocks noChangeArrowheads="1"/>
          </p:cNvSpPr>
          <p:nvPr/>
        </p:nvSpPr>
        <p:spPr bwMode="auto">
          <a:xfrm>
            <a:off x="1528763" y="2814638"/>
            <a:ext cx="6238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6Li(s)  +  N</a:t>
            </a:r>
            <a:r>
              <a:rPr lang="en-US" altLang="en-US" sz="2400" b="1" baseline="-25000"/>
              <a:t>2</a:t>
            </a:r>
            <a:r>
              <a:rPr lang="en-US" altLang="en-US" sz="2400" b="1"/>
              <a:t>(g)  </a:t>
            </a:r>
            <a:r>
              <a:rPr lang="en-US" altLang="en-US" sz="2400" b="1">
                <a:sym typeface="Symbol" panose="05050102010706020507" pitchFamily="18" charset="2"/>
              </a:rPr>
              <a:t></a:t>
            </a:r>
            <a:r>
              <a:rPr lang="en-US" altLang="en-US" sz="2400" b="1"/>
              <a:t>  2Li</a:t>
            </a:r>
            <a:r>
              <a:rPr lang="en-US" altLang="en-US" sz="2400" b="1" baseline="-25000"/>
              <a:t>3</a:t>
            </a:r>
            <a:r>
              <a:rPr lang="en-US" altLang="en-US" sz="2400" b="1"/>
              <a:t>N(s)         lithium azide</a:t>
            </a:r>
          </a:p>
        </p:txBody>
      </p:sp>
      <p:sp>
        <p:nvSpPr>
          <p:cNvPr id="4" name="TextBox 3"/>
          <p:cNvSpPr txBox="1">
            <a:spLocks noChangeArrowheads="1"/>
          </p:cNvSpPr>
          <p:nvPr/>
        </p:nvSpPr>
        <p:spPr bwMode="auto">
          <a:xfrm>
            <a:off x="1689100" y="4691063"/>
            <a:ext cx="4740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 N</a:t>
            </a:r>
            <a:r>
              <a:rPr lang="en-US" altLang="en-US" sz="2400" b="1" baseline="-25000"/>
              <a:t>2</a:t>
            </a:r>
            <a:r>
              <a:rPr lang="en-US" altLang="en-US" sz="2400" b="1"/>
              <a:t>O</a:t>
            </a:r>
            <a:r>
              <a:rPr lang="en-US" altLang="en-US" sz="2400" b="1" baseline="-25000"/>
              <a:t>5</a:t>
            </a:r>
            <a:r>
              <a:rPr lang="en-US" altLang="en-US" sz="2400" b="1"/>
              <a:t>(g)  +  H</a:t>
            </a:r>
            <a:r>
              <a:rPr lang="en-US" altLang="en-US" sz="2400" b="1" baseline="-25000"/>
              <a:t>2</a:t>
            </a:r>
            <a:r>
              <a:rPr lang="en-US" altLang="en-US" sz="2400" b="1"/>
              <a:t>O(l)  </a:t>
            </a:r>
            <a:r>
              <a:rPr lang="en-US" altLang="en-US" sz="2400" b="1">
                <a:sym typeface="Symbol" panose="05050102010706020507" pitchFamily="18" charset="2"/>
              </a:rPr>
              <a:t></a:t>
            </a:r>
            <a:r>
              <a:rPr lang="en-US" altLang="en-US" sz="2400" b="1"/>
              <a:t> 2 HNO</a:t>
            </a:r>
            <a:r>
              <a:rPr lang="en-US" altLang="en-US" sz="2400" b="1" baseline="-25000"/>
              <a:t>3</a:t>
            </a:r>
            <a:r>
              <a:rPr lang="en-US" altLang="en-US" sz="2400" b="1"/>
              <a:t>(aq)</a:t>
            </a:r>
          </a:p>
        </p:txBody>
      </p:sp>
      <p:sp>
        <p:nvSpPr>
          <p:cNvPr id="5" name="TextBox 4"/>
          <p:cNvSpPr txBox="1">
            <a:spLocks noChangeArrowheads="1"/>
          </p:cNvSpPr>
          <p:nvPr/>
        </p:nvSpPr>
        <p:spPr bwMode="auto">
          <a:xfrm>
            <a:off x="1943100" y="6105525"/>
            <a:ext cx="5795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HNO</a:t>
            </a:r>
            <a:r>
              <a:rPr lang="en-US" altLang="en-US" sz="2400" b="1" baseline="-25000"/>
              <a:t>2</a:t>
            </a:r>
            <a:r>
              <a:rPr lang="en-US" altLang="en-US" sz="2400" b="1"/>
              <a:t>(aq) nitrous acid with N</a:t>
            </a:r>
            <a:r>
              <a:rPr lang="en-US" altLang="en-US" sz="2400" b="1" baseline="30000"/>
              <a:t>+3</a:t>
            </a:r>
            <a:r>
              <a:rPr lang="en-US" altLang="en-US" sz="2400" b="1"/>
              <a:t> = N</a:t>
            </a:r>
            <a:r>
              <a:rPr lang="en-US" altLang="en-US" sz="2400" b="1" baseline="-25000"/>
              <a:t>2</a:t>
            </a:r>
            <a:r>
              <a:rPr lang="en-US" altLang="en-US" sz="2400" b="1"/>
              <a:t>O</a:t>
            </a:r>
            <a:r>
              <a:rPr lang="en-US" altLang="en-US" sz="2400" b="1" baseline="-25000"/>
              <a:t>3</a:t>
            </a:r>
            <a:r>
              <a:rPr lang="en-US" altLang="en-US" sz="2400" b="1"/>
              <a:t>(g)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66">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6">
                                            <p:txEl>
                                              <p:pRg st="14" end="1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52400" y="304800"/>
            <a:ext cx="8839200"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2">
              <a:spcBef>
                <a:spcPct val="0"/>
              </a:spcBef>
              <a:buFontTx/>
              <a:buNone/>
              <a:defRPr/>
            </a:pPr>
            <a:r>
              <a:rPr lang="en-US" altLang="en-US" sz="2800" b="1" u="sng" dirty="0"/>
              <a:t>SYNTHESIS or </a:t>
            </a:r>
            <a:r>
              <a:rPr lang="en-US" altLang="en-US" sz="2800" b="1" u="sng" dirty="0">
                <a:effectLst>
                  <a:outerShdw blurRad="38100" dist="38100" dir="2700000" algn="tl">
                    <a:srgbClr val="000000">
                      <a:alpha val="43137"/>
                    </a:srgbClr>
                  </a:outerShdw>
                </a:effectLst>
              </a:rPr>
              <a:t>COMBINATION</a:t>
            </a:r>
            <a:r>
              <a:rPr lang="en-US" altLang="en-US" sz="2800" b="1" u="sng" dirty="0"/>
              <a:t> REACTIONS</a:t>
            </a:r>
          </a:p>
          <a:p>
            <a:pPr lvl="2">
              <a:spcBef>
                <a:spcPct val="0"/>
              </a:spcBef>
              <a:buFontTx/>
              <a:buNone/>
              <a:defRPr/>
            </a:pPr>
            <a:endParaRPr lang="en-US" altLang="en-US" b="1" dirty="0">
              <a:solidFill>
                <a:srgbClr val="A50021"/>
              </a:solidFill>
            </a:endParaRPr>
          </a:p>
          <a:p>
            <a:pPr>
              <a:spcBef>
                <a:spcPct val="0"/>
              </a:spcBef>
              <a:buFontTx/>
              <a:buNone/>
              <a:defRPr/>
            </a:pPr>
            <a:r>
              <a:rPr lang="en-US" altLang="en-US" sz="2400" b="1" dirty="0">
                <a:solidFill>
                  <a:srgbClr val="CC3300"/>
                </a:solidFill>
                <a:effectLst>
                  <a:outerShdw blurRad="38100" dist="38100" dir="2700000" algn="tl">
                    <a:srgbClr val="000000">
                      <a:alpha val="43137"/>
                    </a:srgbClr>
                  </a:outerShdw>
                </a:effectLst>
                <a:sym typeface="Symbol" panose="05050102010706020507" pitchFamily="18" charset="2"/>
              </a:rPr>
              <a:t></a:t>
            </a:r>
            <a:r>
              <a:rPr lang="en-US" altLang="en-US" sz="2400" b="1" dirty="0">
                <a:solidFill>
                  <a:srgbClr val="CC3300"/>
                </a:solidFill>
                <a:effectLst>
                  <a:outerShdw blurRad="38100" dist="38100" dir="2700000" algn="tl">
                    <a:srgbClr val="000000">
                      <a:alpha val="43137"/>
                    </a:srgbClr>
                  </a:outerShdw>
                </a:effectLst>
              </a:rPr>
              <a:t> Metallic oxides and nonmetallic oxides form salts.</a:t>
            </a:r>
          </a:p>
          <a:p>
            <a:pPr>
              <a:spcBef>
                <a:spcPct val="0"/>
              </a:spcBef>
              <a:buFontTx/>
              <a:buNone/>
              <a:defRPr/>
            </a:pPr>
            <a:r>
              <a:rPr lang="en-US" altLang="en-US" sz="2400" b="1" dirty="0">
                <a:solidFill>
                  <a:srgbClr val="0070C0"/>
                </a:solidFill>
              </a:rPr>
              <a:t>Solid calcium oxide is added to sulfur trioxide.</a:t>
            </a:r>
          </a:p>
          <a:p>
            <a:pPr>
              <a:spcBef>
                <a:spcPct val="0"/>
              </a:spcBef>
              <a:buFontTx/>
              <a:buNone/>
              <a:defRPr/>
            </a:pPr>
            <a:endParaRPr lang="en-US" altLang="en-US" sz="2400" b="1" dirty="0">
              <a:solidFill>
                <a:srgbClr val="0070C0"/>
              </a:solidFill>
            </a:endParaRPr>
          </a:p>
          <a:p>
            <a:pPr>
              <a:spcBef>
                <a:spcPct val="0"/>
              </a:spcBef>
              <a:buFontTx/>
              <a:buNone/>
              <a:defRPr/>
            </a:pPr>
            <a:endParaRPr lang="en-US" altLang="en-US" sz="2400" b="1" dirty="0">
              <a:solidFill>
                <a:srgbClr val="0070C0"/>
              </a:solidFill>
            </a:endParaRPr>
          </a:p>
          <a:p>
            <a:pPr>
              <a:spcBef>
                <a:spcPct val="0"/>
              </a:spcBef>
              <a:buFontTx/>
              <a:buNone/>
              <a:defRPr/>
            </a:pPr>
            <a:endParaRPr lang="en-US" altLang="en-US" sz="2400" b="1" dirty="0">
              <a:solidFill>
                <a:srgbClr val="0070C0"/>
              </a:solidFill>
            </a:endParaRPr>
          </a:p>
          <a:p>
            <a:pPr>
              <a:spcBef>
                <a:spcPct val="0"/>
              </a:spcBef>
              <a:buFontTx/>
              <a:buNone/>
              <a:defRPr/>
            </a:pPr>
            <a:r>
              <a:rPr lang="en-US" altLang="en-US" sz="2400" b="1" dirty="0">
                <a:solidFill>
                  <a:srgbClr val="0070C0"/>
                </a:solidFill>
              </a:rPr>
              <a:t>CHAT QUESTION</a:t>
            </a:r>
          </a:p>
          <a:p>
            <a:pPr>
              <a:spcBef>
                <a:spcPct val="0"/>
              </a:spcBef>
              <a:buFontTx/>
              <a:buNone/>
              <a:defRPr/>
            </a:pPr>
            <a:r>
              <a:rPr lang="en-US" altLang="en-US" sz="2400" b="1" dirty="0">
                <a:solidFill>
                  <a:srgbClr val="0070C0"/>
                </a:solidFill>
              </a:rPr>
              <a:t>Propose an equation for the reaction between solid iron(II) oxide and carbon dioxide.</a:t>
            </a:r>
          </a:p>
          <a:p>
            <a:pPr>
              <a:spcBef>
                <a:spcPct val="0"/>
              </a:spcBef>
              <a:buFontTx/>
              <a:buNone/>
              <a:defRPr/>
            </a:pPr>
            <a:endParaRPr lang="en-US" altLang="en-US" sz="2400" b="1" dirty="0">
              <a:solidFill>
                <a:srgbClr val="0070C0"/>
              </a:solidFill>
            </a:endParaRPr>
          </a:p>
        </p:txBody>
      </p:sp>
      <p:sp>
        <p:nvSpPr>
          <p:cNvPr id="4" name="TextBox 3"/>
          <p:cNvSpPr txBox="1">
            <a:spLocks noChangeArrowheads="1"/>
          </p:cNvSpPr>
          <p:nvPr/>
        </p:nvSpPr>
        <p:spPr bwMode="auto">
          <a:xfrm>
            <a:off x="1981200" y="1981200"/>
            <a:ext cx="4556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 CaO(s)  +  SO</a:t>
            </a:r>
            <a:r>
              <a:rPr lang="en-US" altLang="en-US" sz="2400" b="1" baseline="-25000"/>
              <a:t>3</a:t>
            </a:r>
            <a:r>
              <a:rPr lang="en-US" altLang="en-US" sz="2400" b="1"/>
              <a:t>(aq)  </a:t>
            </a:r>
            <a:r>
              <a:rPr lang="en-US" altLang="en-US" sz="2400" b="1">
                <a:sym typeface="Symbol" panose="05050102010706020507" pitchFamily="18" charset="2"/>
              </a:rPr>
              <a:t></a:t>
            </a:r>
            <a:r>
              <a:rPr lang="en-US" altLang="en-US" sz="2400" b="1"/>
              <a:t>  CaSO</a:t>
            </a:r>
            <a:r>
              <a:rPr lang="en-US" altLang="en-US" sz="2400" b="1" baseline="-25000"/>
              <a:t>4</a:t>
            </a:r>
            <a:r>
              <a:rPr lang="en-US" altLang="en-US" sz="2400" b="1"/>
              <a:t>(s)</a:t>
            </a:r>
          </a:p>
        </p:txBody>
      </p:sp>
      <p:sp>
        <p:nvSpPr>
          <p:cNvPr id="5" name="TextBox 4"/>
          <p:cNvSpPr txBox="1">
            <a:spLocks noChangeArrowheads="1"/>
          </p:cNvSpPr>
          <p:nvPr/>
        </p:nvSpPr>
        <p:spPr bwMode="auto">
          <a:xfrm>
            <a:off x="2001838" y="4291013"/>
            <a:ext cx="4732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 FeO (s)  +  CO</a:t>
            </a:r>
            <a:r>
              <a:rPr lang="en-US" altLang="en-US" sz="2400" b="1" baseline="-25000"/>
              <a:t>2</a:t>
            </a:r>
            <a:r>
              <a:rPr lang="en-US" altLang="en-US" sz="2400" b="1"/>
              <a:t>(aq)  </a:t>
            </a:r>
            <a:r>
              <a:rPr lang="en-US" altLang="en-US" sz="2400" b="1">
                <a:sym typeface="Symbol" panose="05050102010706020507" pitchFamily="18" charset="2"/>
              </a:rPr>
              <a:t></a:t>
            </a:r>
            <a:r>
              <a:rPr lang="en-US" altLang="en-US" sz="2400" b="1"/>
              <a:t>  FeCO</a:t>
            </a:r>
            <a:r>
              <a:rPr lang="en-US" altLang="en-US" sz="2400" b="1" baseline="-25000"/>
              <a:t>3</a:t>
            </a:r>
            <a:r>
              <a:rPr lang="en-US" altLang="en-US" sz="2400" b="1"/>
              <a: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6">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6">
                                            <p:txEl>
                                              <p:pRg st="8" end="8"/>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52400" y="152400"/>
            <a:ext cx="8839200" cy="575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b="1" u="sng"/>
              <a:t>DECOMPOSITION REACTIONS</a:t>
            </a:r>
          </a:p>
          <a:p>
            <a:pPr>
              <a:spcBef>
                <a:spcPct val="0"/>
              </a:spcBef>
              <a:buFontTx/>
              <a:buNone/>
            </a:pPr>
            <a:endParaRPr lang="en-US" altLang="en-US" sz="2800" u="sng"/>
          </a:p>
          <a:p>
            <a:pPr>
              <a:spcBef>
                <a:spcPct val="0"/>
              </a:spcBef>
              <a:buFontTx/>
              <a:buNone/>
            </a:pPr>
            <a:r>
              <a:rPr lang="en-US" altLang="en-US" sz="2400" b="1">
                <a:solidFill>
                  <a:srgbClr val="C00000"/>
                </a:solidFill>
                <a:sym typeface="Symbol" panose="05050102010706020507" pitchFamily="18" charset="2"/>
              </a:rPr>
              <a:t></a:t>
            </a:r>
            <a:r>
              <a:rPr lang="en-US" altLang="en-US" sz="2400" b="1">
                <a:solidFill>
                  <a:srgbClr val="C00000"/>
                </a:solidFill>
              </a:rPr>
              <a:t> Metallic carbonates decompose into metallic oxides and carbon dioxide.</a:t>
            </a:r>
          </a:p>
          <a:p>
            <a:pPr>
              <a:spcBef>
                <a:spcPct val="0"/>
              </a:spcBef>
              <a:buFontTx/>
              <a:buNone/>
            </a:pPr>
            <a:r>
              <a:rPr lang="en-US" altLang="en-US" sz="2800" b="1"/>
              <a:t>	</a:t>
            </a:r>
            <a:r>
              <a:rPr lang="en-US" altLang="en-US" sz="2800" b="1">
                <a:solidFill>
                  <a:srgbClr val="6600CC"/>
                </a:solidFill>
              </a:rPr>
              <a:t> A sample of magnesium carbonate is heated.</a:t>
            </a:r>
            <a:endParaRPr lang="en-US" altLang="en-US" sz="2800" b="1"/>
          </a:p>
          <a:p>
            <a:pPr>
              <a:spcBef>
                <a:spcPct val="0"/>
              </a:spcBef>
              <a:buFontTx/>
              <a:buNone/>
            </a:pPr>
            <a:endParaRPr lang="en-US" altLang="en-US" sz="2800" b="1"/>
          </a:p>
          <a:p>
            <a:pPr>
              <a:spcBef>
                <a:spcPct val="0"/>
              </a:spcBef>
              <a:buFontTx/>
              <a:buNone/>
            </a:pPr>
            <a:endParaRPr lang="en-US" altLang="en-US" sz="2800" b="1"/>
          </a:p>
          <a:p>
            <a:pPr>
              <a:spcBef>
                <a:spcPct val="0"/>
              </a:spcBef>
              <a:buFontTx/>
              <a:buNone/>
            </a:pPr>
            <a:r>
              <a:rPr lang="en-US" altLang="en-US" sz="2400" b="1">
                <a:solidFill>
                  <a:srgbClr val="C00000"/>
                </a:solidFill>
                <a:sym typeface="Symbol" panose="05050102010706020507" pitchFamily="18" charset="2"/>
              </a:rPr>
              <a:t></a:t>
            </a:r>
            <a:r>
              <a:rPr lang="en-US" altLang="en-US" sz="2400" b="1">
                <a:solidFill>
                  <a:srgbClr val="C00000"/>
                </a:solidFill>
              </a:rPr>
              <a:t> Metallic chlorates decompose into metallic chlorides and oxygen.</a:t>
            </a:r>
          </a:p>
          <a:p>
            <a:pPr>
              <a:spcBef>
                <a:spcPct val="0"/>
              </a:spcBef>
              <a:buFontTx/>
              <a:buNone/>
            </a:pPr>
            <a:r>
              <a:rPr lang="en-US" altLang="en-US" sz="2800" b="1"/>
              <a:t>	</a:t>
            </a:r>
            <a:r>
              <a:rPr lang="en-US" altLang="en-US" sz="2800" b="1">
                <a:solidFill>
                  <a:srgbClr val="6600CC"/>
                </a:solidFill>
              </a:rPr>
              <a:t>A sample of magnesium chlorate is heated</a:t>
            </a:r>
            <a:r>
              <a:rPr lang="en-US" altLang="en-US" sz="2800" b="1"/>
              <a:t>.</a:t>
            </a:r>
          </a:p>
          <a:p>
            <a:pPr>
              <a:spcBef>
                <a:spcPct val="0"/>
              </a:spcBef>
              <a:buFontTx/>
              <a:buNone/>
            </a:pPr>
            <a:endParaRPr lang="en-US" altLang="en-US" sz="2800" b="1"/>
          </a:p>
          <a:p>
            <a:pPr>
              <a:spcBef>
                <a:spcPct val="0"/>
              </a:spcBef>
              <a:buFontTx/>
              <a:buNone/>
            </a:pPr>
            <a:endParaRPr lang="en-US" altLang="en-US" sz="2400" b="1">
              <a:solidFill>
                <a:srgbClr val="0656D8"/>
              </a:solidFill>
            </a:endParaRPr>
          </a:p>
          <a:p>
            <a:pPr>
              <a:spcBef>
                <a:spcPct val="0"/>
              </a:spcBef>
              <a:buFontTx/>
              <a:buNone/>
            </a:pPr>
            <a:r>
              <a:rPr lang="en-US" altLang="en-US" sz="2400" b="1">
                <a:solidFill>
                  <a:srgbClr val="0656D8"/>
                </a:solidFill>
              </a:rPr>
              <a:t>Ammonium carbonate decomposes into ammonia, water, and carbon dioxide.</a:t>
            </a:r>
          </a:p>
          <a:p>
            <a:pPr>
              <a:spcBef>
                <a:spcPct val="0"/>
              </a:spcBef>
              <a:buFontTx/>
              <a:buNone/>
            </a:pPr>
            <a:r>
              <a:rPr lang="en-US" altLang="en-US" sz="2800" b="1"/>
              <a:t>	</a:t>
            </a:r>
          </a:p>
        </p:txBody>
      </p:sp>
      <p:sp>
        <p:nvSpPr>
          <p:cNvPr id="2" name="TextBox 1"/>
          <p:cNvSpPr txBox="1">
            <a:spLocks noChangeArrowheads="1"/>
          </p:cNvSpPr>
          <p:nvPr/>
        </p:nvSpPr>
        <p:spPr bwMode="auto">
          <a:xfrm>
            <a:off x="1752600" y="2362200"/>
            <a:ext cx="4562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MgCO</a:t>
            </a:r>
            <a:r>
              <a:rPr lang="en-US" altLang="en-US" sz="2400" b="1" baseline="-25000"/>
              <a:t>3 </a:t>
            </a:r>
            <a:r>
              <a:rPr lang="en-US" altLang="en-US" sz="2400" b="1"/>
              <a:t>(s)  </a:t>
            </a:r>
            <a:r>
              <a:rPr lang="en-US" altLang="en-US" sz="2400" b="1">
                <a:sym typeface="Symbol" panose="05050102010706020507" pitchFamily="18" charset="2"/>
              </a:rPr>
              <a:t></a:t>
            </a:r>
            <a:r>
              <a:rPr lang="en-US" altLang="en-US" sz="2400" b="1"/>
              <a:t>  MgO(s)  +  CO</a:t>
            </a:r>
            <a:r>
              <a:rPr lang="en-US" altLang="en-US" sz="2400" b="1" baseline="-25000"/>
              <a:t>2</a:t>
            </a:r>
            <a:r>
              <a:rPr lang="en-US" altLang="en-US" sz="2400" b="1"/>
              <a:t>(g)</a:t>
            </a:r>
          </a:p>
        </p:txBody>
      </p:sp>
      <p:sp>
        <p:nvSpPr>
          <p:cNvPr id="4" name="TextBox 3"/>
          <p:cNvSpPr txBox="1">
            <a:spLocks noChangeArrowheads="1"/>
          </p:cNvSpPr>
          <p:nvPr/>
        </p:nvSpPr>
        <p:spPr bwMode="auto">
          <a:xfrm>
            <a:off x="1890713" y="3903663"/>
            <a:ext cx="4989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Mg(ClO</a:t>
            </a:r>
            <a:r>
              <a:rPr lang="en-US" altLang="en-US" sz="2400" b="1" baseline="-25000"/>
              <a:t>3 </a:t>
            </a:r>
            <a:r>
              <a:rPr lang="en-US" altLang="en-US" sz="2400" b="1"/>
              <a:t>)</a:t>
            </a:r>
            <a:r>
              <a:rPr lang="en-US" altLang="en-US" sz="2400" b="1" baseline="-25000"/>
              <a:t>2</a:t>
            </a:r>
            <a:r>
              <a:rPr lang="en-US" altLang="en-US" sz="2400" b="1"/>
              <a:t>(s)  </a:t>
            </a:r>
            <a:r>
              <a:rPr lang="en-US" altLang="en-US" sz="2400" b="1">
                <a:solidFill>
                  <a:schemeClr val="bg1"/>
                </a:solidFill>
                <a:sym typeface="Symbol" panose="05050102010706020507" pitchFamily="18" charset="2"/>
              </a:rPr>
              <a:t></a:t>
            </a:r>
            <a:r>
              <a:rPr lang="en-US" altLang="en-US" sz="2400" b="1">
                <a:solidFill>
                  <a:schemeClr val="bg1"/>
                </a:solidFill>
              </a:rPr>
              <a:t>  MgCl</a:t>
            </a:r>
            <a:r>
              <a:rPr lang="en-US" altLang="en-US" sz="2400" b="1" baseline="-25000">
                <a:solidFill>
                  <a:schemeClr val="bg1"/>
                </a:solidFill>
              </a:rPr>
              <a:t>2</a:t>
            </a:r>
            <a:r>
              <a:rPr lang="en-US" altLang="en-US" sz="2400" b="1">
                <a:solidFill>
                  <a:schemeClr val="bg1"/>
                </a:solidFill>
              </a:rPr>
              <a:t>(s)  +  O</a:t>
            </a:r>
            <a:r>
              <a:rPr lang="en-US" altLang="en-US" sz="2400" b="1" baseline="-25000">
                <a:solidFill>
                  <a:schemeClr val="bg1"/>
                </a:solidFill>
              </a:rPr>
              <a:t>2</a:t>
            </a:r>
            <a:r>
              <a:rPr lang="en-US" altLang="en-US" sz="2400" b="1">
                <a:solidFill>
                  <a:schemeClr val="bg1"/>
                </a:solidFill>
              </a:rPr>
              <a:t>(g)</a:t>
            </a:r>
          </a:p>
        </p:txBody>
      </p:sp>
      <p:sp>
        <p:nvSpPr>
          <p:cNvPr id="5" name="TextBox 4"/>
          <p:cNvSpPr txBox="1">
            <a:spLocks noChangeArrowheads="1"/>
          </p:cNvSpPr>
          <p:nvPr/>
        </p:nvSpPr>
        <p:spPr bwMode="auto">
          <a:xfrm>
            <a:off x="1712913" y="5532438"/>
            <a:ext cx="6253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 (NH</a:t>
            </a:r>
            <a:r>
              <a:rPr lang="en-US" altLang="en-US" sz="2400" b="1" baseline="-25000"/>
              <a:t>4</a:t>
            </a:r>
            <a:r>
              <a:rPr lang="en-US" altLang="en-US" sz="2400" b="1"/>
              <a:t>)</a:t>
            </a:r>
            <a:r>
              <a:rPr lang="en-US" altLang="en-US" sz="2400" b="1" baseline="-25000"/>
              <a:t>2</a:t>
            </a:r>
            <a:r>
              <a:rPr lang="en-US" altLang="en-US" sz="2400" b="1"/>
              <a:t>CO</a:t>
            </a:r>
            <a:r>
              <a:rPr lang="en-US" altLang="en-US" sz="2400" b="1" baseline="-25000"/>
              <a:t>3</a:t>
            </a:r>
            <a:r>
              <a:rPr lang="en-US" altLang="en-US" sz="1600" b="1"/>
              <a:t>(s)</a:t>
            </a:r>
            <a:r>
              <a:rPr lang="en-US" altLang="en-US" sz="2400" b="1"/>
              <a:t> </a:t>
            </a:r>
            <a:r>
              <a:rPr lang="en-US" altLang="en-US" sz="2400" b="1">
                <a:solidFill>
                  <a:schemeClr val="bg1"/>
                </a:solidFill>
                <a:sym typeface="Symbol" panose="05050102010706020507" pitchFamily="18" charset="2"/>
              </a:rPr>
              <a:t></a:t>
            </a:r>
            <a:r>
              <a:rPr lang="en-US" altLang="en-US" sz="2400" b="1">
                <a:solidFill>
                  <a:schemeClr val="bg1"/>
                </a:solidFill>
              </a:rPr>
              <a:t>  CO</a:t>
            </a:r>
            <a:r>
              <a:rPr lang="en-US" altLang="en-US" sz="2400" b="1" baseline="-25000">
                <a:solidFill>
                  <a:schemeClr val="bg1"/>
                </a:solidFill>
              </a:rPr>
              <a:t>2</a:t>
            </a:r>
            <a:r>
              <a:rPr lang="en-US" altLang="en-US" sz="2400" b="1">
                <a:solidFill>
                  <a:schemeClr val="bg1"/>
                </a:solidFill>
              </a:rPr>
              <a:t>(g)  + H</a:t>
            </a:r>
            <a:r>
              <a:rPr lang="en-US" altLang="en-US" sz="2400" b="1" baseline="-25000">
                <a:solidFill>
                  <a:schemeClr val="bg1"/>
                </a:solidFill>
              </a:rPr>
              <a:t>2</a:t>
            </a:r>
            <a:r>
              <a:rPr lang="en-US" altLang="en-US" sz="2400" b="1">
                <a:solidFill>
                  <a:schemeClr val="bg1"/>
                </a:solidFill>
              </a:rPr>
              <a:t>O(g) +  2NH</a:t>
            </a:r>
            <a:r>
              <a:rPr lang="en-US" altLang="en-US" sz="2400" b="1" baseline="-25000">
                <a:solidFill>
                  <a:schemeClr val="bg1"/>
                </a:solidFill>
              </a:rPr>
              <a:t>3</a:t>
            </a:r>
            <a:r>
              <a:rPr lang="en-US" altLang="en-US" sz="2400" b="1" baseline="30000">
                <a:solidFill>
                  <a:schemeClr val="bg1"/>
                </a:solidFill>
              </a:rPr>
              <a:t> </a:t>
            </a:r>
            <a:r>
              <a:rPr lang="en-US" altLang="en-US" sz="2400" b="1">
                <a:solidFill>
                  <a:schemeClr val="bg1"/>
                </a:solidFill>
              </a:rPr>
              <a:t>(g)</a:t>
            </a:r>
          </a:p>
        </p:txBody>
      </p:sp>
      <p:sp>
        <p:nvSpPr>
          <p:cNvPr id="6" name="TextBox 5"/>
          <p:cNvSpPr txBox="1">
            <a:spLocks noChangeArrowheads="1"/>
          </p:cNvSpPr>
          <p:nvPr/>
        </p:nvSpPr>
        <p:spPr bwMode="auto">
          <a:xfrm>
            <a:off x="1712913" y="5532438"/>
            <a:ext cx="6253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 (NH</a:t>
            </a:r>
            <a:r>
              <a:rPr lang="en-US" altLang="en-US" sz="2400" b="1" baseline="-25000"/>
              <a:t>4</a:t>
            </a:r>
            <a:r>
              <a:rPr lang="en-US" altLang="en-US" sz="2400" b="1"/>
              <a:t>)</a:t>
            </a:r>
            <a:r>
              <a:rPr lang="en-US" altLang="en-US" sz="2400" b="1" baseline="-25000"/>
              <a:t>2</a:t>
            </a:r>
            <a:r>
              <a:rPr lang="en-US" altLang="en-US" sz="2400" b="1"/>
              <a:t>CO</a:t>
            </a:r>
            <a:r>
              <a:rPr lang="en-US" altLang="en-US" sz="2400" b="1" baseline="-25000"/>
              <a:t>3</a:t>
            </a:r>
            <a:r>
              <a:rPr lang="en-US" altLang="en-US" sz="1600" b="1"/>
              <a:t>(s)</a:t>
            </a:r>
            <a:r>
              <a:rPr lang="en-US" altLang="en-US" sz="2400" b="1"/>
              <a:t> </a:t>
            </a:r>
            <a:r>
              <a:rPr lang="en-US" altLang="en-US" sz="2400" b="1">
                <a:sym typeface="Symbol" panose="05050102010706020507" pitchFamily="18" charset="2"/>
              </a:rPr>
              <a:t></a:t>
            </a:r>
            <a:r>
              <a:rPr lang="en-US" altLang="en-US" sz="2400" b="1"/>
              <a:t>  CO</a:t>
            </a:r>
            <a:r>
              <a:rPr lang="en-US" altLang="en-US" sz="2400" b="1" baseline="-25000"/>
              <a:t>2</a:t>
            </a:r>
            <a:r>
              <a:rPr lang="en-US" altLang="en-US" sz="2400" b="1"/>
              <a:t>(g)  + H</a:t>
            </a:r>
            <a:r>
              <a:rPr lang="en-US" altLang="en-US" sz="2400" b="1" baseline="-25000"/>
              <a:t>2</a:t>
            </a:r>
            <a:r>
              <a:rPr lang="en-US" altLang="en-US" sz="2400" b="1"/>
              <a:t>O(g) +  2NH</a:t>
            </a:r>
            <a:r>
              <a:rPr lang="en-US" altLang="en-US" sz="2400" b="1" baseline="-25000"/>
              <a:t>3</a:t>
            </a:r>
            <a:r>
              <a:rPr lang="en-US" altLang="en-US" sz="2400" b="1" baseline="30000"/>
              <a:t> </a:t>
            </a:r>
            <a:r>
              <a:rPr lang="en-US" altLang="en-US" sz="2400" b="1"/>
              <a:t>(g)</a:t>
            </a:r>
          </a:p>
        </p:txBody>
      </p:sp>
      <p:sp>
        <p:nvSpPr>
          <p:cNvPr id="7" name="TextBox 6"/>
          <p:cNvSpPr txBox="1">
            <a:spLocks noChangeArrowheads="1"/>
          </p:cNvSpPr>
          <p:nvPr/>
        </p:nvSpPr>
        <p:spPr bwMode="auto">
          <a:xfrm>
            <a:off x="1890713" y="3903663"/>
            <a:ext cx="4989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Mg(ClO</a:t>
            </a:r>
            <a:r>
              <a:rPr lang="en-US" altLang="en-US" sz="2400" b="1" baseline="-25000"/>
              <a:t>3 </a:t>
            </a:r>
            <a:r>
              <a:rPr lang="en-US" altLang="en-US" sz="2400" b="1"/>
              <a:t>)</a:t>
            </a:r>
            <a:r>
              <a:rPr lang="en-US" altLang="en-US" sz="2400" b="1" baseline="-25000"/>
              <a:t>2</a:t>
            </a:r>
            <a:r>
              <a:rPr lang="en-US" altLang="en-US" sz="2400" b="1"/>
              <a:t>(s)  </a:t>
            </a:r>
            <a:r>
              <a:rPr lang="en-US" altLang="en-US" sz="2400" b="1">
                <a:sym typeface="Symbol" panose="05050102010706020507" pitchFamily="18" charset="2"/>
              </a:rPr>
              <a:t></a:t>
            </a:r>
            <a:r>
              <a:rPr lang="en-US" altLang="en-US" sz="2400" b="1"/>
              <a:t>  MgCl</a:t>
            </a:r>
            <a:r>
              <a:rPr lang="en-US" altLang="en-US" sz="2400" b="1" baseline="-25000"/>
              <a:t>2</a:t>
            </a:r>
            <a:r>
              <a:rPr lang="en-US" altLang="en-US" sz="2400" b="1"/>
              <a:t>(s)  +  O</a:t>
            </a:r>
            <a:r>
              <a:rPr lang="en-US" altLang="en-US" sz="2400" b="1" baseline="-25000"/>
              <a:t>2</a:t>
            </a:r>
            <a:r>
              <a:rPr lang="en-US" altLang="en-US" sz="2400" b="1"/>
              <a:t>(g)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A45B2632-E9FC-4D01-BAA8-5FCB09558984}"/>
              </a:ext>
            </a:extLst>
          </p:cNvPr>
          <p:cNvSpPr txBox="1">
            <a:spLocks noChangeArrowheads="1"/>
          </p:cNvSpPr>
          <p:nvPr/>
        </p:nvSpPr>
        <p:spPr bwMode="auto">
          <a:xfrm>
            <a:off x="228600" y="1588"/>
            <a:ext cx="8686800" cy="575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en-US" altLang="en-US" sz="2800" b="1" u="sng" dirty="0"/>
              <a:t>DECOMPOSITION</a:t>
            </a:r>
          </a:p>
          <a:p>
            <a:pPr algn="ctr">
              <a:defRPr/>
            </a:pPr>
            <a:r>
              <a:rPr lang="en-US" altLang="en-US" sz="2800" dirty="0"/>
              <a:t>Some common reactions should be </a:t>
            </a:r>
            <a:r>
              <a:rPr lang="en-US" altLang="en-US" sz="2800" b="1" dirty="0">
                <a:solidFill>
                  <a:srgbClr val="FF0000"/>
                </a:solidFill>
                <a:effectLst>
                  <a:outerShdw blurRad="38100" dist="38100" dir="2700000" algn="tl">
                    <a:srgbClr val="000000">
                      <a:alpha val="43137"/>
                    </a:srgbClr>
                  </a:outerShdw>
                </a:effectLst>
              </a:rPr>
              <a:t>memorized.</a:t>
            </a:r>
          </a:p>
          <a:p>
            <a:pPr algn="ctr">
              <a:defRPr/>
            </a:pPr>
            <a:endParaRPr lang="en-US" altLang="en-US" sz="2800" dirty="0"/>
          </a:p>
          <a:p>
            <a:pPr>
              <a:defRPr/>
            </a:pPr>
            <a:r>
              <a:rPr lang="en-US" altLang="en-US" sz="2800" b="1" dirty="0">
                <a:solidFill>
                  <a:schemeClr val="accent6">
                    <a:lumMod val="60000"/>
                    <a:lumOff val="40000"/>
                  </a:schemeClr>
                </a:solidFill>
                <a:sym typeface="Symbol" panose="05050102010706020507" pitchFamily="18" charset="2"/>
              </a:rPr>
              <a:t></a:t>
            </a:r>
            <a:r>
              <a:rPr lang="en-US" altLang="en-US" sz="2800" b="1" dirty="0">
                <a:solidFill>
                  <a:schemeClr val="accent6">
                    <a:lumMod val="60000"/>
                    <a:lumOff val="40000"/>
                  </a:schemeClr>
                </a:solidFill>
              </a:rPr>
              <a:t> Sulfurous acid (H</a:t>
            </a:r>
            <a:r>
              <a:rPr lang="en-US" altLang="en-US" sz="2800" b="1" baseline="-25000" dirty="0">
                <a:solidFill>
                  <a:schemeClr val="accent6">
                    <a:lumMod val="60000"/>
                    <a:lumOff val="40000"/>
                  </a:schemeClr>
                </a:solidFill>
              </a:rPr>
              <a:t>2</a:t>
            </a:r>
            <a:r>
              <a:rPr lang="en-US" altLang="en-US" sz="2800" b="1" dirty="0">
                <a:solidFill>
                  <a:schemeClr val="accent6">
                    <a:lumMod val="60000"/>
                    <a:lumOff val="40000"/>
                  </a:schemeClr>
                </a:solidFill>
              </a:rPr>
              <a:t>SO</a:t>
            </a:r>
            <a:r>
              <a:rPr lang="en-US" altLang="en-US" sz="2800" b="1" baseline="-25000" dirty="0">
                <a:solidFill>
                  <a:schemeClr val="accent6">
                    <a:lumMod val="60000"/>
                    <a:lumOff val="40000"/>
                  </a:schemeClr>
                </a:solidFill>
              </a:rPr>
              <a:t>3</a:t>
            </a:r>
            <a:r>
              <a:rPr lang="en-US" altLang="en-US" sz="2800" b="1" dirty="0">
                <a:solidFill>
                  <a:schemeClr val="accent6">
                    <a:lumMod val="60000"/>
                    <a:lumOff val="40000"/>
                  </a:schemeClr>
                </a:solidFill>
              </a:rPr>
              <a:t>) decomposes into sulfur dioxide and water.</a:t>
            </a:r>
          </a:p>
          <a:p>
            <a:pPr>
              <a:defRPr/>
            </a:pPr>
            <a:endParaRPr lang="en-US" altLang="en-US" sz="2000" b="1" dirty="0">
              <a:solidFill>
                <a:schemeClr val="accent6">
                  <a:lumMod val="60000"/>
                  <a:lumOff val="40000"/>
                </a:schemeClr>
              </a:solidFill>
            </a:endParaRPr>
          </a:p>
          <a:p>
            <a:pPr>
              <a:defRPr/>
            </a:pPr>
            <a:r>
              <a:rPr lang="en-US" altLang="en-US" sz="2800" b="1" dirty="0">
                <a:solidFill>
                  <a:srgbClr val="0656D8"/>
                </a:solidFill>
                <a:sym typeface="Symbol" panose="05050102010706020507" pitchFamily="18" charset="2"/>
              </a:rPr>
              <a:t></a:t>
            </a:r>
            <a:r>
              <a:rPr lang="en-US" altLang="en-US" sz="2800" b="1" dirty="0">
                <a:solidFill>
                  <a:srgbClr val="0656D8"/>
                </a:solidFill>
              </a:rPr>
              <a:t> Carbonic acid (H</a:t>
            </a:r>
            <a:r>
              <a:rPr lang="en-US" altLang="en-US" sz="2800" b="1" baseline="-25000" dirty="0">
                <a:solidFill>
                  <a:srgbClr val="0656D8"/>
                </a:solidFill>
              </a:rPr>
              <a:t>2</a:t>
            </a:r>
            <a:r>
              <a:rPr lang="en-US" altLang="en-US" sz="2800" b="1" dirty="0">
                <a:solidFill>
                  <a:srgbClr val="0656D8"/>
                </a:solidFill>
              </a:rPr>
              <a:t>CO</a:t>
            </a:r>
            <a:r>
              <a:rPr lang="en-US" altLang="en-US" sz="2800" b="1" baseline="-25000" dirty="0">
                <a:solidFill>
                  <a:srgbClr val="0656D8"/>
                </a:solidFill>
              </a:rPr>
              <a:t>3</a:t>
            </a:r>
            <a:r>
              <a:rPr lang="en-US" altLang="en-US" sz="2800" b="1" dirty="0">
                <a:solidFill>
                  <a:srgbClr val="0656D8"/>
                </a:solidFill>
              </a:rPr>
              <a:t>) decomposes into carbon dioxide and water.</a:t>
            </a:r>
          </a:p>
          <a:p>
            <a:pPr>
              <a:defRPr/>
            </a:pPr>
            <a:endParaRPr lang="en-US" altLang="en-US" sz="2000" b="1" dirty="0">
              <a:solidFill>
                <a:schemeClr val="accent6">
                  <a:lumMod val="60000"/>
                  <a:lumOff val="40000"/>
                </a:schemeClr>
              </a:solidFill>
            </a:endParaRPr>
          </a:p>
          <a:p>
            <a:pPr>
              <a:defRPr/>
            </a:pPr>
            <a:r>
              <a:rPr lang="en-US" altLang="en-US" sz="2800" b="1" dirty="0">
                <a:solidFill>
                  <a:schemeClr val="accent6">
                    <a:lumMod val="60000"/>
                    <a:lumOff val="40000"/>
                  </a:schemeClr>
                </a:solidFill>
                <a:sym typeface="Symbol" panose="05050102010706020507" pitchFamily="18" charset="2"/>
              </a:rPr>
              <a:t></a:t>
            </a:r>
            <a:r>
              <a:rPr lang="en-US" altLang="en-US" sz="2800" b="1" dirty="0">
                <a:solidFill>
                  <a:schemeClr val="accent6">
                    <a:lumMod val="60000"/>
                    <a:lumOff val="40000"/>
                  </a:schemeClr>
                </a:solidFill>
              </a:rPr>
              <a:t> Hydrogen peroxide decomposes into water and oxygen.</a:t>
            </a:r>
          </a:p>
          <a:p>
            <a:pPr>
              <a:defRPr/>
            </a:pPr>
            <a:endParaRPr lang="en-US" altLang="en-US" sz="2000" b="1" dirty="0">
              <a:solidFill>
                <a:schemeClr val="accent6">
                  <a:lumMod val="60000"/>
                  <a:lumOff val="40000"/>
                </a:schemeClr>
              </a:solidFill>
            </a:endParaRPr>
          </a:p>
          <a:p>
            <a:pPr>
              <a:defRPr/>
            </a:pPr>
            <a:r>
              <a:rPr lang="en-US" altLang="en-US" sz="2800" b="1" dirty="0">
                <a:solidFill>
                  <a:srgbClr val="0656D8"/>
                </a:solidFill>
                <a:sym typeface="Symbol" panose="05050102010706020507" pitchFamily="18" charset="2"/>
              </a:rPr>
              <a:t></a:t>
            </a:r>
            <a:r>
              <a:rPr lang="en-US" altLang="en-US" sz="2800" b="1" dirty="0">
                <a:solidFill>
                  <a:srgbClr val="0656D8"/>
                </a:solidFill>
              </a:rPr>
              <a:t> Ammonium hydroxide decomposes into ammonia and water.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4">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4">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52400" y="117475"/>
            <a:ext cx="89154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1" algn="ctr">
              <a:spcBef>
                <a:spcPct val="0"/>
              </a:spcBef>
              <a:buFontTx/>
              <a:buNone/>
            </a:pPr>
            <a:r>
              <a:rPr lang="en-US" altLang="en-US" sz="2400" b="1" u="sng"/>
              <a:t>SINGLE REPLACEMENT/DISPLACEMENT</a:t>
            </a:r>
          </a:p>
          <a:p>
            <a:pPr algn="ctr">
              <a:spcBef>
                <a:spcPct val="0"/>
              </a:spcBef>
              <a:buFontTx/>
              <a:buNone/>
            </a:pPr>
            <a:r>
              <a:rPr lang="en-US" altLang="en-US" sz="2000" b="1"/>
              <a:t>Use a standard reduction potential table or the Activity Series</a:t>
            </a:r>
          </a:p>
          <a:p>
            <a:pPr>
              <a:spcBef>
                <a:spcPct val="0"/>
              </a:spcBef>
              <a:buFontTx/>
              <a:buNone/>
            </a:pPr>
            <a:r>
              <a:rPr lang="en-US" altLang="en-US" sz="2000" b="1"/>
              <a:t>For metal displacements, the metal with the more POSITIVE reduction potential (i.e. </a:t>
            </a:r>
            <a:r>
              <a:rPr lang="en-US" altLang="en-US" sz="2000" b="1" i="1"/>
              <a:t>less</a:t>
            </a:r>
            <a:r>
              <a:rPr lang="en-US" altLang="en-US" sz="2000" b="1"/>
              <a:t> active) will be replaced; for halogens, the displacement order follows the periodic table, fluorine being the </a:t>
            </a:r>
            <a:r>
              <a:rPr lang="en-US" altLang="en-US" sz="2000" b="1" i="1"/>
              <a:t>most</a:t>
            </a:r>
            <a:r>
              <a:rPr lang="en-US" altLang="en-US" sz="2000" b="1"/>
              <a:t> reactive. Consider the following example:</a:t>
            </a:r>
            <a:endParaRPr lang="en-US" altLang="en-US" sz="2400" b="1"/>
          </a:p>
          <a:p>
            <a:pPr>
              <a:spcBef>
                <a:spcPct val="0"/>
              </a:spcBef>
              <a:buFontTx/>
              <a:buNone/>
            </a:pPr>
            <a:endParaRPr lang="en-US" altLang="en-US" sz="2400" b="1">
              <a:solidFill>
                <a:srgbClr val="CC0099"/>
              </a:solidFill>
            </a:endParaRPr>
          </a:p>
          <a:p>
            <a:pPr>
              <a:spcBef>
                <a:spcPct val="0"/>
              </a:spcBef>
              <a:buFontTx/>
              <a:buNone/>
            </a:pPr>
            <a:r>
              <a:rPr lang="en-US" altLang="en-US" sz="2400" b="1">
                <a:solidFill>
                  <a:srgbClr val="CC0099"/>
                </a:solidFill>
              </a:rPr>
              <a:t>Magnesium metal is added to an aqueous solution of nickel sulfate.</a:t>
            </a:r>
            <a:endParaRPr lang="en-US" altLang="en-US" sz="2400" b="1"/>
          </a:p>
          <a:p>
            <a:pPr>
              <a:spcBef>
                <a:spcPct val="0"/>
              </a:spcBef>
              <a:buFontTx/>
              <a:buNone/>
            </a:pPr>
            <a:endParaRPr lang="en-US" altLang="en-US" sz="2400" b="1"/>
          </a:p>
          <a:p>
            <a:pPr>
              <a:spcBef>
                <a:spcPct val="0"/>
              </a:spcBef>
              <a:buFontTx/>
              <a:buNone/>
            </a:pPr>
            <a:endParaRPr lang="en-US" altLang="en-US" sz="2400" b="1"/>
          </a:p>
          <a:p>
            <a:pPr>
              <a:spcBef>
                <a:spcPct val="0"/>
              </a:spcBef>
              <a:buFontTx/>
              <a:buNone/>
            </a:pPr>
            <a:endParaRPr lang="en-US" altLang="en-US" sz="1800" b="1">
              <a:solidFill>
                <a:srgbClr val="CC0099"/>
              </a:solidFill>
            </a:endParaRPr>
          </a:p>
          <a:p>
            <a:pPr>
              <a:spcBef>
                <a:spcPct val="0"/>
              </a:spcBef>
              <a:buFontTx/>
              <a:buNone/>
            </a:pPr>
            <a:r>
              <a:rPr lang="en-US" altLang="en-US" sz="2400" b="1">
                <a:solidFill>
                  <a:srgbClr val="CC0099"/>
                </a:solidFill>
              </a:rPr>
              <a:t>Aluminum turnings are added to a solution of iron(III) chloride</a:t>
            </a:r>
            <a:r>
              <a:rPr lang="en-US" altLang="en-US" sz="2400" b="1">
                <a:solidFill>
                  <a:srgbClr val="660066"/>
                </a:solidFill>
              </a:rPr>
              <a:t>.</a:t>
            </a:r>
            <a:endParaRPr lang="en-US" altLang="en-US" sz="2400" b="1"/>
          </a:p>
          <a:p>
            <a:pPr>
              <a:spcBef>
                <a:spcPct val="0"/>
              </a:spcBef>
              <a:buFontTx/>
              <a:buNone/>
            </a:pPr>
            <a:endParaRPr lang="en-US" altLang="en-US" sz="2400" b="1"/>
          </a:p>
          <a:p>
            <a:pPr>
              <a:spcBef>
                <a:spcPct val="0"/>
              </a:spcBef>
              <a:buFontTx/>
              <a:buNone/>
            </a:pPr>
            <a:endParaRPr lang="en-US" altLang="en-US" sz="2400" b="1"/>
          </a:p>
          <a:p>
            <a:pPr>
              <a:spcBef>
                <a:spcPct val="0"/>
              </a:spcBef>
              <a:buFontTx/>
              <a:buNone/>
            </a:pPr>
            <a:r>
              <a:rPr lang="en-US" altLang="en-US" sz="2000" b="1">
                <a:solidFill>
                  <a:srgbClr val="006699"/>
                </a:solidFill>
                <a:sym typeface="Symbol" panose="05050102010706020507" pitchFamily="18" charset="2"/>
              </a:rPr>
              <a:t></a:t>
            </a:r>
            <a:r>
              <a:rPr lang="en-US" altLang="en-US" sz="2000" b="1">
                <a:solidFill>
                  <a:srgbClr val="006699"/>
                </a:solidFill>
              </a:rPr>
              <a:t> Active nonmetals replace less active nonmetals from their compounds in aqueous solution.</a:t>
            </a:r>
            <a:endParaRPr lang="en-US" altLang="en-US" sz="2000" b="1"/>
          </a:p>
          <a:p>
            <a:pPr algn="ctr">
              <a:spcBef>
                <a:spcPct val="0"/>
              </a:spcBef>
              <a:buFontTx/>
              <a:buNone/>
            </a:pPr>
            <a:r>
              <a:rPr lang="en-US" altLang="en-US" sz="2400" b="1">
                <a:solidFill>
                  <a:srgbClr val="CC0099"/>
                </a:solidFill>
              </a:rPr>
              <a:t>Chlorine gas is bubbled into a solution of potassium iodide</a:t>
            </a:r>
            <a:r>
              <a:rPr lang="en-US" altLang="en-US" sz="2400" b="1">
                <a:solidFill>
                  <a:srgbClr val="660066"/>
                </a:solidFill>
              </a:rPr>
              <a:t>.</a:t>
            </a:r>
            <a:endParaRPr lang="en-US" altLang="en-US" sz="2400" b="1"/>
          </a:p>
          <a:p>
            <a:pPr>
              <a:spcBef>
                <a:spcPct val="0"/>
              </a:spcBef>
              <a:buFontTx/>
              <a:buNone/>
            </a:pPr>
            <a:endParaRPr lang="en-US" altLang="en-US" sz="2400" b="1"/>
          </a:p>
        </p:txBody>
      </p:sp>
      <p:sp>
        <p:nvSpPr>
          <p:cNvPr id="2" name="TextBox 1"/>
          <p:cNvSpPr txBox="1">
            <a:spLocks noChangeArrowheads="1"/>
          </p:cNvSpPr>
          <p:nvPr/>
        </p:nvSpPr>
        <p:spPr bwMode="auto">
          <a:xfrm>
            <a:off x="1676400" y="2913063"/>
            <a:ext cx="340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0656D8"/>
                </a:solidFill>
              </a:rPr>
              <a:t>Mg(s) + NiSO</a:t>
            </a:r>
            <a:r>
              <a:rPr lang="en-US" altLang="en-US" sz="2400" b="1" baseline="-25000">
                <a:solidFill>
                  <a:srgbClr val="0656D8"/>
                </a:solidFill>
              </a:rPr>
              <a:t>4</a:t>
            </a:r>
            <a:r>
              <a:rPr lang="en-US" altLang="en-US" sz="2400" b="1">
                <a:solidFill>
                  <a:srgbClr val="0656D8"/>
                </a:solidFill>
              </a:rPr>
              <a:t> (aq) → ? </a:t>
            </a:r>
          </a:p>
        </p:txBody>
      </p:sp>
      <p:sp>
        <p:nvSpPr>
          <p:cNvPr id="19460" name="Smiley Face 2">
            <a:hlinkClick r:id="rId3" action="ppaction://hlinksldjump"/>
          </p:cNvPr>
          <p:cNvSpPr>
            <a:spLocks noChangeArrowheads="1"/>
          </p:cNvSpPr>
          <p:nvPr/>
        </p:nvSpPr>
        <p:spPr bwMode="auto">
          <a:xfrm>
            <a:off x="8077200" y="1981200"/>
            <a:ext cx="228600" cy="228600"/>
          </a:xfrm>
          <a:prstGeom prst="smileyFace">
            <a:avLst>
              <a:gd name="adj" fmla="val 4653"/>
            </a:avLst>
          </a:prstGeom>
          <a:solidFill>
            <a:srgbClr val="CCECFF"/>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 name="TextBox 4"/>
          <p:cNvSpPr txBox="1">
            <a:spLocks noChangeArrowheads="1"/>
          </p:cNvSpPr>
          <p:nvPr/>
        </p:nvSpPr>
        <p:spPr bwMode="auto">
          <a:xfrm>
            <a:off x="1676400" y="2913063"/>
            <a:ext cx="5775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0656D8"/>
                </a:solidFill>
              </a:rPr>
              <a:t>Mg(s) + NiSO</a:t>
            </a:r>
            <a:r>
              <a:rPr lang="en-US" altLang="en-US" sz="2400" b="1" baseline="-25000">
                <a:solidFill>
                  <a:srgbClr val="0656D8"/>
                </a:solidFill>
              </a:rPr>
              <a:t>4</a:t>
            </a:r>
            <a:r>
              <a:rPr lang="en-US" altLang="en-US" sz="2400" b="1">
                <a:solidFill>
                  <a:srgbClr val="0656D8"/>
                </a:solidFill>
              </a:rPr>
              <a:t> (aq) → Ni(s) + MgSO</a:t>
            </a:r>
            <a:r>
              <a:rPr lang="en-US" altLang="en-US" sz="2400" b="1" baseline="-25000">
                <a:solidFill>
                  <a:srgbClr val="0656D8"/>
                </a:solidFill>
              </a:rPr>
              <a:t>4</a:t>
            </a:r>
            <a:r>
              <a:rPr lang="en-US" altLang="en-US" sz="2400" b="1">
                <a:solidFill>
                  <a:srgbClr val="0656D8"/>
                </a:solidFill>
              </a:rPr>
              <a:t> (aq) </a:t>
            </a:r>
          </a:p>
        </p:txBody>
      </p:sp>
      <p:sp>
        <p:nvSpPr>
          <p:cNvPr id="6" name="TextBox 5"/>
          <p:cNvSpPr txBox="1">
            <a:spLocks noChangeArrowheads="1"/>
          </p:cNvSpPr>
          <p:nvPr/>
        </p:nvSpPr>
        <p:spPr bwMode="auto">
          <a:xfrm>
            <a:off x="1722438" y="4311650"/>
            <a:ext cx="54149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0656D8"/>
                </a:solidFill>
              </a:rPr>
              <a:t>Al(s) + FeCl</a:t>
            </a:r>
            <a:r>
              <a:rPr lang="en-US" altLang="en-US" sz="2400" b="1" baseline="-25000">
                <a:solidFill>
                  <a:srgbClr val="0656D8"/>
                </a:solidFill>
              </a:rPr>
              <a:t>3</a:t>
            </a:r>
            <a:r>
              <a:rPr lang="en-US" altLang="en-US" sz="2400" b="1">
                <a:solidFill>
                  <a:srgbClr val="0656D8"/>
                </a:solidFill>
              </a:rPr>
              <a:t> (aq) → Fe(s) + AlCl</a:t>
            </a:r>
            <a:r>
              <a:rPr lang="en-US" altLang="en-US" sz="2400" b="1" baseline="-25000">
                <a:solidFill>
                  <a:srgbClr val="0656D8"/>
                </a:solidFill>
              </a:rPr>
              <a:t>3</a:t>
            </a:r>
            <a:r>
              <a:rPr lang="en-US" altLang="en-US" sz="2400" b="1">
                <a:solidFill>
                  <a:srgbClr val="0656D8"/>
                </a:solidFill>
              </a:rPr>
              <a:t> (aq) </a:t>
            </a:r>
          </a:p>
        </p:txBody>
      </p:sp>
      <p:sp>
        <p:nvSpPr>
          <p:cNvPr id="7" name="TextBox 6"/>
          <p:cNvSpPr txBox="1">
            <a:spLocks noChangeArrowheads="1"/>
          </p:cNvSpPr>
          <p:nvPr/>
        </p:nvSpPr>
        <p:spPr bwMode="auto">
          <a:xfrm>
            <a:off x="1722438" y="5970588"/>
            <a:ext cx="4962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0656D8"/>
                </a:solidFill>
              </a:rPr>
              <a:t>KI(aq) + Cl</a:t>
            </a:r>
            <a:r>
              <a:rPr lang="en-US" altLang="en-US" sz="2400" b="1" baseline="-25000">
                <a:solidFill>
                  <a:srgbClr val="0656D8"/>
                </a:solidFill>
              </a:rPr>
              <a:t>2</a:t>
            </a:r>
            <a:r>
              <a:rPr lang="en-US" altLang="en-US" sz="2400" b="1">
                <a:solidFill>
                  <a:srgbClr val="0656D8"/>
                </a:solidFill>
              </a:rPr>
              <a:t> (g) → KCl(aq) + I</a:t>
            </a:r>
            <a:r>
              <a:rPr lang="en-US" altLang="en-US" sz="2400" b="1" baseline="-25000">
                <a:solidFill>
                  <a:srgbClr val="0656D8"/>
                </a:solidFill>
              </a:rPr>
              <a:t>2</a:t>
            </a:r>
            <a:r>
              <a:rPr lang="en-US" altLang="en-US" sz="2400" b="1">
                <a:solidFill>
                  <a:srgbClr val="0656D8"/>
                </a:solidFill>
              </a:rPr>
              <a:t> (g)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6" grpId="0"/>
      <p:bldP spid="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687</TotalTime>
  <Words>3481</Words>
  <Application>Microsoft Office PowerPoint</Application>
  <PresentationFormat>On-screen Show (4:3)</PresentationFormat>
  <Paragraphs>408</Paragraphs>
  <Slides>25</Slides>
  <Notes>25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0</vt:i4>
      </vt:variant>
      <vt:variant>
        <vt:lpstr>Slide Titles</vt:lpstr>
      </vt:variant>
      <vt:variant>
        <vt:i4>25</vt:i4>
      </vt:variant>
    </vt:vector>
  </HeadingPairs>
  <TitlesOfParts>
    <vt:vector size="33" baseType="lpstr">
      <vt:lpstr>Microsoft YaHei</vt:lpstr>
      <vt:lpstr>Arial</vt:lpstr>
      <vt:lpstr>Comic Sans MS</vt:lpstr>
      <vt:lpstr>Gill Sans Ultra Bold</vt:lpstr>
      <vt:lpstr>Stencil</vt:lpstr>
      <vt:lpstr>Symbol</vt:lpstr>
      <vt:lpstr>Times New Roman</vt:lpstr>
      <vt:lpstr>Default Design</vt:lpstr>
      <vt:lpstr>CHAPTER 3 CHEMICAL REACTIONS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ACID/BASE REACTIONS: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terry boan</dc:creator>
  <cp:lastModifiedBy>Boan, Terry A.</cp:lastModifiedBy>
  <cp:revision>93</cp:revision>
  <dcterms:created xsi:type="dcterms:W3CDTF">2005-08-18T21:44:22Z</dcterms:created>
  <dcterms:modified xsi:type="dcterms:W3CDTF">2020-06-06T18:32:42Z</dcterms:modified>
</cp:coreProperties>
</file>