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58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76" r:id="rId24"/>
    <p:sldId id="579" r:id="rId25"/>
    <p:sldId id="277" r:id="rId26"/>
    <p:sldId id="278" r:id="rId27"/>
    <p:sldId id="279" r:id="rId28"/>
    <p:sldId id="280" r:id="rId29"/>
    <p:sldId id="281" r:id="rId30"/>
    <p:sldId id="282" r:id="rId31"/>
    <p:sldId id="285" r:id="rId32"/>
    <p:sldId id="286" r:id="rId3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E5835A91-612C-4513-9E57-E4C140D81BF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7488FE77-C6B5-4D71-98DD-9965C9AB2C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3C842E-B839-4368-BAE0-F88DCC707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4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582E42-F2E3-41F8-B4F0-772C090914B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C9FCFD-50E5-427D-9E1D-6ED5DFDD3077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17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71EB73-1957-465C-A4FF-E658EF7D1AB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E967462-3CC8-46D5-88AD-DA8E4422B7B8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675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C9E53-FAFB-4814-B1DF-DA58FFC0E1F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6CF60EE-6747-4A73-B684-E264C3257DA6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53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66C97C-8300-4365-B054-560BB0A72FB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86E3D719-872E-47BB-847D-CE2A7A0BB8BC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26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672B74-726C-4F38-8411-130D7AE4593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D87B71F-9157-46DD-92B6-4A17FA9DCAF8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804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5B00C3-42B2-4DD5-9E96-3D8ECD3452B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1379D38-89D7-49DC-8B9C-D9D14E4FC7A1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24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1EF82C-A0F1-448E-8B37-B60ACD4BA7C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4E13DAD-AE04-4243-9457-9FF85E0BA24E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40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62E157-DD17-4C25-8CC2-620DC4C0635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F27B844-F96E-4A1E-9B62-105A045062D7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205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C5399C-45F0-438A-AB36-AE4BC1A03D6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FCCFB49-6190-4F7F-9296-98FA7EB78C8B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2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876D46-6B91-409C-9EDF-ACB8C1A347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F63D153-5189-47E8-8BF5-86B2D1CDBDAF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423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F0010-669D-403E-A715-0C0465357B9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4B04731-A670-4BAE-8127-585A07565175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1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E1B83B-E2E8-4268-ADD0-F72756F03FA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07C181A-5C36-4AC2-9A3B-B109345CB762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1021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347F92-656A-4EC0-AA34-FC7AB23B945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506" tIns="45576" rIns="91506" bIns="4557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1589E31-62C9-4222-8783-9B0DA0E1E0F6}" type="slidenum">
              <a:rPr lang="en-US" altLang="en-US"/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214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C75888-6D3E-4FCE-AC3F-5CFE6EFD596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506" tIns="45576" rIns="91506" bIns="4557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D7666CE-3890-4EDE-B7F6-9F78EF785008}" type="slidenum">
              <a:rPr lang="en-US" altLang="en-US"/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89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7341A4-3CF3-4068-80A6-25369337C2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A8B1A60-3571-4C02-933B-FA2FED4F2F3C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718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AE5472-F910-4C20-AA24-B727FB1E832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E84529B-BC2D-4C35-A469-5459AD984913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58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0AEED0-D39F-4DE3-8A21-214B43F0E2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FAC8CD1-748F-4E26-918C-316A7338E004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151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118867-0CB6-43A5-8E9A-6AEDEC1F885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ED7845F8-1EFC-4E1E-95D5-D31BAD3062D0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004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328189-6CA8-4F8B-AF75-D0F7DFBB9E6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F7DB59C-CE36-4F18-A79C-BE54B8EBF4C1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321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13E89F-27D5-4EAB-A80F-5BA2536BFD5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E6FBE3F-DB44-430F-8830-23560CBC6225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065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EAE6EB-071C-4944-B0FC-CFB8D3CF3A3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D077BEB-ECF3-417D-8084-82183A8203A4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323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B4173D-5E03-4D1C-B403-13E1E915EA05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mtClean="0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E7C3D5D-41F7-4776-B815-1C0B53E4C4DA}" type="slidenum">
              <a:rPr lang="en-US" altLang="en-US"/>
              <a:pPr algn="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6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FE6FF3-B530-486B-ADCD-0B88F1B0F94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E88E0FE-8AAF-4DBA-8368-E8B14B9A3C3A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023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DBF4A7-5817-4364-B050-145BDCDEA9A3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mtClean="0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AEE4392-3AF1-4448-8E53-8E4B7CAB10B3}" type="slidenum">
              <a:rPr lang="en-US" altLang="en-US"/>
              <a:pPr algn="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48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CFD6C5-41A3-4FE3-96B9-85D8ACE7D55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11082B4-970E-46F5-9AC4-6E3E47B88646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56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E50728-5C78-463A-A31C-F8AAB5151E8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4815BA7-C1B9-43FE-9B0E-1AA3BDF70142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44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87F0C5-6B4B-4F50-98D7-7B6A661049F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193D170-36BE-4186-BB01-B055A665C6EF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31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276D6-437A-45CA-99A8-4C3810734D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C36CA11-8751-4AB3-A8FC-639CF2A81269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3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BF20BA-F0FB-4889-878C-3082DFD892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5BD6548-5E59-44B5-8F23-0B21F9D6E34A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68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36B3F3-6DE2-41A0-8FC3-9BF3D1E95DE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0B1A247-DE17-4E3B-B67C-4B0D8B6C5274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011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0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76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3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61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80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7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13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1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3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65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04B6E8C3-F733-4210-AB82-066BB1C06789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1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Complex Ion Formation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4582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transition metals tend to be good Lewis acids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they often bond to one or more H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O molecules to form a hydrated ion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O is the Lewis base, donating electron pairs to form coordinate covalent bonds</a:t>
            </a:r>
          </a:p>
          <a:p>
            <a:pPr algn="ctr" eaLnBrk="1" hangingPunct="1">
              <a:lnSpc>
                <a:spcPct val="80000"/>
              </a:lnSpc>
              <a:spcBef>
                <a:spcPts val="7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Ag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) + 2 H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O(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Ag(H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O)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ions that form by combining a cation with several anions or neutral molecules are called </a:t>
            </a:r>
            <a:r>
              <a:rPr lang="en-US" altLang="en-US" sz="2800" b="0">
                <a:solidFill>
                  <a:srgbClr val="009999"/>
                </a:solidFill>
                <a:latin typeface="Times New Roman" panose="02020603050405020304" pitchFamily="18" charset="0"/>
              </a:rPr>
              <a:t>complex ions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e.g., Ag(H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O)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the attached ions or molecules are called </a:t>
            </a:r>
            <a:r>
              <a:rPr lang="en-US" altLang="en-US" sz="2800" b="0">
                <a:solidFill>
                  <a:srgbClr val="009999"/>
                </a:solidFill>
                <a:latin typeface="Times New Roman" panose="02020603050405020304" pitchFamily="18" charset="0"/>
              </a:rPr>
              <a:t>ligands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e.g., H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854200" y="609600"/>
            <a:ext cx="525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How Complex Ion Formation Affects Solubility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85813" y="5705475"/>
            <a:ext cx="739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Silver chloride is insoluble. It has a K</a:t>
            </a:r>
            <a:r>
              <a:rPr lang="en-US" altLang="en-US" baseline="-25000">
                <a:solidFill>
                  <a:schemeClr val="tx1"/>
                </a:solidFill>
              </a:rPr>
              <a:t>sp</a:t>
            </a:r>
            <a:r>
              <a:rPr lang="en-US" altLang="en-US">
                <a:solidFill>
                  <a:schemeClr val="tx1"/>
                </a:solidFill>
              </a:rPr>
              <a:t> of 1.6x10</a:t>
            </a:r>
            <a:r>
              <a:rPr lang="en-US" altLang="en-US" baseline="30000">
                <a:solidFill>
                  <a:schemeClr val="tx1"/>
                </a:solidFill>
              </a:rPr>
              <a:t>-10</a:t>
            </a:r>
            <a:r>
              <a:rPr lang="en-US" altLang="en-US">
                <a:solidFill>
                  <a:schemeClr val="tx1"/>
                </a:solidFill>
              </a:rPr>
              <a:t>.  In the presence of NH</a:t>
            </a:r>
            <a:r>
              <a:rPr lang="en-US" altLang="en-US" baseline="-25000">
                <a:solidFill>
                  <a:schemeClr val="tx1"/>
                </a:solidFill>
              </a:rPr>
              <a:t>3</a:t>
            </a:r>
            <a:r>
              <a:rPr lang="en-US" altLang="en-US">
                <a:solidFill>
                  <a:schemeClr val="tx1"/>
                </a:solidFill>
              </a:rPr>
              <a:t> the solubility greatly increases because Ag</a:t>
            </a:r>
            <a:r>
              <a:rPr lang="en-US" altLang="en-US" baseline="30000">
                <a:solidFill>
                  <a:schemeClr val="tx1"/>
                </a:solidFill>
              </a:rPr>
              <a:t>+</a:t>
            </a:r>
            <a:r>
              <a:rPr lang="en-US" altLang="en-US">
                <a:solidFill>
                  <a:schemeClr val="tx1"/>
                </a:solidFill>
              </a:rPr>
              <a:t> will form complex ions with NH</a:t>
            </a:r>
            <a:r>
              <a:rPr lang="en-US" altLang="en-US" baseline="-25000">
                <a:solidFill>
                  <a:schemeClr val="tx1"/>
                </a:solidFill>
              </a:rPr>
              <a:t>3</a:t>
            </a:r>
            <a:r>
              <a:rPr lang="en-US" altLang="en-US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B26E05E8-3A7A-4202-A11A-8AD6911BEFE0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11</a:t>
            </a:fld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66688"/>
            <a:ext cx="4651375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2E4F9057-2D9A-4242-8DC4-15A929E64599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12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Example – 200.0 mL of 1.5 x 10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M Cu(NO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is mixed with 250.0 mL of 0.20 M 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.  What is the [Cu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] at equilibrium? </a:t>
            </a:r>
          </a:p>
        </p:txBody>
      </p:sp>
      <p:graphicFrame>
        <p:nvGraphicFramePr>
          <p:cNvPr id="13315" name="Group 3">
            <a:extLst>
              <a:ext uri="{FF2B5EF4-FFF2-40B4-BE49-F238E27FC236}">
                <a16:creationId xmlns:a16="http://schemas.microsoft.com/office/drawing/2014/main" xmlns="" id="{87AC3468-550A-4B3A-B03E-AE177D2257A3}"/>
              </a:ext>
            </a:extLst>
          </p:cNvPr>
          <p:cNvGraphicFramePr>
            <a:graphicFrameLocks noGrp="1"/>
          </p:cNvGraphicFramePr>
          <p:nvPr/>
        </p:nvGraphicFramePr>
        <p:xfrm>
          <a:off x="301625" y="1960563"/>
          <a:ext cx="8840788" cy="4476750"/>
        </p:xfrm>
        <a:graphic>
          <a:graphicData uri="http://schemas.openxmlformats.org/drawingml/2006/table">
            <a:tbl>
              <a:tblPr/>
              <a:tblGrid>
                <a:gridCol w="244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9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23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Write the formation reaction and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f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expression.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Look up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f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value</a:t>
                      </a:r>
                    </a:p>
                  </a:txBody>
                  <a:tcPr marL="90000" marR="90000" marT="61923" marB="46802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64443" marB="46802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43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Determine the concentration of ions in the diluted solutions</a:t>
                      </a:r>
                    </a:p>
                  </a:txBody>
                  <a:tcPr marL="90000" marR="90000" marT="61923" marB="46802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61923" marB="46802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679700" y="2106613"/>
            <a:ext cx="6427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Cu</a:t>
            </a:r>
            <a:r>
              <a:rPr lang="en-US" altLang="en-US" sz="2800" b="0" baseline="30000">
                <a:solidFill>
                  <a:srgbClr val="000000"/>
                </a:solidFill>
              </a:rPr>
              <a:t>2+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 + 4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 </a:t>
            </a:r>
            <a:r>
              <a:rPr lang="en-US" altLang="en-US" sz="2800" b="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2800" b="0">
                <a:solidFill>
                  <a:srgbClr val="000000"/>
                </a:solidFill>
              </a:rPr>
              <a:t> Cu(NH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)</a:t>
            </a:r>
            <a:r>
              <a:rPr lang="en-US" altLang="en-US" sz="2800" b="0" baseline="-25000">
                <a:solidFill>
                  <a:srgbClr val="000000"/>
                </a:solidFill>
              </a:rPr>
              <a:t>4</a:t>
            </a:r>
            <a:r>
              <a:rPr lang="en-US" altLang="en-US" sz="2800" b="0" baseline="30000">
                <a:solidFill>
                  <a:srgbClr val="000000"/>
                </a:solidFill>
              </a:rPr>
              <a:t>2+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3581400" y="2590800"/>
          <a:ext cx="40513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4" imgW="491457" imgH="491457" progId="">
                  <p:embed/>
                </p:oleObj>
              </mc:Choice>
              <mc:Fallback>
                <p:oleObj r:id="rId4" imgW="491457" imgH="491457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800"/>
                        <a:ext cx="40513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4" name="Object 22"/>
          <p:cNvGraphicFramePr>
            <a:graphicFrameLocks noChangeAspect="1"/>
          </p:cNvGraphicFramePr>
          <p:nvPr/>
        </p:nvGraphicFramePr>
        <p:xfrm>
          <a:off x="3200400" y="3733800"/>
          <a:ext cx="5562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r:id="rId6" imgW="491473" imgH="491473" progId="">
                  <p:embed/>
                </p:oleObj>
              </mc:Choice>
              <mc:Fallback>
                <p:oleObj r:id="rId6" imgW="491473" imgH="491473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33800"/>
                        <a:ext cx="55626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3200400" y="5029200"/>
          <a:ext cx="54387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r:id="rId8" imgW="491457" imgH="491457" progId="">
                  <p:embed/>
                </p:oleObj>
              </mc:Choice>
              <mc:Fallback>
                <p:oleObj r:id="rId8" imgW="491457" imgH="491457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5438775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C644D552-F254-4112-954C-DDCA66BD1955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13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Example – 200.0 mL of 1.5 x 10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M Cu(NO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is mixed with 250.0 mL of 0.20 M 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.  What is the [Cu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] at equilibrium? </a:t>
            </a:r>
          </a:p>
        </p:txBody>
      </p:sp>
      <p:graphicFrame>
        <p:nvGraphicFramePr>
          <p:cNvPr id="14339" name="Group 3">
            <a:extLst>
              <a:ext uri="{FF2B5EF4-FFF2-40B4-BE49-F238E27FC236}">
                <a16:creationId xmlns:a16="http://schemas.microsoft.com/office/drawing/2014/main" xmlns="" id="{B4352A85-15BB-421F-AAC6-A9643FD29573}"/>
              </a:ext>
            </a:extLst>
          </p:cNvPr>
          <p:cNvGraphicFramePr>
            <a:graphicFrameLocks noGrp="1"/>
          </p:cNvGraphicFramePr>
          <p:nvPr/>
        </p:nvGraphicFramePr>
        <p:xfrm>
          <a:off x="215900" y="1839913"/>
          <a:ext cx="8840788" cy="4803775"/>
        </p:xfrm>
        <a:graphic>
          <a:graphicData uri="http://schemas.openxmlformats.org/drawingml/2006/table">
            <a:tbl>
              <a:tblPr/>
              <a:tblGrid>
                <a:gridCol w="244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9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79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61901" marB="46785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64419" marB="4678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58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Create an ICE table.  Since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f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is large, assume all the Cu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is converted into complex ion, then the system returns to equilibrium</a:t>
                      </a:r>
                    </a:p>
                  </a:txBody>
                  <a:tcPr marL="90000" marR="90000" marT="61901" marB="46785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61901" marB="4678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356" name="Group 20">
            <a:extLst>
              <a:ext uri="{FF2B5EF4-FFF2-40B4-BE49-F238E27FC236}">
                <a16:creationId xmlns:a16="http://schemas.microsoft.com/office/drawing/2014/main" xmlns="" id="{AF7CBF81-5247-4294-B94F-E1C9A3FDB65A}"/>
              </a:ext>
            </a:extLst>
          </p:cNvPr>
          <p:cNvGraphicFramePr>
            <a:graphicFrameLocks noGrp="1"/>
          </p:cNvGraphicFramePr>
          <p:nvPr/>
        </p:nvGraphicFramePr>
        <p:xfrm>
          <a:off x="2727325" y="3806825"/>
          <a:ext cx="6249988" cy="234632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[Cu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]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[NH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]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[Cu(NH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)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]</a:t>
                      </a:r>
                    </a:p>
                  </a:txBody>
                  <a:tcPr marL="0" marR="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2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Initial</a:t>
                      </a: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0.11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2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Change</a:t>
                      </a: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-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≈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-4(6.7E-4)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+ 6.7E-4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Equilibrium</a:t>
                      </a: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x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0.11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42" name="Text Box 77"/>
          <p:cNvSpPr txBox="1">
            <a:spLocks noChangeArrowheads="1"/>
          </p:cNvSpPr>
          <p:nvPr/>
        </p:nvSpPr>
        <p:spPr bwMode="auto">
          <a:xfrm>
            <a:off x="2593975" y="1985963"/>
            <a:ext cx="6427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Cu</a:t>
            </a:r>
            <a:r>
              <a:rPr lang="en-US" altLang="en-US" sz="2800" b="0" baseline="30000">
                <a:solidFill>
                  <a:srgbClr val="000000"/>
                </a:solidFill>
              </a:rPr>
              <a:t>2+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 + 4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 </a:t>
            </a:r>
            <a:r>
              <a:rPr lang="en-US" altLang="en-US" sz="2800" b="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2800" b="0">
                <a:solidFill>
                  <a:srgbClr val="000000"/>
                </a:solidFill>
              </a:rPr>
              <a:t> Cu(NH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)</a:t>
            </a:r>
            <a:r>
              <a:rPr lang="en-US" altLang="en-US" sz="2800" b="0" baseline="-25000">
                <a:solidFill>
                  <a:srgbClr val="000000"/>
                </a:solidFill>
              </a:rPr>
              <a:t>2</a:t>
            </a:r>
            <a:r>
              <a:rPr lang="en-US" altLang="en-US" sz="2800" b="0" baseline="30000">
                <a:solidFill>
                  <a:srgbClr val="000000"/>
                </a:solidFill>
              </a:rPr>
              <a:t>2+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25643" name="Object 78"/>
          <p:cNvGraphicFramePr>
            <a:graphicFrameLocks noChangeAspect="1"/>
          </p:cNvGraphicFramePr>
          <p:nvPr/>
        </p:nvGraphicFramePr>
        <p:xfrm>
          <a:off x="3495675" y="2470150"/>
          <a:ext cx="40513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r:id="rId4" imgW="491457" imgH="491457" progId="">
                  <p:embed/>
                </p:oleObj>
              </mc:Choice>
              <mc:Fallback>
                <p:oleObj r:id="rId4" imgW="491457" imgH="491457" progId="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470150"/>
                        <a:ext cx="40513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6C6C8948-611A-48AB-9BD9-9F53CF25DF8C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14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Example – 200.0 mL of 1.5 x 10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M Cu(NO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is mixed with 250.0 mL of 0.20 M 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.  What is the [Cu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] at equilibrium? 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517775" y="1828800"/>
            <a:ext cx="642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Cu</a:t>
            </a:r>
            <a:r>
              <a:rPr lang="en-US" altLang="en-US" sz="2800" b="0" baseline="30000">
                <a:solidFill>
                  <a:srgbClr val="000000"/>
                </a:solidFill>
              </a:rPr>
              <a:t>2+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 + 4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 </a:t>
            </a:r>
            <a:r>
              <a:rPr lang="en-US" altLang="en-US" sz="2800" b="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2800" b="0">
                <a:solidFill>
                  <a:srgbClr val="000000"/>
                </a:solidFill>
              </a:rPr>
              <a:t> Cu(NH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)</a:t>
            </a:r>
            <a:r>
              <a:rPr lang="en-US" altLang="en-US" sz="2800" b="0" baseline="-25000">
                <a:solidFill>
                  <a:srgbClr val="000000"/>
                </a:solidFill>
              </a:rPr>
              <a:t>2</a:t>
            </a:r>
            <a:r>
              <a:rPr lang="en-US" altLang="en-US" sz="2800" b="0" baseline="30000">
                <a:solidFill>
                  <a:srgbClr val="000000"/>
                </a:solidFill>
              </a:rPr>
              <a:t>2+</a:t>
            </a:r>
            <a:r>
              <a:rPr lang="en-US" altLang="en-US" sz="2800" b="0">
                <a:solidFill>
                  <a:srgbClr val="000000"/>
                </a:solidFill>
              </a:rPr>
              <a:t>(</a:t>
            </a:r>
            <a:r>
              <a:rPr lang="en-US" altLang="en-US" sz="2800" b="0" i="1">
                <a:solidFill>
                  <a:srgbClr val="000000"/>
                </a:solidFill>
              </a:rPr>
              <a:t>aq</a:t>
            </a:r>
            <a:r>
              <a:rPr lang="en-US" altLang="en-US" sz="2800" b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3429000" y="2362200"/>
          <a:ext cx="40513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r:id="rId4" imgW="491457" imgH="491457" progId="">
                  <p:embed/>
                </p:oleObj>
              </mc:Choice>
              <mc:Fallback>
                <p:oleObj r:id="rId4" imgW="491457" imgH="4914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40513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Group 5">
            <a:extLst>
              <a:ext uri="{FF2B5EF4-FFF2-40B4-BE49-F238E27FC236}">
                <a16:creationId xmlns:a16="http://schemas.microsoft.com/office/drawing/2014/main" xmlns="" id="{C059122F-E4C9-4B1B-9DDF-3CB37CC90DB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905000"/>
          <a:ext cx="2211388" cy="2197100"/>
        </p:xfrm>
        <a:graphic>
          <a:graphicData uri="http://schemas.openxmlformats.org/drawingml/2006/table">
            <a:tbl>
              <a:tblPr/>
              <a:tblGrid>
                <a:gridCol w="2211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Substitute in and solve for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x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confirm the     “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x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is small” approximation</a:t>
                      </a:r>
                    </a:p>
                  </a:txBody>
                  <a:tcPr marL="90000" marR="90000" marT="6192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375" name="Group 15">
            <a:extLst>
              <a:ext uri="{FF2B5EF4-FFF2-40B4-BE49-F238E27FC236}">
                <a16:creationId xmlns:a16="http://schemas.microsoft.com/office/drawing/2014/main" xmlns="" id="{C0980192-39F6-451A-9D32-EED61AC4C586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733800"/>
          <a:ext cx="6249988" cy="234632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2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[Cu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]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[NH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]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[Cu(NH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)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2+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]</a:t>
                      </a:r>
                    </a:p>
                  </a:txBody>
                  <a:tcPr marL="0" marR="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2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Initial</a:t>
                      </a: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0.11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2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Change</a:t>
                      </a: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-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≈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-4(6.7E-4)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+ 6.7E-4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Equilibrium</a:t>
                      </a:r>
                    </a:p>
                  </a:txBody>
                  <a:tcPr marL="90000" marR="90000" marT="61906" marB="4678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x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0.11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6.7E-4</a:t>
                      </a:r>
                    </a:p>
                  </a:txBody>
                  <a:tcPr marL="90000" marR="90000" marT="61906" marB="4678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432" name="Object 72"/>
          <p:cNvGraphicFramePr>
            <a:graphicFrameLocks noChangeAspect="1"/>
          </p:cNvGraphicFramePr>
          <p:nvPr/>
        </p:nvGraphicFramePr>
        <p:xfrm>
          <a:off x="2819400" y="3352800"/>
          <a:ext cx="46482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r:id="rId6" imgW="491457" imgH="491457" progId="">
                  <p:embed/>
                </p:oleObj>
              </mc:Choice>
              <mc:Fallback>
                <p:oleObj r:id="rId6" imgW="491457" imgH="491457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46482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3" name="Text Box 73"/>
          <p:cNvSpPr txBox="1">
            <a:spLocks noChangeArrowheads="1"/>
          </p:cNvSpPr>
          <p:nvPr/>
        </p:nvSpPr>
        <p:spPr bwMode="auto">
          <a:xfrm>
            <a:off x="2260600" y="5486400"/>
            <a:ext cx="6127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r>
              <a:rPr lang="en-US" altLang="en-US" b="0">
                <a:solidFill>
                  <a:srgbClr val="000000"/>
                </a:solidFill>
              </a:rPr>
              <a:t>since 2.7 x 10</a:t>
            </a:r>
            <a:r>
              <a:rPr lang="en-US" altLang="en-US" b="0" baseline="30000">
                <a:solidFill>
                  <a:srgbClr val="000000"/>
                </a:solidFill>
              </a:rPr>
              <a:t>-13</a:t>
            </a:r>
            <a:r>
              <a:rPr lang="en-US" altLang="en-US" b="0">
                <a:solidFill>
                  <a:srgbClr val="000000"/>
                </a:solidFill>
              </a:rPr>
              <a:t> &lt;&lt; 6.7 x 10</a:t>
            </a:r>
            <a:r>
              <a:rPr lang="en-US" altLang="en-US" b="0" baseline="30000">
                <a:solidFill>
                  <a:srgbClr val="000000"/>
                </a:solidFill>
              </a:rPr>
              <a:t>-4</a:t>
            </a:r>
            <a:r>
              <a:rPr lang="en-US" altLang="en-US" b="0">
                <a:solidFill>
                  <a:srgbClr val="000000"/>
                </a:solidFill>
              </a:rPr>
              <a:t>, the approximation is valid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xmlns="" id="{E044F2AA-2510-40B9-B493-4A4665F4A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2667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SzPct val="100000"/>
              <a:defRPr/>
            </a:pPr>
            <a:r>
              <a:rPr lang="en-US" b="0">
                <a:effectLst>
                  <a:outerShdw blurRad="38100" dist="38100" dir="2700000" algn="tl">
                    <a:srgbClr val="C0C0C0"/>
                  </a:outerShdw>
                </a:effectLst>
              </a:rPr>
              <a:t>Sample Problem 2 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xmlns="" id="{8D7EA850-08B2-450E-9164-144956B1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2744"/>
            <a:ext cx="5638800" cy="671513"/>
          </a:xfrm>
          <a:prstGeom prst="rect">
            <a:avLst/>
          </a:prstGeom>
          <a:gradFill flip="none" rotWithShape="1">
            <a:gsLst>
              <a:gs pos="79000">
                <a:srgbClr val="E4FDFE"/>
              </a:gs>
              <a:gs pos="0">
                <a:srgbClr val="C9FBFD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25"/>
              </a:spcBef>
              <a:buClrTx/>
              <a:buFontTx/>
              <a:buNone/>
              <a:defRPr/>
            </a:pPr>
            <a:r>
              <a:rPr lang="en-US" altLang="en-US" b="0" dirty="0">
                <a:solidFill>
                  <a:srgbClr val="000000"/>
                </a:solidFill>
              </a:rPr>
              <a:t>Calculating the Effect of Complex-Ion Formation </a:t>
            </a:r>
          </a:p>
          <a:p>
            <a:pPr algn="r">
              <a:spcBef>
                <a:spcPts val="225"/>
              </a:spcBef>
              <a:buClrTx/>
              <a:buFontTx/>
              <a:buNone/>
              <a:defRPr/>
            </a:pPr>
            <a:r>
              <a:rPr lang="en-US" altLang="en-US" b="0" dirty="0">
                <a:solidFill>
                  <a:srgbClr val="000000"/>
                </a:solidFill>
              </a:rPr>
              <a:t>on Solubility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 b="0">
                <a:solidFill>
                  <a:srgbClr val="000000"/>
                </a:solidFill>
              </a:rPr>
              <a:t>SOLUTION: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81000" y="1295400"/>
            <a:ext cx="8151813" cy="1576388"/>
            <a:chOff x="240" y="816"/>
            <a:chExt cx="5135" cy="993"/>
          </a:xfrm>
        </p:grpSpPr>
        <p:sp>
          <p:nvSpPr>
            <p:cNvPr id="29707" name="Text Box 5"/>
            <p:cNvSpPr txBox="1">
              <a:spLocks noChangeArrowheads="1"/>
            </p:cNvSpPr>
            <p:nvPr/>
          </p:nvSpPr>
          <p:spPr bwMode="auto">
            <a:xfrm>
              <a:off x="240" y="816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PROBLEM:</a:t>
              </a:r>
            </a:p>
          </p:txBody>
        </p:sp>
        <p:sp>
          <p:nvSpPr>
            <p:cNvPr id="29708" name="Text Box 6"/>
            <p:cNvSpPr txBox="1">
              <a:spLocks noChangeArrowheads="1"/>
            </p:cNvSpPr>
            <p:nvPr/>
          </p:nvSpPr>
          <p:spPr bwMode="auto">
            <a:xfrm>
              <a:off x="1104" y="816"/>
              <a:ext cx="427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In black-and-white film developing, excess AgBr is removed from the film negative by “hypo”, an aqueous solution of sodium thiosulfate (Na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S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), through formation of the complex ion Ag(S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 baseline="30000">
                  <a:solidFill>
                    <a:srgbClr val="000000"/>
                  </a:solidFill>
                </a:rPr>
                <a:t>3-</a:t>
              </a:r>
              <a:r>
                <a:rPr lang="en-US" altLang="en-US">
                  <a:solidFill>
                    <a:srgbClr val="000000"/>
                  </a:solidFill>
                </a:rPr>
                <a:t>.  Calculate the solubility of AgBr in </a:t>
              </a:r>
              <a:r>
                <a:rPr lang="en-US" altLang="en-US" b="0">
                  <a:solidFill>
                    <a:srgbClr val="000000"/>
                  </a:solidFill>
                </a:rPr>
                <a:t>(a)</a:t>
              </a:r>
              <a:r>
                <a:rPr lang="en-US" altLang="en-US">
                  <a:solidFill>
                    <a:srgbClr val="000000"/>
                  </a:solidFill>
                </a:rPr>
                <a:t> H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O; </a:t>
              </a:r>
              <a:r>
                <a:rPr lang="en-US" altLang="en-US" b="0">
                  <a:solidFill>
                    <a:srgbClr val="000000"/>
                  </a:solidFill>
                </a:rPr>
                <a:t>(b)</a:t>
              </a:r>
              <a:r>
                <a:rPr lang="en-US" altLang="en-US">
                  <a:solidFill>
                    <a:srgbClr val="000000"/>
                  </a:solidFill>
                </a:rPr>
                <a:t> 1.0M hypo. K</a:t>
              </a:r>
              <a:r>
                <a:rPr lang="en-US" altLang="en-US" baseline="-25000">
                  <a:solidFill>
                    <a:srgbClr val="000000"/>
                  </a:solidFill>
                </a:rPr>
                <a:t>f</a:t>
              </a:r>
              <a:r>
                <a:rPr lang="en-US" altLang="en-US">
                  <a:solidFill>
                    <a:srgbClr val="000000"/>
                  </a:solidFill>
                </a:rPr>
                <a:t> of Ag(S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 baseline="30000">
                  <a:solidFill>
                    <a:srgbClr val="000000"/>
                  </a:solidFill>
                </a:rPr>
                <a:t>3-</a:t>
              </a:r>
              <a:r>
                <a:rPr lang="en-US" altLang="en-US">
                  <a:solidFill>
                    <a:srgbClr val="000000"/>
                  </a:solidFill>
                </a:rPr>
                <a:t> is 4.7x10</a:t>
              </a:r>
              <a:r>
                <a:rPr lang="en-US" altLang="en-US" baseline="30000">
                  <a:solidFill>
                    <a:srgbClr val="000000"/>
                  </a:solidFill>
                </a:rPr>
                <a:t>13</a:t>
              </a:r>
              <a:r>
                <a:rPr lang="en-US" altLang="en-US">
                  <a:solidFill>
                    <a:srgbClr val="000000"/>
                  </a:solidFill>
                </a:rPr>
                <a:t> and K</a:t>
              </a:r>
              <a:r>
                <a:rPr lang="en-US" altLang="en-US" baseline="-25000">
                  <a:solidFill>
                    <a:srgbClr val="000000"/>
                  </a:solidFill>
                </a:rPr>
                <a:t>sp</a:t>
              </a:r>
              <a:r>
                <a:rPr lang="en-US" altLang="en-US">
                  <a:solidFill>
                    <a:srgbClr val="000000"/>
                  </a:solidFill>
                </a:rPr>
                <a:t> AgBr is 5.0x10</a:t>
              </a:r>
              <a:r>
                <a:rPr lang="en-US" altLang="en-US" baseline="30000">
                  <a:solidFill>
                    <a:srgbClr val="000000"/>
                  </a:solidFill>
                </a:rPr>
                <a:t>-13</a:t>
              </a:r>
              <a:r>
                <a:rPr lang="en-US" altLang="en-US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81000" y="2819400"/>
            <a:ext cx="8304213" cy="898525"/>
            <a:chOff x="240" y="1776"/>
            <a:chExt cx="5231" cy="566"/>
          </a:xfrm>
        </p:grpSpPr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240" y="1776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PLAN:</a:t>
              </a:r>
            </a:p>
          </p:txBody>
        </p:sp>
        <p:sp>
          <p:nvSpPr>
            <p:cNvPr id="29706" name="Text Box 9"/>
            <p:cNvSpPr txBox="1">
              <a:spLocks noChangeArrowheads="1"/>
            </p:cNvSpPr>
            <p:nvPr/>
          </p:nvSpPr>
          <p:spPr bwMode="auto">
            <a:xfrm>
              <a:off x="768" y="1817"/>
              <a:ext cx="4703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sz="1600">
                  <a:solidFill>
                    <a:srgbClr val="000000"/>
                  </a:solidFill>
                </a:rPr>
                <a:t>Write equations for the reactions involved.  Use K</a:t>
              </a:r>
              <a:r>
                <a:rPr lang="en-US" altLang="en-US" sz="1600" baseline="-25000">
                  <a:solidFill>
                    <a:srgbClr val="000000"/>
                  </a:solidFill>
                </a:rPr>
                <a:t>sp</a:t>
              </a:r>
              <a:r>
                <a:rPr lang="en-US" altLang="en-US" sz="1600">
                  <a:solidFill>
                    <a:srgbClr val="000000"/>
                  </a:solidFill>
                </a:rPr>
                <a:t> to find S, the molar solubility.  Consider the shifts in equilibria upon the addition of the complexing agent.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28600" y="304800"/>
            <a:ext cx="8610600" cy="59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 Workshop F #1 on Complex Ion Formation</a:t>
            </a:r>
          </a:p>
          <a:p>
            <a:pPr>
              <a:buSzPct val="100000"/>
            </a:pPr>
            <a:endParaRPr lang="en-US" altLang="en-US" sz="2800" b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Q 1.  	Calculate [Ag</a:t>
            </a:r>
            <a:r>
              <a:rPr lang="en-US" altLang="en-US" sz="2800" b="0" baseline="30000">
                <a:solidFill>
                  <a:srgbClr val="000000"/>
                </a:solidFill>
              </a:rPr>
              <a:t>+</a:t>
            </a:r>
            <a:r>
              <a:rPr lang="en-US" altLang="en-US" sz="2800" b="0">
                <a:solidFill>
                  <a:srgbClr val="000000"/>
                </a:solidFill>
              </a:rPr>
              <a:t>] present in a solution at equilibrium when concentrated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 is added to a 0.010 M solution of AgNO</a:t>
            </a:r>
            <a:r>
              <a:rPr lang="en-US" altLang="en-US" sz="2800" b="0" baseline="-25000">
                <a:solidFill>
                  <a:srgbClr val="000000"/>
                </a:solidFill>
              </a:rPr>
              <a:t>3 </a:t>
            </a:r>
            <a:r>
              <a:rPr lang="en-US" altLang="en-US" sz="2800" b="0">
                <a:solidFill>
                  <a:srgbClr val="000000"/>
                </a:solidFill>
              </a:rPr>
              <a:t>to give an equilibrium concentration of [NH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] = 0.20M.</a:t>
            </a:r>
          </a:p>
          <a:p>
            <a:pPr>
              <a:buSzPct val="100000"/>
            </a:pPr>
            <a:endParaRPr lang="en-US" altLang="en-US" sz="2800" b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Q2.  	Silver chloride usually does not ppt in solution of 1.0 M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.  However AgBr has a smaller Ksp.  Will AgBr ppt from a solution containing 0.010 M AgNO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, 0.010 M NaBr and 1.0 M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?    Ksp = 5.0 x 10</a:t>
            </a:r>
            <a:r>
              <a:rPr lang="en-US" altLang="en-US" sz="2800" b="0" baseline="30000">
                <a:solidFill>
                  <a:srgbClr val="000000"/>
                </a:solidFill>
              </a:rPr>
              <a:t>-13</a:t>
            </a:r>
          </a:p>
          <a:p>
            <a:pPr>
              <a:buSzPct val="100000"/>
            </a:pPr>
            <a:endParaRPr lang="en-US" altLang="en-US" sz="2800" b="0" baseline="300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sz="2800" b="0">
                <a:solidFill>
                  <a:srgbClr val="000000"/>
                </a:solidFill>
              </a:rPr>
              <a:t>Q3.	Calculate the molar solubility of AgBr in 1.0M NH</a:t>
            </a:r>
            <a:r>
              <a:rPr lang="en-US" altLang="en-US" sz="2800" b="0" baseline="-25000">
                <a:solidFill>
                  <a:srgbClr val="000000"/>
                </a:solidFill>
              </a:rPr>
              <a:t>3</a:t>
            </a:r>
            <a:r>
              <a:rPr lang="en-US" altLang="en-US" sz="2800" b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C94C0FE5-97C2-407D-AED8-1189F2D8F849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17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457200"/>
            <a:ext cx="86106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  <a:t>Solubility of Amphoteric </a:t>
            </a:r>
            <a:b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</a:br>
            <a: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  <a:t>Metal Hydroxides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many metal hydroxides are insoluble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all metal hydroxides become more soluble in acidic solution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shifting the equilibrium to the right by removing OH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metal hydroxides also become more soluble in basic solution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 as a Lewis base forming a complex ion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that behave as both an acid and base are said to be </a:t>
            </a:r>
            <a:r>
              <a:rPr lang="en-US" altLang="en-US" sz="28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amphoteric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cations that form amphoteric hydroxides include Al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Zn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Pb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Sb</a:t>
            </a:r>
            <a:r>
              <a:rPr lang="en-US" altLang="en-US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22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000">
                <a:solidFill>
                  <a:srgbClr val="990000"/>
                </a:solidFill>
                <a:latin typeface="Comic Sans MS" panose="030F0702030302020204" pitchFamily="66" charset="0"/>
              </a:rPr>
              <a:t>Amphoteric Complexes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</a:pP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Most MOH and MO compounds are insoluble in water but some will dissolve in a strong acid or base.  Al</a:t>
            </a:r>
            <a:r>
              <a:rPr lang="en-US" altLang="en-US" sz="32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3+</a:t>
            </a: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, Cr</a:t>
            </a:r>
            <a:r>
              <a:rPr lang="en-US" altLang="en-US" sz="32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3+</a:t>
            </a: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, Zn</a:t>
            </a:r>
            <a:r>
              <a:rPr lang="en-US" altLang="en-US" sz="32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2+</a:t>
            </a: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, Sn</a:t>
            </a:r>
            <a:r>
              <a:rPr lang="en-US" altLang="en-US" sz="32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2+</a:t>
            </a: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, Sn</a:t>
            </a:r>
            <a:r>
              <a:rPr lang="en-US" altLang="en-US" sz="32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4+</a:t>
            </a: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, and Pb</a:t>
            </a:r>
            <a:r>
              <a:rPr lang="en-US" altLang="en-US" sz="32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2+</a:t>
            </a:r>
            <a:r>
              <a:rPr lang="en-US" altLang="en-US" sz="3200" b="0">
                <a:solidFill>
                  <a:srgbClr val="000000"/>
                </a:solidFill>
                <a:latin typeface="Comic Sans MS" panose="030F0702030302020204" pitchFamily="66" charset="0"/>
              </a:rPr>
              <a:t> all form amphoteric complexes with water.  </a:t>
            </a:r>
          </a:p>
          <a:p>
            <a:pPr eaLnBrk="1" hangingPunct="1">
              <a:spcBef>
                <a:spcPts val="800"/>
              </a:spcBef>
              <a:buSzPct val="100000"/>
            </a:pPr>
            <a:endParaRPr lang="en-US" altLang="en-US" sz="3200" b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  Al(H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  <a:r>
              <a:rPr lang="en-US" altLang="en-US" sz="2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3+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  +  OH- </a:t>
            </a:r>
            <a:r>
              <a:rPr lang="en-US" altLang="en-US" sz="2400" b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⇆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Al(H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2+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+ 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Al(H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2+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+  OH- </a:t>
            </a:r>
            <a:r>
              <a:rPr lang="en-US" altLang="en-US" sz="2400" b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⇆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 Al(H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+ 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Al(H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+  OH- </a:t>
            </a:r>
            <a:r>
              <a:rPr lang="en-US" altLang="en-US" sz="2400" b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⇆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b="0">
                <a:solidFill>
                  <a:srgbClr val="990000"/>
                </a:solidFill>
                <a:latin typeface="Comic Sans MS" panose="030F0702030302020204" pitchFamily="66" charset="0"/>
              </a:rPr>
              <a:t>Al(H</a:t>
            </a:r>
            <a:r>
              <a:rPr lang="en-US" altLang="en-US" sz="2400" b="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99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2400" b="0">
                <a:solidFill>
                  <a:srgbClr val="99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3 </a:t>
            </a:r>
            <a:r>
              <a:rPr lang="en-US" altLang="en-US" sz="2400" b="0">
                <a:solidFill>
                  <a:srgbClr val="990000"/>
                </a:solidFill>
                <a:latin typeface="Symbol" panose="05050102010706020507" pitchFamily="18" charset="2"/>
              </a:rPr>
              <a:t>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+ 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  <a:p>
            <a:pPr eaLnBrk="1" hangingPunct="1">
              <a:spcBef>
                <a:spcPts val="600"/>
              </a:spcBef>
              <a:buSzPct val="100000"/>
            </a:pPr>
            <a:r>
              <a:rPr lang="en-US" altLang="en-US" sz="2400" b="0">
                <a:solidFill>
                  <a:srgbClr val="990000"/>
                </a:solidFill>
                <a:latin typeface="Comic Sans MS" panose="030F0702030302020204" pitchFamily="66" charset="0"/>
              </a:rPr>
              <a:t>Al(H</a:t>
            </a:r>
            <a:r>
              <a:rPr lang="en-US" altLang="en-US" sz="2400" b="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99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2400" b="0">
                <a:solidFill>
                  <a:srgbClr val="99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-25000">
                <a:solidFill>
                  <a:srgbClr val="990000"/>
                </a:solidFill>
                <a:latin typeface="Comic Sans MS" panose="030F0702030302020204" pitchFamily="66" charset="0"/>
              </a:rPr>
              <a:t>3 </a:t>
            </a:r>
            <a:r>
              <a:rPr lang="en-US" altLang="en-US" sz="2400" b="0">
                <a:solidFill>
                  <a:srgbClr val="990000"/>
                </a:solidFill>
                <a:latin typeface="Symbol" panose="05050102010706020507" pitchFamily="18" charset="2"/>
              </a:rPr>
              <a:t>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+ OH- </a:t>
            </a:r>
            <a:r>
              <a:rPr lang="en-US" altLang="en-US" sz="2400" b="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rPr>
              <a:t>⇆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 Al(H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(OH)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sz="2400" b="0" baseline="300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 + H</a:t>
            </a:r>
            <a:r>
              <a:rPr lang="en-US" altLang="en-US" sz="2400" b="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979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6248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US" altLang="en-US" sz="2000" b="0">
                <a:solidFill>
                  <a:srgbClr val="000000"/>
                </a:solidFill>
              </a:rPr>
              <a:t>The amphoteric behavior of aluminum hydroxide.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33800" y="5715000"/>
            <a:ext cx="2057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Al(H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O)</a:t>
            </a:r>
            <a:r>
              <a:rPr lang="en-US" altLang="en-US" baseline="-25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(OH)</a:t>
            </a:r>
            <a:r>
              <a:rPr lang="en-US" altLang="en-US" baseline="-25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04800" y="5715000"/>
            <a:ext cx="3476625" cy="404813"/>
            <a:chOff x="192" y="3600"/>
            <a:chExt cx="2190" cy="255"/>
          </a:xfrm>
        </p:grpSpPr>
        <p:sp>
          <p:nvSpPr>
            <p:cNvPr id="37897" name="Text Box 5"/>
            <p:cNvSpPr txBox="1">
              <a:spLocks noChangeArrowheads="1"/>
            </p:cNvSpPr>
            <p:nvPr/>
          </p:nvSpPr>
          <p:spPr bwMode="auto">
            <a:xfrm>
              <a:off x="192" y="3600"/>
              <a:ext cx="191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3H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>
                  <a:solidFill>
                    <a:srgbClr val="000000"/>
                  </a:solidFill>
                </a:rPr>
                <a:t>) + Al(H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O)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(OH)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7898" name="Line 6"/>
            <p:cNvSpPr>
              <a:spLocks noChangeShapeType="1"/>
            </p:cNvSpPr>
            <p:nvPr/>
          </p:nvSpPr>
          <p:spPr bwMode="auto">
            <a:xfrm flipH="1">
              <a:off x="1998" y="3720"/>
              <a:ext cx="385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5638800" y="5715000"/>
            <a:ext cx="3275013" cy="404813"/>
            <a:chOff x="3552" y="3600"/>
            <a:chExt cx="2063" cy="255"/>
          </a:xfrm>
        </p:grpSpPr>
        <p:sp>
          <p:nvSpPr>
            <p:cNvPr id="37895" name="Text Box 8"/>
            <p:cNvSpPr txBox="1">
              <a:spLocks noChangeArrowheads="1"/>
            </p:cNvSpPr>
            <p:nvPr/>
          </p:nvSpPr>
          <p:spPr bwMode="auto">
            <a:xfrm>
              <a:off x="3936" y="3600"/>
              <a:ext cx="167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Al(H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O)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(OH)</a:t>
              </a:r>
              <a:r>
                <a:rPr lang="en-US" altLang="en-US" baseline="-25000">
                  <a:solidFill>
                    <a:srgbClr val="000000"/>
                  </a:solidFill>
                </a:rPr>
                <a:t>4</a:t>
              </a:r>
              <a:r>
                <a:rPr lang="en-US" altLang="en-US" baseline="30000">
                  <a:solidFill>
                    <a:srgbClr val="000000"/>
                  </a:solidFill>
                </a:rPr>
                <a:t>-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>
                  <a:solidFill>
                    <a:srgbClr val="000000"/>
                  </a:solidFill>
                </a:rPr>
                <a:t>) + H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7896" name="Line 9"/>
            <p:cNvSpPr>
              <a:spLocks noChangeShapeType="1"/>
            </p:cNvSpPr>
            <p:nvPr/>
          </p:nvSpPr>
          <p:spPr bwMode="auto">
            <a:xfrm>
              <a:off x="3552" y="3720"/>
              <a:ext cx="335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B0A5443E-1C3A-46C3-89B6-D112E912CC15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2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Complex Ion Equilibria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if a ligand is added to a solution that forms a stronger bond than the current ligand, it will replace the current ligand</a:t>
            </a:r>
          </a:p>
          <a:p>
            <a:pPr algn="ctr" eaLnBrk="1" hangingPunct="1">
              <a:spcBef>
                <a:spcPts val="800"/>
              </a:spcBef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Ag(H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O)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+ 2 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Ag(NH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+ 2 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generally H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O is not included, since its complex ion is always present in aqueous solution</a:t>
            </a:r>
          </a:p>
          <a:p>
            <a:pPr algn="ctr" eaLnBrk="1" hangingPunct="1">
              <a:spcBef>
                <a:spcPts val="800"/>
              </a:spcBef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Ag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+ 2 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Ag(NH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DA303F92-3358-4D69-8CAA-29085C730775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20</a:t>
            </a:fld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7188"/>
            <a:ext cx="8331200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400" u="sng">
                <a:solidFill>
                  <a:srgbClr val="9900CC"/>
                </a:solidFill>
              </a:rPr>
              <a:t>3 STEPS TO DETERMINING THE ION CONCENTRATION</a:t>
            </a:r>
          </a:p>
          <a:p>
            <a:pPr algn="ctr">
              <a:buSzPct val="100000"/>
            </a:pPr>
            <a:r>
              <a:rPr lang="en-US" altLang="en-US" sz="2400" u="sng">
                <a:solidFill>
                  <a:srgbClr val="9900CC"/>
                </a:solidFill>
              </a:rPr>
              <a:t>AT EQUILIBRIUM</a:t>
            </a:r>
          </a:p>
          <a:p>
            <a:pPr algn="ctr">
              <a:buSzPct val="100000"/>
            </a:pPr>
            <a:endParaRPr lang="en-US" altLang="en-US" sz="2400" u="sng">
              <a:solidFill>
                <a:srgbClr val="9900CC"/>
              </a:solidFill>
            </a:endParaRPr>
          </a:p>
          <a:p>
            <a:pPr>
              <a:buSzPct val="100000"/>
            </a:pPr>
            <a:r>
              <a:rPr lang="en-US" altLang="en-US" sz="2400">
                <a:solidFill>
                  <a:srgbClr val="000000"/>
                </a:solidFill>
              </a:rPr>
              <a:t>I.   Calculate the [Ion]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>
                <a:solidFill>
                  <a:srgbClr val="000000"/>
                </a:solidFill>
              </a:rPr>
              <a:t> that occurs after dilution but before the reaction starts.</a:t>
            </a:r>
          </a:p>
          <a:p>
            <a:pPr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sz="2400">
                <a:solidFill>
                  <a:srgbClr val="000000"/>
                </a:solidFill>
              </a:rPr>
              <a:t>II.   Calculate the [Ion] when the maximum amount of solid is formed.</a:t>
            </a:r>
          </a:p>
          <a:p>
            <a:pPr>
              <a:buSzPct val="100000"/>
            </a:pPr>
            <a:r>
              <a:rPr lang="en-US" altLang="en-US" sz="2400">
                <a:solidFill>
                  <a:srgbClr val="000000"/>
                </a:solidFill>
              </a:rPr>
              <a:t>	-  we will determine the limiting reagent and assume all </a:t>
            </a:r>
          </a:p>
          <a:p>
            <a:pPr>
              <a:buSzPct val="100000"/>
            </a:pPr>
            <a:r>
              <a:rPr lang="en-US" altLang="en-US" sz="2400">
                <a:solidFill>
                  <a:srgbClr val="000000"/>
                </a:solidFill>
              </a:rPr>
              <a:t>	    of that ion is used up to make the solid.</a:t>
            </a:r>
          </a:p>
          <a:p>
            <a:pPr>
              <a:buSzPct val="100000"/>
            </a:pPr>
            <a:r>
              <a:rPr lang="en-US" altLang="en-US" sz="2400">
                <a:solidFill>
                  <a:srgbClr val="000000"/>
                </a:solidFill>
              </a:rPr>
              <a:t>	-  The [ ] of the other ion will be the stoichiometric 	 	    equivalent.</a:t>
            </a:r>
          </a:p>
          <a:p>
            <a:pPr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sz="2400">
                <a:solidFill>
                  <a:srgbClr val="000000"/>
                </a:solidFill>
              </a:rPr>
              <a:t>III.  Calculate the [Ion] at equilibrium</a:t>
            </a:r>
            <a:r>
              <a:rPr lang="en-US" altLang="en-US" sz="2400">
                <a:solidFill>
                  <a:srgbClr val="9900CC"/>
                </a:solidFill>
              </a:rPr>
              <a:t>*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  <a:p>
            <a:pPr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n-US" altLang="en-US" sz="2400">
                <a:solidFill>
                  <a:srgbClr val="9900CC"/>
                </a:solidFill>
              </a:rPr>
              <a:t>*</a:t>
            </a:r>
            <a:r>
              <a:rPr lang="en-US" altLang="en-US" sz="2400">
                <a:solidFill>
                  <a:srgbClr val="000000"/>
                </a:solidFill>
              </a:rPr>
              <a:t>Since we assume the reaction went to completion, yet by definition a slightly soluble can’t, we must account for some of the solid re-dissolving back into solution.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915400" cy="63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Lecture Problems on [ION] at Equilibrium</a:t>
            </a:r>
          </a:p>
          <a:p>
            <a:pPr algn="ctr">
              <a:buSzPct val="100000"/>
            </a:pPr>
            <a:endParaRPr lang="en-US" altLang="en-US" sz="2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SzPct val="100000"/>
            </a:pP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1.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  When 50.0 mL of 0.100 M AgNO</a:t>
            </a:r>
            <a:r>
              <a:rPr lang="en-US" altLang="en-US" sz="32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 and 30 mL of 0.060 M Na</a:t>
            </a:r>
            <a:r>
              <a:rPr lang="en-US" altLang="en-US" sz="32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CrO</a:t>
            </a:r>
            <a:r>
              <a:rPr lang="en-US" altLang="en-US" sz="32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 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are mixed, a precipitate of silver chromate is formed.  The solubility product is 1.9 x 10</a:t>
            </a:r>
            <a:r>
              <a:rPr lang="en-US" altLang="en-US" sz="32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-12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.  Calculate the [Ag</a:t>
            </a:r>
            <a:r>
              <a:rPr lang="en-US" altLang="en-US" sz="32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] and [CrO</a:t>
            </a:r>
            <a:r>
              <a:rPr lang="en-US" altLang="en-US" sz="32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sz="32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2-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] remaining in solution at equilibrium.</a:t>
            </a:r>
          </a:p>
          <a:p>
            <a:pPr>
              <a:buSzPct val="100000"/>
            </a:pP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SzPct val="100000"/>
            </a:pP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2.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  Suppose 300 mL of 8 x 10</a:t>
            </a:r>
            <a:r>
              <a:rPr lang="en-US" altLang="en-US" sz="32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-6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 M solution of KCl is added to 800 mL of 0.004 M solution of AgNO</a:t>
            </a:r>
            <a:r>
              <a:rPr lang="en-US" altLang="en-US" sz="32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.  Calculate [Ag</a:t>
            </a:r>
            <a:r>
              <a:rPr lang="en-US" altLang="en-US" sz="32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] and [Cl</a:t>
            </a:r>
            <a:r>
              <a:rPr lang="en-US" altLang="en-US" sz="32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] remaining in solution at equilibrium.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A7C6DDB2-39FC-4E28-8593-7E73A042BF4D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23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Qualitative Analysis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an analytical scheme that utilizes selective precipitation to identify the ions present in a solution is called a </a:t>
            </a:r>
            <a:r>
              <a:rPr lang="en-US" altLang="en-US" sz="3200" b="0">
                <a:solidFill>
                  <a:srgbClr val="009999"/>
                </a:solidFill>
                <a:latin typeface="Times New Roman" panose="02020603050405020304" pitchFamily="18" charset="0"/>
              </a:rPr>
              <a:t>qualitative analysis</a:t>
            </a: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scheme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wet chemistry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 sample containing several ions is subjected to the addition of several precipitating agents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addition of each reagent causes one of the ions present to precipitate out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Qualitative Analysis of Ions</a:t>
            </a:r>
          </a:p>
        </p:txBody>
      </p:sp>
      <p:sp>
        <p:nvSpPr>
          <p:cNvPr id="48131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4114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z="2600" smtClean="0"/>
              <a:t>One can use differences in solubilities of salts to separate ions in a mixture. This has been used for qualitative analysis of the presence of ions in a solution.</a:t>
            </a:r>
          </a:p>
        </p:txBody>
      </p:sp>
      <p:pic>
        <p:nvPicPr>
          <p:cNvPr id="48132" name="Picture 3" descr="A flowchart shows how to identify cations through qualitative analysis. The flowchart is presented here in stages that begins with a solution containing unknown metal cations, add 6 molar H C l. This leads to precipitate in group 1, insoluble chlorides, Ay g C l, P b C l 2, H g 2, C l 2. On the other side, this leads to decantate, remaining cations. The next stage, add H 2 S and 0.2 molar H C l, is precipitate in group 2, acid-insoluble sulfides, C u S, C d S, B i 2, S 3, P b S, H g S, Ay s 2, S 3, S b 2, S 3, S n S 2. On the other side, this leads to decantate, remaining cations. The next stage, add, N H 4, sub 2 S at p H equals 8. This leads to precipitate in group 3, base-insoluble sulfides and hydroxides, Ay l, O H, sub 3, F e, O H, sub 3, C r, O H sub 3, Z n S, N i S, M n S, C O S. On the other side, this leads to decantate, remaining cations. The next stage, add, N H 4, sub 2, H P O 4 and N H 3. This leads to precipitate in group 4, insoluble phosphates, C ay 3, P O 4, sub 2, S r 3, P O 4, sub 2, B ay 3, P O 4, sub 2, M g N H 4, P O 4. On the other side, this leads to decantate in group 5, alkali metal ions and N H 4 pl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"/>
          <a:stretch>
            <a:fillRect/>
          </a:stretch>
        </p:blipFill>
        <p:spPr bwMode="auto">
          <a:xfrm>
            <a:off x="4059238" y="1066800"/>
            <a:ext cx="494347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5224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1693863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16938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05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US" altLang="en-US" sz="2000" b="0">
                <a:solidFill>
                  <a:srgbClr val="000000"/>
                </a:solidFill>
              </a:rPr>
              <a:t>The general procedure for separating ions in qualitative analysis.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9800" y="1600200"/>
            <a:ext cx="1446213" cy="989013"/>
            <a:chOff x="1392" y="1008"/>
            <a:chExt cx="911" cy="623"/>
          </a:xfrm>
        </p:grpSpPr>
        <p:sp>
          <p:nvSpPr>
            <p:cNvPr id="49173" name="Line 6"/>
            <p:cNvSpPr>
              <a:spLocks noChangeShapeType="1"/>
            </p:cNvSpPr>
            <p:nvPr/>
          </p:nvSpPr>
          <p:spPr bwMode="auto">
            <a:xfrm>
              <a:off x="1392" y="1632"/>
              <a:ext cx="863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Text Box 7"/>
            <p:cNvSpPr txBox="1">
              <a:spLocks noChangeArrowheads="1"/>
            </p:cNvSpPr>
            <p:nvPr/>
          </p:nvSpPr>
          <p:spPr bwMode="auto">
            <a:xfrm>
              <a:off x="1392" y="1008"/>
              <a:ext cx="9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Add precipitating ion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362200" y="2590800"/>
            <a:ext cx="1293813" cy="2817813"/>
            <a:chOff x="1488" y="1632"/>
            <a:chExt cx="815" cy="1775"/>
          </a:xfrm>
        </p:grpSpPr>
        <p:grpSp>
          <p:nvGrpSpPr>
            <p:cNvPr id="49169" name="Group 9"/>
            <p:cNvGrpSpPr>
              <a:grpSpLocks/>
            </p:cNvGrpSpPr>
            <p:nvPr/>
          </p:nvGrpSpPr>
          <p:grpSpPr bwMode="auto">
            <a:xfrm>
              <a:off x="1824" y="1632"/>
              <a:ext cx="479" cy="1775"/>
              <a:chOff x="1824" y="1632"/>
              <a:chExt cx="479" cy="1775"/>
            </a:xfrm>
          </p:grpSpPr>
          <p:sp>
            <p:nvSpPr>
              <p:cNvPr id="49171" name="Line 10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0" cy="1775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2" name="Line 11"/>
              <p:cNvSpPr>
                <a:spLocks noChangeShapeType="1"/>
              </p:cNvSpPr>
              <p:nvPr/>
            </p:nvSpPr>
            <p:spPr bwMode="auto">
              <a:xfrm>
                <a:off x="1824" y="3408"/>
                <a:ext cx="47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70" name="Text Box 12"/>
            <p:cNvSpPr txBox="1">
              <a:spLocks noChangeArrowheads="1"/>
            </p:cNvSpPr>
            <p:nvPr/>
          </p:nvSpPr>
          <p:spPr bwMode="auto">
            <a:xfrm rot="16200000" flipH="1">
              <a:off x="1173" y="2620"/>
              <a:ext cx="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Centrifuge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5257800" y="1600200"/>
            <a:ext cx="1446213" cy="989013"/>
            <a:chOff x="3312" y="1008"/>
            <a:chExt cx="911" cy="623"/>
          </a:xfrm>
        </p:grpSpPr>
        <p:sp>
          <p:nvSpPr>
            <p:cNvPr id="49167" name="Line 14"/>
            <p:cNvSpPr>
              <a:spLocks noChangeShapeType="1"/>
            </p:cNvSpPr>
            <p:nvPr/>
          </p:nvSpPr>
          <p:spPr bwMode="auto">
            <a:xfrm>
              <a:off x="3312" y="1632"/>
              <a:ext cx="863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Text Box 15"/>
            <p:cNvSpPr txBox="1">
              <a:spLocks noChangeArrowheads="1"/>
            </p:cNvSpPr>
            <p:nvPr/>
          </p:nvSpPr>
          <p:spPr bwMode="auto">
            <a:xfrm>
              <a:off x="3312" y="1008"/>
              <a:ext cx="9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Add precipitating ion</a:t>
              </a:r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5410200" y="2590800"/>
            <a:ext cx="1293813" cy="2817813"/>
            <a:chOff x="3408" y="1632"/>
            <a:chExt cx="815" cy="1775"/>
          </a:xfrm>
        </p:grpSpPr>
        <p:grpSp>
          <p:nvGrpSpPr>
            <p:cNvPr id="49163" name="Group 17"/>
            <p:cNvGrpSpPr>
              <a:grpSpLocks/>
            </p:cNvGrpSpPr>
            <p:nvPr/>
          </p:nvGrpSpPr>
          <p:grpSpPr bwMode="auto">
            <a:xfrm>
              <a:off x="3744" y="1632"/>
              <a:ext cx="479" cy="1775"/>
              <a:chOff x="3744" y="1632"/>
              <a:chExt cx="479" cy="1775"/>
            </a:xfrm>
          </p:grpSpPr>
          <p:sp>
            <p:nvSpPr>
              <p:cNvPr id="49165" name="Line 1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0" cy="1775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6" name="Line 19"/>
              <p:cNvSpPr>
                <a:spLocks noChangeShapeType="1"/>
              </p:cNvSpPr>
              <p:nvPr/>
            </p:nvSpPr>
            <p:spPr bwMode="auto">
              <a:xfrm>
                <a:off x="3744" y="3408"/>
                <a:ext cx="47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64" name="Text Box 20"/>
            <p:cNvSpPr txBox="1">
              <a:spLocks noChangeArrowheads="1"/>
            </p:cNvSpPr>
            <p:nvPr/>
          </p:nvSpPr>
          <p:spPr bwMode="auto">
            <a:xfrm rot="16200000" flipH="1">
              <a:off x="3093" y="2620"/>
              <a:ext cx="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Centrifuge</a:t>
              </a:r>
            </a:p>
          </p:txBody>
        </p:sp>
      </p:grpSp>
      <p:sp>
        <p:nvSpPr>
          <p:cNvPr id="24597" name="Text Box 21">
            <a:extLst>
              <a:ext uri="{FF2B5EF4-FFF2-40B4-BE49-F238E27FC236}">
                <a16:creationId xmlns:a16="http://schemas.microsoft.com/office/drawing/2014/main" xmlns="" id="{208FD120-AF2F-4950-9CE7-DF4D7430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4283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SzPct val="100000"/>
              <a:defRPr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Qualitative 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2715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3382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13811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13176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13223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1828800" y="381000"/>
            <a:ext cx="6858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50"/>
              </a:spcBef>
              <a:buSzPct val="100000"/>
            </a:pPr>
            <a:r>
              <a:rPr lang="en-US" altLang="en-US" sz="2000" b="0">
                <a:solidFill>
                  <a:srgbClr val="000000"/>
                </a:solidFill>
              </a:rPr>
              <a:t>A qualitative analysis scheme for separating cations into five ion groups.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95400" y="1828800"/>
            <a:ext cx="1065213" cy="3503613"/>
            <a:chOff x="816" y="1152"/>
            <a:chExt cx="671" cy="2207"/>
          </a:xfrm>
        </p:grpSpPr>
        <p:sp>
          <p:nvSpPr>
            <p:cNvPr id="51236" name="Line 8"/>
            <p:cNvSpPr>
              <a:spLocks noChangeShapeType="1"/>
            </p:cNvSpPr>
            <p:nvPr/>
          </p:nvSpPr>
          <p:spPr bwMode="auto">
            <a:xfrm>
              <a:off x="864" y="1632"/>
              <a:ext cx="575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Text Box 9"/>
            <p:cNvSpPr txBox="1">
              <a:spLocks noChangeArrowheads="1"/>
            </p:cNvSpPr>
            <p:nvPr/>
          </p:nvSpPr>
          <p:spPr bwMode="auto">
            <a:xfrm>
              <a:off x="816" y="1152"/>
              <a:ext cx="671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2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Add </a:t>
              </a:r>
            </a:p>
            <a:p>
              <a:pPr algn="ctr">
                <a:spcBef>
                  <a:spcPts val="2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6M HCl</a:t>
              </a:r>
            </a:p>
          </p:txBody>
        </p:sp>
        <p:grpSp>
          <p:nvGrpSpPr>
            <p:cNvPr id="51238" name="Group 10"/>
            <p:cNvGrpSpPr>
              <a:grpSpLocks/>
            </p:cNvGrpSpPr>
            <p:nvPr/>
          </p:nvGrpSpPr>
          <p:grpSpPr bwMode="auto">
            <a:xfrm>
              <a:off x="1200" y="1632"/>
              <a:ext cx="239" cy="1727"/>
              <a:chOff x="1200" y="1632"/>
              <a:chExt cx="239" cy="1727"/>
            </a:xfrm>
          </p:grpSpPr>
          <p:sp>
            <p:nvSpPr>
              <p:cNvPr id="51240" name="Line 11"/>
              <p:cNvSpPr>
                <a:spLocks noChangeShapeType="1"/>
              </p:cNvSpPr>
              <p:nvPr/>
            </p:nvSpPr>
            <p:spPr bwMode="auto">
              <a:xfrm>
                <a:off x="1200" y="1632"/>
                <a:ext cx="0" cy="1727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1" name="Line 12"/>
              <p:cNvSpPr>
                <a:spLocks noChangeShapeType="1"/>
              </p:cNvSpPr>
              <p:nvPr/>
            </p:nvSpPr>
            <p:spPr bwMode="auto">
              <a:xfrm>
                <a:off x="1200" y="3360"/>
                <a:ext cx="23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39" name="Text Box 13"/>
            <p:cNvSpPr txBox="1">
              <a:spLocks noChangeArrowheads="1"/>
            </p:cNvSpPr>
            <p:nvPr/>
          </p:nvSpPr>
          <p:spPr bwMode="auto">
            <a:xfrm rot="-5400000">
              <a:off x="644" y="2332"/>
              <a:ext cx="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Centrifuge</a:t>
              </a:r>
            </a:p>
          </p:txBody>
        </p:sp>
      </p:grp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3048000" y="1447800"/>
            <a:ext cx="1217613" cy="3884613"/>
            <a:chOff x="1920" y="912"/>
            <a:chExt cx="767" cy="2447"/>
          </a:xfrm>
        </p:grpSpPr>
        <p:sp>
          <p:nvSpPr>
            <p:cNvPr id="51229" name="Text Box 15"/>
            <p:cNvSpPr txBox="1">
              <a:spLocks noChangeArrowheads="1"/>
            </p:cNvSpPr>
            <p:nvPr/>
          </p:nvSpPr>
          <p:spPr bwMode="auto">
            <a:xfrm>
              <a:off x="1920" y="912"/>
              <a:ext cx="767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2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Acidify to pH 0.5; add H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S </a:t>
              </a:r>
            </a:p>
          </p:txBody>
        </p:sp>
        <p:grpSp>
          <p:nvGrpSpPr>
            <p:cNvPr id="51230" name="Group 16"/>
            <p:cNvGrpSpPr>
              <a:grpSpLocks/>
            </p:cNvGrpSpPr>
            <p:nvPr/>
          </p:nvGrpSpPr>
          <p:grpSpPr bwMode="auto">
            <a:xfrm>
              <a:off x="2016" y="1632"/>
              <a:ext cx="575" cy="1727"/>
              <a:chOff x="2016" y="1632"/>
              <a:chExt cx="575" cy="1727"/>
            </a:xfrm>
          </p:grpSpPr>
          <p:sp>
            <p:nvSpPr>
              <p:cNvPr id="51231" name="Line 17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575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32" name="Group 18"/>
              <p:cNvGrpSpPr>
                <a:grpSpLocks/>
              </p:cNvGrpSpPr>
              <p:nvPr/>
            </p:nvGrpSpPr>
            <p:grpSpPr bwMode="auto">
              <a:xfrm>
                <a:off x="2352" y="1632"/>
                <a:ext cx="239" cy="1727"/>
                <a:chOff x="2352" y="1632"/>
                <a:chExt cx="239" cy="1727"/>
              </a:xfrm>
            </p:grpSpPr>
            <p:sp>
              <p:nvSpPr>
                <p:cNvPr id="51234" name="Line 19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0" cy="172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35" name="Line 20"/>
                <p:cNvSpPr>
                  <a:spLocks noChangeShapeType="1"/>
                </p:cNvSpPr>
                <p:nvPr/>
              </p:nvSpPr>
              <p:spPr bwMode="auto">
                <a:xfrm>
                  <a:off x="2352" y="3360"/>
                  <a:ext cx="239" cy="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33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1796" y="2332"/>
                <a:ext cx="8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Bef>
                    <a:spcPts val="1125"/>
                  </a:spcBef>
                  <a:buSzPct val="100000"/>
                </a:pPr>
                <a:r>
                  <a:rPr lang="en-US" altLang="en-US">
                    <a:solidFill>
                      <a:srgbClr val="000000"/>
                    </a:solidFill>
                  </a:rPr>
                  <a:t>Centrifuge</a:t>
                </a:r>
              </a:p>
            </p:txBody>
          </p:sp>
        </p:grp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4800600" y="1447800"/>
            <a:ext cx="1446213" cy="3884613"/>
            <a:chOff x="3024" y="912"/>
            <a:chExt cx="911" cy="2447"/>
          </a:xfrm>
        </p:grpSpPr>
        <p:sp>
          <p:nvSpPr>
            <p:cNvPr id="51222" name="Text Box 23"/>
            <p:cNvSpPr txBox="1">
              <a:spLocks noChangeArrowheads="1"/>
            </p:cNvSpPr>
            <p:nvPr/>
          </p:nvSpPr>
          <p:spPr bwMode="auto">
            <a:xfrm>
              <a:off x="3024" y="912"/>
              <a:ext cx="91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2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Add NH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/NH</a:t>
              </a:r>
              <a:r>
                <a:rPr lang="en-US" altLang="en-US" baseline="-25000">
                  <a:solidFill>
                    <a:srgbClr val="000000"/>
                  </a:solidFill>
                </a:rPr>
                <a:t>4</a:t>
              </a:r>
              <a:r>
                <a:rPr lang="en-US" altLang="en-US" baseline="30000">
                  <a:solidFill>
                    <a:srgbClr val="000000"/>
                  </a:solidFill>
                </a:rPr>
                <a:t>+</a:t>
              </a:r>
              <a:r>
                <a:rPr lang="en-US" altLang="en-US">
                  <a:solidFill>
                    <a:srgbClr val="000000"/>
                  </a:solidFill>
                </a:rPr>
                <a:t> buffer(pH 8)</a:t>
              </a:r>
            </a:p>
          </p:txBody>
        </p:sp>
        <p:grpSp>
          <p:nvGrpSpPr>
            <p:cNvPr id="51223" name="Group 24"/>
            <p:cNvGrpSpPr>
              <a:grpSpLocks/>
            </p:cNvGrpSpPr>
            <p:nvPr/>
          </p:nvGrpSpPr>
          <p:grpSpPr bwMode="auto">
            <a:xfrm>
              <a:off x="3168" y="1632"/>
              <a:ext cx="575" cy="1727"/>
              <a:chOff x="3168" y="1632"/>
              <a:chExt cx="575" cy="1727"/>
            </a:xfrm>
          </p:grpSpPr>
          <p:sp>
            <p:nvSpPr>
              <p:cNvPr id="51224" name="Line 25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575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25" name="Group 26"/>
              <p:cNvGrpSpPr>
                <a:grpSpLocks/>
              </p:cNvGrpSpPr>
              <p:nvPr/>
            </p:nvGrpSpPr>
            <p:grpSpPr bwMode="auto">
              <a:xfrm>
                <a:off x="3504" y="1632"/>
                <a:ext cx="239" cy="1727"/>
                <a:chOff x="3504" y="1632"/>
                <a:chExt cx="239" cy="1727"/>
              </a:xfrm>
            </p:grpSpPr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3504" y="1632"/>
                  <a:ext cx="0" cy="172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3504" y="3360"/>
                  <a:ext cx="239" cy="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26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2948" y="2332"/>
                <a:ext cx="8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Bef>
                    <a:spcPts val="1125"/>
                  </a:spcBef>
                  <a:buSzPct val="100000"/>
                </a:pPr>
                <a:r>
                  <a:rPr lang="en-US" altLang="en-US">
                    <a:solidFill>
                      <a:srgbClr val="000000"/>
                    </a:solidFill>
                  </a:rPr>
                  <a:t>Centrifuge</a:t>
                </a:r>
              </a:p>
            </p:txBody>
          </p:sp>
        </p:grpSp>
      </p:grp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6629400" y="1600200"/>
            <a:ext cx="1370013" cy="3732213"/>
            <a:chOff x="4176" y="1008"/>
            <a:chExt cx="863" cy="2351"/>
          </a:xfrm>
        </p:grpSpPr>
        <p:sp>
          <p:nvSpPr>
            <p:cNvPr id="51215" name="Text Box 31"/>
            <p:cNvSpPr txBox="1">
              <a:spLocks noChangeArrowheads="1"/>
            </p:cNvSpPr>
            <p:nvPr/>
          </p:nvSpPr>
          <p:spPr bwMode="auto">
            <a:xfrm>
              <a:off x="4176" y="1008"/>
              <a:ext cx="86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2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Add (NH</a:t>
              </a:r>
              <a:r>
                <a:rPr lang="en-US" altLang="en-US" baseline="-25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HPO</a:t>
              </a:r>
              <a:r>
                <a:rPr lang="en-US" altLang="en-US" baseline="-25000">
                  <a:solidFill>
                    <a:srgbClr val="000000"/>
                  </a:solidFill>
                </a:rPr>
                <a:t>4</a:t>
              </a:r>
            </a:p>
          </p:txBody>
        </p:sp>
        <p:grpSp>
          <p:nvGrpSpPr>
            <p:cNvPr id="51216" name="Group 32"/>
            <p:cNvGrpSpPr>
              <a:grpSpLocks/>
            </p:cNvGrpSpPr>
            <p:nvPr/>
          </p:nvGrpSpPr>
          <p:grpSpPr bwMode="auto">
            <a:xfrm>
              <a:off x="4272" y="1632"/>
              <a:ext cx="575" cy="1727"/>
              <a:chOff x="4272" y="1632"/>
              <a:chExt cx="575" cy="1727"/>
            </a:xfrm>
          </p:grpSpPr>
          <p:sp>
            <p:nvSpPr>
              <p:cNvPr id="51217" name="Line 33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575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18" name="Group 34"/>
              <p:cNvGrpSpPr>
                <a:grpSpLocks/>
              </p:cNvGrpSpPr>
              <p:nvPr/>
            </p:nvGrpSpPr>
            <p:grpSpPr bwMode="auto">
              <a:xfrm>
                <a:off x="4608" y="1632"/>
                <a:ext cx="239" cy="1727"/>
                <a:chOff x="4608" y="1632"/>
                <a:chExt cx="239" cy="1727"/>
              </a:xfrm>
            </p:grpSpPr>
            <p:sp>
              <p:nvSpPr>
                <p:cNvPr id="51220" name="Line 35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172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1" name="Line 36"/>
                <p:cNvSpPr>
                  <a:spLocks noChangeShapeType="1"/>
                </p:cNvSpPr>
                <p:nvPr/>
              </p:nvSpPr>
              <p:spPr bwMode="auto">
                <a:xfrm>
                  <a:off x="4608" y="3360"/>
                  <a:ext cx="239" cy="0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9" name="Text Box 37"/>
              <p:cNvSpPr txBox="1">
                <a:spLocks noChangeArrowheads="1"/>
              </p:cNvSpPr>
              <p:nvPr/>
            </p:nvSpPr>
            <p:spPr bwMode="auto">
              <a:xfrm rot="-5400000">
                <a:off x="4052" y="2332"/>
                <a:ext cx="8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Bef>
                    <a:spcPts val="1125"/>
                  </a:spcBef>
                  <a:buSzPct val="100000"/>
                </a:pPr>
                <a:r>
                  <a:rPr lang="en-US" altLang="en-US">
                    <a:solidFill>
                      <a:srgbClr val="000000"/>
                    </a:solidFill>
                  </a:rPr>
                  <a:t>Centrifuge</a:t>
                </a:r>
              </a:p>
            </p:txBody>
          </p:sp>
        </p:grpSp>
      </p:grpSp>
      <p:grpSp>
        <p:nvGrpSpPr>
          <p:cNvPr id="25638" name="Group 38"/>
          <p:cNvGrpSpPr>
            <a:grpSpLocks/>
          </p:cNvGrpSpPr>
          <p:nvPr/>
        </p:nvGrpSpPr>
        <p:grpSpPr bwMode="auto">
          <a:xfrm>
            <a:off x="1143000" y="1066800"/>
            <a:ext cx="6780213" cy="5103813"/>
            <a:chOff x="720" y="672"/>
            <a:chExt cx="4271" cy="3215"/>
          </a:xfrm>
        </p:grpSpPr>
        <p:pic>
          <p:nvPicPr>
            <p:cNvPr id="51213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672"/>
              <a:ext cx="4271" cy="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14" name="Line 40"/>
            <p:cNvSpPr>
              <a:spLocks noChangeShapeType="1"/>
            </p:cNvSpPr>
            <p:nvPr/>
          </p:nvSpPr>
          <p:spPr bwMode="auto">
            <a:xfrm>
              <a:off x="720" y="672"/>
              <a:ext cx="0" cy="321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251460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6875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19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9064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8778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889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8715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903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8778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228600" y="258763"/>
            <a:ext cx="1371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</a:rPr>
              <a:t>Extra: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43400" y="533400"/>
            <a:ext cx="1141413" cy="2513013"/>
            <a:chOff x="2736" y="336"/>
            <a:chExt cx="719" cy="1583"/>
          </a:xfrm>
        </p:grpSpPr>
        <p:grpSp>
          <p:nvGrpSpPr>
            <p:cNvPr id="53282" name="Group 12"/>
            <p:cNvGrpSpPr>
              <a:grpSpLocks/>
            </p:cNvGrpSpPr>
            <p:nvPr/>
          </p:nvGrpSpPr>
          <p:grpSpPr bwMode="auto">
            <a:xfrm>
              <a:off x="2784" y="1008"/>
              <a:ext cx="623" cy="719"/>
              <a:chOff x="2784" y="1008"/>
              <a:chExt cx="623" cy="719"/>
            </a:xfrm>
          </p:grpSpPr>
          <p:sp>
            <p:nvSpPr>
              <p:cNvPr id="53285" name="Line 13"/>
              <p:cNvSpPr>
                <a:spLocks noChangeShapeType="1"/>
              </p:cNvSpPr>
              <p:nvPr/>
            </p:nvSpPr>
            <p:spPr bwMode="auto">
              <a:xfrm>
                <a:off x="2784" y="1008"/>
                <a:ext cx="575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6" name="Line 14"/>
              <p:cNvSpPr>
                <a:spLocks noChangeShapeType="1"/>
              </p:cNvSpPr>
              <p:nvPr/>
            </p:nvSpPr>
            <p:spPr bwMode="auto">
              <a:xfrm>
                <a:off x="3168" y="1008"/>
                <a:ext cx="0" cy="71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Line 15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23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83" name="Text Box 16"/>
            <p:cNvSpPr txBox="1">
              <a:spLocks noChangeArrowheads="1"/>
            </p:cNvSpPr>
            <p:nvPr/>
          </p:nvSpPr>
          <p:spPr bwMode="auto">
            <a:xfrm>
              <a:off x="2736" y="336"/>
              <a:ext cx="719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Step 1 Add NH</a:t>
              </a:r>
              <a:r>
                <a:rPr lang="en-US" altLang="en-US" baseline="-25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aq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3284" name="Text Box 17"/>
            <p:cNvSpPr txBox="1">
              <a:spLocks noChangeArrowheads="1"/>
            </p:cNvSpPr>
            <p:nvPr/>
          </p:nvSpPr>
          <p:spPr bwMode="auto">
            <a:xfrm rot="-5400000">
              <a:off x="2588" y="1396"/>
              <a:ext cx="8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Centrifuge</a:t>
              </a:r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096000" y="762000"/>
            <a:ext cx="1141413" cy="2208213"/>
            <a:chOff x="3840" y="480"/>
            <a:chExt cx="719" cy="1391"/>
          </a:xfrm>
        </p:grpSpPr>
        <p:grpSp>
          <p:nvGrpSpPr>
            <p:cNvPr id="53276" name="Group 19"/>
            <p:cNvGrpSpPr>
              <a:grpSpLocks/>
            </p:cNvGrpSpPr>
            <p:nvPr/>
          </p:nvGrpSpPr>
          <p:grpSpPr bwMode="auto">
            <a:xfrm>
              <a:off x="3888" y="1008"/>
              <a:ext cx="623" cy="719"/>
              <a:chOff x="3888" y="1008"/>
              <a:chExt cx="623" cy="719"/>
            </a:xfrm>
          </p:grpSpPr>
          <p:sp>
            <p:nvSpPr>
              <p:cNvPr id="53279" name="Line 20"/>
              <p:cNvSpPr>
                <a:spLocks noChangeShapeType="1"/>
              </p:cNvSpPr>
              <p:nvPr/>
            </p:nvSpPr>
            <p:spPr bwMode="auto">
              <a:xfrm>
                <a:off x="3888" y="1008"/>
                <a:ext cx="575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Line 21"/>
              <p:cNvSpPr>
                <a:spLocks noChangeShapeType="1"/>
              </p:cNvSpPr>
              <p:nvPr/>
            </p:nvSpPr>
            <p:spPr bwMode="auto">
              <a:xfrm>
                <a:off x="4272" y="1008"/>
                <a:ext cx="0" cy="71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Line 22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39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77" name="Text Box 23"/>
            <p:cNvSpPr txBox="1">
              <a:spLocks noChangeArrowheads="1"/>
            </p:cNvSpPr>
            <p:nvPr/>
          </p:nvSpPr>
          <p:spPr bwMode="auto">
            <a:xfrm rot="-5400000">
              <a:off x="3740" y="1348"/>
              <a:ext cx="8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Centrifuge</a:t>
              </a:r>
            </a:p>
          </p:txBody>
        </p:sp>
        <p:sp>
          <p:nvSpPr>
            <p:cNvPr id="53278" name="Text Box 24"/>
            <p:cNvSpPr txBox="1">
              <a:spLocks noChangeArrowheads="1"/>
            </p:cNvSpPr>
            <p:nvPr/>
          </p:nvSpPr>
          <p:spPr bwMode="auto">
            <a:xfrm>
              <a:off x="3840" y="480"/>
              <a:ext cx="7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Step 2 Add HCl</a:t>
              </a:r>
            </a:p>
          </p:txBody>
        </p:sp>
      </p:grp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4114800" y="3200400"/>
            <a:ext cx="1370013" cy="641350"/>
            <a:chOff x="2592" y="2016"/>
            <a:chExt cx="863" cy="404"/>
          </a:xfrm>
        </p:grpSpPr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 flipH="1">
              <a:off x="3263" y="2016"/>
              <a:ext cx="193" cy="38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2592" y="2016"/>
              <a:ext cx="7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Step 3 Add NaOH</a:t>
              </a:r>
            </a:p>
          </p:txBody>
        </p:sp>
      </p:grp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3657600" y="3886200"/>
            <a:ext cx="1217613" cy="2265363"/>
            <a:chOff x="2304" y="2448"/>
            <a:chExt cx="767" cy="1427"/>
          </a:xfrm>
        </p:grpSpPr>
        <p:grpSp>
          <p:nvGrpSpPr>
            <p:cNvPr id="53268" name="Group 29"/>
            <p:cNvGrpSpPr>
              <a:grpSpLocks/>
            </p:cNvGrpSpPr>
            <p:nvPr/>
          </p:nvGrpSpPr>
          <p:grpSpPr bwMode="auto">
            <a:xfrm>
              <a:off x="2304" y="3024"/>
              <a:ext cx="719" cy="767"/>
              <a:chOff x="2304" y="3024"/>
              <a:chExt cx="719" cy="767"/>
            </a:xfrm>
          </p:grpSpPr>
          <p:sp>
            <p:nvSpPr>
              <p:cNvPr id="53271" name="Line 30"/>
              <p:cNvSpPr>
                <a:spLocks noChangeShapeType="1"/>
              </p:cNvSpPr>
              <p:nvPr/>
            </p:nvSpPr>
            <p:spPr bwMode="auto">
              <a:xfrm flipH="1">
                <a:off x="2351" y="3024"/>
                <a:ext cx="673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2" name="Line 31"/>
              <p:cNvSpPr>
                <a:spLocks noChangeShapeType="1"/>
              </p:cNvSpPr>
              <p:nvPr/>
            </p:nvSpPr>
            <p:spPr bwMode="auto">
              <a:xfrm>
                <a:off x="2544" y="3024"/>
                <a:ext cx="0" cy="767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3" name="Line 32"/>
              <p:cNvSpPr>
                <a:spLocks noChangeShapeType="1"/>
              </p:cNvSpPr>
              <p:nvPr/>
            </p:nvSpPr>
            <p:spPr bwMode="auto">
              <a:xfrm flipH="1">
                <a:off x="2303" y="3792"/>
                <a:ext cx="241" cy="0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69" name="Text Box 33"/>
            <p:cNvSpPr txBox="1">
              <a:spLocks noChangeArrowheads="1"/>
            </p:cNvSpPr>
            <p:nvPr/>
          </p:nvSpPr>
          <p:spPr bwMode="auto">
            <a:xfrm rot="-5400000">
              <a:off x="2312" y="3352"/>
              <a:ext cx="8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Centrifuge</a:t>
              </a:r>
            </a:p>
          </p:txBody>
        </p:sp>
        <p:sp>
          <p:nvSpPr>
            <p:cNvPr id="53270" name="Text Box 34"/>
            <p:cNvSpPr txBox="1">
              <a:spLocks noChangeArrowheads="1"/>
            </p:cNvSpPr>
            <p:nvPr/>
          </p:nvSpPr>
          <p:spPr bwMode="auto">
            <a:xfrm>
              <a:off x="2352" y="2448"/>
              <a:ext cx="719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Step 4  Add HCl, Na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HPO</a:t>
              </a:r>
              <a:r>
                <a:rPr lang="en-US" altLang="en-US" baseline="-250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5486400" y="3962400"/>
            <a:ext cx="1141413" cy="1370013"/>
            <a:chOff x="3456" y="2496"/>
            <a:chExt cx="719" cy="863"/>
          </a:xfrm>
        </p:grpSpPr>
        <p:sp>
          <p:nvSpPr>
            <p:cNvPr id="53266" name="Line 36"/>
            <p:cNvSpPr>
              <a:spLocks noChangeShapeType="1"/>
            </p:cNvSpPr>
            <p:nvPr/>
          </p:nvSpPr>
          <p:spPr bwMode="auto">
            <a:xfrm>
              <a:off x="3456" y="3360"/>
              <a:ext cx="671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Text Box 37"/>
            <p:cNvSpPr txBox="1">
              <a:spLocks noChangeArrowheads="1"/>
            </p:cNvSpPr>
            <p:nvPr/>
          </p:nvSpPr>
          <p:spPr bwMode="auto">
            <a:xfrm>
              <a:off x="3456" y="2496"/>
              <a:ext cx="719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Step 5  Dissolve in HCl and add KSCN</a:t>
              </a:r>
            </a:p>
          </p:txBody>
        </p:sp>
      </p:grpSp>
      <p:sp>
        <p:nvSpPr>
          <p:cNvPr id="53265" name="Text Box 38"/>
          <p:cNvSpPr txBox="1">
            <a:spLocks noChangeArrowheads="1"/>
          </p:cNvSpPr>
          <p:nvPr/>
        </p:nvSpPr>
        <p:spPr bwMode="auto">
          <a:xfrm>
            <a:off x="1600200" y="228600"/>
            <a:ext cx="7162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US" altLang="en-US" sz="2000" b="0">
                <a:solidFill>
                  <a:srgbClr val="000000"/>
                </a:solidFill>
              </a:rPr>
              <a:t>A qualitative analysis scheme for Ag</a:t>
            </a:r>
            <a:r>
              <a:rPr lang="en-US" altLang="en-US" sz="2000" b="0" baseline="30000">
                <a:solidFill>
                  <a:srgbClr val="000000"/>
                </a:solidFill>
              </a:rPr>
              <a:t>+</a:t>
            </a:r>
            <a:r>
              <a:rPr lang="en-US" altLang="en-US" sz="2000" b="0">
                <a:solidFill>
                  <a:srgbClr val="000000"/>
                </a:solidFill>
              </a:rPr>
              <a:t>,Al</a:t>
            </a:r>
            <a:r>
              <a:rPr lang="en-US" altLang="en-US" sz="2000" b="0" baseline="30000">
                <a:solidFill>
                  <a:srgbClr val="000000"/>
                </a:solidFill>
              </a:rPr>
              <a:t>3+</a:t>
            </a:r>
            <a:r>
              <a:rPr lang="en-US" altLang="en-US" sz="2000" b="0">
                <a:solidFill>
                  <a:srgbClr val="000000"/>
                </a:solidFill>
              </a:rPr>
              <a:t>,Cu</a:t>
            </a:r>
            <a:r>
              <a:rPr lang="en-US" altLang="en-US" sz="2000" b="0" baseline="30000">
                <a:solidFill>
                  <a:srgbClr val="000000"/>
                </a:solidFill>
              </a:rPr>
              <a:t>2+</a:t>
            </a:r>
            <a:r>
              <a:rPr lang="en-US" altLang="en-US" sz="2000" b="0">
                <a:solidFill>
                  <a:srgbClr val="000000"/>
                </a:solidFill>
              </a:rPr>
              <a:t>, and Fe</a:t>
            </a:r>
            <a:r>
              <a:rPr lang="en-US" altLang="en-US" sz="2000" b="0" baseline="30000">
                <a:solidFill>
                  <a:srgbClr val="000000"/>
                </a:solidFill>
              </a:rPr>
              <a:t>3+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DC8973B5-5002-486E-AB4E-8F17AFC17CA6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28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Selective Precipitation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 solution containing several different cations can often be separated by addition of a reagent that will form an insoluble salt with one of the ions, but not the others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 successful reagent can precipitate with more than one of the cations, as long as their </a:t>
            </a:r>
            <a:r>
              <a:rPr lang="en-US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sp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values are significantly different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xmlns="" id="{D0F26B5F-7677-4EFC-80F0-5D296919E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2667000" cy="368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8753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SzPct val="100000"/>
              <a:defRPr/>
            </a:pPr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Problem 3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200400" y="533400"/>
            <a:ext cx="5181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25"/>
              </a:spcBef>
              <a:buSzPct val="100000"/>
            </a:pPr>
            <a:r>
              <a:rPr lang="en-US" altLang="en-US" b="0">
                <a:solidFill>
                  <a:srgbClr val="000000"/>
                </a:solidFill>
              </a:rPr>
              <a:t>Separating Ions by Selective Precipitation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152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 b="0">
                <a:solidFill>
                  <a:srgbClr val="000000"/>
                </a:solidFill>
              </a:rPr>
              <a:t>SOLUTION: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81000" y="1166813"/>
            <a:ext cx="8189913" cy="990600"/>
            <a:chOff x="240" y="735"/>
            <a:chExt cx="5159" cy="624"/>
          </a:xfrm>
        </p:grpSpPr>
        <p:sp>
          <p:nvSpPr>
            <p:cNvPr id="57364" name="Text Box 5"/>
            <p:cNvSpPr txBox="1">
              <a:spLocks noChangeArrowheads="1"/>
            </p:cNvSpPr>
            <p:nvPr/>
          </p:nvSpPr>
          <p:spPr bwMode="auto">
            <a:xfrm>
              <a:off x="240" y="816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PROBLEM:</a:t>
              </a:r>
            </a:p>
          </p:txBody>
        </p:sp>
        <p:sp>
          <p:nvSpPr>
            <p:cNvPr id="57365" name="Text Box 6"/>
            <p:cNvSpPr txBox="1">
              <a:spLocks noChangeArrowheads="1"/>
            </p:cNvSpPr>
            <p:nvPr/>
          </p:nvSpPr>
          <p:spPr bwMode="auto">
            <a:xfrm>
              <a:off x="1128" y="735"/>
              <a:ext cx="4271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A solution consists of 0.20M MgCl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 and 0.10M CuCl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.  Calculate the [OH</a:t>
              </a:r>
              <a:r>
                <a:rPr lang="en-US" altLang="en-US" baseline="30000">
                  <a:solidFill>
                    <a:srgbClr val="000000"/>
                  </a:solidFill>
                </a:rPr>
                <a:t>-</a:t>
              </a:r>
              <a:r>
                <a:rPr lang="en-US" altLang="en-US">
                  <a:solidFill>
                    <a:srgbClr val="000000"/>
                  </a:solidFill>
                </a:rPr>
                <a:t>] that would separate the metal ions as their hydroxides.  K</a:t>
              </a:r>
              <a:r>
                <a:rPr lang="en-US" altLang="en-US" baseline="-25000">
                  <a:solidFill>
                    <a:srgbClr val="000000"/>
                  </a:solidFill>
                </a:rPr>
                <a:t>sp </a:t>
              </a:r>
              <a:r>
                <a:rPr lang="en-US" altLang="en-US">
                  <a:solidFill>
                    <a:srgbClr val="000000"/>
                  </a:solidFill>
                </a:rPr>
                <a:t>of Mg(OH)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= is 6.3x10</a:t>
              </a:r>
              <a:r>
                <a:rPr lang="en-US" altLang="en-US" baseline="30000">
                  <a:solidFill>
                    <a:srgbClr val="000000"/>
                  </a:solidFill>
                </a:rPr>
                <a:t>-10</a:t>
              </a:r>
              <a:r>
                <a:rPr lang="en-US" altLang="en-US">
                  <a:solidFill>
                    <a:srgbClr val="000000"/>
                  </a:solidFill>
                </a:rPr>
                <a:t>;  K</a:t>
              </a:r>
              <a:r>
                <a:rPr lang="en-US" altLang="en-US" baseline="-25000">
                  <a:solidFill>
                    <a:srgbClr val="000000"/>
                  </a:solidFill>
                </a:rPr>
                <a:t>sp</a:t>
              </a:r>
              <a:r>
                <a:rPr lang="en-US" altLang="en-US">
                  <a:solidFill>
                    <a:srgbClr val="000000"/>
                  </a:solidFill>
                </a:rPr>
                <a:t> of Cu(OH)</a:t>
              </a:r>
              <a:r>
                <a:rPr lang="en-US" altLang="en-US" baseline="-25000">
                  <a:solidFill>
                    <a:srgbClr val="000000"/>
                  </a:solidFill>
                </a:rPr>
                <a:t>2 </a:t>
              </a:r>
              <a:r>
                <a:rPr lang="en-US" altLang="en-US">
                  <a:solidFill>
                    <a:srgbClr val="000000"/>
                  </a:solidFill>
                </a:rPr>
                <a:t>is 2.2x10</a:t>
              </a:r>
              <a:r>
                <a:rPr lang="en-US" altLang="en-US" baseline="30000">
                  <a:solidFill>
                    <a:srgbClr val="000000"/>
                  </a:solidFill>
                </a:rPr>
                <a:t>-20</a:t>
              </a:r>
              <a:r>
                <a:rPr lang="en-US" altLang="en-US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381000" y="2286000"/>
            <a:ext cx="7999413" cy="587375"/>
            <a:chOff x="240" y="1440"/>
            <a:chExt cx="5039" cy="370"/>
          </a:xfrm>
        </p:grpSpPr>
        <p:sp>
          <p:nvSpPr>
            <p:cNvPr id="57362" name="Text Box 8"/>
            <p:cNvSpPr txBox="1">
              <a:spLocks noChangeArrowheads="1"/>
            </p:cNvSpPr>
            <p:nvPr/>
          </p:nvSpPr>
          <p:spPr bwMode="auto">
            <a:xfrm>
              <a:off x="240" y="1440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PLAN:</a:t>
              </a:r>
            </a:p>
          </p:txBody>
        </p:sp>
        <p:sp>
          <p:nvSpPr>
            <p:cNvPr id="57363" name="Text Box 9"/>
            <p:cNvSpPr txBox="1">
              <a:spLocks noChangeArrowheads="1"/>
            </p:cNvSpPr>
            <p:nvPr/>
          </p:nvSpPr>
          <p:spPr bwMode="auto">
            <a:xfrm>
              <a:off x="816" y="1440"/>
              <a:ext cx="4463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sz="1600">
                  <a:solidFill>
                    <a:srgbClr val="000000"/>
                  </a:solidFill>
                </a:rPr>
                <a:t>Both precipitates are of the same ion ratio, 1:2, so we can compare their K</a:t>
              </a:r>
              <a:r>
                <a:rPr lang="en-US" altLang="en-US" sz="1600" baseline="-25000">
                  <a:solidFill>
                    <a:srgbClr val="000000"/>
                  </a:solidFill>
                </a:rPr>
                <a:t>sp</a:t>
              </a:r>
              <a:r>
                <a:rPr lang="en-US" altLang="en-US" sz="1600" baseline="30000">
                  <a:solidFill>
                    <a:srgbClr val="000000"/>
                  </a:solidFill>
                </a:rPr>
                <a:t> </a:t>
              </a:r>
              <a:r>
                <a:rPr lang="en-US" altLang="en-US" sz="1600">
                  <a:solidFill>
                    <a:srgbClr val="000000"/>
                  </a:solidFill>
                </a:rPr>
                <a:t>values to determine which has the greater solubility.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95400" y="2895600"/>
            <a:ext cx="70866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It is obvious that Cu(OH)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will precipitate first so we calculate the [OH</a:t>
            </a:r>
            <a:r>
              <a:rPr lang="en-US" altLang="en-US" baseline="30000">
                <a:solidFill>
                  <a:srgbClr val="000000"/>
                </a:solidFill>
              </a:rPr>
              <a:t>-</a:t>
            </a:r>
            <a:r>
              <a:rPr lang="en-US" altLang="en-US">
                <a:solidFill>
                  <a:srgbClr val="000000"/>
                </a:solidFill>
              </a:rPr>
              <a:t>] needed for a saturated solution of Mg(OH)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. This should ensure that we do not precipitate Mg(OH)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.  Then we can check how much Cu</a:t>
            </a:r>
            <a:r>
              <a:rPr lang="en-US" altLang="en-US" baseline="30000">
                <a:solidFill>
                  <a:srgbClr val="000000"/>
                </a:solidFill>
              </a:rPr>
              <a:t>2+</a:t>
            </a:r>
            <a:r>
              <a:rPr lang="en-US" altLang="en-US">
                <a:solidFill>
                  <a:srgbClr val="000000"/>
                </a:solidFill>
              </a:rPr>
              <a:t> remains in solution.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2057400" y="4267200"/>
            <a:ext cx="6399213" cy="404813"/>
            <a:chOff x="1296" y="2688"/>
            <a:chExt cx="4031" cy="255"/>
          </a:xfrm>
        </p:grpSpPr>
        <p:sp>
          <p:nvSpPr>
            <p:cNvPr id="57360" name="Text Box 12"/>
            <p:cNvSpPr txBox="1">
              <a:spLocks noChangeArrowheads="1"/>
            </p:cNvSpPr>
            <p:nvPr/>
          </p:nvSpPr>
          <p:spPr bwMode="auto">
            <a:xfrm>
              <a:off x="1296" y="2688"/>
              <a:ext cx="403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Mg(OH)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>
                  <a:solidFill>
                    <a:srgbClr val="000000"/>
                  </a:solidFill>
                </a:rPr>
                <a:t>)          Mg</a:t>
              </a:r>
              <a:r>
                <a:rPr lang="en-US" altLang="en-US" baseline="30000">
                  <a:solidFill>
                    <a:srgbClr val="000000"/>
                  </a:solidFill>
                </a:rPr>
                <a:t>2+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aq</a:t>
              </a:r>
              <a:r>
                <a:rPr lang="en-US" altLang="en-US">
                  <a:solidFill>
                    <a:srgbClr val="000000"/>
                  </a:solidFill>
                </a:rPr>
                <a:t>) + 2OH</a:t>
              </a:r>
              <a:r>
                <a:rPr lang="en-US" altLang="en-US" baseline="30000">
                  <a:solidFill>
                    <a:srgbClr val="000000"/>
                  </a:solidFill>
                </a:rPr>
                <a:t>-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aq</a:t>
              </a:r>
              <a:r>
                <a:rPr lang="en-US" altLang="en-US">
                  <a:solidFill>
                    <a:srgbClr val="000000"/>
                  </a:solidFill>
                </a:rPr>
                <a:t>)   K</a:t>
              </a:r>
              <a:r>
                <a:rPr lang="en-US" altLang="en-US" baseline="-25000">
                  <a:solidFill>
                    <a:srgbClr val="000000"/>
                  </a:solidFill>
                </a:rPr>
                <a:t>sp</a:t>
              </a:r>
              <a:r>
                <a:rPr lang="en-US" altLang="en-US">
                  <a:solidFill>
                    <a:srgbClr val="000000"/>
                  </a:solidFill>
                </a:rPr>
                <a:t> = 6.3x10</a:t>
              </a:r>
              <a:r>
                <a:rPr lang="en-US" altLang="en-US" baseline="30000">
                  <a:solidFill>
                    <a:srgbClr val="000000"/>
                  </a:solidFill>
                </a:rPr>
                <a:t>-10</a:t>
              </a:r>
            </a:p>
          </p:txBody>
        </p:sp>
        <p:pic>
          <p:nvPicPr>
            <p:cNvPr id="5736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36"/>
              <a:ext cx="44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2057400" y="4724400"/>
            <a:ext cx="6399213" cy="404813"/>
            <a:chOff x="1296" y="2976"/>
            <a:chExt cx="4031" cy="255"/>
          </a:xfrm>
        </p:grpSpPr>
        <p:sp>
          <p:nvSpPr>
            <p:cNvPr id="57358" name="Text Box 15"/>
            <p:cNvSpPr txBox="1">
              <a:spLocks noChangeArrowheads="1"/>
            </p:cNvSpPr>
            <p:nvPr/>
          </p:nvSpPr>
          <p:spPr bwMode="auto">
            <a:xfrm>
              <a:off x="1296" y="2976"/>
              <a:ext cx="403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>
                  <a:solidFill>
                    <a:srgbClr val="000000"/>
                  </a:solidFill>
                </a:rPr>
                <a:t>Cu(OH)</a:t>
              </a:r>
              <a:r>
                <a:rPr lang="en-US" altLang="en-US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>
                  <a:solidFill>
                    <a:srgbClr val="000000"/>
                  </a:solidFill>
                </a:rPr>
                <a:t>)          Cu</a:t>
              </a:r>
              <a:r>
                <a:rPr lang="en-US" altLang="en-US" baseline="30000">
                  <a:solidFill>
                    <a:srgbClr val="000000"/>
                  </a:solidFill>
                </a:rPr>
                <a:t>2+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aq</a:t>
              </a:r>
              <a:r>
                <a:rPr lang="en-US" altLang="en-US">
                  <a:solidFill>
                    <a:srgbClr val="000000"/>
                  </a:solidFill>
                </a:rPr>
                <a:t>) + 2OH</a:t>
              </a:r>
              <a:r>
                <a:rPr lang="en-US" altLang="en-US" baseline="30000">
                  <a:solidFill>
                    <a:srgbClr val="000000"/>
                  </a:solidFill>
                </a:rPr>
                <a:t>-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aq</a:t>
              </a:r>
              <a:r>
                <a:rPr lang="en-US" altLang="en-US">
                  <a:solidFill>
                    <a:srgbClr val="000000"/>
                  </a:solidFill>
                </a:rPr>
                <a:t>)    K</a:t>
              </a:r>
              <a:r>
                <a:rPr lang="en-US" altLang="en-US" baseline="-25000">
                  <a:solidFill>
                    <a:srgbClr val="000000"/>
                  </a:solidFill>
                </a:rPr>
                <a:t>sp</a:t>
              </a:r>
              <a:r>
                <a:rPr lang="en-US" altLang="en-US">
                  <a:solidFill>
                    <a:srgbClr val="000000"/>
                  </a:solidFill>
                </a:rPr>
                <a:t> = 2.2x10</a:t>
              </a:r>
              <a:r>
                <a:rPr lang="en-US" altLang="en-US" baseline="30000">
                  <a:solidFill>
                    <a:srgbClr val="000000"/>
                  </a:solidFill>
                </a:rPr>
                <a:t>-20</a:t>
              </a:r>
            </a:p>
          </p:txBody>
        </p:sp>
        <p:pic>
          <p:nvPicPr>
            <p:cNvPr id="5735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24"/>
              <a:ext cx="447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9600" y="5257800"/>
            <a:ext cx="5334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[OH</a:t>
            </a:r>
            <a:r>
              <a:rPr lang="en-US" altLang="en-US" baseline="30000">
                <a:solidFill>
                  <a:srgbClr val="000000"/>
                </a:solidFill>
              </a:rPr>
              <a:t>-</a:t>
            </a:r>
            <a:r>
              <a:rPr lang="en-US" altLang="en-US">
                <a:solidFill>
                  <a:srgbClr val="000000"/>
                </a:solidFill>
              </a:rPr>
              <a:t>] needed for a saturated Mg(OH)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solution = </a:t>
            </a:r>
          </a:p>
        </p:txBody>
      </p:sp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5715000" y="5181600"/>
          <a:ext cx="876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r:id="rId5" imgW="818395" imgH="806981" progId="">
                  <p:embed/>
                </p:oleObj>
              </mc:Choice>
              <mc:Fallback>
                <p:oleObj r:id="rId5" imgW="818395" imgH="806981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181600"/>
                        <a:ext cx="876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6781800" y="5181600"/>
          <a:ext cx="1384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r:id="rId7" imgW="1065761" imgH="978614" progId="">
                  <p:embed/>
                </p:oleObj>
              </mc:Choice>
              <mc:Fallback>
                <p:oleObj r:id="rId7" imgW="1065761" imgH="97861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1384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486400" y="6172200"/>
            <a:ext cx="1524000" cy="368300"/>
          </a:xfrm>
          <a:prstGeom prst="rect">
            <a:avLst/>
          </a:prstGeom>
          <a:gradFill rotWithShape="0">
            <a:gsLst>
              <a:gs pos="0">
                <a:srgbClr val="187534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= 5.6x10</a:t>
            </a:r>
            <a:r>
              <a:rPr lang="en-US" altLang="en-US" baseline="30000">
                <a:solidFill>
                  <a:srgbClr val="000000"/>
                </a:solidFill>
              </a:rPr>
              <a:t>-5</a:t>
            </a:r>
            <a:r>
              <a:rPr lang="en-US" altLang="en-US">
                <a:solidFill>
                  <a:srgbClr val="000000"/>
                </a:solidFill>
              </a:rPr>
              <a:t>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22ECC696-F956-42A7-B103-9C03F85C4EE1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3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Formation Constant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the reaction between an ion and ligands to form a complex ion is called a </a:t>
            </a:r>
            <a:r>
              <a:rPr lang="en-US" altLang="en-US" sz="3200" b="0">
                <a:solidFill>
                  <a:srgbClr val="009999"/>
                </a:solidFill>
                <a:latin typeface="Times New Roman" panose="02020603050405020304" pitchFamily="18" charset="0"/>
              </a:rPr>
              <a:t>complex ion</a:t>
            </a:r>
            <a:r>
              <a:rPr lang="en-US" altLang="en-US" sz="3200">
                <a:solidFill>
                  <a:srgbClr val="0099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>
                <a:solidFill>
                  <a:srgbClr val="009999"/>
                </a:solidFill>
                <a:latin typeface="Times New Roman" panose="02020603050405020304" pitchFamily="18" charset="0"/>
              </a:rPr>
              <a:t>formation reaction</a:t>
            </a:r>
          </a:p>
          <a:p>
            <a:pPr algn="ctr" eaLnBrk="1" hangingPunct="1">
              <a:spcBef>
                <a:spcPts val="800"/>
              </a:spcBef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Ag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+ 2 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Symbol" panose="05050102010706020507" pitchFamily="18" charset="2"/>
              </a:rPr>
              <a:t>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Ag(NH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200" i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aq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the equilibrium constant for the formation reaction is called the </a:t>
            </a:r>
            <a:r>
              <a:rPr lang="en-US" altLang="en-US" sz="3200" b="0">
                <a:solidFill>
                  <a:srgbClr val="009999"/>
                </a:solidFill>
                <a:latin typeface="Times New Roman" panose="02020603050405020304" pitchFamily="18" charset="0"/>
              </a:rPr>
              <a:t>formation constant, </a:t>
            </a:r>
            <a:r>
              <a:rPr lang="en-US" altLang="en-US" sz="3200" b="0" i="1">
                <a:solidFill>
                  <a:srgbClr val="009999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3200" b="0" baseline="-25000">
                <a:solidFill>
                  <a:srgbClr val="009999"/>
                </a:solidFill>
                <a:latin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743200" y="4648200"/>
          <a:ext cx="3429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491424" imgH="491424" progId="">
                  <p:embed/>
                </p:oleObj>
              </mc:Choice>
              <mc:Fallback>
                <p:oleObj r:id="rId4" imgW="491424" imgH="4914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48200"/>
                        <a:ext cx="34290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xmlns="" id="{0308FFFE-3907-4B98-A34E-75AEC35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2667000" cy="368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8753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SzPct val="100000"/>
              <a:defRPr/>
            </a:pPr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Problem 3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200400" y="533400"/>
            <a:ext cx="5181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25"/>
              </a:spcBef>
              <a:buSzPct val="100000"/>
            </a:pPr>
            <a:r>
              <a:rPr lang="en-US" altLang="en-US" b="0">
                <a:solidFill>
                  <a:srgbClr val="000000"/>
                </a:solidFill>
              </a:rPr>
              <a:t>Separating Ions by Selective Precipitation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667B4C01-FC6F-4402-B783-55CA1A7C9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1524000" cy="368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8753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125"/>
              </a:spcBef>
              <a:buSzPct val="100000"/>
              <a:defRPr/>
            </a:pPr>
            <a:r>
              <a:rPr lang="en-US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continued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69342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Use the K</a:t>
            </a:r>
            <a:r>
              <a:rPr lang="en-US" altLang="en-US" baseline="-25000">
                <a:solidFill>
                  <a:srgbClr val="000000"/>
                </a:solidFill>
              </a:rPr>
              <a:t>sp </a:t>
            </a:r>
            <a:r>
              <a:rPr lang="en-US" altLang="en-US">
                <a:solidFill>
                  <a:srgbClr val="000000"/>
                </a:solidFill>
              </a:rPr>
              <a:t>for Cu(OH)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to find the amount of Cu remaining.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4572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[Cu</a:t>
            </a:r>
            <a:r>
              <a:rPr lang="en-US" altLang="en-US" baseline="30000">
                <a:solidFill>
                  <a:srgbClr val="000000"/>
                </a:solidFill>
              </a:rPr>
              <a:t>2+</a:t>
            </a:r>
            <a:r>
              <a:rPr lang="en-US" altLang="en-US">
                <a:solidFill>
                  <a:srgbClr val="000000"/>
                </a:solidFill>
              </a:rPr>
              <a:t>] = K</a:t>
            </a:r>
            <a:r>
              <a:rPr lang="en-US" altLang="en-US" baseline="-25000">
                <a:solidFill>
                  <a:srgbClr val="000000"/>
                </a:solidFill>
              </a:rPr>
              <a:t>sp</a:t>
            </a:r>
            <a:r>
              <a:rPr lang="en-US" altLang="en-US">
                <a:solidFill>
                  <a:srgbClr val="000000"/>
                </a:solidFill>
              </a:rPr>
              <a:t>/[OH</a:t>
            </a:r>
            <a:r>
              <a:rPr lang="en-US" altLang="en-US" baseline="30000">
                <a:solidFill>
                  <a:srgbClr val="000000"/>
                </a:solidFill>
              </a:rPr>
              <a:t>-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= 2.2x10</a:t>
            </a:r>
            <a:r>
              <a:rPr lang="en-US" altLang="en-US" baseline="30000">
                <a:solidFill>
                  <a:srgbClr val="000000"/>
                </a:solidFill>
              </a:rPr>
              <a:t>-20</a:t>
            </a:r>
            <a:r>
              <a:rPr lang="en-US" altLang="en-US">
                <a:solidFill>
                  <a:srgbClr val="000000"/>
                </a:solidFill>
              </a:rPr>
              <a:t>/(5.6x10</a:t>
            </a:r>
            <a:r>
              <a:rPr lang="en-US" altLang="en-US" baseline="30000">
                <a:solidFill>
                  <a:srgbClr val="000000"/>
                </a:solidFill>
              </a:rPr>
              <a:t>-5</a:t>
            </a:r>
            <a:r>
              <a:rPr lang="en-US" altLang="en-US">
                <a:solidFill>
                  <a:srgbClr val="000000"/>
                </a:solidFill>
              </a:rPr>
              <a:t>)</a:t>
            </a:r>
            <a:r>
              <a:rPr lang="en-US" altLang="en-US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1447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7.0x10</a:t>
            </a:r>
            <a:r>
              <a:rPr lang="en-US" altLang="en-US" baseline="30000">
                <a:solidFill>
                  <a:srgbClr val="000000"/>
                </a:solidFill>
              </a:rPr>
              <a:t>-12</a:t>
            </a:r>
            <a:r>
              <a:rPr lang="en-US" altLang="en-US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14400" y="3048000"/>
            <a:ext cx="7315200" cy="679450"/>
          </a:xfrm>
          <a:prstGeom prst="rect">
            <a:avLst/>
          </a:prstGeom>
          <a:gradFill rotWithShape="0">
            <a:gsLst>
              <a:gs pos="0">
                <a:srgbClr val="187534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US" altLang="en-US">
                <a:solidFill>
                  <a:srgbClr val="000000"/>
                </a:solidFill>
              </a:rPr>
              <a:t>Since the solution was 0.10M CuCl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, virtually none of the Cu</a:t>
            </a:r>
            <a:r>
              <a:rPr lang="en-US" altLang="en-US" baseline="30000">
                <a:solidFill>
                  <a:srgbClr val="000000"/>
                </a:solidFill>
              </a:rPr>
              <a:t>2+</a:t>
            </a:r>
            <a:r>
              <a:rPr lang="en-US" altLang="en-US">
                <a:solidFill>
                  <a:srgbClr val="000000"/>
                </a:solidFill>
              </a:rPr>
              <a:t> remains in solution.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xmlns="" id="{71F56C01-279A-4188-A3E9-19F35C6D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915400" cy="67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SzPct val="100000"/>
              <a:defRPr/>
            </a:pPr>
            <a:r>
              <a:rPr lang="en-US" sz="2800" dirty="0">
                <a:latin typeface="Comic Sans MS" pitchFamily="64" charset="0"/>
              </a:rPr>
              <a:t>Workshop F#2 on [ION] at Equilibrium</a:t>
            </a:r>
          </a:p>
          <a:p>
            <a:pPr>
              <a:buSzPct val="100000"/>
              <a:defRPr/>
            </a:pPr>
            <a:r>
              <a:rPr lang="en-US" sz="3200" dirty="0">
                <a:solidFill>
                  <a:srgbClr val="FF6600"/>
                </a:solidFill>
                <a:latin typeface="Comic Sans MS" pitchFamily="64" charset="0"/>
              </a:rPr>
              <a:t>1.</a:t>
            </a:r>
            <a:r>
              <a:rPr lang="en-US" sz="3200" dirty="0">
                <a:latin typeface="Comic Sans MS" pitchFamily="64" charset="0"/>
              </a:rPr>
              <a:t> </a:t>
            </a:r>
            <a:r>
              <a:rPr lang="en-US" sz="1800" dirty="0"/>
              <a:t>Consider zinc hydroxide, Zn(OH)</a:t>
            </a:r>
            <a:r>
              <a:rPr lang="en-US" sz="1800" baseline="-25000" dirty="0"/>
              <a:t>2</a:t>
            </a:r>
            <a:r>
              <a:rPr lang="en-US" sz="1800" dirty="0"/>
              <a:t>, where </a:t>
            </a:r>
            <a:r>
              <a:rPr lang="en-US" sz="1800" dirty="0" err="1"/>
              <a:t>K</a:t>
            </a:r>
            <a:r>
              <a:rPr lang="en-US" sz="1800" baseline="-25000" dirty="0" err="1"/>
              <a:t>sp</a:t>
            </a:r>
            <a:r>
              <a:rPr lang="en-US" sz="1800" dirty="0"/>
              <a:t> = 1.9 x 10</a:t>
            </a:r>
            <a:r>
              <a:rPr lang="en-US" sz="1800" baseline="30000" dirty="0"/>
              <a:t>-17</a:t>
            </a:r>
            <a:r>
              <a:rPr lang="en-US" sz="1800" dirty="0"/>
              <a:t>.  </a:t>
            </a:r>
          </a:p>
          <a:p>
            <a:pPr>
              <a:buSzPct val="100000"/>
              <a:defRPr/>
            </a:pPr>
            <a:r>
              <a:rPr lang="en-US" sz="1800" dirty="0"/>
              <a:t> </a:t>
            </a:r>
          </a:p>
          <a:p>
            <a:pPr>
              <a:buSzPct val="100000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A.   </a:t>
            </a:r>
            <a:r>
              <a:rPr lang="en-US" sz="1800" dirty="0"/>
              <a:t>Determine the solubility of zinc hydroxide in pure water.</a:t>
            </a:r>
          </a:p>
          <a:p>
            <a:pPr>
              <a:buSzPct val="100000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  <a:r>
              <a:rPr lang="en-US" sz="1800" dirty="0"/>
              <a:t>    How does the solubility of zinc hydroxide in pure water compare with that in a solution buffered at pH 6.00?  Quantitatively demonstrate the difference (if any) in solubility.  Is zinc hydroxide more or less soluble at pH 6.00?</a:t>
            </a:r>
          </a:p>
          <a:p>
            <a:pPr>
              <a:buSzPct val="100000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C.   </a:t>
            </a:r>
            <a:r>
              <a:rPr lang="en-US" sz="1800" dirty="0"/>
              <a:t>If enough base is added, the OH</a:t>
            </a:r>
            <a:r>
              <a:rPr lang="en-US" sz="1800" baseline="30000" dirty="0"/>
              <a:t>-</a:t>
            </a:r>
            <a:r>
              <a:rPr lang="en-US" sz="1800" dirty="0"/>
              <a:t> ligand can coordinately bind with the Zn</a:t>
            </a:r>
            <a:r>
              <a:rPr lang="en-US" sz="1800" baseline="30000" dirty="0"/>
              <a:t>+2</a:t>
            </a:r>
            <a:r>
              <a:rPr lang="en-US" sz="1800" dirty="0"/>
              <a:t> ion to form the soluble zincate ion, [Zn(OH)</a:t>
            </a:r>
            <a:r>
              <a:rPr lang="en-US" sz="1800" baseline="-25000" dirty="0"/>
              <a:t>4</a:t>
            </a:r>
            <a:r>
              <a:rPr lang="en-US" sz="1800" dirty="0"/>
              <a:t>]</a:t>
            </a:r>
            <a:r>
              <a:rPr lang="en-US" sz="1800" baseline="30000" dirty="0"/>
              <a:t>-2</a:t>
            </a:r>
            <a:r>
              <a:rPr lang="en-US" sz="1800" dirty="0"/>
              <a:t>.  The formation constant, </a:t>
            </a:r>
            <a:r>
              <a:rPr lang="en-US" sz="1800" dirty="0" err="1"/>
              <a:t>K</a:t>
            </a:r>
            <a:r>
              <a:rPr lang="en-US" sz="1800" baseline="-25000" dirty="0" err="1"/>
              <a:t>f</a:t>
            </a:r>
            <a:r>
              <a:rPr lang="en-US" sz="1800" dirty="0"/>
              <a:t>, of the full complex ion [Zn(OH)</a:t>
            </a:r>
            <a:r>
              <a:rPr lang="en-US" sz="1800" baseline="-25000" dirty="0"/>
              <a:t>4</a:t>
            </a:r>
            <a:r>
              <a:rPr lang="en-US" sz="1800" dirty="0"/>
              <a:t>]</a:t>
            </a:r>
            <a:r>
              <a:rPr lang="en-US" sz="1800" baseline="30000" dirty="0"/>
              <a:t>-2</a:t>
            </a:r>
            <a:r>
              <a:rPr lang="en-US" sz="1800" dirty="0"/>
              <a:t> can be calculated from the following successive equilibrium expressions shown:</a:t>
            </a:r>
          </a:p>
          <a:p>
            <a:pPr>
              <a:buSzPct val="100000"/>
              <a:defRPr/>
            </a:pPr>
            <a:endParaRPr lang="en-US" sz="1800" dirty="0"/>
          </a:p>
          <a:p>
            <a:pPr>
              <a:buSzPct val="100000"/>
              <a:defRPr/>
            </a:pPr>
            <a:r>
              <a:rPr lang="en-US" sz="1800" dirty="0"/>
              <a:t>	Zn</a:t>
            </a:r>
            <a:r>
              <a:rPr lang="en-US" sz="1800" baseline="30000" dirty="0"/>
              <a:t>2+ 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OH</a:t>
            </a:r>
            <a:r>
              <a:rPr lang="en-US" sz="1800" baseline="30000" dirty="0"/>
              <a:t>- </a:t>
            </a:r>
            <a:r>
              <a:rPr lang="en-US" sz="1800" dirty="0"/>
              <a:t> </a:t>
            </a:r>
            <a:r>
              <a:rPr lang="en-US" sz="1800" dirty="0">
                <a:latin typeface="Symbol" pitchFamily="16" charset="2"/>
              </a:rPr>
              <a:t></a:t>
            </a:r>
            <a:r>
              <a:rPr lang="en-US" sz="1800" dirty="0"/>
              <a:t>  </a:t>
            </a:r>
            <a:r>
              <a:rPr lang="en-US" sz="1800" dirty="0" err="1"/>
              <a:t>ZnOH</a:t>
            </a:r>
            <a:r>
              <a:rPr lang="en-US" sz="1800" baseline="30000" dirty="0"/>
              <a:t>+</a:t>
            </a:r>
            <a:r>
              <a:rPr lang="en-US" sz="1800" dirty="0"/>
              <a:t> (</a:t>
            </a:r>
            <a:r>
              <a:rPr lang="en-US" sz="1800" dirty="0" err="1"/>
              <a:t>aq</a:t>
            </a:r>
            <a:r>
              <a:rPr lang="en-US" sz="1800" dirty="0"/>
              <a:t>) 			K</a:t>
            </a:r>
            <a:r>
              <a:rPr lang="en-US" sz="1800" baseline="-25000" dirty="0"/>
              <a:t>1</a:t>
            </a:r>
            <a:r>
              <a:rPr lang="en-US" sz="1800" dirty="0"/>
              <a:t> = 2.5 x 10</a:t>
            </a:r>
            <a:r>
              <a:rPr lang="en-US" sz="1800" baseline="30000" dirty="0"/>
              <a:t>4</a:t>
            </a:r>
          </a:p>
          <a:p>
            <a:pPr>
              <a:buSzPct val="100000"/>
              <a:defRPr/>
            </a:pPr>
            <a:endParaRPr lang="en-US" sz="1800" dirty="0"/>
          </a:p>
          <a:p>
            <a:pPr>
              <a:buSzPct val="100000"/>
              <a:defRPr/>
            </a:pPr>
            <a:r>
              <a:rPr lang="en-US" sz="1800" dirty="0"/>
              <a:t>	</a:t>
            </a:r>
            <a:r>
              <a:rPr lang="en-US" sz="1800" dirty="0" err="1"/>
              <a:t>ZnOH</a:t>
            </a:r>
            <a:r>
              <a:rPr lang="en-US" sz="1800" baseline="30000" dirty="0"/>
              <a:t> +</a:t>
            </a:r>
            <a:r>
              <a:rPr lang="en-US" sz="1800" dirty="0"/>
              <a:t> (</a:t>
            </a:r>
            <a:r>
              <a:rPr lang="en-US" sz="1800" dirty="0" err="1"/>
              <a:t>aq</a:t>
            </a:r>
            <a:r>
              <a:rPr lang="en-US" sz="1800" dirty="0"/>
              <a:t>) + OH</a:t>
            </a:r>
            <a:r>
              <a:rPr lang="en-US" sz="1800" baseline="30000" dirty="0"/>
              <a:t>-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</a:t>
            </a:r>
            <a:r>
              <a:rPr lang="en-US" sz="1800" dirty="0">
                <a:latin typeface="Symbol" pitchFamily="16" charset="2"/>
              </a:rPr>
              <a:t></a:t>
            </a:r>
            <a:r>
              <a:rPr lang="en-US" sz="1800" dirty="0"/>
              <a:t> Zn(OH)</a:t>
            </a:r>
            <a:r>
              <a:rPr lang="en-US" sz="1800" baseline="-25000" dirty="0"/>
              <a:t>2</a:t>
            </a:r>
            <a:r>
              <a:rPr lang="en-US" sz="1800" dirty="0"/>
              <a:t>(s) 		K</a:t>
            </a:r>
            <a:r>
              <a:rPr lang="en-US" sz="1800" baseline="-25000" dirty="0"/>
              <a:t>2</a:t>
            </a:r>
            <a:r>
              <a:rPr lang="en-US" sz="1800" dirty="0"/>
              <a:t> = 8.0 x10</a:t>
            </a:r>
            <a:r>
              <a:rPr lang="en-US" sz="1800" baseline="30000" dirty="0"/>
              <a:t>6</a:t>
            </a:r>
          </a:p>
          <a:p>
            <a:pPr>
              <a:buSzPct val="100000"/>
              <a:defRPr/>
            </a:pPr>
            <a:endParaRPr lang="en-US" sz="1800" dirty="0"/>
          </a:p>
          <a:p>
            <a:pPr>
              <a:buSzPct val="100000"/>
              <a:defRPr/>
            </a:pPr>
            <a:r>
              <a:rPr lang="en-US" sz="1800" dirty="0"/>
              <a:t>	Zn(OH)</a:t>
            </a:r>
            <a:r>
              <a:rPr lang="en-US" sz="1800" baseline="-25000" dirty="0"/>
              <a:t>2</a:t>
            </a:r>
            <a:r>
              <a:rPr lang="en-US" sz="1800" dirty="0"/>
              <a:t>(s)  + OH</a:t>
            </a:r>
            <a:r>
              <a:rPr lang="en-US" sz="1800" baseline="30000" dirty="0"/>
              <a:t>-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</a:t>
            </a:r>
            <a:r>
              <a:rPr lang="en-US" sz="1800" dirty="0">
                <a:latin typeface="Symbol" pitchFamily="16" charset="2"/>
              </a:rPr>
              <a:t></a:t>
            </a:r>
            <a:r>
              <a:rPr lang="en-US" sz="1800" dirty="0"/>
              <a:t> Zn(OH)</a:t>
            </a:r>
            <a:r>
              <a:rPr lang="en-US" sz="1800" baseline="-25000" dirty="0"/>
              <a:t>3</a:t>
            </a:r>
            <a:r>
              <a:rPr lang="en-US" sz="1800" baseline="30000" dirty="0"/>
              <a:t>-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		K</a:t>
            </a:r>
            <a:r>
              <a:rPr lang="en-US" sz="1800" baseline="-25000" dirty="0"/>
              <a:t>3</a:t>
            </a:r>
            <a:r>
              <a:rPr lang="en-US" sz="1800" dirty="0"/>
              <a:t> = 70</a:t>
            </a:r>
          </a:p>
          <a:p>
            <a:pPr>
              <a:buSzPct val="100000"/>
              <a:defRPr/>
            </a:pPr>
            <a:endParaRPr lang="en-US" sz="1800" dirty="0"/>
          </a:p>
          <a:p>
            <a:pPr>
              <a:buSzPct val="100000"/>
              <a:defRPr/>
            </a:pPr>
            <a:r>
              <a:rPr lang="en-US" sz="1800" dirty="0"/>
              <a:t>	Zn(OH)</a:t>
            </a:r>
            <a:r>
              <a:rPr lang="en-US" sz="1800" baseline="-25000" dirty="0"/>
              <a:t>3</a:t>
            </a:r>
            <a:r>
              <a:rPr lang="en-US" sz="1800" baseline="30000" dirty="0"/>
              <a:t>-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OH</a:t>
            </a:r>
            <a:r>
              <a:rPr lang="en-US" sz="1800" baseline="30000" dirty="0"/>
              <a:t>-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</a:t>
            </a:r>
            <a:r>
              <a:rPr lang="en-US" sz="1800" dirty="0">
                <a:latin typeface="Symbol" pitchFamily="16" charset="2"/>
              </a:rPr>
              <a:t></a:t>
            </a:r>
            <a:r>
              <a:rPr lang="en-US" sz="1800" dirty="0"/>
              <a:t> Zn(OH)</a:t>
            </a:r>
            <a:r>
              <a:rPr lang="en-US" sz="1800" baseline="-25000" dirty="0"/>
              <a:t>4</a:t>
            </a:r>
            <a:r>
              <a:rPr lang="en-US" sz="1800" baseline="30000" dirty="0"/>
              <a:t>2-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		K</a:t>
            </a:r>
            <a:r>
              <a:rPr lang="en-US" sz="1800" baseline="-25000" dirty="0"/>
              <a:t>4</a:t>
            </a:r>
            <a:r>
              <a:rPr lang="en-US" sz="1800" dirty="0"/>
              <a:t> = 33</a:t>
            </a:r>
          </a:p>
          <a:p>
            <a:pPr>
              <a:buSzPct val="100000"/>
              <a:defRPr/>
            </a:pPr>
            <a:endParaRPr lang="en-US" sz="1800" dirty="0"/>
          </a:p>
          <a:p>
            <a:pPr>
              <a:buSzPct val="100000"/>
              <a:defRPr/>
            </a:pPr>
            <a:endParaRPr lang="en-US" sz="1800" dirty="0"/>
          </a:p>
          <a:p>
            <a:pPr>
              <a:buSzPct val="100000"/>
              <a:defRPr/>
            </a:pPr>
            <a:r>
              <a:rPr lang="en-US" sz="1800" dirty="0"/>
              <a:t>Determine the value of </a:t>
            </a:r>
            <a:r>
              <a:rPr lang="en-US" sz="1800" dirty="0" err="1"/>
              <a:t>K</a:t>
            </a:r>
            <a:r>
              <a:rPr lang="en-US" sz="1800" baseline="-25000" dirty="0" err="1"/>
              <a:t>f</a:t>
            </a:r>
            <a:r>
              <a:rPr lang="en-US" sz="1800" dirty="0"/>
              <a:t> for the zincate 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Workshop F2 on [ION] at Equilibrium</a:t>
            </a:r>
          </a:p>
          <a:p>
            <a:pPr algn="ctr">
              <a:buSzPct val="100000"/>
            </a:pP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SzPct val="100000"/>
            </a:pPr>
            <a:r>
              <a:rPr lang="en-US" altLang="en-US" sz="2000">
                <a:solidFill>
                  <a:srgbClr val="FF6600"/>
                </a:solidFill>
                <a:cs typeface="Arial" panose="020B0604020202020204" pitchFamily="34" charset="0"/>
              </a:rPr>
              <a:t>2.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Calculate the free ion concentration of Cr</a:t>
            </a:r>
            <a:r>
              <a:rPr lang="en-US" altLang="en-US" sz="2000" baseline="30000">
                <a:solidFill>
                  <a:srgbClr val="000000"/>
                </a:solidFill>
                <a:cs typeface="Arial" panose="020B0604020202020204" pitchFamily="34" charset="0"/>
              </a:rPr>
              <a:t>3+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when 0.01 moles of chromium(III) nitrate is dissolved in 2.00 liters of a pH 10 buffer.</a:t>
            </a:r>
          </a:p>
          <a:p>
            <a:pPr>
              <a:buSzPct val="100000"/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>
              <a:buSzPct val="100000"/>
            </a:pPr>
            <a:r>
              <a:rPr lang="en-US" altLang="en-US" sz="2000">
                <a:solidFill>
                  <a:srgbClr val="FF6600"/>
                </a:solidFill>
                <a:cs typeface="Arial" panose="020B0604020202020204" pitchFamily="34" charset="0"/>
              </a:rPr>
              <a:t>3.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 Calculate the pH required to precipitate out ZnS from a solution mixture containing 0.010 M Zn</a:t>
            </a:r>
            <a:r>
              <a:rPr lang="en-US" altLang="en-US" sz="2000" baseline="30000">
                <a:solidFill>
                  <a:srgbClr val="000000"/>
                </a:solidFill>
                <a:cs typeface="Arial" panose="020B0604020202020204" pitchFamily="34" charset="0"/>
              </a:rPr>
              <a:t>2+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and 0.01M Cu</a:t>
            </a:r>
            <a:r>
              <a:rPr lang="en-US" altLang="en-US" sz="2000" baseline="30000">
                <a:solidFill>
                  <a:srgbClr val="000000"/>
                </a:solidFill>
                <a:cs typeface="Arial" panose="020B0604020202020204" pitchFamily="34" charset="0"/>
              </a:rPr>
              <a:t>2+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.  Will CuS precipitate out under these conditions?</a:t>
            </a:r>
          </a:p>
          <a:p>
            <a:pPr algn="ctr">
              <a:buSzPct val="100000"/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endParaRPr lang="en-US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SzPct val="100000"/>
            </a:pPr>
            <a:r>
              <a:rPr lang="en-US" altLang="en-US" sz="2000">
                <a:solidFill>
                  <a:srgbClr val="FF6600"/>
                </a:solidFill>
                <a:latin typeface="Comic Sans MS" panose="030F0702030302020204" pitchFamily="66" charset="0"/>
              </a:rPr>
              <a:t>4.</a:t>
            </a: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Will a precipitate of silver carbonate form (K</a:t>
            </a:r>
            <a:r>
              <a:rPr lang="en-US" altLang="en-US" sz="2000" baseline="-25000">
                <a:solidFill>
                  <a:srgbClr val="000000"/>
                </a:solidFill>
                <a:cs typeface="Arial" panose="020B0604020202020204" pitchFamily="34" charset="0"/>
              </a:rPr>
              <a:t>sp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= 6.2 x 10</a:t>
            </a:r>
            <a:r>
              <a:rPr lang="en-US" altLang="en-US" sz="2000" baseline="30000">
                <a:solidFill>
                  <a:srgbClr val="000000"/>
                </a:solidFill>
                <a:cs typeface="Arial" panose="020B0604020202020204" pitchFamily="34" charset="0"/>
              </a:rPr>
              <a:t>-12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) when 100.0 mL of 1.00 x 10</a:t>
            </a:r>
            <a:r>
              <a:rPr lang="en-US" altLang="en-US" sz="2000" baseline="30000">
                <a:solidFill>
                  <a:srgbClr val="000000"/>
                </a:solidFill>
                <a:cs typeface="Arial" panose="020B0604020202020204" pitchFamily="34" charset="0"/>
              </a:rPr>
              <a:t>-4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M AgNO</a:t>
            </a:r>
            <a:r>
              <a:rPr lang="en-US" altLang="en-US" sz="20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(aq) and 200.0 mL of 3.00 x 10</a:t>
            </a:r>
            <a:r>
              <a:rPr lang="en-US" altLang="en-US" sz="2000" baseline="30000">
                <a:solidFill>
                  <a:srgbClr val="000000"/>
                </a:solidFill>
                <a:cs typeface="Arial" panose="020B0604020202020204" pitchFamily="34" charset="0"/>
              </a:rPr>
              <a:t>-3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 M Na</a:t>
            </a:r>
            <a:r>
              <a:rPr lang="en-US" altLang="en-US" sz="2000" baseline="-25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CO</a:t>
            </a:r>
            <a:r>
              <a:rPr lang="en-US" altLang="en-US" sz="2000" baseline="-25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(aq) are mixed?  What will be the remaining concentration of ions present in solution? </a:t>
            </a:r>
          </a:p>
          <a:p>
            <a:pPr>
              <a:buSzPct val="100000"/>
            </a:pPr>
            <a:endParaRPr lang="en-US" altLang="en-US" sz="20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F1550F"/>
                </a:solidFill>
                <a:cs typeface="Arial" panose="020B0604020202020204" pitchFamily="34" charset="0"/>
              </a:rPr>
              <a:t>5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. Calculate the molar solubility of AgBr in 2.0 M NH</a:t>
            </a:r>
            <a:r>
              <a:rPr lang="en-US" altLang="en-US" sz="2000" baseline="-2500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>
              <a:buSzPct val="100000"/>
            </a:pPr>
            <a:endParaRPr lang="en-US" altLang="en-US" sz="3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43211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667000" y="762000"/>
            <a:ext cx="53340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US" altLang="en-US" sz="2000" b="0">
                <a:solidFill>
                  <a:srgbClr val="000000"/>
                </a:solidFill>
              </a:rPr>
              <a:t>Cr(NH</a:t>
            </a:r>
            <a:r>
              <a:rPr lang="en-US" altLang="en-US" sz="2000" b="0" baseline="-25000">
                <a:solidFill>
                  <a:srgbClr val="000000"/>
                </a:solidFill>
              </a:rPr>
              <a:t>3</a:t>
            </a:r>
            <a:r>
              <a:rPr lang="en-US" altLang="en-US" sz="2000" b="0">
                <a:solidFill>
                  <a:srgbClr val="000000"/>
                </a:solidFill>
              </a:rPr>
              <a:t>)</a:t>
            </a:r>
            <a:r>
              <a:rPr lang="en-US" altLang="en-US" sz="2000" b="0" baseline="-25000">
                <a:solidFill>
                  <a:srgbClr val="000000"/>
                </a:solidFill>
              </a:rPr>
              <a:t>6</a:t>
            </a:r>
            <a:r>
              <a:rPr lang="en-US" altLang="en-US" sz="2000" b="0" baseline="30000">
                <a:solidFill>
                  <a:srgbClr val="000000"/>
                </a:solidFill>
              </a:rPr>
              <a:t>3+</a:t>
            </a:r>
            <a:r>
              <a:rPr lang="en-US" altLang="en-US" sz="2000" b="0">
                <a:solidFill>
                  <a:srgbClr val="000000"/>
                </a:solidFill>
              </a:rPr>
              <a:t>, a typical complex 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533400" y="533400"/>
            <a:ext cx="2192338" cy="2690813"/>
            <a:chOff x="336" y="336"/>
            <a:chExt cx="1381" cy="1695"/>
          </a:xfrm>
        </p:grpSpPr>
        <p:pic>
          <p:nvPicPr>
            <p:cNvPr id="10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6"/>
              <a:ext cx="1381" cy="1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7" name="Text Box 3"/>
            <p:cNvSpPr txBox="1">
              <a:spLocks noChangeArrowheads="1"/>
            </p:cNvSpPr>
            <p:nvPr/>
          </p:nvSpPr>
          <p:spPr bwMode="auto">
            <a:xfrm>
              <a:off x="528" y="1776"/>
              <a:ext cx="81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M(H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b="0">
                  <a:solidFill>
                    <a:srgbClr val="000000"/>
                  </a:solidFill>
                </a:rPr>
                <a:t>O)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4</a:t>
              </a:r>
              <a:r>
                <a:rPr lang="en-US" altLang="en-US" b="0" baseline="30000">
                  <a:solidFill>
                    <a:srgbClr val="000000"/>
                  </a:solidFill>
                </a:rPr>
                <a:t>2+</a:t>
              </a:r>
            </a:p>
          </p:txBody>
        </p:sp>
      </p:grp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438400" y="2133600"/>
            <a:ext cx="3259138" cy="2462213"/>
            <a:chOff x="1536" y="1344"/>
            <a:chExt cx="2053" cy="1551"/>
          </a:xfrm>
        </p:grpSpPr>
        <p:pic>
          <p:nvPicPr>
            <p:cNvPr id="1026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4"/>
              <a:ext cx="1381" cy="1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5" name="Text Box 6"/>
            <p:cNvSpPr txBox="1">
              <a:spLocks noChangeArrowheads="1"/>
            </p:cNvSpPr>
            <p:nvPr/>
          </p:nvSpPr>
          <p:spPr bwMode="auto">
            <a:xfrm>
              <a:off x="1536" y="2640"/>
              <a:ext cx="1151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M(H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b="0">
                  <a:solidFill>
                    <a:srgbClr val="000000"/>
                  </a:solidFill>
                </a:rPr>
                <a:t>O)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3</a:t>
              </a:r>
              <a:r>
                <a:rPr lang="en-US" altLang="en-US" b="0">
                  <a:solidFill>
                    <a:srgbClr val="000000"/>
                  </a:solidFill>
                </a:rPr>
                <a:t>(NH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3</a:t>
              </a:r>
              <a:r>
                <a:rPr lang="en-US" altLang="en-US" b="0">
                  <a:solidFill>
                    <a:srgbClr val="000000"/>
                  </a:solidFill>
                </a:rPr>
                <a:t>)</a:t>
              </a:r>
              <a:r>
                <a:rPr lang="en-US" altLang="en-US" b="0" baseline="30000">
                  <a:solidFill>
                    <a:srgbClr val="000000"/>
                  </a:solidFill>
                </a:rPr>
                <a:t>2+</a:t>
              </a:r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6019800" y="3733800"/>
            <a:ext cx="2725738" cy="2690813"/>
            <a:chOff x="3792" y="2352"/>
            <a:chExt cx="1717" cy="1695"/>
          </a:xfrm>
        </p:grpSpPr>
        <p:pic>
          <p:nvPicPr>
            <p:cNvPr id="1026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352"/>
              <a:ext cx="1381" cy="1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3792" y="3792"/>
              <a:ext cx="81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M(NH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3</a:t>
              </a:r>
              <a:r>
                <a:rPr lang="en-US" altLang="en-US" b="0">
                  <a:solidFill>
                    <a:srgbClr val="000000"/>
                  </a:solidFill>
                </a:rPr>
                <a:t>)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4</a:t>
              </a:r>
              <a:r>
                <a:rPr lang="en-US" altLang="en-US" b="0" baseline="30000">
                  <a:solidFill>
                    <a:srgbClr val="000000"/>
                  </a:solidFill>
                </a:rPr>
                <a:t>2+</a:t>
              </a: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2209800" y="1676400"/>
            <a:ext cx="1598613" cy="1903413"/>
            <a:chOff x="1392" y="1056"/>
            <a:chExt cx="1007" cy="1199"/>
          </a:xfrm>
        </p:grpSpPr>
        <p:pic>
          <p:nvPicPr>
            <p:cNvPr id="1025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44"/>
              <a:ext cx="32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9" name="Line 12"/>
            <p:cNvSpPr>
              <a:spLocks noChangeShapeType="1"/>
            </p:cNvSpPr>
            <p:nvPr/>
          </p:nvSpPr>
          <p:spPr bwMode="auto">
            <a:xfrm>
              <a:off x="1488" y="1776"/>
              <a:ext cx="575" cy="43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3"/>
            <p:cNvSpPr>
              <a:spLocks noChangeShapeType="1"/>
            </p:cNvSpPr>
            <p:nvPr/>
          </p:nvSpPr>
          <p:spPr bwMode="auto">
            <a:xfrm flipH="1" flipV="1">
              <a:off x="1391" y="1823"/>
              <a:ext cx="577" cy="43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14"/>
            <p:cNvSpPr txBox="1">
              <a:spLocks noChangeArrowheads="1"/>
            </p:cNvSpPr>
            <p:nvPr/>
          </p:nvSpPr>
          <p:spPr bwMode="auto">
            <a:xfrm>
              <a:off x="1920" y="1056"/>
              <a:ext cx="47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NH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4419600" y="2895600"/>
            <a:ext cx="2817813" cy="2894013"/>
            <a:chOff x="2784" y="1824"/>
            <a:chExt cx="1775" cy="1823"/>
          </a:xfrm>
        </p:grpSpPr>
        <p:pic>
          <p:nvPicPr>
            <p:cNvPr id="10248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920"/>
              <a:ext cx="32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9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96"/>
              <a:ext cx="32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08"/>
              <a:ext cx="32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1" name="Line 19"/>
            <p:cNvSpPr>
              <a:spLocks noChangeShapeType="1"/>
            </p:cNvSpPr>
            <p:nvPr/>
          </p:nvSpPr>
          <p:spPr bwMode="auto">
            <a:xfrm>
              <a:off x="2880" y="2784"/>
              <a:ext cx="335" cy="23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20"/>
            <p:cNvSpPr>
              <a:spLocks noChangeShapeType="1"/>
            </p:cNvSpPr>
            <p:nvPr/>
          </p:nvSpPr>
          <p:spPr bwMode="auto">
            <a:xfrm flipH="1" flipV="1">
              <a:off x="2783" y="2831"/>
              <a:ext cx="337" cy="24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21"/>
            <p:cNvSpPr>
              <a:spLocks noChangeShapeType="1"/>
            </p:cNvSpPr>
            <p:nvPr/>
          </p:nvSpPr>
          <p:spPr bwMode="auto">
            <a:xfrm>
              <a:off x="3264" y="3072"/>
              <a:ext cx="335" cy="23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22"/>
            <p:cNvSpPr>
              <a:spLocks noChangeShapeType="1"/>
            </p:cNvSpPr>
            <p:nvPr/>
          </p:nvSpPr>
          <p:spPr bwMode="auto">
            <a:xfrm flipH="1" flipV="1">
              <a:off x="3167" y="3119"/>
              <a:ext cx="337" cy="24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3"/>
            <p:cNvSpPr>
              <a:spLocks noChangeShapeType="1"/>
            </p:cNvSpPr>
            <p:nvPr/>
          </p:nvSpPr>
          <p:spPr bwMode="auto">
            <a:xfrm>
              <a:off x="3696" y="3360"/>
              <a:ext cx="335" cy="23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 flipH="1" flipV="1">
              <a:off x="3599" y="3407"/>
              <a:ext cx="337" cy="24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Text Box 25"/>
            <p:cNvSpPr txBox="1">
              <a:spLocks noChangeArrowheads="1"/>
            </p:cNvSpPr>
            <p:nvPr/>
          </p:nvSpPr>
          <p:spPr bwMode="auto">
            <a:xfrm>
              <a:off x="4080" y="1824"/>
              <a:ext cx="47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1125"/>
                </a:spcBef>
                <a:buSzPct val="100000"/>
              </a:pPr>
              <a:r>
                <a:rPr lang="en-US" altLang="en-US" b="0">
                  <a:solidFill>
                    <a:srgbClr val="000000"/>
                  </a:solidFill>
                </a:rPr>
                <a:t>3NH</a:t>
              </a:r>
              <a:r>
                <a:rPr lang="en-US" altLang="en-US" b="0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0247" name="Text Box 26"/>
          <p:cNvSpPr txBox="1">
            <a:spLocks noChangeArrowheads="1"/>
          </p:cNvSpPr>
          <p:nvPr/>
        </p:nvSpPr>
        <p:spPr bwMode="auto">
          <a:xfrm>
            <a:off x="2590800" y="685800"/>
            <a:ext cx="63246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US" altLang="en-US" sz="2000" b="0">
                <a:solidFill>
                  <a:srgbClr val="000000"/>
                </a:solidFill>
              </a:rPr>
              <a:t>The stepwise exchange of NH</a:t>
            </a:r>
            <a:r>
              <a:rPr lang="en-US" altLang="en-US" sz="2000" b="0" baseline="-25000">
                <a:solidFill>
                  <a:srgbClr val="000000"/>
                </a:solidFill>
              </a:rPr>
              <a:t>3</a:t>
            </a:r>
            <a:r>
              <a:rPr lang="en-US" altLang="en-US" sz="2000" b="0">
                <a:solidFill>
                  <a:srgbClr val="000000"/>
                </a:solidFill>
              </a:rPr>
              <a:t> for H</a:t>
            </a:r>
            <a:r>
              <a:rPr lang="en-US" altLang="en-US" sz="2000" b="0" baseline="-25000">
                <a:solidFill>
                  <a:srgbClr val="000000"/>
                </a:solidFill>
              </a:rPr>
              <a:t>2</a:t>
            </a:r>
            <a:r>
              <a:rPr lang="en-US" altLang="en-US" sz="2000" b="0">
                <a:solidFill>
                  <a:srgbClr val="000000"/>
                </a:solidFill>
              </a:rPr>
              <a:t>O in M(H</a:t>
            </a:r>
            <a:r>
              <a:rPr lang="en-US" altLang="en-US" sz="2000" b="0" baseline="-25000">
                <a:solidFill>
                  <a:srgbClr val="000000"/>
                </a:solidFill>
              </a:rPr>
              <a:t>2</a:t>
            </a:r>
            <a:r>
              <a:rPr lang="en-US" altLang="en-US" sz="2000" b="0">
                <a:solidFill>
                  <a:srgbClr val="000000"/>
                </a:solidFill>
              </a:rPr>
              <a:t>O)</a:t>
            </a:r>
            <a:r>
              <a:rPr lang="en-US" altLang="en-US" sz="2000" b="0" baseline="-25000">
                <a:solidFill>
                  <a:srgbClr val="000000"/>
                </a:solidFill>
              </a:rPr>
              <a:t>4</a:t>
            </a:r>
            <a:r>
              <a:rPr lang="en-US" altLang="en-US" sz="2000" b="0" baseline="30000">
                <a:solidFill>
                  <a:srgbClr val="000000"/>
                </a:solidFill>
              </a:rPr>
              <a:t>2+</a:t>
            </a:r>
            <a:r>
              <a:rPr lang="en-US" altLang="en-US" sz="2000" b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3481388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82638" y="228600"/>
            <a:ext cx="728821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r>
              <a:rPr lang="en-US" altLang="en-US" sz="3600" b="0">
                <a:solidFill>
                  <a:srgbClr val="000000"/>
                </a:solidFill>
              </a:rPr>
              <a:t>Formation Constants (K</a:t>
            </a:r>
            <a:r>
              <a:rPr lang="en-US" altLang="en-US" sz="3600" b="0" baseline="-25000">
                <a:solidFill>
                  <a:srgbClr val="000000"/>
                </a:solidFill>
              </a:rPr>
              <a:t>f</a:t>
            </a:r>
            <a:r>
              <a:rPr lang="en-US" altLang="en-US" sz="3600" b="0">
                <a:solidFill>
                  <a:srgbClr val="000000"/>
                </a:solidFill>
              </a:rPr>
              <a:t>) at 25</a:t>
            </a:r>
            <a:r>
              <a:rPr lang="en-US" altLang="en-US" sz="3600" b="0" baseline="30000">
                <a:solidFill>
                  <a:srgbClr val="000000"/>
                </a:solidFill>
              </a:rPr>
              <a:t>o</a:t>
            </a:r>
            <a:r>
              <a:rPr lang="en-US" altLang="en-US" sz="3600" b="0">
                <a:solidFill>
                  <a:srgbClr val="000000"/>
                </a:solidFill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xmlns="" id="{0498E45A-1E91-42BF-8BE3-CF80CD24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86447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SzPct val="100000"/>
              <a:defRPr/>
            </a:pP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36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=  Formation Constant</a:t>
            </a:r>
          </a:p>
          <a:p>
            <a:pPr>
              <a:buSzPct val="100000"/>
              <a:defRPr/>
            </a:pP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		M</a:t>
            </a:r>
            <a:r>
              <a:rPr lang="en-US" sz="36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+  L</a:t>
            </a:r>
            <a:r>
              <a:rPr lang="en-US" sz="36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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ML</a:t>
            </a:r>
          </a:p>
          <a:p>
            <a:pPr>
              <a:buSzPct val="100000"/>
              <a:defRPr/>
            </a:pPr>
            <a:endParaRPr lang="en-US" sz="3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endParaRPr lang="en-US" sz="3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36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=  Dissociation constant</a:t>
            </a:r>
          </a:p>
          <a:p>
            <a:pPr>
              <a:buSzPct val="100000"/>
              <a:defRPr/>
            </a:pP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		ML 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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M</a:t>
            </a:r>
            <a:r>
              <a:rPr lang="en-US" sz="36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+  L</a:t>
            </a:r>
            <a:r>
              <a:rPr lang="en-US" sz="36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>
              <a:buSzPct val="100000"/>
              <a:defRPr/>
            </a:pPr>
            <a:endParaRPr lang="en-US" sz="3600" b="0" baseline="30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endParaRPr lang="en-US" sz="36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36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=  </a:t>
            </a:r>
            <a:r>
              <a:rPr lang="en-US" sz="36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>
              <a:buSzPct val="100000"/>
              <a:defRPr/>
            </a:pPr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K</a:t>
            </a:r>
            <a:r>
              <a:rPr lang="en-US" sz="36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fld id="{AF1ABFE4-FA9F-4687-A69D-ED174BE3E5EB}" type="slidenum">
              <a:rPr lang="en-US" altLang="en-US" b="0">
                <a:solidFill>
                  <a:srgbClr val="000000"/>
                </a:solidFill>
              </a:rPr>
              <a:pPr>
                <a:buSzPct val="100000"/>
              </a:pPr>
              <a:t>8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000" b="0">
                <a:solidFill>
                  <a:srgbClr val="3C8C93"/>
                </a:solidFill>
                <a:latin typeface="Times New Roman" panose="02020603050405020304" pitchFamily="18" charset="0"/>
              </a:rPr>
              <a:t>The Effect of Complex Ion Formation on Solubility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610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600" b="0">
                <a:solidFill>
                  <a:srgbClr val="000000"/>
                </a:solidFill>
                <a:latin typeface="Times New Roman" panose="02020603050405020304" pitchFamily="18" charset="0"/>
              </a:rPr>
              <a:t>In general:  the solubility of an ionic compound containing a metal cation, that forms a complex ion, increases in the presence of aqueous ligands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xmlns="" id="{3E78E726-364E-4001-BD34-3039CD11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88913"/>
            <a:ext cx="8674100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SzPct val="100000"/>
              <a:defRPr/>
            </a:pP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4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COMPLEX ION EQUILIBRIA</a:t>
            </a:r>
          </a:p>
          <a:p>
            <a:pPr>
              <a:buSzPct val="100000"/>
              <a:defRPr/>
            </a:pPr>
            <a:endParaRPr lang="en-US" sz="2400" b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Transition metal Ions form coordinate covalent bonds with</a:t>
            </a:r>
          </a:p>
          <a:p>
            <a:pPr>
              <a:buSzPct val="100000"/>
              <a:defRPr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 or anions having a lone pair of e-.</a:t>
            </a:r>
          </a:p>
          <a:p>
            <a:pPr>
              <a:buSzPct val="100000"/>
              <a:defRPr/>
            </a:pPr>
            <a:endParaRPr lang="en-US" sz="2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28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AgCl</a:t>
            </a:r>
            <a:r>
              <a:rPr lang="en-US" sz="2800" b="0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(s)</a:t>
            </a:r>
            <a:r>
              <a:rPr lang="en-US" sz="28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</a:t>
            </a:r>
            <a:r>
              <a:rPr lang="en-US" sz="28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Ag</a:t>
            </a:r>
            <a:r>
              <a:rPr lang="en-US" sz="2800" b="0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8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+  Cl</a:t>
            </a:r>
            <a:r>
              <a:rPr lang="en-US" sz="2800" b="0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K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= 1.82 x 10</a:t>
            </a:r>
            <a:r>
              <a:rPr lang="en-US" sz="24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-10</a:t>
            </a:r>
          </a:p>
          <a:p>
            <a:pPr>
              <a:buSzPct val="100000"/>
              <a:defRPr/>
            </a:pPr>
            <a:endParaRPr 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28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en-US" sz="2800" b="0" u="sng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8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+  2NH</a:t>
            </a:r>
            <a:r>
              <a:rPr lang="en-US" sz="2800" b="0" u="sng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8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</a:t>
            </a:r>
            <a:r>
              <a:rPr lang="en-US" sz="28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Ag(NH</a:t>
            </a:r>
            <a:r>
              <a:rPr lang="en-US" sz="2800" b="0" u="sng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800" b="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800" b="0" u="sng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0" u="sng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4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    K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= 1.7 x 10</a:t>
            </a:r>
            <a:r>
              <a:rPr lang="en-US" sz="24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pPr>
              <a:buSzPct val="100000"/>
              <a:defRPr/>
            </a:pPr>
            <a:endParaRPr lang="en-US" sz="2400" b="0" baseline="30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AgCl  +  2NH</a:t>
            </a:r>
            <a:r>
              <a:rPr lang="en-US" sz="2400" b="0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</a:t>
            </a: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Ag(NH</a:t>
            </a:r>
            <a:r>
              <a:rPr lang="en-US" sz="2400" b="0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0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0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400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+  Cl</a:t>
            </a:r>
            <a:r>
              <a:rPr lang="en-US" sz="2400" b="0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        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eq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= K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x K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  <a:p>
            <a:pPr>
              <a:buSzPct val="100000"/>
              <a:defRPr/>
            </a:pPr>
            <a:endParaRPr lang="en-US" sz="2400" b="0" baseline="30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SzPct val="100000"/>
              <a:defRPr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Complex Ion: </a:t>
            </a:r>
            <a:r>
              <a:rPr lang="en-US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Ag(NH</a:t>
            </a:r>
            <a:r>
              <a:rPr lang="en-US" b="0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b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0" baseline="-25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b="0" baseline="300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b="0"/>
              <a:t>  which bonds like: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	H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N:</a:t>
            </a:r>
            <a:r>
              <a:rPr lang="en-US" sz="2400" b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:NH</a:t>
            </a: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>
              <a:buSzPct val="100000"/>
              <a:defRPr/>
            </a:pPr>
            <a:r>
              <a:rPr lang="en-US" sz="24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en-US" sz="2400" b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 </a:t>
            </a: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 =  Lewis acid</a:t>
            </a:r>
          </a:p>
          <a:p>
            <a:pPr>
              <a:buSzPct val="100000"/>
              <a:defRPr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					ligand  =  Lewis base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038600" y="5334000"/>
            <a:ext cx="4800600" cy="1292225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</a:pPr>
            <a:r>
              <a:rPr lang="en-US" altLang="en-US" sz="2400" b="0">
                <a:solidFill>
                  <a:srgbClr val="000000"/>
                </a:solidFill>
              </a:rPr>
              <a:t>adding NH</a:t>
            </a:r>
            <a:r>
              <a:rPr lang="en-US" altLang="en-US" sz="2400" b="0" baseline="-25000">
                <a:solidFill>
                  <a:srgbClr val="000000"/>
                </a:solidFill>
              </a:rPr>
              <a:t>3</a:t>
            </a:r>
            <a:r>
              <a:rPr lang="en-US" altLang="en-US" sz="2400" b="0">
                <a:solidFill>
                  <a:srgbClr val="000000"/>
                </a:solidFill>
              </a:rPr>
              <a:t> to a solution in equilibrium with AgCl</a:t>
            </a:r>
            <a:r>
              <a:rPr lang="en-US" altLang="en-US" sz="2400" b="0" baseline="-25000">
                <a:solidFill>
                  <a:srgbClr val="000000"/>
                </a:solidFill>
              </a:rPr>
              <a:t>(</a:t>
            </a:r>
            <a:r>
              <a:rPr lang="en-US" altLang="en-US" sz="2400" b="0" i="1" baseline="-25000">
                <a:solidFill>
                  <a:srgbClr val="000000"/>
                </a:solidFill>
              </a:rPr>
              <a:t>s</a:t>
            </a:r>
            <a:r>
              <a:rPr lang="en-US" altLang="en-US" sz="2400" b="0" baseline="-25000">
                <a:solidFill>
                  <a:srgbClr val="000000"/>
                </a:solidFill>
              </a:rPr>
              <a:t>)</a:t>
            </a:r>
            <a:r>
              <a:rPr lang="en-US" altLang="en-US" sz="2400" b="0">
                <a:solidFill>
                  <a:srgbClr val="000000"/>
                </a:solidFill>
              </a:rPr>
              <a:t> increases the solubility of Ag</a:t>
            </a:r>
            <a:r>
              <a:rPr lang="en-US" altLang="en-US" sz="2400" b="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xmlns="" id="{D9E9C066-117E-4CEA-BF65-5860E13C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38100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SzPct val="100000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  = 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[Ag(NH</a:t>
            </a:r>
            <a:r>
              <a:rPr lang="en-US" sz="3200" b="0" u="sng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3200" b="0" u="sng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0" u="sng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]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	  [Ag</a:t>
            </a:r>
            <a:r>
              <a:rPr lang="en-US" sz="3200" b="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][NH</a:t>
            </a:r>
            <a:r>
              <a:rPr 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r>
              <a:rPr lang="en-US" sz="32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buSzPct val="100000"/>
              <a:defRPr/>
            </a:pPr>
            <a:endParaRPr lang="en-US" sz="3200" b="0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1614</Words>
  <Application>Microsoft Office PowerPoint</Application>
  <PresentationFormat>On-screen Show (4:3)</PresentationFormat>
  <Paragraphs>304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Microsoft YaHei</vt:lpstr>
      <vt:lpstr>Times New Roman</vt:lpstr>
      <vt:lpstr>Symbol</vt:lpstr>
      <vt:lpstr>Comic Sans MS</vt:lpstr>
      <vt:lpstr>Arial Unicode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Analysis of 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California Polytechnic State University</dc:creator>
  <cp:lastModifiedBy>Terry Boan</cp:lastModifiedBy>
  <cp:revision>63</cp:revision>
  <cp:lastPrinted>1601-01-01T00:00:00Z</cp:lastPrinted>
  <dcterms:created xsi:type="dcterms:W3CDTF">2002-05-24T17:36:46Z</dcterms:created>
  <dcterms:modified xsi:type="dcterms:W3CDTF">2020-08-07T16:34:19Z</dcterms:modified>
</cp:coreProperties>
</file>