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sldIdLst>
    <p:sldId id="304" r:id="rId2"/>
    <p:sldId id="305" r:id="rId3"/>
    <p:sldId id="296" r:id="rId4"/>
    <p:sldId id="308" r:id="rId5"/>
    <p:sldId id="297" r:id="rId6"/>
    <p:sldId id="306" r:id="rId7"/>
    <p:sldId id="307" r:id="rId8"/>
    <p:sldId id="312" r:id="rId9"/>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CC3300"/>
    <a:srgbClr val="000066"/>
    <a:srgbClr val="333399"/>
    <a:srgbClr val="003366"/>
    <a:srgbClr val="CDF9FF"/>
    <a:srgbClr val="6600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3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3A28781D-1402-4D0B-AE66-8D8602BE762E}"/>
              </a:ext>
            </a:extLst>
          </p:cNvPr>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9939" name="Rectangle 3">
            <a:extLst>
              <a:ext uri="{FF2B5EF4-FFF2-40B4-BE49-F238E27FC236}">
                <a16:creationId xmlns:a16="http://schemas.microsoft.com/office/drawing/2014/main" id="{538E3B01-0AB0-4497-9828-4571FAC6A593}"/>
              </a:ext>
            </a:extLst>
          </p:cNvPr>
          <p:cNvSpPr>
            <a:spLocks noGrp="1" noChangeArrowheads="1"/>
          </p:cNvSpPr>
          <p:nvPr>
            <p:ph type="dt" idx="1"/>
          </p:nvPr>
        </p:nvSpPr>
        <p:spPr bwMode="auto">
          <a:xfrm>
            <a:off x="3884613"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5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9941" name="Rectangle 5">
            <a:extLst>
              <a:ext uri="{FF2B5EF4-FFF2-40B4-BE49-F238E27FC236}">
                <a16:creationId xmlns:a16="http://schemas.microsoft.com/office/drawing/2014/main" id="{F5343815-F5F6-40CC-BC93-8D7D110AC0D8}"/>
              </a:ext>
            </a:extLst>
          </p:cNvPr>
          <p:cNvSpPr>
            <a:spLocks noGrp="1" noChangeArrowheads="1"/>
          </p:cNvSpPr>
          <p:nvPr>
            <p:ph type="body" sz="quarter" idx="3"/>
          </p:nvPr>
        </p:nvSpPr>
        <p:spPr bwMode="auto">
          <a:xfrm>
            <a:off x="685800" y="4416425"/>
            <a:ext cx="54864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a:extLst>
              <a:ext uri="{FF2B5EF4-FFF2-40B4-BE49-F238E27FC236}">
                <a16:creationId xmlns:a16="http://schemas.microsoft.com/office/drawing/2014/main" id="{4DB5115D-AF37-4271-893B-9D8EDE743D59}"/>
              </a:ext>
            </a:extLst>
          </p:cNvPr>
          <p:cNvSpPr>
            <a:spLocks noGrp="1" noChangeArrowheads="1"/>
          </p:cNvSpPr>
          <p:nvPr>
            <p:ph type="ftr" sz="quarter" idx="4"/>
          </p:nvPr>
        </p:nvSpPr>
        <p:spPr bwMode="auto">
          <a:xfrm>
            <a:off x="0"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9943" name="Rectangle 7">
            <a:extLst>
              <a:ext uri="{FF2B5EF4-FFF2-40B4-BE49-F238E27FC236}">
                <a16:creationId xmlns:a16="http://schemas.microsoft.com/office/drawing/2014/main" id="{F8DEC296-B8C0-4B0A-BC56-48F418903DE8}"/>
              </a:ext>
            </a:extLst>
          </p:cNvPr>
          <p:cNvSpPr>
            <a:spLocks noGrp="1" noChangeArrowheads="1"/>
          </p:cNvSpPr>
          <p:nvPr>
            <p:ph type="sldNum" sz="quarter" idx="5"/>
          </p:nvPr>
        </p:nvSpPr>
        <p:spPr bwMode="auto">
          <a:xfrm>
            <a:off x="3884613"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C5A8C29-DE80-4EF3-82F4-48111D307A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FCB027C-A49E-4C36-83F5-ADA7615A0543}" type="slidenum">
              <a:rPr lang="en-US" altLang="en-US" sz="1200" smtClean="0"/>
              <a:pPr/>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AE8067B-2ADD-4CDE-A4CE-6A2C7E5B8B67}" type="slidenum">
              <a:rPr lang="en-US" altLang="en-US" sz="1200" smtClean="0"/>
              <a:pPr/>
              <a:t>2</a:t>
            </a:fld>
            <a:endParaRPr lang="en-US" alt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38B5E3C-C2D7-48DA-9089-BA34CA502CD2}" type="slidenum">
              <a:rPr lang="en-US" altLang="en-US" sz="1200" smtClean="0"/>
              <a:pPr/>
              <a:t>6</a:t>
            </a:fld>
            <a:endParaRPr lang="en-US" altLang="en-US" sz="12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1BDB708-6C6B-4646-82A4-35C97EB16CCA}" type="slidenum">
              <a:rPr lang="en-US" altLang="en-US" sz="1200" smtClean="0"/>
              <a:pPr/>
              <a:t>7</a:t>
            </a:fld>
            <a:endParaRPr lang="en-US" altLang="en-US" sz="12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FBE90568-4878-4537-93A2-0A68DFEE7F9D}" type="slidenum">
              <a:rPr lang="en-US" altLang="en-US"/>
              <a:pPr>
                <a:defRPr/>
              </a:pPr>
              <a:t>‹#›</a:t>
            </a:fld>
            <a:endParaRPr lang="en-US" altLang="en-US"/>
          </a:p>
        </p:txBody>
      </p:sp>
    </p:spTree>
    <p:extLst>
      <p:ext uri="{BB962C8B-B14F-4D97-AF65-F5344CB8AC3E}">
        <p14:creationId xmlns:p14="http://schemas.microsoft.com/office/powerpoint/2010/main" val="1800060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072DB112-D776-49F1-9D0A-8BBCD7124960}" type="slidenum">
              <a:rPr lang="en-US" altLang="en-US"/>
              <a:pPr>
                <a:defRPr/>
              </a:pPr>
              <a:t>‹#›</a:t>
            </a:fld>
            <a:endParaRPr lang="en-US" altLang="en-US"/>
          </a:p>
        </p:txBody>
      </p:sp>
    </p:spTree>
    <p:extLst>
      <p:ext uri="{BB962C8B-B14F-4D97-AF65-F5344CB8AC3E}">
        <p14:creationId xmlns:p14="http://schemas.microsoft.com/office/powerpoint/2010/main" val="1097871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E1B48EED-7313-448B-811D-9B7BCFD8DD71}" type="slidenum">
              <a:rPr lang="en-US" altLang="en-US"/>
              <a:pPr>
                <a:defRPr/>
              </a:pPr>
              <a:t>‹#›</a:t>
            </a:fld>
            <a:endParaRPr lang="en-US" altLang="en-US"/>
          </a:p>
        </p:txBody>
      </p:sp>
    </p:spTree>
    <p:extLst>
      <p:ext uri="{BB962C8B-B14F-4D97-AF65-F5344CB8AC3E}">
        <p14:creationId xmlns:p14="http://schemas.microsoft.com/office/powerpoint/2010/main" val="321540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03A93B91-9158-43C4-A283-466C442EDC02}" type="slidenum">
              <a:rPr lang="en-US" altLang="en-US"/>
              <a:pPr>
                <a:defRPr/>
              </a:pPr>
              <a:t>‹#›</a:t>
            </a:fld>
            <a:endParaRPr lang="en-US" altLang="en-US"/>
          </a:p>
        </p:txBody>
      </p:sp>
    </p:spTree>
    <p:extLst>
      <p:ext uri="{BB962C8B-B14F-4D97-AF65-F5344CB8AC3E}">
        <p14:creationId xmlns:p14="http://schemas.microsoft.com/office/powerpoint/2010/main" val="1618324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F3E809BE-0C07-459F-9B0F-703D38AA9A7D}" type="slidenum">
              <a:rPr lang="en-US" altLang="en-US"/>
              <a:pPr>
                <a:defRPr/>
              </a:pPr>
              <a:t>‹#›</a:t>
            </a:fld>
            <a:endParaRPr lang="en-US" altLang="en-US"/>
          </a:p>
        </p:txBody>
      </p:sp>
    </p:spTree>
    <p:extLst>
      <p:ext uri="{BB962C8B-B14F-4D97-AF65-F5344CB8AC3E}">
        <p14:creationId xmlns:p14="http://schemas.microsoft.com/office/powerpoint/2010/main" val="61051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8C66A7EA-2367-4ABC-AC2B-5D83B8B6230E}" type="slidenum">
              <a:rPr lang="en-US" altLang="en-US"/>
              <a:pPr>
                <a:defRPr/>
              </a:pPr>
              <a:t>‹#›</a:t>
            </a:fld>
            <a:endParaRPr lang="en-US" altLang="en-US"/>
          </a:p>
        </p:txBody>
      </p:sp>
    </p:spTree>
    <p:extLst>
      <p:ext uri="{BB962C8B-B14F-4D97-AF65-F5344CB8AC3E}">
        <p14:creationId xmlns:p14="http://schemas.microsoft.com/office/powerpoint/2010/main" val="2444105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D3043504-5EF9-4406-963D-54CA95AF8D46}" type="slidenum">
              <a:rPr lang="en-US" altLang="en-US"/>
              <a:pPr>
                <a:defRPr/>
              </a:pPr>
              <a:t>‹#›</a:t>
            </a:fld>
            <a:endParaRPr lang="en-US" altLang="en-US"/>
          </a:p>
        </p:txBody>
      </p:sp>
    </p:spTree>
    <p:extLst>
      <p:ext uri="{BB962C8B-B14F-4D97-AF65-F5344CB8AC3E}">
        <p14:creationId xmlns:p14="http://schemas.microsoft.com/office/powerpoint/2010/main" val="151864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7F9BF07D-F677-4FD7-9AAA-E8D227DFCD85}" type="slidenum">
              <a:rPr lang="en-US" altLang="en-US"/>
              <a:pPr>
                <a:defRPr/>
              </a:pPr>
              <a:t>‹#›</a:t>
            </a:fld>
            <a:endParaRPr lang="en-US" altLang="en-US"/>
          </a:p>
        </p:txBody>
      </p:sp>
    </p:spTree>
    <p:extLst>
      <p:ext uri="{BB962C8B-B14F-4D97-AF65-F5344CB8AC3E}">
        <p14:creationId xmlns:p14="http://schemas.microsoft.com/office/powerpoint/2010/main" val="256830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C44EB71E-246B-4253-B398-7742A4C29C07}" type="slidenum">
              <a:rPr lang="en-US" altLang="en-US"/>
              <a:pPr>
                <a:defRPr/>
              </a:pPr>
              <a:t>‹#›</a:t>
            </a:fld>
            <a:endParaRPr lang="en-US" altLang="en-US"/>
          </a:p>
        </p:txBody>
      </p:sp>
    </p:spTree>
    <p:extLst>
      <p:ext uri="{BB962C8B-B14F-4D97-AF65-F5344CB8AC3E}">
        <p14:creationId xmlns:p14="http://schemas.microsoft.com/office/powerpoint/2010/main" val="104903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6182E05E-E920-4A44-AFF6-A3AE6FFBF88D}" type="slidenum">
              <a:rPr lang="en-US" altLang="en-US"/>
              <a:pPr>
                <a:defRPr/>
              </a:pPr>
              <a:t>‹#›</a:t>
            </a:fld>
            <a:endParaRPr lang="en-US" altLang="en-US"/>
          </a:p>
        </p:txBody>
      </p:sp>
    </p:spTree>
    <p:extLst>
      <p:ext uri="{BB962C8B-B14F-4D97-AF65-F5344CB8AC3E}">
        <p14:creationId xmlns:p14="http://schemas.microsoft.com/office/powerpoint/2010/main" val="397447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4DD8B5B-2BBC-4759-9BE5-B3124BB691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2C3DD2-008A-4D25-8DC2-6145CA29C2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3EB2F61-5E80-493E-B892-9AC6D0DF0BCD}"/>
              </a:ext>
            </a:extLst>
          </p:cNvPr>
          <p:cNvSpPr>
            <a:spLocks noGrp="1" noChangeArrowheads="1"/>
          </p:cNvSpPr>
          <p:nvPr>
            <p:ph type="sldNum" sz="quarter" idx="12"/>
          </p:nvPr>
        </p:nvSpPr>
        <p:spPr>
          <a:ln/>
        </p:spPr>
        <p:txBody>
          <a:bodyPr/>
          <a:lstStyle>
            <a:lvl1pPr>
              <a:defRPr/>
            </a:lvl1pPr>
          </a:lstStyle>
          <a:p>
            <a:pPr>
              <a:defRPr/>
            </a:pPr>
            <a:fld id="{E4D6A26B-7BDF-40F2-B0F5-2F3FB8E1BBD9}" type="slidenum">
              <a:rPr lang="en-US" altLang="en-US"/>
              <a:pPr>
                <a:defRPr/>
              </a:pPr>
              <a:t>‹#›</a:t>
            </a:fld>
            <a:endParaRPr lang="en-US" altLang="en-US"/>
          </a:p>
        </p:txBody>
      </p:sp>
    </p:spTree>
    <p:extLst>
      <p:ext uri="{BB962C8B-B14F-4D97-AF65-F5344CB8AC3E}">
        <p14:creationId xmlns:p14="http://schemas.microsoft.com/office/powerpoint/2010/main" val="2633452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4DD8B5B-2BBC-4759-9BE5-B3124BB6912A}"/>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a16="http://schemas.microsoft.com/office/drawing/2014/main" id="{172C3DD2-008A-4D25-8DC2-6145CA29C27E}"/>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73EB2F61-5E80-493E-B892-9AC6D0DF0BCD}"/>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03E4AA10-9FF2-47F1-A770-7AA6B7BFA50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712F1EB7-FEAA-4854-B5FD-26D64D58FB41}"/>
              </a:ext>
            </a:extLst>
          </p:cNvPr>
          <p:cNvSpPr>
            <a:spLocks noGrp="1" noChangeArrowheads="1"/>
          </p:cNvSpPr>
          <p:nvPr>
            <p:ph type="title"/>
          </p:nvPr>
        </p:nvSpPr>
        <p:spPr>
          <a:xfrm>
            <a:off x="609600" y="228600"/>
            <a:ext cx="7772400" cy="838200"/>
          </a:xfrm>
          <a:solidFill>
            <a:srgbClr val="FFFF99">
              <a:alpha val="61000"/>
            </a:srgbClr>
          </a:solidFill>
        </p:spPr>
        <p:txBody>
          <a:bodyPr/>
          <a:lstStyle/>
          <a:p>
            <a:pPr>
              <a:defRPr/>
            </a:pPr>
            <a:r>
              <a:rPr lang="en-US" sz="3600">
                <a:solidFill>
                  <a:srgbClr val="FF33CC"/>
                </a:solidFill>
                <a:effectLst>
                  <a:outerShdw blurRad="38100" dist="38100" dir="2700000" algn="tl">
                    <a:srgbClr val="000000"/>
                  </a:outerShdw>
                </a:effectLst>
              </a:rPr>
              <a:t>WRITING CHEMICAL EQUATIONS</a:t>
            </a:r>
          </a:p>
        </p:txBody>
      </p:sp>
      <p:sp>
        <p:nvSpPr>
          <p:cNvPr id="63491" name="Rectangle 3">
            <a:extLst>
              <a:ext uri="{FF2B5EF4-FFF2-40B4-BE49-F238E27FC236}">
                <a16:creationId xmlns:a16="http://schemas.microsoft.com/office/drawing/2014/main" id="{22F1145D-3CC0-4196-8F7A-FBC8F8B75CB8}"/>
              </a:ext>
            </a:extLst>
          </p:cNvPr>
          <p:cNvSpPr>
            <a:spLocks noGrp="1" noChangeArrowheads="1"/>
          </p:cNvSpPr>
          <p:nvPr>
            <p:ph type="body" idx="1"/>
          </p:nvPr>
        </p:nvSpPr>
        <p:spPr>
          <a:xfrm>
            <a:off x="0" y="990600"/>
            <a:ext cx="9144000" cy="5638800"/>
          </a:xfrm>
        </p:spPr>
        <p:txBody>
          <a:bodyPr/>
          <a:lstStyle/>
          <a:p>
            <a:pPr algn="ctr">
              <a:lnSpc>
                <a:spcPct val="90000"/>
              </a:lnSpc>
              <a:buFontTx/>
              <a:buNone/>
              <a:defRPr/>
            </a:pPr>
            <a:r>
              <a:rPr lang="en-US" sz="2400" b="1">
                <a:solidFill>
                  <a:srgbClr val="FF0066"/>
                </a:solidFill>
                <a:effectLst>
                  <a:outerShdw blurRad="38100" dist="38100" dir="2700000" algn="tl">
                    <a:srgbClr val="C0C0C0"/>
                  </a:outerShdw>
                </a:effectLst>
              </a:rPr>
              <a:t>Reactants (starting materials) </a:t>
            </a:r>
            <a:r>
              <a:rPr lang="en-US" sz="2400" b="1">
                <a:solidFill>
                  <a:srgbClr val="FF0066"/>
                </a:solidFill>
                <a:effectLst>
                  <a:outerShdw blurRad="38100" dist="38100" dir="2700000" algn="tl">
                    <a:srgbClr val="C0C0C0"/>
                  </a:outerShdw>
                </a:effectLst>
                <a:sym typeface="Symbol" pitchFamily="1" charset="2"/>
              </a:rPr>
              <a:t> Products (ending materials)</a:t>
            </a:r>
            <a:endParaRPr lang="en-US" sz="2400" b="1">
              <a:sym typeface="Symbol" pitchFamily="1" charset="2"/>
            </a:endParaRPr>
          </a:p>
          <a:p>
            <a:pPr>
              <a:lnSpc>
                <a:spcPct val="90000"/>
              </a:lnSpc>
              <a:buFontTx/>
              <a:buNone/>
              <a:defRPr/>
            </a:pPr>
            <a:endParaRPr lang="en-US" sz="2400" b="1"/>
          </a:p>
          <a:p>
            <a:pPr>
              <a:lnSpc>
                <a:spcPct val="90000"/>
              </a:lnSpc>
              <a:buFontTx/>
              <a:buNone/>
              <a:defRPr/>
            </a:pPr>
            <a:r>
              <a:rPr lang="en-US" sz="2800" b="1"/>
              <a:t>   (g) = gas			(l) = liquid		(s) = solid</a:t>
            </a:r>
          </a:p>
          <a:p>
            <a:pPr>
              <a:lnSpc>
                <a:spcPct val="150000"/>
              </a:lnSpc>
              <a:buFontTx/>
              <a:buNone/>
              <a:defRPr/>
            </a:pPr>
            <a:r>
              <a:rPr lang="en-US" sz="2800" b="1"/>
              <a:t>   </a:t>
            </a:r>
          </a:p>
          <a:p>
            <a:pPr>
              <a:lnSpc>
                <a:spcPct val="150000"/>
              </a:lnSpc>
              <a:buFontTx/>
              <a:buNone/>
              <a:defRPr/>
            </a:pPr>
            <a:r>
              <a:rPr lang="en-US" sz="2800" b="1"/>
              <a:t>(aq) = aqueous		</a:t>
            </a:r>
            <a:r>
              <a:rPr lang="en-US" sz="2800" b="1">
                <a:latin typeface="Symbol" pitchFamily="1" charset="2"/>
              </a:rPr>
              <a:t>D</a:t>
            </a:r>
            <a:r>
              <a:rPr lang="en-US" sz="2800" b="1"/>
              <a:t> = heat		</a:t>
            </a:r>
            <a:r>
              <a:rPr lang="en-US" sz="2800" b="1">
                <a:sym typeface="Symbol" pitchFamily="1" charset="2"/>
              </a:rPr>
              <a:t> = yields</a:t>
            </a:r>
          </a:p>
          <a:p>
            <a:pPr>
              <a:lnSpc>
                <a:spcPct val="90000"/>
              </a:lnSpc>
              <a:buFontTx/>
              <a:buNone/>
              <a:defRPr/>
            </a:pPr>
            <a:r>
              <a:rPr lang="en-US" sz="2800" b="1">
                <a:sym typeface="Symbol" pitchFamily="1" charset="2"/>
              </a:rPr>
              <a:t>  </a:t>
            </a:r>
            <a:r>
              <a:rPr lang="en-US" sz="2800" b="1" baseline="30000">
                <a:sym typeface="Symbol" pitchFamily="1" charset="2"/>
              </a:rPr>
              <a:t>(dissolved in water)</a:t>
            </a:r>
          </a:p>
          <a:p>
            <a:pPr>
              <a:lnSpc>
                <a:spcPct val="90000"/>
              </a:lnSpc>
              <a:buFontTx/>
              <a:buNone/>
              <a:defRPr/>
            </a:pPr>
            <a:endParaRPr lang="en-US" sz="2800" b="1">
              <a:sym typeface="Symbol" pitchFamily="1" charset="2"/>
            </a:endParaRPr>
          </a:p>
          <a:p>
            <a:pPr>
              <a:lnSpc>
                <a:spcPct val="45000"/>
              </a:lnSpc>
              <a:buFontTx/>
              <a:buNone/>
              <a:defRPr/>
            </a:pPr>
            <a:r>
              <a:rPr lang="en-US" sz="2800" b="1">
                <a:sym typeface="Symbol" pitchFamily="1" charset="2"/>
              </a:rPr>
              <a:t>    </a:t>
            </a:r>
            <a:r>
              <a:rPr lang="en-US" sz="2800" b="1" i="1">
                <a:sym typeface="Symbol" pitchFamily="1" charset="2"/>
              </a:rPr>
              <a:t>X</a:t>
            </a:r>
          </a:p>
          <a:p>
            <a:pPr>
              <a:lnSpc>
                <a:spcPct val="45000"/>
              </a:lnSpc>
              <a:buFontTx/>
              <a:buNone/>
              <a:defRPr/>
            </a:pPr>
            <a:r>
              <a:rPr lang="en-US" sz="2800" b="1">
                <a:sym typeface="Symbol" pitchFamily="1" charset="2"/>
              </a:rPr>
              <a:t>      =  catalyst		+ = combines</a:t>
            </a:r>
          </a:p>
          <a:p>
            <a:pPr>
              <a:lnSpc>
                <a:spcPct val="45000"/>
              </a:lnSpc>
              <a:buFontTx/>
              <a:buNone/>
              <a:defRPr/>
            </a:pPr>
            <a:endParaRPr lang="en-US" sz="2800" b="1">
              <a:sym typeface="Symbol" pitchFamily="1" charset="2"/>
            </a:endParaRPr>
          </a:p>
          <a:p>
            <a:pPr>
              <a:lnSpc>
                <a:spcPct val="90000"/>
              </a:lnSpc>
              <a:buFontTx/>
              <a:buNone/>
              <a:defRPr/>
            </a:pPr>
            <a:r>
              <a:rPr lang="en-US" sz="2800" b="1">
                <a:sym typeface="Symbol" pitchFamily="1" charset="2"/>
              </a:rPr>
              <a:t>   The number of molecules (moles) involved in the reaction are written in the front of the chemical formula.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2707D9D-C99B-46DD-88A6-2AFE58C8F5A2}"/>
              </a:ext>
            </a:extLst>
          </p:cNvPr>
          <p:cNvSpPr>
            <a:spLocks noGrp="1" noChangeArrowheads="1"/>
          </p:cNvSpPr>
          <p:nvPr>
            <p:ph type="title"/>
          </p:nvPr>
        </p:nvSpPr>
        <p:spPr>
          <a:xfrm>
            <a:off x="609600" y="0"/>
            <a:ext cx="7772400" cy="914400"/>
          </a:xfrm>
        </p:spPr>
        <p:txBody>
          <a:bodyPr/>
          <a:lstStyle/>
          <a:p>
            <a:pPr>
              <a:defRPr/>
            </a:pPr>
            <a:r>
              <a:rPr lang="en-US">
                <a:solidFill>
                  <a:srgbClr val="FF33CC"/>
                </a:solidFill>
                <a:effectLst>
                  <a:outerShdw blurRad="38100" dist="38100" dir="2700000" algn="tl">
                    <a:srgbClr val="C0C0C0"/>
                  </a:outerShdw>
                </a:effectLst>
              </a:rPr>
              <a:t>CHEMICAL EQUATIONS</a:t>
            </a:r>
          </a:p>
        </p:txBody>
      </p:sp>
      <p:sp>
        <p:nvSpPr>
          <p:cNvPr id="65539" name="Rectangle 3">
            <a:extLst>
              <a:ext uri="{FF2B5EF4-FFF2-40B4-BE49-F238E27FC236}">
                <a16:creationId xmlns:a16="http://schemas.microsoft.com/office/drawing/2014/main" id="{9823EA93-72D9-4BA6-9E80-6320F8AA56C3}"/>
              </a:ext>
            </a:extLst>
          </p:cNvPr>
          <p:cNvSpPr>
            <a:spLocks noGrp="1" noChangeArrowheads="1"/>
          </p:cNvSpPr>
          <p:nvPr>
            <p:ph type="body" idx="1"/>
          </p:nvPr>
        </p:nvSpPr>
        <p:spPr>
          <a:xfrm>
            <a:off x="152400" y="762000"/>
            <a:ext cx="8991600" cy="5791200"/>
          </a:xfrm>
        </p:spPr>
        <p:txBody>
          <a:bodyPr/>
          <a:lstStyle/>
          <a:p>
            <a:pPr>
              <a:buFontTx/>
              <a:buNone/>
              <a:defRPr/>
            </a:pPr>
            <a:r>
              <a:rPr lang="en-US" sz="2800">
                <a:solidFill>
                  <a:schemeClr val="hlink"/>
                </a:solidFill>
                <a:effectLst>
                  <a:outerShdw blurRad="38100" dist="38100" dir="2700000" algn="tl">
                    <a:srgbClr val="C0C0C0"/>
                  </a:outerShdw>
                </a:effectLst>
              </a:rPr>
              <a:t>  </a:t>
            </a:r>
            <a:r>
              <a:rPr lang="en-US" sz="2800" b="1">
                <a:effectLst>
                  <a:outerShdw blurRad="38100" dist="38100" dir="2700000" algn="tl">
                    <a:srgbClr val="C0C0C0"/>
                  </a:outerShdw>
                </a:effectLst>
                <a:latin typeface="Arial" charset="0"/>
              </a:rPr>
              <a:t>CHEMICAL EQUATIONS represent chemical reactions which, in turn, are driven by changes like:</a:t>
            </a:r>
          </a:p>
          <a:p>
            <a:pPr>
              <a:buFontTx/>
              <a:buNone/>
              <a:defRPr/>
            </a:pPr>
            <a:r>
              <a:rPr lang="en-US" sz="2800" b="1">
                <a:effectLst>
                  <a:outerShdw blurRad="38100" dist="38100" dir="2700000" algn="tl">
                    <a:srgbClr val="C0C0C0"/>
                  </a:outerShdw>
                </a:effectLst>
                <a:latin typeface="Arial" charset="0"/>
              </a:rPr>
              <a:t>    </a:t>
            </a:r>
            <a:r>
              <a:rPr lang="en-US" sz="2800" b="1" u="sng">
                <a:effectLst>
                  <a:outerShdw blurRad="38100" dist="38100" dir="2700000" algn="tl">
                    <a:srgbClr val="C0C0C0"/>
                  </a:outerShdw>
                </a:effectLst>
                <a:latin typeface="Arial" charset="0"/>
              </a:rPr>
              <a:t>Change		</a:t>
            </a:r>
            <a:r>
              <a:rPr lang="en-US" sz="2800" b="1">
                <a:effectLst>
                  <a:outerShdw blurRad="38100" dist="38100" dir="2700000" algn="tl">
                    <a:srgbClr val="C0C0C0"/>
                  </a:outerShdw>
                </a:effectLst>
                <a:latin typeface="Arial" charset="0"/>
              </a:rPr>
              <a:t>	    	         </a:t>
            </a:r>
            <a:r>
              <a:rPr lang="en-US" sz="2800" b="1" u="sng">
                <a:effectLst>
                  <a:outerShdw blurRad="38100" dist="38100" dir="2700000" algn="tl">
                    <a:srgbClr val="C0C0C0"/>
                  </a:outerShdw>
                </a:effectLst>
                <a:latin typeface="Arial" charset="0"/>
              </a:rPr>
              <a:t>Observation</a:t>
            </a:r>
            <a:endParaRPr lang="en-US" sz="2800" b="1">
              <a:effectLst>
                <a:outerShdw blurRad="38100" dist="38100" dir="2700000" algn="tl">
                  <a:srgbClr val="C0C0C0"/>
                </a:outerShdw>
              </a:effectLst>
              <a:latin typeface="Arial" charset="0"/>
            </a:endParaRPr>
          </a:p>
          <a:p>
            <a:pPr>
              <a:defRPr/>
            </a:pPr>
            <a:r>
              <a:rPr lang="en-US" sz="2800" b="1">
                <a:latin typeface="Arial" charset="0"/>
              </a:rPr>
              <a:t>formation of a precipitate	solid is formed</a:t>
            </a:r>
          </a:p>
          <a:p>
            <a:pPr>
              <a:defRPr/>
            </a:pPr>
            <a:r>
              <a:rPr lang="en-US" sz="2800" b="1">
                <a:latin typeface="Arial" charset="0"/>
              </a:rPr>
              <a:t>formation of water		 	heat is formed</a:t>
            </a:r>
          </a:p>
          <a:p>
            <a:pPr>
              <a:defRPr/>
            </a:pPr>
            <a:r>
              <a:rPr lang="en-US" sz="2800" b="1">
                <a:latin typeface="Arial" charset="0"/>
              </a:rPr>
              <a:t>formation of a gas			bubbles formed</a:t>
            </a:r>
          </a:p>
          <a:p>
            <a:pPr>
              <a:buFontTx/>
              <a:buNone/>
              <a:defRPr/>
            </a:pPr>
            <a:endParaRPr lang="en-US" sz="2800" b="1">
              <a:latin typeface="Arial" charset="0"/>
            </a:endParaRPr>
          </a:p>
          <a:p>
            <a:pPr>
              <a:buFontTx/>
              <a:buNone/>
              <a:defRPr/>
            </a:pPr>
            <a:r>
              <a:rPr lang="en-US" sz="2800" b="1">
                <a:latin typeface="Arial" charset="0"/>
              </a:rPr>
              <a:t>other changes are:</a:t>
            </a:r>
          </a:p>
          <a:p>
            <a:pPr lvl="1">
              <a:buFont typeface="Monotype Sorts" pitchFamily="2" charset="2"/>
              <a:buChar char="'"/>
              <a:defRPr/>
            </a:pPr>
            <a:r>
              <a:rPr lang="en-US" b="1">
                <a:latin typeface="Arial" charset="0"/>
              </a:rPr>
              <a:t>Electrochemistry		electrons are transferred</a:t>
            </a:r>
          </a:p>
          <a:p>
            <a:pPr lvl="1">
              <a:buFont typeface="Monotype Sorts" pitchFamily="2" charset="2"/>
              <a:buChar char="'"/>
              <a:defRPr/>
            </a:pPr>
            <a:r>
              <a:rPr lang="en-US" b="1">
                <a:latin typeface="Arial" charset="0"/>
              </a:rPr>
              <a:t>Thermochemistry		heat is transferred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228600"/>
            <a:ext cx="7772400" cy="990600"/>
          </a:xfrm>
        </p:spPr>
        <p:txBody>
          <a:bodyPr/>
          <a:lstStyle/>
          <a:p>
            <a:r>
              <a:rPr lang="en-US" altLang="en-US" sz="2800" b="1">
                <a:solidFill>
                  <a:srgbClr val="FF33CC"/>
                </a:solidFill>
              </a:rPr>
              <a:t>BALANCING CHEMICAL EQUATIONS</a:t>
            </a:r>
            <a:br>
              <a:rPr lang="en-US" altLang="en-US" sz="3200" b="1">
                <a:solidFill>
                  <a:srgbClr val="FF33CC"/>
                </a:solidFill>
              </a:rPr>
            </a:br>
            <a:r>
              <a:rPr lang="en-US" altLang="en-US" sz="3200" b="1">
                <a:solidFill>
                  <a:srgbClr val="FF33CC"/>
                </a:solidFill>
              </a:rPr>
              <a:t> </a:t>
            </a:r>
            <a:r>
              <a:rPr lang="en-US" altLang="en-US" sz="3200" b="1"/>
              <a:t>Mg + O</a:t>
            </a:r>
            <a:r>
              <a:rPr lang="en-US" altLang="en-US" sz="3200" b="1" baseline="-25000"/>
              <a:t>2</a:t>
            </a:r>
            <a:r>
              <a:rPr lang="en-US" altLang="en-US" sz="3200" b="1"/>
              <a:t> </a:t>
            </a:r>
            <a:r>
              <a:rPr lang="en-US" altLang="en-US" sz="3200" b="1">
                <a:sym typeface="Symbol" panose="05050102010706020507" pitchFamily="18" charset="2"/>
              </a:rPr>
              <a:t> MgO</a:t>
            </a:r>
          </a:p>
        </p:txBody>
      </p:sp>
      <p:sp>
        <p:nvSpPr>
          <p:cNvPr id="51203" name="Rectangle 3">
            <a:extLst>
              <a:ext uri="{FF2B5EF4-FFF2-40B4-BE49-F238E27FC236}">
                <a16:creationId xmlns:a16="http://schemas.microsoft.com/office/drawing/2014/main" id="{8BD0E580-3754-4E3E-8672-DB234A8A5A53}"/>
              </a:ext>
            </a:extLst>
          </p:cNvPr>
          <p:cNvSpPr>
            <a:spLocks noGrp="1" noChangeArrowheads="1"/>
          </p:cNvSpPr>
          <p:nvPr>
            <p:ph type="body" idx="1"/>
          </p:nvPr>
        </p:nvSpPr>
        <p:spPr>
          <a:xfrm>
            <a:off x="0" y="1219200"/>
            <a:ext cx="9144000" cy="5638800"/>
          </a:xfrm>
        </p:spPr>
        <p:txBody>
          <a:bodyPr/>
          <a:lstStyle/>
          <a:p>
            <a:pPr>
              <a:lnSpc>
                <a:spcPct val="90000"/>
              </a:lnSpc>
              <a:buFontTx/>
              <a:buNone/>
              <a:defRPr/>
            </a:pPr>
            <a:r>
              <a:rPr lang="en-US" sz="2000" b="1" dirty="0"/>
              <a:t>First list all atoms in order of metals, nonmetals, then “H” &amp; “O” last.  Leave the species that is split between more than one compound for last.</a:t>
            </a:r>
          </a:p>
          <a:p>
            <a:pPr algn="ctr">
              <a:lnSpc>
                <a:spcPct val="90000"/>
              </a:lnSpc>
              <a:buFontTx/>
              <a:buNone/>
              <a:defRPr/>
            </a:pPr>
            <a:r>
              <a:rPr lang="en-US" sz="2000" b="1" dirty="0">
                <a:solidFill>
                  <a:srgbClr val="FF3399"/>
                </a:solidFill>
              </a:rPr>
              <a:t>Mg - 1				Mg - 1</a:t>
            </a:r>
          </a:p>
          <a:p>
            <a:pPr algn="ctr">
              <a:lnSpc>
                <a:spcPct val="90000"/>
              </a:lnSpc>
              <a:buFontTx/>
              <a:buNone/>
              <a:defRPr/>
            </a:pPr>
            <a:r>
              <a:rPr lang="en-US" sz="2000" b="1" dirty="0">
                <a:solidFill>
                  <a:srgbClr val="FF3399"/>
                </a:solidFill>
              </a:rPr>
              <a:t>  O - 2				 O - 1</a:t>
            </a:r>
          </a:p>
          <a:p>
            <a:pPr>
              <a:lnSpc>
                <a:spcPct val="90000"/>
              </a:lnSpc>
              <a:buFontTx/>
              <a:buNone/>
              <a:defRPr/>
            </a:pPr>
            <a:r>
              <a:rPr lang="en-US" sz="2000" b="1" dirty="0"/>
              <a:t>Next, start with the top atom; one Mg on the reactant side and one Mg atom on the product side.  The Mg atom is balanced.  Now do oxygen, two “O” atoms on the reactant side and one on the product side.  The product side needs to change so place a “2” in front of </a:t>
            </a:r>
            <a:r>
              <a:rPr lang="en-US" sz="2000" b="1" dirty="0" err="1"/>
              <a:t>MgO</a:t>
            </a:r>
            <a:r>
              <a:rPr lang="en-US" sz="2000" b="1" dirty="0"/>
              <a:t>.  Remember you can not change the formula.</a:t>
            </a:r>
          </a:p>
          <a:p>
            <a:pPr algn="ctr">
              <a:lnSpc>
                <a:spcPct val="90000"/>
              </a:lnSpc>
              <a:buFontTx/>
              <a:buNone/>
              <a:defRPr/>
            </a:pPr>
            <a:r>
              <a:rPr lang="en-US" sz="2000" b="1" dirty="0">
                <a:solidFill>
                  <a:srgbClr val="FF3399"/>
                </a:solidFill>
                <a:effectLst>
                  <a:outerShdw blurRad="38100" dist="38100" dir="2700000" algn="tl">
                    <a:srgbClr val="C0C0C0"/>
                  </a:outerShdw>
                </a:effectLst>
              </a:rPr>
              <a:t>Mg + O</a:t>
            </a:r>
            <a:r>
              <a:rPr lang="en-US" sz="2000" b="1" baseline="-25000" dirty="0">
                <a:solidFill>
                  <a:srgbClr val="FF3399"/>
                </a:solidFill>
                <a:effectLst>
                  <a:outerShdw blurRad="38100" dist="38100" dir="2700000" algn="tl">
                    <a:srgbClr val="C0C0C0"/>
                  </a:outerShdw>
                </a:effectLst>
              </a:rPr>
              <a:t>2</a:t>
            </a:r>
            <a:r>
              <a:rPr lang="en-US" sz="2000" b="1" dirty="0">
                <a:solidFill>
                  <a:srgbClr val="FF3399"/>
                </a:solidFill>
                <a:effectLst>
                  <a:outerShdw blurRad="38100" dist="38100" dir="2700000" algn="tl">
                    <a:srgbClr val="C0C0C0"/>
                  </a:outerShdw>
                </a:effectLst>
              </a:rPr>
              <a:t> </a:t>
            </a:r>
            <a:r>
              <a:rPr lang="en-US" sz="2000" b="1" dirty="0">
                <a:solidFill>
                  <a:srgbClr val="FF3399"/>
                </a:solidFill>
                <a:effectLst>
                  <a:outerShdw blurRad="38100" dist="38100" dir="2700000" algn="tl">
                    <a:srgbClr val="C0C0C0"/>
                  </a:outerShdw>
                </a:effectLst>
                <a:sym typeface="Symbol" pitchFamily="1" charset="2"/>
              </a:rPr>
              <a:t> 2 </a:t>
            </a:r>
            <a:r>
              <a:rPr lang="en-US" sz="2000" b="1" dirty="0" err="1">
                <a:solidFill>
                  <a:srgbClr val="FF3399"/>
                </a:solidFill>
                <a:effectLst>
                  <a:outerShdw blurRad="38100" dist="38100" dir="2700000" algn="tl">
                    <a:srgbClr val="C0C0C0"/>
                  </a:outerShdw>
                </a:effectLst>
                <a:sym typeface="Symbol" pitchFamily="1" charset="2"/>
              </a:rPr>
              <a:t>MgO</a:t>
            </a:r>
            <a:endParaRPr lang="en-US" sz="2000" b="1" dirty="0">
              <a:solidFill>
                <a:srgbClr val="FF3399"/>
              </a:solidFill>
              <a:effectLst>
                <a:outerShdw blurRad="38100" dist="38100" dir="2700000" algn="tl">
                  <a:srgbClr val="C0C0C0"/>
                </a:outerShdw>
              </a:effectLst>
              <a:sym typeface="Symbol" pitchFamily="1" charset="2"/>
            </a:endParaRPr>
          </a:p>
          <a:p>
            <a:pPr>
              <a:lnSpc>
                <a:spcPct val="90000"/>
              </a:lnSpc>
              <a:buFontTx/>
              <a:buNone/>
              <a:defRPr/>
            </a:pPr>
            <a:r>
              <a:rPr lang="en-US" sz="2000" b="1" dirty="0"/>
              <a:t>This now makes the list:</a:t>
            </a:r>
          </a:p>
          <a:p>
            <a:pPr algn="ctr">
              <a:lnSpc>
                <a:spcPct val="90000"/>
              </a:lnSpc>
              <a:buFontTx/>
              <a:buNone/>
              <a:defRPr/>
            </a:pPr>
            <a:r>
              <a:rPr lang="en-US" sz="2000" b="1" dirty="0">
                <a:solidFill>
                  <a:srgbClr val="FF3399"/>
                </a:solidFill>
              </a:rPr>
              <a:t>Mg - 1				Mg - 2</a:t>
            </a:r>
          </a:p>
          <a:p>
            <a:pPr algn="ctr">
              <a:lnSpc>
                <a:spcPct val="90000"/>
              </a:lnSpc>
              <a:buFontTx/>
              <a:buNone/>
              <a:defRPr/>
            </a:pPr>
            <a:r>
              <a:rPr lang="en-US" sz="2000" b="1" dirty="0">
                <a:solidFill>
                  <a:srgbClr val="FF3399"/>
                </a:solidFill>
              </a:rPr>
              <a:t> O - 2				O - 2</a:t>
            </a:r>
          </a:p>
          <a:p>
            <a:pPr>
              <a:lnSpc>
                <a:spcPct val="90000"/>
              </a:lnSpc>
              <a:buFontTx/>
              <a:buNone/>
              <a:defRPr/>
            </a:pPr>
            <a:r>
              <a:rPr lang="en-US" sz="2000" b="1" dirty="0"/>
              <a:t>If a two is placed in front of the Mg on the reactant side;</a:t>
            </a:r>
          </a:p>
          <a:p>
            <a:pPr algn="ctr">
              <a:lnSpc>
                <a:spcPct val="90000"/>
              </a:lnSpc>
              <a:buFontTx/>
              <a:buNone/>
              <a:defRPr/>
            </a:pPr>
            <a:r>
              <a:rPr lang="en-US" sz="2000" b="1" dirty="0">
                <a:solidFill>
                  <a:srgbClr val="FF3399"/>
                </a:solidFill>
                <a:effectLst>
                  <a:outerShdw blurRad="38100" dist="38100" dir="2700000" algn="tl">
                    <a:srgbClr val="C0C0C0"/>
                  </a:outerShdw>
                </a:effectLst>
              </a:rPr>
              <a:t>2 Mg + O</a:t>
            </a:r>
            <a:r>
              <a:rPr lang="en-US" sz="2000" b="1" baseline="-25000" dirty="0">
                <a:solidFill>
                  <a:srgbClr val="FF3399"/>
                </a:solidFill>
                <a:effectLst>
                  <a:outerShdw blurRad="38100" dist="38100" dir="2700000" algn="tl">
                    <a:srgbClr val="C0C0C0"/>
                  </a:outerShdw>
                </a:effectLst>
              </a:rPr>
              <a:t>2</a:t>
            </a:r>
            <a:r>
              <a:rPr lang="en-US" sz="2000" b="1" dirty="0">
                <a:solidFill>
                  <a:srgbClr val="FF3399"/>
                </a:solidFill>
                <a:effectLst>
                  <a:outerShdw blurRad="38100" dist="38100" dir="2700000" algn="tl">
                    <a:srgbClr val="C0C0C0"/>
                  </a:outerShdw>
                </a:effectLst>
              </a:rPr>
              <a:t> </a:t>
            </a:r>
            <a:r>
              <a:rPr lang="en-US" sz="2000" b="1" dirty="0">
                <a:solidFill>
                  <a:srgbClr val="FF3399"/>
                </a:solidFill>
                <a:effectLst>
                  <a:outerShdw blurRad="38100" dist="38100" dir="2700000" algn="tl">
                    <a:srgbClr val="C0C0C0"/>
                  </a:outerShdw>
                </a:effectLst>
                <a:sym typeface="Symbol" pitchFamily="1" charset="2"/>
              </a:rPr>
              <a:t> 2 </a:t>
            </a:r>
            <a:r>
              <a:rPr lang="en-US" sz="2000" b="1" dirty="0" err="1">
                <a:solidFill>
                  <a:srgbClr val="FF3399"/>
                </a:solidFill>
                <a:effectLst>
                  <a:outerShdw blurRad="38100" dist="38100" dir="2700000" algn="tl">
                    <a:srgbClr val="C0C0C0"/>
                  </a:outerShdw>
                </a:effectLst>
                <a:sym typeface="Symbol" pitchFamily="1" charset="2"/>
              </a:rPr>
              <a:t>MgO</a:t>
            </a:r>
            <a:endParaRPr lang="en-US" sz="2000" b="1" dirty="0">
              <a:solidFill>
                <a:srgbClr val="FF3399"/>
              </a:solidFill>
              <a:effectLst>
                <a:outerShdw blurRad="38100" dist="38100" dir="2700000" algn="tl">
                  <a:srgbClr val="C0C0C0"/>
                </a:outerShdw>
              </a:effectLst>
              <a:sym typeface="Symbol" pitchFamily="1" charset="2"/>
            </a:endParaRPr>
          </a:p>
          <a:p>
            <a:pPr algn="ctr">
              <a:lnSpc>
                <a:spcPct val="90000"/>
              </a:lnSpc>
              <a:buFontTx/>
              <a:buNone/>
              <a:defRPr/>
            </a:pPr>
            <a:r>
              <a:rPr lang="en-US" sz="2000" b="1" dirty="0">
                <a:solidFill>
                  <a:srgbClr val="FF3399"/>
                </a:solidFill>
              </a:rPr>
              <a:t>Mg - 2				Mg - 2</a:t>
            </a:r>
          </a:p>
          <a:p>
            <a:pPr algn="ctr">
              <a:lnSpc>
                <a:spcPct val="90000"/>
              </a:lnSpc>
              <a:buFontTx/>
              <a:buNone/>
              <a:defRPr/>
            </a:pPr>
            <a:r>
              <a:rPr lang="en-US" sz="2000" b="1" dirty="0">
                <a:solidFill>
                  <a:srgbClr val="FF3399"/>
                </a:solidFill>
              </a:rPr>
              <a:t> O - 2				O - 2</a:t>
            </a:r>
          </a:p>
          <a:p>
            <a:pPr>
              <a:lnSpc>
                <a:spcPct val="90000"/>
              </a:lnSpc>
              <a:buFontTx/>
              <a:buNone/>
              <a:defRPr/>
            </a:pPr>
            <a:r>
              <a:rPr lang="en-US" sz="2000" b="1" dirty="0"/>
              <a:t>Now the equation is balanced.</a:t>
            </a:r>
          </a:p>
          <a:p>
            <a:pPr>
              <a:lnSpc>
                <a:spcPct val="90000"/>
              </a:lnSpc>
              <a:buFontTx/>
              <a:buNone/>
              <a:defRPr/>
            </a:pPr>
            <a:endParaRPr lang="en-US" sz="2800" dirty="0"/>
          </a:p>
          <a:p>
            <a:pPr>
              <a:lnSpc>
                <a:spcPct val="90000"/>
              </a:lnSpc>
              <a:buFontTx/>
              <a:buNone/>
              <a:defRPr/>
            </a:pPr>
            <a:endParaRPr lang="en-US" sz="2800" dirty="0"/>
          </a:p>
          <a:p>
            <a:pPr>
              <a:lnSpc>
                <a:spcPct val="90000"/>
              </a:lnSpc>
              <a:buFontTx/>
              <a:buNone/>
              <a:defRPr/>
            </a:pPr>
            <a:endParaRPr lang="en-US" sz="2800" dirty="0"/>
          </a:p>
          <a:p>
            <a:pPr>
              <a:lnSpc>
                <a:spcPct val="90000"/>
              </a:lnSpc>
              <a:buFontTx/>
              <a:buNone/>
              <a:defRPr/>
            </a:pPr>
            <a:endParaRPr lang="en-US" sz="2800" dirty="0"/>
          </a:p>
          <a:p>
            <a:pPr>
              <a:lnSpc>
                <a:spcPct val="90000"/>
              </a:lnSpc>
              <a:buFontTx/>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0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0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120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0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03">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5120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20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20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203">
                                            <p:txEl>
                                              <p:pRg st="11" end="1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5120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228600"/>
            <a:ext cx="7772400" cy="990600"/>
          </a:xfrm>
        </p:spPr>
        <p:txBody>
          <a:bodyPr/>
          <a:lstStyle/>
          <a:p>
            <a:pPr>
              <a:lnSpc>
                <a:spcPct val="90000"/>
              </a:lnSpc>
            </a:pPr>
            <a:r>
              <a:rPr lang="en-US" altLang="en-US" sz="2800" b="1">
                <a:solidFill>
                  <a:srgbClr val="FF33CC"/>
                </a:solidFill>
              </a:rPr>
              <a:t>BALANCING CHEMICAL EQUATIONS</a:t>
            </a:r>
            <a:br>
              <a:rPr lang="en-US" altLang="en-US" sz="3200" b="1">
                <a:solidFill>
                  <a:srgbClr val="FF33CC"/>
                </a:solidFill>
              </a:rPr>
            </a:br>
            <a:r>
              <a:rPr lang="en-US" altLang="en-US" sz="3200" b="1">
                <a:solidFill>
                  <a:srgbClr val="FF33CC"/>
                </a:solidFill>
              </a:rPr>
              <a:t> </a:t>
            </a:r>
            <a:r>
              <a:rPr lang="en-US" altLang="en-US" sz="3200" b="1"/>
              <a:t>NaBr(aq) + Cl</a:t>
            </a:r>
            <a:r>
              <a:rPr lang="en-US" altLang="en-US" sz="3200" b="1" baseline="-25000"/>
              <a:t>2</a:t>
            </a:r>
            <a:r>
              <a:rPr lang="en-US" altLang="en-US" sz="3200" b="1"/>
              <a:t>(g) </a:t>
            </a:r>
            <a:r>
              <a:rPr lang="en-US" altLang="en-US" sz="3200" b="1">
                <a:sym typeface="Symbol" panose="05050102010706020507" pitchFamily="18" charset="2"/>
              </a:rPr>
              <a:t>   NaCl(aq) +  Br</a:t>
            </a:r>
            <a:r>
              <a:rPr lang="en-US" altLang="en-US" sz="3200" b="1" baseline="-25000">
                <a:sym typeface="Symbol" panose="05050102010706020507" pitchFamily="18" charset="2"/>
              </a:rPr>
              <a:t>2</a:t>
            </a:r>
            <a:r>
              <a:rPr lang="en-US" altLang="en-US" sz="3200" b="1">
                <a:sym typeface="Symbol" panose="05050102010706020507" pitchFamily="18" charset="2"/>
              </a:rPr>
              <a:t>(l)</a:t>
            </a:r>
          </a:p>
        </p:txBody>
      </p:sp>
      <p:sp>
        <p:nvSpPr>
          <p:cNvPr id="8195" name="Rectangle 3"/>
          <p:cNvSpPr>
            <a:spLocks noGrp="1" noChangeArrowheads="1"/>
          </p:cNvSpPr>
          <p:nvPr>
            <p:ph type="body" idx="1"/>
          </p:nvPr>
        </p:nvSpPr>
        <p:spPr>
          <a:xfrm>
            <a:off x="0" y="1219200"/>
            <a:ext cx="9144000" cy="2057400"/>
          </a:xfrm>
        </p:spPr>
        <p:txBody>
          <a:bodyPr/>
          <a:lstStyle/>
          <a:p>
            <a:pPr>
              <a:lnSpc>
                <a:spcPct val="90000"/>
              </a:lnSpc>
              <a:buFontTx/>
              <a:buNone/>
            </a:pPr>
            <a:r>
              <a:rPr lang="en-US" altLang="en-US" sz="2000" b="1"/>
              <a:t>First list all atoms in order of metals, nonmetals, then “H” &amp; “O” last.  Leave the species that is split between more than one compound for last.</a:t>
            </a:r>
          </a:p>
          <a:p>
            <a:pPr>
              <a:buFontTx/>
              <a:buNone/>
            </a:pPr>
            <a:r>
              <a:rPr lang="en-US" altLang="en-US" sz="2000" b="1">
                <a:solidFill>
                  <a:srgbClr val="FF3399"/>
                </a:solidFill>
              </a:rPr>
              <a:t>			</a:t>
            </a:r>
            <a:endParaRPr lang="en-US" altLang="en-US" sz="2400" b="1">
              <a:solidFill>
                <a:srgbClr val="FF3399"/>
              </a:solidFill>
            </a:endParaRPr>
          </a:p>
          <a:p>
            <a:pPr>
              <a:lnSpc>
                <a:spcPct val="90000"/>
              </a:lnSpc>
              <a:buFontTx/>
              <a:buNone/>
            </a:pPr>
            <a:endParaRPr lang="en-US" altLang="en-US" sz="2400" b="1">
              <a:solidFill>
                <a:srgbClr val="FF3399"/>
              </a:solidFill>
            </a:endParaRPr>
          </a:p>
          <a:p>
            <a:pPr>
              <a:lnSpc>
                <a:spcPct val="90000"/>
              </a:lnSpc>
              <a:buFontTx/>
              <a:buNone/>
            </a:pPr>
            <a:endParaRPr lang="en-US" altLang="en-US" sz="2400" b="1">
              <a:solidFill>
                <a:srgbClr val="FF3399"/>
              </a:solidFill>
            </a:endParaRPr>
          </a:p>
          <a:p>
            <a:pPr>
              <a:lnSpc>
                <a:spcPct val="90000"/>
              </a:lnSpc>
              <a:buFontTx/>
              <a:buNone/>
            </a:pPr>
            <a:endParaRPr lang="en-US" altLang="en-US" sz="2400" b="1">
              <a:solidFill>
                <a:srgbClr val="FF3399"/>
              </a:solidFill>
            </a:endParaRPr>
          </a:p>
          <a:p>
            <a:pPr>
              <a:lnSpc>
                <a:spcPct val="90000"/>
              </a:lnSpc>
              <a:buFontTx/>
              <a:buNone/>
            </a:pPr>
            <a:endParaRPr lang="en-US" altLang="en-US" sz="2000" b="1"/>
          </a:p>
        </p:txBody>
      </p:sp>
      <p:sp>
        <p:nvSpPr>
          <p:cNvPr id="5" name="TextBox 4"/>
          <p:cNvSpPr txBox="1">
            <a:spLocks noChangeArrowheads="1"/>
          </p:cNvSpPr>
          <p:nvPr/>
        </p:nvSpPr>
        <p:spPr bwMode="auto">
          <a:xfrm>
            <a:off x="53975" y="3656013"/>
            <a:ext cx="91884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b="1">
                <a:sym typeface="Symbol" panose="05050102010706020507" pitchFamily="18" charset="2"/>
              </a:rPr>
              <a:t>__SbCl</a:t>
            </a:r>
            <a:r>
              <a:rPr lang="en-US" altLang="en-US" b="1" baseline="-25000">
                <a:sym typeface="Symbol" panose="05050102010706020507" pitchFamily="18" charset="2"/>
              </a:rPr>
              <a:t>3</a:t>
            </a:r>
            <a:r>
              <a:rPr lang="en-US" altLang="en-US" b="1">
                <a:sym typeface="Symbol" panose="05050102010706020507" pitchFamily="18" charset="2"/>
              </a:rPr>
              <a:t>(aq) +__Na</a:t>
            </a:r>
            <a:r>
              <a:rPr lang="en-US" altLang="en-US" b="1" baseline="-25000">
                <a:sym typeface="Symbol" panose="05050102010706020507" pitchFamily="18" charset="2"/>
              </a:rPr>
              <a:t>2</a:t>
            </a:r>
            <a:r>
              <a:rPr lang="en-US" altLang="en-US" b="1">
                <a:sym typeface="Symbol" panose="05050102010706020507" pitchFamily="18" charset="2"/>
              </a:rPr>
              <a:t>S(aq)__Sb</a:t>
            </a:r>
            <a:r>
              <a:rPr lang="en-US" altLang="en-US" b="1" baseline="-25000">
                <a:sym typeface="Symbol" panose="05050102010706020507" pitchFamily="18" charset="2"/>
              </a:rPr>
              <a:t>2</a:t>
            </a:r>
            <a:r>
              <a:rPr lang="en-US" altLang="en-US" b="1">
                <a:sym typeface="Symbol" panose="05050102010706020507" pitchFamily="18" charset="2"/>
              </a:rPr>
              <a:t>S</a:t>
            </a:r>
            <a:r>
              <a:rPr lang="en-US" altLang="en-US" b="1" baseline="-25000">
                <a:sym typeface="Symbol" panose="05050102010706020507" pitchFamily="18" charset="2"/>
              </a:rPr>
              <a:t>3</a:t>
            </a:r>
            <a:r>
              <a:rPr lang="en-US" altLang="en-US" b="1">
                <a:sym typeface="Symbol" panose="05050102010706020507" pitchFamily="18" charset="2"/>
              </a:rPr>
              <a:t>(s) +__NaCl(aq)</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228600" y="533400"/>
            <a:ext cx="8686800" cy="3810000"/>
          </a:xfrm>
        </p:spPr>
        <p:txBody>
          <a:bodyPr/>
          <a:lstStyle/>
          <a:p>
            <a:pPr>
              <a:lnSpc>
                <a:spcPct val="90000"/>
              </a:lnSpc>
              <a:buFontTx/>
              <a:buNone/>
              <a:defRPr/>
            </a:pPr>
            <a:r>
              <a:rPr lang="en-US" altLang="en-US" sz="2400" dirty="0"/>
              <a:t>Balance the following molecular equations   </a:t>
            </a:r>
            <a:r>
              <a:rPr lang="en-US" altLang="en-US" sz="2400" b="1" dirty="0">
                <a:solidFill>
                  <a:srgbClr val="7030A0"/>
                </a:solidFill>
                <a:effectLst>
                  <a:outerShdw blurRad="38100" dist="38100" dir="2700000" algn="tl">
                    <a:srgbClr val="000000">
                      <a:alpha val="43137"/>
                    </a:srgbClr>
                  </a:outerShdw>
                </a:effectLst>
              </a:rPr>
              <a:t>CHAT</a:t>
            </a:r>
          </a:p>
          <a:p>
            <a:pPr>
              <a:lnSpc>
                <a:spcPct val="90000"/>
              </a:lnSpc>
              <a:buFontTx/>
              <a:buNone/>
              <a:defRPr/>
            </a:pPr>
            <a:endParaRPr lang="en-US" altLang="en-US" b="1" dirty="0">
              <a:sym typeface="Symbol" panose="05050102010706020507" pitchFamily="18" charset="2"/>
            </a:endParaRPr>
          </a:p>
          <a:p>
            <a:pPr>
              <a:lnSpc>
                <a:spcPct val="90000"/>
              </a:lnSpc>
              <a:buFontTx/>
              <a:buNone/>
              <a:defRPr/>
            </a:pPr>
            <a:endParaRPr lang="en-US" altLang="en-US" b="1" dirty="0">
              <a:sym typeface="Symbol" panose="05050102010706020507" pitchFamily="18" charset="2"/>
            </a:endParaRPr>
          </a:p>
          <a:p>
            <a:pPr>
              <a:lnSpc>
                <a:spcPct val="90000"/>
              </a:lnSpc>
              <a:buFontTx/>
              <a:buNone/>
              <a:defRPr/>
            </a:pPr>
            <a:r>
              <a:rPr lang="en-US" altLang="en-US" sz="2800" b="1" dirty="0">
                <a:sym typeface="Symbol" panose="05050102010706020507" pitchFamily="18" charset="2"/>
              </a:rPr>
              <a:t>__Mg(OH)</a:t>
            </a:r>
            <a:r>
              <a:rPr lang="en-US" altLang="en-US" sz="2800" b="1" baseline="-25000" dirty="0">
                <a:sym typeface="Symbol" panose="05050102010706020507" pitchFamily="18" charset="2"/>
              </a:rPr>
              <a:t>2</a:t>
            </a:r>
            <a:r>
              <a:rPr lang="en-US" altLang="en-US" sz="2000" b="1" dirty="0">
                <a:sym typeface="Symbol" panose="05050102010706020507" pitchFamily="18" charset="2"/>
              </a:rPr>
              <a:t>(</a:t>
            </a:r>
            <a:r>
              <a:rPr lang="en-US" altLang="en-US" sz="2000" b="1" dirty="0" err="1">
                <a:sym typeface="Symbol" panose="05050102010706020507" pitchFamily="18" charset="2"/>
              </a:rPr>
              <a:t>aq</a:t>
            </a:r>
            <a:r>
              <a:rPr lang="en-US" altLang="en-US" sz="2000" b="1" dirty="0">
                <a:sym typeface="Symbol" panose="05050102010706020507" pitchFamily="18" charset="2"/>
              </a:rPr>
              <a:t>) </a:t>
            </a:r>
            <a:r>
              <a:rPr lang="en-US" altLang="en-US" sz="2800" b="1" dirty="0">
                <a:sym typeface="Symbol" panose="05050102010706020507" pitchFamily="18" charset="2"/>
              </a:rPr>
              <a:t>+ __</a:t>
            </a:r>
            <a:r>
              <a:rPr lang="en-US" altLang="en-US" sz="2800" b="1" dirty="0"/>
              <a:t>H</a:t>
            </a:r>
            <a:r>
              <a:rPr lang="en-US" altLang="en-US" sz="2800" b="1" baseline="-25000" dirty="0"/>
              <a:t>2</a:t>
            </a:r>
            <a:r>
              <a:rPr lang="en-US" altLang="en-US" sz="2800" b="1" dirty="0"/>
              <a:t>SO</a:t>
            </a:r>
            <a:r>
              <a:rPr lang="en-US" altLang="en-US" sz="2800" b="1" baseline="-25000" dirty="0"/>
              <a:t>4</a:t>
            </a:r>
            <a:r>
              <a:rPr lang="en-US" altLang="en-US" sz="2000" b="1" dirty="0"/>
              <a:t>(</a:t>
            </a:r>
            <a:r>
              <a:rPr lang="en-US" altLang="en-US" sz="2000" b="1" dirty="0" err="1"/>
              <a:t>aq</a:t>
            </a:r>
            <a:r>
              <a:rPr lang="en-US" altLang="en-US" sz="2000" b="1" dirty="0">
                <a:sym typeface="Symbol" panose="05050102010706020507" pitchFamily="18" charset="2"/>
              </a:rPr>
              <a:t>) </a:t>
            </a:r>
            <a:r>
              <a:rPr lang="en-US" altLang="en-US" sz="2800" b="1" dirty="0">
                <a:sym typeface="Symbol" panose="05050102010706020507" pitchFamily="18" charset="2"/>
              </a:rPr>
              <a:t> __H</a:t>
            </a:r>
            <a:r>
              <a:rPr lang="en-US" altLang="en-US" sz="2800" b="1" baseline="-25000" dirty="0">
                <a:sym typeface="Symbol" panose="05050102010706020507" pitchFamily="18" charset="2"/>
              </a:rPr>
              <a:t>2</a:t>
            </a:r>
            <a:r>
              <a:rPr lang="en-US" altLang="en-US" sz="2800" b="1" dirty="0">
                <a:sym typeface="Symbol" panose="05050102010706020507" pitchFamily="18" charset="2"/>
              </a:rPr>
              <a:t>O</a:t>
            </a:r>
            <a:r>
              <a:rPr lang="en-US" altLang="en-US" sz="2000" b="1" dirty="0">
                <a:sym typeface="Symbol" panose="05050102010706020507" pitchFamily="18" charset="2"/>
              </a:rPr>
              <a:t>(l)</a:t>
            </a:r>
            <a:r>
              <a:rPr lang="en-US" altLang="en-US" sz="2800" b="1" dirty="0">
                <a:sym typeface="Symbol" panose="05050102010706020507" pitchFamily="18" charset="2"/>
              </a:rPr>
              <a:t> + __MgSO</a:t>
            </a:r>
            <a:r>
              <a:rPr lang="en-US" altLang="en-US" sz="2800" b="1" baseline="-25000" dirty="0">
                <a:sym typeface="Symbol" panose="05050102010706020507" pitchFamily="18" charset="2"/>
              </a:rPr>
              <a:t>4</a:t>
            </a:r>
            <a:r>
              <a:rPr lang="en-US" altLang="en-US" sz="2000" b="1" dirty="0">
                <a:sym typeface="Symbol" panose="05050102010706020507" pitchFamily="18" charset="2"/>
              </a:rPr>
              <a:t>(</a:t>
            </a:r>
            <a:r>
              <a:rPr lang="en-US" altLang="en-US" sz="2000" b="1" dirty="0" err="1">
                <a:sym typeface="Symbol" panose="05050102010706020507" pitchFamily="18" charset="2"/>
              </a:rPr>
              <a:t>aq</a:t>
            </a:r>
            <a:r>
              <a:rPr lang="en-US" altLang="en-US" sz="2000" b="1" dirty="0">
                <a:sym typeface="Symbol" panose="05050102010706020507" pitchFamily="18" charset="2"/>
              </a:rPr>
              <a:t>)</a:t>
            </a:r>
          </a:p>
          <a:p>
            <a:pPr>
              <a:lnSpc>
                <a:spcPct val="90000"/>
              </a:lnSpc>
              <a:buFontTx/>
              <a:buNone/>
              <a:defRPr/>
            </a:pPr>
            <a:endParaRPr lang="en-US" altLang="en-US" b="1" dirty="0">
              <a:sym typeface="Symbol" panose="05050102010706020507" pitchFamily="18" charset="2"/>
            </a:endParaRPr>
          </a:p>
          <a:p>
            <a:pPr>
              <a:lnSpc>
                <a:spcPct val="90000"/>
              </a:lnSpc>
              <a:buFontTx/>
              <a:buNone/>
              <a:defRPr/>
            </a:pPr>
            <a:endParaRPr lang="en-US" altLang="en-US" b="1" dirty="0">
              <a:sym typeface="Symbol" panose="05050102010706020507" pitchFamily="18" charset="2"/>
            </a:endParaRPr>
          </a:p>
          <a:p>
            <a:pPr>
              <a:lnSpc>
                <a:spcPct val="90000"/>
              </a:lnSpc>
              <a:buFontTx/>
              <a:buNone/>
              <a:defRPr/>
            </a:pPr>
            <a:r>
              <a:rPr lang="en-US" altLang="en-US" b="1" dirty="0">
                <a:sym typeface="Symbol" panose="05050102010706020507" pitchFamily="18" charset="2"/>
              </a:rPr>
              <a:t>__C</a:t>
            </a:r>
            <a:r>
              <a:rPr lang="en-US" altLang="en-US" b="1" baseline="-25000" dirty="0">
                <a:sym typeface="Symbol" panose="05050102010706020507" pitchFamily="18" charset="2"/>
              </a:rPr>
              <a:t>2</a:t>
            </a:r>
            <a:r>
              <a:rPr lang="en-US" altLang="en-US" b="1" dirty="0">
                <a:sym typeface="Symbol" panose="05050102010706020507" pitchFamily="18" charset="2"/>
              </a:rPr>
              <a:t>H</a:t>
            </a:r>
            <a:r>
              <a:rPr lang="en-US" altLang="en-US" b="1" baseline="-25000" dirty="0">
                <a:sym typeface="Symbol" panose="05050102010706020507" pitchFamily="18" charset="2"/>
              </a:rPr>
              <a:t>4</a:t>
            </a:r>
            <a:r>
              <a:rPr lang="en-US" altLang="en-US" b="1" dirty="0">
                <a:sym typeface="Symbol" panose="05050102010706020507" pitchFamily="18" charset="2"/>
              </a:rPr>
              <a:t>(g) + __O</a:t>
            </a:r>
            <a:r>
              <a:rPr lang="en-US" altLang="en-US" b="1" baseline="-25000" dirty="0">
                <a:sym typeface="Symbol" panose="05050102010706020507" pitchFamily="18" charset="2"/>
              </a:rPr>
              <a:t>2</a:t>
            </a:r>
            <a:r>
              <a:rPr lang="en-US" altLang="en-US" b="1" dirty="0">
                <a:sym typeface="Symbol" panose="05050102010706020507" pitchFamily="18" charset="2"/>
              </a:rPr>
              <a:t>(g)  __CO</a:t>
            </a:r>
            <a:r>
              <a:rPr lang="en-US" altLang="en-US" b="1" baseline="-25000" dirty="0">
                <a:sym typeface="Symbol" panose="05050102010706020507" pitchFamily="18" charset="2"/>
              </a:rPr>
              <a:t>2</a:t>
            </a:r>
            <a:r>
              <a:rPr lang="en-US" altLang="en-US" b="1" dirty="0">
                <a:sym typeface="Symbol" panose="05050102010706020507" pitchFamily="18" charset="2"/>
              </a:rPr>
              <a:t>(g) + __H</a:t>
            </a:r>
            <a:r>
              <a:rPr lang="en-US" altLang="en-US" b="1" baseline="-25000" dirty="0">
                <a:sym typeface="Symbol" panose="05050102010706020507" pitchFamily="18" charset="2"/>
              </a:rPr>
              <a:t>2</a:t>
            </a:r>
            <a:r>
              <a:rPr lang="en-US" altLang="en-US" b="1" dirty="0">
                <a:sym typeface="Symbol" panose="05050102010706020507" pitchFamily="18" charset="2"/>
              </a:rPr>
              <a:t>O(g)</a:t>
            </a:r>
            <a:endParaRPr lang="en-US" altLang="en-US" b="1" dirty="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7F4CC2EE-3D71-4822-9A4C-31421E4594AD}"/>
              </a:ext>
            </a:extLst>
          </p:cNvPr>
          <p:cNvSpPr>
            <a:spLocks noGrp="1" noChangeArrowheads="1"/>
          </p:cNvSpPr>
          <p:nvPr>
            <p:ph type="title"/>
          </p:nvPr>
        </p:nvSpPr>
        <p:spPr>
          <a:xfrm>
            <a:off x="533400" y="0"/>
            <a:ext cx="7772400" cy="838200"/>
          </a:xfrm>
        </p:spPr>
        <p:txBody>
          <a:bodyPr/>
          <a:lstStyle/>
          <a:p>
            <a:pPr>
              <a:defRPr/>
            </a:pPr>
            <a:r>
              <a:rPr lang="en-US">
                <a:solidFill>
                  <a:srgbClr val="FF33CC"/>
                </a:solidFill>
                <a:effectLst>
                  <a:outerShdw blurRad="38100" dist="38100" dir="2700000" algn="tl">
                    <a:srgbClr val="C0C0C0"/>
                  </a:outerShdw>
                </a:effectLst>
              </a:rPr>
              <a:t>CHEMICAL EQUATIONS</a:t>
            </a:r>
            <a:endParaRPr lang="en-US"/>
          </a:p>
        </p:txBody>
      </p:sp>
      <p:sp>
        <p:nvSpPr>
          <p:cNvPr id="67587" name="Rectangle 3">
            <a:extLst>
              <a:ext uri="{FF2B5EF4-FFF2-40B4-BE49-F238E27FC236}">
                <a16:creationId xmlns:a16="http://schemas.microsoft.com/office/drawing/2014/main" id="{3572124B-4334-41CF-B0BF-1047C920ACAA}"/>
              </a:ext>
            </a:extLst>
          </p:cNvPr>
          <p:cNvSpPr>
            <a:spLocks noGrp="1" noChangeArrowheads="1"/>
          </p:cNvSpPr>
          <p:nvPr>
            <p:ph type="body" idx="1"/>
          </p:nvPr>
        </p:nvSpPr>
        <p:spPr>
          <a:xfrm>
            <a:off x="0" y="685800"/>
            <a:ext cx="9144000" cy="6172200"/>
          </a:xfrm>
        </p:spPr>
        <p:txBody>
          <a:bodyPr/>
          <a:lstStyle/>
          <a:p>
            <a:pPr>
              <a:lnSpc>
                <a:spcPct val="80000"/>
              </a:lnSpc>
              <a:buFontTx/>
              <a:buNone/>
              <a:defRPr/>
            </a:pPr>
            <a:r>
              <a:rPr lang="en-US" sz="2400" b="1" dirty="0"/>
              <a:t>There are three basic types of chemical equations: </a:t>
            </a:r>
          </a:p>
          <a:p>
            <a:pPr algn="ctr">
              <a:lnSpc>
                <a:spcPct val="80000"/>
              </a:lnSpc>
              <a:buFontTx/>
              <a:buNone/>
              <a:defRPr/>
            </a:pPr>
            <a:r>
              <a:rPr lang="en-US" sz="2400" b="1" dirty="0"/>
              <a:t>  </a:t>
            </a:r>
            <a:r>
              <a:rPr lang="en-US" sz="2400" b="1" dirty="0">
                <a:solidFill>
                  <a:srgbClr val="CC0099"/>
                </a:solidFill>
                <a:effectLst>
                  <a:outerShdw blurRad="38100" dist="38100" dir="2700000" algn="tl">
                    <a:srgbClr val="C0C0C0"/>
                  </a:outerShdw>
                </a:effectLst>
              </a:rPr>
              <a:t>Molecular, Ionic, &amp; Net ionic</a:t>
            </a:r>
            <a:r>
              <a:rPr lang="en-US" sz="2400" b="1" dirty="0">
                <a:effectLst>
                  <a:outerShdw blurRad="38100" dist="38100" dir="2700000" algn="tl">
                    <a:srgbClr val="C0C0C0"/>
                  </a:outerShdw>
                </a:effectLst>
              </a:rPr>
              <a:t>.</a:t>
            </a:r>
          </a:p>
          <a:p>
            <a:pPr algn="ctr">
              <a:lnSpc>
                <a:spcPct val="80000"/>
              </a:lnSpc>
              <a:buFontTx/>
              <a:buNone/>
              <a:defRPr/>
            </a:pPr>
            <a:endParaRPr lang="en-US" sz="2400" b="1" dirty="0"/>
          </a:p>
          <a:p>
            <a:pPr>
              <a:lnSpc>
                <a:spcPct val="80000"/>
              </a:lnSpc>
              <a:defRPr/>
            </a:pPr>
            <a:r>
              <a:rPr lang="en-US" sz="2400" b="1" dirty="0">
                <a:solidFill>
                  <a:srgbClr val="008000"/>
                </a:solidFill>
                <a:effectLst>
                  <a:outerShdw blurRad="38100" dist="38100" dir="2700000" algn="tl">
                    <a:srgbClr val="C0C0C0"/>
                  </a:outerShdw>
                </a:effectLst>
              </a:rPr>
              <a:t>MOLECULAR EQUATIONS</a:t>
            </a:r>
            <a:r>
              <a:rPr lang="en-US" sz="2400" b="1" dirty="0"/>
              <a:t> are written as if all substances were molecular, even though some substances may exist as ions.</a:t>
            </a:r>
          </a:p>
          <a:p>
            <a:pPr algn="ctr">
              <a:lnSpc>
                <a:spcPct val="80000"/>
              </a:lnSpc>
              <a:buFontTx/>
              <a:buNone/>
              <a:defRPr/>
            </a:pPr>
            <a:r>
              <a:rPr lang="en-US" sz="2400" b="1" dirty="0" err="1">
                <a:effectLst>
                  <a:outerShdw blurRad="38100" dist="38100" dir="2700000" algn="tl">
                    <a:srgbClr val="C0C0C0"/>
                  </a:outerShdw>
                </a:effectLst>
              </a:rPr>
              <a:t>HCl</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aq</a:t>
            </a:r>
            <a:r>
              <a:rPr lang="en-US" sz="2400" b="1" dirty="0">
                <a:effectLst>
                  <a:outerShdw blurRad="38100" dist="38100" dir="2700000" algn="tl">
                    <a:srgbClr val="C0C0C0"/>
                  </a:outerShdw>
                </a:effectLst>
              </a:rPr>
              <a:t>) + </a:t>
            </a:r>
            <a:r>
              <a:rPr lang="en-US" sz="2400" b="1" dirty="0" err="1">
                <a:effectLst>
                  <a:outerShdw blurRad="38100" dist="38100" dir="2700000" algn="tl">
                    <a:srgbClr val="C0C0C0"/>
                  </a:outerShdw>
                </a:effectLst>
              </a:rPr>
              <a:t>NaOH</a:t>
            </a:r>
            <a:r>
              <a:rPr lang="en-US" sz="2400" b="1" dirty="0">
                <a:effectLst>
                  <a:outerShdw blurRad="38100" dist="38100" dir="2700000" algn="tl">
                    <a:srgbClr val="C0C0C0"/>
                  </a:outerShdw>
                </a:effectLst>
              </a:rPr>
              <a:t> (</a:t>
            </a:r>
            <a:r>
              <a:rPr lang="en-US" sz="2400" b="1" dirty="0" err="1">
                <a:effectLst>
                  <a:outerShdw blurRad="38100" dist="38100" dir="2700000" algn="tl">
                    <a:srgbClr val="C0C0C0"/>
                  </a:outerShdw>
                </a:effectLst>
              </a:rPr>
              <a:t>aq</a:t>
            </a:r>
            <a:r>
              <a:rPr lang="en-US" sz="2400" b="1" dirty="0">
                <a:effectLst>
                  <a:outerShdw blurRad="38100" dist="38100" dir="2700000" algn="tl">
                    <a:srgbClr val="C0C0C0"/>
                  </a:outerShdw>
                </a:effectLst>
              </a:rPr>
              <a:t>) </a:t>
            </a:r>
            <a:r>
              <a:rPr lang="en-US" sz="2400" b="1" dirty="0">
                <a:effectLst>
                  <a:outerShdw blurRad="38100" dist="38100" dir="2700000" algn="tl">
                    <a:srgbClr val="C0C0C0"/>
                  </a:outerShdw>
                </a:effectLst>
                <a:sym typeface="Symbol" pitchFamily="1" charset="2"/>
              </a:rPr>
              <a:t>  </a:t>
            </a:r>
            <a:r>
              <a:rPr lang="en-US" sz="2400" b="1" dirty="0" err="1">
                <a:effectLst>
                  <a:outerShdw blurRad="38100" dist="38100" dir="2700000" algn="tl">
                    <a:srgbClr val="C0C0C0"/>
                  </a:outerShdw>
                </a:effectLst>
                <a:sym typeface="Symbol" pitchFamily="1" charset="2"/>
              </a:rPr>
              <a:t>NaCl</a:t>
            </a:r>
            <a:r>
              <a:rPr lang="en-US" sz="2400" b="1" dirty="0">
                <a:effectLst>
                  <a:outerShdw blurRad="38100" dist="38100" dir="2700000" algn="tl">
                    <a:srgbClr val="C0C0C0"/>
                  </a:outerShdw>
                </a:effectLst>
                <a:sym typeface="Symbol" pitchFamily="1" charset="2"/>
              </a:rPr>
              <a:t> (</a:t>
            </a:r>
            <a:r>
              <a:rPr lang="en-US" sz="2400" b="1" dirty="0" err="1">
                <a:effectLst>
                  <a:outerShdw blurRad="38100" dist="38100" dir="2700000" algn="tl">
                    <a:srgbClr val="C0C0C0"/>
                  </a:outerShdw>
                </a:effectLst>
                <a:sym typeface="Symbol" pitchFamily="1" charset="2"/>
              </a:rPr>
              <a:t>aq</a:t>
            </a:r>
            <a:r>
              <a:rPr lang="en-US" sz="2400" b="1" dirty="0">
                <a:effectLst>
                  <a:outerShdw blurRad="38100" dist="38100" dir="2700000" algn="tl">
                    <a:srgbClr val="C0C0C0"/>
                  </a:outerShdw>
                </a:effectLst>
                <a:sym typeface="Symbol" pitchFamily="1" charset="2"/>
              </a:rPr>
              <a:t>) + H</a:t>
            </a:r>
            <a:r>
              <a:rPr lang="en-US" sz="2400" b="1" baseline="-25000" dirty="0">
                <a:effectLst>
                  <a:outerShdw blurRad="38100" dist="38100" dir="2700000" algn="tl">
                    <a:srgbClr val="C0C0C0"/>
                  </a:outerShdw>
                </a:effectLst>
                <a:sym typeface="Symbol" pitchFamily="1" charset="2"/>
              </a:rPr>
              <a:t>2</a:t>
            </a:r>
            <a:r>
              <a:rPr lang="en-US" sz="2400" b="1" dirty="0">
                <a:effectLst>
                  <a:outerShdw blurRad="38100" dist="38100" dir="2700000" algn="tl">
                    <a:srgbClr val="C0C0C0"/>
                  </a:outerShdw>
                </a:effectLst>
                <a:sym typeface="Symbol" pitchFamily="1" charset="2"/>
              </a:rPr>
              <a:t>O (l)</a:t>
            </a:r>
          </a:p>
          <a:p>
            <a:pPr>
              <a:lnSpc>
                <a:spcPct val="80000"/>
              </a:lnSpc>
              <a:defRPr/>
            </a:pPr>
            <a:r>
              <a:rPr lang="en-US" sz="2400" b="1" dirty="0">
                <a:solidFill>
                  <a:schemeClr val="accent2"/>
                </a:solidFill>
              </a:rPr>
              <a:t>IONIC EQUATIONS</a:t>
            </a:r>
            <a:r>
              <a:rPr lang="en-US" sz="2400" b="1" dirty="0"/>
              <a:t> have the substances which exist as ions written in ionic form.  </a:t>
            </a:r>
          </a:p>
          <a:p>
            <a:pPr algn="ctr">
              <a:lnSpc>
                <a:spcPct val="80000"/>
              </a:lnSpc>
              <a:buFontTx/>
              <a:buNone/>
              <a:defRPr/>
            </a:pPr>
            <a:r>
              <a:rPr lang="en-US" sz="2400" b="1" dirty="0"/>
              <a:t>H</a:t>
            </a:r>
            <a:r>
              <a:rPr lang="en-US" sz="2400" b="1" baseline="30000" dirty="0"/>
              <a:t>+ </a:t>
            </a:r>
            <a:r>
              <a:rPr lang="en-US" sz="2400" b="1" baseline="-25000" dirty="0"/>
              <a:t>(</a:t>
            </a:r>
            <a:r>
              <a:rPr lang="en-US" sz="2400" b="1" baseline="-25000" dirty="0" err="1"/>
              <a:t>aq</a:t>
            </a:r>
            <a:r>
              <a:rPr lang="en-US" sz="2400" b="1" baseline="-25000" dirty="0"/>
              <a:t>)</a:t>
            </a:r>
            <a:r>
              <a:rPr lang="en-US" sz="2400" b="1" dirty="0"/>
              <a:t> + Cl</a:t>
            </a:r>
            <a:r>
              <a:rPr lang="en-US" sz="2400" b="1" baseline="30000" dirty="0"/>
              <a:t>- </a:t>
            </a:r>
            <a:r>
              <a:rPr lang="en-US" sz="2400" b="1" baseline="-25000" dirty="0"/>
              <a:t>(</a:t>
            </a:r>
            <a:r>
              <a:rPr lang="en-US" sz="2400" b="1" baseline="-25000" dirty="0" err="1"/>
              <a:t>aq</a:t>
            </a:r>
            <a:r>
              <a:rPr lang="en-US" sz="2400" b="1" baseline="-25000" dirty="0"/>
              <a:t>)</a:t>
            </a:r>
            <a:r>
              <a:rPr lang="en-US" sz="2400" b="1" dirty="0"/>
              <a:t> + Na</a:t>
            </a:r>
            <a:r>
              <a:rPr lang="en-US" sz="2400" b="1" baseline="30000" dirty="0"/>
              <a:t>+ </a:t>
            </a:r>
            <a:r>
              <a:rPr lang="en-US" sz="2400" b="1" baseline="-25000" dirty="0"/>
              <a:t>(</a:t>
            </a:r>
            <a:r>
              <a:rPr lang="en-US" sz="2400" b="1" baseline="-25000" dirty="0" err="1"/>
              <a:t>aq</a:t>
            </a:r>
            <a:r>
              <a:rPr lang="en-US" sz="2400" b="1" baseline="-25000" dirty="0"/>
              <a:t>)</a:t>
            </a:r>
            <a:r>
              <a:rPr lang="en-US" sz="2400" b="1" dirty="0"/>
              <a:t> + OH</a:t>
            </a:r>
            <a:r>
              <a:rPr lang="en-US" sz="2400" b="1" baseline="30000" dirty="0"/>
              <a:t>-</a:t>
            </a:r>
            <a:r>
              <a:rPr lang="en-US" sz="2400" b="1" baseline="-25000" dirty="0"/>
              <a:t>(</a:t>
            </a:r>
            <a:r>
              <a:rPr lang="en-US" sz="2400" b="1" baseline="-25000" dirty="0" err="1"/>
              <a:t>aq</a:t>
            </a:r>
            <a:r>
              <a:rPr lang="en-US" sz="2400" b="1" baseline="-25000" dirty="0"/>
              <a:t>)</a:t>
            </a:r>
            <a:r>
              <a:rPr lang="en-US" sz="2400" b="1" dirty="0"/>
              <a:t> </a:t>
            </a:r>
            <a:r>
              <a:rPr lang="en-US" sz="2400" b="1" dirty="0">
                <a:sym typeface="Symbol" pitchFamily="1" charset="2"/>
              </a:rPr>
              <a:t> Na</a:t>
            </a:r>
            <a:r>
              <a:rPr lang="en-US" sz="2400" b="1" baseline="30000" dirty="0">
                <a:sym typeface="Symbol" pitchFamily="1" charset="2"/>
              </a:rPr>
              <a:t>+ </a:t>
            </a:r>
            <a:r>
              <a:rPr lang="en-US" sz="2400" b="1" baseline="-25000" dirty="0"/>
              <a:t>(</a:t>
            </a:r>
            <a:r>
              <a:rPr lang="en-US" sz="2400" b="1" baseline="-25000" dirty="0" err="1"/>
              <a:t>aq</a:t>
            </a:r>
            <a:r>
              <a:rPr lang="en-US" sz="2400" b="1" baseline="-25000" dirty="0"/>
              <a:t>)</a:t>
            </a:r>
            <a:r>
              <a:rPr lang="en-US" sz="2400" b="1" dirty="0">
                <a:sym typeface="Symbol" pitchFamily="1" charset="2"/>
              </a:rPr>
              <a:t> + Cl</a:t>
            </a:r>
            <a:r>
              <a:rPr lang="en-US" sz="2400" b="1" baseline="30000" dirty="0">
                <a:sym typeface="Symbol" pitchFamily="1" charset="2"/>
              </a:rPr>
              <a:t>- </a:t>
            </a:r>
            <a:r>
              <a:rPr lang="en-US" sz="2400" b="1" baseline="-25000" dirty="0"/>
              <a:t>(</a:t>
            </a:r>
            <a:r>
              <a:rPr lang="en-US" sz="2400" b="1" baseline="-25000" dirty="0" err="1"/>
              <a:t>aq</a:t>
            </a:r>
            <a:r>
              <a:rPr lang="en-US" sz="2400" b="1" baseline="-25000" dirty="0"/>
              <a:t>)</a:t>
            </a:r>
            <a:r>
              <a:rPr lang="en-US" sz="2400" b="1" dirty="0">
                <a:sym typeface="Symbol" pitchFamily="1" charset="2"/>
              </a:rPr>
              <a:t> + H</a:t>
            </a:r>
            <a:r>
              <a:rPr lang="en-US" sz="2400" b="1" baseline="-25000" dirty="0">
                <a:sym typeface="Symbol" pitchFamily="1" charset="2"/>
              </a:rPr>
              <a:t>2</a:t>
            </a:r>
            <a:r>
              <a:rPr lang="en-US" sz="2400" b="1" dirty="0">
                <a:sym typeface="Symbol" pitchFamily="1" charset="2"/>
              </a:rPr>
              <a:t>O </a:t>
            </a:r>
            <a:r>
              <a:rPr lang="en-US" sz="2400" b="1" baseline="-25000" dirty="0">
                <a:sym typeface="Symbol" pitchFamily="1" charset="2"/>
              </a:rPr>
              <a:t>(l)</a:t>
            </a:r>
            <a:r>
              <a:rPr lang="en-US" sz="2400" b="1" dirty="0">
                <a:effectLst>
                  <a:outerShdw blurRad="38100" dist="38100" dir="2700000" algn="tl">
                    <a:srgbClr val="C0C0C0"/>
                  </a:outerShdw>
                </a:effectLst>
                <a:sym typeface="Symbol" pitchFamily="1" charset="2"/>
              </a:rPr>
              <a:t> </a:t>
            </a:r>
            <a:endParaRPr lang="en-US" sz="2400" b="1" dirty="0">
              <a:effectLst>
                <a:outerShdw blurRad="38100" dist="38100" dir="2700000" algn="tl">
                  <a:srgbClr val="C0C0C0"/>
                </a:outerShdw>
              </a:effectLst>
            </a:endParaRPr>
          </a:p>
          <a:p>
            <a:pPr>
              <a:lnSpc>
                <a:spcPct val="80000"/>
              </a:lnSpc>
              <a:defRPr/>
            </a:pPr>
            <a:r>
              <a:rPr lang="en-US" sz="2000" b="1" dirty="0"/>
              <a:t>Precipitation, Acid/base, and Redox reactions can all be written depicting the appropriate substances as ions</a:t>
            </a:r>
          </a:p>
          <a:p>
            <a:pPr>
              <a:lnSpc>
                <a:spcPct val="80000"/>
              </a:lnSpc>
              <a:defRPr/>
            </a:pPr>
            <a:r>
              <a:rPr lang="en-US" sz="2400" b="1" dirty="0">
                <a:solidFill>
                  <a:srgbClr val="660066"/>
                </a:solidFill>
                <a:effectLst>
                  <a:outerShdw blurRad="38100" dist="38100" dir="2700000" algn="tl">
                    <a:srgbClr val="C0C0C0"/>
                  </a:outerShdw>
                </a:effectLst>
              </a:rPr>
              <a:t>NET IONIC EQUATIONS</a:t>
            </a:r>
            <a:r>
              <a:rPr lang="en-US" sz="2400" b="1" dirty="0"/>
              <a:t> are ionic equations with the Spectator ions removed. </a:t>
            </a:r>
          </a:p>
          <a:p>
            <a:pPr algn="ctr">
              <a:lnSpc>
                <a:spcPct val="80000"/>
              </a:lnSpc>
              <a:buFontTx/>
              <a:buNone/>
              <a:defRPr/>
            </a:pPr>
            <a:r>
              <a:rPr lang="en-US" sz="2400" b="1" dirty="0">
                <a:effectLst>
                  <a:outerShdw blurRad="38100" dist="38100" dir="2700000" algn="tl">
                    <a:srgbClr val="C0C0C0"/>
                  </a:outerShdw>
                </a:effectLst>
              </a:rPr>
              <a:t> H</a:t>
            </a:r>
            <a:r>
              <a:rPr lang="en-US" sz="2400" b="1" baseline="30000" dirty="0">
                <a:effectLst>
                  <a:outerShdw blurRad="38100" dist="38100" dir="2700000" algn="tl">
                    <a:srgbClr val="C0C0C0"/>
                  </a:outerShdw>
                </a:effectLst>
              </a:rPr>
              <a:t>+ </a:t>
            </a:r>
            <a:r>
              <a:rPr lang="en-US" sz="2400" b="1" baseline="-25000" dirty="0">
                <a:effectLst>
                  <a:outerShdw blurRad="38100" dist="38100" dir="2700000" algn="tl">
                    <a:srgbClr val="C0C0C0"/>
                  </a:outerShdw>
                </a:effectLst>
              </a:rPr>
              <a:t>(</a:t>
            </a:r>
            <a:r>
              <a:rPr lang="en-US" sz="2400" b="1" baseline="-25000" dirty="0" err="1">
                <a:effectLst>
                  <a:outerShdw blurRad="38100" dist="38100" dir="2700000" algn="tl">
                    <a:srgbClr val="C0C0C0"/>
                  </a:outerShdw>
                </a:effectLst>
              </a:rPr>
              <a:t>aq</a:t>
            </a:r>
            <a:r>
              <a:rPr lang="en-US" sz="2400" b="1" baseline="-25000" dirty="0">
                <a:effectLst>
                  <a:outerShdw blurRad="38100" dist="38100" dir="2700000" algn="tl">
                    <a:srgbClr val="C0C0C0"/>
                  </a:outerShdw>
                </a:effectLst>
              </a:rPr>
              <a:t>)</a:t>
            </a:r>
            <a:r>
              <a:rPr lang="en-US" sz="2400" b="1" dirty="0">
                <a:effectLst>
                  <a:outerShdw blurRad="38100" dist="38100" dir="2700000" algn="tl">
                    <a:srgbClr val="C0C0C0"/>
                  </a:outerShdw>
                </a:effectLst>
              </a:rPr>
              <a:t> +  OH</a:t>
            </a:r>
            <a:r>
              <a:rPr lang="en-US" sz="2400" b="1" baseline="30000" dirty="0">
                <a:effectLst>
                  <a:outerShdw blurRad="38100" dist="38100" dir="2700000" algn="tl">
                    <a:srgbClr val="C0C0C0"/>
                  </a:outerShdw>
                </a:effectLst>
              </a:rPr>
              <a:t>-</a:t>
            </a:r>
            <a:r>
              <a:rPr lang="en-US" sz="2400" b="1" baseline="-25000" dirty="0">
                <a:effectLst>
                  <a:outerShdw blurRad="38100" dist="38100" dir="2700000" algn="tl">
                    <a:srgbClr val="C0C0C0"/>
                  </a:outerShdw>
                </a:effectLst>
              </a:rPr>
              <a:t>(</a:t>
            </a:r>
            <a:r>
              <a:rPr lang="en-US" sz="2400" b="1" baseline="-25000" dirty="0" err="1">
                <a:effectLst>
                  <a:outerShdw blurRad="38100" dist="38100" dir="2700000" algn="tl">
                    <a:srgbClr val="C0C0C0"/>
                  </a:outerShdw>
                </a:effectLst>
              </a:rPr>
              <a:t>aq</a:t>
            </a:r>
            <a:r>
              <a:rPr lang="en-US" sz="2400" b="1" baseline="-25000" dirty="0">
                <a:effectLst>
                  <a:outerShdw blurRad="38100" dist="38100" dir="2700000" algn="tl">
                    <a:srgbClr val="C0C0C0"/>
                  </a:outerShdw>
                </a:effectLst>
              </a:rPr>
              <a:t>)</a:t>
            </a:r>
            <a:r>
              <a:rPr lang="en-US" sz="2400" b="1" dirty="0">
                <a:effectLst>
                  <a:outerShdw blurRad="38100" dist="38100" dir="2700000" algn="tl">
                    <a:srgbClr val="C0C0C0"/>
                  </a:outerShdw>
                </a:effectLst>
              </a:rPr>
              <a:t> </a:t>
            </a:r>
            <a:r>
              <a:rPr lang="en-US" sz="2400" b="1" dirty="0">
                <a:effectLst>
                  <a:outerShdw blurRad="38100" dist="38100" dir="2700000" algn="tl">
                    <a:srgbClr val="C0C0C0"/>
                  </a:outerShdw>
                </a:effectLst>
                <a:sym typeface="Symbol" pitchFamily="1" charset="2"/>
              </a:rPr>
              <a:t> H</a:t>
            </a:r>
            <a:r>
              <a:rPr lang="en-US" sz="2400" b="1" baseline="-25000" dirty="0">
                <a:effectLst>
                  <a:outerShdw blurRad="38100" dist="38100" dir="2700000" algn="tl">
                    <a:srgbClr val="C0C0C0"/>
                  </a:outerShdw>
                </a:effectLst>
                <a:sym typeface="Symbol" pitchFamily="1" charset="2"/>
              </a:rPr>
              <a:t>2</a:t>
            </a:r>
            <a:r>
              <a:rPr lang="en-US" sz="2400" b="1" dirty="0">
                <a:effectLst>
                  <a:outerShdw blurRad="38100" dist="38100" dir="2700000" algn="tl">
                    <a:srgbClr val="C0C0C0"/>
                  </a:outerShdw>
                </a:effectLst>
                <a:sym typeface="Symbol" pitchFamily="1" charset="2"/>
              </a:rPr>
              <a:t>O </a:t>
            </a:r>
            <a:r>
              <a:rPr lang="en-US" sz="2400" b="1" baseline="-25000" dirty="0">
                <a:effectLst>
                  <a:outerShdw blurRad="38100" dist="38100" dir="2700000" algn="tl">
                    <a:srgbClr val="C0C0C0"/>
                  </a:outerShdw>
                </a:effectLst>
                <a:sym typeface="Symbol" pitchFamily="1" charset="2"/>
              </a:rPr>
              <a:t>(l)</a:t>
            </a:r>
            <a:endParaRPr lang="en-US" sz="2400" b="1" baseline="-25000" dirty="0">
              <a:sym typeface="Symbol" pitchFamily="1" charset="2"/>
            </a:endParaRPr>
          </a:p>
          <a:p>
            <a:pPr>
              <a:lnSpc>
                <a:spcPct val="80000"/>
              </a:lnSpc>
              <a:defRPr/>
            </a:pPr>
            <a:endParaRPr lang="en-US" sz="2400" b="1" dirty="0"/>
          </a:p>
          <a:p>
            <a:pPr>
              <a:lnSpc>
                <a:spcPct val="80000"/>
              </a:lnSpc>
              <a:defRPr/>
            </a:pPr>
            <a:r>
              <a:rPr lang="en-US" sz="2000" b="1" dirty="0">
                <a:solidFill>
                  <a:srgbClr val="660066"/>
                </a:solidFill>
              </a:rPr>
              <a:t>SPECTATOR IONS do not participate in a reaction (that is they do not react to form a new substance).  Common Spectator ions are Group I, many Group II, and NO</a:t>
            </a:r>
            <a:r>
              <a:rPr lang="en-US" sz="2000" b="1" baseline="-25000" dirty="0">
                <a:solidFill>
                  <a:srgbClr val="660066"/>
                </a:solidFill>
              </a:rPr>
              <a:t>3</a:t>
            </a:r>
            <a:r>
              <a:rPr lang="en-US" sz="2000" b="1" baseline="30000" dirty="0">
                <a:solidFill>
                  <a:srgbClr val="660066"/>
                </a:solidFill>
              </a:rPr>
              <a:t>-</a:t>
            </a:r>
            <a:r>
              <a:rPr lang="en-US" sz="2000" b="1" dirty="0">
                <a:solidFill>
                  <a:srgbClr val="660066"/>
                </a:solidFill>
              </a:rPr>
              <a:t> (nitrate) and C</a:t>
            </a:r>
            <a:r>
              <a:rPr lang="en-US" sz="2000" b="1" baseline="-25000" dirty="0">
                <a:solidFill>
                  <a:srgbClr val="660066"/>
                </a:solidFill>
              </a:rPr>
              <a:t>2</a:t>
            </a:r>
            <a:r>
              <a:rPr lang="en-US" sz="2000" b="1" dirty="0">
                <a:solidFill>
                  <a:srgbClr val="660066"/>
                </a:solidFill>
              </a:rPr>
              <a:t>H</a:t>
            </a:r>
            <a:r>
              <a:rPr lang="en-US" sz="2000" b="1" baseline="-25000" dirty="0">
                <a:solidFill>
                  <a:srgbClr val="660066"/>
                </a:solidFill>
              </a:rPr>
              <a:t>3</a:t>
            </a:r>
            <a:r>
              <a:rPr lang="en-US" sz="2000" b="1" dirty="0">
                <a:solidFill>
                  <a:srgbClr val="660066"/>
                </a:solidFill>
              </a:rPr>
              <a:t>O</a:t>
            </a:r>
            <a:r>
              <a:rPr lang="en-US" sz="2000" b="1" baseline="-25000" dirty="0">
                <a:solidFill>
                  <a:srgbClr val="660066"/>
                </a:solidFill>
              </a:rPr>
              <a:t>2</a:t>
            </a:r>
            <a:r>
              <a:rPr lang="en-US" sz="2000" b="1" baseline="30000" dirty="0">
                <a:solidFill>
                  <a:srgbClr val="660066"/>
                </a:solidFill>
              </a:rPr>
              <a:t>-</a:t>
            </a:r>
            <a:r>
              <a:rPr lang="en-US" sz="2000" b="1" dirty="0">
                <a:solidFill>
                  <a:srgbClr val="660066"/>
                </a:solidFill>
              </a:rPr>
              <a:t> (acetate) ions.</a:t>
            </a:r>
          </a:p>
        </p:txBody>
      </p:sp>
      <p:sp>
        <p:nvSpPr>
          <p:cNvPr id="2" name="&quot;No&quot; Symbol 1"/>
          <p:cNvSpPr/>
          <p:nvPr/>
        </p:nvSpPr>
        <p:spPr bwMode="auto">
          <a:xfrm>
            <a:off x="2743200" y="3429000"/>
            <a:ext cx="381000" cy="381000"/>
          </a:xfrm>
          <a:prstGeom prst="noSmoking">
            <a:avLst/>
          </a:prstGeom>
          <a:solidFill>
            <a:srgbClr val="CC3300"/>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5" name="&quot;No&quot; Symbol 4"/>
          <p:cNvSpPr/>
          <p:nvPr/>
        </p:nvSpPr>
        <p:spPr bwMode="auto">
          <a:xfrm>
            <a:off x="5437188" y="3429000"/>
            <a:ext cx="381000" cy="381000"/>
          </a:xfrm>
          <a:prstGeom prst="noSmoking">
            <a:avLst/>
          </a:prstGeom>
          <a:solidFill>
            <a:srgbClr val="CC3300"/>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6" name="&quot;No&quot; Symbol 5"/>
          <p:cNvSpPr/>
          <p:nvPr/>
        </p:nvSpPr>
        <p:spPr bwMode="auto">
          <a:xfrm>
            <a:off x="1682750" y="3432175"/>
            <a:ext cx="381000" cy="381000"/>
          </a:xfrm>
          <a:prstGeom prst="noSmoking">
            <a:avLst/>
          </a:prstGeom>
          <a:solidFill>
            <a:srgbClr val="CC3300"/>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
        <p:nvSpPr>
          <p:cNvPr id="7" name="&quot;No&quot; Symbol 6"/>
          <p:cNvSpPr/>
          <p:nvPr/>
        </p:nvSpPr>
        <p:spPr bwMode="auto">
          <a:xfrm>
            <a:off x="6553200" y="3402013"/>
            <a:ext cx="381000" cy="381000"/>
          </a:xfrm>
          <a:prstGeom prst="noSmoking">
            <a:avLst/>
          </a:prstGeom>
          <a:solidFill>
            <a:srgbClr val="CC3300"/>
          </a:solidFill>
          <a:ln w="9525" cap="flat" cmpd="sng" algn="ctr">
            <a:solidFill>
              <a:schemeClr val="tx1"/>
            </a:solidFill>
            <a:prstDash val="solid"/>
            <a:round/>
            <a:headEnd type="none" w="med" len="med"/>
            <a:tailEnd type="none" w="med" len="med"/>
          </a:ln>
          <a:effectLst/>
          <a:extLst/>
        </p:spPr>
        <p:txBody>
          <a:bodyPr/>
          <a:lstStyle/>
          <a:p>
            <a:pP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758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7587">
                                            <p:txEl>
                                              <p:pRg st="11" end="1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67587">
                                            <p:txEl>
                                              <p:pRg st="8" end="8"/>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75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288" y="304800"/>
            <a:ext cx="9144001" cy="685800"/>
          </a:xfrm>
        </p:spPr>
        <p:txBody>
          <a:bodyPr/>
          <a:lstStyle/>
          <a:p>
            <a:r>
              <a:rPr lang="en-US" altLang="en-US" sz="3200">
                <a:solidFill>
                  <a:schemeClr val="tx1"/>
                </a:solidFill>
              </a:rPr>
              <a:t>Write the molecular, ionic, &amp; net ionic equations.</a:t>
            </a:r>
          </a:p>
        </p:txBody>
      </p:sp>
      <p:sp>
        <p:nvSpPr>
          <p:cNvPr id="12291" name="Rectangle 3"/>
          <p:cNvSpPr>
            <a:spLocks noGrp="1" noChangeArrowheads="1"/>
          </p:cNvSpPr>
          <p:nvPr>
            <p:ph type="body" idx="1"/>
          </p:nvPr>
        </p:nvSpPr>
        <p:spPr>
          <a:xfrm>
            <a:off x="228600" y="1447800"/>
            <a:ext cx="8686800" cy="4724400"/>
          </a:xfrm>
        </p:spPr>
        <p:txBody>
          <a:bodyPr/>
          <a:lstStyle/>
          <a:p>
            <a:pPr marL="0" indent="0">
              <a:buNone/>
              <a:defRPr/>
            </a:pPr>
            <a:r>
              <a:rPr lang="en-US" altLang="en-US" sz="2800" b="1" dirty="0"/>
              <a:t>Aqueous Ammonium hydroxide decomposes into ammonia gas and liquid water.</a:t>
            </a:r>
          </a:p>
          <a:p>
            <a:pPr marL="0" indent="0">
              <a:buNone/>
              <a:defRPr/>
            </a:pPr>
            <a:endParaRPr lang="en-US" altLang="en-US" sz="2800" b="1" dirty="0"/>
          </a:p>
          <a:p>
            <a:pPr marL="0" indent="0">
              <a:buNone/>
              <a:defRPr/>
            </a:pPr>
            <a:endParaRPr lang="en-US" altLang="en-US" sz="2800" b="1" dirty="0"/>
          </a:p>
          <a:p>
            <a:pPr marL="0" indent="0">
              <a:buNone/>
              <a:defRPr/>
            </a:pPr>
            <a:r>
              <a:rPr lang="en-US" altLang="en-US" sz="2800" b="1" dirty="0"/>
              <a:t>2. Solid calcium carbonate reacts with hydrochloric acid to produce a gas, water, and aqueous salt.</a:t>
            </a:r>
          </a:p>
          <a:p>
            <a:pPr marL="0" indent="0">
              <a:buNone/>
              <a:defRPr/>
            </a:pPr>
            <a:endParaRPr lang="en-US" altLang="en-US" sz="2800" b="1" dirty="0"/>
          </a:p>
          <a:p>
            <a:pPr marL="0" indent="0">
              <a:buNone/>
              <a:defRPr/>
            </a:pPr>
            <a:endParaRPr lang="en-US" altLang="en-US" sz="2800" b="1" dirty="0"/>
          </a:p>
          <a:p>
            <a:pPr marL="0" indent="0">
              <a:lnSpc>
                <a:spcPct val="80000"/>
              </a:lnSpc>
              <a:buNone/>
              <a:defRPr/>
            </a:pPr>
            <a:r>
              <a:rPr lang="en-US" altLang="en-US" sz="2800" b="1" dirty="0"/>
              <a:t>3.  The following two solutions are mixed;  cobalt iodide  &amp; lithium sulfate, what happens?</a:t>
            </a:r>
          </a:p>
          <a:p>
            <a:pPr>
              <a:lnSpc>
                <a:spcPct val="80000"/>
              </a:lnSpc>
              <a:defRPr/>
            </a:pPr>
            <a:endParaRPr lang="en-US" sz="2800" b="1" dirty="0">
              <a:solidFill>
                <a:schemeClr val="accent2"/>
              </a:solidFill>
            </a:endParaRPr>
          </a:p>
          <a:p>
            <a:pPr>
              <a:lnSpc>
                <a:spcPct val="80000"/>
              </a:lnSpc>
              <a:defRPr/>
            </a:pPr>
            <a:endParaRPr lang="en-US" sz="2800" b="1" dirty="0">
              <a:solidFill>
                <a:schemeClr val="accent2"/>
              </a:solidFill>
            </a:endParaRPr>
          </a:p>
          <a:p>
            <a:pPr>
              <a:lnSpc>
                <a:spcPct val="80000"/>
              </a:lnSpc>
              <a:defRPr/>
            </a:pP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66688" y="-14288"/>
            <a:ext cx="8991600" cy="652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a:spcBef>
                <a:spcPct val="20000"/>
              </a:spcBef>
              <a:buChar char="»"/>
              <a:defRPr sz="2000">
                <a:solidFill>
                  <a:schemeClr val="tx1"/>
                </a:solidFill>
                <a:latin typeface="Times New Roman" panose="02020603050405020304" pitchFamily="18" charset="0"/>
              </a:defRPr>
            </a:lvl5pPr>
            <a:lvl6pPr eaLnBrk="0" fontAlgn="base" hangingPunct="0">
              <a:spcBef>
                <a:spcPct val="20000"/>
              </a:spcBef>
              <a:spcAft>
                <a:spcPct val="0"/>
              </a:spcAft>
              <a:buChar char="»"/>
              <a:defRPr sz="2000">
                <a:solidFill>
                  <a:schemeClr val="tx1"/>
                </a:solidFill>
                <a:latin typeface="Times New Roman" panose="02020603050405020304" pitchFamily="18" charset="0"/>
              </a:defRPr>
            </a:lvl6pPr>
            <a:lvl7pPr eaLnBrk="0" fontAlgn="base" hangingPunct="0">
              <a:spcBef>
                <a:spcPct val="20000"/>
              </a:spcBef>
              <a:spcAft>
                <a:spcPct val="0"/>
              </a:spcAft>
              <a:buChar char="»"/>
              <a:defRPr sz="2000">
                <a:solidFill>
                  <a:schemeClr val="tx1"/>
                </a:solidFill>
                <a:latin typeface="Times New Roman" panose="02020603050405020304" pitchFamily="18" charset="0"/>
              </a:defRPr>
            </a:lvl7pPr>
            <a:lvl8pPr eaLnBrk="0" fontAlgn="base" hangingPunct="0">
              <a:spcBef>
                <a:spcPct val="20000"/>
              </a:spcBef>
              <a:spcAft>
                <a:spcPct val="0"/>
              </a:spcAft>
              <a:buChar char="»"/>
              <a:defRPr sz="2000">
                <a:solidFill>
                  <a:schemeClr val="tx1"/>
                </a:solidFill>
                <a:latin typeface="Times New Roman" panose="02020603050405020304" pitchFamily="18" charset="0"/>
              </a:defRPr>
            </a:lvl8pPr>
            <a:lvl9pPr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lvl="4" algn="ctr">
              <a:spcBef>
                <a:spcPct val="0"/>
              </a:spcBef>
              <a:buFontTx/>
              <a:buNone/>
            </a:pPr>
            <a:endParaRPr lang="en-US" altLang="en-US" sz="800"/>
          </a:p>
          <a:p>
            <a:pPr algn="ctr">
              <a:spcBef>
                <a:spcPct val="0"/>
              </a:spcBef>
              <a:buFontTx/>
              <a:buNone/>
            </a:pPr>
            <a:r>
              <a:rPr lang="en-US" altLang="en-US" sz="2400" b="1" i="1" u="sng"/>
              <a:t>CHAT</a:t>
            </a:r>
            <a:endParaRPr lang="en-US" altLang="en-US" sz="2000" u="sng"/>
          </a:p>
          <a:p>
            <a:pPr>
              <a:lnSpc>
                <a:spcPct val="150000"/>
              </a:lnSpc>
              <a:spcBef>
                <a:spcPct val="0"/>
              </a:spcBef>
              <a:buFontTx/>
              <a:buNone/>
            </a:pPr>
            <a:r>
              <a:rPr lang="en-US" altLang="en-US" sz="2400" b="1"/>
              <a:t>Predict the product, balance, &amp; then write the net ionic equation:</a:t>
            </a:r>
          </a:p>
          <a:p>
            <a:pPr>
              <a:lnSpc>
                <a:spcPct val="250000"/>
              </a:lnSpc>
              <a:spcBef>
                <a:spcPct val="0"/>
              </a:spcBef>
              <a:buFontTx/>
              <a:buNone/>
            </a:pPr>
            <a:r>
              <a:rPr lang="en-US" altLang="en-US" sz="2800" b="1">
                <a:solidFill>
                  <a:srgbClr val="006600"/>
                </a:solidFill>
              </a:rPr>
              <a:t>	</a:t>
            </a:r>
            <a:r>
              <a:rPr lang="en-US" altLang="en-US" sz="2800" b="1"/>
              <a:t>A.   KClO</a:t>
            </a:r>
            <a:r>
              <a:rPr lang="en-US" altLang="en-US" sz="2800" b="1" baseline="-25000"/>
              <a:t>3</a:t>
            </a:r>
            <a:r>
              <a:rPr lang="en-US" altLang="en-US" sz="2800" b="1"/>
              <a:t>(s)  </a:t>
            </a:r>
            <a:r>
              <a:rPr lang="en-US" altLang="en-US" sz="2800" b="1">
                <a:sym typeface="Symbol" panose="05050102010706020507" pitchFamily="18" charset="2"/>
              </a:rPr>
              <a:t></a:t>
            </a:r>
            <a:r>
              <a:rPr lang="en-US" altLang="en-US" sz="2800" b="1"/>
              <a:t>  </a:t>
            </a:r>
          </a:p>
          <a:p>
            <a:pPr>
              <a:lnSpc>
                <a:spcPct val="250000"/>
              </a:lnSpc>
              <a:spcBef>
                <a:spcPct val="0"/>
              </a:spcBef>
              <a:buFontTx/>
              <a:buNone/>
            </a:pPr>
            <a:r>
              <a:rPr lang="en-US" altLang="en-US" sz="2800" b="1"/>
              <a:t>	B.   NH</a:t>
            </a:r>
            <a:r>
              <a:rPr lang="en-US" altLang="en-US" sz="2800" b="1" baseline="-25000"/>
              <a:t>3</a:t>
            </a:r>
            <a:r>
              <a:rPr lang="en-US" altLang="en-US" sz="2800" b="1"/>
              <a:t>(g)  +  O</a:t>
            </a:r>
            <a:r>
              <a:rPr lang="en-US" altLang="en-US" sz="2800" b="1" baseline="-25000"/>
              <a:t>2</a:t>
            </a:r>
            <a:r>
              <a:rPr lang="en-US" altLang="en-US" sz="2800" b="1"/>
              <a:t>(g) </a:t>
            </a:r>
            <a:r>
              <a:rPr lang="en-US" altLang="en-US" sz="2800" b="1">
                <a:sym typeface="Symbol" panose="05050102010706020507" pitchFamily="18" charset="2"/>
              </a:rPr>
              <a:t></a:t>
            </a:r>
            <a:r>
              <a:rPr lang="en-US" altLang="en-US" sz="2800" b="1"/>
              <a:t>  </a:t>
            </a:r>
          </a:p>
          <a:p>
            <a:pPr>
              <a:lnSpc>
                <a:spcPct val="250000"/>
              </a:lnSpc>
              <a:spcBef>
                <a:spcPct val="0"/>
              </a:spcBef>
              <a:buFontTx/>
              <a:buNone/>
            </a:pPr>
            <a:r>
              <a:rPr lang="en-US" altLang="en-US" sz="2800" b="1"/>
              <a:t>	C.  Fe(s)   +   H</a:t>
            </a:r>
            <a:r>
              <a:rPr lang="en-US" altLang="en-US" sz="2800" b="1" baseline="-25000"/>
              <a:t>2</a:t>
            </a:r>
            <a:r>
              <a:rPr lang="en-US" altLang="en-US" sz="2800" b="1"/>
              <a:t>O(g) </a:t>
            </a:r>
            <a:r>
              <a:rPr lang="en-US" altLang="en-US" sz="2800" b="1">
                <a:sym typeface="Symbol" panose="05050102010706020507" pitchFamily="18" charset="2"/>
              </a:rPr>
              <a:t></a:t>
            </a:r>
            <a:r>
              <a:rPr lang="en-US" altLang="en-US" sz="2800" b="1"/>
              <a:t>  </a:t>
            </a:r>
          </a:p>
          <a:p>
            <a:pPr>
              <a:lnSpc>
                <a:spcPct val="250000"/>
              </a:lnSpc>
              <a:spcBef>
                <a:spcPct val="0"/>
              </a:spcBef>
              <a:buFontTx/>
              <a:buNone/>
            </a:pPr>
            <a:r>
              <a:rPr lang="en-US" altLang="en-US" sz="2800" b="1"/>
              <a:t>	D.   H</a:t>
            </a:r>
            <a:r>
              <a:rPr lang="en-US" altLang="en-US" sz="2800" b="1" baseline="-25000"/>
              <a:t>2</a:t>
            </a:r>
            <a:r>
              <a:rPr lang="en-US" altLang="en-US" sz="2800" b="1"/>
              <a:t>S(g)  +  SO</a:t>
            </a:r>
            <a:r>
              <a:rPr lang="en-US" altLang="en-US" sz="2800" b="1" baseline="-25000"/>
              <a:t>2</a:t>
            </a:r>
            <a:r>
              <a:rPr lang="en-US" altLang="en-US" sz="2800" b="1"/>
              <a:t>(g) </a:t>
            </a:r>
            <a:r>
              <a:rPr lang="en-US" altLang="en-US" sz="2800" b="1">
                <a:sym typeface="Symbol" panose="05050102010706020507" pitchFamily="18" charset="2"/>
              </a:rPr>
              <a:t></a:t>
            </a:r>
            <a:r>
              <a:rPr lang="en-US" altLang="en-US" sz="2800" b="1"/>
              <a:t> </a:t>
            </a:r>
          </a:p>
          <a:p>
            <a:pPr>
              <a:lnSpc>
                <a:spcPct val="250000"/>
              </a:lnSpc>
              <a:spcBef>
                <a:spcPct val="0"/>
              </a:spcBef>
              <a:buFontTx/>
              <a:buNone/>
            </a:pPr>
            <a:r>
              <a:rPr lang="en-US" altLang="en-US" sz="2800" b="1"/>
              <a:t>	E.   H</a:t>
            </a:r>
            <a:r>
              <a:rPr lang="en-US" altLang="en-US" sz="2800" b="1" baseline="-25000"/>
              <a:t>2</a:t>
            </a:r>
            <a:r>
              <a:rPr lang="en-US" altLang="en-US" sz="2800" b="1"/>
              <a:t>SO</a:t>
            </a:r>
            <a:r>
              <a:rPr lang="en-US" altLang="en-US" sz="2800" b="1" baseline="-25000"/>
              <a:t>4 </a:t>
            </a:r>
            <a:r>
              <a:rPr lang="en-US" altLang="en-US" sz="2000" b="1"/>
              <a:t>(aq)  </a:t>
            </a:r>
            <a:r>
              <a:rPr lang="en-US" altLang="en-US" sz="2800" b="1"/>
              <a:t>+  Pb(NO</a:t>
            </a:r>
            <a:r>
              <a:rPr lang="en-US" altLang="en-US" sz="2800" b="1" baseline="-25000"/>
              <a:t>3</a:t>
            </a:r>
            <a:r>
              <a:rPr lang="en-US" altLang="en-US" sz="2800" b="1"/>
              <a:t>)</a:t>
            </a:r>
            <a:r>
              <a:rPr lang="en-US" altLang="en-US" sz="2800" b="1" baseline="-25000"/>
              <a:t>2</a:t>
            </a:r>
            <a:r>
              <a:rPr lang="en-US" altLang="en-US" sz="2000" b="1"/>
              <a:t>(aq) </a:t>
            </a:r>
            <a:r>
              <a:rPr lang="en-US" altLang="en-US" sz="2800" b="1">
                <a:sym typeface="Symbol" panose="05050102010706020507" pitchFamily="18" charset="2"/>
              </a:rPr>
              <a:t></a:t>
            </a:r>
            <a:endParaRPr lang="en-US" altLang="en-US" sz="2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2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2" grpI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865</Words>
  <Application>Microsoft Office PowerPoint</Application>
  <PresentationFormat>On-screen Show (4:3)</PresentationFormat>
  <Paragraphs>86</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Monotype Sorts</vt:lpstr>
      <vt:lpstr>Symbol</vt:lpstr>
      <vt:lpstr>Times New Roman</vt:lpstr>
      <vt:lpstr>Default Design</vt:lpstr>
      <vt:lpstr>WRITING CHEMICAL EQUATIONS</vt:lpstr>
      <vt:lpstr>CHEMICAL EQUATIONS</vt:lpstr>
      <vt:lpstr>BALANCING CHEMICAL EQUATIONS  Mg + O2  MgO</vt:lpstr>
      <vt:lpstr>BALANCING CHEMICAL EQUATIONS  NaBr(aq) + Cl2(g)    NaCl(aq) +  Br2(l)</vt:lpstr>
      <vt:lpstr>PowerPoint Presentation</vt:lpstr>
      <vt:lpstr>CHEMICAL EQUATIONS</vt:lpstr>
      <vt:lpstr>Write the molecular, ionic, &amp; net ionic equations.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terry boan</dc:creator>
  <cp:lastModifiedBy>Boan, Terry A.</cp:lastModifiedBy>
  <cp:revision>76</cp:revision>
  <dcterms:created xsi:type="dcterms:W3CDTF">2005-08-18T21:44:22Z</dcterms:created>
  <dcterms:modified xsi:type="dcterms:W3CDTF">2020-06-06T18:30:08Z</dcterms:modified>
</cp:coreProperties>
</file>