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7"/>
  </p:notesMasterIdLst>
  <p:sldIdLst>
    <p:sldId id="258" r:id="rId2"/>
    <p:sldId id="271" r:id="rId3"/>
    <p:sldId id="259" r:id="rId4"/>
    <p:sldId id="256" r:id="rId5"/>
    <p:sldId id="257" r:id="rId6"/>
    <p:sldId id="268" r:id="rId7"/>
    <p:sldId id="260" r:id="rId8"/>
    <p:sldId id="261" r:id="rId9"/>
    <p:sldId id="262" r:id="rId10"/>
    <p:sldId id="264" r:id="rId11"/>
    <p:sldId id="263" r:id="rId12"/>
    <p:sldId id="265" r:id="rId13"/>
    <p:sldId id="266" r:id="rId14"/>
    <p:sldId id="269" r:id="rId15"/>
    <p:sldId id="267" r:id="rId1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CC0099"/>
    <a:srgbClr val="FF3300"/>
    <a:srgbClr val="009900"/>
    <a:srgbClr val="990099"/>
    <a:srgbClr val="0033CC"/>
    <a:srgbClr val="8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390"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139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1638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1638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9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639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FFD2CDA-6908-4DF7-A945-982BBC02BFC6}" type="slidenum">
              <a:rPr lang="en-US" altLang="en-US"/>
              <a:pPr/>
              <a:t>‹#›</a:t>
            </a:fld>
            <a:endParaRPr lang="en-US" altLang="en-US"/>
          </a:p>
        </p:txBody>
      </p:sp>
    </p:spTree>
    <p:extLst>
      <p:ext uri="{BB962C8B-B14F-4D97-AF65-F5344CB8AC3E}">
        <p14:creationId xmlns:p14="http://schemas.microsoft.com/office/powerpoint/2010/main" val="6161304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07CFD5-8C23-4622-A680-3DD7122D3CBA}" type="slidenum">
              <a:rPr lang="en-US" altLang="en-US"/>
              <a:pPr/>
              <a:t>1</a:t>
            </a:fld>
            <a:endParaRPr lang="en-US" altLang="en-US"/>
          </a:p>
        </p:txBody>
      </p:sp>
      <p:sp>
        <p:nvSpPr>
          <p:cNvPr id="17410" name="Rectangle 2"/>
          <p:cNvSpPr>
            <a:spLocks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215988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1EF6AF-AA7B-4DCE-B6CA-E3C0A8DFB36C}" type="slidenum">
              <a:rPr lang="en-US" altLang="en-US"/>
              <a:pPr/>
              <a:t>11</a:t>
            </a:fld>
            <a:endParaRPr lang="en-US" altLang="en-US"/>
          </a:p>
        </p:txBody>
      </p:sp>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0466995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47C480-1FD2-43AB-9EE6-9A88AADEFAD1}" type="slidenum">
              <a:rPr lang="en-US" altLang="en-US"/>
              <a:pPr/>
              <a:t>12</a:t>
            </a:fld>
            <a:endParaRPr lang="en-US" altLang="en-US"/>
          </a:p>
        </p:txBody>
      </p:sp>
      <p:sp>
        <p:nvSpPr>
          <p:cNvPr id="27650" name="Rectangle 2"/>
          <p:cNvSpPr>
            <a:spLocks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737884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BAC2E8-ED1C-4953-917B-6827F07FD655}" type="slidenum">
              <a:rPr lang="en-US" altLang="en-US"/>
              <a:pPr/>
              <a:t>13</a:t>
            </a:fld>
            <a:endParaRPr lang="en-US" altLang="en-US"/>
          </a:p>
        </p:txBody>
      </p:sp>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357787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5904EC-E63B-4730-B702-776E9C4F2241}" type="slidenum">
              <a:rPr lang="en-US" altLang="en-US"/>
              <a:pPr/>
              <a:t>14</a:t>
            </a:fld>
            <a:endParaRPr lang="en-US" altLang="en-US"/>
          </a:p>
        </p:txBody>
      </p:sp>
      <p:sp>
        <p:nvSpPr>
          <p:cNvPr id="31746" name="Rectangle 2"/>
          <p:cNvSpPr>
            <a:spLocks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73702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CF4810-EA31-4851-99C6-0644F35A0FFC}" type="slidenum">
              <a:rPr lang="en-US" altLang="en-US"/>
              <a:pPr/>
              <a:t>15</a:t>
            </a:fld>
            <a:endParaRPr lang="en-US" altLang="en-US"/>
          </a:p>
        </p:txBody>
      </p:sp>
      <p:sp>
        <p:nvSpPr>
          <p:cNvPr id="29698" name="Rectangle 2"/>
          <p:cNvSpPr>
            <a:spLocks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859350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F31E5F-8EF7-4C6A-B6E6-2CC45D3D309F}" type="slidenum">
              <a:rPr lang="en-US" altLang="en-US"/>
              <a:pPr/>
              <a:t>3</a:t>
            </a:fld>
            <a:endParaRPr lang="en-US" altLang="en-US"/>
          </a:p>
        </p:txBody>
      </p:sp>
      <p:sp>
        <p:nvSpPr>
          <p:cNvPr id="18434" name="Rectangle 2"/>
          <p:cNvSpPr>
            <a:spLocks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323127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2182CA-0F6A-4AB6-A634-CDCC517EF762}" type="slidenum">
              <a:rPr lang="en-US" altLang="en-US"/>
              <a:pPr/>
              <a:t>4</a:t>
            </a:fld>
            <a:endParaRPr lang="en-US" altLang="en-US"/>
          </a:p>
        </p:txBody>
      </p:sp>
      <p:sp>
        <p:nvSpPr>
          <p:cNvPr id="19458" name="Rectangle 2"/>
          <p:cNvSpPr>
            <a:spLocks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679528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04C5AC-265B-400E-8829-DD85654654C5}" type="slidenum">
              <a:rPr lang="en-US" altLang="en-US"/>
              <a:pPr/>
              <a:t>5</a:t>
            </a:fld>
            <a:endParaRPr lang="en-US" altLang="en-US"/>
          </a:p>
        </p:txBody>
      </p:sp>
      <p:sp>
        <p:nvSpPr>
          <p:cNvPr id="20482" name="Rectangle 2"/>
          <p:cNvSpPr>
            <a:spLocks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06131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4C50EF-FDB3-4BE4-9C51-EFEA883F8C46}" type="slidenum">
              <a:rPr lang="en-US" altLang="en-US"/>
              <a:pPr/>
              <a:t>6</a:t>
            </a:fld>
            <a:endParaRPr lang="en-US" altLang="en-US"/>
          </a:p>
        </p:txBody>
      </p:sp>
      <p:sp>
        <p:nvSpPr>
          <p:cNvPr id="21506" name="Rectangle 2"/>
          <p:cNvSpPr>
            <a:spLocks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116433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A09B98-95D7-457A-9945-A0233624B9AF}" type="slidenum">
              <a:rPr lang="en-US" altLang="en-US"/>
              <a:pPr/>
              <a:t>7</a:t>
            </a:fld>
            <a:endParaRPr lang="en-US" altLang="en-US"/>
          </a:p>
        </p:txBody>
      </p:sp>
      <p:sp>
        <p:nvSpPr>
          <p:cNvPr id="22530" name="Rectangle 2"/>
          <p:cNvSpPr>
            <a:spLocks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243715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ADB395-95A1-4F34-B91E-85F12082C18D}" type="slidenum">
              <a:rPr lang="en-US" altLang="en-US"/>
              <a:pPr/>
              <a:t>8</a:t>
            </a:fld>
            <a:endParaRPr lang="en-US" altLang="en-US"/>
          </a:p>
        </p:txBody>
      </p:sp>
      <p:sp>
        <p:nvSpPr>
          <p:cNvPr id="23554" name="Rectangle 2"/>
          <p:cNvSpPr>
            <a:spLocks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14496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11A580-72FD-4769-A062-322CFC3287AB}" type="slidenum">
              <a:rPr lang="en-US" altLang="en-US"/>
              <a:pPr/>
              <a:t>9</a:t>
            </a:fld>
            <a:endParaRPr lang="en-US" altLang="en-US"/>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813050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40AB56-2764-414F-BF1E-BF03780820D3}" type="slidenum">
              <a:rPr lang="en-US" altLang="en-US"/>
              <a:pPr/>
              <a:t>10</a:t>
            </a:fld>
            <a:endParaRPr lang="en-US" altLang="en-US"/>
          </a:p>
        </p:txBody>
      </p:sp>
      <p:sp>
        <p:nvSpPr>
          <p:cNvPr id="25602" name="Rectangle 2"/>
          <p:cNvSpPr>
            <a:spLocks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93670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7BA3A84-3AA6-4021-AB52-CAC7559B5661}" type="slidenum">
              <a:rPr lang="en-US" altLang="en-US"/>
              <a:pPr/>
              <a:t>‹#›</a:t>
            </a:fld>
            <a:endParaRPr lang="en-US" altLang="en-US"/>
          </a:p>
        </p:txBody>
      </p:sp>
    </p:spTree>
    <p:extLst>
      <p:ext uri="{BB962C8B-B14F-4D97-AF65-F5344CB8AC3E}">
        <p14:creationId xmlns:p14="http://schemas.microsoft.com/office/powerpoint/2010/main" val="2285312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75762A-1D43-477E-B843-51CD97BE1537}" type="slidenum">
              <a:rPr lang="en-US" altLang="en-US"/>
              <a:pPr/>
              <a:t>‹#›</a:t>
            </a:fld>
            <a:endParaRPr lang="en-US" altLang="en-US"/>
          </a:p>
        </p:txBody>
      </p:sp>
    </p:spTree>
    <p:extLst>
      <p:ext uri="{BB962C8B-B14F-4D97-AF65-F5344CB8AC3E}">
        <p14:creationId xmlns:p14="http://schemas.microsoft.com/office/powerpoint/2010/main" val="2633185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9433A46-62CA-4F80-8AD2-43E71F3B26D3}" type="slidenum">
              <a:rPr lang="en-US" altLang="en-US"/>
              <a:pPr/>
              <a:t>‹#›</a:t>
            </a:fld>
            <a:endParaRPr lang="en-US" altLang="en-US"/>
          </a:p>
        </p:txBody>
      </p:sp>
    </p:spTree>
    <p:extLst>
      <p:ext uri="{BB962C8B-B14F-4D97-AF65-F5344CB8AC3E}">
        <p14:creationId xmlns:p14="http://schemas.microsoft.com/office/powerpoint/2010/main" val="4268901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E5670BDB-667C-44EB-9B89-7407A46E4E80}" type="slidenum">
              <a:rPr lang="en-US" altLang="en-US"/>
              <a:pPr/>
              <a:t>‹#›</a:t>
            </a:fld>
            <a:endParaRPr lang="en-US" altLang="en-US"/>
          </a:p>
        </p:txBody>
      </p:sp>
    </p:spTree>
    <p:extLst>
      <p:ext uri="{BB962C8B-B14F-4D97-AF65-F5344CB8AC3E}">
        <p14:creationId xmlns:p14="http://schemas.microsoft.com/office/powerpoint/2010/main" val="110779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525B6DD-6BD0-4EF4-ABBB-6B92E5BD3E21}" type="slidenum">
              <a:rPr lang="en-US" altLang="en-US"/>
              <a:pPr/>
              <a:t>‹#›</a:t>
            </a:fld>
            <a:endParaRPr lang="en-US" altLang="en-US"/>
          </a:p>
        </p:txBody>
      </p:sp>
    </p:spTree>
    <p:extLst>
      <p:ext uri="{BB962C8B-B14F-4D97-AF65-F5344CB8AC3E}">
        <p14:creationId xmlns:p14="http://schemas.microsoft.com/office/powerpoint/2010/main" val="3654593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7B5EF0F-DB8D-4DF0-BA00-FE20184F3001}" type="slidenum">
              <a:rPr lang="en-US" altLang="en-US"/>
              <a:pPr/>
              <a:t>‹#›</a:t>
            </a:fld>
            <a:endParaRPr lang="en-US" altLang="en-US"/>
          </a:p>
        </p:txBody>
      </p:sp>
    </p:spTree>
    <p:extLst>
      <p:ext uri="{BB962C8B-B14F-4D97-AF65-F5344CB8AC3E}">
        <p14:creationId xmlns:p14="http://schemas.microsoft.com/office/powerpoint/2010/main" val="623919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1B558A77-A550-4838-A16E-62CFB91B1857}" type="slidenum">
              <a:rPr lang="en-US" altLang="en-US"/>
              <a:pPr/>
              <a:t>‹#›</a:t>
            </a:fld>
            <a:endParaRPr lang="en-US" altLang="en-US"/>
          </a:p>
        </p:txBody>
      </p:sp>
    </p:spTree>
    <p:extLst>
      <p:ext uri="{BB962C8B-B14F-4D97-AF65-F5344CB8AC3E}">
        <p14:creationId xmlns:p14="http://schemas.microsoft.com/office/powerpoint/2010/main" val="1893880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0EC71909-355D-4C3C-8BDB-452DA54F2C2B}" type="slidenum">
              <a:rPr lang="en-US" altLang="en-US"/>
              <a:pPr/>
              <a:t>‹#›</a:t>
            </a:fld>
            <a:endParaRPr lang="en-US" altLang="en-US"/>
          </a:p>
        </p:txBody>
      </p:sp>
    </p:spTree>
    <p:extLst>
      <p:ext uri="{BB962C8B-B14F-4D97-AF65-F5344CB8AC3E}">
        <p14:creationId xmlns:p14="http://schemas.microsoft.com/office/powerpoint/2010/main" val="1790177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AEF00D-A3EA-4488-B738-88BE1EAE6D08}" type="slidenum">
              <a:rPr lang="en-US" altLang="en-US"/>
              <a:pPr/>
              <a:t>‹#›</a:t>
            </a:fld>
            <a:endParaRPr lang="en-US" altLang="en-US"/>
          </a:p>
        </p:txBody>
      </p:sp>
    </p:spTree>
    <p:extLst>
      <p:ext uri="{BB962C8B-B14F-4D97-AF65-F5344CB8AC3E}">
        <p14:creationId xmlns:p14="http://schemas.microsoft.com/office/powerpoint/2010/main" val="3962182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57068DD5-7A7D-47B0-9875-70D1AB5573A7}" type="slidenum">
              <a:rPr lang="en-US" altLang="en-US"/>
              <a:pPr/>
              <a:t>‹#›</a:t>
            </a:fld>
            <a:endParaRPr lang="en-US" altLang="en-US"/>
          </a:p>
        </p:txBody>
      </p:sp>
    </p:spTree>
    <p:extLst>
      <p:ext uri="{BB962C8B-B14F-4D97-AF65-F5344CB8AC3E}">
        <p14:creationId xmlns:p14="http://schemas.microsoft.com/office/powerpoint/2010/main" val="903768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DA55CC2-880D-4442-AE8B-6A683C2C7B43}" type="slidenum">
              <a:rPr lang="en-US" altLang="en-US"/>
              <a:pPr/>
              <a:t>‹#›</a:t>
            </a:fld>
            <a:endParaRPr lang="en-US" altLang="en-US"/>
          </a:p>
        </p:txBody>
      </p:sp>
    </p:spTree>
    <p:extLst>
      <p:ext uri="{BB962C8B-B14F-4D97-AF65-F5344CB8AC3E}">
        <p14:creationId xmlns:p14="http://schemas.microsoft.com/office/powerpoint/2010/main" val="1217662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773C08E-4A7B-4B8B-B6B3-9278E5FDD111}" type="slidenum">
              <a:rPr lang="en-US" altLang="en-US"/>
              <a:pPr/>
              <a:t>‹#›</a:t>
            </a:fld>
            <a:endParaRPr lang="en-US" altLang="en-US"/>
          </a:p>
        </p:txBody>
      </p:sp>
    </p:spTree>
    <p:extLst>
      <p:ext uri="{BB962C8B-B14F-4D97-AF65-F5344CB8AC3E}">
        <p14:creationId xmlns:p14="http://schemas.microsoft.com/office/powerpoint/2010/main" val="704197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5363"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364"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536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5366"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FC45936-5995-4FB0-BC3B-636D56F1F9F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5.pn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4.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62000" y="0"/>
            <a:ext cx="7772400" cy="1143000"/>
          </a:xfrm>
        </p:spPr>
        <p:txBody>
          <a:bodyPr/>
          <a:lstStyle/>
          <a:p>
            <a:r>
              <a:rPr lang="en-US" altLang="en-US" sz="6000" b="1">
                <a:solidFill>
                  <a:schemeClr val="tx1"/>
                </a:solidFill>
                <a:effectLst>
                  <a:outerShdw blurRad="38100" dist="38100" dir="2700000" algn="tl">
                    <a:srgbClr val="C0C0C0"/>
                  </a:outerShdw>
                </a:effectLst>
                <a:latin typeface="Arial" panose="020B0604020202020204" pitchFamily="34" charset="0"/>
              </a:rPr>
              <a:t>MEASUREMENTS</a:t>
            </a:r>
            <a:endParaRPr lang="en-US" altLang="en-US"/>
          </a:p>
        </p:txBody>
      </p:sp>
      <p:sp>
        <p:nvSpPr>
          <p:cNvPr id="4099" name="Rectangle 3"/>
          <p:cNvSpPr>
            <a:spLocks noGrp="1" noChangeArrowheads="1"/>
          </p:cNvSpPr>
          <p:nvPr>
            <p:ph type="body" idx="1"/>
          </p:nvPr>
        </p:nvSpPr>
        <p:spPr>
          <a:xfrm>
            <a:off x="0" y="914400"/>
            <a:ext cx="9144000" cy="5943600"/>
          </a:xfrm>
        </p:spPr>
        <p:txBody>
          <a:bodyPr/>
          <a:lstStyle/>
          <a:p>
            <a:pPr>
              <a:buClr>
                <a:schemeClr val="tx1"/>
              </a:buClr>
              <a:buFont typeface="Webdings" panose="05030102010509060703" pitchFamily="18" charset="2"/>
              <a:buChar char="J"/>
            </a:pPr>
            <a:r>
              <a:rPr lang="en-US" altLang="en-US" sz="2800" b="1">
                <a:solidFill>
                  <a:srgbClr val="4D4D4D"/>
                </a:solidFill>
                <a:latin typeface="Arial" panose="020B0604020202020204" pitchFamily="34" charset="0"/>
              </a:rPr>
              <a:t> </a:t>
            </a:r>
            <a:r>
              <a:rPr lang="en-US" altLang="en-US" sz="2400" b="1">
                <a:solidFill>
                  <a:srgbClr val="4D4D4D"/>
                </a:solidFill>
                <a:latin typeface="Arial" panose="020B0604020202020204" pitchFamily="34" charset="0"/>
              </a:rPr>
              <a:t>There are different types of measurements that can be made in the laboratory like mass, time, volume, and length.</a:t>
            </a:r>
            <a:r>
              <a:rPr lang="en-US" altLang="en-US" sz="2800" b="1">
                <a:solidFill>
                  <a:srgbClr val="4D4D4D"/>
                </a:solidFill>
                <a:latin typeface="Arial" panose="020B0604020202020204" pitchFamily="34" charset="0"/>
              </a:rPr>
              <a:t>  </a:t>
            </a:r>
          </a:p>
          <a:p>
            <a:pPr>
              <a:buClr>
                <a:schemeClr val="tx1"/>
              </a:buClr>
              <a:buFont typeface="Webdings" panose="05030102010509060703" pitchFamily="18" charset="2"/>
              <a:buChar char="J"/>
            </a:pPr>
            <a:endParaRPr lang="en-US" altLang="en-US" sz="2800" b="1">
              <a:solidFill>
                <a:srgbClr val="4D4D4D"/>
              </a:solidFill>
              <a:latin typeface="Arial" panose="020B0604020202020204" pitchFamily="34" charset="0"/>
            </a:endParaRPr>
          </a:p>
          <a:p>
            <a:pPr>
              <a:buClr>
                <a:schemeClr val="tx1"/>
              </a:buClr>
              <a:buFont typeface="Webdings" panose="05030102010509060703" pitchFamily="18" charset="2"/>
              <a:buChar char="J"/>
            </a:pPr>
            <a:r>
              <a:rPr lang="en-US" altLang="en-US" sz="2800" b="1">
                <a:solidFill>
                  <a:srgbClr val="4D4D4D"/>
                </a:solidFill>
                <a:latin typeface="Arial" panose="020B0604020202020204" pitchFamily="34" charset="0"/>
              </a:rPr>
              <a:t> </a:t>
            </a:r>
            <a:r>
              <a:rPr lang="en-US" altLang="en-US" sz="2400" b="1">
                <a:solidFill>
                  <a:srgbClr val="4D4D4D"/>
                </a:solidFill>
                <a:latin typeface="Arial" panose="020B0604020202020204" pitchFamily="34" charset="0"/>
              </a:rPr>
              <a:t>These measurements can be made using either the metric system or the English system.  The metric system is based on increments of 10.</a:t>
            </a:r>
            <a:endParaRPr lang="en-US" altLang="en-US" sz="2800" b="1">
              <a:solidFill>
                <a:srgbClr val="4D4D4D"/>
              </a:solidFill>
              <a:latin typeface="Arial" panose="020B0604020202020204" pitchFamily="34" charset="0"/>
            </a:endParaRPr>
          </a:p>
          <a:p>
            <a:pPr lvl="2">
              <a:buClr>
                <a:schemeClr val="tx1"/>
              </a:buClr>
              <a:buFont typeface="Webdings" panose="05030102010509060703" pitchFamily="18" charset="2"/>
              <a:buNone/>
            </a:pPr>
            <a:r>
              <a:rPr lang="en-US" altLang="en-US" sz="2000" b="1">
                <a:solidFill>
                  <a:srgbClr val="4D4D4D"/>
                </a:solidFill>
                <a:latin typeface="Arial" panose="020B0604020202020204" pitchFamily="34" charset="0"/>
              </a:rPr>
              <a:t> </a:t>
            </a:r>
            <a:r>
              <a:rPr lang="en-US" altLang="en-US" sz="2000" b="1">
                <a:solidFill>
                  <a:srgbClr val="000099"/>
                </a:solidFill>
                <a:latin typeface="Arial" panose="020B0604020202020204" pitchFamily="34" charset="0"/>
              </a:rPr>
              <a:t>1 base = 100 centibases   “c”    =   centi</a:t>
            </a:r>
          </a:p>
          <a:p>
            <a:pPr lvl="2">
              <a:buClr>
                <a:schemeClr val="tx1"/>
              </a:buClr>
              <a:buFont typeface="Webdings" panose="05030102010509060703" pitchFamily="18" charset="2"/>
              <a:buNone/>
            </a:pPr>
            <a:r>
              <a:rPr lang="en-US" altLang="en-US" sz="2000" b="1">
                <a:solidFill>
                  <a:srgbClr val="000099"/>
                </a:solidFill>
                <a:latin typeface="Arial" panose="020B0604020202020204" pitchFamily="34" charset="0"/>
              </a:rPr>
              <a:t> 1 base = 1000 millibases   “m”  =   milli        </a:t>
            </a:r>
            <a:r>
              <a:rPr lang="en-US" altLang="en-US" sz="2000" b="1">
                <a:solidFill>
                  <a:schemeClr val="accent2"/>
                </a:solidFill>
                <a:latin typeface="Arial" panose="020B0604020202020204" pitchFamily="34" charset="0"/>
              </a:rPr>
              <a:t>1 kbase = 1000 bases</a:t>
            </a:r>
            <a:endParaRPr lang="en-US" altLang="en-US" sz="2000" b="1">
              <a:solidFill>
                <a:srgbClr val="000099"/>
              </a:solidFill>
              <a:latin typeface="Arial" panose="020B0604020202020204" pitchFamily="34" charset="0"/>
            </a:endParaRPr>
          </a:p>
          <a:p>
            <a:pPr lvl="2">
              <a:buClr>
                <a:schemeClr val="tx1"/>
              </a:buClr>
              <a:buFont typeface="Webdings" panose="05030102010509060703" pitchFamily="18" charset="2"/>
              <a:buNone/>
            </a:pPr>
            <a:r>
              <a:rPr lang="en-US" altLang="en-US" sz="2000" b="1">
                <a:solidFill>
                  <a:srgbClr val="000099"/>
                </a:solidFill>
                <a:latin typeface="Arial" panose="020B0604020202020204" pitchFamily="34" charset="0"/>
              </a:rPr>
              <a:t> 1 base = 10</a:t>
            </a:r>
            <a:r>
              <a:rPr lang="en-US" altLang="en-US" sz="2000" b="1" baseline="30000">
                <a:solidFill>
                  <a:srgbClr val="000099"/>
                </a:solidFill>
                <a:latin typeface="Arial" panose="020B0604020202020204" pitchFamily="34" charset="0"/>
              </a:rPr>
              <a:t>6</a:t>
            </a:r>
            <a:r>
              <a:rPr lang="en-US" altLang="en-US" sz="2000" b="1">
                <a:solidFill>
                  <a:srgbClr val="000099"/>
                </a:solidFill>
                <a:latin typeface="Arial" panose="020B0604020202020204" pitchFamily="34" charset="0"/>
              </a:rPr>
              <a:t> microbases   “</a:t>
            </a:r>
            <a:r>
              <a:rPr lang="en-US" altLang="en-US" sz="2000" b="1">
                <a:solidFill>
                  <a:srgbClr val="000099"/>
                </a:solidFill>
                <a:latin typeface="Symbol" panose="05050102010706020507" pitchFamily="18" charset="2"/>
              </a:rPr>
              <a:t>m</a:t>
            </a:r>
            <a:r>
              <a:rPr lang="en-US" altLang="en-US" sz="2000" b="1">
                <a:solidFill>
                  <a:srgbClr val="000099"/>
                </a:solidFill>
                <a:latin typeface="Arial" panose="020B0604020202020204" pitchFamily="34" charset="0"/>
              </a:rPr>
              <a:t>”  =   micro               </a:t>
            </a:r>
            <a:r>
              <a:rPr lang="en-US" altLang="en-US" sz="2000" b="1">
                <a:solidFill>
                  <a:schemeClr val="accent2"/>
                </a:solidFill>
                <a:latin typeface="Arial" panose="020B0604020202020204" pitchFamily="34" charset="0"/>
              </a:rPr>
              <a:t>k = kilo</a:t>
            </a:r>
          </a:p>
          <a:p>
            <a:pPr lvl="2">
              <a:buClr>
                <a:schemeClr val="tx1"/>
              </a:buClr>
              <a:buFont typeface="Webdings" panose="05030102010509060703" pitchFamily="18" charset="2"/>
              <a:buNone/>
            </a:pPr>
            <a:r>
              <a:rPr lang="en-US" altLang="en-US" sz="2000" b="1">
                <a:solidFill>
                  <a:srgbClr val="000099"/>
                </a:solidFill>
                <a:latin typeface="Arial" panose="020B0604020202020204" pitchFamily="34" charset="0"/>
              </a:rPr>
              <a:t> 1 base = 10</a:t>
            </a:r>
            <a:r>
              <a:rPr lang="en-US" altLang="en-US" sz="2000" b="1" baseline="30000">
                <a:solidFill>
                  <a:srgbClr val="000099"/>
                </a:solidFill>
                <a:latin typeface="Arial" panose="020B0604020202020204" pitchFamily="34" charset="0"/>
              </a:rPr>
              <a:t>9</a:t>
            </a:r>
            <a:r>
              <a:rPr lang="en-US" altLang="en-US" sz="2000" b="1">
                <a:solidFill>
                  <a:srgbClr val="000099"/>
                </a:solidFill>
                <a:latin typeface="Arial" panose="020B0604020202020204" pitchFamily="34" charset="0"/>
              </a:rPr>
              <a:t> nanobases     “n”  =  nano</a:t>
            </a:r>
          </a:p>
          <a:p>
            <a:pPr>
              <a:buClr>
                <a:schemeClr val="tx1"/>
              </a:buClr>
              <a:buFont typeface="Webdings" panose="05030102010509060703" pitchFamily="18" charset="2"/>
              <a:buChar char="J"/>
            </a:pPr>
            <a:endParaRPr lang="en-US" altLang="en-US" sz="2400" b="1">
              <a:solidFill>
                <a:srgbClr val="4D4D4D"/>
              </a:solidFill>
              <a:latin typeface="Arial" panose="020B0604020202020204" pitchFamily="34" charset="0"/>
            </a:endParaRPr>
          </a:p>
          <a:p>
            <a:pPr>
              <a:buClr>
                <a:schemeClr val="tx1"/>
              </a:buClr>
              <a:buFont typeface="Webdings" panose="05030102010509060703" pitchFamily="18" charset="2"/>
              <a:buChar char="J"/>
            </a:pPr>
            <a:r>
              <a:rPr lang="en-US" altLang="en-US" sz="2400" b="1">
                <a:solidFill>
                  <a:srgbClr val="4D4D4D"/>
                </a:solidFill>
                <a:latin typeface="Arial" panose="020B0604020202020204" pitchFamily="34" charset="0"/>
              </a:rPr>
              <a:t> The first step to understanding measurements is to learn the types, symbols,  &amp; units associated with these measurements.</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0"/>
            <a:ext cx="7772400" cy="838200"/>
          </a:xfrm>
        </p:spPr>
        <p:txBody>
          <a:bodyPr/>
          <a:lstStyle/>
          <a:p>
            <a:r>
              <a:rPr lang="en-US" altLang="en-US" b="1">
                <a:solidFill>
                  <a:schemeClr val="tx1"/>
                </a:solidFill>
                <a:effectLst>
                  <a:outerShdw blurRad="38100" dist="38100" dir="2700000" algn="tl">
                    <a:srgbClr val="C0C0C0"/>
                  </a:outerShdw>
                </a:effectLst>
                <a:latin typeface="Arial" panose="020B0604020202020204" pitchFamily="34" charset="0"/>
              </a:rPr>
              <a:t>Dimensional Analysis</a:t>
            </a:r>
            <a:endParaRPr lang="en-US" altLang="en-US" sz="6000" b="1">
              <a:solidFill>
                <a:schemeClr val="tx1"/>
              </a:solidFill>
              <a:effectLst>
                <a:outerShdw blurRad="38100" dist="38100" dir="2700000" algn="tl">
                  <a:srgbClr val="C0C0C0"/>
                </a:outerShdw>
              </a:effectLst>
              <a:latin typeface="Arial" panose="020B0604020202020204" pitchFamily="34" charset="0"/>
            </a:endParaRPr>
          </a:p>
        </p:txBody>
      </p:sp>
      <p:sp>
        <p:nvSpPr>
          <p:cNvPr id="10243" name="Rectangle 3"/>
          <p:cNvSpPr>
            <a:spLocks noGrp="1" noChangeArrowheads="1"/>
          </p:cNvSpPr>
          <p:nvPr>
            <p:ph type="body" idx="1"/>
          </p:nvPr>
        </p:nvSpPr>
        <p:spPr>
          <a:xfrm>
            <a:off x="381000" y="609600"/>
            <a:ext cx="8763000" cy="6248400"/>
          </a:xfrm>
        </p:spPr>
        <p:txBody>
          <a:bodyPr/>
          <a:lstStyle/>
          <a:p>
            <a:pPr>
              <a:buFontTx/>
              <a:buNone/>
            </a:pPr>
            <a:r>
              <a:rPr lang="en-US" altLang="en-US" sz="1800" b="1">
                <a:latin typeface="Arial" panose="020B0604020202020204" pitchFamily="34" charset="0"/>
                <a:sym typeface="Symbol" panose="05050102010706020507" pitchFamily="18" charset="2"/>
              </a:rPr>
              <a:t>1.  Let’s try converting 15.0 </a:t>
            </a:r>
            <a:r>
              <a:rPr lang="en-US" altLang="en-US" sz="1800" b="1">
                <a:latin typeface="Symbol" panose="05050102010706020507" pitchFamily="18" charset="2"/>
                <a:sym typeface="Symbol" panose="05050102010706020507" pitchFamily="18" charset="2"/>
              </a:rPr>
              <a:t>m</a:t>
            </a:r>
            <a:r>
              <a:rPr lang="en-US" altLang="en-US" sz="1800" b="1">
                <a:latin typeface="Arial" panose="020B0604020202020204" pitchFamily="34" charset="0"/>
                <a:sym typeface="Symbol" panose="05050102010706020507" pitchFamily="18" charset="2"/>
              </a:rPr>
              <a:t>L (microliters) into L (liters).</a:t>
            </a:r>
            <a:endParaRPr lang="en-US" altLang="en-US" sz="2400" b="1">
              <a:latin typeface="Arial" panose="020B0604020202020204" pitchFamily="34" charset="0"/>
              <a:sym typeface="Symbol" panose="05050102010706020507" pitchFamily="18" charset="2"/>
            </a:endParaRPr>
          </a:p>
          <a:p>
            <a:pPr>
              <a:buFontTx/>
              <a:buNone/>
            </a:pPr>
            <a:r>
              <a:rPr lang="en-US" altLang="en-US" sz="2400" b="1">
                <a:solidFill>
                  <a:srgbClr val="FF0000"/>
                </a:solidFill>
                <a:latin typeface="Arial" panose="020B0604020202020204" pitchFamily="34" charset="0"/>
              </a:rPr>
              <a:t>		 </a:t>
            </a:r>
            <a:r>
              <a:rPr lang="en-US" altLang="en-US" sz="2000" b="1">
                <a:solidFill>
                  <a:srgbClr val="9933FF"/>
                </a:solidFill>
                <a:latin typeface="Arial" panose="020B0604020202020204" pitchFamily="34" charset="0"/>
              </a:rPr>
              <a:t>15.0 </a:t>
            </a:r>
            <a:r>
              <a:rPr lang="en-US" altLang="en-US" sz="2000" b="1">
                <a:solidFill>
                  <a:srgbClr val="9933FF"/>
                </a:solidFill>
                <a:latin typeface="Symbol" panose="05050102010706020507" pitchFamily="18" charset="2"/>
              </a:rPr>
              <a:t>m</a:t>
            </a:r>
            <a:r>
              <a:rPr lang="en-US" altLang="en-US" sz="2000" b="1">
                <a:solidFill>
                  <a:srgbClr val="9933FF"/>
                </a:solidFill>
                <a:latin typeface="Arial" panose="020B0604020202020204" pitchFamily="34" charset="0"/>
              </a:rPr>
              <a:t>L </a:t>
            </a:r>
            <a:r>
              <a:rPr lang="en-US" altLang="en-US" sz="2000" b="1">
                <a:solidFill>
                  <a:srgbClr val="9933FF"/>
                </a:solidFill>
                <a:latin typeface="Arial" panose="020B0604020202020204" pitchFamily="34" charset="0"/>
                <a:sym typeface="Symbol" panose="05050102010706020507" pitchFamily="18" charset="2"/>
              </a:rPr>
              <a:t> L</a:t>
            </a:r>
          </a:p>
          <a:p>
            <a:pPr>
              <a:buFontTx/>
              <a:buNone/>
            </a:pPr>
            <a:r>
              <a:rPr lang="en-US" altLang="en-US" sz="1800" b="1">
                <a:latin typeface="Arial" panose="020B0604020202020204" pitchFamily="34" charset="0"/>
                <a:sym typeface="Symbol" panose="05050102010706020507" pitchFamily="18" charset="2"/>
              </a:rPr>
              <a:t>	Start with what is given and then immediately write a set of parentheses after the measurement:</a:t>
            </a:r>
            <a:endParaRPr lang="en-US" altLang="en-US" sz="2000" b="1">
              <a:latin typeface="Arial" panose="020B0604020202020204" pitchFamily="34" charset="0"/>
              <a:sym typeface="Symbol" panose="05050102010706020507" pitchFamily="18" charset="2"/>
            </a:endParaRPr>
          </a:p>
          <a:p>
            <a:pPr>
              <a:buFontTx/>
              <a:buNone/>
            </a:pPr>
            <a:r>
              <a:rPr lang="en-US" altLang="en-US" sz="2000" b="1">
                <a:latin typeface="Arial" panose="020B0604020202020204" pitchFamily="34" charset="0"/>
                <a:sym typeface="Symbol" panose="05050102010706020507" pitchFamily="18" charset="2"/>
              </a:rPr>
              <a:t>              </a:t>
            </a:r>
            <a:r>
              <a:rPr lang="en-US" altLang="en-US" sz="2000" b="1">
                <a:solidFill>
                  <a:srgbClr val="9933FF"/>
                </a:solidFill>
                <a:latin typeface="Arial" panose="020B0604020202020204" pitchFamily="34" charset="0"/>
                <a:sym typeface="Symbol" panose="05050102010706020507" pitchFamily="18" charset="2"/>
              </a:rPr>
              <a:t>15.0 </a:t>
            </a:r>
            <a:r>
              <a:rPr lang="en-US" altLang="en-US" sz="2000" b="1">
                <a:solidFill>
                  <a:srgbClr val="9933FF"/>
                </a:solidFill>
                <a:latin typeface="Symbol" panose="05050102010706020507" pitchFamily="18" charset="2"/>
                <a:sym typeface="Symbol" panose="05050102010706020507" pitchFamily="18" charset="2"/>
              </a:rPr>
              <a:t>m</a:t>
            </a:r>
            <a:r>
              <a:rPr lang="en-US" altLang="en-US" sz="2000" b="1">
                <a:solidFill>
                  <a:srgbClr val="9933FF"/>
                </a:solidFill>
                <a:latin typeface="Arial" panose="020B0604020202020204" pitchFamily="34" charset="0"/>
                <a:sym typeface="Symbol" panose="05050102010706020507" pitchFamily="18" charset="2"/>
              </a:rPr>
              <a:t>L (</a:t>
            </a:r>
            <a:r>
              <a:rPr lang="en-US" altLang="en-US" sz="2000" b="1" baseline="30000">
                <a:solidFill>
                  <a:srgbClr val="9933FF"/>
                </a:solidFill>
                <a:latin typeface="Arial" panose="020B0604020202020204" pitchFamily="34" charset="0"/>
                <a:sym typeface="Symbol" panose="05050102010706020507" pitchFamily="18" charset="2"/>
              </a:rPr>
              <a:t> ______</a:t>
            </a:r>
            <a:r>
              <a:rPr lang="en-US" altLang="en-US" sz="2000" b="1">
                <a:solidFill>
                  <a:srgbClr val="9933FF"/>
                </a:solidFill>
                <a:latin typeface="Arial" panose="020B0604020202020204" pitchFamily="34" charset="0"/>
                <a:sym typeface="Symbol" panose="05050102010706020507" pitchFamily="18" charset="2"/>
              </a:rPr>
              <a:t>)</a:t>
            </a:r>
          </a:p>
          <a:p>
            <a:pPr>
              <a:buFontTx/>
              <a:buNone/>
            </a:pPr>
            <a:r>
              <a:rPr lang="en-US" altLang="en-US" sz="1800" b="1">
                <a:latin typeface="Arial" panose="020B0604020202020204" pitchFamily="34" charset="0"/>
                <a:sym typeface="Symbol" panose="05050102010706020507" pitchFamily="18" charset="2"/>
              </a:rPr>
              <a:t>     Next ask yourself: </a:t>
            </a:r>
            <a:r>
              <a:rPr lang="en-US" altLang="en-US" sz="1800" b="1">
                <a:solidFill>
                  <a:srgbClr val="FF0000"/>
                </a:solidFill>
                <a:latin typeface="Arial" panose="020B0604020202020204" pitchFamily="34" charset="0"/>
                <a:sym typeface="Symbol" panose="05050102010706020507" pitchFamily="18" charset="2"/>
              </a:rPr>
              <a:t>“Do I want </a:t>
            </a:r>
            <a:r>
              <a:rPr lang="en-US" altLang="en-US" sz="1800" b="1">
                <a:solidFill>
                  <a:srgbClr val="FF0000"/>
                </a:solidFill>
                <a:latin typeface="Symbol" panose="05050102010706020507" pitchFamily="18" charset="2"/>
                <a:sym typeface="Symbol" panose="05050102010706020507" pitchFamily="18" charset="2"/>
              </a:rPr>
              <a:t>m</a:t>
            </a:r>
            <a:r>
              <a:rPr lang="en-US" altLang="en-US" sz="1800" b="1">
                <a:solidFill>
                  <a:srgbClr val="FF0000"/>
                </a:solidFill>
                <a:latin typeface="Arial" panose="020B0604020202020204" pitchFamily="34" charset="0"/>
                <a:sym typeface="Symbol" panose="05050102010706020507" pitchFamily="18" charset="2"/>
              </a:rPr>
              <a:t>L?”</a:t>
            </a:r>
            <a:r>
              <a:rPr lang="en-US" altLang="en-US" sz="1800" b="1">
                <a:latin typeface="Arial" panose="020B0604020202020204" pitchFamily="34" charset="0"/>
                <a:sym typeface="Symbol" panose="05050102010706020507" pitchFamily="18" charset="2"/>
              </a:rPr>
              <a:t> If the answer is no then get rid to </a:t>
            </a:r>
            <a:r>
              <a:rPr lang="en-US" altLang="en-US" sz="1800" b="1">
                <a:latin typeface="Symbol" panose="05050102010706020507" pitchFamily="18" charset="2"/>
                <a:sym typeface="Symbol" panose="05050102010706020507" pitchFamily="18" charset="2"/>
              </a:rPr>
              <a:t>m</a:t>
            </a:r>
            <a:r>
              <a:rPr lang="en-US" altLang="en-US" sz="1800" b="1">
                <a:latin typeface="Arial" panose="020B0604020202020204" pitchFamily="34" charset="0"/>
                <a:sym typeface="Symbol" panose="05050102010706020507" pitchFamily="18" charset="2"/>
              </a:rPr>
              <a:t>L by dividing by that unit, that is, place it in the bottom of the parenthesis.</a:t>
            </a:r>
            <a:endParaRPr lang="en-US" altLang="en-US" sz="2400" b="1">
              <a:solidFill>
                <a:srgbClr val="FF0000"/>
              </a:solidFill>
              <a:latin typeface="Arial" panose="020B0604020202020204" pitchFamily="34" charset="0"/>
              <a:sym typeface="Symbol" panose="05050102010706020507" pitchFamily="18" charset="2"/>
            </a:endParaRPr>
          </a:p>
          <a:p>
            <a:pPr>
              <a:buFontTx/>
              <a:buNone/>
            </a:pPr>
            <a:r>
              <a:rPr lang="en-US" altLang="en-US" sz="2400" b="1">
                <a:solidFill>
                  <a:srgbClr val="FF0000"/>
                </a:solidFill>
                <a:latin typeface="Arial" panose="020B0604020202020204" pitchFamily="34" charset="0"/>
                <a:sym typeface="Symbol" panose="05050102010706020507" pitchFamily="18" charset="2"/>
              </a:rPr>
              <a:t>            </a:t>
            </a:r>
            <a:r>
              <a:rPr lang="en-US" altLang="en-US" sz="2000" b="1">
                <a:solidFill>
                  <a:srgbClr val="9933FF"/>
                </a:solidFill>
                <a:latin typeface="Arial" panose="020B0604020202020204" pitchFamily="34" charset="0"/>
                <a:sym typeface="Symbol" panose="05050102010706020507" pitchFamily="18" charset="2"/>
              </a:rPr>
              <a:t>15.0 </a:t>
            </a:r>
            <a:r>
              <a:rPr lang="en-US" altLang="en-US" sz="2000" b="1">
                <a:solidFill>
                  <a:srgbClr val="9933FF"/>
                </a:solidFill>
                <a:latin typeface="Symbol" panose="05050102010706020507" pitchFamily="18" charset="2"/>
                <a:sym typeface="Symbol" panose="05050102010706020507" pitchFamily="18" charset="2"/>
              </a:rPr>
              <a:t>m</a:t>
            </a:r>
            <a:r>
              <a:rPr lang="en-US" altLang="en-US" sz="2000" b="1">
                <a:solidFill>
                  <a:srgbClr val="9933FF"/>
                </a:solidFill>
                <a:latin typeface="Arial" panose="020B0604020202020204" pitchFamily="34" charset="0"/>
                <a:sym typeface="Symbol" panose="05050102010706020507" pitchFamily="18" charset="2"/>
              </a:rPr>
              <a:t>L(</a:t>
            </a:r>
            <a:r>
              <a:rPr lang="en-US" altLang="en-US" sz="2000" b="1" u="sng">
                <a:solidFill>
                  <a:srgbClr val="9933FF"/>
                </a:solidFill>
                <a:latin typeface="Arial" panose="020B0604020202020204" pitchFamily="34" charset="0"/>
                <a:sym typeface="Symbol" panose="05050102010706020507" pitchFamily="18" charset="2"/>
              </a:rPr>
              <a:t>_______</a:t>
            </a:r>
            <a:r>
              <a:rPr lang="en-US" altLang="en-US" sz="2000" b="1">
                <a:solidFill>
                  <a:srgbClr val="9933FF"/>
                </a:solidFill>
                <a:latin typeface="Arial" panose="020B0604020202020204" pitchFamily="34" charset="0"/>
                <a:sym typeface="Symbol" panose="05050102010706020507" pitchFamily="18" charset="2"/>
              </a:rPr>
              <a:t>) = </a:t>
            </a:r>
          </a:p>
          <a:p>
            <a:pPr>
              <a:buFontTx/>
              <a:buNone/>
            </a:pPr>
            <a:r>
              <a:rPr lang="en-US" altLang="en-US" sz="2000" b="1">
                <a:solidFill>
                  <a:srgbClr val="9933FF"/>
                </a:solidFill>
                <a:latin typeface="Symbol" panose="05050102010706020507" pitchFamily="18" charset="2"/>
                <a:sym typeface="Symbol" panose="05050102010706020507" pitchFamily="18" charset="2"/>
              </a:rPr>
              <a:t>                                       m</a:t>
            </a:r>
            <a:r>
              <a:rPr lang="en-US" altLang="en-US" sz="2000" b="1">
                <a:solidFill>
                  <a:srgbClr val="9933FF"/>
                </a:solidFill>
                <a:latin typeface="Arial" panose="020B0604020202020204" pitchFamily="34" charset="0"/>
                <a:sym typeface="Symbol" panose="05050102010706020507" pitchFamily="18" charset="2"/>
              </a:rPr>
              <a:t>L</a:t>
            </a:r>
            <a:endParaRPr lang="en-US" altLang="en-US" sz="2000" b="1">
              <a:solidFill>
                <a:srgbClr val="9933FF"/>
              </a:solidFill>
              <a:sym typeface="Symbol" panose="05050102010706020507" pitchFamily="18" charset="2"/>
            </a:endParaRPr>
          </a:p>
          <a:p>
            <a:pPr>
              <a:buFontTx/>
              <a:buNone/>
            </a:pPr>
            <a:r>
              <a:rPr lang="en-US" altLang="en-US" sz="2400" b="1">
                <a:sym typeface="Symbol" panose="05050102010706020507" pitchFamily="18" charset="2"/>
              </a:rPr>
              <a:t>    </a:t>
            </a:r>
            <a:r>
              <a:rPr lang="en-US" altLang="en-US" sz="1800" b="1">
                <a:latin typeface="Arial" panose="020B0604020202020204" pitchFamily="34" charset="0"/>
                <a:sym typeface="Symbol" panose="05050102010706020507" pitchFamily="18" charset="2"/>
              </a:rPr>
              <a:t>Now ask yourself, </a:t>
            </a:r>
            <a:r>
              <a:rPr lang="en-US" altLang="en-US" sz="1800" b="1">
                <a:solidFill>
                  <a:srgbClr val="FF0000"/>
                </a:solidFill>
                <a:latin typeface="Arial" panose="020B0604020202020204" pitchFamily="34" charset="0"/>
                <a:sym typeface="Symbol" panose="05050102010706020507" pitchFamily="18" charset="2"/>
              </a:rPr>
              <a:t>“What do I want?”</a:t>
            </a:r>
            <a:r>
              <a:rPr lang="en-US" altLang="en-US" sz="1800" b="1">
                <a:latin typeface="Arial" panose="020B0604020202020204" pitchFamily="34" charset="0"/>
                <a:sym typeface="Symbol" panose="05050102010706020507" pitchFamily="18" charset="2"/>
              </a:rPr>
              <a:t> In this case it is liters (L) so the unit “L” should be placed in the numerator (top).</a:t>
            </a:r>
          </a:p>
          <a:p>
            <a:pPr>
              <a:buFontTx/>
              <a:buNone/>
            </a:pPr>
            <a:r>
              <a:rPr lang="en-US" altLang="en-US" sz="2400" b="1">
                <a:solidFill>
                  <a:srgbClr val="9933FF"/>
                </a:solidFill>
                <a:latin typeface="Arial" panose="020B0604020202020204" pitchFamily="34" charset="0"/>
                <a:sym typeface="Symbol" panose="05050102010706020507" pitchFamily="18" charset="2"/>
              </a:rPr>
              <a:t>             </a:t>
            </a:r>
            <a:r>
              <a:rPr lang="en-US" altLang="en-US" sz="2000" b="1">
                <a:solidFill>
                  <a:srgbClr val="9933FF"/>
                </a:solidFill>
                <a:latin typeface="Arial" panose="020B0604020202020204" pitchFamily="34" charset="0"/>
                <a:sym typeface="Symbol" panose="05050102010706020507" pitchFamily="18" charset="2"/>
              </a:rPr>
              <a:t>15.0 </a:t>
            </a:r>
            <a:r>
              <a:rPr lang="en-US" altLang="en-US" sz="2000" b="1">
                <a:solidFill>
                  <a:srgbClr val="9933FF"/>
                </a:solidFill>
                <a:latin typeface="Symbol" panose="05050102010706020507" pitchFamily="18" charset="2"/>
                <a:sym typeface="Symbol" panose="05050102010706020507" pitchFamily="18" charset="2"/>
              </a:rPr>
              <a:t>m</a:t>
            </a:r>
            <a:r>
              <a:rPr lang="en-US" altLang="en-US" sz="2000" b="1">
                <a:solidFill>
                  <a:srgbClr val="9933FF"/>
                </a:solidFill>
                <a:latin typeface="Arial" panose="020B0604020202020204" pitchFamily="34" charset="0"/>
                <a:sym typeface="Symbol" panose="05050102010706020507" pitchFamily="18" charset="2"/>
              </a:rPr>
              <a:t>L </a:t>
            </a:r>
            <a:r>
              <a:rPr lang="en-US" altLang="en-US" sz="2000" b="1" u="sng">
                <a:solidFill>
                  <a:srgbClr val="9933FF"/>
                </a:solidFill>
                <a:latin typeface="Arial" panose="020B0604020202020204" pitchFamily="34" charset="0"/>
                <a:sym typeface="Symbol" panose="05050102010706020507" pitchFamily="18" charset="2"/>
              </a:rPr>
              <a:t>(____ L__)</a:t>
            </a:r>
            <a:r>
              <a:rPr lang="en-US" altLang="en-US" sz="2000" b="1">
                <a:solidFill>
                  <a:srgbClr val="9933FF"/>
                </a:solidFill>
                <a:latin typeface="Arial" panose="020B0604020202020204" pitchFamily="34" charset="0"/>
                <a:sym typeface="Symbol" panose="05050102010706020507" pitchFamily="18" charset="2"/>
              </a:rPr>
              <a:t> = </a:t>
            </a:r>
          </a:p>
          <a:p>
            <a:pPr>
              <a:buFontTx/>
              <a:buNone/>
            </a:pPr>
            <a:r>
              <a:rPr lang="en-US" altLang="en-US" sz="2000" b="1">
                <a:solidFill>
                  <a:srgbClr val="9933FF"/>
                </a:solidFill>
                <a:latin typeface="Arial" panose="020B0604020202020204" pitchFamily="34" charset="0"/>
                <a:sym typeface="Symbol" panose="05050102010706020507" pitchFamily="18" charset="2"/>
              </a:rPr>
              <a:t>                                      </a:t>
            </a:r>
            <a:r>
              <a:rPr lang="en-US" altLang="en-US" sz="2000" b="1">
                <a:solidFill>
                  <a:srgbClr val="9933FF"/>
                </a:solidFill>
                <a:latin typeface="Symbol" panose="05050102010706020507" pitchFamily="18" charset="2"/>
                <a:sym typeface="Symbol" panose="05050102010706020507" pitchFamily="18" charset="2"/>
              </a:rPr>
              <a:t>m</a:t>
            </a:r>
            <a:r>
              <a:rPr lang="en-US" altLang="en-US" sz="2000" b="1">
                <a:solidFill>
                  <a:srgbClr val="9933FF"/>
                </a:solidFill>
                <a:latin typeface="Arial" panose="020B0604020202020204" pitchFamily="34" charset="0"/>
                <a:sym typeface="Symbol" panose="05050102010706020507" pitchFamily="18" charset="2"/>
              </a:rPr>
              <a:t>L</a:t>
            </a:r>
            <a:r>
              <a:rPr lang="en-US" altLang="en-US" sz="2000" b="1">
                <a:solidFill>
                  <a:srgbClr val="9933FF"/>
                </a:solidFill>
                <a:sym typeface="Symbol" panose="05050102010706020507" pitchFamily="18" charset="2"/>
              </a:rPr>
              <a:t> </a:t>
            </a:r>
          </a:p>
          <a:p>
            <a:pPr>
              <a:buFontTx/>
              <a:buNone/>
            </a:pPr>
            <a:r>
              <a:rPr lang="en-US" altLang="en-US" sz="1800" b="1">
                <a:latin typeface="Arial" panose="020B0604020202020204" pitchFamily="34" charset="0"/>
                <a:sym typeface="Symbol" panose="05050102010706020507" pitchFamily="18" charset="2"/>
              </a:rPr>
              <a:t>Lastly place the correct numbers with the appropriate unit.  Then plug the number into your calculator and the problem is solved.</a:t>
            </a:r>
            <a:endParaRPr lang="en-US" altLang="en-US" sz="2400" b="1">
              <a:solidFill>
                <a:srgbClr val="9933FF"/>
              </a:solidFill>
              <a:sym typeface="Symbol" panose="05050102010706020507" pitchFamily="18" charset="2"/>
            </a:endParaRPr>
          </a:p>
          <a:p>
            <a:pPr>
              <a:buFontTx/>
              <a:buNone/>
            </a:pPr>
            <a:r>
              <a:rPr lang="en-US" altLang="en-US" sz="2400" b="1">
                <a:solidFill>
                  <a:srgbClr val="9933FF"/>
                </a:solidFill>
                <a:latin typeface="Arial" panose="020B0604020202020204" pitchFamily="34" charset="0"/>
                <a:sym typeface="Symbol" panose="05050102010706020507" pitchFamily="18" charset="2"/>
              </a:rPr>
              <a:t>              </a:t>
            </a:r>
            <a:r>
              <a:rPr lang="en-US" altLang="en-US" sz="2000" b="1">
                <a:solidFill>
                  <a:srgbClr val="9933FF"/>
                </a:solidFill>
                <a:latin typeface="Arial" panose="020B0604020202020204" pitchFamily="34" charset="0"/>
                <a:sym typeface="Symbol" panose="05050102010706020507" pitchFamily="18" charset="2"/>
              </a:rPr>
              <a:t>15.0 </a:t>
            </a:r>
            <a:r>
              <a:rPr lang="en-US" altLang="en-US" sz="2000" b="1">
                <a:solidFill>
                  <a:srgbClr val="9933FF"/>
                </a:solidFill>
                <a:latin typeface="Symbol" panose="05050102010706020507" pitchFamily="18" charset="2"/>
                <a:sym typeface="Symbol" panose="05050102010706020507" pitchFamily="18" charset="2"/>
              </a:rPr>
              <a:t>m</a:t>
            </a:r>
            <a:r>
              <a:rPr lang="en-US" altLang="en-US" sz="2000" b="1">
                <a:solidFill>
                  <a:srgbClr val="9933FF"/>
                </a:solidFill>
                <a:latin typeface="Arial" panose="020B0604020202020204" pitchFamily="34" charset="0"/>
                <a:sym typeface="Symbol" panose="05050102010706020507" pitchFamily="18" charset="2"/>
              </a:rPr>
              <a:t>L</a:t>
            </a:r>
            <a:r>
              <a:rPr lang="en-US" altLang="en-US" sz="2000" b="1" u="sng">
                <a:solidFill>
                  <a:srgbClr val="9933FF"/>
                </a:solidFill>
                <a:latin typeface="Arial" panose="020B0604020202020204" pitchFamily="34" charset="0"/>
                <a:sym typeface="Symbol" panose="05050102010706020507" pitchFamily="18" charset="2"/>
              </a:rPr>
              <a:t>(__1 L__)</a:t>
            </a:r>
            <a:r>
              <a:rPr lang="en-US" altLang="en-US" sz="2000" b="1">
                <a:solidFill>
                  <a:srgbClr val="9933FF"/>
                </a:solidFill>
                <a:latin typeface="Arial" panose="020B0604020202020204" pitchFamily="34" charset="0"/>
                <a:sym typeface="Symbol" panose="05050102010706020507" pitchFamily="18" charset="2"/>
              </a:rPr>
              <a:t> =  </a:t>
            </a:r>
            <a:r>
              <a:rPr lang="en-US" altLang="en-US" sz="2000" b="1">
                <a:solidFill>
                  <a:srgbClr val="FF3300"/>
                </a:solidFill>
                <a:effectLst>
                  <a:outerShdw blurRad="38100" dist="38100" dir="2700000" algn="tl">
                    <a:srgbClr val="C0C0C0"/>
                  </a:outerShdw>
                </a:effectLst>
                <a:latin typeface="Arial" panose="020B0604020202020204" pitchFamily="34" charset="0"/>
                <a:sym typeface="Symbol" panose="05050102010706020507" pitchFamily="18" charset="2"/>
              </a:rPr>
              <a:t>1.5 x 10</a:t>
            </a:r>
            <a:r>
              <a:rPr lang="en-US" altLang="en-US" sz="2000" b="1" baseline="30000">
                <a:solidFill>
                  <a:srgbClr val="FF3300"/>
                </a:solidFill>
                <a:effectLst>
                  <a:outerShdw blurRad="38100" dist="38100" dir="2700000" algn="tl">
                    <a:srgbClr val="C0C0C0"/>
                  </a:outerShdw>
                </a:effectLst>
                <a:latin typeface="Arial" panose="020B0604020202020204" pitchFamily="34" charset="0"/>
                <a:sym typeface="Symbol" panose="05050102010706020507" pitchFamily="18" charset="2"/>
              </a:rPr>
              <a:t>-5</a:t>
            </a:r>
            <a:r>
              <a:rPr lang="en-US" altLang="en-US" sz="2000" b="1">
                <a:solidFill>
                  <a:srgbClr val="FF3300"/>
                </a:solidFill>
                <a:effectLst>
                  <a:outerShdw blurRad="38100" dist="38100" dir="2700000" algn="tl">
                    <a:srgbClr val="C0C0C0"/>
                  </a:outerShdw>
                </a:effectLst>
                <a:latin typeface="Arial" panose="020B0604020202020204" pitchFamily="34" charset="0"/>
                <a:sym typeface="Symbol" panose="05050102010706020507" pitchFamily="18" charset="2"/>
              </a:rPr>
              <a:t> L</a:t>
            </a:r>
            <a:endParaRPr lang="en-US" altLang="en-US" sz="2000" b="1">
              <a:solidFill>
                <a:srgbClr val="9933FF"/>
              </a:solidFill>
              <a:latin typeface="Arial" panose="020B0604020202020204" pitchFamily="34" charset="0"/>
              <a:sym typeface="Symbol" panose="05050102010706020507" pitchFamily="18" charset="2"/>
            </a:endParaRPr>
          </a:p>
          <a:p>
            <a:pPr>
              <a:buFontTx/>
              <a:buNone/>
            </a:pPr>
            <a:r>
              <a:rPr lang="en-US" altLang="en-US" sz="2000" b="1">
                <a:solidFill>
                  <a:srgbClr val="9933FF"/>
                </a:solidFill>
                <a:latin typeface="Arial" panose="020B0604020202020204" pitchFamily="34" charset="0"/>
                <a:sym typeface="Symbol" panose="05050102010706020507" pitchFamily="18" charset="2"/>
              </a:rPr>
              <a:t>                               1x10</a:t>
            </a:r>
            <a:r>
              <a:rPr lang="en-US" altLang="en-US" sz="2000" b="1" baseline="30000">
                <a:solidFill>
                  <a:srgbClr val="9933FF"/>
                </a:solidFill>
                <a:latin typeface="Arial" panose="020B0604020202020204" pitchFamily="34" charset="0"/>
                <a:sym typeface="Symbol" panose="05050102010706020507" pitchFamily="18" charset="2"/>
              </a:rPr>
              <a:t>6</a:t>
            </a:r>
            <a:r>
              <a:rPr lang="en-US" altLang="en-US" sz="2000" b="1">
                <a:solidFill>
                  <a:srgbClr val="9933FF"/>
                </a:solidFill>
                <a:latin typeface="Arial" panose="020B0604020202020204" pitchFamily="34" charset="0"/>
                <a:sym typeface="Symbol" panose="05050102010706020507" pitchFamily="18" charset="2"/>
              </a:rPr>
              <a:t> </a:t>
            </a:r>
            <a:r>
              <a:rPr lang="en-US" altLang="en-US" sz="2000" b="1">
                <a:solidFill>
                  <a:srgbClr val="9933FF"/>
                </a:solidFill>
                <a:latin typeface="Symbol" panose="05050102010706020507" pitchFamily="18" charset="2"/>
                <a:sym typeface="Symbol" panose="05050102010706020507" pitchFamily="18" charset="2"/>
              </a:rPr>
              <a:t>m</a:t>
            </a:r>
            <a:r>
              <a:rPr lang="en-US" altLang="en-US" sz="2000" b="1">
                <a:solidFill>
                  <a:srgbClr val="9933FF"/>
                </a:solidFill>
                <a:latin typeface="Arial" panose="020B0604020202020204" pitchFamily="34" charset="0"/>
                <a:sym typeface="Symbol" panose="05050102010706020507" pitchFamily="18" charset="2"/>
              </a:rPr>
              <a:t>L</a:t>
            </a:r>
            <a:r>
              <a:rPr lang="en-US" altLang="en-US" sz="2000" b="1">
                <a:solidFill>
                  <a:srgbClr val="9933FF"/>
                </a:solidFill>
                <a:sym typeface="Symbol" panose="05050102010706020507" pitchFamily="18" charset="2"/>
              </a:rPr>
              <a:t> </a:t>
            </a:r>
            <a:endParaRPr lang="en-US" altLang="en-US" sz="2400" b="1">
              <a:solidFill>
                <a:srgbClr val="9933FF"/>
              </a:solidFill>
              <a:sym typeface="Symbol" panose="05050102010706020507" pitchFamily="18" charset="2"/>
            </a:endParaRPr>
          </a:p>
        </p:txBody>
      </p:sp>
      <p:sp>
        <p:nvSpPr>
          <p:cNvPr id="10244" name="Text Box 4"/>
          <p:cNvSpPr txBox="1">
            <a:spLocks noChangeArrowheads="1"/>
          </p:cNvSpPr>
          <p:nvPr/>
        </p:nvSpPr>
        <p:spPr bwMode="auto">
          <a:xfrm>
            <a:off x="5943600" y="6035675"/>
            <a:ext cx="2590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solidFill>
                  <a:srgbClr val="00CC00"/>
                </a:solidFill>
              </a:rPr>
              <a:t>See that wasn’t so bad?!</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 calcmode="lin" valueType="num">
                                      <p:cBhvr>
                                        <p:cTn id="7" dur="500" fill="hold"/>
                                        <p:tgtEl>
                                          <p:spTgt spid="10244"/>
                                        </p:tgtEl>
                                        <p:attrNameLst>
                                          <p:attrName>ppt_w</p:attrName>
                                        </p:attrNameLst>
                                      </p:cBhvr>
                                      <p:tavLst>
                                        <p:tav tm="0">
                                          <p:val>
                                            <p:strVal val="(6*min(max(#ppt_w*#ppt_h,.3),1)-7.4)/-.7*#ppt_w"/>
                                          </p:val>
                                        </p:tav>
                                        <p:tav tm="100000">
                                          <p:val>
                                            <p:strVal val="#ppt_w"/>
                                          </p:val>
                                        </p:tav>
                                      </p:tavLst>
                                    </p:anim>
                                    <p:anim calcmode="lin" valueType="num">
                                      <p:cBhvr>
                                        <p:cTn id="8" dur="500" fill="hold"/>
                                        <p:tgtEl>
                                          <p:spTgt spid="10244"/>
                                        </p:tgtEl>
                                        <p:attrNameLst>
                                          <p:attrName>ppt_h</p:attrName>
                                        </p:attrNameLst>
                                      </p:cBhvr>
                                      <p:tavLst>
                                        <p:tav tm="0">
                                          <p:val>
                                            <p:strVal val="(6*min(max(#ppt_w*#ppt_h,.3),1)-7.4)/-.7*#ppt_h"/>
                                          </p:val>
                                        </p:tav>
                                        <p:tav tm="100000">
                                          <p:val>
                                            <p:strVal val="#ppt_h"/>
                                          </p:val>
                                        </p:tav>
                                      </p:tavLst>
                                    </p:anim>
                                    <p:anim calcmode="lin" valueType="num">
                                      <p:cBhvr>
                                        <p:cTn id="9" dur="500" fill="hold"/>
                                        <p:tgtEl>
                                          <p:spTgt spid="10244"/>
                                        </p:tgtEl>
                                        <p:attrNameLst>
                                          <p:attrName>ppt_x</p:attrName>
                                        </p:attrNameLst>
                                      </p:cBhvr>
                                      <p:tavLst>
                                        <p:tav tm="0">
                                          <p:val>
                                            <p:fltVal val="0.5"/>
                                          </p:val>
                                        </p:tav>
                                        <p:tav tm="100000">
                                          <p:val>
                                            <p:strVal val="#ppt_x"/>
                                          </p:val>
                                        </p:tav>
                                      </p:tavLst>
                                    </p:anim>
                                    <p:anim calcmode="lin" valueType="num">
                                      <p:cBhvr>
                                        <p:cTn id="10" dur="500" fill="hold"/>
                                        <p:tgtEl>
                                          <p:spTgt spid="1024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0"/>
            <a:ext cx="7772400" cy="1143000"/>
          </a:xfrm>
        </p:spPr>
        <p:txBody>
          <a:bodyPr/>
          <a:lstStyle/>
          <a:p>
            <a:r>
              <a:rPr lang="en-US" altLang="en-US" sz="6000" b="1">
                <a:solidFill>
                  <a:schemeClr val="tx1"/>
                </a:solidFill>
                <a:effectLst>
                  <a:outerShdw blurRad="38100" dist="38100" dir="2700000" algn="tl">
                    <a:srgbClr val="C0C0C0"/>
                  </a:outerShdw>
                </a:effectLst>
                <a:latin typeface="Arial" panose="020B0604020202020204" pitchFamily="34" charset="0"/>
              </a:rPr>
              <a:t>CONVERSIONS</a:t>
            </a:r>
          </a:p>
        </p:txBody>
      </p:sp>
      <p:sp>
        <p:nvSpPr>
          <p:cNvPr id="9219" name="Rectangle 3"/>
          <p:cNvSpPr>
            <a:spLocks noGrp="1" noChangeArrowheads="1"/>
          </p:cNvSpPr>
          <p:nvPr>
            <p:ph type="body" idx="1"/>
          </p:nvPr>
        </p:nvSpPr>
        <p:spPr>
          <a:xfrm>
            <a:off x="381000" y="990600"/>
            <a:ext cx="8763000" cy="5867400"/>
          </a:xfrm>
        </p:spPr>
        <p:txBody>
          <a:bodyPr/>
          <a:lstStyle/>
          <a:p>
            <a:pPr>
              <a:buFontTx/>
              <a:buNone/>
            </a:pPr>
            <a:r>
              <a:rPr lang="en-US" altLang="en-US" sz="2000" b="1">
                <a:latin typeface="Arial" panose="020B0604020202020204" pitchFamily="34" charset="0"/>
              </a:rPr>
              <a:t>Convert the following:</a:t>
            </a:r>
            <a:endParaRPr lang="en-US" altLang="en-US" sz="2400" b="1">
              <a:latin typeface="Arial" panose="020B0604020202020204" pitchFamily="34" charset="0"/>
            </a:endParaRPr>
          </a:p>
          <a:p>
            <a:pPr>
              <a:buFontTx/>
              <a:buNone/>
            </a:pPr>
            <a:endParaRPr lang="en-US" altLang="en-US" sz="2400" b="1">
              <a:latin typeface="Arial" panose="020B0604020202020204" pitchFamily="34" charset="0"/>
            </a:endParaRPr>
          </a:p>
          <a:p>
            <a:pPr>
              <a:buFontTx/>
              <a:buNone/>
            </a:pPr>
            <a:r>
              <a:rPr lang="en-US" altLang="en-US" sz="2400" b="1">
                <a:latin typeface="Arial" panose="020B0604020202020204" pitchFamily="34" charset="0"/>
              </a:rPr>
              <a:t>1.  </a:t>
            </a:r>
            <a:r>
              <a:rPr lang="en-US" altLang="en-US" sz="2400" b="1">
                <a:solidFill>
                  <a:srgbClr val="FF0000"/>
                </a:solidFill>
                <a:latin typeface="Arial" panose="020B0604020202020204" pitchFamily="34" charset="0"/>
              </a:rPr>
              <a:t>28.0 m </a:t>
            </a:r>
            <a:r>
              <a:rPr lang="en-US" altLang="en-US" sz="2400" b="1">
                <a:solidFill>
                  <a:srgbClr val="FF0000"/>
                </a:solidFill>
                <a:latin typeface="Arial" panose="020B0604020202020204" pitchFamily="34" charset="0"/>
                <a:sym typeface="Symbol" panose="05050102010706020507" pitchFamily="18" charset="2"/>
              </a:rPr>
              <a:t> mm</a:t>
            </a:r>
            <a:endParaRPr lang="en-US" altLang="en-US" sz="2400" b="1">
              <a:latin typeface="Arial" panose="020B0604020202020204" pitchFamily="34" charset="0"/>
              <a:sym typeface="Symbol" panose="05050102010706020507" pitchFamily="18" charset="2"/>
            </a:endParaRPr>
          </a:p>
          <a:p>
            <a:pPr>
              <a:buFontTx/>
              <a:buNone/>
            </a:pPr>
            <a:r>
              <a:rPr lang="en-US" altLang="en-US" sz="2000" b="1">
                <a:latin typeface="Arial" panose="020B0604020202020204" pitchFamily="34" charset="0"/>
                <a:sym typeface="Symbol" panose="05050102010706020507" pitchFamily="18" charset="2"/>
              </a:rPr>
              <a:t>	To convert from m to mm you need to look up the relationship between meters (m) to millimeters (mm).  There are 1000 mm in 1 m.</a:t>
            </a:r>
            <a:endParaRPr lang="en-US" altLang="en-US" sz="2400" b="1">
              <a:latin typeface="Arial" panose="020B0604020202020204" pitchFamily="34" charset="0"/>
              <a:sym typeface="Symbol" panose="05050102010706020507" pitchFamily="18" charset="2"/>
            </a:endParaRPr>
          </a:p>
          <a:p>
            <a:pPr>
              <a:buFontTx/>
              <a:buNone/>
            </a:pPr>
            <a:r>
              <a:rPr lang="en-US" altLang="en-US" sz="2400" b="1">
                <a:latin typeface="Arial" panose="020B0604020202020204" pitchFamily="34" charset="0"/>
                <a:sym typeface="Symbol" panose="05050102010706020507" pitchFamily="18" charset="2"/>
              </a:rPr>
              <a:t>		</a:t>
            </a:r>
            <a:r>
              <a:rPr lang="en-US" altLang="en-US" sz="2400" b="1">
                <a:solidFill>
                  <a:srgbClr val="FF0000"/>
                </a:solidFill>
                <a:latin typeface="Arial" panose="020B0604020202020204" pitchFamily="34" charset="0"/>
                <a:sym typeface="Symbol" panose="05050102010706020507" pitchFamily="18" charset="2"/>
              </a:rPr>
              <a:t>28.0 m ( </a:t>
            </a:r>
            <a:r>
              <a:rPr lang="en-US" altLang="en-US" sz="2400" b="1" u="sng">
                <a:solidFill>
                  <a:srgbClr val="FF0000"/>
                </a:solidFill>
                <a:latin typeface="Arial" panose="020B0604020202020204" pitchFamily="34" charset="0"/>
                <a:sym typeface="Symbol" panose="05050102010706020507" pitchFamily="18" charset="2"/>
              </a:rPr>
              <a:t>1000 mm</a:t>
            </a:r>
            <a:r>
              <a:rPr lang="en-US" altLang="en-US" sz="2400" b="1">
                <a:solidFill>
                  <a:srgbClr val="FF0000"/>
                </a:solidFill>
                <a:latin typeface="Arial" panose="020B0604020202020204" pitchFamily="34" charset="0"/>
                <a:sym typeface="Symbol" panose="05050102010706020507" pitchFamily="18" charset="2"/>
              </a:rPr>
              <a:t> ) = </a:t>
            </a:r>
            <a:r>
              <a:rPr lang="en-US" altLang="en-US" sz="2400" b="1">
                <a:solidFill>
                  <a:srgbClr val="FF0000"/>
                </a:solidFill>
                <a:effectLst>
                  <a:outerShdw blurRad="38100" dist="38100" dir="2700000" algn="tl">
                    <a:srgbClr val="C0C0C0"/>
                  </a:outerShdw>
                </a:effectLst>
                <a:latin typeface="Arial" panose="020B0604020202020204" pitchFamily="34" charset="0"/>
                <a:sym typeface="Symbol" panose="05050102010706020507" pitchFamily="18" charset="2"/>
              </a:rPr>
              <a:t>28.0 x 10</a:t>
            </a:r>
            <a:r>
              <a:rPr lang="en-US" altLang="en-US" sz="2400" b="1" baseline="30000">
                <a:solidFill>
                  <a:srgbClr val="FF0000"/>
                </a:solidFill>
                <a:effectLst>
                  <a:outerShdw blurRad="38100" dist="38100" dir="2700000" algn="tl">
                    <a:srgbClr val="C0C0C0"/>
                  </a:outerShdw>
                </a:effectLst>
                <a:latin typeface="Arial" panose="020B0604020202020204" pitchFamily="34" charset="0"/>
                <a:sym typeface="Symbol" panose="05050102010706020507" pitchFamily="18" charset="2"/>
              </a:rPr>
              <a:t>4</a:t>
            </a:r>
            <a:r>
              <a:rPr lang="en-US" altLang="en-US" sz="2400" b="1">
                <a:solidFill>
                  <a:srgbClr val="FF0000"/>
                </a:solidFill>
                <a:effectLst>
                  <a:outerShdw blurRad="38100" dist="38100" dir="2700000" algn="tl">
                    <a:srgbClr val="C0C0C0"/>
                  </a:outerShdw>
                </a:effectLst>
                <a:latin typeface="Arial" panose="020B0604020202020204" pitchFamily="34" charset="0"/>
                <a:sym typeface="Symbol" panose="05050102010706020507" pitchFamily="18" charset="2"/>
              </a:rPr>
              <a:t> mm</a:t>
            </a:r>
            <a:endParaRPr lang="en-US" altLang="en-US" sz="2400" b="1">
              <a:latin typeface="Arial" panose="020B0604020202020204" pitchFamily="34" charset="0"/>
              <a:sym typeface="Symbol" panose="05050102010706020507" pitchFamily="18" charset="2"/>
            </a:endParaRPr>
          </a:p>
          <a:p>
            <a:pPr>
              <a:buFontTx/>
              <a:buNone/>
            </a:pPr>
            <a:r>
              <a:rPr lang="en-US" altLang="en-US" sz="2400" b="1">
                <a:solidFill>
                  <a:srgbClr val="FF0000"/>
                </a:solidFill>
                <a:latin typeface="Arial" panose="020B0604020202020204" pitchFamily="34" charset="0"/>
                <a:sym typeface="Symbol" panose="05050102010706020507" pitchFamily="18" charset="2"/>
              </a:rPr>
              <a:t>                              1 m</a:t>
            </a:r>
            <a:r>
              <a:rPr lang="en-US" altLang="en-US" sz="2400" b="1">
                <a:sym typeface="Symbol" panose="05050102010706020507" pitchFamily="18" charset="2"/>
              </a:rPr>
              <a:t>    </a:t>
            </a:r>
          </a:p>
          <a:p>
            <a:pPr>
              <a:buFontTx/>
              <a:buNone/>
            </a:pPr>
            <a:r>
              <a:rPr lang="en-US" altLang="en-US" sz="1800" b="1">
                <a:latin typeface="Arial" panose="020B0604020202020204" pitchFamily="34" charset="0"/>
                <a:sym typeface="Symbol" panose="05050102010706020507" pitchFamily="18" charset="2"/>
              </a:rPr>
              <a:t>Remember to ask yourself, do you want meters? No? Then get rid of it by placing it on the bottom in the parenthesis.  What do you want? mm? Then put it on top in the parenthesis.  This is Dimensional Analysis.</a:t>
            </a:r>
            <a:endParaRPr lang="en-US" altLang="en-US" sz="2400" b="1">
              <a:latin typeface="Arial" panose="020B0604020202020204" pitchFamily="34" charset="0"/>
              <a:sym typeface="Symbol" panose="05050102010706020507" pitchFamily="18" charset="2"/>
            </a:endParaRPr>
          </a:p>
          <a:p>
            <a:pPr>
              <a:buFontTx/>
              <a:buNone/>
            </a:pPr>
            <a:r>
              <a:rPr lang="en-US" altLang="en-US" sz="2400" b="1">
                <a:latin typeface="Arial" panose="020B0604020202020204" pitchFamily="34" charset="0"/>
                <a:sym typeface="Symbol" panose="05050102010706020507" pitchFamily="18" charset="2"/>
              </a:rPr>
              <a:t>2.   </a:t>
            </a:r>
            <a:r>
              <a:rPr lang="en-US" altLang="en-US" sz="2400" b="1">
                <a:solidFill>
                  <a:srgbClr val="003399"/>
                </a:solidFill>
                <a:latin typeface="Arial" panose="020B0604020202020204" pitchFamily="34" charset="0"/>
                <a:sym typeface="Symbol" panose="05050102010706020507" pitchFamily="18" charset="2"/>
              </a:rPr>
              <a:t>65.9 lb    kg</a:t>
            </a:r>
            <a:endParaRPr lang="en-US" altLang="en-US" sz="2400" b="1">
              <a:latin typeface="Arial" panose="020B0604020202020204" pitchFamily="34" charset="0"/>
              <a:sym typeface="Symbol" panose="05050102010706020507" pitchFamily="18" charset="2"/>
            </a:endParaRPr>
          </a:p>
          <a:p>
            <a:pPr>
              <a:buFontTx/>
              <a:buNone/>
            </a:pPr>
            <a:r>
              <a:rPr lang="en-US" altLang="en-US" sz="2400" b="1">
                <a:latin typeface="Arial" panose="020B0604020202020204" pitchFamily="34" charset="0"/>
                <a:sym typeface="Symbol" panose="05050102010706020507" pitchFamily="18" charset="2"/>
              </a:rPr>
              <a:t>    </a:t>
            </a:r>
            <a:r>
              <a:rPr lang="en-US" altLang="en-US" sz="2000" b="1">
                <a:latin typeface="Arial" panose="020B0604020202020204" pitchFamily="34" charset="0"/>
                <a:sym typeface="Symbol" panose="05050102010706020507" pitchFamily="18" charset="2"/>
              </a:rPr>
              <a:t>Looking up the conversion, there are 2.2 lb.  for every 1 kg</a:t>
            </a:r>
            <a:r>
              <a:rPr lang="en-US" altLang="en-US" sz="2400" b="1">
                <a:latin typeface="Arial" panose="020B0604020202020204" pitchFamily="34" charset="0"/>
                <a:sym typeface="Symbol" panose="05050102010706020507" pitchFamily="18" charset="2"/>
              </a:rPr>
              <a:t>.</a:t>
            </a:r>
          </a:p>
          <a:p>
            <a:pPr>
              <a:buFontTx/>
              <a:buNone/>
            </a:pPr>
            <a:r>
              <a:rPr lang="en-US" altLang="en-US" sz="2400" b="1">
                <a:latin typeface="Arial" panose="020B0604020202020204" pitchFamily="34" charset="0"/>
                <a:sym typeface="Symbol" panose="05050102010706020507" pitchFamily="18" charset="2"/>
              </a:rPr>
              <a:t>			</a:t>
            </a:r>
            <a:r>
              <a:rPr lang="en-US" altLang="en-US" sz="2400" b="1">
                <a:solidFill>
                  <a:srgbClr val="003399"/>
                </a:solidFill>
                <a:latin typeface="Arial" panose="020B0604020202020204" pitchFamily="34" charset="0"/>
                <a:sym typeface="Symbol" panose="05050102010706020507" pitchFamily="18" charset="2"/>
              </a:rPr>
              <a:t>65.9 lb ( </a:t>
            </a:r>
            <a:r>
              <a:rPr lang="en-US" altLang="en-US" sz="2400" b="1" u="sng">
                <a:solidFill>
                  <a:srgbClr val="003399"/>
                </a:solidFill>
                <a:latin typeface="Arial" panose="020B0604020202020204" pitchFamily="34" charset="0"/>
                <a:sym typeface="Symbol" panose="05050102010706020507" pitchFamily="18" charset="2"/>
              </a:rPr>
              <a:t>1 kg</a:t>
            </a:r>
            <a:r>
              <a:rPr lang="en-US" altLang="en-US" sz="2400" b="1">
                <a:solidFill>
                  <a:srgbClr val="003399"/>
                </a:solidFill>
                <a:latin typeface="Arial" panose="020B0604020202020204" pitchFamily="34" charset="0"/>
                <a:sym typeface="Symbol" panose="05050102010706020507" pitchFamily="18" charset="2"/>
              </a:rPr>
              <a:t>  )  = </a:t>
            </a:r>
            <a:r>
              <a:rPr lang="en-US" altLang="en-US" sz="2400" b="1">
                <a:solidFill>
                  <a:srgbClr val="003399"/>
                </a:solidFill>
                <a:effectLst>
                  <a:outerShdw blurRad="38100" dist="38100" dir="2700000" algn="tl">
                    <a:srgbClr val="C0C0C0"/>
                  </a:outerShdw>
                </a:effectLst>
                <a:latin typeface="Arial" panose="020B0604020202020204" pitchFamily="34" charset="0"/>
                <a:sym typeface="Symbol" panose="05050102010706020507" pitchFamily="18" charset="2"/>
              </a:rPr>
              <a:t>30.0 kg</a:t>
            </a:r>
          </a:p>
          <a:p>
            <a:pPr>
              <a:buFontTx/>
              <a:buNone/>
            </a:pPr>
            <a:r>
              <a:rPr lang="en-US" altLang="en-US" sz="2400" b="1">
                <a:solidFill>
                  <a:srgbClr val="003399"/>
                </a:solidFill>
                <a:latin typeface="Arial" panose="020B0604020202020204" pitchFamily="34" charset="0"/>
                <a:sym typeface="Symbol" panose="05050102010706020507" pitchFamily="18" charset="2"/>
              </a:rPr>
              <a:t>                                    2.2 lb</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0"/>
            <a:ext cx="7772400" cy="1143000"/>
          </a:xfrm>
        </p:spPr>
        <p:txBody>
          <a:bodyPr/>
          <a:lstStyle/>
          <a:p>
            <a:r>
              <a:rPr lang="en-US" altLang="en-US" sz="6000" b="1">
                <a:solidFill>
                  <a:schemeClr val="tx1"/>
                </a:solidFill>
                <a:effectLst>
                  <a:outerShdw blurRad="38100" dist="38100" dir="2700000" algn="tl">
                    <a:srgbClr val="C0C0C0"/>
                  </a:outerShdw>
                </a:effectLst>
                <a:latin typeface="Arial" panose="020B0604020202020204" pitchFamily="34" charset="0"/>
              </a:rPr>
              <a:t>CONVERSIONS</a:t>
            </a:r>
          </a:p>
        </p:txBody>
      </p:sp>
      <p:sp>
        <p:nvSpPr>
          <p:cNvPr id="11267" name="Rectangle 3"/>
          <p:cNvSpPr>
            <a:spLocks noGrp="1" noChangeArrowheads="1"/>
          </p:cNvSpPr>
          <p:nvPr>
            <p:ph type="body" idx="1"/>
          </p:nvPr>
        </p:nvSpPr>
        <p:spPr>
          <a:xfrm>
            <a:off x="381000" y="990600"/>
            <a:ext cx="8763000" cy="5867400"/>
          </a:xfrm>
        </p:spPr>
        <p:txBody>
          <a:bodyPr/>
          <a:lstStyle/>
          <a:p>
            <a:pPr>
              <a:buFontTx/>
              <a:buNone/>
            </a:pPr>
            <a:r>
              <a:rPr lang="en-US" altLang="en-US" sz="2000" b="1">
                <a:latin typeface="Arial" panose="020B0604020202020204" pitchFamily="34" charset="0"/>
              </a:rPr>
              <a:t>Convert the following:</a:t>
            </a:r>
            <a:endParaRPr lang="en-US" altLang="en-US" sz="2400" b="1">
              <a:latin typeface="Arial" panose="020B0604020202020204" pitchFamily="34" charset="0"/>
            </a:endParaRPr>
          </a:p>
          <a:p>
            <a:pPr>
              <a:lnSpc>
                <a:spcPct val="70000"/>
              </a:lnSpc>
              <a:buFontTx/>
              <a:buNone/>
            </a:pPr>
            <a:endParaRPr lang="en-US" altLang="en-US" sz="2400" b="1">
              <a:latin typeface="Arial" panose="020B0604020202020204" pitchFamily="34" charset="0"/>
            </a:endParaRPr>
          </a:p>
          <a:p>
            <a:pPr>
              <a:buFontTx/>
              <a:buNone/>
            </a:pPr>
            <a:r>
              <a:rPr lang="en-US" altLang="en-US" sz="2400" b="1">
                <a:latin typeface="Arial" panose="020B0604020202020204" pitchFamily="34" charset="0"/>
              </a:rPr>
              <a:t>1.  </a:t>
            </a:r>
            <a:r>
              <a:rPr lang="en-US" altLang="en-US" sz="2400" b="1">
                <a:solidFill>
                  <a:srgbClr val="0000FF"/>
                </a:solidFill>
                <a:latin typeface="Arial" panose="020B0604020202020204" pitchFamily="34" charset="0"/>
              </a:rPr>
              <a:t>7.00 in</a:t>
            </a:r>
            <a:r>
              <a:rPr lang="en-US" altLang="en-US" sz="2400" b="1" baseline="30000">
                <a:solidFill>
                  <a:srgbClr val="0000FF"/>
                </a:solidFill>
                <a:latin typeface="Arial" panose="020B0604020202020204" pitchFamily="34" charset="0"/>
              </a:rPr>
              <a:t>3</a:t>
            </a:r>
            <a:r>
              <a:rPr lang="en-US" altLang="en-US" sz="2400" b="1">
                <a:solidFill>
                  <a:srgbClr val="0000FF"/>
                </a:solidFill>
                <a:latin typeface="Arial" panose="020B0604020202020204" pitchFamily="34" charset="0"/>
              </a:rPr>
              <a:t> </a:t>
            </a:r>
            <a:r>
              <a:rPr lang="en-US" altLang="en-US" sz="2400" b="1">
                <a:solidFill>
                  <a:srgbClr val="0000FF"/>
                </a:solidFill>
                <a:latin typeface="Arial" panose="020B0604020202020204" pitchFamily="34" charset="0"/>
                <a:sym typeface="Symbol" panose="05050102010706020507" pitchFamily="18" charset="2"/>
              </a:rPr>
              <a:t> mL</a:t>
            </a:r>
            <a:endParaRPr lang="en-US" altLang="en-US" sz="2400" b="1">
              <a:latin typeface="Arial" panose="020B0604020202020204" pitchFamily="34" charset="0"/>
              <a:sym typeface="Symbol" panose="05050102010706020507" pitchFamily="18" charset="2"/>
            </a:endParaRPr>
          </a:p>
          <a:p>
            <a:pPr>
              <a:buFontTx/>
              <a:buNone/>
            </a:pPr>
            <a:r>
              <a:rPr lang="en-US" altLang="en-US" sz="2000" b="1">
                <a:latin typeface="Arial" panose="020B0604020202020204" pitchFamily="34" charset="0"/>
                <a:sym typeface="Symbol" panose="05050102010706020507" pitchFamily="18" charset="2"/>
              </a:rPr>
              <a:t>	There is no direct conversion from </a:t>
            </a:r>
            <a:r>
              <a:rPr lang="en-US" altLang="en-US" sz="2000" b="1">
                <a:solidFill>
                  <a:srgbClr val="00CC00"/>
                </a:solidFill>
                <a:latin typeface="Arial" panose="020B0604020202020204" pitchFamily="34" charset="0"/>
                <a:sym typeface="Symbol" panose="05050102010706020507" pitchFamily="18" charset="2"/>
              </a:rPr>
              <a:t>in</a:t>
            </a:r>
            <a:r>
              <a:rPr lang="en-US" altLang="en-US" sz="2000" b="1" baseline="30000">
                <a:solidFill>
                  <a:srgbClr val="00CC00"/>
                </a:solidFill>
                <a:latin typeface="Arial" panose="020B0604020202020204" pitchFamily="34" charset="0"/>
                <a:sym typeface="Symbol" panose="05050102010706020507" pitchFamily="18" charset="2"/>
              </a:rPr>
              <a:t>3</a:t>
            </a:r>
            <a:r>
              <a:rPr lang="en-US" altLang="en-US" sz="2000" b="1">
                <a:latin typeface="Arial" panose="020B0604020202020204" pitchFamily="34" charset="0"/>
                <a:sym typeface="Symbol" panose="05050102010706020507" pitchFamily="18" charset="2"/>
              </a:rPr>
              <a:t> to</a:t>
            </a:r>
            <a:r>
              <a:rPr lang="en-US" altLang="en-US" sz="2000" b="1">
                <a:solidFill>
                  <a:srgbClr val="FF3300"/>
                </a:solidFill>
                <a:latin typeface="Arial" panose="020B0604020202020204" pitchFamily="34" charset="0"/>
                <a:sym typeface="Symbol" panose="05050102010706020507" pitchFamily="18" charset="2"/>
              </a:rPr>
              <a:t> mL</a:t>
            </a:r>
            <a:r>
              <a:rPr lang="en-US" altLang="en-US" sz="2000" b="1">
                <a:latin typeface="Arial" panose="020B0604020202020204" pitchFamily="34" charset="0"/>
                <a:sym typeface="Symbol" panose="05050102010706020507" pitchFamily="18" charset="2"/>
              </a:rPr>
              <a:t> so now you will have to develop a multi-step process that will start with</a:t>
            </a:r>
            <a:r>
              <a:rPr lang="en-US" altLang="en-US" sz="2000" b="1">
                <a:solidFill>
                  <a:srgbClr val="00CC00"/>
                </a:solidFill>
                <a:latin typeface="Arial" panose="020B0604020202020204" pitchFamily="34" charset="0"/>
                <a:sym typeface="Symbol" panose="05050102010706020507" pitchFamily="18" charset="2"/>
              </a:rPr>
              <a:t> in</a:t>
            </a:r>
            <a:r>
              <a:rPr lang="en-US" altLang="en-US" sz="2000" b="1" baseline="30000">
                <a:solidFill>
                  <a:srgbClr val="00CC00"/>
                </a:solidFill>
                <a:latin typeface="Arial" panose="020B0604020202020204" pitchFamily="34" charset="0"/>
                <a:sym typeface="Symbol" panose="05050102010706020507" pitchFamily="18" charset="2"/>
              </a:rPr>
              <a:t>3</a:t>
            </a:r>
            <a:r>
              <a:rPr lang="en-US" altLang="en-US" sz="2000" b="1">
                <a:latin typeface="Arial" panose="020B0604020202020204" pitchFamily="34" charset="0"/>
                <a:sym typeface="Symbol" panose="05050102010706020507" pitchFamily="18" charset="2"/>
              </a:rPr>
              <a:t> and end with </a:t>
            </a:r>
            <a:r>
              <a:rPr lang="en-US" altLang="en-US" sz="2000" b="1">
                <a:solidFill>
                  <a:srgbClr val="FF3300"/>
                </a:solidFill>
                <a:latin typeface="Arial" panose="020B0604020202020204" pitchFamily="34" charset="0"/>
                <a:sym typeface="Symbol" panose="05050102010706020507" pitchFamily="18" charset="2"/>
              </a:rPr>
              <a:t>mL</a:t>
            </a:r>
            <a:r>
              <a:rPr lang="en-US" altLang="en-US" sz="2000" b="1">
                <a:latin typeface="Arial" panose="020B0604020202020204" pitchFamily="34" charset="0"/>
                <a:sym typeface="Symbol" panose="05050102010706020507" pitchFamily="18" charset="2"/>
              </a:rPr>
              <a:t>.  If you memorize that </a:t>
            </a:r>
            <a:r>
              <a:rPr lang="en-US" altLang="en-US" sz="2000" b="1">
                <a:solidFill>
                  <a:srgbClr val="FF3300"/>
                </a:solidFill>
                <a:latin typeface="Arial" panose="020B0604020202020204" pitchFamily="34" charset="0"/>
                <a:sym typeface="Symbol" panose="05050102010706020507" pitchFamily="18" charset="2"/>
              </a:rPr>
              <a:t>1 mL</a:t>
            </a:r>
            <a:r>
              <a:rPr lang="en-US" altLang="en-US" sz="2000" b="1">
                <a:solidFill>
                  <a:srgbClr val="9933FF"/>
                </a:solidFill>
                <a:latin typeface="Arial" panose="020B0604020202020204" pitchFamily="34" charset="0"/>
                <a:sym typeface="Symbol" panose="05050102010706020507" pitchFamily="18" charset="2"/>
              </a:rPr>
              <a:t> = 1 cm</a:t>
            </a:r>
            <a:r>
              <a:rPr lang="en-US" altLang="en-US" sz="2000" b="1" baseline="30000">
                <a:solidFill>
                  <a:srgbClr val="9933FF"/>
                </a:solidFill>
                <a:latin typeface="Arial" panose="020B0604020202020204" pitchFamily="34" charset="0"/>
                <a:sym typeface="Symbol" panose="05050102010706020507" pitchFamily="18" charset="2"/>
              </a:rPr>
              <a:t>3</a:t>
            </a:r>
            <a:r>
              <a:rPr lang="en-US" altLang="en-US" sz="2000" b="1">
                <a:solidFill>
                  <a:srgbClr val="FF3300"/>
                </a:solidFill>
                <a:latin typeface="Arial" panose="020B0604020202020204" pitchFamily="34" charset="0"/>
                <a:sym typeface="Symbol" panose="05050102010706020507" pitchFamily="18" charset="2"/>
              </a:rPr>
              <a:t>,</a:t>
            </a:r>
            <a:r>
              <a:rPr lang="en-US" altLang="en-US" sz="2000" b="1">
                <a:latin typeface="Arial" panose="020B0604020202020204" pitchFamily="34" charset="0"/>
                <a:sym typeface="Symbol" panose="05050102010706020507" pitchFamily="18" charset="2"/>
              </a:rPr>
              <a:t> this problem becomes easy.  All you need to look up is the relationship between </a:t>
            </a:r>
            <a:r>
              <a:rPr lang="en-US" altLang="en-US" sz="2000" b="1">
                <a:solidFill>
                  <a:srgbClr val="00CC00"/>
                </a:solidFill>
                <a:latin typeface="Arial" panose="020B0604020202020204" pitchFamily="34" charset="0"/>
                <a:sym typeface="Symbol" panose="05050102010706020507" pitchFamily="18" charset="2"/>
              </a:rPr>
              <a:t>in</a:t>
            </a:r>
            <a:r>
              <a:rPr lang="en-US" altLang="en-US" sz="2000" b="1">
                <a:latin typeface="Arial" panose="020B0604020202020204" pitchFamily="34" charset="0"/>
                <a:sym typeface="Symbol" panose="05050102010706020507" pitchFamily="18" charset="2"/>
              </a:rPr>
              <a:t> and </a:t>
            </a:r>
            <a:r>
              <a:rPr lang="en-US" altLang="en-US" sz="2000" b="1">
                <a:solidFill>
                  <a:srgbClr val="9933FF"/>
                </a:solidFill>
                <a:latin typeface="Arial" panose="020B0604020202020204" pitchFamily="34" charset="0"/>
                <a:sym typeface="Symbol" panose="05050102010706020507" pitchFamily="18" charset="2"/>
              </a:rPr>
              <a:t>cm</a:t>
            </a:r>
            <a:r>
              <a:rPr lang="en-US" altLang="en-US" sz="2000" b="1">
                <a:latin typeface="Arial" panose="020B0604020202020204" pitchFamily="34" charset="0"/>
                <a:sym typeface="Symbol" panose="05050102010706020507" pitchFamily="18" charset="2"/>
              </a:rPr>
              <a:t>. </a:t>
            </a:r>
          </a:p>
          <a:p>
            <a:pPr>
              <a:buFontTx/>
              <a:buNone/>
            </a:pPr>
            <a:r>
              <a:rPr lang="en-US" altLang="en-US" sz="2400" b="1">
                <a:latin typeface="Arial" panose="020B0604020202020204" pitchFamily="34" charset="0"/>
                <a:sym typeface="Symbol" panose="05050102010706020507" pitchFamily="18" charset="2"/>
              </a:rPr>
              <a:t>		</a:t>
            </a:r>
            <a:r>
              <a:rPr lang="en-US" altLang="en-US" sz="2400" b="1">
                <a:solidFill>
                  <a:srgbClr val="0000CC"/>
                </a:solidFill>
                <a:effectLst>
                  <a:outerShdw blurRad="38100" dist="38100" dir="2700000" algn="tl">
                    <a:srgbClr val="C0C0C0"/>
                  </a:outerShdw>
                </a:effectLst>
                <a:latin typeface="Arial" panose="020B0604020202020204" pitchFamily="34" charset="0"/>
                <a:sym typeface="Symbol" panose="05050102010706020507" pitchFamily="18" charset="2"/>
              </a:rPr>
              <a:t>1 in = 2.54 cm		1 mL = 1 cm</a:t>
            </a:r>
            <a:r>
              <a:rPr lang="en-US" altLang="en-US" sz="2400" b="1" baseline="30000">
                <a:solidFill>
                  <a:srgbClr val="0000CC"/>
                </a:solidFill>
                <a:effectLst>
                  <a:outerShdw blurRad="38100" dist="38100" dir="2700000" algn="tl">
                    <a:srgbClr val="C0C0C0"/>
                  </a:outerShdw>
                </a:effectLst>
                <a:latin typeface="Arial" panose="020B0604020202020204" pitchFamily="34" charset="0"/>
                <a:sym typeface="Symbol" panose="05050102010706020507" pitchFamily="18" charset="2"/>
              </a:rPr>
              <a:t>3</a:t>
            </a:r>
            <a:endParaRPr lang="en-US" altLang="en-US" sz="2400" b="1">
              <a:solidFill>
                <a:srgbClr val="0000CC"/>
              </a:solidFill>
              <a:effectLst>
                <a:outerShdw blurRad="38100" dist="38100" dir="2700000" algn="tl">
                  <a:srgbClr val="C0C0C0"/>
                </a:outerShdw>
              </a:effectLst>
              <a:latin typeface="Arial" panose="020B0604020202020204" pitchFamily="34" charset="0"/>
              <a:sym typeface="Symbol" panose="05050102010706020507" pitchFamily="18" charset="2"/>
            </a:endParaRPr>
          </a:p>
          <a:p>
            <a:pPr>
              <a:buFontTx/>
              <a:buNone/>
            </a:pPr>
            <a:endParaRPr lang="en-US" altLang="en-US" sz="2400" b="1">
              <a:latin typeface="Arial" panose="020B0604020202020204" pitchFamily="34" charset="0"/>
              <a:sym typeface="Symbol" panose="05050102010706020507" pitchFamily="18" charset="2"/>
            </a:endParaRPr>
          </a:p>
          <a:p>
            <a:pPr>
              <a:buFontTx/>
              <a:buNone/>
            </a:pPr>
            <a:r>
              <a:rPr lang="en-US" altLang="en-US" sz="2400" b="1">
                <a:solidFill>
                  <a:srgbClr val="0000FF"/>
                </a:solidFill>
                <a:latin typeface="Arial" panose="020B0604020202020204" pitchFamily="34" charset="0"/>
                <a:sym typeface="Symbol" panose="05050102010706020507" pitchFamily="18" charset="2"/>
              </a:rPr>
              <a:t>             7.00 </a:t>
            </a:r>
            <a:r>
              <a:rPr lang="en-US" altLang="en-US" sz="2400" b="1">
                <a:solidFill>
                  <a:srgbClr val="00CC00"/>
                </a:solidFill>
                <a:latin typeface="Arial" panose="020B0604020202020204" pitchFamily="34" charset="0"/>
              </a:rPr>
              <a:t>in</a:t>
            </a:r>
            <a:r>
              <a:rPr lang="en-US" altLang="en-US" sz="2400" b="1" baseline="30000">
                <a:solidFill>
                  <a:srgbClr val="0000FF"/>
                </a:solidFill>
                <a:latin typeface="Arial" panose="020B0604020202020204" pitchFamily="34" charset="0"/>
              </a:rPr>
              <a:t>3</a:t>
            </a:r>
            <a:r>
              <a:rPr lang="en-US" altLang="en-US" sz="2400" b="1">
                <a:solidFill>
                  <a:srgbClr val="0000FF"/>
                </a:solidFill>
                <a:latin typeface="Arial" panose="020B0604020202020204" pitchFamily="34" charset="0"/>
                <a:sym typeface="Symbol" panose="05050102010706020507" pitchFamily="18" charset="2"/>
              </a:rPr>
              <a:t> ( </a:t>
            </a:r>
            <a:r>
              <a:rPr lang="en-US" altLang="en-US" sz="2400" b="1" u="sng">
                <a:solidFill>
                  <a:srgbClr val="0000FF"/>
                </a:solidFill>
                <a:latin typeface="Arial" panose="020B0604020202020204" pitchFamily="34" charset="0"/>
                <a:sym typeface="Symbol" panose="05050102010706020507" pitchFamily="18" charset="2"/>
              </a:rPr>
              <a:t>2.54 </a:t>
            </a:r>
            <a:r>
              <a:rPr lang="en-US" altLang="en-US" sz="2400" b="1" u="sng">
                <a:solidFill>
                  <a:srgbClr val="9933FF"/>
                </a:solidFill>
                <a:latin typeface="Arial" panose="020B0604020202020204" pitchFamily="34" charset="0"/>
                <a:sym typeface="Symbol" panose="05050102010706020507" pitchFamily="18" charset="2"/>
              </a:rPr>
              <a:t>cm</a:t>
            </a:r>
            <a:r>
              <a:rPr lang="en-US" altLang="en-US" sz="2400" b="1">
                <a:solidFill>
                  <a:srgbClr val="0000FF"/>
                </a:solidFill>
                <a:latin typeface="Arial" panose="020B0604020202020204" pitchFamily="34" charset="0"/>
                <a:sym typeface="Symbol" panose="05050102010706020507" pitchFamily="18" charset="2"/>
              </a:rPr>
              <a:t> )</a:t>
            </a:r>
            <a:r>
              <a:rPr lang="en-US" altLang="en-US" sz="2400" b="1" baseline="30000">
                <a:solidFill>
                  <a:srgbClr val="0000FF"/>
                </a:solidFill>
                <a:latin typeface="Arial" panose="020B0604020202020204" pitchFamily="34" charset="0"/>
                <a:sym typeface="Symbol" panose="05050102010706020507" pitchFamily="18" charset="2"/>
              </a:rPr>
              <a:t>3</a:t>
            </a:r>
            <a:r>
              <a:rPr lang="en-US" altLang="en-US" sz="2400" b="1">
                <a:solidFill>
                  <a:srgbClr val="0000FF"/>
                </a:solidFill>
                <a:latin typeface="Arial" panose="020B0604020202020204" pitchFamily="34" charset="0"/>
                <a:sym typeface="Symbol" panose="05050102010706020507" pitchFamily="18" charset="2"/>
              </a:rPr>
              <a:t> ( </a:t>
            </a:r>
            <a:r>
              <a:rPr lang="en-US" altLang="en-US" sz="2400" b="1" u="sng">
                <a:solidFill>
                  <a:srgbClr val="0000FF"/>
                </a:solidFill>
                <a:latin typeface="Arial" panose="020B0604020202020204" pitchFamily="34" charset="0"/>
                <a:sym typeface="Symbol" panose="05050102010706020507" pitchFamily="18" charset="2"/>
              </a:rPr>
              <a:t>1 </a:t>
            </a:r>
            <a:r>
              <a:rPr lang="en-US" altLang="en-US" sz="2400" b="1" u="sng">
                <a:solidFill>
                  <a:srgbClr val="FF3300"/>
                </a:solidFill>
                <a:latin typeface="Arial" panose="020B0604020202020204" pitchFamily="34" charset="0"/>
                <a:sym typeface="Symbol" panose="05050102010706020507" pitchFamily="18" charset="2"/>
              </a:rPr>
              <a:t>mL</a:t>
            </a:r>
            <a:r>
              <a:rPr lang="en-US" altLang="en-US" sz="2400" b="1">
                <a:solidFill>
                  <a:srgbClr val="0000FF"/>
                </a:solidFill>
                <a:latin typeface="Arial" panose="020B0604020202020204" pitchFamily="34" charset="0"/>
                <a:sym typeface="Symbol" panose="05050102010706020507" pitchFamily="18" charset="2"/>
              </a:rPr>
              <a:t> ) =</a:t>
            </a:r>
            <a:r>
              <a:rPr lang="en-US" altLang="en-US" sz="2400" b="1">
                <a:solidFill>
                  <a:srgbClr val="FF0000"/>
                </a:solidFill>
                <a:latin typeface="Arial" panose="020B0604020202020204" pitchFamily="34" charset="0"/>
                <a:sym typeface="Symbol" panose="05050102010706020507" pitchFamily="18" charset="2"/>
              </a:rPr>
              <a:t> ?</a:t>
            </a:r>
          </a:p>
          <a:p>
            <a:pPr>
              <a:buFontTx/>
              <a:buNone/>
            </a:pPr>
            <a:r>
              <a:rPr lang="en-US" altLang="en-US" sz="2400" b="1">
                <a:solidFill>
                  <a:srgbClr val="FF0000"/>
                </a:solidFill>
                <a:latin typeface="Arial" panose="020B0604020202020204" pitchFamily="34" charset="0"/>
                <a:sym typeface="Symbol" panose="05050102010706020507" pitchFamily="18" charset="2"/>
              </a:rPr>
              <a:t>				</a:t>
            </a:r>
            <a:r>
              <a:rPr lang="en-US" altLang="en-US" sz="2400" b="1">
                <a:solidFill>
                  <a:srgbClr val="0000FF"/>
                </a:solidFill>
                <a:latin typeface="Arial" panose="020B0604020202020204" pitchFamily="34" charset="0"/>
                <a:sym typeface="Symbol" panose="05050102010706020507" pitchFamily="18" charset="2"/>
              </a:rPr>
              <a:t>1 </a:t>
            </a:r>
            <a:r>
              <a:rPr lang="en-US" altLang="en-US" sz="2400" b="1">
                <a:solidFill>
                  <a:srgbClr val="00CC00"/>
                </a:solidFill>
                <a:latin typeface="Arial" panose="020B0604020202020204" pitchFamily="34" charset="0"/>
              </a:rPr>
              <a:t>in</a:t>
            </a:r>
            <a:r>
              <a:rPr lang="en-US" altLang="en-US" sz="2400" b="1">
                <a:solidFill>
                  <a:srgbClr val="0000FF"/>
                </a:solidFill>
                <a:sym typeface="Symbol" panose="05050102010706020507" pitchFamily="18" charset="2"/>
              </a:rPr>
              <a:t>           </a:t>
            </a:r>
            <a:r>
              <a:rPr lang="en-US" altLang="en-US" sz="2400" b="1">
                <a:solidFill>
                  <a:srgbClr val="0000FF"/>
                </a:solidFill>
                <a:latin typeface="Arial" panose="020B0604020202020204" pitchFamily="34" charset="0"/>
                <a:sym typeface="Symbol" panose="05050102010706020507" pitchFamily="18" charset="2"/>
              </a:rPr>
              <a:t>1 </a:t>
            </a:r>
            <a:r>
              <a:rPr lang="en-US" altLang="en-US" sz="2400" b="1">
                <a:solidFill>
                  <a:srgbClr val="9933FF"/>
                </a:solidFill>
                <a:latin typeface="Arial" panose="020B0604020202020204" pitchFamily="34" charset="0"/>
                <a:sym typeface="Symbol" panose="05050102010706020507" pitchFamily="18" charset="2"/>
              </a:rPr>
              <a:t>cm</a:t>
            </a:r>
            <a:r>
              <a:rPr lang="en-US" altLang="en-US" sz="2400" b="1" baseline="30000">
                <a:solidFill>
                  <a:srgbClr val="0000FF"/>
                </a:solidFill>
                <a:latin typeface="Arial" panose="020B0604020202020204" pitchFamily="34" charset="0"/>
                <a:sym typeface="Symbol" panose="05050102010706020507" pitchFamily="18" charset="2"/>
              </a:rPr>
              <a:t>3</a:t>
            </a:r>
          </a:p>
          <a:p>
            <a:pPr>
              <a:buFontTx/>
              <a:buNone/>
            </a:pPr>
            <a:r>
              <a:rPr lang="en-US" altLang="en-US" sz="1800" b="1">
                <a:latin typeface="Arial" panose="020B0604020202020204" pitchFamily="34" charset="0"/>
                <a:sym typeface="Symbol" panose="05050102010706020507" pitchFamily="18" charset="2"/>
              </a:rPr>
              <a:t>Place the conversion inside the parenthesis and the cube on the outside.  Then cube the number inside the parenthesis.</a:t>
            </a:r>
            <a:r>
              <a:rPr lang="en-US" altLang="en-US" sz="2400" b="1">
                <a:solidFill>
                  <a:srgbClr val="0000FF"/>
                </a:solidFill>
                <a:latin typeface="Arial" panose="020B0604020202020204" pitchFamily="34" charset="0"/>
                <a:sym typeface="Symbol" panose="05050102010706020507" pitchFamily="18" charset="2"/>
              </a:rPr>
              <a:t>             </a:t>
            </a:r>
          </a:p>
          <a:p>
            <a:pPr>
              <a:buFontTx/>
              <a:buNone/>
            </a:pPr>
            <a:r>
              <a:rPr lang="en-US" altLang="en-US" sz="2400" b="1">
                <a:solidFill>
                  <a:srgbClr val="0000FF"/>
                </a:solidFill>
                <a:latin typeface="Arial" panose="020B0604020202020204" pitchFamily="34" charset="0"/>
                <a:sym typeface="Symbol" panose="05050102010706020507" pitchFamily="18" charset="2"/>
              </a:rPr>
              <a:t>		   7.00</a:t>
            </a:r>
            <a:r>
              <a:rPr lang="en-US" altLang="en-US" sz="2400" b="1">
                <a:solidFill>
                  <a:srgbClr val="00CC00"/>
                </a:solidFill>
                <a:latin typeface="Arial" panose="020B0604020202020204" pitchFamily="34" charset="0"/>
                <a:sym typeface="Symbol" panose="05050102010706020507" pitchFamily="18" charset="2"/>
              </a:rPr>
              <a:t> </a:t>
            </a:r>
            <a:r>
              <a:rPr lang="en-US" altLang="en-US" sz="2400" b="1">
                <a:solidFill>
                  <a:srgbClr val="00CC00"/>
                </a:solidFill>
                <a:latin typeface="Arial" panose="020B0604020202020204" pitchFamily="34" charset="0"/>
              </a:rPr>
              <a:t>in</a:t>
            </a:r>
            <a:r>
              <a:rPr lang="en-US" altLang="en-US" sz="2400" b="1" baseline="30000">
                <a:solidFill>
                  <a:srgbClr val="0000FF"/>
                </a:solidFill>
                <a:latin typeface="Arial" panose="020B0604020202020204" pitchFamily="34" charset="0"/>
              </a:rPr>
              <a:t>3</a:t>
            </a:r>
            <a:r>
              <a:rPr lang="en-US" altLang="en-US" sz="2400" b="1">
                <a:solidFill>
                  <a:srgbClr val="0000FF"/>
                </a:solidFill>
                <a:latin typeface="Arial" panose="020B0604020202020204" pitchFamily="34" charset="0"/>
                <a:sym typeface="Symbol" panose="05050102010706020507" pitchFamily="18" charset="2"/>
              </a:rPr>
              <a:t> ( </a:t>
            </a:r>
            <a:r>
              <a:rPr lang="en-US" altLang="en-US" sz="2400" b="1" u="sng">
                <a:solidFill>
                  <a:srgbClr val="0000FF"/>
                </a:solidFill>
                <a:latin typeface="Arial" panose="020B0604020202020204" pitchFamily="34" charset="0"/>
                <a:sym typeface="Symbol" panose="05050102010706020507" pitchFamily="18" charset="2"/>
              </a:rPr>
              <a:t>16.387 </a:t>
            </a:r>
            <a:r>
              <a:rPr lang="en-US" altLang="en-US" sz="2400" b="1" u="sng">
                <a:solidFill>
                  <a:srgbClr val="9933FF"/>
                </a:solidFill>
                <a:latin typeface="Arial" panose="020B0604020202020204" pitchFamily="34" charset="0"/>
                <a:sym typeface="Symbol" panose="05050102010706020507" pitchFamily="18" charset="2"/>
              </a:rPr>
              <a:t>cm</a:t>
            </a:r>
            <a:r>
              <a:rPr lang="en-US" altLang="en-US" sz="2400" b="1" baseline="30000">
                <a:solidFill>
                  <a:srgbClr val="0000FF"/>
                </a:solidFill>
                <a:latin typeface="Arial" panose="020B0604020202020204" pitchFamily="34" charset="0"/>
                <a:sym typeface="Symbol" panose="05050102010706020507" pitchFamily="18" charset="2"/>
              </a:rPr>
              <a:t>3</a:t>
            </a:r>
            <a:r>
              <a:rPr lang="en-US" altLang="en-US" sz="2400" b="1">
                <a:solidFill>
                  <a:srgbClr val="0000FF"/>
                </a:solidFill>
                <a:latin typeface="Arial" panose="020B0604020202020204" pitchFamily="34" charset="0"/>
                <a:sym typeface="Symbol" panose="05050102010706020507" pitchFamily="18" charset="2"/>
              </a:rPr>
              <a:t> ) ( </a:t>
            </a:r>
            <a:r>
              <a:rPr lang="en-US" altLang="en-US" sz="2400" b="1" u="sng">
                <a:solidFill>
                  <a:srgbClr val="0000FF"/>
                </a:solidFill>
                <a:latin typeface="Arial" panose="020B0604020202020204" pitchFamily="34" charset="0"/>
                <a:sym typeface="Symbol" panose="05050102010706020507" pitchFamily="18" charset="2"/>
              </a:rPr>
              <a:t>1 </a:t>
            </a:r>
            <a:r>
              <a:rPr lang="en-US" altLang="en-US" sz="2400" b="1" u="sng">
                <a:solidFill>
                  <a:srgbClr val="FF3300"/>
                </a:solidFill>
                <a:latin typeface="Arial" panose="020B0604020202020204" pitchFamily="34" charset="0"/>
                <a:sym typeface="Symbol" panose="05050102010706020507" pitchFamily="18" charset="2"/>
              </a:rPr>
              <a:t>mL</a:t>
            </a:r>
            <a:r>
              <a:rPr lang="en-US" altLang="en-US" sz="2400" b="1">
                <a:solidFill>
                  <a:srgbClr val="0000FF"/>
                </a:solidFill>
                <a:latin typeface="Arial" panose="020B0604020202020204" pitchFamily="34" charset="0"/>
                <a:sym typeface="Symbol" panose="05050102010706020507" pitchFamily="18" charset="2"/>
              </a:rPr>
              <a:t> ) =</a:t>
            </a:r>
            <a:r>
              <a:rPr lang="en-US" altLang="en-US" sz="2400" b="1">
                <a:solidFill>
                  <a:srgbClr val="FF0000"/>
                </a:solidFill>
                <a:latin typeface="Arial" panose="020B0604020202020204" pitchFamily="34" charset="0"/>
                <a:sym typeface="Symbol" panose="05050102010706020507" pitchFamily="18" charset="2"/>
              </a:rPr>
              <a:t>   </a:t>
            </a:r>
            <a:r>
              <a:rPr lang="en-US" altLang="en-US" sz="2400" b="1">
                <a:solidFill>
                  <a:srgbClr val="FF0000"/>
                </a:solidFill>
                <a:effectLst>
                  <a:outerShdw blurRad="38100" dist="38100" dir="2700000" algn="tl">
                    <a:srgbClr val="C0C0C0"/>
                  </a:outerShdw>
                </a:effectLst>
                <a:latin typeface="Arial" panose="020B0604020202020204" pitchFamily="34" charset="0"/>
                <a:sym typeface="Symbol" panose="05050102010706020507" pitchFamily="18" charset="2"/>
              </a:rPr>
              <a:t>115 mL</a:t>
            </a:r>
            <a:endParaRPr lang="en-US" altLang="en-US" sz="2400" b="1">
              <a:latin typeface="Arial" panose="020B0604020202020204" pitchFamily="34" charset="0"/>
              <a:sym typeface="Symbol" panose="05050102010706020507" pitchFamily="18" charset="2"/>
            </a:endParaRPr>
          </a:p>
          <a:p>
            <a:pPr>
              <a:buFontTx/>
              <a:buNone/>
            </a:pPr>
            <a:r>
              <a:rPr lang="en-US" altLang="en-US" sz="2400" b="1">
                <a:solidFill>
                  <a:srgbClr val="0000FF"/>
                </a:solidFill>
                <a:latin typeface="Arial" panose="020B0604020202020204" pitchFamily="34" charset="0"/>
                <a:sym typeface="Symbol" panose="05050102010706020507" pitchFamily="18" charset="2"/>
              </a:rPr>
              <a:t>                                  1</a:t>
            </a:r>
            <a:r>
              <a:rPr lang="en-US" altLang="en-US" sz="2400" b="1">
                <a:solidFill>
                  <a:srgbClr val="00CC00"/>
                </a:solidFill>
                <a:latin typeface="Arial" panose="020B0604020202020204" pitchFamily="34" charset="0"/>
                <a:sym typeface="Symbol" panose="05050102010706020507" pitchFamily="18" charset="2"/>
              </a:rPr>
              <a:t> </a:t>
            </a:r>
            <a:r>
              <a:rPr lang="en-US" altLang="en-US" sz="2400" b="1">
                <a:solidFill>
                  <a:srgbClr val="00CC00"/>
                </a:solidFill>
                <a:latin typeface="Arial" panose="020B0604020202020204" pitchFamily="34" charset="0"/>
              </a:rPr>
              <a:t>in</a:t>
            </a:r>
            <a:r>
              <a:rPr lang="en-US" altLang="en-US" sz="2400" b="1" baseline="30000">
                <a:solidFill>
                  <a:srgbClr val="0000FF"/>
                </a:solidFill>
                <a:latin typeface="Arial" panose="020B0604020202020204" pitchFamily="34" charset="0"/>
                <a:sym typeface="Symbol" panose="05050102010706020507" pitchFamily="18" charset="2"/>
              </a:rPr>
              <a:t>3</a:t>
            </a:r>
            <a:r>
              <a:rPr lang="en-US" altLang="en-US" sz="2400" b="1">
                <a:solidFill>
                  <a:srgbClr val="0000FF"/>
                </a:solidFill>
                <a:sym typeface="Symbol" panose="05050102010706020507" pitchFamily="18" charset="2"/>
              </a:rPr>
              <a:t>              </a:t>
            </a:r>
            <a:r>
              <a:rPr lang="en-US" altLang="en-US" sz="2400" b="1">
                <a:solidFill>
                  <a:srgbClr val="0000FF"/>
                </a:solidFill>
                <a:latin typeface="Arial" panose="020B0604020202020204" pitchFamily="34" charset="0"/>
                <a:sym typeface="Symbol" panose="05050102010706020507" pitchFamily="18" charset="2"/>
              </a:rPr>
              <a:t>1 </a:t>
            </a:r>
            <a:r>
              <a:rPr lang="en-US" altLang="en-US" sz="2400" b="1">
                <a:solidFill>
                  <a:srgbClr val="9933FF"/>
                </a:solidFill>
                <a:latin typeface="Arial" panose="020B0604020202020204" pitchFamily="34" charset="0"/>
                <a:sym typeface="Symbol" panose="05050102010706020507" pitchFamily="18" charset="2"/>
              </a:rPr>
              <a:t>cm</a:t>
            </a:r>
            <a:r>
              <a:rPr lang="en-US" altLang="en-US" sz="2400" b="1" baseline="30000">
                <a:solidFill>
                  <a:srgbClr val="0000FF"/>
                </a:solidFill>
                <a:latin typeface="Arial" panose="020B0604020202020204" pitchFamily="34" charset="0"/>
                <a:sym typeface="Symbol" panose="05050102010706020507" pitchFamily="18" charset="2"/>
              </a:rPr>
              <a:t>3</a:t>
            </a:r>
            <a:endParaRPr lang="en-US" altLang="en-US" sz="2400" b="1">
              <a:latin typeface="Arial" panose="020B0604020202020204" pitchFamily="34" charset="0"/>
              <a:sym typeface="Symbol" panose="05050102010706020507" pitchFamily="18" charset="2"/>
            </a:endParaRPr>
          </a:p>
          <a:p>
            <a:pPr>
              <a:buFontTx/>
              <a:buNone/>
            </a:pPr>
            <a:endParaRPr lang="en-US" altLang="en-US" sz="2400" b="1">
              <a:latin typeface="Arial" panose="020B0604020202020204" pitchFamily="34" charset="0"/>
              <a:sym typeface="Symbol" panose="05050102010706020507" pitchFamily="18" charset="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762000"/>
          </a:xfrm>
        </p:spPr>
        <p:txBody>
          <a:bodyPr/>
          <a:lstStyle/>
          <a:p>
            <a:r>
              <a:rPr lang="en-US" altLang="en-US" sz="3600" b="1">
                <a:solidFill>
                  <a:srgbClr val="0000CC"/>
                </a:solidFill>
                <a:effectLst>
                  <a:outerShdw blurRad="38100" dist="38100" dir="2700000" algn="tl">
                    <a:srgbClr val="C0C0C0"/>
                  </a:outerShdw>
                </a:effectLst>
                <a:latin typeface="Arial" panose="020B0604020202020204" pitchFamily="34" charset="0"/>
              </a:rPr>
              <a:t>CONVERSIONS &amp; WORD PROBLEMS</a:t>
            </a:r>
            <a:endParaRPr lang="en-US" altLang="en-US" sz="6000" b="1">
              <a:solidFill>
                <a:schemeClr val="tx1"/>
              </a:solidFill>
              <a:effectLst>
                <a:outerShdw blurRad="38100" dist="38100" dir="2700000" algn="tl">
                  <a:srgbClr val="C0C0C0"/>
                </a:outerShdw>
              </a:effectLst>
              <a:latin typeface="Arial" panose="020B0604020202020204" pitchFamily="34" charset="0"/>
            </a:endParaRPr>
          </a:p>
        </p:txBody>
      </p:sp>
      <p:sp>
        <p:nvSpPr>
          <p:cNvPr id="12291" name="Rectangle 3"/>
          <p:cNvSpPr>
            <a:spLocks noGrp="1" noChangeArrowheads="1"/>
          </p:cNvSpPr>
          <p:nvPr>
            <p:ph type="body" idx="1"/>
          </p:nvPr>
        </p:nvSpPr>
        <p:spPr>
          <a:xfrm>
            <a:off x="381000" y="685800"/>
            <a:ext cx="8763000" cy="6172200"/>
          </a:xfrm>
        </p:spPr>
        <p:txBody>
          <a:bodyPr/>
          <a:lstStyle/>
          <a:p>
            <a:pPr>
              <a:buFontTx/>
              <a:buNone/>
            </a:pPr>
            <a:r>
              <a:rPr lang="en-US" altLang="en-US" sz="2000" b="1">
                <a:solidFill>
                  <a:srgbClr val="0033CC"/>
                </a:solidFill>
                <a:latin typeface="Arial" panose="020B0604020202020204" pitchFamily="34" charset="0"/>
              </a:rPr>
              <a:t>Now it is time to apply these techniques to word problems.  Nothing changes but it helps if you separate the words from the numbers.  Therefore your first step should be to make a list.</a:t>
            </a:r>
            <a:endParaRPr lang="en-US" altLang="en-US" sz="2400" b="1">
              <a:latin typeface="Arial" panose="020B0604020202020204" pitchFamily="34" charset="0"/>
            </a:endParaRPr>
          </a:p>
          <a:p>
            <a:pPr>
              <a:lnSpc>
                <a:spcPct val="70000"/>
              </a:lnSpc>
              <a:buFontTx/>
              <a:buNone/>
            </a:pPr>
            <a:endParaRPr lang="en-US" altLang="en-US" sz="2400" b="1">
              <a:latin typeface="Arial" panose="020B0604020202020204" pitchFamily="34" charset="0"/>
            </a:endParaRPr>
          </a:p>
          <a:p>
            <a:pPr>
              <a:buFontTx/>
              <a:buNone/>
            </a:pPr>
            <a:r>
              <a:rPr lang="en-US" altLang="en-US" sz="2400" b="1">
                <a:effectLst>
                  <a:outerShdw blurRad="38100" dist="38100" dir="2700000" algn="tl">
                    <a:srgbClr val="C0C0C0"/>
                  </a:outerShdw>
                </a:effectLst>
                <a:latin typeface="Arial" panose="020B0604020202020204" pitchFamily="34" charset="0"/>
              </a:rPr>
              <a:t>1.  </a:t>
            </a:r>
            <a:r>
              <a:rPr lang="en-US" altLang="en-US" sz="2400" b="1">
                <a:solidFill>
                  <a:srgbClr val="000066"/>
                </a:solidFill>
                <a:effectLst>
                  <a:outerShdw blurRad="38100" dist="38100" dir="2700000" algn="tl">
                    <a:srgbClr val="C0C0C0"/>
                  </a:outerShdw>
                </a:effectLst>
                <a:latin typeface="Arial" panose="020B0604020202020204" pitchFamily="34" charset="0"/>
              </a:rPr>
              <a:t>How many miles will a car drive on 23.0 L of gasoline if the car averages 59.0 km/gal?</a:t>
            </a:r>
            <a:endParaRPr lang="en-US" altLang="en-US" sz="2400" b="1">
              <a:latin typeface="Arial" panose="020B0604020202020204" pitchFamily="34" charset="0"/>
              <a:sym typeface="Symbol" panose="05050102010706020507" pitchFamily="18" charset="2"/>
            </a:endParaRPr>
          </a:p>
          <a:p>
            <a:pPr algn="ctr">
              <a:buFontTx/>
              <a:buNone/>
            </a:pPr>
            <a:r>
              <a:rPr lang="en-US" altLang="en-US" sz="2000" b="1">
                <a:latin typeface="Arial" panose="020B0604020202020204" pitchFamily="34" charset="0"/>
                <a:sym typeface="Symbol" panose="05050102010706020507" pitchFamily="18" charset="2"/>
              </a:rPr>
              <a:t>	</a:t>
            </a:r>
            <a:r>
              <a:rPr lang="en-US" altLang="en-US" sz="2000" b="1">
                <a:solidFill>
                  <a:srgbClr val="FF3300"/>
                </a:solidFill>
                <a:effectLst>
                  <a:outerShdw blurRad="38100" dist="38100" dir="2700000" algn="tl">
                    <a:srgbClr val="C0C0C0"/>
                  </a:outerShdw>
                </a:effectLst>
                <a:latin typeface="Arial" panose="020B0604020202020204" pitchFamily="34" charset="0"/>
                <a:sym typeface="Symbol" panose="05050102010706020507" pitchFamily="18" charset="2"/>
              </a:rPr>
              <a:t>mi = ? 	23.0 L		59.0 km / gal</a:t>
            </a:r>
          </a:p>
          <a:p>
            <a:pPr>
              <a:buFontTx/>
              <a:buNone/>
            </a:pPr>
            <a:r>
              <a:rPr lang="en-US" altLang="en-US" sz="1800" b="1">
                <a:latin typeface="Arial" panose="020B0604020202020204" pitchFamily="34" charset="0"/>
                <a:sym typeface="Symbol" panose="05050102010706020507" pitchFamily="18" charset="2"/>
              </a:rPr>
              <a:t>Note that </a:t>
            </a:r>
            <a:r>
              <a:rPr lang="en-US" altLang="en-US" sz="1800" b="1">
                <a:solidFill>
                  <a:schemeClr val="accent2"/>
                </a:solidFill>
                <a:latin typeface="Arial" panose="020B0604020202020204" pitchFamily="34" charset="0"/>
                <a:sym typeface="Symbol" panose="05050102010706020507" pitchFamily="18" charset="2"/>
              </a:rPr>
              <a:t>mi &amp; km</a:t>
            </a:r>
            <a:r>
              <a:rPr lang="en-US" altLang="en-US" sz="1800" b="1">
                <a:latin typeface="Arial" panose="020B0604020202020204" pitchFamily="34" charset="0"/>
                <a:sym typeface="Symbol" panose="05050102010706020507" pitchFamily="18" charset="2"/>
              </a:rPr>
              <a:t> are units for</a:t>
            </a:r>
            <a:r>
              <a:rPr lang="en-US" altLang="en-US" sz="1800" b="1">
                <a:solidFill>
                  <a:srgbClr val="0033CC"/>
                </a:solidFill>
                <a:latin typeface="Arial" panose="020B0604020202020204" pitchFamily="34" charset="0"/>
                <a:sym typeface="Symbol" panose="05050102010706020507" pitchFamily="18" charset="2"/>
              </a:rPr>
              <a:t> length</a:t>
            </a:r>
            <a:r>
              <a:rPr lang="en-US" altLang="en-US" sz="1800" b="1">
                <a:latin typeface="Arial" panose="020B0604020202020204" pitchFamily="34" charset="0"/>
                <a:sym typeface="Symbol" panose="05050102010706020507" pitchFamily="18" charset="2"/>
              </a:rPr>
              <a:t> and </a:t>
            </a:r>
            <a:r>
              <a:rPr lang="en-US" altLang="en-US" sz="1800" b="1">
                <a:solidFill>
                  <a:srgbClr val="008000"/>
                </a:solidFill>
                <a:latin typeface="Arial" panose="020B0604020202020204" pitchFamily="34" charset="0"/>
                <a:sym typeface="Symbol" panose="05050102010706020507" pitchFamily="18" charset="2"/>
              </a:rPr>
              <a:t>L &amp; gal</a:t>
            </a:r>
            <a:r>
              <a:rPr lang="en-US" altLang="en-US" sz="1800" b="1">
                <a:latin typeface="Arial" panose="020B0604020202020204" pitchFamily="34" charset="0"/>
                <a:sym typeface="Symbol" panose="05050102010706020507" pitchFamily="18" charset="2"/>
              </a:rPr>
              <a:t> are units for </a:t>
            </a:r>
            <a:r>
              <a:rPr lang="en-US" altLang="en-US" sz="1800" b="1">
                <a:solidFill>
                  <a:srgbClr val="008000"/>
                </a:solidFill>
                <a:latin typeface="Arial" panose="020B0604020202020204" pitchFamily="34" charset="0"/>
                <a:sym typeface="Symbol" panose="05050102010706020507" pitchFamily="18" charset="2"/>
              </a:rPr>
              <a:t>volume</a:t>
            </a:r>
            <a:r>
              <a:rPr lang="en-US" altLang="en-US" sz="1800" b="1">
                <a:latin typeface="Arial" panose="020B0604020202020204" pitchFamily="34" charset="0"/>
                <a:sym typeface="Symbol" panose="05050102010706020507" pitchFamily="18" charset="2"/>
              </a:rPr>
              <a:t>. Looking at the units you should notice that you will need to convert </a:t>
            </a:r>
            <a:r>
              <a:rPr lang="en-US" altLang="en-US" sz="1800" b="1">
                <a:solidFill>
                  <a:schemeClr val="accent2"/>
                </a:solidFill>
                <a:latin typeface="Arial" panose="020B0604020202020204" pitchFamily="34" charset="0"/>
                <a:sym typeface="Symbol" panose="05050102010706020507" pitchFamily="18" charset="2"/>
              </a:rPr>
              <a:t>km</a:t>
            </a:r>
            <a:r>
              <a:rPr lang="en-US" altLang="en-US" sz="1800" b="1">
                <a:latin typeface="Arial" panose="020B0604020202020204" pitchFamily="34" charset="0"/>
                <a:sym typeface="Symbol" panose="05050102010706020507" pitchFamily="18" charset="2"/>
              </a:rPr>
              <a:t> to </a:t>
            </a:r>
            <a:r>
              <a:rPr lang="en-US" altLang="en-US" sz="1800" b="1">
                <a:solidFill>
                  <a:schemeClr val="accent2"/>
                </a:solidFill>
                <a:latin typeface="Arial" panose="020B0604020202020204" pitchFamily="34" charset="0"/>
                <a:sym typeface="Symbol" panose="05050102010706020507" pitchFamily="18" charset="2"/>
              </a:rPr>
              <a:t>mi </a:t>
            </a:r>
            <a:r>
              <a:rPr lang="en-US" altLang="en-US" sz="1800" b="1">
                <a:latin typeface="Arial" panose="020B0604020202020204" pitchFamily="34" charset="0"/>
                <a:sym typeface="Symbol" panose="05050102010706020507" pitchFamily="18" charset="2"/>
              </a:rPr>
              <a:t>and</a:t>
            </a:r>
            <a:r>
              <a:rPr lang="en-US" altLang="en-US" sz="1800" b="1">
                <a:solidFill>
                  <a:srgbClr val="008000"/>
                </a:solidFill>
                <a:latin typeface="Arial" panose="020B0604020202020204" pitchFamily="34" charset="0"/>
                <a:sym typeface="Symbol" panose="05050102010706020507" pitchFamily="18" charset="2"/>
              </a:rPr>
              <a:t> L</a:t>
            </a:r>
            <a:r>
              <a:rPr lang="en-US" altLang="en-US" sz="1800" b="1">
                <a:latin typeface="Arial" panose="020B0604020202020204" pitchFamily="34" charset="0"/>
                <a:sym typeface="Symbol" panose="05050102010706020507" pitchFamily="18" charset="2"/>
              </a:rPr>
              <a:t> to </a:t>
            </a:r>
            <a:r>
              <a:rPr lang="en-US" altLang="en-US" sz="1800" b="1">
                <a:solidFill>
                  <a:srgbClr val="008000"/>
                </a:solidFill>
                <a:latin typeface="Arial" panose="020B0604020202020204" pitchFamily="34" charset="0"/>
                <a:sym typeface="Symbol" panose="05050102010706020507" pitchFamily="18" charset="2"/>
              </a:rPr>
              <a:t>gal</a:t>
            </a:r>
            <a:r>
              <a:rPr lang="en-US" altLang="en-US" sz="1800" b="1">
                <a:latin typeface="Arial" panose="020B0604020202020204" pitchFamily="34" charset="0"/>
                <a:sym typeface="Symbol" panose="05050102010706020507" pitchFamily="18" charset="2"/>
              </a:rPr>
              <a:t> so list the conversion factors you will use.  You can only convert units of the same measurement type (You can not directly convert </a:t>
            </a:r>
            <a:r>
              <a:rPr lang="en-US" altLang="en-US" sz="1800" b="1">
                <a:solidFill>
                  <a:schemeClr val="accent2"/>
                </a:solidFill>
                <a:latin typeface="Arial" panose="020B0604020202020204" pitchFamily="34" charset="0"/>
                <a:sym typeface="Symbol" panose="05050102010706020507" pitchFamily="18" charset="2"/>
              </a:rPr>
              <a:t>km</a:t>
            </a:r>
            <a:r>
              <a:rPr lang="en-US" altLang="en-US" sz="1800" b="1">
                <a:latin typeface="Arial" panose="020B0604020202020204" pitchFamily="34" charset="0"/>
                <a:sym typeface="Symbol" panose="05050102010706020507" pitchFamily="18" charset="2"/>
              </a:rPr>
              <a:t> to </a:t>
            </a:r>
            <a:r>
              <a:rPr lang="en-US" altLang="en-US" sz="1800" b="1">
                <a:solidFill>
                  <a:srgbClr val="008000"/>
                </a:solidFill>
                <a:latin typeface="Arial" panose="020B0604020202020204" pitchFamily="34" charset="0"/>
                <a:sym typeface="Symbol" panose="05050102010706020507" pitchFamily="18" charset="2"/>
              </a:rPr>
              <a:t>gal</a:t>
            </a:r>
            <a:r>
              <a:rPr lang="en-US" altLang="en-US" sz="1800" b="1">
                <a:latin typeface="Arial" panose="020B0604020202020204" pitchFamily="34" charset="0"/>
                <a:sym typeface="Symbol" panose="05050102010706020507" pitchFamily="18" charset="2"/>
              </a:rPr>
              <a:t>, unless there is an additional stipulation connecting the two units like the 59.0 km/gal.</a:t>
            </a:r>
          </a:p>
          <a:p>
            <a:pPr algn="ctr">
              <a:buFontTx/>
              <a:buNone/>
            </a:pPr>
            <a:r>
              <a:rPr lang="en-US" altLang="en-US" sz="2000" b="1">
                <a:solidFill>
                  <a:srgbClr val="FF3300"/>
                </a:solidFill>
                <a:effectLst>
                  <a:outerShdw blurRad="38100" dist="38100" dir="2700000" algn="tl">
                    <a:srgbClr val="C0C0C0"/>
                  </a:outerShdw>
                </a:effectLst>
                <a:latin typeface="Arial" panose="020B0604020202020204" pitchFamily="34" charset="0"/>
                <a:sym typeface="Symbol" panose="05050102010706020507" pitchFamily="18" charset="2"/>
              </a:rPr>
              <a:t>1 mi = 1.61 km		1 L = 1.0567 qt 		4 qt = 1 gal</a:t>
            </a:r>
          </a:p>
          <a:p>
            <a:pPr>
              <a:buFontTx/>
              <a:buNone/>
            </a:pPr>
            <a:r>
              <a:rPr lang="en-US" altLang="en-US" sz="1800" b="1">
                <a:latin typeface="Arial" panose="020B0604020202020204" pitchFamily="34" charset="0"/>
                <a:sym typeface="Symbol" panose="05050102010706020507" pitchFamily="18" charset="2"/>
              </a:rPr>
              <a:t>Always start with the single unit measurement</a:t>
            </a:r>
            <a:r>
              <a:rPr lang="en-US" altLang="en-US" sz="1800" b="1">
                <a:solidFill>
                  <a:srgbClr val="000066"/>
                </a:solidFill>
                <a:latin typeface="Arial" panose="020B0604020202020204" pitchFamily="34" charset="0"/>
                <a:sym typeface="Symbol" panose="05050102010706020507" pitchFamily="18" charset="2"/>
              </a:rPr>
              <a:t>:</a:t>
            </a:r>
            <a:endParaRPr lang="en-US" altLang="en-US" sz="2000" b="1">
              <a:solidFill>
                <a:srgbClr val="000066"/>
              </a:solidFill>
              <a:latin typeface="Arial" panose="020B0604020202020204" pitchFamily="34" charset="0"/>
              <a:sym typeface="Symbol" panose="05050102010706020507" pitchFamily="18" charset="2"/>
            </a:endParaRPr>
          </a:p>
          <a:p>
            <a:pPr>
              <a:buFontTx/>
              <a:buNone/>
            </a:pPr>
            <a:endParaRPr lang="en-US" altLang="en-US" sz="2000" b="1">
              <a:solidFill>
                <a:srgbClr val="000066"/>
              </a:solidFill>
              <a:latin typeface="Arial" panose="020B0604020202020204" pitchFamily="34" charset="0"/>
              <a:sym typeface="Symbol" panose="05050102010706020507" pitchFamily="18" charset="2"/>
            </a:endParaRPr>
          </a:p>
          <a:p>
            <a:pPr>
              <a:buFontTx/>
              <a:buNone/>
            </a:pPr>
            <a:r>
              <a:rPr lang="en-US" altLang="en-US" sz="2000" b="1">
                <a:solidFill>
                  <a:srgbClr val="000066"/>
                </a:solidFill>
                <a:latin typeface="Arial" panose="020B0604020202020204" pitchFamily="34" charset="0"/>
                <a:sym typeface="Symbol" panose="05050102010706020507" pitchFamily="18" charset="2"/>
              </a:rPr>
              <a:t>         23.0</a:t>
            </a:r>
            <a:r>
              <a:rPr lang="en-US" altLang="en-US" sz="2000" b="1">
                <a:solidFill>
                  <a:srgbClr val="990099"/>
                </a:solidFill>
                <a:latin typeface="Arial" panose="020B0604020202020204" pitchFamily="34" charset="0"/>
                <a:sym typeface="Symbol" panose="05050102010706020507" pitchFamily="18" charset="2"/>
              </a:rPr>
              <a:t>L</a:t>
            </a:r>
            <a:r>
              <a:rPr lang="en-US" altLang="en-US" sz="2000" b="1">
                <a:solidFill>
                  <a:srgbClr val="000066"/>
                </a:solidFill>
                <a:latin typeface="Arial" panose="020B0604020202020204" pitchFamily="34" charset="0"/>
                <a:sym typeface="Symbol" panose="05050102010706020507" pitchFamily="18" charset="2"/>
              </a:rPr>
              <a:t>    (</a:t>
            </a:r>
            <a:r>
              <a:rPr lang="en-US" altLang="en-US" sz="2000" b="1" u="sng">
                <a:solidFill>
                  <a:srgbClr val="000066"/>
                </a:solidFill>
                <a:latin typeface="Arial" panose="020B0604020202020204" pitchFamily="34" charset="0"/>
                <a:sym typeface="Symbol" panose="05050102010706020507" pitchFamily="18" charset="2"/>
              </a:rPr>
              <a:t>1.0567 </a:t>
            </a:r>
            <a:r>
              <a:rPr lang="en-US" altLang="en-US" sz="2000" b="1" u="sng">
                <a:solidFill>
                  <a:srgbClr val="009900"/>
                </a:solidFill>
                <a:latin typeface="Arial" panose="020B0604020202020204" pitchFamily="34" charset="0"/>
                <a:sym typeface="Symbol" panose="05050102010706020507" pitchFamily="18" charset="2"/>
              </a:rPr>
              <a:t>qt</a:t>
            </a:r>
            <a:r>
              <a:rPr lang="en-US" altLang="en-US" sz="2000" b="1">
                <a:solidFill>
                  <a:srgbClr val="000066"/>
                </a:solidFill>
                <a:latin typeface="Arial" panose="020B0604020202020204" pitchFamily="34" charset="0"/>
                <a:sym typeface="Symbol" panose="05050102010706020507" pitchFamily="18" charset="2"/>
              </a:rPr>
              <a:t> )  (</a:t>
            </a:r>
            <a:r>
              <a:rPr lang="en-US" altLang="en-US" sz="2000" b="1" u="sng">
                <a:solidFill>
                  <a:srgbClr val="000066"/>
                </a:solidFill>
                <a:latin typeface="Arial" panose="020B0604020202020204" pitchFamily="34" charset="0"/>
                <a:sym typeface="Symbol" panose="05050102010706020507" pitchFamily="18" charset="2"/>
              </a:rPr>
              <a:t>1 </a:t>
            </a:r>
            <a:r>
              <a:rPr lang="en-US" altLang="en-US" sz="2000" b="1" u="sng">
                <a:solidFill>
                  <a:srgbClr val="993300"/>
                </a:solidFill>
                <a:latin typeface="Arial" panose="020B0604020202020204" pitchFamily="34" charset="0"/>
                <a:sym typeface="Symbol" panose="05050102010706020507" pitchFamily="18" charset="2"/>
              </a:rPr>
              <a:t>gal</a:t>
            </a:r>
            <a:r>
              <a:rPr lang="en-US" altLang="en-US" sz="2000" b="1">
                <a:solidFill>
                  <a:srgbClr val="000066"/>
                </a:solidFill>
                <a:latin typeface="Arial" panose="020B0604020202020204" pitchFamily="34" charset="0"/>
                <a:sym typeface="Symbol" panose="05050102010706020507" pitchFamily="18" charset="2"/>
              </a:rPr>
              <a:t>)  ( </a:t>
            </a:r>
            <a:r>
              <a:rPr lang="en-US" altLang="en-US" sz="2000" b="1" u="sng">
                <a:solidFill>
                  <a:srgbClr val="000066"/>
                </a:solidFill>
                <a:latin typeface="Arial" panose="020B0604020202020204" pitchFamily="34" charset="0"/>
                <a:sym typeface="Symbol" panose="05050102010706020507" pitchFamily="18" charset="2"/>
              </a:rPr>
              <a:t>59.0 </a:t>
            </a:r>
            <a:r>
              <a:rPr lang="en-US" altLang="en-US" sz="2000" b="1" u="sng">
                <a:solidFill>
                  <a:srgbClr val="0066CC"/>
                </a:solidFill>
                <a:latin typeface="Arial" panose="020B0604020202020204" pitchFamily="34" charset="0"/>
                <a:sym typeface="Symbol" panose="05050102010706020507" pitchFamily="18" charset="2"/>
              </a:rPr>
              <a:t>km</a:t>
            </a:r>
            <a:r>
              <a:rPr lang="en-US" altLang="en-US" sz="2000" b="1">
                <a:solidFill>
                  <a:srgbClr val="000066"/>
                </a:solidFill>
                <a:latin typeface="Arial" panose="020B0604020202020204" pitchFamily="34" charset="0"/>
                <a:sym typeface="Symbol" panose="05050102010706020507" pitchFamily="18" charset="2"/>
              </a:rPr>
              <a:t> )  (_</a:t>
            </a:r>
            <a:r>
              <a:rPr lang="en-US" altLang="en-US" sz="2000" b="1" u="sng">
                <a:solidFill>
                  <a:srgbClr val="000066"/>
                </a:solidFill>
                <a:latin typeface="Arial" panose="020B0604020202020204" pitchFamily="34" charset="0"/>
                <a:sym typeface="Symbol" panose="05050102010706020507" pitchFamily="18" charset="2"/>
              </a:rPr>
              <a:t>1 </a:t>
            </a:r>
            <a:r>
              <a:rPr lang="en-US" altLang="en-US" sz="2000" b="1" u="sng">
                <a:solidFill>
                  <a:srgbClr val="CC0099"/>
                </a:solidFill>
                <a:latin typeface="Arial" panose="020B0604020202020204" pitchFamily="34" charset="0"/>
                <a:sym typeface="Symbol" panose="05050102010706020507" pitchFamily="18" charset="2"/>
              </a:rPr>
              <a:t>mi</a:t>
            </a:r>
            <a:r>
              <a:rPr lang="en-US" altLang="en-US" sz="2000" b="1" u="sng">
                <a:solidFill>
                  <a:srgbClr val="000066"/>
                </a:solidFill>
                <a:latin typeface="Arial" panose="020B0604020202020204" pitchFamily="34" charset="0"/>
                <a:sym typeface="Symbol" panose="05050102010706020507" pitchFamily="18" charset="2"/>
              </a:rPr>
              <a:t>_</a:t>
            </a:r>
            <a:r>
              <a:rPr lang="en-US" altLang="en-US" sz="2000" b="1">
                <a:solidFill>
                  <a:srgbClr val="000066"/>
                </a:solidFill>
                <a:latin typeface="Arial" panose="020B0604020202020204" pitchFamily="34" charset="0"/>
                <a:sym typeface="Symbol" panose="05050102010706020507" pitchFamily="18" charset="2"/>
              </a:rPr>
              <a:t>)   =  </a:t>
            </a:r>
            <a:r>
              <a:rPr lang="en-US" altLang="en-US" sz="2400" b="1">
                <a:solidFill>
                  <a:srgbClr val="CC0099"/>
                </a:solidFill>
                <a:effectLst>
                  <a:outerShdw blurRad="38100" dist="38100" dir="2700000" algn="tl">
                    <a:srgbClr val="C0C0C0"/>
                  </a:outerShdw>
                </a:effectLst>
                <a:latin typeface="Arial" panose="020B0604020202020204" pitchFamily="34" charset="0"/>
                <a:sym typeface="Symbol" panose="05050102010706020507" pitchFamily="18" charset="2"/>
              </a:rPr>
              <a:t>223 mi</a:t>
            </a:r>
            <a:endParaRPr lang="en-US" altLang="en-US" sz="2400" b="1">
              <a:solidFill>
                <a:srgbClr val="000066"/>
              </a:solidFill>
              <a:latin typeface="Arial" panose="020B0604020202020204" pitchFamily="34" charset="0"/>
              <a:sym typeface="Symbol" panose="05050102010706020507" pitchFamily="18" charset="2"/>
            </a:endParaRPr>
          </a:p>
          <a:p>
            <a:pPr>
              <a:buFontTx/>
              <a:buNone/>
            </a:pPr>
            <a:r>
              <a:rPr lang="en-US" altLang="en-US" sz="2000" b="1">
                <a:solidFill>
                  <a:srgbClr val="000066"/>
                </a:solidFill>
                <a:latin typeface="Arial" panose="020B0604020202020204" pitchFamily="34" charset="0"/>
                <a:sym typeface="Symbol" panose="05050102010706020507" pitchFamily="18" charset="2"/>
              </a:rPr>
              <a:t>                              1</a:t>
            </a:r>
            <a:r>
              <a:rPr lang="en-US" altLang="en-US" sz="2000" b="1">
                <a:solidFill>
                  <a:srgbClr val="990099"/>
                </a:solidFill>
                <a:latin typeface="Arial" panose="020B0604020202020204" pitchFamily="34" charset="0"/>
                <a:sym typeface="Symbol" panose="05050102010706020507" pitchFamily="18" charset="2"/>
              </a:rPr>
              <a:t>L</a:t>
            </a:r>
            <a:r>
              <a:rPr lang="en-US" altLang="en-US" sz="2000" b="1">
                <a:solidFill>
                  <a:srgbClr val="000066"/>
                </a:solidFill>
                <a:latin typeface="Arial" panose="020B0604020202020204" pitchFamily="34" charset="0"/>
                <a:sym typeface="Symbol" panose="05050102010706020507" pitchFamily="18" charset="2"/>
              </a:rPr>
              <a:t>            4 </a:t>
            </a:r>
            <a:r>
              <a:rPr lang="en-US" altLang="en-US" sz="2000" b="1">
                <a:solidFill>
                  <a:srgbClr val="009900"/>
                </a:solidFill>
                <a:latin typeface="Arial" panose="020B0604020202020204" pitchFamily="34" charset="0"/>
                <a:sym typeface="Symbol" panose="05050102010706020507" pitchFamily="18" charset="2"/>
              </a:rPr>
              <a:t>qt</a:t>
            </a:r>
            <a:r>
              <a:rPr lang="en-US" altLang="en-US" sz="2000" b="1">
                <a:solidFill>
                  <a:srgbClr val="000066"/>
                </a:solidFill>
                <a:latin typeface="Arial" panose="020B0604020202020204" pitchFamily="34" charset="0"/>
                <a:sym typeface="Symbol" panose="05050102010706020507" pitchFamily="18" charset="2"/>
              </a:rPr>
              <a:t>        1 </a:t>
            </a:r>
            <a:r>
              <a:rPr lang="en-US" altLang="en-US" sz="2000" b="1">
                <a:solidFill>
                  <a:srgbClr val="993300"/>
                </a:solidFill>
                <a:latin typeface="Arial" panose="020B0604020202020204" pitchFamily="34" charset="0"/>
                <a:sym typeface="Symbol" panose="05050102010706020507" pitchFamily="18" charset="2"/>
              </a:rPr>
              <a:t>gal</a:t>
            </a:r>
            <a:r>
              <a:rPr lang="en-US" altLang="en-US" sz="2000" b="1">
                <a:solidFill>
                  <a:srgbClr val="000066"/>
                </a:solidFill>
                <a:latin typeface="Arial" panose="020B0604020202020204" pitchFamily="34" charset="0"/>
                <a:sym typeface="Symbol" panose="05050102010706020507" pitchFamily="18" charset="2"/>
              </a:rPr>
              <a:t>        1.61</a:t>
            </a:r>
            <a:r>
              <a:rPr lang="en-US" altLang="en-US" sz="2000" b="1">
                <a:solidFill>
                  <a:srgbClr val="0066CC"/>
                </a:solidFill>
                <a:latin typeface="Arial" panose="020B0604020202020204" pitchFamily="34" charset="0"/>
                <a:sym typeface="Symbol" panose="05050102010706020507" pitchFamily="18" charset="2"/>
              </a:rPr>
              <a:t> km</a:t>
            </a:r>
            <a:endParaRPr lang="en-US" altLang="en-US" sz="2000" b="1">
              <a:solidFill>
                <a:srgbClr val="000066"/>
              </a:solidFill>
              <a:latin typeface="Arial" panose="020B0604020202020204" pitchFamily="34" charset="0"/>
              <a:sym typeface="Symbol" panose="05050102010706020507" pitchFamily="18" charset="2"/>
            </a:endParaRPr>
          </a:p>
          <a:p>
            <a:pPr>
              <a:buFontTx/>
              <a:buNone/>
            </a:pPr>
            <a:r>
              <a:rPr lang="en-US" altLang="en-US" sz="1800" b="1">
                <a:solidFill>
                  <a:srgbClr val="660033"/>
                </a:solidFill>
                <a:latin typeface="Arial" panose="020B0604020202020204" pitchFamily="34" charset="0"/>
                <a:sym typeface="Symbol" panose="05050102010706020507" pitchFamily="18" charset="2"/>
              </a:rPr>
              <a:t>		</a:t>
            </a:r>
            <a:r>
              <a:rPr lang="en-US" altLang="en-US" sz="2400" b="1">
                <a:solidFill>
                  <a:srgbClr val="660033"/>
                </a:solidFill>
                <a:latin typeface="Arial" panose="020B0604020202020204" pitchFamily="34" charset="0"/>
                <a:sym typeface="Symbol" panose="05050102010706020507" pitchFamily="18" charset="2"/>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26"/>
          <p:cNvSpPr>
            <a:spLocks noGrp="1" noChangeArrowheads="1"/>
          </p:cNvSpPr>
          <p:nvPr>
            <p:ph type="title"/>
          </p:nvPr>
        </p:nvSpPr>
        <p:spPr>
          <a:xfrm>
            <a:off x="0" y="0"/>
            <a:ext cx="9144000" cy="609600"/>
          </a:xfrm>
        </p:spPr>
        <p:txBody>
          <a:bodyPr/>
          <a:lstStyle/>
          <a:p>
            <a:r>
              <a:rPr lang="en-US" altLang="en-US" sz="2800" b="1">
                <a:solidFill>
                  <a:srgbClr val="0000CC"/>
                </a:solidFill>
                <a:effectLst>
                  <a:outerShdw blurRad="38100" dist="38100" dir="2700000" algn="tl">
                    <a:srgbClr val="C0C0C0"/>
                  </a:outerShdw>
                </a:effectLst>
                <a:latin typeface="Arial" panose="020B0604020202020204" pitchFamily="34" charset="0"/>
              </a:rPr>
              <a:t>PRACTICE STUDY PROBLEM #2</a:t>
            </a:r>
            <a:endParaRPr lang="en-US" altLang="en-US" sz="6000" b="1">
              <a:solidFill>
                <a:schemeClr val="tx1"/>
              </a:solidFill>
              <a:effectLst>
                <a:outerShdw blurRad="38100" dist="38100" dir="2700000" algn="tl">
                  <a:srgbClr val="C0C0C0"/>
                </a:outerShdw>
              </a:effectLst>
              <a:latin typeface="Arial" panose="020B0604020202020204" pitchFamily="34" charset="0"/>
            </a:endParaRPr>
          </a:p>
        </p:txBody>
      </p:sp>
      <p:sp>
        <p:nvSpPr>
          <p:cNvPr id="30723" name="Rectangle 1027"/>
          <p:cNvSpPr>
            <a:spLocks noGrp="1" noChangeArrowheads="1"/>
          </p:cNvSpPr>
          <p:nvPr>
            <p:ph type="body" idx="1"/>
          </p:nvPr>
        </p:nvSpPr>
        <p:spPr>
          <a:xfrm>
            <a:off x="381000" y="457200"/>
            <a:ext cx="8763000" cy="6400800"/>
          </a:xfrm>
        </p:spPr>
        <p:txBody>
          <a:bodyPr/>
          <a:lstStyle/>
          <a:p>
            <a:pPr>
              <a:buFontTx/>
              <a:buNone/>
            </a:pPr>
            <a:r>
              <a:rPr lang="en-US" altLang="en-US" sz="1800" dirty="0">
                <a:solidFill>
                  <a:schemeClr val="accent2"/>
                </a:solidFill>
                <a:latin typeface="Arial" panose="020B0604020202020204" pitchFamily="34" charset="0"/>
              </a:rPr>
              <a:t>A study of gemstones and dimensional analysis:</a:t>
            </a:r>
          </a:p>
          <a:p>
            <a:pPr>
              <a:buFontTx/>
              <a:buNone/>
            </a:pPr>
            <a:r>
              <a:rPr lang="en-US" altLang="en-US" sz="1800" dirty="0">
                <a:solidFill>
                  <a:schemeClr val="accent2"/>
                </a:solidFill>
                <a:latin typeface="Arial" panose="020B0604020202020204" pitchFamily="34" charset="0"/>
              </a:rPr>
              <a:t>The basic unit for gemstones is the carat.  One carat is equal to 200 milligrams.  A well-cut diamond of one carat measures 0.25 inches exactly in diameter.  Right click for answers</a:t>
            </a:r>
            <a:endParaRPr lang="en-US" altLang="en-US" sz="1800" dirty="0">
              <a:latin typeface="Arial" panose="020B0604020202020204" pitchFamily="34" charset="0"/>
            </a:endParaRPr>
          </a:p>
          <a:p>
            <a:pPr>
              <a:buFontTx/>
              <a:buNone/>
            </a:pPr>
            <a:r>
              <a:rPr lang="en-US" altLang="en-US" sz="1800" b="1" dirty="0">
                <a:latin typeface="Arial" panose="020B0604020202020204" pitchFamily="34" charset="0"/>
                <a:sym typeface="Symbol" panose="05050102010706020507" pitchFamily="18" charset="2"/>
              </a:rPr>
              <a:t>_____     1.  The Star of India sapphire (Al</a:t>
            </a:r>
            <a:r>
              <a:rPr lang="en-US" altLang="en-US" sz="1800" b="1" baseline="-25000" dirty="0">
                <a:latin typeface="Arial" panose="020B0604020202020204" pitchFamily="34" charset="0"/>
                <a:sym typeface="Symbol" panose="05050102010706020507" pitchFamily="18" charset="2"/>
              </a:rPr>
              <a:t>2</a:t>
            </a:r>
            <a:r>
              <a:rPr lang="en-US" altLang="en-US" sz="1800" b="1" dirty="0">
                <a:latin typeface="Arial" panose="020B0604020202020204" pitchFamily="34" charset="0"/>
                <a:sym typeface="Symbol" panose="05050102010706020507" pitchFamily="18" charset="2"/>
              </a:rPr>
              <a:t>O</a:t>
            </a:r>
            <a:r>
              <a:rPr lang="en-US" altLang="en-US" sz="1800" b="1" baseline="-25000" dirty="0">
                <a:latin typeface="Arial" panose="020B0604020202020204" pitchFamily="34" charset="0"/>
                <a:sym typeface="Symbol" panose="05050102010706020507" pitchFamily="18" charset="2"/>
              </a:rPr>
              <a:t>3</a:t>
            </a:r>
            <a:r>
              <a:rPr lang="en-US" altLang="en-US" sz="1800" b="1" dirty="0">
                <a:latin typeface="Arial" panose="020B0604020202020204" pitchFamily="34" charset="0"/>
                <a:sym typeface="Symbol" panose="05050102010706020507" pitchFamily="18" charset="2"/>
              </a:rPr>
              <a:t>, corundum) weighs 563 carats.  What is the weight of the gemstone in milligrams?</a:t>
            </a:r>
          </a:p>
          <a:p>
            <a:pPr>
              <a:buFontTx/>
              <a:buNone/>
            </a:pPr>
            <a:r>
              <a:rPr lang="en-US" altLang="en-US" sz="1800" b="1" dirty="0">
                <a:latin typeface="Arial" panose="020B0604020202020204" pitchFamily="34" charset="0"/>
              </a:rPr>
              <a:t>_____     2.  The world’s largest uncut diamond (C, an allotrope of carbon) was the Cullinan Diamond.  It was discovered 1/25/1905 in Transvaal, South Africa.  It weighed 3,106 carats. Calculate this weight in grams.</a:t>
            </a:r>
          </a:p>
          <a:p>
            <a:pPr>
              <a:buFontTx/>
              <a:buNone/>
            </a:pPr>
            <a:r>
              <a:rPr lang="en-US" altLang="en-US" sz="1800" b="1" dirty="0">
                <a:latin typeface="Arial" panose="020B0604020202020204" pitchFamily="34" charset="0"/>
              </a:rPr>
              <a:t>_____      3.  The Cullinan Diamond was cut into nine major stones and 96 smaller brilliants.  The total weight of the cut stones was 1063 carats, only 35% of the original weight!  What weight (in kilograms) of the Cullinan Diamond was not turned into gemstones?</a:t>
            </a:r>
          </a:p>
          <a:p>
            <a:pPr>
              <a:buFontTx/>
              <a:buNone/>
            </a:pPr>
            <a:r>
              <a:rPr lang="en-US" altLang="en-US" sz="1800" b="1" dirty="0">
                <a:latin typeface="Arial" panose="020B0604020202020204" pitchFamily="34" charset="0"/>
              </a:rPr>
              <a:t>_____       4.  Emerald is a variety of green beryl (Be</a:t>
            </a:r>
            <a:r>
              <a:rPr lang="en-US" altLang="en-US" sz="1800" b="1" baseline="-25000" dirty="0">
                <a:latin typeface="Arial" panose="020B0604020202020204" pitchFamily="34" charset="0"/>
              </a:rPr>
              <a:t>3</a:t>
            </a:r>
            <a:r>
              <a:rPr lang="en-US" altLang="en-US" sz="1800" b="1" dirty="0">
                <a:latin typeface="Arial" panose="020B0604020202020204" pitchFamily="34" charset="0"/>
              </a:rPr>
              <a:t>Al</a:t>
            </a:r>
            <a:r>
              <a:rPr lang="en-US" altLang="en-US" sz="1800" b="1" baseline="-25000" dirty="0">
                <a:latin typeface="Arial" panose="020B0604020202020204" pitchFamily="34" charset="0"/>
              </a:rPr>
              <a:t>2</a:t>
            </a:r>
            <a:r>
              <a:rPr lang="en-US" altLang="en-US" sz="1800" b="1" dirty="0">
                <a:latin typeface="Arial" panose="020B0604020202020204" pitchFamily="34" charset="0"/>
              </a:rPr>
              <a:t>Si</a:t>
            </a:r>
            <a:r>
              <a:rPr lang="en-US" altLang="en-US" sz="1800" b="1" baseline="-25000" dirty="0">
                <a:latin typeface="Arial" panose="020B0604020202020204" pitchFamily="34" charset="0"/>
              </a:rPr>
              <a:t>6</a:t>
            </a:r>
            <a:r>
              <a:rPr lang="en-US" altLang="en-US" sz="1800" b="1" dirty="0">
                <a:latin typeface="Arial" panose="020B0604020202020204" pitchFamily="34" charset="0"/>
              </a:rPr>
              <a:t>O</a:t>
            </a:r>
            <a:r>
              <a:rPr lang="en-US" altLang="en-US" sz="1800" b="1" baseline="-25000" dirty="0">
                <a:latin typeface="Arial" panose="020B0604020202020204" pitchFamily="34" charset="0"/>
              </a:rPr>
              <a:t>18</a:t>
            </a:r>
            <a:r>
              <a:rPr lang="en-US" altLang="en-US" sz="1800" b="1" dirty="0">
                <a:latin typeface="Arial" panose="020B0604020202020204" pitchFamily="34" charset="0"/>
              </a:rPr>
              <a:t>) that is colored by a trace of chromium, which replaces aluminum in the beryl structure.  The largest cut emerald was found in </a:t>
            </a:r>
            <a:r>
              <a:rPr lang="en-US" altLang="en-US" sz="1800" b="1" dirty="0" err="1">
                <a:latin typeface="Arial" panose="020B0604020202020204" pitchFamily="34" charset="0"/>
              </a:rPr>
              <a:t>Carnaiba</a:t>
            </a:r>
            <a:r>
              <a:rPr lang="en-US" altLang="en-US" sz="1800" b="1" dirty="0">
                <a:latin typeface="Arial" panose="020B0604020202020204" pitchFamily="34" charset="0"/>
              </a:rPr>
              <a:t>, Brazil Aug. 1974.  It weighs 86,136 carats.  </a:t>
            </a:r>
            <a:r>
              <a:rPr lang="en-US" altLang="en-US" sz="1800" b="1">
                <a:latin typeface="Arial" panose="020B0604020202020204" pitchFamily="34" charset="0"/>
              </a:rPr>
              <a:t>Assuming the diamond carat to size relationship stands for emeralds, calculate the approximate diameter of this stone in meters. </a:t>
            </a:r>
            <a:endParaRPr lang="en-US" altLang="en-US" sz="1800" b="1">
              <a:solidFill>
                <a:srgbClr val="000066"/>
              </a:solidFill>
              <a:latin typeface="Arial" panose="020B0604020202020204" pitchFamily="34" charset="0"/>
              <a:sym typeface="Symbol" panose="05050102010706020507" pitchFamily="18" charset="2"/>
            </a:endParaRPr>
          </a:p>
          <a:p>
            <a:pPr>
              <a:buFontTx/>
              <a:buNone/>
            </a:pPr>
            <a:r>
              <a:rPr lang="en-US" altLang="en-US" sz="1800" b="1" dirty="0">
                <a:latin typeface="Arial" panose="020B0604020202020204" pitchFamily="34" charset="0"/>
                <a:sym typeface="Symbol" panose="05050102010706020507" pitchFamily="18" charset="2"/>
              </a:rPr>
              <a:t>_____        5.   The largest cut diamond, the Star of Africa, is a pear-shaped diamond weighing 530.2 carats.  It is 2.12 in long, 4.4 cm wide, and 250 mm thick at its deepest point.  What is the minimum volume (in liters) of a box that could be used to hide this diamond.</a:t>
            </a:r>
            <a:r>
              <a:rPr lang="en-US" altLang="en-US" sz="1800" b="1" dirty="0">
                <a:solidFill>
                  <a:srgbClr val="660033"/>
                </a:solidFill>
                <a:latin typeface="Arial" panose="020B0604020202020204" pitchFamily="34" charset="0"/>
                <a:sym typeface="Symbol" panose="05050102010706020507" pitchFamily="18" charset="2"/>
              </a:rPr>
              <a:t>		</a:t>
            </a:r>
            <a:r>
              <a:rPr lang="en-US" altLang="en-US" sz="2400" b="1" dirty="0">
                <a:solidFill>
                  <a:srgbClr val="660033"/>
                </a:solidFill>
                <a:latin typeface="Arial" panose="020B0604020202020204" pitchFamily="34" charset="0"/>
                <a:sym typeface="Symbol" panose="05050102010706020507" pitchFamily="18" charset="2"/>
              </a:rPr>
              <a:t>       </a:t>
            </a:r>
          </a:p>
        </p:txBody>
      </p:sp>
      <p:sp>
        <p:nvSpPr>
          <p:cNvPr id="30724" name="Text Box 1028"/>
          <p:cNvSpPr txBox="1">
            <a:spLocks noChangeArrowheads="1"/>
          </p:cNvSpPr>
          <p:nvPr/>
        </p:nvSpPr>
        <p:spPr bwMode="auto">
          <a:xfrm>
            <a:off x="0" y="1676400"/>
            <a:ext cx="1828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600" b="1">
                <a:solidFill>
                  <a:srgbClr val="FF0000"/>
                </a:solidFill>
              </a:rPr>
              <a:t>1.13 x 10</a:t>
            </a:r>
            <a:r>
              <a:rPr lang="en-US" altLang="en-US" sz="1600" b="1" baseline="30000">
                <a:solidFill>
                  <a:srgbClr val="FF0000"/>
                </a:solidFill>
              </a:rPr>
              <a:t>5</a:t>
            </a:r>
            <a:r>
              <a:rPr lang="en-US" altLang="en-US" sz="1600" b="1">
                <a:solidFill>
                  <a:srgbClr val="FF0000"/>
                </a:solidFill>
              </a:rPr>
              <a:t> mg</a:t>
            </a:r>
            <a:endParaRPr lang="en-US" altLang="en-US"/>
          </a:p>
        </p:txBody>
      </p:sp>
      <p:sp>
        <p:nvSpPr>
          <p:cNvPr id="30725" name="Text Box 1029"/>
          <p:cNvSpPr txBox="1">
            <a:spLocks noChangeArrowheads="1"/>
          </p:cNvSpPr>
          <p:nvPr/>
        </p:nvSpPr>
        <p:spPr bwMode="auto">
          <a:xfrm>
            <a:off x="381000" y="2209800"/>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a:solidFill>
                  <a:srgbClr val="FF0000"/>
                </a:solidFill>
              </a:rPr>
              <a:t>621.2 g</a:t>
            </a:r>
            <a:endParaRPr lang="en-US" altLang="en-US"/>
          </a:p>
        </p:txBody>
      </p:sp>
      <p:sp>
        <p:nvSpPr>
          <p:cNvPr id="30726" name="Text Box 1030"/>
          <p:cNvSpPr txBox="1">
            <a:spLocks noChangeArrowheads="1"/>
          </p:cNvSpPr>
          <p:nvPr/>
        </p:nvSpPr>
        <p:spPr bwMode="auto">
          <a:xfrm>
            <a:off x="304800" y="31242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a:solidFill>
                  <a:srgbClr val="FF0000"/>
                </a:solidFill>
              </a:rPr>
              <a:t>0.3948 kg</a:t>
            </a:r>
            <a:endParaRPr lang="en-US" altLang="en-US"/>
          </a:p>
        </p:txBody>
      </p:sp>
      <p:sp>
        <p:nvSpPr>
          <p:cNvPr id="30727" name="Text Box 1031"/>
          <p:cNvSpPr txBox="1">
            <a:spLocks noChangeArrowheads="1"/>
          </p:cNvSpPr>
          <p:nvPr/>
        </p:nvSpPr>
        <p:spPr bwMode="auto">
          <a:xfrm>
            <a:off x="228600" y="4267200"/>
            <a:ext cx="137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dirty="0" smtClean="0">
                <a:solidFill>
                  <a:srgbClr val="FF0000"/>
                </a:solidFill>
              </a:rPr>
              <a:t>546.96 </a:t>
            </a:r>
            <a:r>
              <a:rPr lang="en-US" altLang="en-US" sz="1800" b="1" dirty="0">
                <a:solidFill>
                  <a:srgbClr val="FF0000"/>
                </a:solidFill>
              </a:rPr>
              <a:t>m</a:t>
            </a:r>
            <a:endParaRPr lang="en-US" altLang="en-US" dirty="0"/>
          </a:p>
        </p:txBody>
      </p:sp>
      <p:sp>
        <p:nvSpPr>
          <p:cNvPr id="30728" name="Text Box 1032"/>
          <p:cNvSpPr txBox="1">
            <a:spLocks noChangeArrowheads="1"/>
          </p:cNvSpPr>
          <p:nvPr/>
        </p:nvSpPr>
        <p:spPr bwMode="auto">
          <a:xfrm>
            <a:off x="381000" y="5715000"/>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a:solidFill>
                  <a:srgbClr val="FF0000"/>
                </a:solidFill>
              </a:rPr>
              <a:t>0.59 L</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2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2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2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72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07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utoUpdateAnimBg="0"/>
      <p:bldP spid="30725" grpId="0" autoUpdateAnimBg="0"/>
      <p:bldP spid="30726" grpId="0" autoUpdateAnimBg="0"/>
      <p:bldP spid="30727" grpId="0" autoUpdateAnimBg="0"/>
      <p:bldP spid="30728"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762000"/>
          </a:xfrm>
        </p:spPr>
        <p:txBody>
          <a:bodyPr/>
          <a:lstStyle/>
          <a:p>
            <a:r>
              <a:rPr lang="en-US" altLang="en-US" sz="3600" b="1">
                <a:solidFill>
                  <a:srgbClr val="0000CC"/>
                </a:solidFill>
                <a:effectLst>
                  <a:outerShdw blurRad="38100" dist="38100" dir="2700000" algn="tl">
                    <a:srgbClr val="C0C0C0"/>
                  </a:outerShdw>
                </a:effectLst>
                <a:latin typeface="Arial" panose="020B0604020202020204" pitchFamily="34" charset="0"/>
              </a:rPr>
              <a:t>GROUP STUDY PROBLEM # 2</a:t>
            </a:r>
            <a:endParaRPr lang="en-US" altLang="en-US" sz="6000" b="1">
              <a:solidFill>
                <a:schemeClr val="tx1"/>
              </a:solidFill>
              <a:effectLst>
                <a:outerShdw blurRad="38100" dist="38100" dir="2700000" algn="tl">
                  <a:srgbClr val="C0C0C0"/>
                </a:outerShdw>
              </a:effectLst>
              <a:latin typeface="Arial" panose="020B0604020202020204" pitchFamily="34" charset="0"/>
            </a:endParaRPr>
          </a:p>
        </p:txBody>
      </p:sp>
      <p:sp>
        <p:nvSpPr>
          <p:cNvPr id="13315" name="Rectangle 3"/>
          <p:cNvSpPr>
            <a:spLocks noGrp="1" noChangeArrowheads="1"/>
          </p:cNvSpPr>
          <p:nvPr>
            <p:ph type="body" idx="1"/>
          </p:nvPr>
        </p:nvSpPr>
        <p:spPr>
          <a:xfrm>
            <a:off x="381000" y="457200"/>
            <a:ext cx="8763000" cy="6172200"/>
          </a:xfrm>
        </p:spPr>
        <p:txBody>
          <a:bodyPr/>
          <a:lstStyle/>
          <a:p>
            <a:pPr>
              <a:buFontTx/>
              <a:buNone/>
            </a:pPr>
            <a:r>
              <a:rPr lang="en-US" altLang="en-US" sz="2000" b="1">
                <a:latin typeface="Arial" panose="020B0604020202020204" pitchFamily="34" charset="0"/>
              </a:rPr>
              <a:t>_____1.  Water boils at 212 </a:t>
            </a:r>
            <a:r>
              <a:rPr lang="en-US" altLang="en-US" sz="2000" b="1" baseline="30000">
                <a:latin typeface="Arial" panose="020B0604020202020204" pitchFamily="34" charset="0"/>
              </a:rPr>
              <a:t>o</a:t>
            </a:r>
            <a:r>
              <a:rPr lang="en-US" altLang="en-US" sz="2000" b="1">
                <a:latin typeface="Arial" panose="020B0604020202020204" pitchFamily="34" charset="0"/>
              </a:rPr>
              <a:t>F, what is the boiling point of water in </a:t>
            </a:r>
            <a:r>
              <a:rPr lang="en-US" altLang="en-US" sz="2000" b="1" baseline="30000">
                <a:latin typeface="Arial" panose="020B0604020202020204" pitchFamily="34" charset="0"/>
              </a:rPr>
              <a:t>o</a:t>
            </a:r>
            <a:r>
              <a:rPr lang="en-US" altLang="en-US" sz="2000" b="1">
                <a:latin typeface="Arial" panose="020B0604020202020204" pitchFamily="34" charset="0"/>
              </a:rPr>
              <a:t>C?</a:t>
            </a:r>
          </a:p>
          <a:p>
            <a:pPr>
              <a:buFontTx/>
              <a:buNone/>
            </a:pPr>
            <a:r>
              <a:rPr lang="en-US" altLang="en-US" sz="2000" b="1">
                <a:latin typeface="Arial" panose="020B0604020202020204" pitchFamily="34" charset="0"/>
              </a:rPr>
              <a:t>_____2.  What is the boiling point of water in Kelvin?</a:t>
            </a:r>
          </a:p>
          <a:p>
            <a:pPr>
              <a:buFontTx/>
              <a:buNone/>
            </a:pPr>
            <a:r>
              <a:rPr lang="en-US" altLang="en-US" sz="2000" b="1">
                <a:latin typeface="Arial" panose="020B0604020202020204" pitchFamily="34" charset="0"/>
              </a:rPr>
              <a:t>_____3.  Convert 25.0 ng to cg</a:t>
            </a:r>
          </a:p>
          <a:p>
            <a:pPr>
              <a:buFontTx/>
              <a:buNone/>
            </a:pPr>
            <a:r>
              <a:rPr lang="en-US" altLang="en-US" sz="2000" b="1">
                <a:latin typeface="Arial" panose="020B0604020202020204" pitchFamily="34" charset="0"/>
              </a:rPr>
              <a:t>_____4.  Convert 25.0 kJ to cal</a:t>
            </a:r>
          </a:p>
          <a:p>
            <a:pPr>
              <a:buFontTx/>
              <a:buNone/>
            </a:pPr>
            <a:r>
              <a:rPr lang="en-US" altLang="en-US" sz="2000" b="1">
                <a:latin typeface="Arial" panose="020B0604020202020204" pitchFamily="34" charset="0"/>
              </a:rPr>
              <a:t>_____5.  Convert 25.0 lb to mg </a:t>
            </a:r>
          </a:p>
          <a:p>
            <a:pPr>
              <a:buFontTx/>
              <a:buNone/>
            </a:pPr>
            <a:r>
              <a:rPr lang="en-US" altLang="en-US" sz="2000" b="1">
                <a:latin typeface="Arial" panose="020B0604020202020204" pitchFamily="34" charset="0"/>
              </a:rPr>
              <a:t>_____6.  Convert 25.0 ft</a:t>
            </a:r>
            <a:r>
              <a:rPr lang="en-US" altLang="en-US" sz="2000" b="1" baseline="30000">
                <a:latin typeface="Arial" panose="020B0604020202020204" pitchFamily="34" charset="0"/>
              </a:rPr>
              <a:t>3</a:t>
            </a:r>
            <a:r>
              <a:rPr lang="en-US" altLang="en-US" sz="2000" b="1">
                <a:latin typeface="Arial" panose="020B0604020202020204" pitchFamily="34" charset="0"/>
              </a:rPr>
              <a:t> to L</a:t>
            </a:r>
          </a:p>
          <a:p>
            <a:pPr>
              <a:buFontTx/>
              <a:buNone/>
            </a:pPr>
            <a:r>
              <a:rPr lang="en-US" altLang="en-US" sz="2000" b="1">
                <a:latin typeface="Arial" panose="020B0604020202020204" pitchFamily="34" charset="0"/>
                <a:sym typeface="Symbol" panose="05050102010706020507" pitchFamily="18" charset="2"/>
              </a:rPr>
              <a:t>_____7.  How many liters of gasoline will be used to drive 725 miles in a car that averages 27.8 miles per gallon?</a:t>
            </a:r>
          </a:p>
          <a:p>
            <a:pPr>
              <a:buFontTx/>
              <a:buNone/>
            </a:pPr>
            <a:r>
              <a:rPr lang="en-US" altLang="en-US" sz="2000" b="1">
                <a:latin typeface="Arial" panose="020B0604020202020204" pitchFamily="34" charset="0"/>
                <a:sym typeface="Symbol" panose="05050102010706020507" pitchFamily="18" charset="2"/>
              </a:rPr>
              <a:t>_____8.  Diamonds crystallize directly from rock melts rich in magnesium and saturated carbon dioxide gas that has been subjected to high pressures and temperatures exceeding 1677 K.  Calculate this temperature in Fahrenheit.</a:t>
            </a:r>
          </a:p>
          <a:p>
            <a:pPr>
              <a:buFontTx/>
              <a:buNone/>
            </a:pPr>
            <a:r>
              <a:rPr lang="en-US" altLang="en-US" sz="2000" b="1">
                <a:latin typeface="Arial" panose="020B0604020202020204" pitchFamily="34" charset="0"/>
                <a:sym typeface="Symbol" panose="05050102010706020507" pitchFamily="18" charset="2"/>
              </a:rPr>
              <a:t>_____9.  D.J. promised to bake 200 dozen cookies and deliver them to a bake sale.  If each cookie weighs 3.5 ounces, how many kilograms will 200 dozen cookies weigh?</a:t>
            </a:r>
          </a:p>
          <a:p>
            <a:pPr>
              <a:buFontTx/>
              <a:buNone/>
            </a:pPr>
            <a:r>
              <a:rPr lang="en-US" altLang="en-US" sz="2000" b="1">
                <a:latin typeface="Arial" panose="020B0604020202020204" pitchFamily="34" charset="0"/>
                <a:sym typeface="Symbol" panose="05050102010706020507" pitchFamily="18" charset="2"/>
              </a:rPr>
              <a:t>_____10.  One box of envelopes contains 500 envelopes.  A case of envelopes contains 8 boxes of envelopes and cost $38.49.  What is the cost, in cents, of an envelope?</a:t>
            </a:r>
            <a:endParaRPr lang="en-US" altLang="en-US" sz="2000" b="1">
              <a:solidFill>
                <a:srgbClr val="000066"/>
              </a:solidFill>
              <a:latin typeface="Arial" panose="020B0604020202020204" pitchFamily="34" charset="0"/>
              <a:sym typeface="Symbol" panose="05050102010706020507" pitchFamily="18" charset="2"/>
            </a:endParaRPr>
          </a:p>
          <a:p>
            <a:pPr>
              <a:buFontTx/>
              <a:buNone/>
            </a:pPr>
            <a:r>
              <a:rPr lang="en-US" altLang="en-US" sz="1800" b="1">
                <a:solidFill>
                  <a:srgbClr val="660033"/>
                </a:solidFill>
                <a:latin typeface="Arial" panose="020B0604020202020204" pitchFamily="34" charset="0"/>
                <a:sym typeface="Symbol" panose="05050102010706020507" pitchFamily="18" charset="2"/>
              </a:rPr>
              <a:t>		</a:t>
            </a:r>
            <a:r>
              <a:rPr lang="en-US" altLang="en-US" sz="2400" b="1">
                <a:solidFill>
                  <a:srgbClr val="660033"/>
                </a:solidFill>
                <a:latin typeface="Arial" panose="020B0604020202020204" pitchFamily="34" charset="0"/>
                <a:sym typeface="Symbol" panose="05050102010706020507" pitchFamily="18" charset="2"/>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0" y="460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eaLnBrk="0" fontAlgn="base" hangingPunct="0">
              <a:spcBef>
                <a:spcPct val="0"/>
              </a:spcBef>
              <a:spcAft>
                <a:spcPct val="0"/>
              </a:spcAft>
              <a:defRPr sz="2400">
                <a:solidFill>
                  <a:schemeClr val="tx1"/>
                </a:solidFill>
                <a:latin typeface="Times New Roman" panose="02020603050405020304" pitchFamily="18" charset="0"/>
              </a:defRPr>
            </a:lvl6pPr>
            <a:lvl7pPr marL="914400" eaLnBrk="0" fontAlgn="base" hangingPunct="0">
              <a:spcBef>
                <a:spcPct val="0"/>
              </a:spcBef>
              <a:spcAft>
                <a:spcPct val="0"/>
              </a:spcAft>
              <a:defRPr sz="2400">
                <a:solidFill>
                  <a:schemeClr val="tx1"/>
                </a:solidFill>
                <a:latin typeface="Times New Roman" panose="02020603050405020304" pitchFamily="18" charset="0"/>
              </a:defRPr>
            </a:lvl7pPr>
            <a:lvl8pPr marL="1371600" eaLnBrk="0" fontAlgn="base" hangingPunct="0">
              <a:spcBef>
                <a:spcPct val="0"/>
              </a:spcBef>
              <a:spcAft>
                <a:spcPct val="0"/>
              </a:spcAft>
              <a:defRPr sz="2400">
                <a:solidFill>
                  <a:schemeClr val="tx1"/>
                </a:solidFill>
                <a:latin typeface="Times New Roman" panose="02020603050405020304" pitchFamily="18" charset="0"/>
              </a:defRPr>
            </a:lvl8pPr>
            <a:lvl9pPr marL="18288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6000" b="1">
                <a:effectLst>
                  <a:outerShdw blurRad="38100" dist="38100" dir="2700000" algn="tl">
                    <a:srgbClr val="C0C0C0"/>
                  </a:outerShdw>
                </a:effectLst>
              </a:rPr>
              <a:t>MEASUREMENTS</a:t>
            </a:r>
          </a:p>
        </p:txBody>
      </p:sp>
      <p:sp>
        <p:nvSpPr>
          <p:cNvPr id="33795" name="Rectangle 3"/>
          <p:cNvSpPr>
            <a:spLocks noChangeArrowheads="1"/>
          </p:cNvSpPr>
          <p:nvPr/>
        </p:nvSpPr>
        <p:spPr bwMode="auto">
          <a:xfrm>
            <a:off x="0" y="1676400"/>
            <a:ext cx="3429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FontTx/>
              <a:buChar char="•"/>
            </a:pPr>
            <a:r>
              <a:rPr lang="en-US" altLang="en-US" sz="2800"/>
              <a:t>There are different types of measurements that can be made in the lab for length, mass, volume, temperature, area, time, heat and pressure.</a:t>
            </a:r>
          </a:p>
        </p:txBody>
      </p:sp>
      <p:graphicFrame>
        <p:nvGraphicFramePr>
          <p:cNvPr id="33838" name="Group 46"/>
          <p:cNvGraphicFramePr>
            <a:graphicFrameLocks noGrp="1"/>
          </p:cNvGraphicFramePr>
          <p:nvPr/>
        </p:nvGraphicFramePr>
        <p:xfrm>
          <a:off x="3581400" y="1371600"/>
          <a:ext cx="5334000" cy="5014913"/>
        </p:xfrm>
        <a:graphic>
          <a:graphicData uri="http://schemas.openxmlformats.org/drawingml/2006/table">
            <a:tbl>
              <a:tblPr/>
              <a:tblGrid>
                <a:gridCol w="1524000"/>
                <a:gridCol w="1905000"/>
                <a:gridCol w="1905000"/>
              </a:tblGrid>
              <a:tr h="51435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Unit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Metric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English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625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Length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Meter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Inches (in) or Feet (ft)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67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Mass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Gram (g)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Pounds (lb)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Volume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Liters (L)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Gallon (gal)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64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Temperature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Celsius (</a:t>
                      </a: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°C) and Kelvin (K)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Fahrenheit (</a:t>
                      </a: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Area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Square meters (m</a:t>
                      </a:r>
                      <a:r>
                        <a:rPr kumimoji="0" lang="en-US" altLang="en-US" sz="1600" b="0" i="0" u="none" strike="noStrike" cap="none" normalizeH="0" baseline="30000" smtClean="0">
                          <a:ln>
                            <a:noFill/>
                          </a:ln>
                          <a:solidFill>
                            <a:schemeClr val="tx1"/>
                          </a:solidFill>
                          <a:effectLst/>
                          <a:latin typeface="Times New Roman" panose="02020603050405020304" pitchFamily="18" charset="0"/>
                          <a:cs typeface="Arial" panose="020B0604020202020204" pitchFamily="34" charset="0"/>
                        </a:rPr>
                        <a:t>2</a:t>
                      </a: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Square feet (ft</a:t>
                      </a:r>
                      <a:r>
                        <a:rPr kumimoji="0" lang="en-US" altLang="en-US" sz="1600" b="0" i="0" u="none" strike="noStrike" cap="none" normalizeH="0" baseline="30000" smtClean="0">
                          <a:ln>
                            <a:noFill/>
                          </a:ln>
                          <a:solidFill>
                            <a:schemeClr val="tx1"/>
                          </a:solidFill>
                          <a:effectLst/>
                          <a:latin typeface="Times New Roman" panose="02020603050405020304" pitchFamily="18" charset="0"/>
                          <a:cs typeface="Arial" panose="020B0604020202020204" pitchFamily="34" charset="0"/>
                        </a:rPr>
                        <a:t>2</a:t>
                      </a: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Time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Seconds (s)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Minutes (min) or Hours (hr)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Heat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Calories (cal) or Joules (J)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British Thermal Units (BTU)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91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Pressure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Atmospheres (atm), Torr, or mmHg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eaLnBrk="0" fontAlgn="base" hangingPunct="0">
                        <a:spcBef>
                          <a:spcPct val="20000"/>
                        </a:spcBef>
                        <a:spcAft>
                          <a:spcPct val="0"/>
                        </a:spcAft>
                        <a:defRPr>
                          <a:solidFill>
                            <a:schemeClr val="tx1"/>
                          </a:solidFill>
                          <a:latin typeface="Times New Roman" panose="02020603050405020304" pitchFamily="18" charset="0"/>
                        </a:defRPr>
                      </a:lvl6pPr>
                      <a:lvl7pPr eaLnBrk="0" fontAlgn="base" hangingPunct="0">
                        <a:spcBef>
                          <a:spcPct val="20000"/>
                        </a:spcBef>
                        <a:spcAft>
                          <a:spcPct val="0"/>
                        </a:spcAft>
                        <a:defRPr>
                          <a:solidFill>
                            <a:schemeClr val="tx1"/>
                          </a:solidFill>
                          <a:latin typeface="Times New Roman" panose="02020603050405020304" pitchFamily="18" charset="0"/>
                        </a:defRPr>
                      </a:lvl7pPr>
                      <a:lvl8pPr eaLnBrk="0" fontAlgn="base" hangingPunct="0">
                        <a:spcBef>
                          <a:spcPct val="20000"/>
                        </a:spcBef>
                        <a:spcAft>
                          <a:spcPct val="0"/>
                        </a:spcAft>
                        <a:defRPr>
                          <a:solidFill>
                            <a:schemeClr val="tx1"/>
                          </a:solidFill>
                          <a:latin typeface="Times New Roman" panose="02020603050405020304" pitchFamily="18" charset="0"/>
                        </a:defRPr>
                      </a:lvl8pPr>
                      <a:lvl9pPr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Pounds/sq in (lb/in</a:t>
                      </a:r>
                      <a:r>
                        <a:rPr kumimoji="0" lang="en-US" altLang="en-US" sz="1600" b="0" i="0" u="none" strike="noStrike" cap="none" normalizeH="0" baseline="30000" smtClean="0">
                          <a:ln>
                            <a:noFill/>
                          </a:ln>
                          <a:solidFill>
                            <a:schemeClr val="tx1"/>
                          </a:solidFill>
                          <a:effectLst/>
                          <a:latin typeface="Times New Roman" panose="02020603050405020304" pitchFamily="18" charset="0"/>
                          <a:cs typeface="Arial" panose="020B0604020202020204" pitchFamily="34" charset="0"/>
                        </a:rPr>
                        <a:t>2</a:t>
                      </a:r>
                      <a:r>
                        <a:rPr kumimoji="0" lang="en-US" altLang="en-US" sz="16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62000" y="0"/>
            <a:ext cx="7772400" cy="1143000"/>
          </a:xfrm>
        </p:spPr>
        <p:txBody>
          <a:bodyPr/>
          <a:lstStyle/>
          <a:p>
            <a:r>
              <a:rPr lang="en-US" altLang="en-US" sz="6000" b="1">
                <a:solidFill>
                  <a:srgbClr val="4D4D4D"/>
                </a:solidFill>
                <a:effectLst>
                  <a:outerShdw blurRad="38100" dist="38100" dir="2700000" algn="tl">
                    <a:srgbClr val="C0C0C0"/>
                  </a:outerShdw>
                </a:effectLst>
                <a:latin typeface="Arial" panose="020B0604020202020204" pitchFamily="34" charset="0"/>
              </a:rPr>
              <a:t>MEASUREMENTS</a:t>
            </a:r>
            <a:endParaRPr lang="en-US" altLang="en-US"/>
          </a:p>
        </p:txBody>
      </p:sp>
      <p:sp>
        <p:nvSpPr>
          <p:cNvPr id="5123" name="Rectangle 3"/>
          <p:cNvSpPr>
            <a:spLocks noGrp="1" noChangeArrowheads="1"/>
          </p:cNvSpPr>
          <p:nvPr>
            <p:ph type="body" idx="1"/>
          </p:nvPr>
        </p:nvSpPr>
        <p:spPr>
          <a:xfrm>
            <a:off x="0" y="914400"/>
            <a:ext cx="9144000" cy="5943600"/>
          </a:xfrm>
        </p:spPr>
        <p:txBody>
          <a:bodyPr/>
          <a:lstStyle/>
          <a:p>
            <a:pPr>
              <a:buFontTx/>
              <a:buNone/>
            </a:pPr>
            <a:r>
              <a:rPr lang="en-US" altLang="en-US" b="1">
                <a:solidFill>
                  <a:srgbClr val="6600CC"/>
                </a:solidFill>
                <a:effectLst>
                  <a:outerShdw blurRad="38100" dist="38100" dir="2700000" algn="tl">
                    <a:srgbClr val="C0C0C0"/>
                  </a:outerShdw>
                </a:effectLst>
                <a:latin typeface="Arial" panose="020B0604020202020204" pitchFamily="34" charset="0"/>
              </a:rPr>
              <a:t>A </a:t>
            </a:r>
            <a:r>
              <a:rPr lang="en-US" altLang="en-US" sz="3600" b="1">
                <a:solidFill>
                  <a:srgbClr val="6600CC"/>
                </a:solidFill>
                <a:effectLst>
                  <a:outerShdw blurRad="38100" dist="38100" dir="2700000" algn="tl">
                    <a:srgbClr val="C0C0C0"/>
                  </a:outerShdw>
                </a:effectLst>
                <a:latin typeface="Arial" panose="020B0604020202020204" pitchFamily="34" charset="0"/>
              </a:rPr>
              <a:t>balance</a:t>
            </a:r>
            <a:r>
              <a:rPr lang="en-US" altLang="en-US" b="1">
                <a:solidFill>
                  <a:srgbClr val="6600CC"/>
                </a:solidFill>
                <a:effectLst>
                  <a:outerShdw blurRad="38100" dist="38100" dir="2700000" algn="tl">
                    <a:srgbClr val="C0C0C0"/>
                  </a:outerShdw>
                </a:effectLst>
                <a:latin typeface="Arial" panose="020B0604020202020204" pitchFamily="34" charset="0"/>
              </a:rPr>
              <a:t> is used to measure </a:t>
            </a:r>
            <a:r>
              <a:rPr lang="en-US" altLang="en-US" b="1">
                <a:solidFill>
                  <a:srgbClr val="CC0099"/>
                </a:solidFill>
                <a:effectLst>
                  <a:outerShdw blurRad="38100" dist="38100" dir="2700000" algn="tl">
                    <a:srgbClr val="C0C0C0"/>
                  </a:outerShdw>
                </a:effectLst>
                <a:latin typeface="Arial" panose="020B0604020202020204" pitchFamily="34" charset="0"/>
              </a:rPr>
              <a:t>mass</a:t>
            </a:r>
            <a:r>
              <a:rPr lang="en-US" altLang="en-US" b="1">
                <a:solidFill>
                  <a:srgbClr val="6600CC"/>
                </a:solidFill>
                <a:effectLst>
                  <a:outerShdw blurRad="38100" dist="38100" dir="2700000" algn="tl">
                    <a:srgbClr val="C0C0C0"/>
                  </a:outerShdw>
                </a:effectLst>
                <a:latin typeface="Arial" panose="020B0604020202020204" pitchFamily="34" charset="0"/>
              </a:rPr>
              <a:t> in the laboratory.</a:t>
            </a:r>
          </a:p>
          <a:p>
            <a:pPr>
              <a:buFontTx/>
              <a:buNone/>
            </a:pPr>
            <a:r>
              <a:rPr lang="en-US" altLang="en-US" sz="2800" b="1"/>
              <a:t>		</a:t>
            </a:r>
            <a:r>
              <a:rPr lang="en-US" altLang="en-US" sz="2800" b="1">
                <a:solidFill>
                  <a:srgbClr val="009999"/>
                </a:solidFill>
              </a:rPr>
              <a:t>	           </a:t>
            </a:r>
            <a:r>
              <a:rPr lang="en-US" altLang="en-US" sz="2800" b="1" u="sng"/>
              <a:t>Metric 			</a:t>
            </a:r>
            <a:r>
              <a:rPr lang="en-US" altLang="en-US" sz="2800" b="1" u="sng">
                <a:solidFill>
                  <a:srgbClr val="0F0105"/>
                </a:solidFill>
              </a:rPr>
              <a:t>English</a:t>
            </a:r>
            <a:endParaRPr lang="en-US" altLang="en-US" sz="2800" b="1">
              <a:solidFill>
                <a:schemeClr val="bg1"/>
              </a:solidFill>
            </a:endParaRPr>
          </a:p>
          <a:p>
            <a:pPr>
              <a:buFontTx/>
              <a:buNone/>
            </a:pPr>
            <a:r>
              <a:rPr lang="en-US" altLang="en-US" b="1">
                <a:solidFill>
                  <a:srgbClr val="6600CC"/>
                </a:solidFill>
                <a:effectLst>
                  <a:outerShdw blurRad="38100" dist="38100" dir="2700000" algn="tl">
                    <a:srgbClr val="C0C0C0"/>
                  </a:outerShdw>
                </a:effectLst>
                <a:latin typeface="Arial" panose="020B0604020202020204" pitchFamily="34" charset="0"/>
              </a:rPr>
              <a:t>Mass		</a:t>
            </a:r>
            <a:r>
              <a:rPr lang="en-US" altLang="en-US" b="1">
                <a:solidFill>
                  <a:srgbClr val="FF0000"/>
                </a:solidFill>
                <a:effectLst>
                  <a:outerShdw blurRad="38100" dist="38100" dir="2700000" algn="tl">
                    <a:srgbClr val="C0C0C0"/>
                  </a:outerShdw>
                </a:effectLst>
                <a:latin typeface="Arial" panose="020B0604020202020204" pitchFamily="34" charset="0"/>
              </a:rPr>
              <a:t>gram</a:t>
            </a:r>
            <a:r>
              <a:rPr lang="en-US" altLang="en-US" b="1">
                <a:solidFill>
                  <a:srgbClr val="6600CC"/>
                </a:solidFill>
                <a:effectLst>
                  <a:outerShdw blurRad="38100" dist="38100" dir="2700000" algn="tl">
                    <a:srgbClr val="C0C0C0"/>
                  </a:outerShdw>
                </a:effectLst>
                <a:latin typeface="Arial" panose="020B0604020202020204" pitchFamily="34" charset="0"/>
              </a:rPr>
              <a:t>			pounds</a:t>
            </a:r>
          </a:p>
          <a:p>
            <a:pPr>
              <a:buFontTx/>
              <a:buNone/>
            </a:pPr>
            <a:r>
              <a:rPr lang="en-US" altLang="en-US" b="1">
                <a:solidFill>
                  <a:srgbClr val="6600CC"/>
                </a:solidFill>
                <a:effectLst>
                  <a:outerShdw blurRad="38100" dist="38100" dir="2700000" algn="tl">
                    <a:srgbClr val="C0C0C0"/>
                  </a:outerShdw>
                </a:effectLst>
                <a:latin typeface="Arial" panose="020B0604020202020204" pitchFamily="34" charset="0"/>
              </a:rPr>
              <a:t>                           </a:t>
            </a:r>
            <a:r>
              <a:rPr lang="en-US" altLang="en-US" b="1">
                <a:solidFill>
                  <a:srgbClr val="FF0000"/>
                </a:solidFill>
                <a:effectLst>
                  <a:outerShdw blurRad="38100" dist="38100" dir="2700000" algn="tl">
                    <a:srgbClr val="C0C0C0"/>
                  </a:outerShdw>
                </a:effectLst>
                <a:latin typeface="Arial" panose="020B0604020202020204" pitchFamily="34" charset="0"/>
              </a:rPr>
              <a:t>g </a:t>
            </a:r>
            <a:r>
              <a:rPr lang="en-US" altLang="en-US" b="1">
                <a:solidFill>
                  <a:srgbClr val="6600CC"/>
                </a:solidFill>
                <a:effectLst>
                  <a:outerShdw blurRad="38100" dist="38100" dir="2700000" algn="tl">
                    <a:srgbClr val="C0C0C0"/>
                  </a:outerShdw>
                </a:effectLst>
                <a:latin typeface="Arial" panose="020B0604020202020204" pitchFamily="34" charset="0"/>
              </a:rPr>
              <a:t>                               lb.....</a:t>
            </a:r>
            <a:endParaRPr lang="en-US" altLang="en-US" b="1">
              <a:solidFill>
                <a:srgbClr val="660033"/>
              </a:solidFill>
              <a:effectLst>
                <a:outerShdw blurRad="38100" dist="38100" dir="2700000" algn="tl">
                  <a:srgbClr val="C0C0C0"/>
                </a:outerShdw>
              </a:effectLst>
              <a:latin typeface="Arial" panose="020B0604020202020204" pitchFamily="34" charset="0"/>
            </a:endParaRPr>
          </a:p>
          <a:p>
            <a:pPr>
              <a:buFontTx/>
              <a:buNone/>
            </a:pPr>
            <a:r>
              <a:rPr lang="en-US" altLang="en-US" b="1">
                <a:solidFill>
                  <a:srgbClr val="CC0099"/>
                </a:solidFill>
                <a:effectLst>
                  <a:outerShdw blurRad="38100" dist="38100" dir="2700000" algn="tl">
                    <a:srgbClr val="C0C0C0"/>
                  </a:outerShdw>
                </a:effectLst>
                <a:latin typeface="Arial" panose="020B0604020202020204" pitchFamily="34" charset="0"/>
              </a:rPr>
              <a:t>Time</a:t>
            </a:r>
            <a:r>
              <a:rPr lang="en-US" altLang="en-US" b="1">
                <a:solidFill>
                  <a:srgbClr val="660066"/>
                </a:solidFill>
                <a:effectLst>
                  <a:outerShdw blurRad="38100" dist="38100" dir="2700000" algn="tl">
                    <a:srgbClr val="C0C0C0"/>
                  </a:outerShdw>
                </a:effectLst>
                <a:latin typeface="Arial" panose="020B0604020202020204" pitchFamily="34" charset="0"/>
              </a:rPr>
              <a:t> is measured the same in both systems.  A clock, wristwatch, or stopwatch will be used in the laboratory.</a:t>
            </a:r>
          </a:p>
          <a:p>
            <a:pPr>
              <a:buFontTx/>
              <a:buNone/>
            </a:pPr>
            <a:r>
              <a:rPr lang="en-US" altLang="en-US" b="1">
                <a:solidFill>
                  <a:srgbClr val="660066"/>
                </a:solidFill>
                <a:effectLst>
                  <a:outerShdw blurRad="38100" dist="38100" dir="2700000" algn="tl">
                    <a:srgbClr val="C0C0C0"/>
                  </a:outerShdw>
                </a:effectLst>
                <a:latin typeface="Arial" panose="020B0604020202020204" pitchFamily="34" charset="0"/>
              </a:rPr>
              <a:t>Time 	</a:t>
            </a:r>
            <a:r>
              <a:rPr lang="en-US" altLang="en-US" b="1">
                <a:solidFill>
                  <a:srgbClr val="660066"/>
                </a:solidFill>
                <a:latin typeface="Arial" panose="020B0604020202020204" pitchFamily="34" charset="0"/>
              </a:rPr>
              <a:t>seconds      	hour		minutes</a:t>
            </a:r>
          </a:p>
          <a:p>
            <a:pPr>
              <a:buFontTx/>
              <a:buNone/>
            </a:pPr>
            <a:r>
              <a:rPr lang="en-US" altLang="en-US" b="1">
                <a:solidFill>
                  <a:srgbClr val="660066"/>
                </a:solidFill>
                <a:latin typeface="Arial" panose="020B0604020202020204" pitchFamily="34" charset="0"/>
              </a:rPr>
              <a:t>                      </a:t>
            </a:r>
            <a:r>
              <a:rPr lang="en-US" altLang="en-US" b="1">
                <a:solidFill>
                  <a:schemeClr val="accent2"/>
                </a:solidFill>
                <a:latin typeface="Arial" panose="020B0604020202020204" pitchFamily="34" charset="0"/>
              </a:rPr>
              <a:t>s</a:t>
            </a:r>
            <a:r>
              <a:rPr lang="en-US" altLang="en-US" b="1">
                <a:solidFill>
                  <a:srgbClr val="660066"/>
                </a:solidFill>
                <a:latin typeface="Arial" panose="020B0604020202020204" pitchFamily="34" charset="0"/>
              </a:rPr>
              <a:t>                  </a:t>
            </a:r>
            <a:r>
              <a:rPr lang="en-US" altLang="en-US" b="1">
                <a:solidFill>
                  <a:schemeClr val="accent2"/>
                </a:solidFill>
                <a:latin typeface="Arial" panose="020B0604020202020204" pitchFamily="34" charset="0"/>
              </a:rPr>
              <a:t>hr </a:t>
            </a:r>
            <a:r>
              <a:rPr lang="en-US" altLang="en-US" b="1">
                <a:solidFill>
                  <a:srgbClr val="660066"/>
                </a:solidFill>
                <a:latin typeface="Arial" panose="020B0604020202020204" pitchFamily="34" charset="0"/>
              </a:rPr>
              <a:t>              </a:t>
            </a:r>
            <a:r>
              <a:rPr lang="en-US" altLang="en-US" b="1">
                <a:solidFill>
                  <a:schemeClr val="accent2"/>
                </a:solidFill>
                <a:latin typeface="Arial" panose="020B0604020202020204" pitchFamily="34" charset="0"/>
              </a:rPr>
              <a:t>min</a:t>
            </a:r>
            <a:endParaRPr lang="en-US" altLang="en-US" b="1">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762000" y="0"/>
            <a:ext cx="7772400" cy="1143000"/>
          </a:xfrm>
        </p:spPr>
        <p:txBody>
          <a:bodyPr/>
          <a:lstStyle/>
          <a:p>
            <a:r>
              <a:rPr lang="en-US" altLang="en-US" sz="6000" b="1">
                <a:solidFill>
                  <a:srgbClr val="660033"/>
                </a:solidFill>
                <a:effectLst>
                  <a:outerShdw blurRad="38100" dist="38100" dir="2700000" algn="tl">
                    <a:srgbClr val="C0C0C0"/>
                  </a:outerShdw>
                </a:effectLst>
                <a:latin typeface="Arial" panose="020B0604020202020204" pitchFamily="34" charset="0"/>
              </a:rPr>
              <a:t>MEASUREMENTS</a:t>
            </a:r>
            <a:endParaRPr lang="en-US" altLang="en-US"/>
          </a:p>
        </p:txBody>
      </p:sp>
      <p:sp>
        <p:nvSpPr>
          <p:cNvPr id="2052" name="Rectangle 4"/>
          <p:cNvSpPr>
            <a:spLocks noGrp="1" noChangeArrowheads="1"/>
          </p:cNvSpPr>
          <p:nvPr>
            <p:ph type="body" idx="1"/>
          </p:nvPr>
        </p:nvSpPr>
        <p:spPr>
          <a:xfrm>
            <a:off x="381000" y="914400"/>
            <a:ext cx="8763000" cy="5943600"/>
          </a:xfrm>
        </p:spPr>
        <p:txBody>
          <a:bodyPr/>
          <a:lstStyle/>
          <a:p>
            <a:pPr algn="ctr">
              <a:buFontTx/>
              <a:buNone/>
            </a:pPr>
            <a:r>
              <a:rPr lang="en-US" altLang="en-US" sz="2800" b="1"/>
              <a:t>             </a:t>
            </a:r>
            <a:r>
              <a:rPr lang="en-US" altLang="en-US" sz="2400" b="1" u="sng">
                <a:solidFill>
                  <a:srgbClr val="FF0000"/>
                </a:solidFill>
              </a:rPr>
              <a:t>Metric </a:t>
            </a:r>
            <a:r>
              <a:rPr lang="en-US" altLang="en-US" sz="2400" b="1" u="sng"/>
              <a:t>			</a:t>
            </a:r>
            <a:r>
              <a:rPr lang="en-US" altLang="en-US" sz="2400" b="1" u="sng">
                <a:solidFill>
                  <a:srgbClr val="990099"/>
                </a:solidFill>
              </a:rPr>
              <a:t>English</a:t>
            </a:r>
            <a:endParaRPr lang="en-US" altLang="en-US" sz="2400" b="1">
              <a:solidFill>
                <a:srgbClr val="990099"/>
              </a:solidFill>
            </a:endParaRPr>
          </a:p>
          <a:p>
            <a:pPr>
              <a:buFontTx/>
              <a:buNone/>
            </a:pPr>
            <a:r>
              <a:rPr lang="en-US" altLang="en-US" sz="2800" b="1">
                <a:latin typeface="Arial" panose="020B0604020202020204" pitchFamily="34" charset="0"/>
              </a:rPr>
              <a:t>A</a:t>
            </a:r>
            <a:r>
              <a:rPr lang="en-US" altLang="en-US" sz="2800" b="1">
                <a:effectLst>
                  <a:outerShdw blurRad="38100" dist="38100" dir="2700000" algn="tl">
                    <a:srgbClr val="C0C0C0"/>
                  </a:outerShdw>
                </a:effectLst>
                <a:latin typeface="Arial" panose="020B0604020202020204" pitchFamily="34" charset="0"/>
              </a:rPr>
              <a:t> </a:t>
            </a:r>
            <a:r>
              <a:rPr lang="en-US" altLang="en-US" sz="2800" b="1">
                <a:solidFill>
                  <a:srgbClr val="008000"/>
                </a:solidFill>
                <a:effectLst>
                  <a:outerShdw blurRad="38100" dist="38100" dir="2700000" algn="tl">
                    <a:srgbClr val="C0C0C0"/>
                  </a:outerShdw>
                </a:effectLst>
                <a:latin typeface="Arial" panose="020B0604020202020204" pitchFamily="34" charset="0"/>
              </a:rPr>
              <a:t>ruler</a:t>
            </a:r>
            <a:r>
              <a:rPr lang="en-US" altLang="en-US" sz="2800" b="1">
                <a:effectLst>
                  <a:outerShdw blurRad="38100" dist="38100" dir="2700000" algn="tl">
                    <a:srgbClr val="C0C0C0"/>
                  </a:outerShdw>
                </a:effectLst>
                <a:latin typeface="Arial" panose="020B0604020202020204" pitchFamily="34" charset="0"/>
              </a:rPr>
              <a:t> </a:t>
            </a:r>
            <a:r>
              <a:rPr lang="en-US" altLang="en-US" sz="2800" b="1">
                <a:latin typeface="Arial" panose="020B0604020202020204" pitchFamily="34" charset="0"/>
              </a:rPr>
              <a:t>is used to measure length.</a:t>
            </a:r>
            <a:endParaRPr lang="en-US" altLang="en-US" sz="2800" b="1">
              <a:effectLst>
                <a:outerShdw blurRad="38100" dist="38100" dir="2700000" algn="tl">
                  <a:srgbClr val="C0C0C0"/>
                </a:outerShdw>
              </a:effectLst>
              <a:latin typeface="Arial" panose="020B0604020202020204" pitchFamily="34" charset="0"/>
            </a:endParaRPr>
          </a:p>
          <a:p>
            <a:pPr>
              <a:buFontTx/>
              <a:buNone/>
            </a:pPr>
            <a:r>
              <a:rPr lang="en-US" altLang="en-US" sz="2800" b="1">
                <a:effectLst>
                  <a:outerShdw blurRad="38100" dist="38100" dir="2700000" algn="tl">
                    <a:srgbClr val="C0C0C0"/>
                  </a:outerShdw>
                </a:effectLst>
                <a:latin typeface="Arial" panose="020B0604020202020204" pitchFamily="34" charset="0"/>
              </a:rPr>
              <a:t>Length</a:t>
            </a:r>
            <a:r>
              <a:rPr lang="en-US" altLang="en-US" sz="2800" b="1">
                <a:latin typeface="Arial" panose="020B0604020202020204" pitchFamily="34" charset="0"/>
              </a:rPr>
              <a:t>		meter		    inches, feet</a:t>
            </a:r>
            <a:endParaRPr lang="en-US" altLang="en-US" sz="2800" b="1">
              <a:solidFill>
                <a:srgbClr val="660066"/>
              </a:solidFill>
              <a:latin typeface="Arial" panose="020B0604020202020204" pitchFamily="34" charset="0"/>
            </a:endParaRPr>
          </a:p>
          <a:p>
            <a:pPr>
              <a:buFontTx/>
              <a:buNone/>
            </a:pPr>
            <a:r>
              <a:rPr lang="en-US" altLang="en-US" sz="2800" b="1">
                <a:latin typeface="Arial" panose="020B0604020202020204" pitchFamily="34" charset="0"/>
              </a:rPr>
              <a:t>                             </a:t>
            </a:r>
            <a:r>
              <a:rPr lang="en-US" altLang="en-US" sz="2800" b="1">
                <a:solidFill>
                  <a:srgbClr val="660066"/>
                </a:solidFill>
                <a:latin typeface="Arial" panose="020B0604020202020204" pitchFamily="34" charset="0"/>
              </a:rPr>
              <a:t> </a:t>
            </a:r>
            <a:r>
              <a:rPr lang="en-US" altLang="en-US" sz="2800" b="1">
                <a:solidFill>
                  <a:srgbClr val="FF0000"/>
                </a:solidFill>
                <a:latin typeface="Arial" panose="020B0604020202020204" pitchFamily="34" charset="0"/>
              </a:rPr>
              <a:t>m</a:t>
            </a:r>
            <a:r>
              <a:rPr lang="en-US" altLang="en-US" sz="2800" b="1">
                <a:solidFill>
                  <a:srgbClr val="660066"/>
                </a:solidFill>
                <a:latin typeface="Arial" panose="020B0604020202020204" pitchFamily="34" charset="0"/>
              </a:rPr>
              <a:t> </a:t>
            </a:r>
            <a:r>
              <a:rPr lang="en-US" altLang="en-US" sz="2800" b="1">
                <a:solidFill>
                  <a:srgbClr val="FF0066"/>
                </a:solidFill>
                <a:latin typeface="Arial" panose="020B0604020202020204" pitchFamily="34" charset="0"/>
              </a:rPr>
              <a:t>                             </a:t>
            </a:r>
            <a:r>
              <a:rPr lang="en-US" altLang="en-US" sz="2800" b="1">
                <a:solidFill>
                  <a:srgbClr val="990099"/>
                </a:solidFill>
                <a:latin typeface="Arial" panose="020B0604020202020204" pitchFamily="34" charset="0"/>
              </a:rPr>
              <a:t>in         ft</a:t>
            </a:r>
          </a:p>
          <a:p>
            <a:pPr>
              <a:buFontTx/>
              <a:buNone/>
            </a:pPr>
            <a:r>
              <a:rPr lang="en-US" altLang="en-US" sz="2800" b="1">
                <a:solidFill>
                  <a:srgbClr val="660033"/>
                </a:solidFill>
                <a:latin typeface="Arial" panose="020B0604020202020204" pitchFamily="34" charset="0"/>
              </a:rPr>
              <a:t>Area is defined as </a:t>
            </a:r>
            <a:r>
              <a:rPr lang="en-US" altLang="en-US" sz="2400" b="1">
                <a:solidFill>
                  <a:srgbClr val="660033"/>
                </a:solidFill>
                <a:latin typeface="Arial" panose="020B0604020202020204" pitchFamily="34" charset="0"/>
              </a:rPr>
              <a:t>length</a:t>
            </a:r>
            <a:r>
              <a:rPr lang="en-US" altLang="en-US" sz="2800" b="1">
                <a:solidFill>
                  <a:srgbClr val="660033"/>
                </a:solidFill>
                <a:latin typeface="Arial" panose="020B0604020202020204" pitchFamily="34" charset="0"/>
              </a:rPr>
              <a:t> </a:t>
            </a:r>
            <a:r>
              <a:rPr lang="en-US" altLang="en-US" sz="2800">
                <a:solidFill>
                  <a:srgbClr val="660033"/>
                </a:solidFill>
              </a:rPr>
              <a:t>x</a:t>
            </a:r>
            <a:r>
              <a:rPr lang="en-US" altLang="en-US" sz="2800" b="1">
                <a:solidFill>
                  <a:srgbClr val="660033"/>
                </a:solidFill>
                <a:latin typeface="Arial" panose="020B0604020202020204" pitchFamily="34" charset="0"/>
              </a:rPr>
              <a:t> </a:t>
            </a:r>
            <a:r>
              <a:rPr lang="en-US" altLang="en-US" sz="2400" b="1">
                <a:solidFill>
                  <a:srgbClr val="660033"/>
                </a:solidFill>
                <a:latin typeface="Arial" panose="020B0604020202020204" pitchFamily="34" charset="0"/>
              </a:rPr>
              <a:t>width</a:t>
            </a:r>
            <a:r>
              <a:rPr lang="en-US" altLang="en-US" sz="2800" b="1">
                <a:solidFill>
                  <a:srgbClr val="660033"/>
                </a:solidFill>
                <a:latin typeface="Arial" panose="020B0604020202020204" pitchFamily="34" charset="0"/>
              </a:rPr>
              <a:t>, so a </a:t>
            </a:r>
            <a:r>
              <a:rPr lang="en-US" altLang="en-US" sz="2800" b="1">
                <a:solidFill>
                  <a:srgbClr val="008000"/>
                </a:solidFill>
                <a:effectLst>
                  <a:outerShdw blurRad="38100" dist="38100" dir="2700000" algn="tl">
                    <a:srgbClr val="C0C0C0"/>
                  </a:outerShdw>
                </a:effectLst>
                <a:latin typeface="Arial" panose="020B0604020202020204" pitchFamily="34" charset="0"/>
              </a:rPr>
              <a:t>ruler </a:t>
            </a:r>
            <a:r>
              <a:rPr lang="en-US" altLang="en-US" sz="2800" b="1">
                <a:solidFill>
                  <a:srgbClr val="660033"/>
                </a:solidFill>
                <a:latin typeface="Arial" panose="020B0604020202020204" pitchFamily="34" charset="0"/>
              </a:rPr>
              <a:t>is used.</a:t>
            </a:r>
            <a:endParaRPr lang="en-US" altLang="en-US" sz="2800" b="1">
              <a:solidFill>
                <a:srgbClr val="660033"/>
              </a:solidFill>
              <a:effectLst>
                <a:outerShdw blurRad="38100" dist="38100" dir="2700000" algn="tl">
                  <a:srgbClr val="C0C0C0"/>
                </a:outerShdw>
              </a:effectLst>
              <a:latin typeface="Arial" panose="020B0604020202020204" pitchFamily="34" charset="0"/>
            </a:endParaRPr>
          </a:p>
          <a:p>
            <a:pPr>
              <a:buFontTx/>
              <a:buNone/>
            </a:pPr>
            <a:r>
              <a:rPr lang="en-US" altLang="en-US" sz="2800" b="1">
                <a:solidFill>
                  <a:srgbClr val="660033"/>
                </a:solidFill>
                <a:effectLst>
                  <a:outerShdw blurRad="38100" dist="38100" dir="2700000" algn="tl">
                    <a:srgbClr val="C0C0C0"/>
                  </a:outerShdw>
                </a:effectLst>
                <a:latin typeface="Arial" panose="020B0604020202020204" pitchFamily="34" charset="0"/>
              </a:rPr>
              <a:t>Area	</a:t>
            </a:r>
            <a:r>
              <a:rPr lang="en-US" altLang="en-US" sz="2800" b="1">
                <a:solidFill>
                  <a:srgbClr val="660033"/>
                </a:solidFill>
                <a:latin typeface="Arial" panose="020B0604020202020204" pitchFamily="34" charset="0"/>
              </a:rPr>
              <a:t>	     square meter		       square feet</a:t>
            </a:r>
            <a:r>
              <a:rPr lang="en-US" altLang="en-US" sz="2800" b="1">
                <a:solidFill>
                  <a:srgbClr val="990033"/>
                </a:solidFill>
                <a:latin typeface="Arial" panose="020B0604020202020204" pitchFamily="34" charset="0"/>
              </a:rPr>
              <a:t>	</a:t>
            </a:r>
          </a:p>
          <a:p>
            <a:pPr>
              <a:buFontTx/>
              <a:buNone/>
            </a:pPr>
            <a:r>
              <a:rPr lang="en-US" altLang="en-US" sz="2800" b="1">
                <a:latin typeface="Arial" panose="020B0604020202020204" pitchFamily="34" charset="0"/>
              </a:rPr>
              <a:t>                                 </a:t>
            </a:r>
            <a:r>
              <a:rPr lang="en-US" altLang="en-US" sz="2800" b="1">
                <a:solidFill>
                  <a:srgbClr val="FF0000"/>
                </a:solidFill>
                <a:latin typeface="Arial" panose="020B0604020202020204" pitchFamily="34" charset="0"/>
              </a:rPr>
              <a:t>m</a:t>
            </a:r>
            <a:r>
              <a:rPr lang="en-US" altLang="en-US" sz="2800" b="1" baseline="30000">
                <a:solidFill>
                  <a:srgbClr val="FF0000"/>
                </a:solidFill>
                <a:latin typeface="Arial" panose="020B0604020202020204" pitchFamily="34" charset="0"/>
              </a:rPr>
              <a:t>2</a:t>
            </a:r>
            <a:r>
              <a:rPr lang="en-US" altLang="en-US" sz="2800" b="1">
                <a:solidFill>
                  <a:srgbClr val="660066"/>
                </a:solidFill>
                <a:latin typeface="Arial" panose="020B0604020202020204" pitchFamily="34" charset="0"/>
              </a:rPr>
              <a:t>   </a:t>
            </a:r>
            <a:r>
              <a:rPr lang="en-US" altLang="en-US" sz="2800" b="1">
                <a:latin typeface="Arial" panose="020B0604020202020204" pitchFamily="34" charset="0"/>
              </a:rPr>
              <a:t>                              </a:t>
            </a:r>
            <a:r>
              <a:rPr lang="en-US" altLang="en-US" sz="2800" b="1">
                <a:solidFill>
                  <a:srgbClr val="990099"/>
                </a:solidFill>
                <a:latin typeface="Arial" panose="020B0604020202020204" pitchFamily="34" charset="0"/>
              </a:rPr>
              <a:t>ft</a:t>
            </a:r>
            <a:r>
              <a:rPr lang="en-US" altLang="en-US" sz="2800" b="1" baseline="30000">
                <a:solidFill>
                  <a:srgbClr val="990099"/>
                </a:solidFill>
                <a:latin typeface="Arial" panose="020B0604020202020204" pitchFamily="34" charset="0"/>
              </a:rPr>
              <a:t>2</a:t>
            </a:r>
            <a:endParaRPr lang="en-US" altLang="en-US" sz="2800" b="1">
              <a:solidFill>
                <a:srgbClr val="990099"/>
              </a:solidFill>
              <a:latin typeface="Arial" panose="020B0604020202020204" pitchFamily="34" charset="0"/>
            </a:endParaRPr>
          </a:p>
          <a:p>
            <a:pPr>
              <a:buFontTx/>
              <a:buNone/>
            </a:pPr>
            <a:r>
              <a:rPr lang="en-US" altLang="en-US" sz="2800" b="1">
                <a:latin typeface="Arial" panose="020B0604020202020204" pitchFamily="34" charset="0"/>
              </a:rPr>
              <a:t>Volume is defined as </a:t>
            </a:r>
            <a:r>
              <a:rPr lang="en-US" altLang="en-US" sz="2400" b="1">
                <a:latin typeface="Arial" panose="020B0604020202020204" pitchFamily="34" charset="0"/>
              </a:rPr>
              <a:t>length</a:t>
            </a:r>
            <a:r>
              <a:rPr lang="en-US" altLang="en-US" sz="2800" b="1">
                <a:latin typeface="Arial" panose="020B0604020202020204" pitchFamily="34" charset="0"/>
              </a:rPr>
              <a:t> </a:t>
            </a:r>
            <a:r>
              <a:rPr lang="en-US" altLang="en-US" sz="2800"/>
              <a:t>x</a:t>
            </a:r>
            <a:r>
              <a:rPr lang="en-US" altLang="en-US" sz="2800" b="1"/>
              <a:t> </a:t>
            </a:r>
            <a:r>
              <a:rPr lang="en-US" altLang="en-US" sz="2400" b="1">
                <a:latin typeface="Arial" panose="020B0604020202020204" pitchFamily="34" charset="0"/>
              </a:rPr>
              <a:t>width</a:t>
            </a:r>
            <a:r>
              <a:rPr lang="en-US" altLang="en-US" sz="2800" b="1">
                <a:latin typeface="Arial" panose="020B0604020202020204" pitchFamily="34" charset="0"/>
              </a:rPr>
              <a:t> </a:t>
            </a:r>
            <a:r>
              <a:rPr lang="en-US" altLang="en-US" sz="2800"/>
              <a:t>x</a:t>
            </a:r>
            <a:r>
              <a:rPr lang="en-US" altLang="en-US" sz="2800" b="1">
                <a:latin typeface="Arial" panose="020B0604020202020204" pitchFamily="34" charset="0"/>
              </a:rPr>
              <a:t> </a:t>
            </a:r>
            <a:r>
              <a:rPr lang="en-US" altLang="en-US" sz="2400" b="1">
                <a:latin typeface="Arial" panose="020B0604020202020204" pitchFamily="34" charset="0"/>
              </a:rPr>
              <a:t>height</a:t>
            </a:r>
            <a:r>
              <a:rPr lang="en-US" altLang="en-US" sz="2800" b="1">
                <a:latin typeface="Arial" panose="020B0604020202020204" pitchFamily="34" charset="0"/>
              </a:rPr>
              <a:t> so either a </a:t>
            </a:r>
            <a:r>
              <a:rPr lang="en-US" altLang="en-US" sz="2800" b="1">
                <a:solidFill>
                  <a:srgbClr val="008000"/>
                </a:solidFill>
                <a:effectLst>
                  <a:outerShdw blurRad="38100" dist="38100" dir="2700000" algn="tl">
                    <a:srgbClr val="C0C0C0"/>
                  </a:outerShdw>
                </a:effectLst>
                <a:latin typeface="Arial" panose="020B0604020202020204" pitchFamily="34" charset="0"/>
              </a:rPr>
              <a:t>ruler</a:t>
            </a:r>
            <a:r>
              <a:rPr lang="en-US" altLang="en-US" sz="2800" b="1">
                <a:latin typeface="Arial" panose="020B0604020202020204" pitchFamily="34" charset="0"/>
              </a:rPr>
              <a:t> or a </a:t>
            </a:r>
            <a:r>
              <a:rPr lang="en-US" altLang="en-US" sz="2800" b="1">
                <a:solidFill>
                  <a:srgbClr val="008000"/>
                </a:solidFill>
                <a:effectLst>
                  <a:outerShdw blurRad="38100" dist="38100" dir="2700000" algn="tl">
                    <a:srgbClr val="C0C0C0"/>
                  </a:outerShdw>
                </a:effectLst>
                <a:latin typeface="Arial" panose="020B0604020202020204" pitchFamily="34" charset="0"/>
              </a:rPr>
              <a:t>graduated cylinder</a:t>
            </a:r>
            <a:r>
              <a:rPr lang="en-US" altLang="en-US" sz="2800" b="1">
                <a:latin typeface="Arial" panose="020B0604020202020204" pitchFamily="34" charset="0"/>
              </a:rPr>
              <a:t> can be used.</a:t>
            </a:r>
          </a:p>
          <a:p>
            <a:pPr>
              <a:buFontTx/>
              <a:buNone/>
            </a:pPr>
            <a:r>
              <a:rPr lang="en-US" altLang="en-US" sz="2800" b="1">
                <a:effectLst>
                  <a:outerShdw blurRad="38100" dist="38100" dir="2700000" algn="tl">
                    <a:srgbClr val="C0C0C0"/>
                  </a:outerShdw>
                </a:effectLst>
                <a:latin typeface="Arial" panose="020B0604020202020204" pitchFamily="34" charset="0"/>
              </a:rPr>
              <a:t>Volume</a:t>
            </a:r>
            <a:r>
              <a:rPr lang="en-US" altLang="en-US" sz="2800" b="1">
                <a:latin typeface="Arial" panose="020B0604020202020204" pitchFamily="34" charset="0"/>
              </a:rPr>
              <a:t>	    Liter </a:t>
            </a:r>
            <a:r>
              <a:rPr lang="en-US" altLang="en-US" sz="2000" b="1">
                <a:latin typeface="Arial" panose="020B0604020202020204" pitchFamily="34" charset="0"/>
              </a:rPr>
              <a:t>or cubic centimeter</a:t>
            </a:r>
            <a:r>
              <a:rPr lang="en-US" altLang="en-US" sz="2800" b="1">
                <a:latin typeface="Arial" panose="020B0604020202020204" pitchFamily="34" charset="0"/>
              </a:rPr>
              <a:t>	     gallon, quart</a:t>
            </a:r>
            <a:endParaRPr lang="en-US" altLang="en-US" sz="2800" b="1">
              <a:solidFill>
                <a:srgbClr val="660066"/>
              </a:solidFill>
              <a:latin typeface="Arial" panose="020B0604020202020204" pitchFamily="34" charset="0"/>
            </a:endParaRPr>
          </a:p>
          <a:p>
            <a:pPr>
              <a:buFontTx/>
              <a:buNone/>
            </a:pPr>
            <a:r>
              <a:rPr lang="en-US" altLang="en-US" sz="2800" b="1">
                <a:latin typeface="Arial" panose="020B0604020202020204" pitchFamily="34" charset="0"/>
              </a:rPr>
              <a:t>                         </a:t>
            </a:r>
            <a:r>
              <a:rPr lang="en-US" altLang="en-US" sz="2800" b="1">
                <a:solidFill>
                  <a:srgbClr val="660066"/>
                </a:solidFill>
                <a:latin typeface="Arial" panose="020B0604020202020204" pitchFamily="34" charset="0"/>
              </a:rPr>
              <a:t> </a:t>
            </a:r>
            <a:r>
              <a:rPr lang="en-US" altLang="en-US" sz="2800" b="1">
                <a:solidFill>
                  <a:srgbClr val="FF0000"/>
                </a:solidFill>
                <a:latin typeface="Arial" panose="020B0604020202020204" pitchFamily="34" charset="0"/>
              </a:rPr>
              <a:t>L  </a:t>
            </a:r>
            <a:r>
              <a:rPr lang="en-US" altLang="en-US" sz="2800" b="1">
                <a:solidFill>
                  <a:srgbClr val="660066"/>
                </a:solidFill>
                <a:latin typeface="Arial" panose="020B0604020202020204" pitchFamily="34" charset="0"/>
              </a:rPr>
              <a:t>       </a:t>
            </a:r>
            <a:r>
              <a:rPr lang="en-US" altLang="en-US" sz="2800" b="1">
                <a:solidFill>
                  <a:srgbClr val="FF0000"/>
                </a:solidFill>
                <a:latin typeface="Arial" panose="020B0604020202020204" pitchFamily="34" charset="0"/>
              </a:rPr>
              <a:t>cm</a:t>
            </a:r>
            <a:r>
              <a:rPr lang="en-US" altLang="en-US" sz="2800" b="1" baseline="30000">
                <a:solidFill>
                  <a:srgbClr val="FF0000"/>
                </a:solidFill>
                <a:latin typeface="Arial" panose="020B0604020202020204" pitchFamily="34" charset="0"/>
              </a:rPr>
              <a:t>3</a:t>
            </a:r>
            <a:r>
              <a:rPr lang="en-US" altLang="en-US" sz="2800" b="1">
                <a:solidFill>
                  <a:srgbClr val="FF0000"/>
                </a:solidFill>
                <a:latin typeface="Arial" panose="020B0604020202020204" pitchFamily="34" charset="0"/>
              </a:rPr>
              <a:t>  </a:t>
            </a:r>
            <a:r>
              <a:rPr lang="en-US" altLang="en-US" sz="2800" b="1">
                <a:latin typeface="Arial" panose="020B0604020202020204" pitchFamily="34" charset="0"/>
              </a:rPr>
              <a:t>                   </a:t>
            </a:r>
            <a:r>
              <a:rPr lang="en-US" altLang="en-US" sz="2800" b="1">
                <a:solidFill>
                  <a:srgbClr val="990099"/>
                </a:solidFill>
                <a:latin typeface="Arial" panose="020B0604020202020204" pitchFamily="34" charset="0"/>
              </a:rPr>
              <a:t>gal       qt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62000" y="0"/>
            <a:ext cx="7772400" cy="1143000"/>
          </a:xfrm>
        </p:spPr>
        <p:txBody>
          <a:bodyPr/>
          <a:lstStyle/>
          <a:p>
            <a:r>
              <a:rPr lang="en-US" altLang="en-US" sz="6000" b="1">
                <a:solidFill>
                  <a:srgbClr val="CC0099"/>
                </a:solidFill>
                <a:effectLst>
                  <a:outerShdw blurRad="38100" dist="38100" dir="2700000" algn="tl">
                    <a:srgbClr val="C0C0C0"/>
                  </a:outerShdw>
                </a:effectLst>
                <a:latin typeface="Arial" panose="020B0604020202020204" pitchFamily="34" charset="0"/>
              </a:rPr>
              <a:t>MEASUREMENTS</a:t>
            </a:r>
            <a:endParaRPr lang="en-US" altLang="en-US"/>
          </a:p>
        </p:txBody>
      </p:sp>
      <p:sp>
        <p:nvSpPr>
          <p:cNvPr id="3075" name="Rectangle 3"/>
          <p:cNvSpPr>
            <a:spLocks noGrp="1" noChangeArrowheads="1"/>
          </p:cNvSpPr>
          <p:nvPr>
            <p:ph type="body" idx="1"/>
          </p:nvPr>
        </p:nvSpPr>
        <p:spPr>
          <a:xfrm>
            <a:off x="381000" y="914400"/>
            <a:ext cx="8763000" cy="5943600"/>
          </a:xfrm>
        </p:spPr>
        <p:txBody>
          <a:bodyPr/>
          <a:lstStyle/>
          <a:p>
            <a:pPr>
              <a:buFontTx/>
              <a:buNone/>
            </a:pPr>
            <a:r>
              <a:rPr lang="en-US" altLang="en-US" sz="3600" b="1">
                <a:solidFill>
                  <a:srgbClr val="660066"/>
                </a:solidFill>
                <a:effectLst>
                  <a:outerShdw blurRad="38100" dist="38100" dir="2700000" algn="tl">
                    <a:srgbClr val="C0C0C0"/>
                  </a:outerShdw>
                </a:effectLst>
                <a:latin typeface="Arial" panose="020B0604020202020204" pitchFamily="34" charset="0"/>
              </a:rPr>
              <a:t>TEMPERATURE</a:t>
            </a:r>
          </a:p>
          <a:p>
            <a:r>
              <a:rPr lang="en-US" altLang="en-US" b="1">
                <a:solidFill>
                  <a:srgbClr val="660066"/>
                </a:solidFill>
              </a:rPr>
              <a:t>A physical property of matter that determines the direction of heat flow.</a:t>
            </a:r>
          </a:p>
          <a:p>
            <a:r>
              <a:rPr lang="en-US" altLang="en-US" b="1">
                <a:solidFill>
                  <a:srgbClr val="660066"/>
                </a:solidFill>
              </a:rPr>
              <a:t>Temperature is measured with a thermometer</a:t>
            </a:r>
            <a:r>
              <a:rPr lang="en-US" altLang="en-US" b="1"/>
              <a:t>.</a:t>
            </a:r>
          </a:p>
          <a:p>
            <a:pPr>
              <a:buFontTx/>
              <a:buNone/>
            </a:pPr>
            <a:endParaRPr lang="en-US" altLang="en-US" b="1"/>
          </a:p>
          <a:p>
            <a:pPr>
              <a:buFontTx/>
              <a:buNone/>
            </a:pPr>
            <a:endParaRPr lang="en-US" altLang="en-US" b="1">
              <a:latin typeface="Arial" panose="020B0604020202020204" pitchFamily="34" charset="0"/>
            </a:endParaRPr>
          </a:p>
          <a:p>
            <a:pPr>
              <a:buFontTx/>
              <a:buNone/>
            </a:pPr>
            <a:r>
              <a:rPr lang="en-US" altLang="en-US" b="1">
                <a:latin typeface="Arial" panose="020B0604020202020204" pitchFamily="34" charset="0"/>
              </a:rPr>
              <a:t>Measured on three scales.</a:t>
            </a:r>
          </a:p>
          <a:p>
            <a:pPr>
              <a:buFontTx/>
              <a:buNone/>
            </a:pPr>
            <a:r>
              <a:rPr lang="en-US" altLang="en-US" b="1">
                <a:latin typeface="Arial" panose="020B0604020202020204" pitchFamily="34" charset="0"/>
              </a:rPr>
              <a:t>Fahrenheit        </a:t>
            </a:r>
            <a:r>
              <a:rPr lang="en-US" altLang="en-US" b="1" baseline="30000">
                <a:latin typeface="Arial" panose="020B0604020202020204" pitchFamily="34" charset="0"/>
              </a:rPr>
              <a:t>o</a:t>
            </a:r>
            <a:r>
              <a:rPr lang="en-US" altLang="en-US" b="1">
                <a:latin typeface="Arial" panose="020B0604020202020204" pitchFamily="34" charset="0"/>
              </a:rPr>
              <a:t>F		</a:t>
            </a:r>
            <a:r>
              <a:rPr lang="en-US" altLang="en-US" b="1" baseline="30000">
                <a:latin typeface="Arial" panose="020B0604020202020204" pitchFamily="34" charset="0"/>
              </a:rPr>
              <a:t>o</a:t>
            </a:r>
            <a:r>
              <a:rPr lang="en-US" altLang="en-US" b="1">
                <a:latin typeface="Arial" panose="020B0604020202020204" pitchFamily="34" charset="0"/>
              </a:rPr>
              <a:t>F = (1.8 </a:t>
            </a:r>
            <a:r>
              <a:rPr lang="en-US" altLang="en-US" b="1" baseline="30000">
                <a:latin typeface="Arial" panose="020B0604020202020204" pitchFamily="34" charset="0"/>
              </a:rPr>
              <a:t>o</a:t>
            </a:r>
            <a:r>
              <a:rPr lang="en-US" altLang="en-US" b="1">
                <a:latin typeface="Arial" panose="020B0604020202020204" pitchFamily="34" charset="0"/>
              </a:rPr>
              <a:t>C) + 32</a:t>
            </a:r>
          </a:p>
          <a:p>
            <a:pPr>
              <a:buFontTx/>
              <a:buNone/>
            </a:pPr>
            <a:r>
              <a:rPr lang="en-US" altLang="en-US" b="1">
                <a:latin typeface="Arial" panose="020B0604020202020204" pitchFamily="34" charset="0"/>
              </a:rPr>
              <a:t>Celsius             </a:t>
            </a:r>
            <a:r>
              <a:rPr lang="en-US" altLang="en-US" b="1" baseline="30000">
                <a:latin typeface="Arial" panose="020B0604020202020204" pitchFamily="34" charset="0"/>
              </a:rPr>
              <a:t>o</a:t>
            </a:r>
            <a:r>
              <a:rPr lang="en-US" altLang="en-US" b="1">
                <a:latin typeface="Arial" panose="020B0604020202020204" pitchFamily="34" charset="0"/>
              </a:rPr>
              <a:t>C		</a:t>
            </a:r>
            <a:r>
              <a:rPr lang="en-US" altLang="en-US" b="1" baseline="30000">
                <a:latin typeface="Arial" panose="020B0604020202020204" pitchFamily="34" charset="0"/>
              </a:rPr>
              <a:t>o</a:t>
            </a:r>
            <a:r>
              <a:rPr lang="en-US" altLang="en-US" b="1">
                <a:latin typeface="Arial" panose="020B0604020202020204" pitchFamily="34" charset="0"/>
              </a:rPr>
              <a:t>C = (</a:t>
            </a:r>
            <a:r>
              <a:rPr lang="en-US" altLang="en-US" b="1" baseline="30000">
                <a:latin typeface="Arial" panose="020B0604020202020204" pitchFamily="34" charset="0"/>
              </a:rPr>
              <a:t>o</a:t>
            </a:r>
            <a:r>
              <a:rPr lang="en-US" altLang="en-US" b="1">
                <a:latin typeface="Arial" panose="020B0604020202020204" pitchFamily="34" charset="0"/>
              </a:rPr>
              <a:t>F - 32)/1.8</a:t>
            </a:r>
          </a:p>
          <a:p>
            <a:pPr>
              <a:buFontTx/>
              <a:buNone/>
            </a:pPr>
            <a:r>
              <a:rPr lang="en-US" altLang="en-US" b="1">
                <a:latin typeface="Arial" panose="020B0604020202020204" pitchFamily="34" charset="0"/>
              </a:rPr>
              <a:t>Kelvin                K		 K = </a:t>
            </a:r>
            <a:r>
              <a:rPr lang="en-US" altLang="en-US" b="1" baseline="30000">
                <a:latin typeface="Arial" panose="020B0604020202020204" pitchFamily="34" charset="0"/>
              </a:rPr>
              <a:t>o</a:t>
            </a:r>
            <a:r>
              <a:rPr lang="en-US" altLang="en-US" b="1">
                <a:latin typeface="Arial" panose="020B0604020202020204" pitchFamily="34" charset="0"/>
              </a:rPr>
              <a:t>C + 273.15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050"/>
          <p:cNvSpPr>
            <a:spLocks noGrp="1" noChangeArrowheads="1"/>
          </p:cNvSpPr>
          <p:nvPr>
            <p:ph type="title"/>
          </p:nvPr>
        </p:nvSpPr>
        <p:spPr/>
        <p:txBody>
          <a:bodyPr/>
          <a:lstStyle/>
          <a:p>
            <a:r>
              <a:rPr lang="en-US" altLang="en-US" sz="6000" b="1">
                <a:solidFill>
                  <a:srgbClr val="800000"/>
                </a:solidFill>
                <a:effectLst>
                  <a:outerShdw blurRad="38100" dist="38100" dir="2700000" algn="tl">
                    <a:srgbClr val="C0C0C0"/>
                  </a:outerShdw>
                </a:effectLst>
                <a:latin typeface="Arial" panose="020B0604020202020204" pitchFamily="34" charset="0"/>
              </a:rPr>
              <a:t>MEASUREMENTS</a:t>
            </a:r>
            <a:r>
              <a:rPr lang="en-US" altLang="en-US" sz="6000" b="1">
                <a:solidFill>
                  <a:srgbClr val="CC0099"/>
                </a:solidFill>
                <a:effectLst>
                  <a:outerShdw blurRad="38100" dist="38100" dir="2700000" algn="tl">
                    <a:srgbClr val="C0C0C0"/>
                  </a:outerShdw>
                </a:effectLst>
                <a:latin typeface="Arial" panose="020B0604020202020204" pitchFamily="34" charset="0"/>
              </a:rPr>
              <a:t/>
            </a:r>
            <a:br>
              <a:rPr lang="en-US" altLang="en-US" sz="6000" b="1">
                <a:solidFill>
                  <a:srgbClr val="CC0099"/>
                </a:solidFill>
                <a:effectLst>
                  <a:outerShdw blurRad="38100" dist="38100" dir="2700000" algn="tl">
                    <a:srgbClr val="C0C0C0"/>
                  </a:outerShdw>
                </a:effectLst>
                <a:latin typeface="Arial" panose="020B0604020202020204" pitchFamily="34" charset="0"/>
              </a:rPr>
            </a:br>
            <a:r>
              <a:rPr lang="en-US" altLang="en-US" sz="6000" b="1">
                <a:solidFill>
                  <a:srgbClr val="FF0000"/>
                </a:solidFill>
                <a:effectLst>
                  <a:outerShdw blurRad="38100" dist="38100" dir="2700000" algn="tl">
                    <a:srgbClr val="C0C0C0"/>
                  </a:outerShdw>
                </a:effectLst>
                <a:latin typeface="Arial" panose="020B0604020202020204" pitchFamily="34" charset="0"/>
              </a:rPr>
              <a:t>HEAT</a:t>
            </a:r>
            <a:endParaRPr lang="en-US" altLang="en-US" sz="6000" b="1">
              <a:solidFill>
                <a:srgbClr val="CC0099"/>
              </a:solidFill>
              <a:effectLst>
                <a:outerShdw blurRad="38100" dist="38100" dir="2700000" algn="tl">
                  <a:srgbClr val="C0C0C0"/>
                </a:outerShdw>
              </a:effectLst>
              <a:latin typeface="Arial" panose="020B0604020202020204" pitchFamily="34" charset="0"/>
            </a:endParaRPr>
          </a:p>
        </p:txBody>
      </p:sp>
      <p:graphicFrame>
        <p:nvGraphicFramePr>
          <p:cNvPr id="14339" name="Object 2051"/>
          <p:cNvGraphicFramePr>
            <a:graphicFrameLocks noChangeAspect="1"/>
          </p:cNvGraphicFramePr>
          <p:nvPr>
            <p:ph type="chart" sz="half" idx="1"/>
          </p:nvPr>
        </p:nvGraphicFramePr>
        <p:xfrm>
          <a:off x="-3776663" y="60325"/>
          <a:ext cx="3802063" cy="4106863"/>
        </p:xfrm>
        <a:graphic>
          <a:graphicData uri="http://schemas.openxmlformats.org/presentationml/2006/ole">
            <mc:AlternateContent xmlns:mc="http://schemas.openxmlformats.org/markup-compatibility/2006">
              <mc:Choice xmlns:v="urn:schemas-microsoft-com:vml" Requires="v">
                <p:oleObj spid="_x0000_s14343" name="Chart" r:id="rId4" imgW="3810541" imgH="4115160" progId="MSGraph.Chart.8">
                  <p:embed followColorScheme="full"/>
                </p:oleObj>
              </mc:Choice>
              <mc:Fallback>
                <p:oleObj name="Chart" r:id="rId4" imgW="3810541" imgH="4115160" progId="MSGraph.Chart.8">
                  <p:embed followColorScheme="full"/>
                  <p:pic>
                    <p:nvPicPr>
                      <p:cNvPr id="0" name="Object 205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6663" y="60325"/>
                        <a:ext cx="3802063" cy="4106863"/>
                      </a:xfrm>
                      <a:prstGeom prst="rect">
                        <a:avLst/>
                      </a:prstGeom>
                    </p:spPr>
                  </p:pic>
                </p:oleObj>
              </mc:Fallback>
            </mc:AlternateContent>
          </a:graphicData>
        </a:graphic>
      </p:graphicFrame>
      <p:sp>
        <p:nvSpPr>
          <p:cNvPr id="14340" name="Rectangle 2052"/>
          <p:cNvSpPr>
            <a:spLocks noGrp="1" noChangeArrowheads="1"/>
          </p:cNvSpPr>
          <p:nvPr>
            <p:ph type="body" sz="half" idx="2"/>
          </p:nvPr>
        </p:nvSpPr>
        <p:spPr>
          <a:xfrm>
            <a:off x="3733800" y="1981200"/>
            <a:ext cx="5410200" cy="4114800"/>
          </a:xfrm>
        </p:spPr>
        <p:txBody>
          <a:bodyPr/>
          <a:lstStyle/>
          <a:p>
            <a:r>
              <a:rPr lang="en-US" altLang="en-US" sz="2800" b="1">
                <a:latin typeface="Arial" panose="020B0604020202020204" pitchFamily="34" charset="0"/>
              </a:rPr>
              <a:t>The relative heat energy that is transferred from one object to another can also be measured.</a:t>
            </a:r>
          </a:p>
          <a:p>
            <a:endParaRPr lang="en-US" altLang="en-US" sz="2800" b="1">
              <a:latin typeface="Arial" panose="020B0604020202020204" pitchFamily="34" charset="0"/>
            </a:endParaRPr>
          </a:p>
          <a:p>
            <a:r>
              <a:rPr lang="en-US" altLang="en-US" sz="2800" b="1">
                <a:latin typeface="Arial" panose="020B0604020202020204" pitchFamily="34" charset="0"/>
              </a:rPr>
              <a:t>Heat energy is usually measured in calories (cal) or joules (J).</a:t>
            </a:r>
          </a:p>
          <a:p>
            <a:endParaRPr lang="en-US" altLang="en-US" sz="2800" b="1">
              <a:latin typeface="Arial" panose="020B0604020202020204" pitchFamily="34" charset="0"/>
            </a:endParaRPr>
          </a:p>
          <a:p>
            <a:r>
              <a:rPr lang="en-US" altLang="en-US" sz="2800" b="1">
                <a:effectLst>
                  <a:outerShdw blurRad="38100" dist="38100" dir="2700000" algn="tl">
                    <a:srgbClr val="C0C0C0"/>
                  </a:outerShdw>
                </a:effectLst>
                <a:latin typeface="Arial" panose="020B0604020202020204" pitchFamily="34" charset="0"/>
              </a:rPr>
              <a:t>1 cal = 4.184 J</a:t>
            </a:r>
            <a:r>
              <a:rPr lang="en-US" altLang="en-US" sz="2800"/>
              <a:t> </a:t>
            </a:r>
          </a:p>
        </p:txBody>
      </p:sp>
      <p:graphicFrame>
        <p:nvGraphicFramePr>
          <p:cNvPr id="14342" name="Object 2054"/>
          <p:cNvGraphicFramePr>
            <a:graphicFrameLocks noChangeAspect="1"/>
          </p:cNvGraphicFramePr>
          <p:nvPr/>
        </p:nvGraphicFramePr>
        <p:xfrm>
          <a:off x="609600" y="2286000"/>
          <a:ext cx="3124200" cy="3886200"/>
        </p:xfrm>
        <a:graphic>
          <a:graphicData uri="http://schemas.openxmlformats.org/presentationml/2006/ole">
            <mc:AlternateContent xmlns:mc="http://schemas.openxmlformats.org/markup-compatibility/2006">
              <mc:Choice xmlns:v="urn:schemas-microsoft-com:vml" Requires="v">
                <p:oleObj spid="_x0000_s14344" name="Clip" r:id="rId6" imgW="609524" imgH="609524" progId="MS_ClipArt_Gallery.5">
                  <p:embed/>
                </p:oleObj>
              </mc:Choice>
              <mc:Fallback>
                <p:oleObj name="Clip" r:id="rId6" imgW="609524" imgH="609524" progId="MS_ClipArt_Gallery.5">
                  <p:embed/>
                  <p:pic>
                    <p:nvPicPr>
                      <p:cNvPr id="0" name="Object 205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2286000"/>
                        <a:ext cx="31242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0"/>
            <a:ext cx="7772400" cy="1143000"/>
          </a:xfrm>
        </p:spPr>
        <p:txBody>
          <a:bodyPr/>
          <a:lstStyle/>
          <a:p>
            <a:r>
              <a:rPr lang="en-US" altLang="en-US" sz="6000" b="1">
                <a:solidFill>
                  <a:schemeClr val="tx1"/>
                </a:solidFill>
                <a:effectLst>
                  <a:outerShdw blurRad="38100" dist="38100" dir="2700000" algn="tl">
                    <a:srgbClr val="C0C0C0"/>
                  </a:outerShdw>
                </a:effectLst>
                <a:latin typeface="Arial" panose="020B0604020202020204" pitchFamily="34" charset="0"/>
              </a:rPr>
              <a:t>MEASUREMENTS</a:t>
            </a:r>
          </a:p>
        </p:txBody>
      </p:sp>
      <p:sp>
        <p:nvSpPr>
          <p:cNvPr id="6147" name="Rectangle 3"/>
          <p:cNvSpPr>
            <a:spLocks noGrp="1" noChangeArrowheads="1"/>
          </p:cNvSpPr>
          <p:nvPr>
            <p:ph type="body" idx="1"/>
          </p:nvPr>
        </p:nvSpPr>
        <p:spPr>
          <a:xfrm>
            <a:off x="381000" y="990600"/>
            <a:ext cx="8763000" cy="5867400"/>
          </a:xfrm>
        </p:spPr>
        <p:txBody>
          <a:bodyPr/>
          <a:lstStyle/>
          <a:p>
            <a:r>
              <a:rPr lang="en-US" altLang="en-US" sz="2800"/>
              <a:t>Putting it all together:</a:t>
            </a:r>
            <a:endParaRPr lang="en-US" altLang="en-US"/>
          </a:p>
          <a:p>
            <a:pPr>
              <a:buFontTx/>
              <a:buNone/>
            </a:pPr>
            <a:r>
              <a:rPr lang="en-US" altLang="en-US" sz="2800" b="1">
                <a:solidFill>
                  <a:srgbClr val="003399"/>
                </a:solidFill>
              </a:rPr>
              <a:t>Length (variable in a math equation = L ) </a:t>
            </a:r>
          </a:p>
          <a:p>
            <a:pPr>
              <a:buFontTx/>
              <a:buNone/>
            </a:pPr>
            <a:r>
              <a:rPr lang="en-US" altLang="en-US" sz="2800" b="1">
                <a:solidFill>
                  <a:srgbClr val="003399"/>
                </a:solidFill>
              </a:rPr>
              <a:t>	</a:t>
            </a:r>
            <a:r>
              <a:rPr lang="en-US" altLang="en-US" sz="2800" b="1">
                <a:solidFill>
                  <a:srgbClr val="003399"/>
                </a:solidFill>
                <a:sym typeface="Symbol" panose="05050102010706020507" pitchFamily="18" charset="2"/>
              </a:rPr>
              <a:t> </a:t>
            </a:r>
            <a:r>
              <a:rPr lang="en-US" altLang="en-US" sz="2800" b="1" i="1">
                <a:solidFill>
                  <a:srgbClr val="003399"/>
                </a:solidFill>
                <a:sym typeface="Symbol" panose="05050102010706020507" pitchFamily="18" charset="2"/>
              </a:rPr>
              <a:t>symbol for units:</a:t>
            </a:r>
            <a:r>
              <a:rPr lang="en-US" altLang="en-US" sz="2800" b="1">
                <a:solidFill>
                  <a:srgbClr val="003399"/>
                </a:solidFill>
                <a:sym typeface="Symbol" panose="05050102010706020507" pitchFamily="18" charset="2"/>
              </a:rPr>
              <a:t>  </a:t>
            </a:r>
            <a:r>
              <a:rPr lang="en-US" altLang="en-US" sz="2800" b="1">
                <a:solidFill>
                  <a:srgbClr val="003399"/>
                </a:solidFill>
                <a:effectLst>
                  <a:outerShdw blurRad="38100" dist="38100" dir="2700000" algn="tl">
                    <a:srgbClr val="C0C0C0"/>
                  </a:outerShdw>
                </a:effectLst>
                <a:sym typeface="Symbol" panose="05050102010706020507" pitchFamily="18" charset="2"/>
              </a:rPr>
              <a:t>cm </a:t>
            </a:r>
            <a:r>
              <a:rPr lang="en-US" altLang="en-US" sz="2800" b="1">
                <a:solidFill>
                  <a:srgbClr val="003399"/>
                </a:solidFill>
                <a:sym typeface="Symbol" panose="05050102010706020507" pitchFamily="18" charset="2"/>
              </a:rPr>
              <a:t>stands for centimeter, </a:t>
            </a:r>
            <a:r>
              <a:rPr lang="en-US" altLang="en-US" sz="2800" b="1">
                <a:solidFill>
                  <a:srgbClr val="003399"/>
                </a:solidFill>
                <a:effectLst>
                  <a:outerShdw blurRad="38100" dist="38100" dir="2700000" algn="tl">
                    <a:srgbClr val="C0C0C0"/>
                  </a:outerShdw>
                </a:effectLst>
                <a:sym typeface="Symbol" panose="05050102010706020507" pitchFamily="18" charset="2"/>
              </a:rPr>
              <a:t>mm</a:t>
            </a:r>
            <a:r>
              <a:rPr lang="en-US" altLang="en-US" sz="2800" b="1">
                <a:solidFill>
                  <a:srgbClr val="003399"/>
                </a:solidFill>
                <a:sym typeface="Symbol" panose="05050102010706020507" pitchFamily="18" charset="2"/>
              </a:rPr>
              <a:t> is millimeters, </a:t>
            </a:r>
            <a:r>
              <a:rPr lang="en-US" altLang="en-US" sz="2800" b="1">
                <a:solidFill>
                  <a:srgbClr val="003399"/>
                </a:solidFill>
                <a:effectLst>
                  <a:outerShdw blurRad="38100" dist="38100" dir="2700000" algn="tl">
                    <a:srgbClr val="C0C0C0"/>
                  </a:outerShdw>
                </a:effectLst>
                <a:latin typeface="Symbol" panose="05050102010706020507" pitchFamily="18" charset="2"/>
                <a:sym typeface="Symbol" panose="05050102010706020507" pitchFamily="18" charset="2"/>
              </a:rPr>
              <a:t>m</a:t>
            </a:r>
            <a:r>
              <a:rPr lang="en-US" altLang="en-US" sz="2800" b="1">
                <a:solidFill>
                  <a:srgbClr val="003399"/>
                </a:solidFill>
                <a:effectLst>
                  <a:outerShdw blurRad="38100" dist="38100" dir="2700000" algn="tl">
                    <a:srgbClr val="C0C0C0"/>
                  </a:outerShdw>
                </a:effectLst>
                <a:sym typeface="Symbol" panose="05050102010706020507" pitchFamily="18" charset="2"/>
              </a:rPr>
              <a:t>m</a:t>
            </a:r>
            <a:r>
              <a:rPr lang="en-US" altLang="en-US" sz="2800" b="1">
                <a:solidFill>
                  <a:srgbClr val="003399"/>
                </a:solidFill>
                <a:sym typeface="Symbol" panose="05050102010706020507" pitchFamily="18" charset="2"/>
              </a:rPr>
              <a:t> is micrometer, &amp; </a:t>
            </a:r>
            <a:r>
              <a:rPr lang="en-US" altLang="en-US" sz="2800" b="1">
                <a:solidFill>
                  <a:srgbClr val="003399"/>
                </a:solidFill>
                <a:effectLst>
                  <a:outerShdw blurRad="38100" dist="38100" dir="2700000" algn="tl">
                    <a:srgbClr val="C0C0C0"/>
                  </a:outerShdw>
                </a:effectLst>
                <a:sym typeface="Symbol" panose="05050102010706020507" pitchFamily="18" charset="2"/>
              </a:rPr>
              <a:t>nm</a:t>
            </a:r>
            <a:r>
              <a:rPr lang="en-US" altLang="en-US" sz="2800" b="1">
                <a:solidFill>
                  <a:srgbClr val="003399"/>
                </a:solidFill>
                <a:sym typeface="Symbol" panose="05050102010706020507" pitchFamily="18" charset="2"/>
              </a:rPr>
              <a:t> is nanometer.</a:t>
            </a:r>
          </a:p>
          <a:p>
            <a:pPr>
              <a:buFontTx/>
              <a:buNone/>
            </a:pPr>
            <a:r>
              <a:rPr lang="en-US" altLang="en-US" sz="2800" b="1">
                <a:solidFill>
                  <a:srgbClr val="003399"/>
                </a:solidFill>
                <a:sym typeface="Symbol" panose="05050102010706020507" pitchFamily="18" charset="2"/>
              </a:rPr>
              <a:t>         					</a:t>
            </a:r>
          </a:p>
          <a:p>
            <a:pPr>
              <a:buFontTx/>
              <a:buNone/>
            </a:pPr>
            <a:r>
              <a:rPr lang="en-US" altLang="en-US" sz="2800" b="1">
                <a:solidFill>
                  <a:srgbClr val="660033"/>
                </a:solidFill>
                <a:sym typeface="Symbol" panose="05050102010706020507" pitchFamily="18" charset="2"/>
              </a:rPr>
              <a:t>Mass	(variable “m”)</a:t>
            </a:r>
          </a:p>
          <a:p>
            <a:pPr>
              <a:buFontTx/>
              <a:buNone/>
            </a:pPr>
            <a:r>
              <a:rPr lang="en-US" altLang="en-US" sz="2800" b="1">
                <a:solidFill>
                  <a:srgbClr val="660033"/>
                </a:solidFill>
                <a:sym typeface="Symbol" panose="05050102010706020507" pitchFamily="18" charset="2"/>
              </a:rPr>
              <a:t>	 </a:t>
            </a:r>
            <a:r>
              <a:rPr lang="en-US" altLang="en-US" sz="2800" b="1" i="1">
                <a:solidFill>
                  <a:srgbClr val="660033"/>
                </a:solidFill>
                <a:sym typeface="Symbol" panose="05050102010706020507" pitchFamily="18" charset="2"/>
              </a:rPr>
              <a:t>symbol for units:</a:t>
            </a:r>
            <a:r>
              <a:rPr lang="en-US" altLang="en-US" sz="2800" b="1">
                <a:solidFill>
                  <a:srgbClr val="660033"/>
                </a:solidFill>
                <a:sym typeface="Symbol" panose="05050102010706020507" pitchFamily="18" charset="2"/>
              </a:rPr>
              <a:t>  </a:t>
            </a:r>
            <a:r>
              <a:rPr lang="en-US" altLang="en-US" sz="2800" b="1">
                <a:solidFill>
                  <a:srgbClr val="660033"/>
                </a:solidFill>
                <a:effectLst>
                  <a:outerShdw blurRad="38100" dist="38100" dir="2700000" algn="tl">
                    <a:srgbClr val="C0C0C0"/>
                  </a:outerShdw>
                </a:effectLst>
                <a:sym typeface="Symbol" panose="05050102010706020507" pitchFamily="18" charset="2"/>
              </a:rPr>
              <a:t>cg</a:t>
            </a:r>
            <a:r>
              <a:rPr lang="en-US" altLang="en-US" sz="2800" b="1">
                <a:solidFill>
                  <a:srgbClr val="660033"/>
                </a:solidFill>
                <a:sym typeface="Symbol" panose="05050102010706020507" pitchFamily="18" charset="2"/>
              </a:rPr>
              <a:t> stands for centigram, </a:t>
            </a:r>
            <a:r>
              <a:rPr lang="en-US" altLang="en-US" sz="2800" b="1">
                <a:solidFill>
                  <a:srgbClr val="660033"/>
                </a:solidFill>
                <a:effectLst>
                  <a:outerShdw blurRad="38100" dist="38100" dir="2700000" algn="tl">
                    <a:srgbClr val="C0C0C0"/>
                  </a:outerShdw>
                </a:effectLst>
                <a:sym typeface="Symbol" panose="05050102010706020507" pitchFamily="18" charset="2"/>
              </a:rPr>
              <a:t>mg</a:t>
            </a:r>
            <a:r>
              <a:rPr lang="en-US" altLang="en-US" sz="2800" b="1">
                <a:solidFill>
                  <a:srgbClr val="660033"/>
                </a:solidFill>
                <a:sym typeface="Symbol" panose="05050102010706020507" pitchFamily="18" charset="2"/>
              </a:rPr>
              <a:t> is milligram, </a:t>
            </a:r>
            <a:r>
              <a:rPr lang="en-US" altLang="en-US" sz="2800" b="1">
                <a:solidFill>
                  <a:srgbClr val="660033"/>
                </a:solidFill>
                <a:effectLst>
                  <a:outerShdw blurRad="38100" dist="38100" dir="2700000" algn="tl">
                    <a:srgbClr val="C0C0C0"/>
                  </a:outerShdw>
                </a:effectLst>
                <a:latin typeface="Symbol" panose="05050102010706020507" pitchFamily="18" charset="2"/>
                <a:sym typeface="Symbol" panose="05050102010706020507" pitchFamily="18" charset="2"/>
              </a:rPr>
              <a:t>m</a:t>
            </a:r>
            <a:r>
              <a:rPr lang="en-US" altLang="en-US" sz="2800" b="1">
                <a:solidFill>
                  <a:srgbClr val="660033"/>
                </a:solidFill>
                <a:effectLst>
                  <a:outerShdw blurRad="38100" dist="38100" dir="2700000" algn="tl">
                    <a:srgbClr val="C0C0C0"/>
                  </a:outerShdw>
                </a:effectLst>
                <a:sym typeface="Symbol" panose="05050102010706020507" pitchFamily="18" charset="2"/>
              </a:rPr>
              <a:t>g</a:t>
            </a:r>
            <a:r>
              <a:rPr lang="en-US" altLang="en-US" sz="2800" b="1">
                <a:solidFill>
                  <a:srgbClr val="660033"/>
                </a:solidFill>
                <a:sym typeface="Symbol" panose="05050102010706020507" pitchFamily="18" charset="2"/>
              </a:rPr>
              <a:t> is microgram, &amp; </a:t>
            </a:r>
            <a:r>
              <a:rPr lang="en-US" altLang="en-US" sz="2800" b="1">
                <a:solidFill>
                  <a:srgbClr val="660033"/>
                </a:solidFill>
                <a:effectLst>
                  <a:outerShdw blurRad="38100" dist="38100" dir="2700000" algn="tl">
                    <a:srgbClr val="C0C0C0"/>
                  </a:outerShdw>
                </a:effectLst>
                <a:sym typeface="Symbol" panose="05050102010706020507" pitchFamily="18" charset="2"/>
              </a:rPr>
              <a:t>ng</a:t>
            </a:r>
            <a:r>
              <a:rPr lang="en-US" altLang="en-US" sz="2800" b="1">
                <a:solidFill>
                  <a:srgbClr val="660033"/>
                </a:solidFill>
                <a:sym typeface="Symbol" panose="05050102010706020507" pitchFamily="18" charset="2"/>
              </a:rPr>
              <a:t> is nanogram.</a:t>
            </a:r>
          </a:p>
          <a:p>
            <a:pPr>
              <a:buFontTx/>
              <a:buNone/>
            </a:pPr>
            <a:r>
              <a:rPr lang="en-US" altLang="en-US" sz="2800" b="1">
                <a:solidFill>
                  <a:srgbClr val="660033"/>
                </a:solidFill>
                <a:sym typeface="Symbol" panose="05050102010706020507" pitchFamily="18" charset="2"/>
              </a:rPr>
              <a:t>				</a:t>
            </a:r>
          </a:p>
          <a:p>
            <a:pPr>
              <a:buFontTx/>
              <a:buNone/>
            </a:pPr>
            <a:r>
              <a:rPr lang="en-US" altLang="en-US" sz="2800" b="1">
                <a:solidFill>
                  <a:srgbClr val="0000CC"/>
                </a:solidFill>
                <a:sym typeface="Symbol" panose="05050102010706020507" pitchFamily="18" charset="2"/>
              </a:rPr>
              <a:t>Volume  (variable “V”)</a:t>
            </a:r>
          </a:p>
          <a:p>
            <a:pPr>
              <a:buFontTx/>
              <a:buNone/>
            </a:pPr>
            <a:r>
              <a:rPr lang="en-US" altLang="en-US" sz="2800" b="1">
                <a:solidFill>
                  <a:srgbClr val="0000CC"/>
                </a:solidFill>
                <a:sym typeface="Symbol" panose="05050102010706020507" pitchFamily="18" charset="2"/>
              </a:rPr>
              <a:t>	  </a:t>
            </a:r>
            <a:r>
              <a:rPr lang="en-US" altLang="en-US" sz="2800" b="1" i="1">
                <a:solidFill>
                  <a:srgbClr val="0000CC"/>
                </a:solidFill>
                <a:sym typeface="Symbol" panose="05050102010706020507" pitchFamily="18" charset="2"/>
              </a:rPr>
              <a:t>symbol for units:</a:t>
            </a:r>
            <a:r>
              <a:rPr lang="en-US" altLang="en-US" sz="2800" b="1">
                <a:solidFill>
                  <a:srgbClr val="0000CC"/>
                </a:solidFill>
                <a:sym typeface="Symbol" panose="05050102010706020507" pitchFamily="18" charset="2"/>
              </a:rPr>
              <a:t>   </a:t>
            </a:r>
            <a:r>
              <a:rPr lang="en-US" altLang="en-US" sz="2800" b="1">
                <a:solidFill>
                  <a:srgbClr val="0000CC"/>
                </a:solidFill>
                <a:effectLst>
                  <a:outerShdw blurRad="38100" dist="38100" dir="2700000" algn="tl">
                    <a:srgbClr val="C0C0C0"/>
                  </a:outerShdw>
                </a:effectLst>
                <a:sym typeface="Symbol" panose="05050102010706020507" pitchFamily="18" charset="2"/>
              </a:rPr>
              <a:t>cL</a:t>
            </a:r>
            <a:r>
              <a:rPr lang="en-US" altLang="en-US" sz="2800" b="1">
                <a:solidFill>
                  <a:srgbClr val="0000CC"/>
                </a:solidFill>
                <a:sym typeface="Symbol" panose="05050102010706020507" pitchFamily="18" charset="2"/>
              </a:rPr>
              <a:t> stands for centiliter, </a:t>
            </a:r>
            <a:r>
              <a:rPr lang="en-US" altLang="en-US" sz="2800" b="1">
                <a:solidFill>
                  <a:srgbClr val="0000CC"/>
                </a:solidFill>
                <a:effectLst>
                  <a:outerShdw blurRad="38100" dist="38100" dir="2700000" algn="tl">
                    <a:srgbClr val="C0C0C0"/>
                  </a:outerShdw>
                </a:effectLst>
                <a:sym typeface="Symbol" panose="05050102010706020507" pitchFamily="18" charset="2"/>
              </a:rPr>
              <a:t>mL</a:t>
            </a:r>
            <a:r>
              <a:rPr lang="en-US" altLang="en-US" sz="2800" b="1">
                <a:solidFill>
                  <a:srgbClr val="0000CC"/>
                </a:solidFill>
                <a:sym typeface="Symbol" panose="05050102010706020507" pitchFamily="18" charset="2"/>
              </a:rPr>
              <a:t> is milliliter, </a:t>
            </a:r>
            <a:r>
              <a:rPr lang="en-US" altLang="en-US" sz="2800" b="1">
                <a:solidFill>
                  <a:srgbClr val="0000CC"/>
                </a:solidFill>
                <a:effectLst>
                  <a:outerShdw blurRad="38100" dist="38100" dir="2700000" algn="tl">
                    <a:srgbClr val="C0C0C0"/>
                  </a:outerShdw>
                </a:effectLst>
                <a:latin typeface="Symbol" panose="05050102010706020507" pitchFamily="18" charset="2"/>
                <a:sym typeface="Symbol" panose="05050102010706020507" pitchFamily="18" charset="2"/>
              </a:rPr>
              <a:t>m</a:t>
            </a:r>
            <a:r>
              <a:rPr lang="en-US" altLang="en-US" sz="2800" b="1">
                <a:solidFill>
                  <a:srgbClr val="0000CC"/>
                </a:solidFill>
                <a:effectLst>
                  <a:outerShdw blurRad="38100" dist="38100" dir="2700000" algn="tl">
                    <a:srgbClr val="C0C0C0"/>
                  </a:outerShdw>
                </a:effectLst>
                <a:sym typeface="Symbol" panose="05050102010706020507" pitchFamily="18" charset="2"/>
              </a:rPr>
              <a:t>L</a:t>
            </a:r>
            <a:r>
              <a:rPr lang="en-US" altLang="en-US" sz="2800" b="1">
                <a:solidFill>
                  <a:srgbClr val="0000CC"/>
                </a:solidFill>
                <a:sym typeface="Symbol" panose="05050102010706020507" pitchFamily="18" charset="2"/>
              </a:rPr>
              <a:t> is microliter, &amp; </a:t>
            </a:r>
            <a:r>
              <a:rPr lang="en-US" altLang="en-US" sz="2800" b="1">
                <a:solidFill>
                  <a:srgbClr val="0000CC"/>
                </a:solidFill>
                <a:effectLst>
                  <a:outerShdw blurRad="38100" dist="38100" dir="2700000" algn="tl">
                    <a:srgbClr val="C0C0C0"/>
                  </a:outerShdw>
                </a:effectLst>
                <a:sym typeface="Symbol" panose="05050102010706020507" pitchFamily="18" charset="2"/>
              </a:rPr>
              <a:t>nL</a:t>
            </a:r>
            <a:r>
              <a:rPr lang="en-US" altLang="en-US" sz="2800" b="1">
                <a:solidFill>
                  <a:srgbClr val="0000CC"/>
                </a:solidFill>
                <a:sym typeface="Symbol" panose="05050102010706020507" pitchFamily="18" charset="2"/>
              </a:rPr>
              <a:t> is nanoliter.</a:t>
            </a:r>
            <a:endParaRPr lang="en-US" altLang="en-US" sz="2400">
              <a:solidFill>
                <a:srgbClr val="0000CC"/>
              </a:solidFill>
              <a:sym typeface="Symbol" panose="05050102010706020507" pitchFamily="18" charset="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0"/>
            <a:ext cx="7772400" cy="1143000"/>
          </a:xfrm>
        </p:spPr>
        <p:txBody>
          <a:bodyPr/>
          <a:lstStyle/>
          <a:p>
            <a:r>
              <a:rPr lang="en-US" altLang="en-US" sz="6000" b="1">
                <a:solidFill>
                  <a:schemeClr val="tx1"/>
                </a:solidFill>
                <a:effectLst>
                  <a:outerShdw blurRad="38100" dist="38100" dir="2700000" algn="tl">
                    <a:srgbClr val="C0C0C0"/>
                  </a:outerShdw>
                </a:effectLst>
                <a:latin typeface="Arial" panose="020B0604020202020204" pitchFamily="34" charset="0"/>
              </a:rPr>
              <a:t>MEASUREMENTS</a:t>
            </a:r>
          </a:p>
        </p:txBody>
      </p:sp>
      <p:sp>
        <p:nvSpPr>
          <p:cNvPr id="7171" name="Rectangle 3"/>
          <p:cNvSpPr>
            <a:spLocks noGrp="1" noChangeArrowheads="1"/>
          </p:cNvSpPr>
          <p:nvPr>
            <p:ph type="body" idx="1"/>
          </p:nvPr>
        </p:nvSpPr>
        <p:spPr>
          <a:xfrm>
            <a:off x="381000" y="990600"/>
            <a:ext cx="8763000" cy="5867400"/>
          </a:xfrm>
        </p:spPr>
        <p:txBody>
          <a:bodyPr/>
          <a:lstStyle/>
          <a:p>
            <a:pPr>
              <a:buFontTx/>
              <a:buNone/>
            </a:pPr>
            <a:r>
              <a:rPr lang="en-US" altLang="en-US" sz="2000" b="1"/>
              <a:t>    Since two different measuring systems exist, a scientist must be able to convert from one system to the other.</a:t>
            </a:r>
            <a:endParaRPr lang="en-US" altLang="en-US"/>
          </a:p>
          <a:p>
            <a:pPr algn="ctr">
              <a:lnSpc>
                <a:spcPct val="35000"/>
              </a:lnSpc>
              <a:buFontTx/>
              <a:buNone/>
            </a:pPr>
            <a:endParaRPr lang="en-US" altLang="en-US" sz="4000" b="1">
              <a:solidFill>
                <a:srgbClr val="660033"/>
              </a:solidFill>
              <a:effectLst>
                <a:outerShdw blurRad="38100" dist="38100" dir="2700000" algn="tl">
                  <a:srgbClr val="C0C0C0"/>
                </a:outerShdw>
              </a:effectLst>
            </a:endParaRPr>
          </a:p>
          <a:p>
            <a:pPr algn="ctr">
              <a:lnSpc>
                <a:spcPct val="65000"/>
              </a:lnSpc>
              <a:buFontTx/>
              <a:buNone/>
            </a:pPr>
            <a:r>
              <a:rPr lang="en-US" altLang="en-US" sz="4800" b="1">
                <a:solidFill>
                  <a:srgbClr val="660033"/>
                </a:solidFill>
                <a:effectLst>
                  <a:outerShdw blurRad="38100" dist="38100" dir="2700000" algn="tl">
                    <a:srgbClr val="C0C0C0"/>
                  </a:outerShdw>
                </a:effectLst>
              </a:rPr>
              <a:t>CONVERSIONS</a:t>
            </a:r>
            <a:endParaRPr lang="en-US" altLang="en-US"/>
          </a:p>
          <a:p>
            <a:pPr>
              <a:buFontTx/>
              <a:buNone/>
            </a:pPr>
            <a:r>
              <a:rPr lang="en-US" altLang="en-US" sz="2800" b="1">
                <a:solidFill>
                  <a:srgbClr val="003399"/>
                </a:solidFill>
              </a:rPr>
              <a:t>Length </a:t>
            </a:r>
            <a:r>
              <a:rPr lang="en-US" altLang="en-US" sz="2400" b="1">
                <a:solidFill>
                  <a:srgbClr val="003399"/>
                </a:solidFill>
              </a:rPr>
              <a:t>				</a:t>
            </a:r>
            <a:r>
              <a:rPr lang="en-US" altLang="en-US" sz="2400" b="1">
                <a:solidFill>
                  <a:srgbClr val="003399"/>
                </a:solidFill>
                <a:sym typeface="Symbol" panose="05050102010706020507" pitchFamily="18" charset="2"/>
              </a:rPr>
              <a:t> 1 in = 2.54 cm</a:t>
            </a:r>
          </a:p>
          <a:p>
            <a:pPr>
              <a:buFontTx/>
              <a:buNone/>
            </a:pPr>
            <a:r>
              <a:rPr lang="en-US" altLang="en-US" sz="2400" b="1">
                <a:solidFill>
                  <a:srgbClr val="003399"/>
                </a:solidFill>
                <a:sym typeface="Symbol" panose="05050102010706020507" pitchFamily="18" charset="2"/>
              </a:rPr>
              <a:t>         					 1 mi = 1.61 km</a:t>
            </a:r>
            <a:endParaRPr lang="en-US" altLang="en-US" sz="2400" b="1">
              <a:sym typeface="Symbol" panose="05050102010706020507" pitchFamily="18" charset="2"/>
            </a:endParaRPr>
          </a:p>
          <a:p>
            <a:pPr>
              <a:buFontTx/>
              <a:buNone/>
            </a:pPr>
            <a:r>
              <a:rPr lang="en-US" altLang="en-US" sz="2800" b="1">
                <a:solidFill>
                  <a:srgbClr val="660033"/>
                </a:solidFill>
                <a:sym typeface="Symbol" panose="05050102010706020507" pitchFamily="18" charset="2"/>
              </a:rPr>
              <a:t>Mass</a:t>
            </a:r>
            <a:r>
              <a:rPr lang="en-US" altLang="en-US" sz="2400" b="1">
                <a:solidFill>
                  <a:srgbClr val="660033"/>
                </a:solidFill>
                <a:sym typeface="Symbol" panose="05050102010706020507" pitchFamily="18" charset="2"/>
              </a:rPr>
              <a:t>			  1 lb.... = 454 g</a:t>
            </a:r>
          </a:p>
          <a:p>
            <a:pPr>
              <a:buFontTx/>
              <a:buNone/>
            </a:pPr>
            <a:r>
              <a:rPr lang="en-US" altLang="en-US" sz="2400" b="1">
                <a:solidFill>
                  <a:srgbClr val="660033"/>
                </a:solidFill>
                <a:sym typeface="Symbol" panose="05050102010706020507" pitchFamily="18" charset="2"/>
              </a:rPr>
              <a:t>				  1 kg = 2.2 lb....</a:t>
            </a:r>
          </a:p>
          <a:p>
            <a:pPr>
              <a:buFontTx/>
              <a:buNone/>
            </a:pPr>
            <a:endParaRPr lang="en-US" altLang="en-US" sz="2400" b="1">
              <a:solidFill>
                <a:srgbClr val="0000CC"/>
              </a:solidFill>
              <a:sym typeface="Symbol" panose="05050102010706020507" pitchFamily="18" charset="2"/>
            </a:endParaRPr>
          </a:p>
          <a:p>
            <a:pPr>
              <a:buFontTx/>
              <a:buNone/>
            </a:pPr>
            <a:r>
              <a:rPr lang="en-US" altLang="en-US" sz="2800" b="1">
                <a:solidFill>
                  <a:srgbClr val="0000CC"/>
                </a:solidFill>
                <a:sym typeface="Symbol" panose="05050102010706020507" pitchFamily="18" charset="2"/>
              </a:rPr>
              <a:t>Volume</a:t>
            </a:r>
            <a:r>
              <a:rPr lang="en-US" altLang="en-US" sz="2400" b="1">
                <a:solidFill>
                  <a:srgbClr val="0000CC"/>
                </a:solidFill>
                <a:sym typeface="Symbol" panose="05050102010706020507" pitchFamily="18" charset="2"/>
              </a:rPr>
              <a:t>			   1 qt = 946 mL</a:t>
            </a:r>
          </a:p>
          <a:p>
            <a:pPr>
              <a:buFontTx/>
              <a:buNone/>
            </a:pPr>
            <a:r>
              <a:rPr lang="en-US" altLang="en-US" sz="2400" b="1">
                <a:solidFill>
                  <a:srgbClr val="0000CC"/>
                </a:solidFill>
                <a:sym typeface="Symbol" panose="05050102010706020507" pitchFamily="18" charset="2"/>
              </a:rPr>
              <a:t>				 	  1 L  = 1.057 qt</a:t>
            </a:r>
          </a:p>
          <a:p>
            <a:pPr>
              <a:buFontTx/>
              <a:buNone/>
            </a:pPr>
            <a:r>
              <a:rPr lang="en-US" altLang="en-US" sz="2400" b="1">
                <a:solidFill>
                  <a:srgbClr val="0000CC"/>
                </a:solidFill>
                <a:sym typeface="Symbol" panose="05050102010706020507" pitchFamily="18" charset="2"/>
              </a:rPr>
              <a:t>				 	  4 qt = 1 gal</a:t>
            </a:r>
          </a:p>
          <a:p>
            <a:pPr>
              <a:buFontTx/>
              <a:buNone/>
            </a:pPr>
            <a:r>
              <a:rPr lang="en-US" altLang="en-US" sz="2400" b="1">
                <a:solidFill>
                  <a:srgbClr val="0000CC"/>
                </a:solidFill>
                <a:sym typeface="Symbol" panose="05050102010706020507" pitchFamily="18" charset="2"/>
              </a:rPr>
              <a:t>				 	  1 mL = 1 cm</a:t>
            </a:r>
            <a:r>
              <a:rPr lang="en-US" altLang="en-US" sz="2400" b="1" baseline="30000">
                <a:solidFill>
                  <a:srgbClr val="0000CC"/>
                </a:solidFill>
                <a:sym typeface="Symbol" panose="05050102010706020507" pitchFamily="18" charset="2"/>
              </a:rPr>
              <a:t>3</a:t>
            </a:r>
            <a:endParaRPr lang="en-US" altLang="en-US" sz="2400">
              <a:solidFill>
                <a:srgbClr val="0000CC"/>
              </a:solidFill>
              <a:sym typeface="Symbol" panose="05050102010706020507" pitchFamily="18" charset="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1143000"/>
          </a:xfrm>
        </p:spPr>
        <p:txBody>
          <a:bodyPr/>
          <a:lstStyle/>
          <a:p>
            <a:r>
              <a:rPr lang="en-US" altLang="en-US" sz="5400" b="1">
                <a:solidFill>
                  <a:schemeClr val="tx1"/>
                </a:solidFill>
                <a:effectLst>
                  <a:outerShdw blurRad="38100" dist="38100" dir="2700000" algn="tl">
                    <a:srgbClr val="C0C0C0"/>
                  </a:outerShdw>
                </a:effectLst>
                <a:latin typeface="Arial" panose="020B0604020202020204" pitchFamily="34" charset="0"/>
              </a:rPr>
              <a:t>Dimensional Analysis</a:t>
            </a:r>
            <a:endParaRPr lang="en-US" altLang="en-US" sz="6000" b="1">
              <a:solidFill>
                <a:schemeClr val="tx1"/>
              </a:solidFill>
              <a:effectLst>
                <a:outerShdw blurRad="38100" dist="38100" dir="2700000" algn="tl">
                  <a:srgbClr val="C0C0C0"/>
                </a:outerShdw>
              </a:effectLst>
              <a:latin typeface="Arial" panose="020B0604020202020204" pitchFamily="34" charset="0"/>
            </a:endParaRPr>
          </a:p>
        </p:txBody>
      </p:sp>
      <p:sp>
        <p:nvSpPr>
          <p:cNvPr id="8195" name="Rectangle 3"/>
          <p:cNvSpPr>
            <a:spLocks noGrp="1" noChangeArrowheads="1"/>
          </p:cNvSpPr>
          <p:nvPr>
            <p:ph type="body" idx="1"/>
          </p:nvPr>
        </p:nvSpPr>
        <p:spPr>
          <a:xfrm>
            <a:off x="381000" y="990600"/>
            <a:ext cx="8763000" cy="5867400"/>
          </a:xfrm>
        </p:spPr>
        <p:txBody>
          <a:bodyPr/>
          <a:lstStyle/>
          <a:p>
            <a:pPr>
              <a:buFontTx/>
              <a:buNone/>
            </a:pPr>
            <a:r>
              <a:rPr lang="en-US" altLang="en-US" sz="1800" b="1">
                <a:latin typeface="Arial" panose="020B0604020202020204" pitchFamily="34" charset="0"/>
              </a:rPr>
              <a:t>Dimensional Analysis (also call unit analysis)  is one method for solving math problems that involve measurements.  The basic concept is to use the units associated with the measurement when determining the next step necessary to solve the problem.   Always start with the given measurement then immediately follow the measurement with a set of parentheses. </a:t>
            </a:r>
          </a:p>
          <a:p>
            <a:pPr>
              <a:buFontTx/>
              <a:buNone/>
            </a:pPr>
            <a:endParaRPr lang="en-US" altLang="en-US" sz="1800" b="1">
              <a:latin typeface="Arial" panose="020B0604020202020204" pitchFamily="34" charset="0"/>
            </a:endParaRPr>
          </a:p>
          <a:p>
            <a:pPr>
              <a:buFontTx/>
              <a:buNone/>
            </a:pPr>
            <a:r>
              <a:rPr lang="en-US" altLang="en-US" sz="1800" b="1">
                <a:latin typeface="Arial" panose="020B0604020202020204" pitchFamily="34" charset="0"/>
              </a:rPr>
              <a:t>Keep in mind, try to ask yourself the following questions in order  to help yourself determine what to do next.</a:t>
            </a:r>
            <a:r>
              <a:rPr lang="en-US" altLang="en-US" sz="2000" b="1">
                <a:latin typeface="Arial" panose="020B0604020202020204" pitchFamily="34" charset="0"/>
              </a:rPr>
              <a:t> </a:t>
            </a:r>
            <a:endParaRPr lang="en-US" altLang="en-US" sz="2400" b="1">
              <a:latin typeface="Arial" panose="020B0604020202020204" pitchFamily="34" charset="0"/>
            </a:endParaRPr>
          </a:p>
          <a:p>
            <a:pPr algn="ctr">
              <a:buFontTx/>
              <a:buNone/>
            </a:pPr>
            <a:endParaRPr lang="en-US" altLang="en-US" sz="2400" b="1">
              <a:latin typeface="Arial" panose="020B0604020202020204" pitchFamily="34" charset="0"/>
            </a:endParaRPr>
          </a:p>
          <a:p>
            <a:pPr>
              <a:buFontTx/>
              <a:buNone/>
            </a:pPr>
            <a:r>
              <a:rPr lang="en-US" altLang="en-US" sz="2000" b="1">
                <a:latin typeface="Arial" panose="020B0604020202020204" pitchFamily="34" charset="0"/>
              </a:rPr>
              <a:t>1.  </a:t>
            </a:r>
            <a:r>
              <a:rPr lang="en-US" altLang="en-US" sz="2000" b="1">
                <a:solidFill>
                  <a:srgbClr val="FF0000"/>
                </a:solidFill>
                <a:latin typeface="Arial" panose="020B0604020202020204" pitchFamily="34" charset="0"/>
              </a:rPr>
              <a:t>Do I want that unit?</a:t>
            </a:r>
          </a:p>
          <a:p>
            <a:pPr>
              <a:buFontTx/>
              <a:buNone/>
            </a:pPr>
            <a:r>
              <a:rPr lang="en-US" altLang="en-US" sz="2000" b="1">
                <a:latin typeface="Arial" panose="020B0604020202020204" pitchFamily="34" charset="0"/>
              </a:rPr>
              <a:t>	If not, get rid of it by dividing by it if the unit is in the numerator, (if the unit is in the denominator, then multiply).</a:t>
            </a:r>
          </a:p>
          <a:p>
            <a:pPr>
              <a:buFontTx/>
              <a:buNone/>
            </a:pPr>
            <a:endParaRPr lang="en-US" altLang="en-US" sz="2000" b="1">
              <a:latin typeface="Arial" panose="020B0604020202020204" pitchFamily="34" charset="0"/>
            </a:endParaRPr>
          </a:p>
          <a:p>
            <a:pPr>
              <a:buFontTx/>
              <a:buNone/>
            </a:pPr>
            <a:r>
              <a:rPr lang="en-US" altLang="en-US" sz="2000" b="1">
                <a:latin typeface="Arial" panose="020B0604020202020204" pitchFamily="34" charset="0"/>
              </a:rPr>
              <a:t>2.  </a:t>
            </a:r>
            <a:r>
              <a:rPr lang="en-US" altLang="en-US" sz="2000" b="1">
                <a:solidFill>
                  <a:srgbClr val="FF0000"/>
                </a:solidFill>
                <a:latin typeface="Arial" panose="020B0604020202020204" pitchFamily="34" charset="0"/>
              </a:rPr>
              <a:t>What do I want?</a:t>
            </a:r>
            <a:endParaRPr lang="en-US" altLang="en-US" sz="2000" b="1">
              <a:latin typeface="Arial" panose="020B0604020202020204" pitchFamily="34" charset="0"/>
            </a:endParaRPr>
          </a:p>
          <a:p>
            <a:pPr>
              <a:buFontTx/>
              <a:buNone/>
            </a:pPr>
            <a:r>
              <a:rPr lang="en-US" altLang="en-US" sz="2000" b="1">
                <a:latin typeface="Arial" panose="020B0604020202020204" pitchFamily="34" charset="0"/>
              </a:rPr>
              <a:t>Place the unit of interest in the opposite position in the parentheses.</a:t>
            </a:r>
            <a:endParaRPr lang="en-US" altLang="en-US" sz="2400" b="1">
              <a:latin typeface="Arial" panose="020B0604020202020204" pitchFamily="34" charset="0"/>
            </a:endParaRPr>
          </a:p>
          <a:p>
            <a:pPr algn="ctr">
              <a:buFontTx/>
              <a:buNone/>
            </a:pPr>
            <a:r>
              <a:rPr lang="en-US" altLang="en-US" sz="2400" b="1" u="sng">
                <a:solidFill>
                  <a:srgbClr val="009999"/>
                </a:solidFill>
                <a:effectLst>
                  <a:outerShdw blurRad="38100" dist="38100" dir="2700000" algn="tl">
                    <a:srgbClr val="C0C0C0"/>
                  </a:outerShdw>
                </a:effectLst>
                <a:latin typeface="Arial" panose="020B0604020202020204" pitchFamily="34" charset="0"/>
              </a:rPr>
              <a:t>Numerator</a:t>
            </a:r>
            <a:endParaRPr lang="en-US" altLang="en-US" sz="2400" b="1">
              <a:solidFill>
                <a:srgbClr val="009999"/>
              </a:solidFill>
              <a:effectLst>
                <a:outerShdw blurRad="38100" dist="38100" dir="2700000" algn="tl">
                  <a:srgbClr val="C0C0C0"/>
                </a:outerShdw>
              </a:effectLst>
              <a:latin typeface="Arial" panose="020B0604020202020204" pitchFamily="34" charset="0"/>
            </a:endParaRPr>
          </a:p>
          <a:p>
            <a:pPr algn="ctr">
              <a:buFontTx/>
              <a:buNone/>
            </a:pPr>
            <a:r>
              <a:rPr lang="en-US" altLang="en-US" sz="2400" b="1">
                <a:solidFill>
                  <a:srgbClr val="009999"/>
                </a:solidFill>
                <a:effectLst>
                  <a:outerShdw blurRad="38100" dist="38100" dir="2700000" algn="tl">
                    <a:srgbClr val="C0C0C0"/>
                  </a:outerShdw>
                </a:effectLst>
                <a:latin typeface="Arial" panose="020B0604020202020204" pitchFamily="34" charset="0"/>
              </a:rPr>
              <a:t>Denominator</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443</TotalTime>
  <Words>1108</Words>
  <Application>Microsoft Office PowerPoint</Application>
  <PresentationFormat>On-screen Show (4:3)</PresentationFormat>
  <Paragraphs>199</Paragraphs>
  <Slides>15</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2" baseType="lpstr">
      <vt:lpstr>Times New Roman</vt:lpstr>
      <vt:lpstr>Arial</vt:lpstr>
      <vt:lpstr>Symbol</vt:lpstr>
      <vt:lpstr>Webdings</vt:lpstr>
      <vt:lpstr>Blank Presentation</vt:lpstr>
      <vt:lpstr>Microsoft Graph 97 Chart</vt:lpstr>
      <vt:lpstr>Microsoft Clip Gallery</vt:lpstr>
      <vt:lpstr>MEASUREMENTS</vt:lpstr>
      <vt:lpstr>PowerPoint Presentation</vt:lpstr>
      <vt:lpstr>MEASUREMENTS</vt:lpstr>
      <vt:lpstr>MEASUREMENTS</vt:lpstr>
      <vt:lpstr>MEASUREMENTS</vt:lpstr>
      <vt:lpstr>MEASUREMENTS HEAT</vt:lpstr>
      <vt:lpstr>MEASUREMENTS</vt:lpstr>
      <vt:lpstr>MEASUREMENTS</vt:lpstr>
      <vt:lpstr>Dimensional Analysis</vt:lpstr>
      <vt:lpstr>Dimensional Analysis</vt:lpstr>
      <vt:lpstr>CONVERSIONS</vt:lpstr>
      <vt:lpstr>CONVERSIONS</vt:lpstr>
      <vt:lpstr>CONVERSIONS &amp; WORD PROBLEMS</vt:lpstr>
      <vt:lpstr>PRACTICE STUDY PROBLEM #2</vt:lpstr>
      <vt:lpstr>GROUP STUDY PROBLEM # 2</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MEASUREMENTS</dc:title>
  <dc:creator>Terry Boan</dc:creator>
  <cp:lastModifiedBy>Terry Boan</cp:lastModifiedBy>
  <cp:revision>20</cp:revision>
  <cp:lastPrinted>2002-02-09T05:15:50Z</cp:lastPrinted>
  <dcterms:created xsi:type="dcterms:W3CDTF">2001-12-24T23:05:58Z</dcterms:created>
  <dcterms:modified xsi:type="dcterms:W3CDTF">2022-02-12T22:15:31Z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terrryb@dock.net</vt:lpwstr>
  </property>
  <property fmtid="{D5CDD505-2E9C-101B-9397-08002B2CF9AE}" pid="8" name="HomePage">
    <vt:lpwstr>http://www.geocities.com/terryboan</vt:lpwstr>
  </property>
  <property fmtid="{D5CDD505-2E9C-101B-9397-08002B2CF9AE}" pid="9" name="Other">
    <vt:lpwstr/>
  </property>
  <property fmtid="{D5CDD505-2E9C-101B-9397-08002B2CF9AE}" pid="10" name="DownloadOriginal">
    <vt:bool>false</vt:bool>
  </property>
  <property fmtid="{D5CDD505-2E9C-101B-9397-08002B2CF9AE}" pid="11" name="DownloadIEButton">
    <vt:bool>true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true</vt:bool>
  </property>
  <property fmtid="{D5CDD505-2E9C-101B-9397-08002B2CF9AE}" pid="20" name="NavBtnPos">
    <vt:i4>3</vt:i4>
  </property>
  <property fmtid="{D5CDD505-2E9C-101B-9397-08002B2CF9AE}" pid="21" name="OutputDir">
    <vt:lpwstr>D:\powerpoint_lectures\tobeloaded</vt:lpwstr>
  </property>
</Properties>
</file>