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561" r:id="rId8"/>
    <p:sldId id="262" r:id="rId9"/>
    <p:sldId id="263" r:id="rId10"/>
    <p:sldId id="264" r:id="rId11"/>
    <p:sldId id="265" r:id="rId12"/>
    <p:sldId id="268" r:id="rId13"/>
    <p:sldId id="269" r:id="rId14"/>
    <p:sldId id="270" r:id="rId15"/>
    <p:sldId id="271" r:id="rId16"/>
    <p:sldId id="565" r:id="rId17"/>
    <p:sldId id="272" r:id="rId18"/>
    <p:sldId id="275" r:id="rId19"/>
    <p:sldId id="273" r:id="rId20"/>
    <p:sldId id="274" r:id="rId21"/>
    <p:sldId id="276" r:id="rId22"/>
    <p:sldId id="277" r:id="rId23"/>
    <p:sldId id="278" r:id="rId24"/>
    <p:sldId id="279" r:id="rId25"/>
    <p:sldId id="280" r:id="rId26"/>
    <p:sldId id="281" r:id="rId27"/>
    <p:sldId id="282" r:id="rId28"/>
    <p:sldId id="578" r:id="rId29"/>
    <p:sldId id="283" r:id="rId30"/>
    <p:sldId id="284" r:id="rId31"/>
    <p:sldId id="285" r:id="rId32"/>
    <p:sldId id="286" r:id="rId33"/>
    <p:sldId id="297" r:id="rId34"/>
    <p:sldId id="569" r:id="rId35"/>
    <p:sldId id="287" r:id="rId36"/>
    <p:sldId id="288" r:id="rId37"/>
    <p:sldId id="289" r:id="rId38"/>
    <p:sldId id="290" r:id="rId39"/>
    <p:sldId id="291" r:id="rId40"/>
    <p:sldId id="292" r:id="rId41"/>
  </p:sldIdLst>
  <p:sldSz cx="9144000" cy="6858000" type="screen4x3"/>
  <p:notesSz cx="6858000" cy="9144000"/>
  <p:defaultTextStyle>
    <a:defPPr>
      <a:defRPr lang="en-GB"/>
    </a:defPPr>
    <a:lvl1pPr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sz="2400" kern="1200">
        <a:solidFill>
          <a:schemeClr val="bg1"/>
        </a:solidFill>
        <a:latin typeface="Times New Roman" panose="02020603050405020304" pitchFamily="18"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A20A"/>
    <a:srgbClr val="F686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099" name="Text Box 2"/>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100" name="Text Box 3"/>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101" name="Rectangle 4"/>
          <p:cNvSpPr>
            <a:spLocks noGrp="1" noChangeArrowheads="1"/>
          </p:cNvSpPr>
          <p:nvPr>
            <p:ph type="sldImg"/>
          </p:nvPr>
        </p:nvSpPr>
        <p:spPr bwMode="auto">
          <a:xfrm>
            <a:off x="1143000" y="685800"/>
            <a:ext cx="4570413" cy="34274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a:extLst>
              <a:ext uri="{FF2B5EF4-FFF2-40B4-BE49-F238E27FC236}">
                <a16:creationId xmlns:a16="http://schemas.microsoft.com/office/drawing/2014/main" xmlns="" id="{40F8BC6E-99E2-4C2B-B791-2E3539081478}"/>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4103" name="Text Box 6"/>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 name="Rectangle 7">
            <a:extLst>
              <a:ext uri="{FF2B5EF4-FFF2-40B4-BE49-F238E27FC236}">
                <a16:creationId xmlns:a16="http://schemas.microsoft.com/office/drawing/2014/main" xmlns="" id="{31EFEB30-94FC-4C07-9D54-FD6FE434AB64}"/>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fld id="{4681D2F6-24BE-4143-8221-AFEF7A624531}" type="slidenum">
              <a:rPr lang="en-US" altLang="en-US"/>
              <a:pPr>
                <a:defRPr/>
              </a:pPr>
              <a:t>‹#›</a:t>
            </a:fld>
            <a:endParaRPr lang="en-US" altLang="en-US"/>
          </a:p>
        </p:txBody>
      </p:sp>
    </p:spTree>
    <p:extLst>
      <p:ext uri="{BB962C8B-B14F-4D97-AF65-F5344CB8AC3E}">
        <p14:creationId xmlns:p14="http://schemas.microsoft.com/office/powerpoint/2010/main" val="380614480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B0F0F2E-03C6-48DA-B816-A420BDF698C7}" type="slidenum">
              <a:rPr lang="en-US" altLang="en-US" smtClean="0"/>
              <a:pPr>
                <a:spcBef>
                  <a:spcPct val="0"/>
                </a:spcBef>
                <a:buClrTx/>
                <a:buFontTx/>
                <a:buNone/>
              </a:pPr>
              <a:t>1</a:t>
            </a:fld>
            <a:endParaRPr lang="en-US" altLang="en-US" smtClean="0"/>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C5FBD9C9-DED5-4E2A-B2FB-C126BF6B3F2E}" type="slidenum">
              <a:rPr lang="en-US" altLang="en-US"/>
              <a:pPr algn="r">
                <a:spcBef>
                  <a:spcPct val="0"/>
                </a:spcBef>
                <a:buClrTx/>
                <a:buFontTx/>
                <a:buNone/>
              </a:pPr>
              <a:t>1</a:t>
            </a:fld>
            <a:endParaRPr lang="en-US" altLang="en-US"/>
          </a:p>
        </p:txBody>
      </p:sp>
      <p:sp>
        <p:nvSpPr>
          <p:cNvPr id="614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5462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3770F44-CF3D-40CD-93EC-14587BE3B9EE}" type="slidenum">
              <a:rPr lang="en-US" altLang="en-US" smtClean="0"/>
              <a:pPr>
                <a:spcBef>
                  <a:spcPct val="0"/>
                </a:spcBef>
                <a:buClrTx/>
                <a:buFontTx/>
                <a:buNone/>
              </a:pPr>
              <a:t>11</a:t>
            </a:fld>
            <a:endParaRPr lang="en-US" altLang="en-US" smtClean="0"/>
          </a:p>
        </p:txBody>
      </p:sp>
      <p:sp>
        <p:nvSpPr>
          <p:cNvPr id="2560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17447AC5-2C99-4177-B636-F6A35C314BC1}" type="slidenum">
              <a:rPr lang="en-US" altLang="en-US"/>
              <a:pPr algn="r">
                <a:spcBef>
                  <a:spcPct val="0"/>
                </a:spcBef>
                <a:buClrTx/>
                <a:buFontTx/>
                <a:buNone/>
              </a:pPr>
              <a:t>11</a:t>
            </a:fld>
            <a:endParaRPr lang="en-US" altLang="en-US"/>
          </a:p>
        </p:txBody>
      </p:sp>
      <p:sp>
        <p:nvSpPr>
          <p:cNvPr id="2560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0511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3A1AB91-8D09-4CD3-9267-89C044DB5064}" type="slidenum">
              <a:rPr lang="en-US" altLang="en-US" smtClean="0"/>
              <a:pPr>
                <a:spcBef>
                  <a:spcPct val="0"/>
                </a:spcBef>
                <a:buClrTx/>
                <a:buFontTx/>
                <a:buNone/>
              </a:pPr>
              <a:t>12</a:t>
            </a:fld>
            <a:endParaRPr lang="en-US" altLang="en-US" smtClean="0"/>
          </a:p>
        </p:txBody>
      </p:sp>
      <p:sp>
        <p:nvSpPr>
          <p:cNvPr id="2765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2765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754C7087-7118-4AA9-984D-40DDCD7D98FE}" type="slidenum">
              <a:rPr lang="en-US" altLang="en-US"/>
              <a:pPr algn="r">
                <a:spcBef>
                  <a:spcPct val="0"/>
                </a:spcBef>
                <a:buClrTx/>
                <a:buFontTx/>
                <a:buNone/>
              </a:pPr>
              <a:t>12</a:t>
            </a:fld>
            <a:endParaRPr lang="en-US" altLang="en-US"/>
          </a:p>
        </p:txBody>
      </p:sp>
    </p:spTree>
    <p:extLst>
      <p:ext uri="{BB962C8B-B14F-4D97-AF65-F5344CB8AC3E}">
        <p14:creationId xmlns:p14="http://schemas.microsoft.com/office/powerpoint/2010/main" val="235994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6998418-1188-4512-BEEC-695E3C2062BC}" type="slidenum">
              <a:rPr lang="en-US" altLang="en-US" smtClean="0"/>
              <a:pPr>
                <a:spcBef>
                  <a:spcPct val="0"/>
                </a:spcBef>
                <a:buClrTx/>
                <a:buFontTx/>
                <a:buNone/>
              </a:pPr>
              <a:t>13</a:t>
            </a:fld>
            <a:endParaRPr lang="en-US" altLang="en-US" smtClean="0"/>
          </a:p>
        </p:txBody>
      </p:sp>
      <p:sp>
        <p:nvSpPr>
          <p:cNvPr id="2969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9F0F8F1D-B5D2-4F8A-A477-C04E18E7DE4C}" type="slidenum">
              <a:rPr lang="en-US" altLang="en-US"/>
              <a:pPr algn="r">
                <a:spcBef>
                  <a:spcPct val="0"/>
                </a:spcBef>
                <a:buClrTx/>
                <a:buFontTx/>
                <a:buNone/>
              </a:pPr>
              <a:t>13</a:t>
            </a:fld>
            <a:endParaRPr lang="en-US" altLang="en-US"/>
          </a:p>
        </p:txBody>
      </p:sp>
      <p:sp>
        <p:nvSpPr>
          <p:cNvPr id="2970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1932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37D9A28-43AD-446B-878A-BE042CFF9FA2}" type="slidenum">
              <a:rPr lang="en-US" altLang="en-US" smtClean="0"/>
              <a:pPr>
                <a:spcBef>
                  <a:spcPct val="0"/>
                </a:spcBef>
                <a:buClrTx/>
                <a:buFontTx/>
                <a:buNone/>
              </a:pPr>
              <a:t>14</a:t>
            </a:fld>
            <a:endParaRPr lang="en-US" altLang="en-US" smtClean="0"/>
          </a:p>
        </p:txBody>
      </p:sp>
      <p:sp>
        <p:nvSpPr>
          <p:cNvPr id="317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3C677350-CE30-4523-8668-794792102A1E}" type="slidenum">
              <a:rPr lang="en-US" altLang="en-US"/>
              <a:pPr algn="r">
                <a:spcBef>
                  <a:spcPct val="0"/>
                </a:spcBef>
                <a:buClrTx/>
                <a:buFontTx/>
                <a:buNone/>
              </a:pPr>
              <a:t>14</a:t>
            </a:fld>
            <a:endParaRPr lang="en-US" altLang="en-US"/>
          </a:p>
        </p:txBody>
      </p:sp>
      <p:sp>
        <p:nvSpPr>
          <p:cNvPr id="3174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382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1118FF1-7EAC-43A4-9A73-E8F07C63687E}" type="slidenum">
              <a:rPr lang="en-US" altLang="en-US" smtClean="0"/>
              <a:pPr>
                <a:spcBef>
                  <a:spcPct val="0"/>
                </a:spcBef>
                <a:buClrTx/>
                <a:buFontTx/>
                <a:buNone/>
              </a:pPr>
              <a:t>15</a:t>
            </a:fld>
            <a:endParaRPr lang="en-US" altLang="en-US" smtClean="0"/>
          </a:p>
        </p:txBody>
      </p:sp>
      <p:sp>
        <p:nvSpPr>
          <p:cNvPr id="3379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3379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57A2F76D-DB0D-4DD6-8B6C-256C0C7B06C5}" type="slidenum">
              <a:rPr lang="en-US" altLang="en-US"/>
              <a:pPr algn="r">
                <a:spcBef>
                  <a:spcPct val="0"/>
                </a:spcBef>
                <a:buClrTx/>
                <a:buFontTx/>
                <a:buNone/>
              </a:pPr>
              <a:t>15</a:t>
            </a:fld>
            <a:endParaRPr lang="en-US" altLang="en-US"/>
          </a:p>
        </p:txBody>
      </p:sp>
    </p:spTree>
    <p:extLst>
      <p:ext uri="{BB962C8B-B14F-4D97-AF65-F5344CB8AC3E}">
        <p14:creationId xmlns:p14="http://schemas.microsoft.com/office/powerpoint/2010/main" val="3398102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BEDCC5F-6D95-49E8-89ED-DAADAB4B5AD2}" type="slidenum">
              <a:rPr lang="en-US" altLang="en-US" smtClean="0"/>
              <a:pPr>
                <a:spcBef>
                  <a:spcPct val="0"/>
                </a:spcBef>
                <a:buClrTx/>
                <a:buFontTx/>
                <a:buNone/>
              </a:pPr>
              <a:t>17</a:t>
            </a:fld>
            <a:endParaRPr lang="en-US" altLang="en-US" smtClean="0"/>
          </a:p>
        </p:txBody>
      </p:sp>
      <p:sp>
        <p:nvSpPr>
          <p:cNvPr id="368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5C403E42-429A-4115-96A4-A1538E0E3BC4}" type="slidenum">
              <a:rPr lang="en-US" altLang="en-US"/>
              <a:pPr algn="r">
                <a:spcBef>
                  <a:spcPct val="0"/>
                </a:spcBef>
                <a:buClrTx/>
                <a:buFontTx/>
                <a:buNone/>
              </a:pPr>
              <a:t>17</a:t>
            </a:fld>
            <a:endParaRPr lang="en-US" altLang="en-US"/>
          </a:p>
        </p:txBody>
      </p:sp>
      <p:sp>
        <p:nvSpPr>
          <p:cNvPr id="3686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9"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59658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7A96547-A1E5-4012-A503-6F1E96CDD928}" type="slidenum">
              <a:rPr lang="en-US" altLang="en-US" smtClean="0"/>
              <a:pPr>
                <a:spcBef>
                  <a:spcPct val="0"/>
                </a:spcBef>
                <a:buClrTx/>
                <a:buFontTx/>
                <a:buNone/>
              </a:pPr>
              <a:t>18</a:t>
            </a:fld>
            <a:endParaRPr lang="en-US" altLang="en-US" smtClean="0"/>
          </a:p>
        </p:txBody>
      </p:sp>
      <p:sp>
        <p:nvSpPr>
          <p:cNvPr id="3891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3891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5EEA501A-5F7E-4052-A352-0CD285CEF969}" type="slidenum">
              <a:rPr lang="en-US" altLang="en-US"/>
              <a:pPr algn="r">
                <a:spcBef>
                  <a:spcPct val="0"/>
                </a:spcBef>
                <a:buClrTx/>
                <a:buFontTx/>
                <a:buNone/>
              </a:pPr>
              <a:t>18</a:t>
            </a:fld>
            <a:endParaRPr lang="en-US" altLang="en-US"/>
          </a:p>
        </p:txBody>
      </p:sp>
    </p:spTree>
    <p:extLst>
      <p:ext uri="{BB962C8B-B14F-4D97-AF65-F5344CB8AC3E}">
        <p14:creationId xmlns:p14="http://schemas.microsoft.com/office/powerpoint/2010/main" val="4075109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A9A1186-6A69-4E48-BFDE-D8C0254D86C4}" type="slidenum">
              <a:rPr lang="en-US" altLang="en-US" smtClean="0"/>
              <a:pPr>
                <a:spcBef>
                  <a:spcPct val="0"/>
                </a:spcBef>
                <a:buClrTx/>
                <a:buFontTx/>
                <a:buNone/>
              </a:pPr>
              <a:t>19</a:t>
            </a:fld>
            <a:endParaRPr lang="en-US" altLang="en-US" smtClean="0"/>
          </a:p>
        </p:txBody>
      </p:sp>
      <p:sp>
        <p:nvSpPr>
          <p:cNvPr id="4096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6219B4C8-D17E-468F-B877-E7FB421ADD07}" type="slidenum">
              <a:rPr lang="en-US" altLang="en-US"/>
              <a:pPr algn="r">
                <a:spcBef>
                  <a:spcPct val="0"/>
                </a:spcBef>
                <a:buClrTx/>
                <a:buFontTx/>
                <a:buNone/>
              </a:pPr>
              <a:t>19</a:t>
            </a:fld>
            <a:endParaRPr lang="en-US" altLang="en-US"/>
          </a:p>
        </p:txBody>
      </p:sp>
      <p:sp>
        <p:nvSpPr>
          <p:cNvPr id="4096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7324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6812B80-59E4-4C4C-998C-84053671630A}" type="slidenum">
              <a:rPr lang="en-US" altLang="en-US" smtClean="0"/>
              <a:pPr>
                <a:spcBef>
                  <a:spcPct val="0"/>
                </a:spcBef>
                <a:buClrTx/>
                <a:buFontTx/>
                <a:buNone/>
              </a:pPr>
              <a:t>20</a:t>
            </a:fld>
            <a:endParaRPr lang="en-US" altLang="en-US" smtClean="0"/>
          </a:p>
        </p:txBody>
      </p:sp>
      <p:sp>
        <p:nvSpPr>
          <p:cNvPr id="4301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CB6E7EEF-5BD8-43D8-93E6-867C1924EE4B}" type="slidenum">
              <a:rPr lang="en-US" altLang="en-US"/>
              <a:pPr algn="r">
                <a:spcBef>
                  <a:spcPct val="0"/>
                </a:spcBef>
                <a:buClrTx/>
                <a:buFontTx/>
                <a:buNone/>
              </a:pPr>
              <a:t>20</a:t>
            </a:fld>
            <a:endParaRPr lang="en-US" altLang="en-US"/>
          </a:p>
        </p:txBody>
      </p:sp>
      <p:sp>
        <p:nvSpPr>
          <p:cNvPr id="4301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3"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00961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A0EFE08-7F2F-4EE2-8E50-49C1076B6963}" type="slidenum">
              <a:rPr lang="en-US" altLang="en-US" smtClean="0"/>
              <a:pPr>
                <a:spcBef>
                  <a:spcPct val="0"/>
                </a:spcBef>
                <a:buClrTx/>
                <a:buFontTx/>
                <a:buNone/>
              </a:pPr>
              <a:t>21</a:t>
            </a:fld>
            <a:endParaRPr lang="en-US" altLang="en-US" smtClean="0"/>
          </a:p>
        </p:txBody>
      </p:sp>
      <p:sp>
        <p:nvSpPr>
          <p:cNvPr id="4505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D8831308-78B5-4F34-9E76-DF12048D73D4}" type="slidenum">
              <a:rPr lang="en-US" altLang="en-US"/>
              <a:pPr algn="r">
                <a:spcBef>
                  <a:spcPct val="0"/>
                </a:spcBef>
                <a:buClrTx/>
                <a:buFontTx/>
                <a:buNone/>
              </a:pPr>
              <a:t>21</a:t>
            </a:fld>
            <a:endParaRPr lang="en-US" altLang="en-US"/>
          </a:p>
        </p:txBody>
      </p:sp>
      <p:sp>
        <p:nvSpPr>
          <p:cNvPr id="4506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1"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8476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50B11D6-AB3F-4D7A-A1BD-41065D101B37}" type="slidenum">
              <a:rPr lang="en-US" altLang="en-US" smtClean="0"/>
              <a:pPr>
                <a:spcBef>
                  <a:spcPct val="0"/>
                </a:spcBef>
                <a:buClrTx/>
                <a:buFontTx/>
                <a:buNone/>
              </a:pPr>
              <a:t>2</a:t>
            </a:fld>
            <a:endParaRPr lang="en-US" altLang="en-US" smtClean="0"/>
          </a:p>
        </p:txBody>
      </p:sp>
      <p:sp>
        <p:nvSpPr>
          <p:cNvPr id="819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819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DC300FAD-E450-4741-A5DC-A6F3A7B49B38}" type="slidenum">
              <a:rPr lang="en-US" altLang="en-US"/>
              <a:pPr algn="r">
                <a:spcBef>
                  <a:spcPct val="0"/>
                </a:spcBef>
                <a:buClrTx/>
                <a:buFontTx/>
                <a:buNone/>
              </a:pPr>
              <a:t>2</a:t>
            </a:fld>
            <a:endParaRPr lang="en-US" altLang="en-US"/>
          </a:p>
        </p:txBody>
      </p:sp>
    </p:spTree>
    <p:extLst>
      <p:ext uri="{BB962C8B-B14F-4D97-AF65-F5344CB8AC3E}">
        <p14:creationId xmlns:p14="http://schemas.microsoft.com/office/powerpoint/2010/main" val="232453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630424D-FAE8-4E88-91A1-DFCFBC2B51FB}" type="slidenum">
              <a:rPr lang="en-US" altLang="en-US" smtClean="0"/>
              <a:pPr>
                <a:spcBef>
                  <a:spcPct val="0"/>
                </a:spcBef>
                <a:buClrTx/>
                <a:buFontTx/>
                <a:buNone/>
              </a:pPr>
              <a:t>22</a:t>
            </a:fld>
            <a:endParaRPr lang="en-US" altLang="en-US" smtClean="0"/>
          </a:p>
        </p:txBody>
      </p:sp>
      <p:sp>
        <p:nvSpPr>
          <p:cNvPr id="4710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4710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44535D25-5E7B-4867-BE3A-BBDA501AB43A}" type="slidenum">
              <a:rPr lang="en-US" altLang="en-US"/>
              <a:pPr algn="r">
                <a:spcBef>
                  <a:spcPct val="0"/>
                </a:spcBef>
                <a:buClrTx/>
                <a:buFontTx/>
                <a:buNone/>
              </a:pPr>
              <a:t>22</a:t>
            </a:fld>
            <a:endParaRPr lang="en-US" altLang="en-US"/>
          </a:p>
        </p:txBody>
      </p:sp>
    </p:spTree>
    <p:extLst>
      <p:ext uri="{BB962C8B-B14F-4D97-AF65-F5344CB8AC3E}">
        <p14:creationId xmlns:p14="http://schemas.microsoft.com/office/powerpoint/2010/main" val="724309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49B7ACE-EAB1-405E-8782-FA8F9F3BF964}" type="slidenum">
              <a:rPr lang="en-US" altLang="en-US" smtClean="0"/>
              <a:pPr>
                <a:spcBef>
                  <a:spcPct val="0"/>
                </a:spcBef>
                <a:buClrTx/>
                <a:buFontTx/>
                <a:buNone/>
              </a:pPr>
              <a:t>23</a:t>
            </a:fld>
            <a:endParaRPr lang="en-US" altLang="en-US" smtClean="0"/>
          </a:p>
        </p:txBody>
      </p:sp>
      <p:sp>
        <p:nvSpPr>
          <p:cNvPr id="4915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A49DE533-97EE-480D-8BAD-46E950B00D58}" type="slidenum">
              <a:rPr lang="en-US" altLang="en-US"/>
              <a:pPr algn="r">
                <a:spcBef>
                  <a:spcPct val="0"/>
                </a:spcBef>
                <a:buClrTx/>
                <a:buFontTx/>
                <a:buNone/>
              </a:pPr>
              <a:t>23</a:t>
            </a:fld>
            <a:endParaRPr lang="en-US" altLang="en-US"/>
          </a:p>
        </p:txBody>
      </p:sp>
      <p:sp>
        <p:nvSpPr>
          <p:cNvPr id="4915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2003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25C0C28-0618-4443-98D1-C73F7433FFAD}" type="slidenum">
              <a:rPr lang="en-US" altLang="en-US" smtClean="0"/>
              <a:pPr>
                <a:spcBef>
                  <a:spcPct val="0"/>
                </a:spcBef>
                <a:buClrTx/>
                <a:buFontTx/>
                <a:buNone/>
              </a:pPr>
              <a:t>24</a:t>
            </a:fld>
            <a:endParaRPr lang="en-US" altLang="en-US" smtClean="0"/>
          </a:p>
        </p:txBody>
      </p:sp>
      <p:sp>
        <p:nvSpPr>
          <p:cNvPr id="5120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5A367911-F2A7-447A-AACC-938925754D70}" type="slidenum">
              <a:rPr lang="en-US" altLang="en-US"/>
              <a:pPr algn="r">
                <a:spcBef>
                  <a:spcPct val="0"/>
                </a:spcBef>
                <a:buClrTx/>
                <a:buFontTx/>
                <a:buNone/>
              </a:pPr>
              <a:t>24</a:t>
            </a:fld>
            <a:endParaRPr lang="en-US" altLang="en-US"/>
          </a:p>
        </p:txBody>
      </p:sp>
      <p:sp>
        <p:nvSpPr>
          <p:cNvPr id="5120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99027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50F744-9D35-4C00-9D27-BFCCEF508AAD}" type="slidenum">
              <a:rPr lang="en-US" altLang="en-US" smtClean="0"/>
              <a:pPr>
                <a:spcBef>
                  <a:spcPct val="0"/>
                </a:spcBef>
                <a:buClrTx/>
                <a:buFontTx/>
                <a:buNone/>
              </a:pPr>
              <a:t>25</a:t>
            </a:fld>
            <a:endParaRPr lang="en-US" altLang="en-US" smtClean="0"/>
          </a:p>
        </p:txBody>
      </p:sp>
      <p:sp>
        <p:nvSpPr>
          <p:cNvPr id="5325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48C74B8E-3F8A-48B7-A19B-08DD68A0D97D}" type="slidenum">
              <a:rPr lang="en-US" altLang="en-US"/>
              <a:pPr algn="r">
                <a:spcBef>
                  <a:spcPct val="0"/>
                </a:spcBef>
                <a:buClrTx/>
                <a:buFontTx/>
                <a:buNone/>
              </a:pPr>
              <a:t>25</a:t>
            </a:fld>
            <a:endParaRPr lang="en-US" altLang="en-US"/>
          </a:p>
        </p:txBody>
      </p:sp>
      <p:sp>
        <p:nvSpPr>
          <p:cNvPr id="5325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3"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75605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82483FA-6F21-4324-ABA9-3A7D956AF32E}" type="slidenum">
              <a:rPr lang="en-US" altLang="en-US" smtClean="0"/>
              <a:pPr>
                <a:spcBef>
                  <a:spcPct val="0"/>
                </a:spcBef>
                <a:buClrTx/>
                <a:buFontTx/>
                <a:buNone/>
              </a:pPr>
              <a:t>26</a:t>
            </a:fld>
            <a:endParaRPr lang="en-US" altLang="en-US" smtClean="0"/>
          </a:p>
        </p:txBody>
      </p:sp>
      <p:sp>
        <p:nvSpPr>
          <p:cNvPr id="5529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5530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695BB367-0B57-471D-8A57-36879F8AC3C1}" type="slidenum">
              <a:rPr lang="en-US" altLang="en-US"/>
              <a:pPr algn="r">
                <a:spcBef>
                  <a:spcPct val="0"/>
                </a:spcBef>
                <a:buClrTx/>
                <a:buFontTx/>
                <a:buNone/>
              </a:pPr>
              <a:t>26</a:t>
            </a:fld>
            <a:endParaRPr lang="en-US" altLang="en-US"/>
          </a:p>
        </p:txBody>
      </p:sp>
    </p:spTree>
    <p:extLst>
      <p:ext uri="{BB962C8B-B14F-4D97-AF65-F5344CB8AC3E}">
        <p14:creationId xmlns:p14="http://schemas.microsoft.com/office/powerpoint/2010/main" val="1971425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7B52AAE-31B3-4D2A-A0BA-A186896EE7E0}" type="slidenum">
              <a:rPr lang="en-US" altLang="en-US" smtClean="0"/>
              <a:pPr>
                <a:spcBef>
                  <a:spcPct val="0"/>
                </a:spcBef>
                <a:buClrTx/>
                <a:buFontTx/>
                <a:buNone/>
              </a:pPr>
              <a:t>27</a:t>
            </a:fld>
            <a:endParaRPr lang="en-US" altLang="en-US" smtClean="0"/>
          </a:p>
        </p:txBody>
      </p:sp>
      <p:sp>
        <p:nvSpPr>
          <p:cNvPr id="573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1AEF77FF-5CF2-4B5D-AFF4-662223CADE30}" type="slidenum">
              <a:rPr lang="en-US" altLang="en-US"/>
              <a:pPr algn="r">
                <a:spcBef>
                  <a:spcPct val="0"/>
                </a:spcBef>
                <a:buClrTx/>
                <a:buFontTx/>
                <a:buNone/>
              </a:pPr>
              <a:t>27</a:t>
            </a:fld>
            <a:endParaRPr lang="en-US" altLang="en-US"/>
          </a:p>
        </p:txBody>
      </p:sp>
      <p:sp>
        <p:nvSpPr>
          <p:cNvPr id="5734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59924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6BF6AA6-A4C1-4C41-91DB-8AE9B13AEEB5}" type="slidenum">
              <a:rPr lang="en-US" altLang="en-US" smtClean="0"/>
              <a:pPr>
                <a:spcBef>
                  <a:spcPct val="0"/>
                </a:spcBef>
                <a:buClrTx/>
                <a:buFontTx/>
                <a:buNone/>
              </a:pPr>
              <a:t>29</a:t>
            </a:fld>
            <a:endParaRPr lang="en-US" altLang="en-US" smtClean="0"/>
          </a:p>
        </p:txBody>
      </p:sp>
      <p:sp>
        <p:nvSpPr>
          <p:cNvPr id="6041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28212629-64CB-46F5-971C-2D40ED605AE1}" type="slidenum">
              <a:rPr lang="en-US" altLang="en-US"/>
              <a:pPr algn="r">
                <a:spcBef>
                  <a:spcPct val="0"/>
                </a:spcBef>
                <a:buClrTx/>
                <a:buFontTx/>
                <a:buNone/>
              </a:pPr>
              <a:t>29</a:t>
            </a:fld>
            <a:endParaRPr lang="en-US" altLang="en-US"/>
          </a:p>
        </p:txBody>
      </p:sp>
      <p:sp>
        <p:nvSpPr>
          <p:cNvPr id="60420"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79277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13DD463-D149-4CCF-857E-08F418B700FD}" type="slidenum">
              <a:rPr lang="en-US" altLang="en-US" smtClean="0"/>
              <a:pPr>
                <a:spcBef>
                  <a:spcPct val="0"/>
                </a:spcBef>
                <a:buClrTx/>
                <a:buFontTx/>
                <a:buNone/>
              </a:pPr>
              <a:t>30</a:t>
            </a:fld>
            <a:endParaRPr lang="en-US" altLang="en-US" smtClean="0"/>
          </a:p>
        </p:txBody>
      </p:sp>
      <p:sp>
        <p:nvSpPr>
          <p:cNvPr id="6246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086A2B93-D543-45EC-B48C-ADB6F22AE569}" type="slidenum">
              <a:rPr lang="en-US" altLang="en-US"/>
              <a:pPr algn="r">
                <a:spcBef>
                  <a:spcPct val="0"/>
                </a:spcBef>
                <a:buClrTx/>
                <a:buFontTx/>
                <a:buNone/>
              </a:pPr>
              <a:t>30</a:t>
            </a:fld>
            <a:endParaRPr lang="en-US" altLang="en-US"/>
          </a:p>
        </p:txBody>
      </p:sp>
      <p:sp>
        <p:nvSpPr>
          <p:cNvPr id="6246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50709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F2B0D3D-DC28-4900-A079-5FD9324EDA1F}" type="slidenum">
              <a:rPr lang="en-US" altLang="en-US" smtClean="0"/>
              <a:pPr>
                <a:spcBef>
                  <a:spcPct val="0"/>
                </a:spcBef>
                <a:buClrTx/>
                <a:buFontTx/>
                <a:buNone/>
              </a:pPr>
              <a:t>31</a:t>
            </a:fld>
            <a:endParaRPr lang="en-US" altLang="en-US" smtClean="0"/>
          </a:p>
        </p:txBody>
      </p:sp>
      <p:sp>
        <p:nvSpPr>
          <p:cNvPr id="6451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095CEA14-2723-4C0C-876F-9D9CC4F82235}" type="slidenum">
              <a:rPr lang="en-US" altLang="en-US"/>
              <a:pPr algn="r">
                <a:spcBef>
                  <a:spcPct val="0"/>
                </a:spcBef>
                <a:buClrTx/>
                <a:buFontTx/>
                <a:buNone/>
              </a:pPr>
              <a:t>31</a:t>
            </a:fld>
            <a:endParaRPr lang="en-US" altLang="en-US"/>
          </a:p>
        </p:txBody>
      </p:sp>
      <p:sp>
        <p:nvSpPr>
          <p:cNvPr id="6451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05887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CC4D4D4-6F6B-4B4D-A58B-35C568BB1FFF}" type="slidenum">
              <a:rPr lang="en-US" altLang="en-US" smtClean="0"/>
              <a:pPr>
                <a:spcBef>
                  <a:spcPct val="0"/>
                </a:spcBef>
                <a:buClrTx/>
                <a:buFontTx/>
                <a:buNone/>
              </a:pPr>
              <a:t>32</a:t>
            </a:fld>
            <a:endParaRPr lang="en-US" altLang="en-US" smtClean="0"/>
          </a:p>
        </p:txBody>
      </p:sp>
      <p:sp>
        <p:nvSpPr>
          <p:cNvPr id="6656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6656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F0DD135D-4B79-49A8-9387-F6E4B5CB7FFE}" type="slidenum">
              <a:rPr lang="en-US" altLang="en-US"/>
              <a:pPr algn="r">
                <a:spcBef>
                  <a:spcPct val="0"/>
                </a:spcBef>
                <a:buClrTx/>
                <a:buFontTx/>
                <a:buNone/>
              </a:pPr>
              <a:t>32</a:t>
            </a:fld>
            <a:endParaRPr lang="en-US" altLang="en-US"/>
          </a:p>
        </p:txBody>
      </p:sp>
    </p:spTree>
    <p:extLst>
      <p:ext uri="{BB962C8B-B14F-4D97-AF65-F5344CB8AC3E}">
        <p14:creationId xmlns:p14="http://schemas.microsoft.com/office/powerpoint/2010/main" val="261408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53C9719-7356-4506-B64A-95EC82493CED}" type="slidenum">
              <a:rPr lang="en-US" altLang="en-US" smtClean="0"/>
              <a:pPr>
                <a:spcBef>
                  <a:spcPct val="0"/>
                </a:spcBef>
                <a:buClrTx/>
                <a:buFontTx/>
                <a:buNone/>
              </a:pPr>
              <a:t>3</a:t>
            </a:fld>
            <a:endParaRPr lang="en-US" altLang="en-US" smtClean="0"/>
          </a:p>
        </p:txBody>
      </p:sp>
      <p:sp>
        <p:nvSpPr>
          <p:cNvPr id="1024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3CCC2D90-893A-4903-8254-861F39940E67}" type="slidenum">
              <a:rPr lang="en-US" altLang="en-US"/>
              <a:pPr algn="r">
                <a:spcBef>
                  <a:spcPct val="0"/>
                </a:spcBef>
                <a:buClrTx/>
                <a:buFontTx/>
                <a:buNone/>
              </a:pPr>
              <a:t>3</a:t>
            </a:fld>
            <a:endParaRPr lang="en-US" altLang="en-US"/>
          </a:p>
        </p:txBody>
      </p:sp>
      <p:sp>
        <p:nvSpPr>
          <p:cNvPr id="1024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27840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1FA5317-154E-4CDD-84A0-38258307B108}" type="slidenum">
              <a:rPr lang="en-US" altLang="en-US" smtClean="0"/>
              <a:pPr>
                <a:spcBef>
                  <a:spcPct val="0"/>
                </a:spcBef>
                <a:buClrTx/>
                <a:buFontTx/>
                <a:buNone/>
              </a:pPr>
              <a:t>33</a:t>
            </a:fld>
            <a:endParaRPr lang="en-US" altLang="en-US" smtClean="0"/>
          </a:p>
        </p:txBody>
      </p:sp>
      <p:sp>
        <p:nvSpPr>
          <p:cNvPr id="6861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6861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9BC599DB-EB7F-46D1-948C-E69163580D86}" type="slidenum">
              <a:rPr lang="en-US" altLang="en-US"/>
              <a:pPr algn="r">
                <a:spcBef>
                  <a:spcPct val="0"/>
                </a:spcBef>
                <a:buClrTx/>
                <a:buFontTx/>
                <a:buNone/>
              </a:pPr>
              <a:t>33</a:t>
            </a:fld>
            <a:endParaRPr lang="en-US" altLang="en-US"/>
          </a:p>
        </p:txBody>
      </p:sp>
    </p:spTree>
    <p:extLst>
      <p:ext uri="{BB962C8B-B14F-4D97-AF65-F5344CB8AC3E}">
        <p14:creationId xmlns:p14="http://schemas.microsoft.com/office/powerpoint/2010/main" val="3284061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5B9E728-E045-4086-89A8-357A17C0309D}" type="slidenum">
              <a:rPr lang="en-US" altLang="en-US" smtClean="0"/>
              <a:pPr>
                <a:spcBef>
                  <a:spcPct val="0"/>
                </a:spcBef>
                <a:buClrTx/>
                <a:buFontTx/>
                <a:buNone/>
              </a:pPr>
              <a:t>35</a:t>
            </a:fld>
            <a:endParaRPr lang="en-US" altLang="en-US" smtClean="0"/>
          </a:p>
        </p:txBody>
      </p:sp>
      <p:sp>
        <p:nvSpPr>
          <p:cNvPr id="7168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C05375FC-AA1F-41EF-8608-E3A3A1ADCFC2}" type="slidenum">
              <a:rPr lang="en-US" altLang="en-US"/>
              <a:pPr algn="r">
                <a:spcBef>
                  <a:spcPct val="0"/>
                </a:spcBef>
                <a:buClrTx/>
                <a:buFontTx/>
                <a:buNone/>
              </a:pPr>
              <a:t>35</a:t>
            </a:fld>
            <a:endParaRPr lang="en-US" altLang="en-US"/>
          </a:p>
        </p:txBody>
      </p:sp>
      <p:sp>
        <p:nvSpPr>
          <p:cNvPr id="71684"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0358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33A873C-4D48-463B-8E73-A2A89ED1D94F}" type="slidenum">
              <a:rPr lang="en-US" altLang="en-US" smtClean="0"/>
              <a:pPr>
                <a:spcBef>
                  <a:spcPct val="0"/>
                </a:spcBef>
                <a:buClrTx/>
                <a:buFontTx/>
                <a:buNone/>
              </a:pPr>
              <a:t>36</a:t>
            </a:fld>
            <a:endParaRPr lang="en-US" altLang="en-US" smtClean="0"/>
          </a:p>
        </p:txBody>
      </p:sp>
      <p:sp>
        <p:nvSpPr>
          <p:cNvPr id="7373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20D2F010-9337-4EB3-8D5D-40C5A6D3EBAE}" type="slidenum">
              <a:rPr lang="en-US" altLang="en-US"/>
              <a:pPr algn="r">
                <a:spcBef>
                  <a:spcPct val="0"/>
                </a:spcBef>
                <a:buClrTx/>
                <a:buFontTx/>
                <a:buNone/>
              </a:pPr>
              <a:t>36</a:t>
            </a:fld>
            <a:endParaRPr lang="en-US" altLang="en-US"/>
          </a:p>
        </p:txBody>
      </p:sp>
      <p:sp>
        <p:nvSpPr>
          <p:cNvPr id="73732"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3" name="Rectangle 3"/>
          <p:cNvSpPr>
            <a:spLocks noChangeArrowheads="1"/>
          </p:cNvSpPr>
          <p:nvPr>
            <p:ph type="body" idx="1"/>
          </p:nvPr>
        </p:nvSpPr>
        <p:spPr>
          <a:xfrm>
            <a:off x="914400" y="4343400"/>
            <a:ext cx="50292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48217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82A135-FB81-47D0-8DE0-A91AF2204318}" type="slidenum">
              <a:rPr lang="en-US" altLang="en-US" smtClean="0"/>
              <a:pPr>
                <a:spcBef>
                  <a:spcPct val="0"/>
                </a:spcBef>
                <a:buClrTx/>
                <a:buFontTx/>
                <a:buNone/>
              </a:pPr>
              <a:t>37</a:t>
            </a:fld>
            <a:endParaRPr lang="en-US" altLang="en-US" smtClean="0"/>
          </a:p>
        </p:txBody>
      </p:sp>
      <p:sp>
        <p:nvSpPr>
          <p:cNvPr id="7577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578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DEE8A4D7-607B-488D-BDFD-0BFE2A96805A}" type="slidenum">
              <a:rPr lang="en-US" altLang="en-US"/>
              <a:pPr algn="r">
                <a:spcBef>
                  <a:spcPct val="0"/>
                </a:spcBef>
                <a:buClrTx/>
                <a:buFontTx/>
                <a:buNone/>
              </a:pPr>
              <a:t>37</a:t>
            </a:fld>
            <a:endParaRPr lang="en-US" altLang="en-US"/>
          </a:p>
        </p:txBody>
      </p:sp>
    </p:spTree>
    <p:extLst>
      <p:ext uri="{BB962C8B-B14F-4D97-AF65-F5344CB8AC3E}">
        <p14:creationId xmlns:p14="http://schemas.microsoft.com/office/powerpoint/2010/main" val="3494927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C06952F-ABB5-4A94-88E7-15808032B3B8}" type="slidenum">
              <a:rPr lang="en-US" altLang="en-US" smtClean="0"/>
              <a:pPr>
                <a:spcBef>
                  <a:spcPct val="0"/>
                </a:spcBef>
                <a:buClrTx/>
                <a:buFontTx/>
                <a:buNone/>
              </a:pPr>
              <a:t>38</a:t>
            </a:fld>
            <a:endParaRPr lang="en-US" altLang="en-US" smtClean="0"/>
          </a:p>
        </p:txBody>
      </p:sp>
      <p:sp>
        <p:nvSpPr>
          <p:cNvPr id="77827"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7829"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30B8F39A-514D-4A5B-B085-C39D40212C37}" type="slidenum">
              <a:rPr lang="en-US" altLang="en-US"/>
              <a:pPr algn="r">
                <a:spcBef>
                  <a:spcPct val="0"/>
                </a:spcBef>
                <a:buClrTx/>
                <a:buFontTx/>
                <a:buNone/>
              </a:pPr>
              <a:t>38</a:t>
            </a:fld>
            <a:endParaRPr lang="en-US" altLang="en-US"/>
          </a:p>
        </p:txBody>
      </p:sp>
    </p:spTree>
    <p:extLst>
      <p:ext uri="{BB962C8B-B14F-4D97-AF65-F5344CB8AC3E}">
        <p14:creationId xmlns:p14="http://schemas.microsoft.com/office/powerpoint/2010/main" val="2169966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B91AAF8-9A7E-4015-B976-CB4277041EB5}" type="slidenum">
              <a:rPr lang="en-US" altLang="en-US" smtClean="0"/>
              <a:pPr>
                <a:spcBef>
                  <a:spcPct val="0"/>
                </a:spcBef>
                <a:buClrTx/>
                <a:buFontTx/>
                <a:buNone/>
              </a:pPr>
              <a:t>39</a:t>
            </a:fld>
            <a:endParaRPr lang="en-US" altLang="en-US" smtClean="0"/>
          </a:p>
        </p:txBody>
      </p:sp>
      <p:sp>
        <p:nvSpPr>
          <p:cNvPr id="79875"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7987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6FD6520E-1B7E-45E9-9909-D3D394C9C04F}" type="slidenum">
              <a:rPr lang="en-US" altLang="en-US"/>
              <a:pPr algn="r">
                <a:spcBef>
                  <a:spcPct val="0"/>
                </a:spcBef>
                <a:buClrTx/>
                <a:buFontTx/>
                <a:buNone/>
              </a:pPr>
              <a:t>39</a:t>
            </a:fld>
            <a:endParaRPr lang="en-US" altLang="en-US"/>
          </a:p>
        </p:txBody>
      </p:sp>
    </p:spTree>
    <p:extLst>
      <p:ext uri="{BB962C8B-B14F-4D97-AF65-F5344CB8AC3E}">
        <p14:creationId xmlns:p14="http://schemas.microsoft.com/office/powerpoint/2010/main" val="3535762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27DC5E0-9D7E-4DCA-BDDF-20AA7AF3911A}" type="slidenum">
              <a:rPr lang="en-US" altLang="en-US" smtClean="0"/>
              <a:pPr>
                <a:spcBef>
                  <a:spcPct val="0"/>
                </a:spcBef>
                <a:buClrTx/>
                <a:buFontTx/>
                <a:buNone/>
              </a:pPr>
              <a:t>40</a:t>
            </a:fld>
            <a:endParaRPr lang="en-US" altLang="en-US" smtClean="0"/>
          </a:p>
        </p:txBody>
      </p:sp>
      <p:sp>
        <p:nvSpPr>
          <p:cNvPr id="81923"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8192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F80185B2-5CC6-4408-BFD0-4A6D580572F6}" type="slidenum">
              <a:rPr lang="en-US" altLang="en-US"/>
              <a:pPr algn="r">
                <a:spcBef>
                  <a:spcPct val="0"/>
                </a:spcBef>
                <a:buClrTx/>
                <a:buFontTx/>
                <a:buNone/>
              </a:pPr>
              <a:t>40</a:t>
            </a:fld>
            <a:endParaRPr lang="en-US" altLang="en-US"/>
          </a:p>
        </p:txBody>
      </p:sp>
    </p:spTree>
    <p:extLst>
      <p:ext uri="{BB962C8B-B14F-4D97-AF65-F5344CB8AC3E}">
        <p14:creationId xmlns:p14="http://schemas.microsoft.com/office/powerpoint/2010/main" val="3956701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500BDB3-1BD5-4653-86B2-6BB7EA3905DE}" type="slidenum">
              <a:rPr lang="en-US" altLang="en-US" smtClean="0"/>
              <a:pPr>
                <a:spcBef>
                  <a:spcPct val="0"/>
                </a:spcBef>
                <a:buClrTx/>
                <a:buFontTx/>
                <a:buNone/>
              </a:pPr>
              <a:t>4</a:t>
            </a:fld>
            <a:endParaRPr lang="en-US" altLang="en-US" smtClean="0"/>
          </a:p>
        </p:txBody>
      </p:sp>
      <p:sp>
        <p:nvSpPr>
          <p:cNvPr id="12291"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229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F58E1236-8178-4CBD-8462-3B405B4E139F}" type="slidenum">
              <a:rPr lang="en-US" altLang="en-US"/>
              <a:pPr algn="r">
                <a:spcBef>
                  <a:spcPct val="0"/>
                </a:spcBef>
                <a:buClrTx/>
                <a:buFontTx/>
                <a:buNone/>
              </a:pPr>
              <a:t>4</a:t>
            </a:fld>
            <a:endParaRPr lang="en-US" altLang="en-US"/>
          </a:p>
        </p:txBody>
      </p:sp>
    </p:spTree>
    <p:extLst>
      <p:ext uri="{BB962C8B-B14F-4D97-AF65-F5344CB8AC3E}">
        <p14:creationId xmlns:p14="http://schemas.microsoft.com/office/powerpoint/2010/main" val="148464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FA887D4-D6F5-432A-9B6A-6AB857F93CEE}" type="slidenum">
              <a:rPr lang="en-US" altLang="en-US" smtClean="0"/>
              <a:pPr>
                <a:spcBef>
                  <a:spcPct val="0"/>
                </a:spcBef>
                <a:buClrTx/>
                <a:buFontTx/>
                <a:buNone/>
              </a:pPr>
              <a:t>5</a:t>
            </a:fld>
            <a:endParaRPr lang="en-US" altLang="en-US" smtClean="0"/>
          </a:p>
        </p:txBody>
      </p:sp>
      <p:sp>
        <p:nvSpPr>
          <p:cNvPr id="1433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434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59FF0395-AA55-489D-B0AD-706BEDEB877C}" type="slidenum">
              <a:rPr lang="en-US" altLang="en-US"/>
              <a:pPr algn="r">
                <a:spcBef>
                  <a:spcPct val="0"/>
                </a:spcBef>
                <a:buClrTx/>
                <a:buFontTx/>
                <a:buNone/>
              </a:pPr>
              <a:t>5</a:t>
            </a:fld>
            <a:endParaRPr lang="en-US" altLang="en-US"/>
          </a:p>
        </p:txBody>
      </p:sp>
    </p:spTree>
    <p:extLst>
      <p:ext uri="{BB962C8B-B14F-4D97-AF65-F5344CB8AC3E}">
        <p14:creationId xmlns:p14="http://schemas.microsoft.com/office/powerpoint/2010/main" val="390700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303A050-D6BA-487B-BE56-B197CFDE1E76}" type="slidenum">
              <a:rPr lang="en-US" altLang="en-US" smtClean="0"/>
              <a:pPr>
                <a:spcBef>
                  <a:spcPct val="0"/>
                </a:spcBef>
                <a:buClrTx/>
                <a:buFontTx/>
                <a:buNone/>
              </a:pPr>
              <a:t>6</a:t>
            </a:fld>
            <a:endParaRPr lang="en-US" altLang="en-US" smtClean="0"/>
          </a:p>
        </p:txBody>
      </p:sp>
      <p:sp>
        <p:nvSpPr>
          <p:cNvPr id="1638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5867733D-D485-43B8-B7D2-69C9826B25D0}" type="slidenum">
              <a:rPr lang="en-US" altLang="en-US"/>
              <a:pPr algn="r">
                <a:spcBef>
                  <a:spcPct val="0"/>
                </a:spcBef>
                <a:buClrTx/>
                <a:buFontTx/>
                <a:buNone/>
              </a:pPr>
              <a:t>6</a:t>
            </a:fld>
            <a:endParaRPr lang="en-US" altLang="en-US"/>
          </a:p>
        </p:txBody>
      </p:sp>
      <p:sp>
        <p:nvSpPr>
          <p:cNvPr id="1638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90515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A93C507-1A5D-4701-A19D-9B2EAED2F700}" type="slidenum">
              <a:rPr lang="en-US" altLang="en-US" smtClean="0"/>
              <a:pPr>
                <a:spcBef>
                  <a:spcPct val="0"/>
                </a:spcBef>
                <a:buClrTx/>
                <a:buFontTx/>
                <a:buNone/>
              </a:pPr>
              <a:t>8</a:t>
            </a:fld>
            <a:endParaRPr lang="en-US" altLang="en-US" smtClean="0"/>
          </a:p>
        </p:txBody>
      </p:sp>
      <p:sp>
        <p:nvSpPr>
          <p:cNvPr id="19459" name="Rectangle 1"/>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
        <p:nvSpPr>
          <p:cNvPr id="1946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93FAD706-3A79-45B9-A6AE-E06207515036}" type="slidenum">
              <a:rPr lang="en-US" altLang="en-US"/>
              <a:pPr algn="r">
                <a:spcBef>
                  <a:spcPct val="0"/>
                </a:spcBef>
                <a:buClrTx/>
                <a:buFontTx/>
                <a:buNone/>
              </a:pPr>
              <a:t>8</a:t>
            </a:fld>
            <a:endParaRPr lang="en-US" altLang="en-US"/>
          </a:p>
        </p:txBody>
      </p:sp>
    </p:spTree>
    <p:extLst>
      <p:ext uri="{BB962C8B-B14F-4D97-AF65-F5344CB8AC3E}">
        <p14:creationId xmlns:p14="http://schemas.microsoft.com/office/powerpoint/2010/main" val="281092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31A5915-23C0-4243-8FF3-0F08FC827D4D}" type="slidenum">
              <a:rPr lang="en-US" altLang="en-US" smtClean="0"/>
              <a:pPr>
                <a:spcBef>
                  <a:spcPct val="0"/>
                </a:spcBef>
                <a:buClrTx/>
                <a:buFontTx/>
                <a:buNone/>
              </a:pPr>
              <a:t>9</a:t>
            </a:fld>
            <a:endParaRPr lang="en-US" altLang="en-US" smtClean="0"/>
          </a:p>
        </p:txBody>
      </p:sp>
      <p:sp>
        <p:nvSpPr>
          <p:cNvPr id="2150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9BC50667-06D8-492A-B4D2-8AF1D1B1FAF1}" type="slidenum">
              <a:rPr lang="en-US" altLang="en-US"/>
              <a:pPr algn="r">
                <a:spcBef>
                  <a:spcPct val="0"/>
                </a:spcBef>
                <a:buClrTx/>
                <a:buFontTx/>
                <a:buNone/>
              </a:pPr>
              <a:t>9</a:t>
            </a:fld>
            <a:endParaRPr lang="en-US" altLang="en-US"/>
          </a:p>
        </p:txBody>
      </p:sp>
      <p:sp>
        <p:nvSpPr>
          <p:cNvPr id="21508"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7486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1E1C77C-B770-44ED-86B8-3CA850B1B8BF}" type="slidenum">
              <a:rPr lang="en-US" altLang="en-US" smtClean="0"/>
              <a:pPr>
                <a:spcBef>
                  <a:spcPct val="0"/>
                </a:spcBef>
                <a:buClrTx/>
                <a:buFontTx/>
                <a:buNone/>
              </a:pPr>
              <a:t>10</a:t>
            </a:fld>
            <a:endParaRPr lang="en-US" altLang="en-US" smtClean="0"/>
          </a:p>
        </p:txBody>
      </p:sp>
      <p:sp>
        <p:nvSpPr>
          <p:cNvPr id="2355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0E9490A0-126C-4316-B837-AB0D6C951FE7}" type="slidenum">
              <a:rPr lang="en-US" altLang="en-US"/>
              <a:pPr algn="r">
                <a:spcBef>
                  <a:spcPct val="0"/>
                </a:spcBef>
                <a:buClrTx/>
                <a:buFontTx/>
                <a:buNone/>
              </a:pPr>
              <a:t>10</a:t>
            </a:fld>
            <a:endParaRPr lang="en-US" altLang="en-US"/>
          </a:p>
        </p:txBody>
      </p:sp>
      <p:sp>
        <p:nvSpPr>
          <p:cNvPr id="23556" name="Rectangle 2"/>
          <p:cNvSpPr>
            <a:spLocks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Rectangle 3"/>
          <p:cNvSpPr>
            <a:spLocks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6625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75D854EC-4D06-4798-BF62-5E2404419174}" type="slidenum">
              <a:rPr lang="en-US" altLang="en-US"/>
              <a:pPr>
                <a:defRPr/>
              </a:pPr>
              <a:t>‹#›</a:t>
            </a:fld>
            <a:endParaRPr lang="en-US" altLang="en-US"/>
          </a:p>
        </p:txBody>
      </p:sp>
    </p:spTree>
    <p:extLst>
      <p:ext uri="{BB962C8B-B14F-4D97-AF65-F5344CB8AC3E}">
        <p14:creationId xmlns:p14="http://schemas.microsoft.com/office/powerpoint/2010/main" val="425240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12A23A62-0361-4682-AD78-C7EA99B6AE6B}" type="slidenum">
              <a:rPr lang="en-US" altLang="en-US"/>
              <a:pPr>
                <a:defRPr/>
              </a:pPr>
              <a:t>‹#›</a:t>
            </a:fld>
            <a:endParaRPr lang="en-US" altLang="en-US"/>
          </a:p>
        </p:txBody>
      </p:sp>
    </p:spTree>
    <p:extLst>
      <p:ext uri="{BB962C8B-B14F-4D97-AF65-F5344CB8AC3E}">
        <p14:creationId xmlns:p14="http://schemas.microsoft.com/office/powerpoint/2010/main" val="274506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CB984EFD-9888-49DC-BC04-62D922B4DAB3}" type="slidenum">
              <a:rPr lang="en-US" altLang="en-US"/>
              <a:pPr>
                <a:defRPr/>
              </a:pPr>
              <a:t>‹#›</a:t>
            </a:fld>
            <a:endParaRPr lang="en-US" altLang="en-US"/>
          </a:p>
        </p:txBody>
      </p:sp>
    </p:spTree>
    <p:extLst>
      <p:ext uri="{BB962C8B-B14F-4D97-AF65-F5344CB8AC3E}">
        <p14:creationId xmlns:p14="http://schemas.microsoft.com/office/powerpoint/2010/main" val="383390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1" baseline="0">
                <a:latin typeface="Times New Roman" panose="02020603050405020304" pitchFamily="18" charset="0"/>
              </a:defRPr>
            </a:lvl1pPr>
          </a:lstStyle>
          <a:p>
            <a:r>
              <a:rPr lang="en-US" dirty="0"/>
              <a:t>Click to edit Master title style</a:t>
            </a:r>
          </a:p>
        </p:txBody>
      </p:sp>
      <p:sp>
        <p:nvSpPr>
          <p:cNvPr id="9" name="Content Placeholder 8"/>
          <p:cNvSpPr>
            <a:spLocks noGrp="1"/>
          </p:cNvSpPr>
          <p:nvPr>
            <p:ph sz="quarter" idx="13"/>
          </p:nvPr>
        </p:nvSpPr>
        <p:spPr>
          <a:xfrm>
            <a:off x="457200" y="1600200"/>
            <a:ext cx="8229600" cy="60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xmlns="" id="{F6F0AF89-BEA7-403B-B64A-5D8766CC6665}"/>
              </a:ext>
            </a:extLst>
          </p:cNvPr>
          <p:cNvSpPr>
            <a:spLocks noGrp="1"/>
          </p:cNvSpPr>
          <p:nvPr>
            <p:ph sz="quarter" idx="14"/>
          </p:nvPr>
        </p:nvSpPr>
        <p:spPr>
          <a:xfrm>
            <a:off x="457200" y="2362200"/>
            <a:ext cx="82296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xmlns="" id="{BBA14357-24CB-40D1-8AF3-30901C596829}"/>
              </a:ext>
            </a:extLst>
          </p:cNvPr>
          <p:cNvSpPr>
            <a:spLocks noGrp="1"/>
          </p:cNvSpPr>
          <p:nvPr>
            <p:ph sz="quarter" idx="15"/>
          </p:nvPr>
        </p:nvSpPr>
        <p:spPr>
          <a:xfrm>
            <a:off x="457200" y="3048000"/>
            <a:ext cx="8229600" cy="52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xmlns="" id="{DBB060BE-CA3A-4BAF-A23B-8835430D9A03}"/>
              </a:ext>
            </a:extLst>
          </p:cNvPr>
          <p:cNvSpPr>
            <a:spLocks noGrp="1"/>
          </p:cNvSpPr>
          <p:nvPr>
            <p:ph sz="quarter" idx="16"/>
          </p:nvPr>
        </p:nvSpPr>
        <p:spPr>
          <a:xfrm>
            <a:off x="457200" y="3733800"/>
            <a:ext cx="8229600" cy="474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xmlns="" id="{E74D26A3-AA6C-490C-9C7D-B1F8F502D6C2}"/>
              </a:ext>
            </a:extLst>
          </p:cNvPr>
          <p:cNvSpPr>
            <a:spLocks noGrp="1"/>
          </p:cNvSpPr>
          <p:nvPr>
            <p:ph sz="quarter" idx="17"/>
          </p:nvPr>
        </p:nvSpPr>
        <p:spPr>
          <a:xfrm>
            <a:off x="457200" y="43434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xmlns="" id="{24A9A068-15D9-4EC6-8BF2-B5934102B146}"/>
              </a:ext>
            </a:extLst>
          </p:cNvPr>
          <p:cNvSpPr>
            <a:spLocks noGrp="1"/>
          </p:cNvSpPr>
          <p:nvPr>
            <p:ph sz="quarter" idx="18"/>
          </p:nvPr>
        </p:nvSpPr>
        <p:spPr>
          <a:xfrm>
            <a:off x="457200" y="4953000"/>
            <a:ext cx="8229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xmlns="" id="{4575CDB7-21EA-4618-B205-2E29DC27E02E}"/>
              </a:ext>
            </a:extLst>
          </p:cNvPr>
          <p:cNvSpPr>
            <a:spLocks noGrp="1"/>
          </p:cNvSpPr>
          <p:nvPr>
            <p:ph sz="quarter" idx="19"/>
          </p:nvPr>
        </p:nvSpPr>
        <p:spPr>
          <a:xfrm>
            <a:off x="457200" y="5535613"/>
            <a:ext cx="8229600" cy="484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xmlns="" id="{8C1F9AE9-ADA0-4176-8397-4B3810CA2928}"/>
              </a:ext>
            </a:extLst>
          </p:cNvPr>
          <p:cNvSpPr>
            <a:spLocks noGrp="1"/>
          </p:cNvSpPr>
          <p:nvPr>
            <p:ph type="ftr" sz="quarter" idx="20"/>
          </p:nvPr>
        </p:nvSpPr>
        <p:spPr>
          <a:xfrm>
            <a:off x="93663" y="6172200"/>
            <a:ext cx="8596312" cy="234950"/>
          </a:xfrm>
        </p:spPr>
        <p:txBody>
          <a:bodyPr/>
          <a:lstStyle>
            <a:lvl1pPr>
              <a:defRPr/>
            </a:lvl1pPr>
          </a:lstStyle>
          <a:p>
            <a:pPr>
              <a:defRPr/>
            </a:pPr>
            <a:endParaRPr lang="en-US"/>
          </a:p>
        </p:txBody>
      </p:sp>
      <p:sp>
        <p:nvSpPr>
          <p:cNvPr id="11" name="Date Placeholder 3">
            <a:extLst>
              <a:ext uri="{FF2B5EF4-FFF2-40B4-BE49-F238E27FC236}">
                <a16:creationId xmlns:a16="http://schemas.microsoft.com/office/drawing/2014/main" xmlns="" id="{4F559ACB-7EAC-4E42-8C04-19F7DF78F8D6}"/>
              </a:ext>
            </a:extLst>
          </p:cNvPr>
          <p:cNvSpPr>
            <a:spLocks noGrp="1"/>
          </p:cNvSpPr>
          <p:nvPr>
            <p:ph type="dt" sz="half" idx="21"/>
          </p:nvPr>
        </p:nvSpPr>
        <p:spPr>
          <a:xfrm>
            <a:off x="0" y="0"/>
            <a:ext cx="0" cy="0"/>
          </a:xfrm>
        </p:spPr>
        <p:txBody>
          <a:bodyPr/>
          <a:lstStyle>
            <a:lvl1pPr>
              <a:defRPr/>
            </a:lvl1pPr>
          </a:lstStyle>
          <a:p>
            <a:pPr>
              <a:defRPr/>
            </a:pPr>
            <a:fld id="{55B601DC-A3CB-4920-9787-D29DF822651C}" type="datetimeFigureOut">
              <a:rPr lang="en-US"/>
              <a:pPr>
                <a:defRPr/>
              </a:pPr>
              <a:t>8/7/2020</a:t>
            </a:fld>
            <a:endParaRPr lang="en-US" dirty="0"/>
          </a:p>
        </p:txBody>
      </p:sp>
      <p:sp>
        <p:nvSpPr>
          <p:cNvPr id="13" name="Slide Number Placeholder 5">
            <a:extLst>
              <a:ext uri="{FF2B5EF4-FFF2-40B4-BE49-F238E27FC236}">
                <a16:creationId xmlns:a16="http://schemas.microsoft.com/office/drawing/2014/main" xmlns="" id="{AC9006BF-6A49-431F-AA58-CB364C894E53}"/>
              </a:ext>
            </a:extLst>
          </p:cNvPr>
          <p:cNvSpPr>
            <a:spLocks noGrp="1"/>
          </p:cNvSpPr>
          <p:nvPr>
            <p:ph type="sldNum" sz="quarter" idx="22"/>
          </p:nvPr>
        </p:nvSpPr>
        <p:spPr/>
        <p:txBody>
          <a:bodyPr/>
          <a:lstStyle>
            <a:lvl1pPr>
              <a:defRPr/>
            </a:lvl1pPr>
          </a:lstStyle>
          <a:p>
            <a:pPr>
              <a:defRPr/>
            </a:pPr>
            <a:fld id="{2AC25E79-7E3F-484B-9DEC-7A2A20152ACE}" type="slidenum">
              <a:rPr lang="en-US"/>
              <a:pPr>
                <a:defRPr/>
              </a:pPr>
              <a:t>‹#›</a:t>
            </a:fld>
            <a:endParaRPr lang="en-US" dirty="0"/>
          </a:p>
        </p:txBody>
      </p:sp>
    </p:spTree>
    <p:extLst>
      <p:ext uri="{BB962C8B-B14F-4D97-AF65-F5344CB8AC3E}">
        <p14:creationId xmlns:p14="http://schemas.microsoft.com/office/powerpoint/2010/main" val="132582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568932"/>
            <a:ext cx="8229600" cy="834224"/>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9858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4"/>
          </p:nvPr>
        </p:nvSpPr>
        <p:spPr>
          <a:xfrm>
            <a:off x="471052" y="4114800"/>
            <a:ext cx="8229600" cy="10927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xmlns="" id="{8198A964-11B1-4324-BC3D-367A2DF4EBBF}"/>
              </a:ext>
            </a:extLst>
          </p:cNvPr>
          <p:cNvSpPr>
            <a:spLocks noGrp="1"/>
          </p:cNvSpPr>
          <p:nvPr>
            <p:ph type="ftr" sz="quarter" idx="15"/>
          </p:nvPr>
        </p:nvSpPr>
        <p:spPr>
          <a:xfrm>
            <a:off x="93663" y="6172200"/>
            <a:ext cx="8596312" cy="234950"/>
          </a:xfrm>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xmlns="" id="{3B0D0DCB-19F2-436D-AC4D-0D702577D7DE}"/>
              </a:ext>
            </a:extLst>
          </p:cNvPr>
          <p:cNvSpPr>
            <a:spLocks noGrp="1"/>
          </p:cNvSpPr>
          <p:nvPr>
            <p:ph type="dt" sz="half" idx="16"/>
          </p:nvPr>
        </p:nvSpPr>
        <p:spPr>
          <a:xfrm>
            <a:off x="0" y="0"/>
            <a:ext cx="0" cy="0"/>
          </a:xfrm>
        </p:spPr>
        <p:txBody>
          <a:bodyPr/>
          <a:lstStyle>
            <a:lvl1pPr>
              <a:defRPr/>
            </a:lvl1pPr>
          </a:lstStyle>
          <a:p>
            <a:pPr>
              <a:defRPr/>
            </a:pPr>
            <a:fld id="{A1D66C78-4898-46F6-9DA8-7492E1D24062}" type="datetimeFigureOut">
              <a:rPr lang="en-US"/>
              <a:pPr>
                <a:defRPr/>
              </a:pPr>
              <a:t>8/7/2020</a:t>
            </a:fld>
            <a:endParaRPr lang="en-US" dirty="0"/>
          </a:p>
        </p:txBody>
      </p:sp>
      <p:sp>
        <p:nvSpPr>
          <p:cNvPr id="11" name="Slide Number Placeholder 5">
            <a:extLst>
              <a:ext uri="{FF2B5EF4-FFF2-40B4-BE49-F238E27FC236}">
                <a16:creationId xmlns:a16="http://schemas.microsoft.com/office/drawing/2014/main" xmlns="" id="{8CBF793C-2A91-4F9D-803F-81281ABE3574}"/>
              </a:ext>
            </a:extLst>
          </p:cNvPr>
          <p:cNvSpPr>
            <a:spLocks noGrp="1"/>
          </p:cNvSpPr>
          <p:nvPr>
            <p:ph type="sldNum" sz="quarter" idx="17"/>
          </p:nvPr>
        </p:nvSpPr>
        <p:spPr/>
        <p:txBody>
          <a:bodyPr/>
          <a:lstStyle>
            <a:lvl1pPr>
              <a:defRPr/>
            </a:lvl1pPr>
          </a:lstStyle>
          <a:p>
            <a:pPr>
              <a:defRPr/>
            </a:pPr>
            <a:fld id="{5371BC1F-4377-4AD8-8D40-A9010ABF2762}" type="slidenum">
              <a:rPr lang="en-US"/>
              <a:pPr>
                <a:defRPr/>
              </a:pPr>
              <a:t>‹#›</a:t>
            </a:fld>
            <a:endParaRPr lang="en-US" dirty="0"/>
          </a:p>
        </p:txBody>
      </p:sp>
    </p:spTree>
    <p:extLst>
      <p:ext uri="{BB962C8B-B14F-4D97-AF65-F5344CB8AC3E}">
        <p14:creationId xmlns:p14="http://schemas.microsoft.com/office/powerpoint/2010/main" val="363814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B0A1B6C2-2DB0-4E9F-BAB1-26325952AB90}" type="slidenum">
              <a:rPr lang="en-US" altLang="en-US"/>
              <a:pPr>
                <a:defRPr/>
              </a:pPr>
              <a:t>‹#›</a:t>
            </a:fld>
            <a:endParaRPr lang="en-US" altLang="en-US"/>
          </a:p>
        </p:txBody>
      </p:sp>
    </p:spTree>
    <p:extLst>
      <p:ext uri="{BB962C8B-B14F-4D97-AF65-F5344CB8AC3E}">
        <p14:creationId xmlns:p14="http://schemas.microsoft.com/office/powerpoint/2010/main" val="717590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951C5505-D4E3-481A-A294-DBAE36CAA7A3}" type="slidenum">
              <a:rPr lang="en-US" altLang="en-US"/>
              <a:pPr>
                <a:defRPr/>
              </a:pPr>
              <a:t>‹#›</a:t>
            </a:fld>
            <a:endParaRPr lang="en-US" altLang="en-US"/>
          </a:p>
        </p:txBody>
      </p:sp>
    </p:spTree>
    <p:extLst>
      <p:ext uri="{BB962C8B-B14F-4D97-AF65-F5344CB8AC3E}">
        <p14:creationId xmlns:p14="http://schemas.microsoft.com/office/powerpoint/2010/main" val="340240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73261F21-C953-44D6-BDF8-C494F11CF0AA}" type="slidenum">
              <a:rPr lang="en-US" altLang="en-US"/>
              <a:pPr>
                <a:defRPr/>
              </a:pPr>
              <a:t>‹#›</a:t>
            </a:fld>
            <a:endParaRPr lang="en-US" altLang="en-US"/>
          </a:p>
        </p:txBody>
      </p:sp>
    </p:spTree>
    <p:extLst>
      <p:ext uri="{BB962C8B-B14F-4D97-AF65-F5344CB8AC3E}">
        <p14:creationId xmlns:p14="http://schemas.microsoft.com/office/powerpoint/2010/main" val="17119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3A3F25F4-26D0-4019-9E35-F5AB328DEDB4}" type="slidenum">
              <a:rPr lang="en-US" altLang="en-US"/>
              <a:pPr>
                <a:defRPr/>
              </a:pPr>
              <a:t>‹#›</a:t>
            </a:fld>
            <a:endParaRPr lang="en-US" altLang="en-US"/>
          </a:p>
        </p:txBody>
      </p:sp>
    </p:spTree>
    <p:extLst>
      <p:ext uri="{BB962C8B-B14F-4D97-AF65-F5344CB8AC3E}">
        <p14:creationId xmlns:p14="http://schemas.microsoft.com/office/powerpoint/2010/main" val="497116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C0F9C690-7FA2-478A-9A09-A92ECC73E7E0}" type="slidenum">
              <a:rPr lang="en-US" altLang="en-US"/>
              <a:pPr>
                <a:defRPr/>
              </a:pPr>
              <a:t>‹#›</a:t>
            </a:fld>
            <a:endParaRPr lang="en-US" altLang="en-US"/>
          </a:p>
        </p:txBody>
      </p:sp>
    </p:spTree>
    <p:extLst>
      <p:ext uri="{BB962C8B-B14F-4D97-AF65-F5344CB8AC3E}">
        <p14:creationId xmlns:p14="http://schemas.microsoft.com/office/powerpoint/2010/main" val="302108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DF128914-CD5F-4A0C-859C-C1A8B101E10E}" type="slidenum">
              <a:rPr lang="en-US" altLang="en-US"/>
              <a:pPr>
                <a:defRPr/>
              </a:pPr>
              <a:t>‹#›</a:t>
            </a:fld>
            <a:endParaRPr lang="en-US" altLang="en-US"/>
          </a:p>
        </p:txBody>
      </p:sp>
    </p:spTree>
    <p:extLst>
      <p:ext uri="{BB962C8B-B14F-4D97-AF65-F5344CB8AC3E}">
        <p14:creationId xmlns:p14="http://schemas.microsoft.com/office/powerpoint/2010/main" val="79896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D8F2197C-9F21-4A94-9A22-207EF9AADD9A}" type="slidenum">
              <a:rPr lang="en-US" altLang="en-US"/>
              <a:pPr>
                <a:defRPr/>
              </a:pPr>
              <a:t>‹#›</a:t>
            </a:fld>
            <a:endParaRPr lang="en-US" altLang="en-US"/>
          </a:p>
        </p:txBody>
      </p:sp>
    </p:spTree>
    <p:extLst>
      <p:ext uri="{BB962C8B-B14F-4D97-AF65-F5344CB8AC3E}">
        <p14:creationId xmlns:p14="http://schemas.microsoft.com/office/powerpoint/2010/main" val="319388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xmlns="" id="{DCE078D1-1934-480B-A91D-29454AF301E8}"/>
              </a:ext>
            </a:extLst>
          </p:cNvPr>
          <p:cNvSpPr>
            <a:spLocks noGrp="1" noChangeArrowheads="1"/>
          </p:cNvSpPr>
          <p:nvPr>
            <p:ph type="sldNum" idx="10"/>
          </p:nvPr>
        </p:nvSpPr>
        <p:spPr>
          <a:ln/>
        </p:spPr>
        <p:txBody>
          <a:bodyPr/>
          <a:lstStyle>
            <a:lvl1pPr>
              <a:defRPr/>
            </a:lvl1pPr>
          </a:lstStyle>
          <a:p>
            <a:pPr>
              <a:defRPr/>
            </a:pPr>
            <a:fld id="{36809EF4-BA0E-4A82-8B81-04FD13D0C6CA}" type="slidenum">
              <a:rPr lang="en-US" altLang="en-US"/>
              <a:pPr>
                <a:defRPr/>
              </a:pPr>
              <a:t>‹#›</a:t>
            </a:fld>
            <a:endParaRPr lang="en-US" altLang="en-US"/>
          </a:p>
        </p:txBody>
      </p:sp>
    </p:spTree>
    <p:extLst>
      <p:ext uri="{BB962C8B-B14F-4D97-AF65-F5344CB8AC3E}">
        <p14:creationId xmlns:p14="http://schemas.microsoft.com/office/powerpoint/2010/main" val="970669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7081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685800" y="1981200"/>
            <a:ext cx="7770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029"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5">
            <a:extLst>
              <a:ext uri="{FF2B5EF4-FFF2-40B4-BE49-F238E27FC236}">
                <a16:creationId xmlns:a16="http://schemas.microsoft.com/office/drawing/2014/main" xmlns="" id="{DCE078D1-1934-480B-A91D-29454AF301E8}"/>
              </a:ext>
            </a:extLst>
          </p:cNvPr>
          <p:cNvSpPr>
            <a:spLocks noGrp="1" noChangeArrowheads="1"/>
          </p:cNvSpPr>
          <p:nvPr>
            <p:ph type="sldNum"/>
          </p:nvPr>
        </p:nvSpPr>
        <p:spPr bwMode="auto">
          <a:xfrm>
            <a:off x="6553200" y="6248400"/>
            <a:ext cx="19034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25521972-C4AE-43D1-92D8-699FE26610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Microsoft YaHei" charset="-122"/>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21E6E1F6-FFD5-4772-81B3-B7C883780181}" type="slidenum">
              <a:rPr lang="en-US" altLang="en-US" sz="1400"/>
              <a:pPr algn="ctr">
                <a:spcBef>
                  <a:spcPct val="0"/>
                </a:spcBef>
                <a:buClrTx/>
                <a:buFontTx/>
                <a:buNone/>
              </a:pPr>
              <a:t>1</a:t>
            </a:fld>
            <a:endParaRPr lang="en-US" altLang="en-US" sz="1400"/>
          </a:p>
        </p:txBody>
      </p:sp>
      <p:sp>
        <p:nvSpPr>
          <p:cNvPr id="3075" name="Text Box 2">
            <a:extLst>
              <a:ext uri="{FF2B5EF4-FFF2-40B4-BE49-F238E27FC236}">
                <a16:creationId xmlns:a16="http://schemas.microsoft.com/office/drawing/2014/main" xmlns="" id="{D075D1B9-0168-47E9-B167-D70C3F5BDF7B}"/>
              </a:ext>
            </a:extLst>
          </p:cNvPr>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sz="4400" dirty="0">
                <a:solidFill>
                  <a:schemeClr val="accent6">
                    <a:lumMod val="60000"/>
                    <a:lumOff val="40000"/>
                  </a:schemeClr>
                </a:solidFill>
                <a:latin typeface="Aharoni" panose="02010803020104030203" pitchFamily="2" charset="-79"/>
              </a:rPr>
              <a:t>Solubility Equilibria</a:t>
            </a:r>
          </a:p>
        </p:txBody>
      </p:sp>
      <p:sp>
        <p:nvSpPr>
          <p:cNvPr id="5124" name="Text Box 3"/>
          <p:cNvSpPr txBox="1">
            <a:spLocks noChangeArrowheads="1"/>
          </p:cNvSpPr>
          <p:nvPr/>
        </p:nvSpPr>
        <p:spPr bwMode="auto">
          <a:xfrm>
            <a:off x="685800" y="1676400"/>
            <a:ext cx="77724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imes New Roman" panose="02020603050405020304" pitchFamily="18" charset="0"/>
                <a:ea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9pPr>
          </a:lstStyle>
          <a:p>
            <a:pPr>
              <a:buFont typeface="Arial" panose="020B0604020202020204" pitchFamily="34" charset="0"/>
              <a:buChar char="•"/>
            </a:pPr>
            <a:r>
              <a:rPr lang="en-US" altLang="en-US">
                <a:latin typeface="Arial" panose="020B0604020202020204" pitchFamily="34" charset="0"/>
                <a:cs typeface="Arial" panose="020B0604020202020204" pitchFamily="34" charset="0"/>
              </a:rPr>
              <a:t>all ionic compounds dissolve in water to some degree </a:t>
            </a:r>
          </a:p>
          <a:p>
            <a:pPr lvl="1">
              <a:buFont typeface="Arial" panose="020B0604020202020204" pitchFamily="34" charset="0"/>
              <a:buChar char="–"/>
            </a:pPr>
            <a:r>
              <a:rPr lang="en-US" altLang="en-US">
                <a:latin typeface="Arial" panose="020B0604020202020204" pitchFamily="34" charset="0"/>
                <a:cs typeface="Arial" panose="020B0604020202020204" pitchFamily="34" charset="0"/>
              </a:rPr>
              <a:t>however, many compounds have such low solubility in water that we classify them as insoluble</a:t>
            </a:r>
          </a:p>
          <a:p>
            <a:pPr>
              <a:buFont typeface="Arial" panose="020B0604020202020204" pitchFamily="34" charset="0"/>
              <a:buChar char="•"/>
            </a:pPr>
            <a:r>
              <a:rPr lang="en-US" altLang="en-US">
                <a:latin typeface="Arial" panose="020B0604020202020204" pitchFamily="34" charset="0"/>
                <a:cs typeface="Arial" panose="020B0604020202020204" pitchFamily="34" charset="0"/>
              </a:rPr>
              <a:t>we can apply the concepts of equilibrium to salts dissolving, and use the equilibrium constant for the process to measure relative solubilities in water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55BBF9E4-F1D5-4FE4-89F3-AC7D0BFE5A0F}" type="slidenum">
              <a:rPr lang="en-US" altLang="en-US" sz="1400"/>
              <a:pPr algn="ctr">
                <a:spcBef>
                  <a:spcPct val="0"/>
                </a:spcBef>
                <a:buClrTx/>
                <a:buFontTx/>
                <a:buNone/>
              </a:pPr>
              <a:t>10</a:t>
            </a:fld>
            <a:endParaRPr lang="en-US" altLang="en-US" sz="1400"/>
          </a:p>
        </p:txBody>
      </p:sp>
      <p:sp>
        <p:nvSpPr>
          <p:cNvPr id="22531" name="Text Box 2"/>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a:t>Example– Calculate the molar solubility of PbCl</a:t>
            </a:r>
            <a:r>
              <a:rPr lang="en-US" altLang="en-US" baseline="-25000"/>
              <a:t>2</a:t>
            </a:r>
            <a:r>
              <a:rPr lang="en-US" altLang="en-US"/>
              <a:t> in pure water at 25</a:t>
            </a:r>
            <a:r>
              <a:rPr lang="en-US" altLang="en-US">
                <a:latin typeface="Symbol" panose="05050102010706020507" pitchFamily="18" charset="2"/>
              </a:rPr>
              <a:t></a:t>
            </a:r>
            <a:r>
              <a:rPr lang="en-US" altLang="en-US"/>
              <a:t>C</a:t>
            </a:r>
          </a:p>
        </p:txBody>
      </p:sp>
      <p:graphicFrame>
        <p:nvGraphicFramePr>
          <p:cNvPr id="11267" name="Group 3">
            <a:extLst>
              <a:ext uri="{FF2B5EF4-FFF2-40B4-BE49-F238E27FC236}">
                <a16:creationId xmlns:a16="http://schemas.microsoft.com/office/drawing/2014/main" xmlns="" id="{1CF03F01-7175-47F3-BAB4-B9648B30B88F}"/>
              </a:ext>
            </a:extLst>
          </p:cNvPr>
          <p:cNvGraphicFramePr>
            <a:graphicFrameLocks noGrp="1"/>
          </p:cNvGraphicFramePr>
          <p:nvPr/>
        </p:nvGraphicFramePr>
        <p:xfrm>
          <a:off x="149225" y="1808163"/>
          <a:ext cx="8840788" cy="3976687"/>
        </p:xfrm>
        <a:graphic>
          <a:graphicData uri="http://schemas.openxmlformats.org/drawingml/2006/table">
            <a:tbl>
              <a:tblPr/>
              <a:tblGrid>
                <a:gridCol w="2441575">
                  <a:extLst>
                    <a:ext uri="{9D8B030D-6E8A-4147-A177-3AD203B41FA5}">
                      <a16:colId xmlns:a16="http://schemas.microsoft.com/office/drawing/2014/main" xmlns="" val="20000"/>
                    </a:ext>
                  </a:extLst>
                </a:gridCol>
                <a:gridCol w="6399213">
                  <a:extLst>
                    <a:ext uri="{9D8B030D-6E8A-4147-A177-3AD203B41FA5}">
                      <a16:colId xmlns:a16="http://schemas.microsoft.com/office/drawing/2014/main" xmlns="" val="20001"/>
                    </a:ext>
                  </a:extLst>
                </a:gridCol>
              </a:tblGrid>
              <a:tr h="1544638">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Substitute into the </a:t>
                      </a:r>
                      <a:r>
                        <a:rPr kumimoji="0" lang="en-US" sz="2400" b="0" i="1" u="none" strike="noStrike" cap="none" normalizeH="0" baseline="0">
                          <a:ln>
                            <a:noFill/>
                          </a:ln>
                          <a:solidFill>
                            <a:srgbClr val="000000"/>
                          </a:solidFill>
                          <a:effectLst/>
                          <a:latin typeface="Times New Roman" pitchFamily="16" charset="0"/>
                          <a:ea typeface="Microsoft YaHei" charset="-122"/>
                        </a:rPr>
                        <a:t>K</a:t>
                      </a:r>
                      <a:r>
                        <a:rPr kumimoji="0" lang="en-US" sz="2400" b="0" i="0" u="none" strike="noStrike" cap="none" normalizeH="0" baseline="-25000">
                          <a:ln>
                            <a:noFill/>
                          </a:ln>
                          <a:solidFill>
                            <a:srgbClr val="000000"/>
                          </a:solidFill>
                          <a:effectLst/>
                          <a:latin typeface="Times New Roman" pitchFamily="16" charset="0"/>
                          <a:ea typeface="Microsoft YaHei" charset="-122"/>
                        </a:rPr>
                        <a:t>sp</a:t>
                      </a:r>
                      <a:r>
                        <a:rPr kumimoji="0" lang="en-US" sz="2400" b="0" i="0" u="none" strike="noStrike" cap="none" normalizeH="0" baseline="0">
                          <a:ln>
                            <a:noFill/>
                          </a:ln>
                          <a:solidFill>
                            <a:srgbClr val="000000"/>
                          </a:solidFill>
                          <a:effectLst/>
                          <a:latin typeface="Times New Roman" pitchFamily="16" charset="0"/>
                          <a:ea typeface="Microsoft YaHei" charset="-122"/>
                        </a:rPr>
                        <a:t> expression</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7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800" b="0" i="0" u="none" strike="noStrike" cap="none" normalizeH="0" baseline="30000">
                        <a:ln>
                          <a:noFill/>
                        </a:ln>
                        <a:solidFill>
                          <a:srgbClr val="000000"/>
                        </a:solidFill>
                        <a:effectLst/>
                        <a:latin typeface="Times New Roman" pitchFamily="16" charset="0"/>
                        <a:ea typeface="Microsoft YaHei" charset="-122"/>
                        <a:cs typeface="Times New Roman" pitchFamily="16" charset="0"/>
                      </a:endParaRPr>
                    </a:p>
                  </a:txBody>
                  <a:tcPr marL="90000" marR="90000" marT="6444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32049">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Find the value of </a:t>
                      </a:r>
                      <a:r>
                        <a:rPr kumimoji="0" lang="en-US" sz="2400" b="0" i="1" u="none" strike="noStrike" cap="none" normalizeH="0" baseline="0">
                          <a:ln>
                            <a:noFill/>
                          </a:ln>
                          <a:solidFill>
                            <a:srgbClr val="000000"/>
                          </a:solidFill>
                          <a:effectLst/>
                          <a:latin typeface="Times New Roman" pitchFamily="16" charset="0"/>
                          <a:ea typeface="Microsoft YaHei" charset="-122"/>
                        </a:rPr>
                        <a:t>K</a:t>
                      </a:r>
                      <a:r>
                        <a:rPr kumimoji="0" lang="en-US" sz="2400" b="0" i="0" u="none" strike="noStrike" cap="none" normalizeH="0" baseline="-25000">
                          <a:ln>
                            <a:noFill/>
                          </a:ln>
                          <a:solidFill>
                            <a:srgbClr val="000000"/>
                          </a:solidFill>
                          <a:effectLst/>
                          <a:latin typeface="Times New Roman" pitchFamily="16" charset="0"/>
                          <a:ea typeface="Microsoft YaHei" charset="-122"/>
                        </a:rPr>
                        <a:t>sp</a:t>
                      </a:r>
                      <a:r>
                        <a:rPr kumimoji="0" lang="en-US" sz="2400" b="0" i="0" u="none" strike="noStrike" cap="none" normalizeH="0" baseline="0">
                          <a:ln>
                            <a:noFill/>
                          </a:ln>
                          <a:solidFill>
                            <a:srgbClr val="000000"/>
                          </a:solidFill>
                          <a:effectLst/>
                          <a:latin typeface="Times New Roman" pitchFamily="16" charset="0"/>
                          <a:ea typeface="Microsoft YaHei" charset="-122"/>
                        </a:rPr>
                        <a:t> from Table 16.2, plug into the equation and solve for </a:t>
                      </a:r>
                      <a:r>
                        <a:rPr kumimoji="0" lang="en-US" sz="2400" b="0" i="1"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a:ln>
                          <a:noFill/>
                        </a:ln>
                        <a:solidFill>
                          <a:srgbClr val="000000"/>
                        </a:solidFill>
                        <a:effectLst/>
                        <a:latin typeface="Times New Roman" pitchFamily="16" charset="0"/>
                        <a:ea typeface="Microsoft YaHei" charset="-122"/>
                      </a:endParaRP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1284" name="Group 20">
            <a:extLst>
              <a:ext uri="{FF2B5EF4-FFF2-40B4-BE49-F238E27FC236}">
                <a16:creationId xmlns:a16="http://schemas.microsoft.com/office/drawing/2014/main" xmlns="" id="{10AAC421-57F2-4419-9B4D-8E7936710AF5}"/>
              </a:ext>
            </a:extLst>
          </p:cNvPr>
          <p:cNvGraphicFramePr>
            <a:graphicFrameLocks noGrp="1"/>
          </p:cNvGraphicFramePr>
          <p:nvPr/>
        </p:nvGraphicFramePr>
        <p:xfrm>
          <a:off x="3276600" y="3505200"/>
          <a:ext cx="5030788" cy="2057400"/>
        </p:xfrm>
        <a:graphic>
          <a:graphicData uri="http://schemas.openxmlformats.org/drawingml/2006/table">
            <a:tbl>
              <a:tblPr/>
              <a:tblGrid>
                <a:gridCol w="1676400">
                  <a:extLst>
                    <a:ext uri="{9D8B030D-6E8A-4147-A177-3AD203B41FA5}">
                      <a16:colId xmlns:a16="http://schemas.microsoft.com/office/drawing/2014/main" xmlns="" val="20000"/>
                    </a:ext>
                  </a:extLst>
                </a:gridCol>
                <a:gridCol w="1677988">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tblGrid>
              <a:tr h="514350">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a:ln>
                          <a:noFill/>
                        </a:ln>
                        <a:solidFill>
                          <a:srgbClr val="000000"/>
                        </a:solidFill>
                        <a:effectLst/>
                        <a:latin typeface="Times New Roman" pitchFamily="16" charset="0"/>
                        <a:ea typeface="Microsoft YaHei" charset="-122"/>
                      </a:endParaRP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[Pb</a:t>
                      </a:r>
                      <a:r>
                        <a:rPr kumimoji="0" lang="en-US" sz="2400" b="0" i="0" u="none" strike="noStrike" cap="none" normalizeH="0" baseline="30000">
                          <a:ln>
                            <a:noFill/>
                          </a:ln>
                          <a:solidFill>
                            <a:srgbClr val="000000"/>
                          </a:solidFill>
                          <a:effectLst/>
                          <a:latin typeface="Times New Roman" pitchFamily="16" charset="0"/>
                          <a:ea typeface="Microsoft YaHei" charset="-122"/>
                        </a:rPr>
                        <a:t>2+</a:t>
                      </a:r>
                      <a:r>
                        <a:rPr kumimoji="0" lang="en-US" sz="2400" b="0" i="0" u="none" strike="noStrike" cap="none" normalizeH="0" baseline="0">
                          <a:ln>
                            <a:noFill/>
                          </a:ln>
                          <a:solidFill>
                            <a:srgbClr val="000000"/>
                          </a:solidFill>
                          <a:effectLst/>
                          <a:latin typeface="Times New Roman" pitchFamily="16" charset="0"/>
                          <a:ea typeface="Microsoft YaHei" charset="-122"/>
                        </a:rPr>
                        <a:t>]</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[Cl</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Initial</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Change</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+2S</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Equilibrium</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2S</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1328" name="Text Box 64"/>
          <p:cNvSpPr txBox="1">
            <a:spLocks noChangeArrowheads="1"/>
          </p:cNvSpPr>
          <p:nvPr/>
        </p:nvSpPr>
        <p:spPr bwMode="auto">
          <a:xfrm>
            <a:off x="4260850" y="1957388"/>
            <a:ext cx="277812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3000" i="1"/>
              <a:t>K</a:t>
            </a:r>
            <a:r>
              <a:rPr lang="en-US" altLang="en-US" sz="3000" baseline="-25000"/>
              <a:t>sp</a:t>
            </a:r>
            <a:r>
              <a:rPr lang="en-US" altLang="en-US" sz="3000"/>
              <a:t> = [Pb</a:t>
            </a:r>
            <a:r>
              <a:rPr lang="en-US" altLang="en-US" sz="3000" baseline="30000"/>
              <a:t>2+</a:t>
            </a:r>
            <a:r>
              <a:rPr lang="en-US" altLang="en-US" sz="3000"/>
              <a:t>][Cl</a:t>
            </a:r>
            <a:r>
              <a:rPr lang="en-US" altLang="en-US" sz="3000" baseline="30000"/>
              <a:t>−</a:t>
            </a:r>
            <a:r>
              <a:rPr lang="en-US" altLang="en-US" sz="3000"/>
              <a:t>]</a:t>
            </a:r>
            <a:r>
              <a:rPr lang="en-US" altLang="en-US" sz="3000" baseline="30000"/>
              <a:t>2</a:t>
            </a:r>
          </a:p>
          <a:p>
            <a:pPr algn="ctr">
              <a:spcBef>
                <a:spcPct val="0"/>
              </a:spcBef>
              <a:buClrTx/>
              <a:buFontTx/>
              <a:buNone/>
            </a:pPr>
            <a:r>
              <a:rPr lang="en-US" altLang="en-US" sz="3000" i="1"/>
              <a:t>K</a:t>
            </a:r>
            <a:r>
              <a:rPr lang="en-US" altLang="en-US" sz="3000" baseline="-25000"/>
              <a:t>sp</a:t>
            </a:r>
            <a:r>
              <a:rPr lang="en-US" altLang="en-US" sz="3000"/>
              <a:t> = (</a:t>
            </a:r>
            <a:r>
              <a:rPr lang="en-US" altLang="en-US" sz="3000" i="1"/>
              <a:t>S</a:t>
            </a:r>
            <a:r>
              <a:rPr lang="en-US" altLang="en-US" sz="3000"/>
              <a:t>)(2</a:t>
            </a:r>
            <a:r>
              <a:rPr lang="en-US" altLang="en-US" sz="3000" i="1"/>
              <a:t>S</a:t>
            </a:r>
            <a:r>
              <a:rPr lang="en-US" altLang="en-US" sz="3000"/>
              <a:t>)</a:t>
            </a:r>
            <a:r>
              <a:rPr lang="en-US" altLang="en-US" sz="3000" baseline="30000"/>
              <a:t>2</a:t>
            </a:r>
          </a:p>
        </p:txBody>
      </p:sp>
      <p:graphicFrame>
        <p:nvGraphicFramePr>
          <p:cNvPr id="11329" name="Object 65"/>
          <p:cNvGraphicFramePr>
            <a:graphicFrameLocks noChangeAspect="1"/>
          </p:cNvGraphicFramePr>
          <p:nvPr/>
        </p:nvGraphicFramePr>
        <p:xfrm>
          <a:off x="4038600" y="3429000"/>
          <a:ext cx="3797300" cy="2174875"/>
        </p:xfrm>
        <a:graphic>
          <a:graphicData uri="http://schemas.openxmlformats.org/presentationml/2006/ole">
            <mc:AlternateContent xmlns:mc="http://schemas.openxmlformats.org/markup-compatibility/2006">
              <mc:Choice xmlns:v="urn:schemas-microsoft-com:vml" Requires="v">
                <p:oleObj spid="_x0000_s22567" r:id="rId4" imgW="491481" imgH="491481" progId="">
                  <p:embed/>
                </p:oleObj>
              </mc:Choice>
              <mc:Fallback>
                <p:oleObj r:id="rId4" imgW="491481" imgH="491481" progId="">
                  <p:embed/>
                  <p:pic>
                    <p:nvPicPr>
                      <p:cNvPr id="0" name="Object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429000"/>
                        <a:ext cx="3797300" cy="2174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1328">
                                            <p:txEl>
                                              <p:pRg st="0" end="0"/>
                                            </p:txEl>
                                          </p:spTgt>
                                        </p:tgtEl>
                                        <p:attrNameLst>
                                          <p:attrName>style.visibility</p:attrName>
                                        </p:attrNameLst>
                                      </p:cBhvr>
                                      <p:to>
                                        <p:strVal val="visible"/>
                                      </p:to>
                                    </p:set>
                                    <p:animEffect transition="in" filter="wipe(left)">
                                      <p:cBhvr additive="repl">
                                        <p:cTn id="7" dur="500"/>
                                        <p:tgtEl>
                                          <p:spTgt spid="113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1328">
                                            <p:txEl>
                                              <p:pRg st="1" end="1"/>
                                            </p:txEl>
                                          </p:spTgt>
                                        </p:tgtEl>
                                        <p:attrNameLst>
                                          <p:attrName>style.visibility</p:attrName>
                                        </p:attrNameLst>
                                      </p:cBhvr>
                                      <p:to>
                                        <p:strVal val="visible"/>
                                      </p:to>
                                    </p:set>
                                    <p:animEffect transition="in" filter="wipe(left)">
                                      <p:cBhvr additive="repl">
                                        <p:cTn id="12" dur="500"/>
                                        <p:tgtEl>
                                          <p:spTgt spid="113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fill="hold" nodeType="clickEffect">
                                  <p:stCondLst>
                                    <p:cond delay="0"/>
                                  </p:stCondLst>
                                  <p:childTnLst>
                                    <p:animEffect transition="out" filter="dissolve">
                                      <p:cBhvr additive="repl">
                                        <p:cTn id="16" dur="500"/>
                                        <p:tgtEl>
                                          <p:spTgt spid="11284"/>
                                        </p:tgtEl>
                                      </p:cBhvr>
                                    </p:animEffect>
                                    <p:set>
                                      <p:cBhvr additive="repl">
                                        <p:cTn id="17" dur="1" fill="hold">
                                          <p:stCondLst>
                                            <p:cond delay="0"/>
                                          </p:stCondLst>
                                        </p:cTn>
                                        <p:tgtEl>
                                          <p:spTgt spid="11284"/>
                                        </p:tgtEl>
                                        <p:attrNameLst>
                                          <p:attrName>style.visibility</p:attrName>
                                        </p:attrNameLst>
                                      </p:cBhvr>
                                      <p:to>
                                        <p:strVal val="hidden"/>
                                      </p:to>
                                    </p:set>
                                  </p:childTnLst>
                                </p:cTn>
                              </p:par>
                              <p:par>
                                <p:cTn id="18" presetID="9" presetClass="entr" fill="hold" nodeType="withEffect">
                                  <p:stCondLst>
                                    <p:cond delay="0"/>
                                  </p:stCondLst>
                                  <p:childTnLst>
                                    <p:set>
                                      <p:cBhvr additive="repl">
                                        <p:cTn id="19" dur="1" fill="hold">
                                          <p:stCondLst>
                                            <p:cond delay="0"/>
                                          </p:stCondLst>
                                        </p:cTn>
                                        <p:tgtEl>
                                          <p:spTgt spid="11329"/>
                                        </p:tgtEl>
                                        <p:attrNameLst>
                                          <p:attrName>style.visibility</p:attrName>
                                        </p:attrNameLst>
                                      </p:cBhvr>
                                      <p:to>
                                        <p:strVal val="visible"/>
                                      </p:to>
                                    </p:set>
                                    <p:animEffect transition="in" filter="dissolve">
                                      <p:cBhvr additive="repl">
                                        <p:cTn id="20" dur="500"/>
                                        <p:tgtEl>
                                          <p:spTgt spid="11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3CBB4DE3-7DF3-4E4D-BDE2-59318FDD2620}" type="slidenum">
              <a:rPr lang="en-US" altLang="en-US" sz="1400"/>
              <a:pPr algn="ctr">
                <a:spcBef>
                  <a:spcPct val="0"/>
                </a:spcBef>
                <a:buClrTx/>
                <a:buFontTx/>
                <a:buNone/>
              </a:pPr>
              <a:t>11</a:t>
            </a:fld>
            <a:endParaRPr lang="en-US" altLang="en-US" sz="1400"/>
          </a:p>
        </p:txBody>
      </p:sp>
      <p:sp>
        <p:nvSpPr>
          <p:cNvPr id="24579" name="Text Box 2"/>
          <p:cNvSpPr txBox="1">
            <a:spLocks noChangeArrowheads="1"/>
          </p:cNvSpPr>
          <p:nvPr/>
        </p:nvSpPr>
        <p:spPr bwMode="auto">
          <a:xfrm>
            <a:off x="304800" y="3810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a:t>Practice – Determine the </a:t>
            </a:r>
            <a:r>
              <a:rPr lang="en-US" altLang="en-US" i="1"/>
              <a:t>K</a:t>
            </a:r>
            <a:r>
              <a:rPr lang="en-US" altLang="en-US" baseline="-25000"/>
              <a:t>sp</a:t>
            </a:r>
            <a:r>
              <a:rPr lang="en-US" altLang="en-US"/>
              <a:t> of PbBr</a:t>
            </a:r>
            <a:r>
              <a:rPr lang="en-US" altLang="en-US" baseline="-25000"/>
              <a:t>2</a:t>
            </a:r>
            <a:r>
              <a:rPr lang="en-US" altLang="en-US"/>
              <a:t> if its molar solubility in water at 25</a:t>
            </a:r>
            <a:r>
              <a:rPr lang="en-US" altLang="en-US">
                <a:latin typeface="Symbol" panose="05050102010706020507" pitchFamily="18" charset="2"/>
              </a:rPr>
              <a:t></a:t>
            </a:r>
            <a:r>
              <a:rPr lang="en-US" altLang="en-US"/>
              <a:t>C is 1.05 x 10</a:t>
            </a:r>
            <a:r>
              <a:rPr lang="en-US" altLang="en-US" baseline="30000"/>
              <a:t>-2</a:t>
            </a:r>
            <a:r>
              <a:rPr lang="en-US" altLang="en-US"/>
              <a:t> 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xmlns="" id="{7830F752-003B-4F11-A766-F1D6CBA71ADC}"/>
              </a:ext>
            </a:extLst>
          </p:cNvPr>
          <p:cNvSpPr txBox="1">
            <a:spLocks noChangeArrowheads="1"/>
          </p:cNvSpPr>
          <p:nvPr/>
        </p:nvSpPr>
        <p:spPr bwMode="auto">
          <a:xfrm>
            <a:off x="304800" y="228600"/>
            <a:ext cx="8397875" cy="651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b="1" dirty="0">
                <a:effectLst>
                  <a:outerShdw blurRad="38100" dist="38100" dir="2700000" algn="tl">
                    <a:srgbClr val="C0C0C0"/>
                  </a:outerShdw>
                </a:effectLst>
                <a:latin typeface="Comic Sans MS" pitchFamily="64" charset="0"/>
              </a:rPr>
              <a:t>Practice Problems on Solubility vs. Solubility Product</a:t>
            </a:r>
          </a:p>
          <a:p>
            <a:pPr>
              <a:buSzPct val="100000"/>
              <a:defRPr/>
            </a:pPr>
            <a:endParaRPr lang="en-US" sz="3200" b="1" dirty="0">
              <a:effectLst>
                <a:outerShdw blurRad="38100" dist="38100" dir="2700000" algn="tl">
                  <a:srgbClr val="C0C0C0"/>
                </a:outerShdw>
              </a:effectLst>
              <a:latin typeface="Comic Sans MS" pitchFamily="64" charset="0"/>
            </a:endParaRPr>
          </a:p>
          <a:p>
            <a:pPr>
              <a:buSzPct val="100000"/>
              <a:defRPr/>
            </a:pPr>
            <a:r>
              <a:rPr lang="en-US" sz="3200" b="1" dirty="0">
                <a:solidFill>
                  <a:srgbClr val="FF6600"/>
                </a:solidFill>
                <a:effectLst>
                  <a:outerShdw blurRad="38100" dist="38100" dir="2700000" algn="tl">
                    <a:srgbClr val="C0C0C0"/>
                  </a:outerShdw>
                </a:effectLst>
                <a:latin typeface="Comic Sans MS" pitchFamily="64" charset="0"/>
              </a:rPr>
              <a:t>1</a:t>
            </a:r>
            <a:r>
              <a:rPr lang="en-US" sz="3200" b="1" dirty="0">
                <a:effectLst>
                  <a:outerShdw blurRad="38100" dist="38100" dir="2700000" algn="tl">
                    <a:srgbClr val="C0C0C0"/>
                  </a:outerShdw>
                </a:effectLst>
                <a:latin typeface="Comic Sans MS" pitchFamily="64" charset="0"/>
              </a:rPr>
              <a:t>.  A student finds that the solubility of BaF</a:t>
            </a:r>
            <a:r>
              <a:rPr lang="en-US" sz="3200" b="1" baseline="-25000" dirty="0">
                <a:effectLst>
                  <a:outerShdw blurRad="38100" dist="38100" dir="2700000" algn="tl">
                    <a:srgbClr val="C0C0C0"/>
                  </a:outerShdw>
                </a:effectLst>
                <a:latin typeface="Comic Sans MS" pitchFamily="64" charset="0"/>
              </a:rPr>
              <a:t>2</a:t>
            </a:r>
            <a:r>
              <a:rPr lang="en-US" sz="3200" b="1" dirty="0">
                <a:effectLst>
                  <a:outerShdw blurRad="38100" dist="38100" dir="2700000" algn="tl">
                    <a:srgbClr val="C0C0C0"/>
                  </a:outerShdw>
                </a:effectLst>
                <a:latin typeface="Comic Sans MS" pitchFamily="64" charset="0"/>
              </a:rPr>
              <a:t> is 1.1 g in l.00 L of water.  What is the value of </a:t>
            </a:r>
            <a:r>
              <a:rPr lang="en-US" sz="3200" b="1" dirty="0" err="1">
                <a:effectLst>
                  <a:outerShdw blurRad="38100" dist="38100" dir="2700000" algn="tl">
                    <a:srgbClr val="C0C0C0"/>
                  </a:outerShdw>
                </a:effectLst>
                <a:latin typeface="Comic Sans MS" pitchFamily="64" charset="0"/>
              </a:rPr>
              <a:t>Ksp</a:t>
            </a:r>
            <a:r>
              <a:rPr lang="en-US" sz="3200" b="1" dirty="0">
                <a:effectLst>
                  <a:outerShdw blurRad="38100" dist="38100" dir="2700000" algn="tl">
                    <a:srgbClr val="C0C0C0"/>
                  </a:outerShdw>
                </a:effectLst>
                <a:latin typeface="Comic Sans MS" pitchFamily="64" charset="0"/>
              </a:rPr>
              <a:t>?</a:t>
            </a:r>
          </a:p>
          <a:p>
            <a:pPr>
              <a:buSzPct val="100000"/>
              <a:defRPr/>
            </a:pPr>
            <a:endParaRPr lang="en-US" sz="3200" b="1" dirty="0">
              <a:effectLst>
                <a:outerShdw blurRad="38100" dist="38100" dir="2700000" algn="tl">
                  <a:srgbClr val="C0C0C0"/>
                </a:outerShdw>
              </a:effectLst>
              <a:latin typeface="Comic Sans MS" pitchFamily="64" charset="0"/>
            </a:endParaRPr>
          </a:p>
          <a:p>
            <a:pPr>
              <a:buSzPct val="100000"/>
              <a:defRPr/>
            </a:pPr>
            <a:r>
              <a:rPr lang="en-US" sz="3200" b="1" dirty="0">
                <a:solidFill>
                  <a:srgbClr val="FF6600"/>
                </a:solidFill>
                <a:effectLst>
                  <a:outerShdw blurRad="38100" dist="38100" dir="2700000" algn="tl">
                    <a:srgbClr val="C0C0C0"/>
                  </a:outerShdw>
                </a:effectLst>
                <a:latin typeface="Comic Sans MS" pitchFamily="64" charset="0"/>
              </a:rPr>
              <a:t>2</a:t>
            </a:r>
            <a:r>
              <a:rPr lang="en-US" sz="3200" b="1" dirty="0">
                <a:effectLst>
                  <a:outerShdw blurRad="38100" dist="38100" dir="2700000" algn="tl">
                    <a:srgbClr val="C0C0C0"/>
                  </a:outerShdw>
                </a:effectLst>
                <a:latin typeface="Comic Sans MS" pitchFamily="64" charset="0"/>
              </a:rPr>
              <a:t>.  Exactly 0.133 mg of </a:t>
            </a:r>
            <a:r>
              <a:rPr lang="en-US" sz="3200" b="1" dirty="0" err="1">
                <a:effectLst>
                  <a:outerShdw blurRad="38100" dist="38100" dir="2700000" algn="tl">
                    <a:srgbClr val="C0C0C0"/>
                  </a:outerShdw>
                </a:effectLst>
                <a:latin typeface="Comic Sans MS" pitchFamily="64" charset="0"/>
              </a:rPr>
              <a:t>AgBr</a:t>
            </a:r>
            <a:r>
              <a:rPr lang="en-US" sz="3200" b="1" dirty="0">
                <a:effectLst>
                  <a:outerShdw blurRad="38100" dist="38100" dir="2700000" algn="tl">
                    <a:srgbClr val="C0C0C0"/>
                  </a:outerShdw>
                </a:effectLst>
                <a:latin typeface="Comic Sans MS" pitchFamily="64" charset="0"/>
              </a:rPr>
              <a:t> will dissolve in 1.00 L of water.   What is the value of </a:t>
            </a:r>
            <a:r>
              <a:rPr lang="en-US" sz="3200" b="1" dirty="0" err="1">
                <a:effectLst>
                  <a:outerShdw blurRad="38100" dist="38100" dir="2700000" algn="tl">
                    <a:srgbClr val="C0C0C0"/>
                  </a:outerShdw>
                </a:effectLst>
                <a:latin typeface="Comic Sans MS" pitchFamily="64" charset="0"/>
              </a:rPr>
              <a:t>Ksp</a:t>
            </a:r>
            <a:r>
              <a:rPr lang="en-US" sz="3200" b="1" dirty="0">
                <a:effectLst>
                  <a:outerShdw blurRad="38100" dist="38100" dir="2700000" algn="tl">
                    <a:srgbClr val="C0C0C0"/>
                  </a:outerShdw>
                </a:effectLst>
                <a:latin typeface="Comic Sans MS" pitchFamily="64" charset="0"/>
              </a:rPr>
              <a:t> for </a:t>
            </a:r>
            <a:r>
              <a:rPr lang="en-US" sz="3200" b="1" dirty="0" err="1">
                <a:effectLst>
                  <a:outerShdw blurRad="38100" dist="38100" dir="2700000" algn="tl">
                    <a:srgbClr val="C0C0C0"/>
                  </a:outerShdw>
                </a:effectLst>
                <a:latin typeface="Comic Sans MS" pitchFamily="64" charset="0"/>
              </a:rPr>
              <a:t>AgBr</a:t>
            </a:r>
            <a:r>
              <a:rPr lang="en-US" sz="3200" b="1" dirty="0">
                <a:effectLst>
                  <a:outerShdw blurRad="38100" dist="38100" dir="2700000" algn="tl">
                    <a:srgbClr val="C0C0C0"/>
                  </a:outerShdw>
                </a:effectLst>
                <a:latin typeface="Comic Sans MS" pitchFamily="64" charset="0"/>
              </a:rPr>
              <a:t>?</a:t>
            </a:r>
          </a:p>
          <a:p>
            <a:pPr>
              <a:buSzPct val="100000"/>
              <a:defRPr/>
            </a:pPr>
            <a:endParaRPr lang="en-US" sz="3200" b="1" dirty="0">
              <a:effectLst>
                <a:outerShdw blurRad="38100" dist="38100" dir="2700000" algn="tl">
                  <a:srgbClr val="C0C0C0"/>
                </a:outerShdw>
              </a:effectLst>
              <a:latin typeface="Comic Sans MS" pitchFamily="64" charset="0"/>
            </a:endParaRPr>
          </a:p>
          <a:p>
            <a:pPr>
              <a:buSzPct val="100000"/>
              <a:defRPr/>
            </a:pPr>
            <a:r>
              <a:rPr lang="en-US" sz="3200" b="1" dirty="0">
                <a:solidFill>
                  <a:srgbClr val="FF6600"/>
                </a:solidFill>
                <a:effectLst>
                  <a:outerShdw blurRad="38100" dist="38100" dir="2700000" algn="tl">
                    <a:srgbClr val="C0C0C0"/>
                  </a:outerShdw>
                </a:effectLst>
                <a:latin typeface="Comic Sans MS" pitchFamily="64" charset="0"/>
              </a:rPr>
              <a:t>3</a:t>
            </a:r>
            <a:r>
              <a:rPr lang="en-US" sz="3200" b="1" dirty="0">
                <a:effectLst>
                  <a:outerShdw blurRad="38100" dist="38100" dir="2700000" algn="tl">
                    <a:srgbClr val="C0C0C0"/>
                  </a:outerShdw>
                </a:effectLst>
                <a:latin typeface="Comic Sans MS" pitchFamily="64" charset="0"/>
              </a:rPr>
              <a:t>.  Calomel (Hg</a:t>
            </a:r>
            <a:r>
              <a:rPr lang="en-US" sz="3200" b="1" baseline="-25000" dirty="0">
                <a:effectLst>
                  <a:outerShdw blurRad="38100" dist="38100" dir="2700000" algn="tl">
                    <a:srgbClr val="C0C0C0"/>
                  </a:outerShdw>
                </a:effectLst>
                <a:latin typeface="Comic Sans MS" pitchFamily="64" charset="0"/>
              </a:rPr>
              <a:t>2</a:t>
            </a:r>
            <a:r>
              <a:rPr lang="en-US" sz="3200" b="1" dirty="0">
                <a:effectLst>
                  <a:outerShdw blurRad="38100" dist="38100" dir="2700000" algn="tl">
                    <a:srgbClr val="C0C0C0"/>
                  </a:outerShdw>
                </a:effectLst>
                <a:latin typeface="Comic Sans MS" pitchFamily="64" charset="0"/>
              </a:rPr>
              <a:t>Cl</a:t>
            </a:r>
            <a:r>
              <a:rPr lang="en-US" sz="3200" b="1" baseline="-25000" dirty="0">
                <a:effectLst>
                  <a:outerShdw blurRad="38100" dist="38100" dir="2700000" algn="tl">
                    <a:srgbClr val="C0C0C0"/>
                  </a:outerShdw>
                </a:effectLst>
                <a:latin typeface="Comic Sans MS" pitchFamily="64" charset="0"/>
              </a:rPr>
              <a:t>2</a:t>
            </a:r>
            <a:r>
              <a:rPr lang="en-US" sz="3200" b="1" dirty="0">
                <a:effectLst>
                  <a:outerShdw blurRad="38100" dist="38100" dir="2700000" algn="tl">
                    <a:srgbClr val="C0C0C0"/>
                  </a:outerShdw>
                </a:effectLst>
                <a:latin typeface="Comic Sans MS" pitchFamily="64" charset="0"/>
              </a:rPr>
              <a:t>) was once used in medicine.  It has a </a:t>
            </a:r>
            <a:r>
              <a:rPr lang="en-US" sz="3200" b="1" dirty="0" err="1">
                <a:effectLst>
                  <a:outerShdw blurRad="38100" dist="38100" dir="2700000" algn="tl">
                    <a:srgbClr val="C0C0C0"/>
                  </a:outerShdw>
                </a:effectLst>
                <a:latin typeface="Comic Sans MS" pitchFamily="64" charset="0"/>
              </a:rPr>
              <a:t>Ksp</a:t>
            </a:r>
            <a:r>
              <a:rPr lang="en-US" sz="3200" b="1" dirty="0">
                <a:effectLst>
                  <a:outerShdw blurRad="38100" dist="38100" dir="2700000" algn="tl">
                    <a:srgbClr val="C0C0C0"/>
                  </a:outerShdw>
                </a:effectLst>
                <a:latin typeface="Comic Sans MS" pitchFamily="64" charset="0"/>
              </a:rPr>
              <a:t> = 1.3 x 10</a:t>
            </a:r>
            <a:r>
              <a:rPr lang="en-US" sz="3200" b="1" baseline="30000" dirty="0">
                <a:effectLst>
                  <a:outerShdw blurRad="38100" dist="38100" dir="2700000" algn="tl">
                    <a:srgbClr val="C0C0C0"/>
                  </a:outerShdw>
                </a:effectLst>
                <a:latin typeface="Comic Sans MS" pitchFamily="64" charset="0"/>
              </a:rPr>
              <a:t>-18</a:t>
            </a:r>
            <a:r>
              <a:rPr lang="en-US" sz="3200" b="1" dirty="0">
                <a:effectLst>
                  <a:outerShdw blurRad="38100" dist="38100" dir="2700000" algn="tl">
                    <a:srgbClr val="C0C0C0"/>
                  </a:outerShdw>
                </a:effectLst>
                <a:latin typeface="Comic Sans MS" pitchFamily="64" charset="0"/>
              </a:rPr>
              <a:t>.  What is the solubility of Hg</a:t>
            </a:r>
            <a:r>
              <a:rPr lang="en-US" sz="3200" b="1" baseline="-25000" dirty="0">
                <a:effectLst>
                  <a:outerShdw blurRad="38100" dist="38100" dir="2700000" algn="tl">
                    <a:srgbClr val="C0C0C0"/>
                  </a:outerShdw>
                </a:effectLst>
                <a:latin typeface="Comic Sans MS" pitchFamily="64" charset="0"/>
              </a:rPr>
              <a:t>2</a:t>
            </a:r>
            <a:r>
              <a:rPr lang="en-US" sz="3200" b="1" dirty="0">
                <a:effectLst>
                  <a:outerShdw blurRad="38100" dist="38100" dir="2700000" algn="tl">
                    <a:srgbClr val="C0C0C0"/>
                  </a:outerShdw>
                </a:effectLst>
                <a:latin typeface="Comic Sans MS" pitchFamily="64" charset="0"/>
              </a:rPr>
              <a:t>Cl</a:t>
            </a:r>
            <a:r>
              <a:rPr lang="en-US" sz="3200" b="1" baseline="-25000" dirty="0">
                <a:effectLst>
                  <a:outerShdw blurRad="38100" dist="38100" dir="2700000" algn="tl">
                    <a:srgbClr val="C0C0C0"/>
                  </a:outerShdw>
                </a:effectLst>
                <a:latin typeface="Comic Sans MS" pitchFamily="64" charset="0"/>
              </a:rPr>
              <a:t>2 </a:t>
            </a:r>
            <a:r>
              <a:rPr lang="en-US" sz="3200" b="1" dirty="0">
                <a:effectLst>
                  <a:outerShdw blurRad="38100" dist="38100" dir="2700000" algn="tl">
                    <a:srgbClr val="C0C0C0"/>
                  </a:outerShdw>
                </a:effectLst>
                <a:latin typeface="Comic Sans MS" pitchFamily="64" charset="0"/>
              </a:rPr>
              <a:t>in g/L?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4AC3BAF9-D8A3-405E-ABA8-77D5D710A6B7}" type="slidenum">
              <a:rPr lang="en-US" altLang="en-US" sz="1400"/>
              <a:pPr algn="ctr">
                <a:spcBef>
                  <a:spcPct val="0"/>
                </a:spcBef>
                <a:buClrTx/>
                <a:buFontTx/>
                <a:buNone/>
              </a:pPr>
              <a:t>13</a:t>
            </a:fld>
            <a:endParaRPr lang="en-US" altLang="en-US" sz="1400"/>
          </a:p>
        </p:txBody>
      </p:sp>
      <p:sp>
        <p:nvSpPr>
          <p:cNvPr id="29699" name="Text Box 2">
            <a:extLst>
              <a:ext uri="{FF2B5EF4-FFF2-40B4-BE49-F238E27FC236}">
                <a16:creationId xmlns:a16="http://schemas.microsoft.com/office/drawing/2014/main" xmlns="" id="{502111EE-D942-40E3-A98B-4314290FBB92}"/>
              </a:ext>
            </a:extLst>
          </p:cNvPr>
          <p:cNvSpPr txBox="1">
            <a:spLocks noChangeArrowheads="1"/>
          </p:cNvSpPr>
          <p:nvPr/>
        </p:nvSpPr>
        <p:spPr bwMode="auto">
          <a:xfrm>
            <a:off x="304800" y="8382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sz="4400" i="1" dirty="0" err="1">
                <a:solidFill>
                  <a:schemeClr val="accent6">
                    <a:lumMod val="60000"/>
                    <a:lumOff val="40000"/>
                  </a:schemeClr>
                </a:solidFill>
                <a:latin typeface="Aharoni" panose="02010803020104030203" pitchFamily="2" charset="-79"/>
              </a:rPr>
              <a:t>K</a:t>
            </a:r>
            <a:r>
              <a:rPr lang="en-US" altLang="en-US" sz="4400" baseline="-25000" dirty="0" err="1">
                <a:solidFill>
                  <a:schemeClr val="accent6">
                    <a:lumMod val="60000"/>
                    <a:lumOff val="40000"/>
                  </a:schemeClr>
                </a:solidFill>
                <a:latin typeface="Aharoni" panose="02010803020104030203" pitchFamily="2" charset="-79"/>
              </a:rPr>
              <a:t>sp</a:t>
            </a:r>
            <a:r>
              <a:rPr lang="en-US" altLang="en-US" sz="4400" dirty="0">
                <a:solidFill>
                  <a:schemeClr val="accent6">
                    <a:lumMod val="60000"/>
                    <a:lumOff val="40000"/>
                  </a:schemeClr>
                </a:solidFill>
                <a:latin typeface="Aharoni" panose="02010803020104030203" pitchFamily="2" charset="-79"/>
              </a:rPr>
              <a:t> and Relative Solubility</a:t>
            </a:r>
          </a:p>
        </p:txBody>
      </p:sp>
      <p:sp>
        <p:nvSpPr>
          <p:cNvPr id="28676" name="Text Box 3"/>
          <p:cNvSpPr txBox="1">
            <a:spLocks noChangeArrowheads="1"/>
          </p:cNvSpPr>
          <p:nvPr/>
        </p:nvSpPr>
        <p:spPr bwMode="auto">
          <a:xfrm>
            <a:off x="304800" y="2057400"/>
            <a:ext cx="8458200" cy="342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9pPr>
          </a:lstStyle>
          <a:p>
            <a:pPr>
              <a:buFont typeface="Arial" panose="020B0604020202020204" pitchFamily="34" charset="0"/>
              <a:buChar char="•"/>
            </a:pPr>
            <a:r>
              <a:rPr lang="en-US" altLang="en-US">
                <a:latin typeface="Arial" panose="020B0604020202020204" pitchFamily="34" charset="0"/>
                <a:cs typeface="Arial" panose="020B0604020202020204" pitchFamily="34" charset="0"/>
              </a:rPr>
              <a:t>molar solubility is related to </a:t>
            </a:r>
            <a:r>
              <a:rPr lang="en-US" altLang="en-US" i="1">
                <a:latin typeface="Arial" panose="020B0604020202020204" pitchFamily="34" charset="0"/>
                <a:cs typeface="Arial" panose="020B0604020202020204" pitchFamily="34" charset="0"/>
              </a:rPr>
              <a:t>K</a:t>
            </a:r>
            <a:r>
              <a:rPr lang="en-US" altLang="en-US" baseline="-25000">
                <a:latin typeface="Arial" panose="020B0604020202020204" pitchFamily="34" charset="0"/>
                <a:cs typeface="Arial" panose="020B0604020202020204" pitchFamily="34" charset="0"/>
              </a:rPr>
              <a:t>sp</a:t>
            </a:r>
          </a:p>
          <a:p>
            <a:pPr>
              <a:buFont typeface="Arial" panose="020B0604020202020204" pitchFamily="34" charset="0"/>
              <a:buChar char="•"/>
            </a:pPr>
            <a:r>
              <a:rPr lang="en-US" altLang="en-US">
                <a:latin typeface="Arial" panose="020B0604020202020204" pitchFamily="34" charset="0"/>
                <a:cs typeface="Arial" panose="020B0604020202020204" pitchFamily="34" charset="0"/>
              </a:rPr>
              <a:t>but you cannot always compare solubilities of compounds by comparing their </a:t>
            </a:r>
            <a:r>
              <a:rPr lang="en-US" altLang="en-US" i="1">
                <a:latin typeface="Arial" panose="020B0604020202020204" pitchFamily="34" charset="0"/>
                <a:cs typeface="Arial" panose="020B0604020202020204" pitchFamily="34" charset="0"/>
              </a:rPr>
              <a:t>K</a:t>
            </a:r>
            <a:r>
              <a:rPr lang="en-US" altLang="en-US" baseline="-25000">
                <a:latin typeface="Arial" panose="020B0604020202020204" pitchFamily="34" charset="0"/>
                <a:cs typeface="Arial" panose="020B0604020202020204" pitchFamily="34" charset="0"/>
              </a:rPr>
              <a:t>sp</a:t>
            </a:r>
            <a:r>
              <a:rPr lang="en-US" altLang="en-US">
                <a:latin typeface="Arial" panose="020B0604020202020204" pitchFamily="34" charset="0"/>
                <a:cs typeface="Arial" panose="020B0604020202020204" pitchFamily="34" charset="0"/>
              </a:rPr>
              <a:t>’s</a:t>
            </a:r>
          </a:p>
          <a:p>
            <a:pPr>
              <a:buFont typeface="Arial" panose="020B0604020202020204" pitchFamily="34" charset="0"/>
              <a:buChar char="•"/>
            </a:pPr>
            <a:r>
              <a:rPr lang="en-US" altLang="en-US">
                <a:latin typeface="Arial" panose="020B0604020202020204" pitchFamily="34" charset="0"/>
                <a:cs typeface="Arial" panose="020B0604020202020204" pitchFamily="34" charset="0"/>
              </a:rPr>
              <a:t>in order to compare </a:t>
            </a:r>
            <a:r>
              <a:rPr lang="en-US" altLang="en-US" i="1">
                <a:latin typeface="Arial" panose="020B0604020202020204" pitchFamily="34" charset="0"/>
                <a:cs typeface="Arial" panose="020B0604020202020204" pitchFamily="34" charset="0"/>
              </a:rPr>
              <a:t>K</a:t>
            </a:r>
            <a:r>
              <a:rPr lang="en-US" altLang="en-US" baseline="-25000">
                <a:latin typeface="Arial" panose="020B0604020202020204" pitchFamily="34" charset="0"/>
                <a:cs typeface="Arial" panose="020B0604020202020204" pitchFamily="34" charset="0"/>
              </a:rPr>
              <a:t>sp</a:t>
            </a:r>
            <a:r>
              <a:rPr lang="en-US" altLang="en-US">
                <a:latin typeface="Arial" panose="020B0604020202020204" pitchFamily="34" charset="0"/>
                <a:cs typeface="Arial" panose="020B0604020202020204" pitchFamily="34" charset="0"/>
              </a:rPr>
              <a:t>’s, the compounds must have the same dissociation stoichiometry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1">
            <a:extLst>
              <a:ext uri="{FF2B5EF4-FFF2-40B4-BE49-F238E27FC236}">
                <a16:creationId xmlns:a16="http://schemas.microsoft.com/office/drawing/2014/main" xmlns="" id="{37D9481A-91BA-4FEA-A660-DC49F1E18662}"/>
              </a:ext>
            </a:extLst>
          </p:cNvPr>
          <p:cNvGrpSpPr>
            <a:grpSpLocks/>
          </p:cNvGrpSpPr>
          <p:nvPr/>
        </p:nvGrpSpPr>
        <p:grpSpPr bwMode="auto">
          <a:xfrm>
            <a:off x="450850" y="603250"/>
            <a:ext cx="7862888" cy="444500"/>
            <a:chOff x="284" y="380"/>
            <a:chExt cx="4953" cy="280"/>
          </a:xfrm>
          <a:solidFill>
            <a:schemeClr val="accent6">
              <a:lumMod val="40000"/>
              <a:lumOff val="60000"/>
            </a:schemeClr>
          </a:solidFill>
        </p:grpSpPr>
        <p:pic>
          <p:nvPicPr>
            <p:cNvPr id="31793" name="Picture 2">
              <a:extLst>
                <a:ext uri="{FF2B5EF4-FFF2-40B4-BE49-F238E27FC236}">
                  <a16:creationId xmlns:a16="http://schemas.microsoft.com/office/drawing/2014/main" xmlns="" id="{AE655428-0FDB-4EBC-BEA2-0EF527873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 y="380"/>
              <a:ext cx="4953" cy="256"/>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a:extLst>
                <a:ext uri="{FF2B5EF4-FFF2-40B4-BE49-F238E27FC236}">
                  <a16:creationId xmlns:a16="http://schemas.microsoft.com/office/drawing/2014/main" xmlns="" id="{9D3E0E4F-EA37-40D9-84B5-3F508DED32A8}"/>
                </a:ext>
              </a:extLst>
            </p:cNvPr>
            <p:cNvSpPr txBox="1">
              <a:spLocks noChangeArrowheads="1"/>
            </p:cNvSpPr>
            <p:nvPr/>
          </p:nvSpPr>
          <p:spPr bwMode="auto">
            <a:xfrm>
              <a:off x="288" y="384"/>
              <a:ext cx="4943" cy="277"/>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spcBef>
                  <a:spcPts val="250"/>
                </a:spcBef>
                <a:buSzPct val="100000"/>
                <a:defRPr/>
              </a:pPr>
              <a:r>
                <a:rPr lang="en-US" sz="2000" b="1">
                  <a:effectLst>
                    <a:outerShdw blurRad="38100" dist="38100" dir="2700000" algn="tl">
                      <a:srgbClr val="C0C0C0"/>
                    </a:outerShdw>
                  </a:effectLst>
                  <a:latin typeface="Arial" charset="0"/>
                </a:rPr>
                <a:t>Relationship Between K</a:t>
              </a:r>
              <a:r>
                <a:rPr lang="en-US" sz="2000" b="1" baseline="-25000">
                  <a:effectLst>
                    <a:outerShdw blurRad="38100" dist="38100" dir="2700000" algn="tl">
                      <a:srgbClr val="C0C0C0"/>
                    </a:outerShdw>
                  </a:effectLst>
                  <a:latin typeface="Arial" charset="0"/>
                </a:rPr>
                <a:t>sp</a:t>
              </a:r>
              <a:r>
                <a:rPr lang="en-US" sz="2000" b="1">
                  <a:effectLst>
                    <a:outerShdw blurRad="38100" dist="38100" dir="2700000" algn="tl">
                      <a:srgbClr val="C0C0C0"/>
                    </a:outerShdw>
                  </a:effectLst>
                  <a:latin typeface="Arial" charset="0"/>
                </a:rPr>
                <a:t> and Solubility at 25</a:t>
              </a:r>
              <a:r>
                <a:rPr lang="en-US" sz="2000" b="1" baseline="30000">
                  <a:effectLst>
                    <a:outerShdw blurRad="38100" dist="38100" dir="2700000" algn="tl">
                      <a:srgbClr val="C0C0C0"/>
                    </a:outerShdw>
                  </a:effectLst>
                  <a:latin typeface="Arial" charset="0"/>
                </a:rPr>
                <a:t>0</a:t>
              </a:r>
              <a:r>
                <a:rPr lang="en-US" sz="2000" b="1">
                  <a:effectLst>
                    <a:outerShdw blurRad="38100" dist="38100" dir="2700000" algn="tl">
                      <a:srgbClr val="C0C0C0"/>
                    </a:outerShdw>
                  </a:effectLst>
                  <a:latin typeface="Arial" charset="0"/>
                </a:rPr>
                <a:t>C</a:t>
              </a:r>
            </a:p>
          </p:txBody>
        </p:sp>
      </p:grpSp>
      <p:sp>
        <p:nvSpPr>
          <p:cNvPr id="30723" name="Text Box 4"/>
          <p:cNvSpPr txBox="1">
            <a:spLocks noChangeArrowheads="1"/>
          </p:cNvSpPr>
          <p:nvPr/>
        </p:nvSpPr>
        <p:spPr bwMode="auto">
          <a:xfrm>
            <a:off x="457200" y="1371600"/>
            <a:ext cx="1447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latin typeface="Arial" panose="020B0604020202020204" pitchFamily="34" charset="0"/>
              </a:rPr>
              <a:t>No. of Ions</a:t>
            </a:r>
          </a:p>
        </p:txBody>
      </p:sp>
      <p:sp>
        <p:nvSpPr>
          <p:cNvPr id="30724" name="Text Box 5"/>
          <p:cNvSpPr txBox="1">
            <a:spLocks noChangeArrowheads="1"/>
          </p:cNvSpPr>
          <p:nvPr/>
        </p:nvSpPr>
        <p:spPr bwMode="auto">
          <a:xfrm>
            <a:off x="1981200" y="1371600"/>
            <a:ext cx="1447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Formula</a:t>
            </a:r>
          </a:p>
        </p:txBody>
      </p:sp>
      <p:sp>
        <p:nvSpPr>
          <p:cNvPr id="30725" name="Text Box 6"/>
          <p:cNvSpPr txBox="1">
            <a:spLocks noChangeArrowheads="1"/>
          </p:cNvSpPr>
          <p:nvPr/>
        </p:nvSpPr>
        <p:spPr bwMode="auto">
          <a:xfrm>
            <a:off x="3200400" y="1371600"/>
            <a:ext cx="1676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latin typeface="Arial" panose="020B0604020202020204" pitchFamily="34" charset="0"/>
              </a:rPr>
              <a:t>Cation:Anion</a:t>
            </a:r>
          </a:p>
        </p:txBody>
      </p:sp>
      <p:sp>
        <p:nvSpPr>
          <p:cNvPr id="30726" name="Text Box 7"/>
          <p:cNvSpPr txBox="1">
            <a:spLocks noChangeArrowheads="1"/>
          </p:cNvSpPr>
          <p:nvPr/>
        </p:nvSpPr>
        <p:spPr bwMode="auto">
          <a:xfrm>
            <a:off x="5486400" y="1371600"/>
            <a:ext cx="6096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latin typeface="Arial" panose="020B0604020202020204" pitchFamily="34" charset="0"/>
              </a:rPr>
              <a:t>K</a:t>
            </a:r>
            <a:r>
              <a:rPr lang="en-US" altLang="en-US" sz="1800" b="1" baseline="-25000">
                <a:latin typeface="Arial" panose="020B0604020202020204" pitchFamily="34" charset="0"/>
              </a:rPr>
              <a:t>sp</a:t>
            </a:r>
          </a:p>
        </p:txBody>
      </p:sp>
      <p:sp>
        <p:nvSpPr>
          <p:cNvPr id="30727" name="Text Box 8"/>
          <p:cNvSpPr txBox="1">
            <a:spLocks noChangeArrowheads="1"/>
          </p:cNvSpPr>
          <p:nvPr/>
        </p:nvSpPr>
        <p:spPr bwMode="auto">
          <a:xfrm>
            <a:off x="6705600" y="1371600"/>
            <a:ext cx="1676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b="1">
                <a:latin typeface="Arial" panose="020B0604020202020204" pitchFamily="34" charset="0"/>
              </a:rPr>
              <a:t>Solubility (M)</a:t>
            </a:r>
          </a:p>
        </p:txBody>
      </p:sp>
      <p:sp>
        <p:nvSpPr>
          <p:cNvPr id="31752" name="Line 9">
            <a:extLst>
              <a:ext uri="{FF2B5EF4-FFF2-40B4-BE49-F238E27FC236}">
                <a16:creationId xmlns:a16="http://schemas.microsoft.com/office/drawing/2014/main" xmlns="" id="{107BD2DA-FFA4-437D-922E-C60923DA0CB7}"/>
              </a:ext>
            </a:extLst>
          </p:cNvPr>
          <p:cNvSpPr>
            <a:spLocks noChangeShapeType="1"/>
          </p:cNvSpPr>
          <p:nvPr/>
        </p:nvSpPr>
        <p:spPr bwMode="auto">
          <a:xfrm>
            <a:off x="457200" y="1828800"/>
            <a:ext cx="8001000" cy="1588"/>
          </a:xfrm>
          <a:prstGeom prst="line">
            <a:avLst/>
          </a:prstGeom>
          <a:noFill/>
          <a:ln w="28440">
            <a:solidFill>
              <a:schemeClr val="accent6">
                <a:lumMod val="75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0729" name="Text Box 10"/>
          <p:cNvSpPr txBox="1">
            <a:spLocks noChangeArrowheads="1"/>
          </p:cNvSpPr>
          <p:nvPr/>
        </p:nvSpPr>
        <p:spPr bwMode="auto">
          <a:xfrm>
            <a:off x="2057400" y="2133600"/>
            <a:ext cx="83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30" name="Text Box 11"/>
          <p:cNvSpPr txBox="1">
            <a:spLocks noChangeArrowheads="1"/>
          </p:cNvSpPr>
          <p:nvPr/>
        </p:nvSpPr>
        <p:spPr bwMode="auto">
          <a:xfrm>
            <a:off x="762000" y="2133600"/>
            <a:ext cx="83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31" name="Text Box 12"/>
          <p:cNvSpPr txBox="1">
            <a:spLocks noChangeArrowheads="1"/>
          </p:cNvSpPr>
          <p:nvPr/>
        </p:nvSpPr>
        <p:spPr bwMode="auto">
          <a:xfrm>
            <a:off x="2057400" y="2133600"/>
            <a:ext cx="83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32" name="Text Box 13"/>
          <p:cNvSpPr txBox="1">
            <a:spLocks noChangeArrowheads="1"/>
          </p:cNvSpPr>
          <p:nvPr/>
        </p:nvSpPr>
        <p:spPr bwMode="auto">
          <a:xfrm>
            <a:off x="2133600" y="2133600"/>
            <a:ext cx="838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33" name="Text Box 14"/>
          <p:cNvSpPr txBox="1">
            <a:spLocks noChangeArrowheads="1"/>
          </p:cNvSpPr>
          <p:nvPr/>
        </p:nvSpPr>
        <p:spPr bwMode="auto">
          <a:xfrm>
            <a:off x="1028700" y="2057400"/>
            <a:ext cx="30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2</a:t>
            </a:r>
          </a:p>
        </p:txBody>
      </p:sp>
      <p:sp>
        <p:nvSpPr>
          <p:cNvPr id="30734" name="Text Box 15"/>
          <p:cNvSpPr txBox="1">
            <a:spLocks noChangeArrowheads="1"/>
          </p:cNvSpPr>
          <p:nvPr/>
        </p:nvSpPr>
        <p:spPr bwMode="auto">
          <a:xfrm>
            <a:off x="1981200" y="2057400"/>
            <a:ext cx="1066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MgCO</a:t>
            </a:r>
            <a:r>
              <a:rPr lang="en-US" altLang="en-US" sz="1800" baseline="-25000">
                <a:latin typeface="Arial" panose="020B0604020202020204" pitchFamily="34" charset="0"/>
              </a:rPr>
              <a:t>3</a:t>
            </a:r>
          </a:p>
        </p:txBody>
      </p:sp>
      <p:sp>
        <p:nvSpPr>
          <p:cNvPr id="30735" name="Text Box 16"/>
          <p:cNvSpPr txBox="1">
            <a:spLocks noChangeArrowheads="1"/>
          </p:cNvSpPr>
          <p:nvPr/>
        </p:nvSpPr>
        <p:spPr bwMode="auto">
          <a:xfrm>
            <a:off x="3771900" y="20574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1:1</a:t>
            </a:r>
          </a:p>
        </p:txBody>
      </p:sp>
      <p:sp>
        <p:nvSpPr>
          <p:cNvPr id="30736" name="Text Box 17"/>
          <p:cNvSpPr txBox="1">
            <a:spLocks noChangeArrowheads="1"/>
          </p:cNvSpPr>
          <p:nvPr/>
        </p:nvSpPr>
        <p:spPr bwMode="auto">
          <a:xfrm>
            <a:off x="5181600" y="20574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3.5 x 10</a:t>
            </a:r>
            <a:r>
              <a:rPr lang="en-US" altLang="en-US" sz="1800" baseline="30000">
                <a:latin typeface="Arial" panose="020B0604020202020204" pitchFamily="34" charset="0"/>
              </a:rPr>
              <a:t>-8</a:t>
            </a:r>
          </a:p>
        </p:txBody>
      </p:sp>
      <p:sp>
        <p:nvSpPr>
          <p:cNvPr id="30737" name="Text Box 18"/>
          <p:cNvSpPr txBox="1">
            <a:spLocks noChangeArrowheads="1"/>
          </p:cNvSpPr>
          <p:nvPr/>
        </p:nvSpPr>
        <p:spPr bwMode="auto">
          <a:xfrm>
            <a:off x="6972300" y="20574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1.9 x 10</a:t>
            </a:r>
            <a:r>
              <a:rPr lang="en-US" altLang="en-US" sz="1800" baseline="30000">
                <a:latin typeface="Arial" panose="020B0604020202020204" pitchFamily="34" charset="0"/>
              </a:rPr>
              <a:t>-4</a:t>
            </a:r>
          </a:p>
        </p:txBody>
      </p:sp>
      <p:sp>
        <p:nvSpPr>
          <p:cNvPr id="30738" name="Text Box 19"/>
          <p:cNvSpPr txBox="1">
            <a:spLocks noChangeArrowheads="1"/>
          </p:cNvSpPr>
          <p:nvPr/>
        </p:nvSpPr>
        <p:spPr bwMode="auto">
          <a:xfrm>
            <a:off x="1028700" y="2590800"/>
            <a:ext cx="30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2</a:t>
            </a:r>
          </a:p>
        </p:txBody>
      </p:sp>
      <p:sp>
        <p:nvSpPr>
          <p:cNvPr id="30739" name="Text Box 20"/>
          <p:cNvSpPr txBox="1">
            <a:spLocks noChangeArrowheads="1"/>
          </p:cNvSpPr>
          <p:nvPr/>
        </p:nvSpPr>
        <p:spPr bwMode="auto">
          <a:xfrm>
            <a:off x="1981200" y="2590800"/>
            <a:ext cx="1066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PbSO</a:t>
            </a:r>
            <a:r>
              <a:rPr lang="en-US" altLang="en-US" sz="1800" baseline="-25000">
                <a:latin typeface="Arial" panose="020B0604020202020204" pitchFamily="34" charset="0"/>
              </a:rPr>
              <a:t>4</a:t>
            </a:r>
          </a:p>
        </p:txBody>
      </p:sp>
      <p:sp>
        <p:nvSpPr>
          <p:cNvPr id="30740" name="Text Box 21"/>
          <p:cNvSpPr txBox="1">
            <a:spLocks noChangeArrowheads="1"/>
          </p:cNvSpPr>
          <p:nvPr/>
        </p:nvSpPr>
        <p:spPr bwMode="auto">
          <a:xfrm>
            <a:off x="3771900" y="25908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1:1</a:t>
            </a:r>
          </a:p>
        </p:txBody>
      </p:sp>
      <p:sp>
        <p:nvSpPr>
          <p:cNvPr id="30741" name="Text Box 22"/>
          <p:cNvSpPr txBox="1">
            <a:spLocks noChangeArrowheads="1"/>
          </p:cNvSpPr>
          <p:nvPr/>
        </p:nvSpPr>
        <p:spPr bwMode="auto">
          <a:xfrm>
            <a:off x="5181600" y="25908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1.6 x 10</a:t>
            </a:r>
            <a:r>
              <a:rPr lang="en-US" altLang="en-US" sz="1800" baseline="30000">
                <a:latin typeface="Arial" panose="020B0604020202020204" pitchFamily="34" charset="0"/>
              </a:rPr>
              <a:t>-8</a:t>
            </a:r>
          </a:p>
        </p:txBody>
      </p:sp>
      <p:sp>
        <p:nvSpPr>
          <p:cNvPr id="30742" name="Text Box 23"/>
          <p:cNvSpPr txBox="1">
            <a:spLocks noChangeArrowheads="1"/>
          </p:cNvSpPr>
          <p:nvPr/>
        </p:nvSpPr>
        <p:spPr bwMode="auto">
          <a:xfrm>
            <a:off x="6972300" y="25908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1.3 x 10</a:t>
            </a:r>
            <a:r>
              <a:rPr lang="en-US" altLang="en-US" sz="1800" baseline="30000">
                <a:latin typeface="Arial" panose="020B0604020202020204" pitchFamily="34" charset="0"/>
              </a:rPr>
              <a:t>-4</a:t>
            </a:r>
          </a:p>
        </p:txBody>
      </p:sp>
      <p:sp>
        <p:nvSpPr>
          <p:cNvPr id="30743" name="Text Box 24"/>
          <p:cNvSpPr txBox="1">
            <a:spLocks noChangeArrowheads="1"/>
          </p:cNvSpPr>
          <p:nvPr/>
        </p:nvSpPr>
        <p:spPr bwMode="auto">
          <a:xfrm>
            <a:off x="1028700" y="3124200"/>
            <a:ext cx="30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2</a:t>
            </a:r>
          </a:p>
        </p:txBody>
      </p:sp>
      <p:sp>
        <p:nvSpPr>
          <p:cNvPr id="30744" name="Text Box 25"/>
          <p:cNvSpPr txBox="1">
            <a:spLocks noChangeArrowheads="1"/>
          </p:cNvSpPr>
          <p:nvPr/>
        </p:nvSpPr>
        <p:spPr bwMode="auto">
          <a:xfrm>
            <a:off x="1981200" y="3124200"/>
            <a:ext cx="1066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BaCrO</a:t>
            </a:r>
            <a:r>
              <a:rPr lang="en-US" altLang="en-US" sz="1800" baseline="-25000">
                <a:latin typeface="Arial" panose="020B0604020202020204" pitchFamily="34" charset="0"/>
              </a:rPr>
              <a:t>4</a:t>
            </a:r>
          </a:p>
        </p:txBody>
      </p:sp>
      <p:sp>
        <p:nvSpPr>
          <p:cNvPr id="30745" name="Text Box 26"/>
          <p:cNvSpPr txBox="1">
            <a:spLocks noChangeArrowheads="1"/>
          </p:cNvSpPr>
          <p:nvPr/>
        </p:nvSpPr>
        <p:spPr bwMode="auto">
          <a:xfrm>
            <a:off x="3771900" y="31242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1:1</a:t>
            </a:r>
          </a:p>
        </p:txBody>
      </p:sp>
      <p:sp>
        <p:nvSpPr>
          <p:cNvPr id="30746" name="Text Box 27"/>
          <p:cNvSpPr txBox="1">
            <a:spLocks noChangeArrowheads="1"/>
          </p:cNvSpPr>
          <p:nvPr/>
        </p:nvSpPr>
        <p:spPr bwMode="auto">
          <a:xfrm>
            <a:off x="5124450" y="3124200"/>
            <a:ext cx="1257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2.1 x 10</a:t>
            </a:r>
            <a:r>
              <a:rPr lang="en-US" altLang="en-US" sz="1800" baseline="30000">
                <a:latin typeface="Arial" panose="020B0604020202020204" pitchFamily="34" charset="0"/>
              </a:rPr>
              <a:t>-10</a:t>
            </a:r>
          </a:p>
        </p:txBody>
      </p:sp>
      <p:sp>
        <p:nvSpPr>
          <p:cNvPr id="30747" name="Text Box 28"/>
          <p:cNvSpPr txBox="1">
            <a:spLocks noChangeArrowheads="1"/>
          </p:cNvSpPr>
          <p:nvPr/>
        </p:nvSpPr>
        <p:spPr bwMode="auto">
          <a:xfrm>
            <a:off x="6972300" y="31242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1.4 x 10</a:t>
            </a:r>
            <a:r>
              <a:rPr lang="en-US" altLang="en-US" sz="1800" baseline="30000">
                <a:latin typeface="Arial" panose="020B0604020202020204" pitchFamily="34" charset="0"/>
              </a:rPr>
              <a:t>-5</a:t>
            </a:r>
          </a:p>
        </p:txBody>
      </p:sp>
      <p:sp>
        <p:nvSpPr>
          <p:cNvPr id="30748" name="Text Box 29"/>
          <p:cNvSpPr txBox="1">
            <a:spLocks noChangeArrowheads="1"/>
          </p:cNvSpPr>
          <p:nvPr/>
        </p:nvSpPr>
        <p:spPr bwMode="auto">
          <a:xfrm>
            <a:off x="1028700" y="3962400"/>
            <a:ext cx="30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3</a:t>
            </a:r>
          </a:p>
        </p:txBody>
      </p:sp>
      <p:sp>
        <p:nvSpPr>
          <p:cNvPr id="30749" name="Text Box 30"/>
          <p:cNvSpPr txBox="1">
            <a:spLocks noChangeArrowheads="1"/>
          </p:cNvSpPr>
          <p:nvPr/>
        </p:nvSpPr>
        <p:spPr bwMode="auto">
          <a:xfrm>
            <a:off x="1981200" y="3962400"/>
            <a:ext cx="1066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Ca(OH)</a:t>
            </a:r>
            <a:r>
              <a:rPr lang="en-US" altLang="en-US" sz="1800" baseline="-25000">
                <a:latin typeface="Arial" panose="020B0604020202020204" pitchFamily="34" charset="0"/>
              </a:rPr>
              <a:t>2</a:t>
            </a:r>
          </a:p>
        </p:txBody>
      </p:sp>
      <p:sp>
        <p:nvSpPr>
          <p:cNvPr id="30750" name="Text Box 31"/>
          <p:cNvSpPr txBox="1">
            <a:spLocks noChangeArrowheads="1"/>
          </p:cNvSpPr>
          <p:nvPr/>
        </p:nvSpPr>
        <p:spPr bwMode="auto">
          <a:xfrm>
            <a:off x="3771900" y="39624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1:2</a:t>
            </a:r>
          </a:p>
        </p:txBody>
      </p:sp>
      <p:sp>
        <p:nvSpPr>
          <p:cNvPr id="30751" name="Text Box 32"/>
          <p:cNvSpPr txBox="1">
            <a:spLocks noChangeArrowheads="1"/>
          </p:cNvSpPr>
          <p:nvPr/>
        </p:nvSpPr>
        <p:spPr bwMode="auto">
          <a:xfrm>
            <a:off x="5219700" y="39624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5.5 x 10</a:t>
            </a:r>
            <a:r>
              <a:rPr lang="en-US" altLang="en-US" sz="1800" baseline="30000">
                <a:latin typeface="Arial" panose="020B0604020202020204" pitchFamily="34" charset="0"/>
              </a:rPr>
              <a:t>-6</a:t>
            </a:r>
          </a:p>
        </p:txBody>
      </p:sp>
      <p:sp>
        <p:nvSpPr>
          <p:cNvPr id="30752" name="Text Box 33"/>
          <p:cNvSpPr txBox="1">
            <a:spLocks noChangeArrowheads="1"/>
          </p:cNvSpPr>
          <p:nvPr/>
        </p:nvSpPr>
        <p:spPr bwMode="auto">
          <a:xfrm>
            <a:off x="6972300" y="39624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1.2 x 10</a:t>
            </a:r>
            <a:r>
              <a:rPr lang="en-US" altLang="en-US" sz="1800" baseline="30000">
                <a:latin typeface="Arial" panose="020B0604020202020204" pitchFamily="34" charset="0"/>
              </a:rPr>
              <a:t>-2</a:t>
            </a:r>
          </a:p>
        </p:txBody>
      </p:sp>
      <p:sp>
        <p:nvSpPr>
          <p:cNvPr id="30753" name="Text Box 34"/>
          <p:cNvSpPr txBox="1">
            <a:spLocks noChangeArrowheads="1"/>
          </p:cNvSpPr>
          <p:nvPr/>
        </p:nvSpPr>
        <p:spPr bwMode="auto">
          <a:xfrm>
            <a:off x="1028700" y="4521200"/>
            <a:ext cx="30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3</a:t>
            </a:r>
          </a:p>
        </p:txBody>
      </p:sp>
      <p:sp>
        <p:nvSpPr>
          <p:cNvPr id="30754" name="Text Box 35"/>
          <p:cNvSpPr txBox="1">
            <a:spLocks noChangeArrowheads="1"/>
          </p:cNvSpPr>
          <p:nvPr/>
        </p:nvSpPr>
        <p:spPr bwMode="auto">
          <a:xfrm>
            <a:off x="1981200" y="4521200"/>
            <a:ext cx="1066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BaF</a:t>
            </a:r>
            <a:r>
              <a:rPr lang="en-US" altLang="en-US" sz="1800" baseline="-25000">
                <a:latin typeface="Arial" panose="020B0604020202020204" pitchFamily="34" charset="0"/>
              </a:rPr>
              <a:t>2</a:t>
            </a:r>
          </a:p>
        </p:txBody>
      </p:sp>
      <p:sp>
        <p:nvSpPr>
          <p:cNvPr id="30755" name="Text Box 36"/>
          <p:cNvSpPr txBox="1">
            <a:spLocks noChangeArrowheads="1"/>
          </p:cNvSpPr>
          <p:nvPr/>
        </p:nvSpPr>
        <p:spPr bwMode="auto">
          <a:xfrm>
            <a:off x="3771900" y="45212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1:2</a:t>
            </a:r>
          </a:p>
        </p:txBody>
      </p:sp>
      <p:sp>
        <p:nvSpPr>
          <p:cNvPr id="30756" name="Text Box 37"/>
          <p:cNvSpPr txBox="1">
            <a:spLocks noChangeArrowheads="1"/>
          </p:cNvSpPr>
          <p:nvPr/>
        </p:nvSpPr>
        <p:spPr bwMode="auto">
          <a:xfrm>
            <a:off x="5219700" y="45212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1.5 x 10</a:t>
            </a:r>
            <a:r>
              <a:rPr lang="en-US" altLang="en-US" sz="1800" baseline="30000">
                <a:latin typeface="Arial" panose="020B0604020202020204" pitchFamily="34" charset="0"/>
              </a:rPr>
              <a:t>-6</a:t>
            </a:r>
          </a:p>
        </p:txBody>
      </p:sp>
      <p:sp>
        <p:nvSpPr>
          <p:cNvPr id="30757" name="Text Box 38"/>
          <p:cNvSpPr txBox="1">
            <a:spLocks noChangeArrowheads="1"/>
          </p:cNvSpPr>
          <p:nvPr/>
        </p:nvSpPr>
        <p:spPr bwMode="auto">
          <a:xfrm>
            <a:off x="6972300" y="45212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7.2 x 10</a:t>
            </a:r>
            <a:r>
              <a:rPr lang="en-US" altLang="en-US" sz="1800" baseline="30000">
                <a:latin typeface="Arial" panose="020B0604020202020204" pitchFamily="34" charset="0"/>
              </a:rPr>
              <a:t>-3</a:t>
            </a:r>
          </a:p>
        </p:txBody>
      </p:sp>
      <p:sp>
        <p:nvSpPr>
          <p:cNvPr id="30758" name="Text Box 39"/>
          <p:cNvSpPr txBox="1">
            <a:spLocks noChangeArrowheads="1"/>
          </p:cNvSpPr>
          <p:nvPr/>
        </p:nvSpPr>
        <p:spPr bwMode="auto">
          <a:xfrm>
            <a:off x="1028700" y="5080000"/>
            <a:ext cx="30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3</a:t>
            </a:r>
          </a:p>
        </p:txBody>
      </p:sp>
      <p:sp>
        <p:nvSpPr>
          <p:cNvPr id="30759" name="Text Box 40"/>
          <p:cNvSpPr txBox="1">
            <a:spLocks noChangeArrowheads="1"/>
          </p:cNvSpPr>
          <p:nvPr/>
        </p:nvSpPr>
        <p:spPr bwMode="auto">
          <a:xfrm>
            <a:off x="1981200" y="5080000"/>
            <a:ext cx="1066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CaF</a:t>
            </a:r>
            <a:r>
              <a:rPr lang="en-US" altLang="en-US" sz="1800" baseline="-25000">
                <a:latin typeface="Arial" panose="020B0604020202020204" pitchFamily="34" charset="0"/>
              </a:rPr>
              <a:t>2</a:t>
            </a:r>
          </a:p>
        </p:txBody>
      </p:sp>
      <p:sp>
        <p:nvSpPr>
          <p:cNvPr id="30760" name="Text Box 41"/>
          <p:cNvSpPr txBox="1">
            <a:spLocks noChangeArrowheads="1"/>
          </p:cNvSpPr>
          <p:nvPr/>
        </p:nvSpPr>
        <p:spPr bwMode="auto">
          <a:xfrm>
            <a:off x="3771900" y="50800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1:2</a:t>
            </a:r>
          </a:p>
        </p:txBody>
      </p:sp>
      <p:sp>
        <p:nvSpPr>
          <p:cNvPr id="30761" name="Text Box 42"/>
          <p:cNvSpPr txBox="1">
            <a:spLocks noChangeArrowheads="1"/>
          </p:cNvSpPr>
          <p:nvPr/>
        </p:nvSpPr>
        <p:spPr bwMode="auto">
          <a:xfrm>
            <a:off x="5162550" y="5080000"/>
            <a:ext cx="1257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3.2 x 10</a:t>
            </a:r>
            <a:r>
              <a:rPr lang="en-US" altLang="en-US" sz="1800" baseline="30000">
                <a:latin typeface="Arial" panose="020B0604020202020204" pitchFamily="34" charset="0"/>
              </a:rPr>
              <a:t>-11</a:t>
            </a:r>
          </a:p>
        </p:txBody>
      </p:sp>
      <p:sp>
        <p:nvSpPr>
          <p:cNvPr id="30762" name="Text Box 43"/>
          <p:cNvSpPr txBox="1">
            <a:spLocks noChangeArrowheads="1"/>
          </p:cNvSpPr>
          <p:nvPr/>
        </p:nvSpPr>
        <p:spPr bwMode="auto">
          <a:xfrm>
            <a:off x="6972300" y="50800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2.0 x 10</a:t>
            </a:r>
            <a:r>
              <a:rPr lang="en-US" altLang="en-US" sz="1800" baseline="30000">
                <a:latin typeface="Arial" panose="020B0604020202020204" pitchFamily="34" charset="0"/>
              </a:rPr>
              <a:t>-4</a:t>
            </a:r>
          </a:p>
        </p:txBody>
      </p:sp>
      <p:sp>
        <p:nvSpPr>
          <p:cNvPr id="30763" name="Text Box 44"/>
          <p:cNvSpPr txBox="1">
            <a:spLocks noChangeArrowheads="1"/>
          </p:cNvSpPr>
          <p:nvPr/>
        </p:nvSpPr>
        <p:spPr bwMode="auto">
          <a:xfrm>
            <a:off x="1028700" y="5638800"/>
            <a:ext cx="304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3</a:t>
            </a:r>
          </a:p>
        </p:txBody>
      </p:sp>
      <p:sp>
        <p:nvSpPr>
          <p:cNvPr id="30764" name="Text Box 45"/>
          <p:cNvSpPr txBox="1">
            <a:spLocks noChangeArrowheads="1"/>
          </p:cNvSpPr>
          <p:nvPr/>
        </p:nvSpPr>
        <p:spPr bwMode="auto">
          <a:xfrm>
            <a:off x="1981200" y="5638800"/>
            <a:ext cx="1066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Ag</a:t>
            </a:r>
            <a:r>
              <a:rPr lang="en-US" altLang="en-US" sz="1800" baseline="-25000">
                <a:latin typeface="Arial" panose="020B0604020202020204" pitchFamily="34" charset="0"/>
              </a:rPr>
              <a:t>2</a:t>
            </a:r>
            <a:r>
              <a:rPr lang="en-US" altLang="en-US" sz="1800">
                <a:latin typeface="Arial" panose="020B0604020202020204" pitchFamily="34" charset="0"/>
              </a:rPr>
              <a:t>CrO</a:t>
            </a:r>
            <a:r>
              <a:rPr lang="en-US" altLang="en-US" sz="1800" baseline="-25000">
                <a:latin typeface="Arial" panose="020B0604020202020204" pitchFamily="34" charset="0"/>
              </a:rPr>
              <a:t>4</a:t>
            </a:r>
          </a:p>
        </p:txBody>
      </p:sp>
      <p:sp>
        <p:nvSpPr>
          <p:cNvPr id="30765" name="Text Box 46"/>
          <p:cNvSpPr txBox="1">
            <a:spLocks noChangeArrowheads="1"/>
          </p:cNvSpPr>
          <p:nvPr/>
        </p:nvSpPr>
        <p:spPr bwMode="auto">
          <a:xfrm>
            <a:off x="3771900" y="5638800"/>
            <a:ext cx="53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2:1</a:t>
            </a:r>
          </a:p>
        </p:txBody>
      </p:sp>
      <p:sp>
        <p:nvSpPr>
          <p:cNvPr id="30766" name="Text Box 47"/>
          <p:cNvSpPr txBox="1">
            <a:spLocks noChangeArrowheads="1"/>
          </p:cNvSpPr>
          <p:nvPr/>
        </p:nvSpPr>
        <p:spPr bwMode="auto">
          <a:xfrm>
            <a:off x="5162550" y="5638800"/>
            <a:ext cx="12573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2.6 x 10</a:t>
            </a:r>
            <a:r>
              <a:rPr lang="en-US" altLang="en-US" sz="1800" baseline="30000">
                <a:latin typeface="Arial" panose="020B0604020202020204" pitchFamily="34" charset="0"/>
              </a:rPr>
              <a:t>-12</a:t>
            </a:r>
          </a:p>
        </p:txBody>
      </p:sp>
      <p:sp>
        <p:nvSpPr>
          <p:cNvPr id="30767" name="Text Box 48"/>
          <p:cNvSpPr txBox="1">
            <a:spLocks noChangeArrowheads="1"/>
          </p:cNvSpPr>
          <p:nvPr/>
        </p:nvSpPr>
        <p:spPr bwMode="auto">
          <a:xfrm>
            <a:off x="6972300" y="5638800"/>
            <a:ext cx="1143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125"/>
              </a:spcBef>
              <a:buClrTx/>
              <a:buFontTx/>
              <a:buNone/>
            </a:pPr>
            <a:r>
              <a:rPr lang="en-US" altLang="en-US" sz="1800">
                <a:latin typeface="Arial" panose="020B0604020202020204" pitchFamily="34" charset="0"/>
              </a:rPr>
              <a:t>8.7 x 10</a:t>
            </a:r>
            <a:r>
              <a:rPr lang="en-US" altLang="en-US" sz="1800" baseline="30000">
                <a:latin typeface="Arial" panose="020B0604020202020204" pitchFamily="34" charset="0"/>
              </a:rPr>
              <a:t>-5</a:t>
            </a:r>
          </a:p>
        </p:txBody>
      </p:sp>
      <p:sp>
        <p:nvSpPr>
          <p:cNvPr id="31792" name="Line 49">
            <a:extLst>
              <a:ext uri="{FF2B5EF4-FFF2-40B4-BE49-F238E27FC236}">
                <a16:creationId xmlns:a16="http://schemas.microsoft.com/office/drawing/2014/main" xmlns="" id="{CF8B0AF7-2361-47B6-8F9B-E4F57AD28D28}"/>
              </a:ext>
            </a:extLst>
          </p:cNvPr>
          <p:cNvSpPr>
            <a:spLocks noChangeShapeType="1"/>
          </p:cNvSpPr>
          <p:nvPr/>
        </p:nvSpPr>
        <p:spPr bwMode="auto">
          <a:xfrm>
            <a:off x="609600" y="6096000"/>
            <a:ext cx="8001000" cy="1588"/>
          </a:xfrm>
          <a:prstGeom prst="line">
            <a:avLst/>
          </a:prstGeom>
          <a:noFill/>
          <a:ln w="28440">
            <a:solidFill>
              <a:schemeClr val="accent6">
                <a:lumMod val="75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xmlns="" id="{977796BF-AEAC-4F15-9D9E-E78C9728AE7C}"/>
              </a:ext>
            </a:extLst>
          </p:cNvPr>
          <p:cNvSpPr txBox="1">
            <a:spLocks noChangeArrowheads="1"/>
          </p:cNvSpPr>
          <p:nvPr/>
        </p:nvSpPr>
        <p:spPr bwMode="auto">
          <a:xfrm>
            <a:off x="304800" y="244475"/>
            <a:ext cx="8534400" cy="626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sz="3200" b="1" dirty="0">
                <a:effectLst>
                  <a:outerShdw blurRad="38100" dist="38100" dir="2700000" algn="tl">
                    <a:srgbClr val="C0C0C0"/>
                  </a:outerShdw>
                </a:effectLst>
                <a:latin typeface="Arial" charset="0"/>
              </a:rPr>
              <a:t>Solubility and Common Ion effect</a:t>
            </a:r>
          </a:p>
          <a:p>
            <a:pPr>
              <a:buSzPct val="100000"/>
              <a:defRPr/>
            </a:pPr>
            <a:endParaRPr lang="en-US" sz="3200" b="1" dirty="0">
              <a:solidFill>
                <a:schemeClr val="accent6">
                  <a:lumMod val="60000"/>
                  <a:lumOff val="40000"/>
                </a:schemeClr>
              </a:solidFill>
              <a:effectLst>
                <a:outerShdw blurRad="38100" dist="38100" dir="2700000" algn="tl">
                  <a:srgbClr val="C0C0C0"/>
                </a:outerShdw>
              </a:effectLst>
              <a:latin typeface="Arial" charset="0"/>
            </a:endParaRPr>
          </a:p>
          <a:p>
            <a:pPr>
              <a:buSzPct val="100000"/>
              <a:defRPr/>
            </a:pPr>
            <a:r>
              <a:rPr lang="en-US" sz="3200" b="1" dirty="0">
                <a:solidFill>
                  <a:schemeClr val="accent6">
                    <a:lumMod val="60000"/>
                    <a:lumOff val="40000"/>
                  </a:schemeClr>
                </a:solidFill>
                <a:effectLst>
                  <a:outerShdw blurRad="38100" dist="38100" dir="2700000" algn="tl">
                    <a:srgbClr val="C0C0C0"/>
                  </a:outerShdw>
                </a:effectLst>
                <a:latin typeface="Arial" charset="0"/>
              </a:rPr>
              <a:t>	CaF</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2(s)</a:t>
            </a:r>
            <a:r>
              <a:rPr lang="en-US" sz="3200" b="1" dirty="0">
                <a:solidFill>
                  <a:schemeClr val="accent6">
                    <a:lumMod val="60000"/>
                    <a:lumOff val="40000"/>
                  </a:schemeClr>
                </a:solidFill>
                <a:effectLst>
                  <a:outerShdw blurRad="38100" dist="38100" dir="2700000" algn="tl">
                    <a:srgbClr val="C0C0C0"/>
                  </a:outerShdw>
                </a:effectLst>
                <a:latin typeface="Arial" charset="0"/>
              </a:rPr>
              <a:t>  </a:t>
            </a:r>
            <a:r>
              <a:rPr lang="en-US" sz="3200" b="1" dirty="0">
                <a:solidFill>
                  <a:schemeClr val="accent6">
                    <a:lumMod val="60000"/>
                    <a:lumOff val="40000"/>
                  </a:schemeClr>
                </a:solidFill>
                <a:effectLst>
                  <a:outerShdw blurRad="38100" dist="38100" dir="2700000" algn="tl">
                    <a:srgbClr val="C0C0C0"/>
                  </a:outerShdw>
                </a:effectLst>
                <a:latin typeface="Symbol" pitchFamily="16" charset="2"/>
              </a:rPr>
              <a:t></a:t>
            </a:r>
            <a:r>
              <a:rPr lang="en-US" sz="3200" b="1" dirty="0">
                <a:solidFill>
                  <a:schemeClr val="accent6">
                    <a:lumMod val="60000"/>
                    <a:lumOff val="40000"/>
                  </a:schemeClr>
                </a:solidFill>
                <a:effectLst>
                  <a:outerShdw blurRad="38100" dist="38100" dir="2700000" algn="tl">
                    <a:srgbClr val="C0C0C0"/>
                  </a:outerShdw>
                </a:effectLst>
                <a:latin typeface="Arial" charset="0"/>
              </a:rPr>
              <a:t>  Ca</a:t>
            </a:r>
            <a:r>
              <a:rPr lang="en-US" sz="3200" b="1" baseline="30000" dirty="0">
                <a:solidFill>
                  <a:schemeClr val="accent6">
                    <a:lumMod val="60000"/>
                    <a:lumOff val="40000"/>
                  </a:schemeClr>
                </a:solidFill>
                <a:effectLst>
                  <a:outerShdw blurRad="38100" dist="38100" dir="2700000" algn="tl">
                    <a:srgbClr val="C0C0C0"/>
                  </a:outerShdw>
                </a:effectLst>
                <a:latin typeface="Arial" charset="0"/>
              </a:rPr>
              <a:t>2+</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a:t>
            </a:r>
            <a:r>
              <a:rPr lang="en-US" sz="3200" b="1" baseline="-25000" dirty="0" err="1">
                <a:solidFill>
                  <a:schemeClr val="accent6">
                    <a:lumMod val="60000"/>
                    <a:lumOff val="40000"/>
                  </a:schemeClr>
                </a:solidFill>
                <a:effectLst>
                  <a:outerShdw blurRad="38100" dist="38100" dir="2700000" algn="tl">
                    <a:srgbClr val="C0C0C0"/>
                  </a:outerShdw>
                </a:effectLst>
                <a:latin typeface="Arial" charset="0"/>
              </a:rPr>
              <a:t>aq</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a:t>
            </a:r>
            <a:r>
              <a:rPr lang="en-US" sz="3200" b="1" dirty="0">
                <a:solidFill>
                  <a:schemeClr val="accent6">
                    <a:lumMod val="60000"/>
                    <a:lumOff val="40000"/>
                  </a:schemeClr>
                </a:solidFill>
                <a:effectLst>
                  <a:outerShdw blurRad="38100" dist="38100" dir="2700000" algn="tl">
                    <a:srgbClr val="C0C0C0"/>
                  </a:outerShdw>
                </a:effectLst>
                <a:latin typeface="Arial" charset="0"/>
              </a:rPr>
              <a:t>  +  2F</a:t>
            </a:r>
            <a:r>
              <a:rPr lang="en-US" sz="3200" b="1" baseline="30000" dirty="0">
                <a:solidFill>
                  <a:schemeClr val="accent6">
                    <a:lumMod val="60000"/>
                    <a:lumOff val="40000"/>
                  </a:schemeClr>
                </a:solidFill>
                <a:effectLst>
                  <a:outerShdw blurRad="38100" dist="38100" dir="2700000" algn="tl">
                    <a:srgbClr val="C0C0C0"/>
                  </a:outerShdw>
                </a:effectLst>
                <a:latin typeface="Arial" charset="0"/>
              </a:rPr>
              <a:t>-</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a:t>
            </a:r>
            <a:r>
              <a:rPr lang="en-US" sz="3200" b="1" baseline="-25000" dirty="0" err="1">
                <a:solidFill>
                  <a:schemeClr val="accent6">
                    <a:lumMod val="60000"/>
                    <a:lumOff val="40000"/>
                  </a:schemeClr>
                </a:solidFill>
                <a:effectLst>
                  <a:outerShdw blurRad="38100" dist="38100" dir="2700000" algn="tl">
                    <a:srgbClr val="C0C0C0"/>
                  </a:outerShdw>
                </a:effectLst>
                <a:latin typeface="Arial" charset="0"/>
              </a:rPr>
              <a:t>aq</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a:t>
            </a:r>
          </a:p>
          <a:p>
            <a:pPr>
              <a:buSzPct val="100000"/>
              <a:defRPr/>
            </a:pPr>
            <a:endParaRPr lang="en-US" sz="3200" b="1" baseline="-25000" dirty="0">
              <a:solidFill>
                <a:srgbClr val="9900CC"/>
              </a:solidFill>
              <a:effectLst>
                <a:outerShdw blurRad="38100" dist="38100" dir="2700000" algn="tl">
                  <a:srgbClr val="C0C0C0"/>
                </a:outerShdw>
              </a:effectLst>
              <a:latin typeface="Arial" charset="0"/>
            </a:endParaRPr>
          </a:p>
          <a:p>
            <a:pPr>
              <a:buSzPct val="100000"/>
              <a:defRPr/>
            </a:pPr>
            <a:r>
              <a:rPr lang="en-US" sz="3200" b="1" dirty="0">
                <a:effectLst>
                  <a:outerShdw blurRad="38100" dist="38100" dir="2700000" algn="tl">
                    <a:srgbClr val="C0C0C0"/>
                  </a:outerShdw>
                </a:effectLst>
                <a:latin typeface="Arial" charset="0"/>
              </a:rPr>
              <a:t>        The addition of Ca</a:t>
            </a:r>
            <a:r>
              <a:rPr lang="en-US" sz="3200" b="1" baseline="30000" dirty="0">
                <a:effectLst>
                  <a:outerShdw blurRad="38100" dist="38100" dir="2700000" algn="tl">
                    <a:srgbClr val="C0C0C0"/>
                  </a:outerShdw>
                </a:effectLst>
                <a:latin typeface="Arial" charset="0"/>
              </a:rPr>
              <a:t>2+</a:t>
            </a:r>
            <a:r>
              <a:rPr lang="en-US" sz="3200" b="1" dirty="0">
                <a:effectLst>
                  <a:outerShdw blurRad="38100" dist="38100" dir="2700000" algn="tl">
                    <a:srgbClr val="C0C0C0"/>
                  </a:outerShdw>
                </a:effectLst>
                <a:latin typeface="Arial" charset="0"/>
              </a:rPr>
              <a:t>  or F</a:t>
            </a:r>
            <a:r>
              <a:rPr lang="en-US" sz="3200" b="1" baseline="30000" dirty="0">
                <a:effectLst>
                  <a:outerShdw blurRad="38100" dist="38100" dir="2700000" algn="tl">
                    <a:srgbClr val="C0C0C0"/>
                  </a:outerShdw>
                </a:effectLst>
                <a:latin typeface="Arial" charset="0"/>
              </a:rPr>
              <a:t>- </a:t>
            </a:r>
            <a:r>
              <a:rPr lang="en-US" sz="3200" b="1" dirty="0">
                <a:effectLst>
                  <a:outerShdw blurRad="38100" dist="38100" dir="2700000" algn="tl">
                    <a:srgbClr val="C0C0C0"/>
                  </a:outerShdw>
                </a:effectLst>
                <a:latin typeface="Arial" charset="0"/>
              </a:rPr>
              <a:t> shifts the equilibrium.  According to Le </a:t>
            </a:r>
            <a:r>
              <a:rPr lang="en-US" sz="3200" b="1" dirty="0" err="1">
                <a:effectLst>
                  <a:outerShdw blurRad="38100" dist="38100" dir="2700000" algn="tl">
                    <a:srgbClr val="C0C0C0"/>
                  </a:outerShdw>
                </a:effectLst>
                <a:latin typeface="Arial" charset="0"/>
              </a:rPr>
              <a:t>Chatelier’s</a:t>
            </a:r>
            <a:r>
              <a:rPr lang="en-US" sz="3200" b="1" dirty="0">
                <a:effectLst>
                  <a:outerShdw blurRad="38100" dist="38100" dir="2700000" algn="tl">
                    <a:srgbClr val="C0C0C0"/>
                  </a:outerShdw>
                </a:effectLst>
                <a:latin typeface="Arial" charset="0"/>
              </a:rPr>
              <a:t> Principle, more solid will form thus reducing the solubility of the solid.</a:t>
            </a:r>
          </a:p>
          <a:p>
            <a:pPr>
              <a:buSzPct val="100000"/>
              <a:defRPr/>
            </a:pPr>
            <a:endParaRPr lang="en-US" sz="3200" b="1" dirty="0">
              <a:effectLst>
                <a:outerShdw blurRad="38100" dist="38100" dir="2700000" algn="tl">
                  <a:srgbClr val="C0C0C0"/>
                </a:outerShdw>
              </a:effectLst>
              <a:latin typeface="Arial" charset="0"/>
            </a:endParaRPr>
          </a:p>
          <a:p>
            <a:pPr algn="ctr">
              <a:buSzPct val="100000"/>
              <a:defRPr/>
            </a:pPr>
            <a:r>
              <a:rPr lang="en-US" sz="3600" b="1" dirty="0">
                <a:solidFill>
                  <a:schemeClr val="accent6">
                    <a:lumMod val="60000"/>
                    <a:lumOff val="40000"/>
                  </a:schemeClr>
                </a:solidFill>
                <a:effectLst>
                  <a:outerShdw blurRad="38100" dist="38100" dir="2700000" algn="tl">
                    <a:srgbClr val="C0C0C0"/>
                  </a:outerShdw>
                </a:effectLst>
                <a:latin typeface="Arial" charset="0"/>
              </a:rPr>
              <a:t>Solubility of a salt decreases when the solute of a common ion is added.</a:t>
            </a:r>
          </a:p>
          <a:p>
            <a:pPr>
              <a:buSzPct val="100000"/>
              <a:defRPr/>
            </a:pPr>
            <a:endParaRPr lang="en-US" sz="3600" b="1" dirty="0">
              <a:solidFill>
                <a:srgbClr val="9900CC"/>
              </a:solidFill>
              <a:effectLst>
                <a:outerShdw blurRad="38100" dist="38100" dir="2700000" algn="tl">
                  <a:srgbClr val="C0C0C0"/>
                </a:outerShdw>
              </a:effectLst>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01E9A9-27B3-48D0-BE95-E51D98B404A2}"/>
              </a:ext>
            </a:extLst>
          </p:cNvPr>
          <p:cNvSpPr>
            <a:spLocks noGrp="1"/>
          </p:cNvSpPr>
          <p:nvPr>
            <p:ph type="title"/>
          </p:nvPr>
        </p:nvSpPr>
        <p:spPr>
          <a:xfrm>
            <a:off x="273050" y="180975"/>
            <a:ext cx="4908550" cy="1141413"/>
          </a:xfrm>
        </p:spPr>
        <p:txBody>
          <a:bodyPr/>
          <a:lstStyle/>
          <a:p>
            <a:pPr>
              <a:defRPr/>
            </a:pPr>
            <a:r>
              <a:rPr lang="en-US" b="1" dirty="0">
                <a:solidFill>
                  <a:schemeClr val="accent6">
                    <a:lumMod val="60000"/>
                    <a:lumOff val="40000"/>
                  </a:schemeClr>
                </a:solidFill>
              </a:rPr>
              <a:t>Factors Affecting Solubility</a:t>
            </a:r>
          </a:p>
        </p:txBody>
      </p:sp>
      <p:sp>
        <p:nvSpPr>
          <p:cNvPr id="34819" name="Content Placeholder 2"/>
          <p:cNvSpPr>
            <a:spLocks noGrp="1" noChangeArrowheads="1"/>
          </p:cNvSpPr>
          <p:nvPr>
            <p:ph idx="1"/>
          </p:nvPr>
        </p:nvSpPr>
        <p:spPr>
          <a:xfrm>
            <a:off x="457200" y="1568450"/>
            <a:ext cx="3581400" cy="5137150"/>
          </a:xfrm>
        </p:spPr>
        <p:txBody>
          <a:bodyPr/>
          <a:lstStyle/>
          <a:p>
            <a:r>
              <a:rPr lang="en-US" altLang="en-US" sz="2600" b="1" smtClean="0"/>
              <a:t>The common-ion effect</a:t>
            </a:r>
          </a:p>
          <a:p>
            <a:pPr lvl="1">
              <a:buClr>
                <a:schemeClr val="bg2"/>
              </a:buClr>
            </a:pPr>
            <a:r>
              <a:rPr lang="en-US" altLang="en-US" sz="2400" smtClean="0"/>
              <a:t>If one of the ions in a solution equilibrium is already dissolved in the solution, the solubility of the salt will decrease.</a:t>
            </a:r>
          </a:p>
          <a:p>
            <a:pPr lvl="1">
              <a:buClr>
                <a:schemeClr val="bg2"/>
              </a:buClr>
            </a:pPr>
            <a:r>
              <a:rPr lang="en-US" altLang="en-US" sz="2400" smtClean="0"/>
              <a:t>If either calcium ions or fluoride ions are present, then calcium fluoride will be less soluble.</a:t>
            </a:r>
          </a:p>
        </p:txBody>
      </p:sp>
      <p:pic>
        <p:nvPicPr>
          <p:cNvPr id="34820" name="Picture 5" descr="A graph shows that as N ay F concentration increases, the molar solubility of C ay F 2 decreases. The graph has concentration of N ay F, moles per liter, on the X-axis, ranging from 0 to 0.20 with intervals of 0.05, and molar solubility of C ay F 2, moles per liter, ranging from 0 to pure water, 10 negative cubed is closer. The solubility of C ay F 2 decreases sharply as a common ion, F minus, is added to the solution. Data are summarized in the following list; values are approximate. The following list provides the Concentration of N ay F, moles per liter, Molar solubility of C ay F 2, moles per liter for the data. Item 1. N ay F, 0.01. C ay F 2, 5 times 10 to the negative fourth. Item 2. N ay F, 0.05. C ay F 2, 4 times 10 to the negative eighth. Item 3. N ay F, 0.1. C ay F 2, 7 times 10 to the negative ninth. Item 4. N ay F, 0.15. C ay F 2, 3 times 10 to the negative ninth. Item 5. N ay F, 0.2. C ay F 2, 1.5 times 10 to the negative ninth. "/>
          <p:cNvPicPr>
            <a:picLocks noChangeAspect="1" noChangeArrowheads="1"/>
          </p:cNvPicPr>
          <p:nvPr/>
        </p:nvPicPr>
        <p:blipFill>
          <a:blip r:embed="rId2">
            <a:extLst>
              <a:ext uri="{28A0092B-C50C-407E-A947-70E740481C1C}">
                <a14:useLocalDpi xmlns:a14="http://schemas.microsoft.com/office/drawing/2010/main" val="0"/>
              </a:ext>
            </a:extLst>
          </a:blip>
          <a:srcRect b="2698"/>
          <a:stretch>
            <a:fillRect/>
          </a:stretch>
        </p:blipFill>
        <p:spPr bwMode="auto">
          <a:xfrm>
            <a:off x="4572000" y="180975"/>
            <a:ext cx="429895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2743200" cy="3382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Text Box 2"/>
          <p:cNvSpPr txBox="1">
            <a:spLocks noChangeArrowheads="1"/>
          </p:cNvSpPr>
          <p:nvPr/>
        </p:nvSpPr>
        <p:spPr bwMode="auto">
          <a:xfrm>
            <a:off x="2286000" y="457200"/>
            <a:ext cx="52578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250"/>
              </a:spcBef>
              <a:buClrTx/>
              <a:buFontTx/>
              <a:buNone/>
            </a:pPr>
            <a:r>
              <a:rPr lang="en-US" altLang="en-US" sz="2000" b="1">
                <a:latin typeface="Arial" panose="020B0604020202020204" pitchFamily="34" charset="0"/>
              </a:rPr>
              <a:t>The effect of a common ion on solubility</a:t>
            </a:r>
          </a:p>
        </p:txBody>
      </p:sp>
      <p:sp>
        <p:nvSpPr>
          <p:cNvPr id="35844" name="Text Box 3"/>
          <p:cNvSpPr txBox="1">
            <a:spLocks noChangeArrowheads="1"/>
          </p:cNvSpPr>
          <p:nvPr/>
        </p:nvSpPr>
        <p:spPr bwMode="auto">
          <a:xfrm>
            <a:off x="457200" y="5334000"/>
            <a:ext cx="4038600" cy="406400"/>
          </a:xfrm>
          <a:prstGeom prst="rect">
            <a:avLst/>
          </a:prstGeom>
          <a:noFill/>
          <a:ln w="38160">
            <a:solidFill>
              <a:srgbClr val="FFCC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PbCrO</a:t>
            </a:r>
            <a:r>
              <a:rPr lang="en-US" altLang="en-US" sz="1800" baseline="-25000">
                <a:latin typeface="Arial" panose="020B0604020202020204" pitchFamily="34" charset="0"/>
              </a:rPr>
              <a:t>4</a:t>
            </a:r>
            <a:r>
              <a:rPr lang="en-US" altLang="en-US" sz="1800">
                <a:latin typeface="Arial" panose="020B0604020202020204" pitchFamily="34" charset="0"/>
              </a:rPr>
              <a:t>(</a:t>
            </a:r>
            <a:r>
              <a:rPr lang="en-US" altLang="en-US" sz="1800" i="1"/>
              <a:t>s</a:t>
            </a:r>
            <a:r>
              <a:rPr lang="en-US" altLang="en-US" sz="1800">
                <a:latin typeface="Arial" panose="020B0604020202020204" pitchFamily="34" charset="0"/>
              </a:rPr>
              <a:t>)          Pb</a:t>
            </a:r>
            <a:r>
              <a:rPr lang="en-US" altLang="en-US" sz="1800" baseline="30000">
                <a:latin typeface="Arial" panose="020B0604020202020204" pitchFamily="34" charset="0"/>
              </a:rPr>
              <a:t>2+</a:t>
            </a:r>
            <a:r>
              <a:rPr lang="en-US" altLang="en-US" sz="1800">
                <a:latin typeface="Arial" panose="020B0604020202020204" pitchFamily="34" charset="0"/>
              </a:rPr>
              <a:t>(</a:t>
            </a:r>
            <a:r>
              <a:rPr lang="en-US" altLang="en-US" sz="1800" i="1"/>
              <a:t>aq</a:t>
            </a:r>
            <a:r>
              <a:rPr lang="en-US" altLang="en-US" sz="1800">
                <a:latin typeface="Arial" panose="020B0604020202020204" pitchFamily="34" charset="0"/>
              </a:rPr>
              <a:t>) + CrO</a:t>
            </a:r>
            <a:r>
              <a:rPr lang="en-US" altLang="en-US" sz="1800" baseline="-25000">
                <a:latin typeface="Arial" panose="020B0604020202020204" pitchFamily="34" charset="0"/>
              </a:rPr>
              <a:t>4</a:t>
            </a:r>
            <a:r>
              <a:rPr lang="en-US" altLang="en-US" sz="1800" baseline="30000">
                <a:latin typeface="Arial" panose="020B0604020202020204" pitchFamily="34" charset="0"/>
              </a:rPr>
              <a:t>2-</a:t>
            </a:r>
            <a:r>
              <a:rPr lang="en-US" altLang="en-US" sz="1800">
                <a:latin typeface="Arial" panose="020B0604020202020204" pitchFamily="34" charset="0"/>
              </a:rPr>
              <a:t>(</a:t>
            </a:r>
            <a:r>
              <a:rPr lang="en-US" altLang="en-US" sz="1800" i="1"/>
              <a:t>aq</a:t>
            </a:r>
            <a:r>
              <a:rPr lang="en-US" altLang="en-US" sz="1800">
                <a:latin typeface="Arial" panose="020B0604020202020204" pitchFamily="34" charset="0"/>
              </a:rPr>
              <a:t>)</a:t>
            </a:r>
          </a:p>
        </p:txBody>
      </p:sp>
      <p:pic>
        <p:nvPicPr>
          <p:cNvPr id="3584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391150"/>
            <a:ext cx="711200" cy="25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9461" name="Group 5"/>
          <p:cNvGrpSpPr>
            <a:grpSpLocks/>
          </p:cNvGrpSpPr>
          <p:nvPr/>
        </p:nvGrpSpPr>
        <p:grpSpPr bwMode="auto">
          <a:xfrm>
            <a:off x="4648200" y="1600200"/>
            <a:ext cx="4037013" cy="4138613"/>
            <a:chOff x="2928" y="1008"/>
            <a:chExt cx="2543" cy="2607"/>
          </a:xfrm>
        </p:grpSpPr>
        <p:pic>
          <p:nvPicPr>
            <p:cNvPr id="3584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2" y="1008"/>
              <a:ext cx="1735" cy="213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8" name="Text Box 7"/>
            <p:cNvSpPr txBox="1">
              <a:spLocks noChangeArrowheads="1"/>
            </p:cNvSpPr>
            <p:nvPr/>
          </p:nvSpPr>
          <p:spPr bwMode="auto">
            <a:xfrm>
              <a:off x="2928" y="3360"/>
              <a:ext cx="2543" cy="255"/>
            </a:xfrm>
            <a:prstGeom prst="rect">
              <a:avLst/>
            </a:prstGeom>
            <a:noFill/>
            <a:ln w="38160">
              <a:solidFill>
                <a:srgbClr val="FFCC18"/>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PbCrO</a:t>
              </a:r>
              <a:r>
                <a:rPr lang="en-US" altLang="en-US" sz="1800" baseline="-25000">
                  <a:latin typeface="Arial" panose="020B0604020202020204" pitchFamily="34" charset="0"/>
                </a:rPr>
                <a:t>4</a:t>
              </a:r>
              <a:r>
                <a:rPr lang="en-US" altLang="en-US" sz="1800">
                  <a:latin typeface="Arial" panose="020B0604020202020204" pitchFamily="34" charset="0"/>
                </a:rPr>
                <a:t>(</a:t>
              </a:r>
              <a:r>
                <a:rPr lang="en-US" altLang="en-US" sz="1800" i="1"/>
                <a:t>s</a:t>
              </a:r>
              <a:r>
                <a:rPr lang="en-US" altLang="en-US" sz="1800">
                  <a:latin typeface="Arial" panose="020B0604020202020204" pitchFamily="34" charset="0"/>
                </a:rPr>
                <a:t>)          Pb</a:t>
              </a:r>
              <a:r>
                <a:rPr lang="en-US" altLang="en-US" sz="1800" baseline="30000">
                  <a:latin typeface="Arial" panose="020B0604020202020204" pitchFamily="34" charset="0"/>
                </a:rPr>
                <a:t>2+</a:t>
              </a:r>
              <a:r>
                <a:rPr lang="en-US" altLang="en-US" sz="1800">
                  <a:latin typeface="Arial" panose="020B0604020202020204" pitchFamily="34" charset="0"/>
                </a:rPr>
                <a:t>(</a:t>
              </a:r>
              <a:r>
                <a:rPr lang="en-US" altLang="en-US" sz="1800" i="1"/>
                <a:t>aq</a:t>
              </a:r>
              <a:r>
                <a:rPr lang="en-US" altLang="en-US" sz="1800">
                  <a:latin typeface="Arial" panose="020B0604020202020204" pitchFamily="34" charset="0"/>
                </a:rPr>
                <a:t>) + CrO</a:t>
              </a:r>
              <a:r>
                <a:rPr lang="en-US" altLang="en-US" sz="1800" baseline="-25000">
                  <a:latin typeface="Arial" panose="020B0604020202020204" pitchFamily="34" charset="0"/>
                </a:rPr>
                <a:t>4</a:t>
              </a:r>
              <a:r>
                <a:rPr lang="en-US" altLang="en-US" sz="1800" baseline="30000">
                  <a:latin typeface="Arial" panose="020B0604020202020204" pitchFamily="34" charset="0"/>
                </a:rPr>
                <a:t>2-</a:t>
              </a:r>
              <a:r>
                <a:rPr lang="en-US" altLang="en-US" sz="1800">
                  <a:latin typeface="Arial" panose="020B0604020202020204" pitchFamily="34" charset="0"/>
                </a:rPr>
                <a:t>(</a:t>
              </a:r>
              <a:r>
                <a:rPr lang="en-US" altLang="en-US" sz="1800" i="1"/>
                <a:t>aq</a:t>
              </a:r>
              <a:r>
                <a:rPr lang="en-US" altLang="en-US" sz="1800">
                  <a:latin typeface="Arial" panose="020B0604020202020204" pitchFamily="34" charset="0"/>
                </a:rPr>
                <a:t>)</a:t>
              </a:r>
            </a:p>
          </p:txBody>
        </p:sp>
        <p:pic>
          <p:nvPicPr>
            <p:cNvPr id="3584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 y="3396"/>
              <a:ext cx="447" cy="1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50" name="Line 9"/>
            <p:cNvSpPr>
              <a:spLocks noChangeShapeType="1"/>
            </p:cNvSpPr>
            <p:nvPr/>
          </p:nvSpPr>
          <p:spPr bwMode="auto">
            <a:xfrm flipH="1">
              <a:off x="3551" y="3264"/>
              <a:ext cx="577" cy="0"/>
            </a:xfrm>
            <a:prstGeom prst="line">
              <a:avLst/>
            </a:prstGeom>
            <a:noFill/>
            <a:ln w="57240">
              <a:solidFill>
                <a:srgbClr val="ED181E"/>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851" name="Text Box 10"/>
            <p:cNvSpPr txBox="1">
              <a:spLocks noChangeArrowheads="1"/>
            </p:cNvSpPr>
            <p:nvPr/>
          </p:nvSpPr>
          <p:spPr bwMode="auto">
            <a:xfrm>
              <a:off x="4416" y="3120"/>
              <a:ext cx="911" cy="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CrO</a:t>
              </a:r>
              <a:r>
                <a:rPr lang="en-US" altLang="en-US" sz="1800" baseline="-25000">
                  <a:latin typeface="Arial" panose="020B0604020202020204" pitchFamily="34" charset="0"/>
                </a:rPr>
                <a:t>4</a:t>
              </a:r>
              <a:r>
                <a:rPr lang="en-US" altLang="en-US" sz="1800" baseline="30000">
                  <a:latin typeface="Arial" panose="020B0604020202020204" pitchFamily="34" charset="0"/>
                </a:rPr>
                <a:t>2-</a:t>
              </a:r>
              <a:r>
                <a:rPr lang="en-US" altLang="en-US" sz="1800">
                  <a:latin typeface="Arial" panose="020B0604020202020204" pitchFamily="34" charset="0"/>
                </a:rPr>
                <a:t> added</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19461"/>
                                        </p:tgtEl>
                                        <p:attrNameLst>
                                          <p:attrName>style.visibility</p:attrName>
                                        </p:attrNameLst>
                                      </p:cBhvr>
                                      <p:to>
                                        <p:strVal val="visible"/>
                                      </p:to>
                                    </p:set>
                                    <p:animEffect transition="in" filter="dissolve">
                                      <p:cBhvr additive="repl">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xmlns="" id="{79A958AE-6DBF-402E-9806-2C9E1F063AF6}"/>
              </a:ext>
            </a:extLst>
          </p:cNvPr>
          <p:cNvSpPr txBox="1">
            <a:spLocks noChangeArrowheads="1"/>
          </p:cNvSpPr>
          <p:nvPr/>
        </p:nvSpPr>
        <p:spPr bwMode="auto">
          <a:xfrm>
            <a:off x="228600" y="304800"/>
            <a:ext cx="8686800" cy="590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itchFamily="16" charset="0"/>
                <a:ea typeface="Microsoft YaHei" charset="-122"/>
              </a:defRPr>
            </a:lvl9pPr>
          </a:lstStyle>
          <a:p>
            <a:pPr algn="ctr">
              <a:buSzPct val="100000"/>
              <a:defRPr/>
            </a:pPr>
            <a:r>
              <a:rPr lang="en-US" b="1" dirty="0">
                <a:effectLst>
                  <a:outerShdw blurRad="38100" dist="38100" dir="2700000" algn="tl">
                    <a:srgbClr val="C0C0C0"/>
                  </a:outerShdw>
                </a:effectLst>
                <a:latin typeface="Comic Sans MS" pitchFamily="64" charset="0"/>
              </a:rPr>
              <a:t>Lecture Problems on Solubility and Common Ion effect</a:t>
            </a:r>
          </a:p>
          <a:p>
            <a:pPr>
              <a:buSzPct val="100000"/>
              <a:defRPr/>
            </a:pPr>
            <a:endParaRPr lang="en-US" sz="3200" b="1" dirty="0">
              <a:effectLst>
                <a:outerShdw blurRad="38100" dist="38100" dir="2700000" algn="tl">
                  <a:srgbClr val="C0C0C0"/>
                </a:outerShdw>
              </a:effectLst>
              <a:latin typeface="Comic Sans MS" pitchFamily="64" charset="0"/>
            </a:endParaRPr>
          </a:p>
          <a:p>
            <a:pPr algn="ctr">
              <a:buSzPct val="100000"/>
              <a:defRPr/>
            </a:pPr>
            <a:r>
              <a:rPr lang="en-US" sz="3200" b="1" dirty="0">
                <a:solidFill>
                  <a:schemeClr val="accent6">
                    <a:lumMod val="60000"/>
                    <a:lumOff val="40000"/>
                  </a:schemeClr>
                </a:solidFill>
                <a:effectLst>
                  <a:outerShdw blurRad="38100" dist="38100" dir="2700000" algn="tl">
                    <a:srgbClr val="C0C0C0"/>
                  </a:outerShdw>
                </a:effectLst>
                <a:latin typeface="Comic Sans MS" pitchFamily="64" charset="0"/>
              </a:rPr>
              <a:t>CaF</a:t>
            </a:r>
            <a:r>
              <a:rPr lang="en-US" sz="3200" b="1" baseline="-25000" dirty="0">
                <a:solidFill>
                  <a:schemeClr val="accent6">
                    <a:lumMod val="60000"/>
                    <a:lumOff val="40000"/>
                  </a:schemeClr>
                </a:solidFill>
                <a:effectLst>
                  <a:outerShdw blurRad="38100" dist="38100" dir="2700000" algn="tl">
                    <a:srgbClr val="C0C0C0"/>
                  </a:outerShdw>
                </a:effectLst>
                <a:latin typeface="Comic Sans MS" pitchFamily="64" charset="0"/>
              </a:rPr>
              <a:t>2(s)</a:t>
            </a:r>
            <a:r>
              <a:rPr lang="en-US" sz="3200" b="1" dirty="0">
                <a:solidFill>
                  <a:schemeClr val="accent6">
                    <a:lumMod val="60000"/>
                    <a:lumOff val="40000"/>
                  </a:schemeClr>
                </a:solidFill>
                <a:effectLst>
                  <a:outerShdw blurRad="38100" dist="38100" dir="2700000" algn="tl">
                    <a:srgbClr val="C0C0C0"/>
                  </a:outerShdw>
                </a:effectLst>
                <a:latin typeface="Comic Sans MS" pitchFamily="64" charset="0"/>
              </a:rPr>
              <a:t>  </a:t>
            </a:r>
            <a:r>
              <a:rPr lang="en-US" sz="3200" b="1" dirty="0">
                <a:solidFill>
                  <a:schemeClr val="accent6">
                    <a:lumMod val="60000"/>
                    <a:lumOff val="40000"/>
                  </a:schemeClr>
                </a:solidFill>
                <a:effectLst>
                  <a:outerShdw blurRad="38100" dist="38100" dir="2700000" algn="tl">
                    <a:srgbClr val="C0C0C0"/>
                  </a:outerShdw>
                </a:effectLst>
                <a:latin typeface="Symbol" pitchFamily="16" charset="2"/>
              </a:rPr>
              <a:t></a:t>
            </a:r>
            <a:r>
              <a:rPr lang="en-US" sz="3200" b="1" dirty="0">
                <a:solidFill>
                  <a:schemeClr val="accent6">
                    <a:lumMod val="60000"/>
                    <a:lumOff val="40000"/>
                  </a:schemeClr>
                </a:solidFill>
                <a:effectLst>
                  <a:outerShdw blurRad="38100" dist="38100" dir="2700000" algn="tl">
                    <a:srgbClr val="C0C0C0"/>
                  </a:outerShdw>
                </a:effectLst>
                <a:latin typeface="Comic Sans MS" pitchFamily="64" charset="0"/>
              </a:rPr>
              <a:t>  Ca</a:t>
            </a:r>
            <a:r>
              <a:rPr lang="en-US" sz="3200" b="1" baseline="30000" dirty="0">
                <a:solidFill>
                  <a:schemeClr val="accent6">
                    <a:lumMod val="60000"/>
                    <a:lumOff val="40000"/>
                  </a:schemeClr>
                </a:solidFill>
                <a:effectLst>
                  <a:outerShdw blurRad="38100" dist="38100" dir="2700000" algn="tl">
                    <a:srgbClr val="C0C0C0"/>
                  </a:outerShdw>
                </a:effectLst>
                <a:latin typeface="Comic Sans MS" pitchFamily="64" charset="0"/>
              </a:rPr>
              <a:t>2+</a:t>
            </a:r>
            <a:r>
              <a:rPr lang="en-US" sz="3200" b="1" baseline="-25000" dirty="0">
                <a:solidFill>
                  <a:schemeClr val="accent6">
                    <a:lumMod val="60000"/>
                    <a:lumOff val="40000"/>
                  </a:schemeClr>
                </a:solidFill>
                <a:effectLst>
                  <a:outerShdw blurRad="38100" dist="38100" dir="2700000" algn="tl">
                    <a:srgbClr val="C0C0C0"/>
                  </a:outerShdw>
                </a:effectLst>
                <a:latin typeface="Comic Sans MS" pitchFamily="64" charset="0"/>
              </a:rPr>
              <a:t>(</a:t>
            </a:r>
            <a:r>
              <a:rPr lang="en-US" sz="3200" b="1" baseline="-25000" dirty="0" err="1">
                <a:solidFill>
                  <a:schemeClr val="accent6">
                    <a:lumMod val="60000"/>
                    <a:lumOff val="40000"/>
                  </a:schemeClr>
                </a:solidFill>
                <a:effectLst>
                  <a:outerShdw blurRad="38100" dist="38100" dir="2700000" algn="tl">
                    <a:srgbClr val="C0C0C0"/>
                  </a:outerShdw>
                </a:effectLst>
                <a:latin typeface="Comic Sans MS" pitchFamily="64" charset="0"/>
              </a:rPr>
              <a:t>aq</a:t>
            </a:r>
            <a:r>
              <a:rPr lang="en-US" sz="3200" b="1" baseline="-25000" dirty="0">
                <a:solidFill>
                  <a:schemeClr val="accent6">
                    <a:lumMod val="60000"/>
                    <a:lumOff val="40000"/>
                  </a:schemeClr>
                </a:solidFill>
                <a:effectLst>
                  <a:outerShdw blurRad="38100" dist="38100" dir="2700000" algn="tl">
                    <a:srgbClr val="C0C0C0"/>
                  </a:outerShdw>
                </a:effectLst>
                <a:latin typeface="Comic Sans MS" pitchFamily="64" charset="0"/>
              </a:rPr>
              <a:t>)</a:t>
            </a:r>
            <a:r>
              <a:rPr lang="en-US" sz="3200" b="1" dirty="0">
                <a:solidFill>
                  <a:schemeClr val="accent6">
                    <a:lumMod val="60000"/>
                    <a:lumOff val="40000"/>
                  </a:schemeClr>
                </a:solidFill>
                <a:effectLst>
                  <a:outerShdw blurRad="38100" dist="38100" dir="2700000" algn="tl">
                    <a:srgbClr val="C0C0C0"/>
                  </a:outerShdw>
                </a:effectLst>
                <a:latin typeface="Comic Sans MS" pitchFamily="64" charset="0"/>
              </a:rPr>
              <a:t>  +  2F</a:t>
            </a:r>
            <a:r>
              <a:rPr lang="en-US" sz="3200" b="1" baseline="30000" dirty="0">
                <a:solidFill>
                  <a:schemeClr val="accent6">
                    <a:lumMod val="60000"/>
                    <a:lumOff val="40000"/>
                  </a:schemeClr>
                </a:solidFill>
                <a:effectLst>
                  <a:outerShdw blurRad="38100" dist="38100" dir="2700000" algn="tl">
                    <a:srgbClr val="C0C0C0"/>
                  </a:outerShdw>
                </a:effectLst>
                <a:latin typeface="Comic Sans MS" pitchFamily="64" charset="0"/>
              </a:rPr>
              <a:t>-</a:t>
            </a:r>
            <a:r>
              <a:rPr lang="en-US" sz="3200" b="1" baseline="-25000" dirty="0">
                <a:solidFill>
                  <a:schemeClr val="accent6">
                    <a:lumMod val="60000"/>
                    <a:lumOff val="40000"/>
                  </a:schemeClr>
                </a:solidFill>
                <a:effectLst>
                  <a:outerShdw blurRad="38100" dist="38100" dir="2700000" algn="tl">
                    <a:srgbClr val="C0C0C0"/>
                  </a:outerShdw>
                </a:effectLst>
                <a:latin typeface="Comic Sans MS" pitchFamily="64" charset="0"/>
              </a:rPr>
              <a:t>(</a:t>
            </a:r>
            <a:r>
              <a:rPr lang="en-US" sz="3200" b="1" baseline="-25000" dirty="0" err="1">
                <a:solidFill>
                  <a:schemeClr val="accent6">
                    <a:lumMod val="60000"/>
                    <a:lumOff val="40000"/>
                  </a:schemeClr>
                </a:solidFill>
                <a:effectLst>
                  <a:outerShdw blurRad="38100" dist="38100" dir="2700000" algn="tl">
                    <a:srgbClr val="C0C0C0"/>
                  </a:outerShdw>
                </a:effectLst>
                <a:latin typeface="Comic Sans MS" pitchFamily="64" charset="0"/>
              </a:rPr>
              <a:t>aq</a:t>
            </a:r>
            <a:r>
              <a:rPr lang="en-US" sz="3200" b="1" baseline="-25000" dirty="0">
                <a:solidFill>
                  <a:schemeClr val="accent6">
                    <a:lumMod val="60000"/>
                    <a:lumOff val="40000"/>
                  </a:schemeClr>
                </a:solidFill>
                <a:effectLst>
                  <a:outerShdw blurRad="38100" dist="38100" dir="2700000" algn="tl">
                    <a:srgbClr val="C0C0C0"/>
                  </a:outerShdw>
                </a:effectLst>
                <a:latin typeface="Comic Sans MS" pitchFamily="64" charset="0"/>
              </a:rPr>
              <a:t>)</a:t>
            </a:r>
          </a:p>
          <a:p>
            <a:pPr>
              <a:buSzPct val="100000"/>
              <a:defRPr/>
            </a:pPr>
            <a:endParaRPr lang="en-US" sz="3200" b="1" baseline="-25000" dirty="0">
              <a:solidFill>
                <a:srgbClr val="9900CC"/>
              </a:solidFill>
              <a:effectLst>
                <a:outerShdw blurRad="38100" dist="38100" dir="2700000" algn="tl">
                  <a:srgbClr val="C0C0C0"/>
                </a:outerShdw>
              </a:effectLst>
              <a:latin typeface="Comic Sans MS" pitchFamily="64" charset="0"/>
            </a:endParaRPr>
          </a:p>
          <a:p>
            <a:pPr marL="515937" indent="-514350">
              <a:buSzPct val="100000"/>
              <a:buFontTx/>
              <a:buAutoNum type="arabicPeriod"/>
              <a:defRPr/>
            </a:pPr>
            <a:r>
              <a:rPr lang="en-US" sz="2800" b="1" dirty="0">
                <a:effectLst>
                  <a:outerShdw blurRad="38100" dist="38100" dir="2700000" algn="tl">
                    <a:srgbClr val="C0C0C0"/>
                  </a:outerShdw>
                </a:effectLst>
                <a:latin typeface="Comic Sans MS" pitchFamily="64" charset="0"/>
              </a:rPr>
              <a:t>The </a:t>
            </a:r>
            <a:r>
              <a:rPr lang="en-US" sz="2800" b="1" dirty="0" err="1">
                <a:effectLst>
                  <a:outerShdw blurRad="38100" dist="38100" dir="2700000" algn="tl">
                    <a:srgbClr val="C0C0C0"/>
                  </a:outerShdw>
                </a:effectLst>
                <a:latin typeface="Comic Sans MS" pitchFamily="64" charset="0"/>
              </a:rPr>
              <a:t>K</a:t>
            </a:r>
            <a:r>
              <a:rPr lang="en-US" sz="2800" b="1" baseline="-25000" dirty="0" err="1">
                <a:effectLst>
                  <a:outerShdw blurRad="38100" dist="38100" dir="2700000" algn="tl">
                    <a:srgbClr val="C0C0C0"/>
                  </a:outerShdw>
                </a:effectLst>
                <a:latin typeface="Comic Sans MS" pitchFamily="64" charset="0"/>
              </a:rPr>
              <a:t>sp</a:t>
            </a:r>
            <a:r>
              <a:rPr lang="en-US" sz="2800" b="1" dirty="0">
                <a:effectLst>
                  <a:outerShdw blurRad="38100" dist="38100" dir="2700000" algn="tl">
                    <a:srgbClr val="C0C0C0"/>
                  </a:outerShdw>
                </a:effectLst>
                <a:latin typeface="Comic Sans MS" pitchFamily="64" charset="0"/>
              </a:rPr>
              <a:t> of the above equation is 3.2 x 10</a:t>
            </a:r>
            <a:r>
              <a:rPr lang="en-US" sz="2800" b="1" baseline="30000" dirty="0">
                <a:effectLst>
                  <a:outerShdw blurRad="38100" dist="38100" dir="2700000" algn="tl">
                    <a:srgbClr val="C0C0C0"/>
                  </a:outerShdw>
                </a:effectLst>
                <a:latin typeface="Comic Sans MS" pitchFamily="64" charset="0"/>
              </a:rPr>
              <a:t>-11</a:t>
            </a:r>
            <a:r>
              <a:rPr lang="en-US" sz="2800" b="1" dirty="0">
                <a:effectLst>
                  <a:outerShdw blurRad="38100" dist="38100" dir="2700000" algn="tl">
                    <a:srgbClr val="C0C0C0"/>
                  </a:outerShdw>
                </a:effectLst>
                <a:latin typeface="Comic Sans MS" pitchFamily="64" charset="0"/>
              </a:rPr>
              <a:t>.  (a) Calculate the molar solubility in pure water.  </a:t>
            </a:r>
          </a:p>
          <a:p>
            <a:pPr marL="1587" indent="0">
              <a:buSzPct val="100000"/>
              <a:defRPr/>
            </a:pPr>
            <a:r>
              <a:rPr lang="en-US" sz="2800" b="1" dirty="0">
                <a:effectLst>
                  <a:outerShdw blurRad="38100" dist="38100" dir="2700000" algn="tl">
                    <a:srgbClr val="C0C0C0"/>
                  </a:outerShdw>
                </a:effectLst>
                <a:latin typeface="Comic Sans MS" pitchFamily="64" charset="0"/>
              </a:rPr>
              <a:t>   (b) Calculate the molar solubility in 3.5x10</a:t>
            </a:r>
            <a:r>
              <a:rPr lang="en-US" sz="2800" b="1" baseline="30000" dirty="0">
                <a:effectLst>
                  <a:outerShdw blurRad="38100" dist="38100" dir="2700000" algn="tl">
                    <a:srgbClr val="C0C0C0"/>
                  </a:outerShdw>
                </a:effectLst>
                <a:latin typeface="Comic Sans MS" pitchFamily="64" charset="0"/>
              </a:rPr>
              <a:t>-4</a:t>
            </a:r>
            <a:r>
              <a:rPr lang="en-US" sz="2800" b="1" dirty="0">
                <a:effectLst>
                  <a:outerShdw blurRad="38100" dist="38100" dir="2700000" algn="tl">
                    <a:srgbClr val="C0C0C0"/>
                  </a:outerShdw>
                </a:effectLst>
                <a:latin typeface="Comic Sans MS" pitchFamily="64" charset="0"/>
              </a:rPr>
              <a:t> M Ca(NO</a:t>
            </a:r>
            <a:r>
              <a:rPr lang="en-US" sz="2800" b="1" baseline="-25000" dirty="0">
                <a:effectLst>
                  <a:outerShdw blurRad="38100" dist="38100" dir="2700000" algn="tl">
                    <a:srgbClr val="C0C0C0"/>
                  </a:outerShdw>
                </a:effectLst>
                <a:latin typeface="Comic Sans MS" pitchFamily="64" charset="0"/>
              </a:rPr>
              <a:t>3</a:t>
            </a:r>
            <a:r>
              <a:rPr lang="en-US" sz="2800" b="1" dirty="0">
                <a:effectLst>
                  <a:outerShdw blurRad="38100" dist="38100" dir="2700000" algn="tl">
                    <a:srgbClr val="C0C0C0"/>
                  </a:outerShdw>
                </a:effectLst>
                <a:latin typeface="Comic Sans MS" pitchFamily="64" charset="0"/>
              </a:rPr>
              <a:t>)</a:t>
            </a:r>
            <a:r>
              <a:rPr lang="en-US" sz="2800" b="1" baseline="-25000" dirty="0">
                <a:effectLst>
                  <a:outerShdw blurRad="38100" dist="38100" dir="2700000" algn="tl">
                    <a:srgbClr val="C0C0C0"/>
                  </a:outerShdw>
                </a:effectLst>
                <a:latin typeface="Comic Sans MS" pitchFamily="64" charset="0"/>
              </a:rPr>
              <a:t>2</a:t>
            </a:r>
            <a:r>
              <a:rPr lang="en-US" sz="2800" b="1" dirty="0">
                <a:effectLst>
                  <a:outerShdw blurRad="38100" dist="38100" dir="2700000" algn="tl">
                    <a:srgbClr val="C0C0C0"/>
                  </a:outerShdw>
                </a:effectLst>
                <a:latin typeface="Comic Sans MS" pitchFamily="64" charset="0"/>
              </a:rPr>
              <a:t>.</a:t>
            </a:r>
          </a:p>
          <a:p>
            <a:pPr>
              <a:buSzPct val="100000"/>
              <a:defRPr/>
            </a:pPr>
            <a:endParaRPr lang="en-US" sz="3200" b="1" dirty="0">
              <a:effectLst>
                <a:outerShdw blurRad="38100" dist="38100" dir="2700000" algn="tl">
                  <a:srgbClr val="C0C0C0"/>
                </a:outerShdw>
              </a:effectLst>
              <a:latin typeface="Comic Sans MS" pitchFamily="64" charset="0"/>
            </a:endParaRPr>
          </a:p>
          <a:p>
            <a:pPr>
              <a:buSzPct val="100000"/>
              <a:defRPr/>
            </a:pPr>
            <a:r>
              <a:rPr lang="en-US" sz="3200" b="1" dirty="0">
                <a:solidFill>
                  <a:srgbClr val="FF6600"/>
                </a:solidFill>
                <a:latin typeface="Comic Sans MS" pitchFamily="64" charset="0"/>
              </a:rPr>
              <a:t>2</a:t>
            </a:r>
            <a:r>
              <a:rPr lang="en-US" sz="3200" b="1" dirty="0">
                <a:solidFill>
                  <a:srgbClr val="FF9900"/>
                </a:solidFill>
                <a:latin typeface="Comic Sans MS" pitchFamily="64" charset="0"/>
              </a:rPr>
              <a:t>. </a:t>
            </a:r>
            <a:r>
              <a:rPr lang="en-US" sz="3200" b="1" dirty="0">
                <a:latin typeface="Comic Sans MS" pitchFamily="64" charset="0"/>
              </a:rPr>
              <a:t>What is the molar solubility of silver chloride in 1.0 L of solution that contains 2.0 x 10</a:t>
            </a:r>
            <a:r>
              <a:rPr lang="en-US" sz="3200" b="1" baseline="30000" dirty="0">
                <a:latin typeface="Comic Sans MS" pitchFamily="64" charset="0"/>
              </a:rPr>
              <a:t>-2</a:t>
            </a:r>
            <a:r>
              <a:rPr lang="en-US" sz="3200" b="1" dirty="0">
                <a:latin typeface="Comic Sans MS" pitchFamily="64" charset="0"/>
              </a:rPr>
              <a:t> mol of NaCl?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1D320691-5E5F-479A-A663-65F8E9B8CB36}" type="slidenum">
              <a:rPr lang="en-US" altLang="en-US" sz="1400"/>
              <a:pPr algn="ctr">
                <a:spcBef>
                  <a:spcPct val="0"/>
                </a:spcBef>
                <a:buClrTx/>
                <a:buFontTx/>
                <a:buNone/>
              </a:pPr>
              <a:t>19</a:t>
            </a:fld>
            <a:endParaRPr lang="en-US" altLang="en-US" sz="1400"/>
          </a:p>
        </p:txBody>
      </p:sp>
      <p:sp>
        <p:nvSpPr>
          <p:cNvPr id="39939" name="Text Box 2"/>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a:t>Example– Calculate the molar solubility of CaF</a:t>
            </a:r>
            <a:r>
              <a:rPr lang="en-US" altLang="en-US" baseline="-25000"/>
              <a:t>2</a:t>
            </a:r>
            <a:r>
              <a:rPr lang="en-US" altLang="en-US"/>
              <a:t> in 0.100 M NaF at 25</a:t>
            </a:r>
            <a:r>
              <a:rPr lang="en-US" altLang="en-US">
                <a:latin typeface="Symbol" panose="05050102010706020507" pitchFamily="18" charset="2"/>
              </a:rPr>
              <a:t></a:t>
            </a:r>
            <a:r>
              <a:rPr lang="en-US" altLang="en-US"/>
              <a:t>C</a:t>
            </a:r>
          </a:p>
        </p:txBody>
      </p:sp>
      <p:graphicFrame>
        <p:nvGraphicFramePr>
          <p:cNvPr id="20483" name="Group 3">
            <a:extLst>
              <a:ext uri="{FF2B5EF4-FFF2-40B4-BE49-F238E27FC236}">
                <a16:creationId xmlns:a16="http://schemas.microsoft.com/office/drawing/2014/main" xmlns="" id="{D0EFAA96-57A7-45E9-A757-B8EC13052082}"/>
              </a:ext>
            </a:extLst>
          </p:cNvPr>
          <p:cNvGraphicFramePr>
            <a:graphicFrameLocks noGrp="1"/>
          </p:cNvGraphicFramePr>
          <p:nvPr/>
        </p:nvGraphicFramePr>
        <p:xfrm>
          <a:off x="149225" y="1808163"/>
          <a:ext cx="8840788" cy="3986212"/>
        </p:xfrm>
        <a:graphic>
          <a:graphicData uri="http://schemas.openxmlformats.org/drawingml/2006/table">
            <a:tbl>
              <a:tblPr/>
              <a:tblGrid>
                <a:gridCol w="2441575">
                  <a:extLst>
                    <a:ext uri="{9D8B030D-6E8A-4147-A177-3AD203B41FA5}">
                      <a16:colId xmlns:a16="http://schemas.microsoft.com/office/drawing/2014/main" xmlns="" val="20000"/>
                    </a:ext>
                  </a:extLst>
                </a:gridCol>
                <a:gridCol w="6399213">
                  <a:extLst>
                    <a:ext uri="{9D8B030D-6E8A-4147-A177-3AD203B41FA5}">
                      <a16:colId xmlns:a16="http://schemas.microsoft.com/office/drawing/2014/main" xmlns="" val="20001"/>
                    </a:ext>
                  </a:extLst>
                </a:gridCol>
              </a:tblGrid>
              <a:tr h="1608138">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Write the dissociation reaction and </a:t>
                      </a:r>
                      <a:r>
                        <a:rPr kumimoji="0" lang="en-US" sz="2400" b="0" i="1" u="none" strike="noStrike" cap="none" normalizeH="0" baseline="0">
                          <a:ln>
                            <a:noFill/>
                          </a:ln>
                          <a:solidFill>
                            <a:srgbClr val="000000"/>
                          </a:solidFill>
                          <a:effectLst/>
                          <a:latin typeface="Times New Roman" pitchFamily="16" charset="0"/>
                          <a:ea typeface="Microsoft YaHei" charset="-122"/>
                        </a:rPr>
                        <a:t>K</a:t>
                      </a:r>
                      <a:r>
                        <a:rPr kumimoji="0" lang="en-US" sz="2400" b="0" i="0" u="none" strike="noStrike" cap="none" normalizeH="0" baseline="-25000">
                          <a:ln>
                            <a:noFill/>
                          </a:ln>
                          <a:solidFill>
                            <a:srgbClr val="000000"/>
                          </a:solidFill>
                          <a:effectLst/>
                          <a:latin typeface="Times New Roman" pitchFamily="16" charset="0"/>
                          <a:ea typeface="Microsoft YaHei" charset="-122"/>
                        </a:rPr>
                        <a:t>sp</a:t>
                      </a:r>
                      <a:r>
                        <a:rPr kumimoji="0" lang="en-US" sz="2400" b="0" i="0" u="none" strike="noStrike" cap="none" normalizeH="0" baseline="0">
                          <a:ln>
                            <a:noFill/>
                          </a:ln>
                          <a:solidFill>
                            <a:srgbClr val="000000"/>
                          </a:solidFill>
                          <a:effectLst/>
                          <a:latin typeface="Times New Roman" pitchFamily="16" charset="0"/>
                          <a:ea typeface="Microsoft YaHei" charset="-122"/>
                        </a:rPr>
                        <a:t> expression</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7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800" b="0" i="0" u="none" strike="noStrike" cap="none" normalizeH="0" baseline="30000">
                        <a:ln>
                          <a:noFill/>
                        </a:ln>
                        <a:solidFill>
                          <a:srgbClr val="000000"/>
                        </a:solidFill>
                        <a:effectLst/>
                        <a:latin typeface="Times New Roman" pitchFamily="16" charset="0"/>
                        <a:ea typeface="Microsoft YaHei" charset="-122"/>
                        <a:cs typeface="Times New Roman" pitchFamily="16" charset="0"/>
                      </a:endParaRPr>
                    </a:p>
                  </a:txBody>
                  <a:tcPr marL="90000" marR="90000" marT="6444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378074">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Create an ICE table defining the change in terms of the solubility of the solid</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a:ln>
                          <a:noFill/>
                        </a:ln>
                        <a:solidFill>
                          <a:srgbClr val="000000"/>
                        </a:solidFill>
                        <a:effectLst/>
                        <a:latin typeface="Times New Roman" pitchFamily="16" charset="0"/>
                        <a:ea typeface="Microsoft YaHei" charset="-122"/>
                      </a:endParaRP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20500" name="Group 20">
            <a:extLst>
              <a:ext uri="{FF2B5EF4-FFF2-40B4-BE49-F238E27FC236}">
                <a16:creationId xmlns:a16="http://schemas.microsoft.com/office/drawing/2014/main" xmlns="" id="{BD48DE8B-E7BC-483E-9125-ED7A6B362FEE}"/>
              </a:ext>
            </a:extLst>
          </p:cNvPr>
          <p:cNvGraphicFramePr>
            <a:graphicFrameLocks noGrp="1"/>
          </p:cNvGraphicFramePr>
          <p:nvPr/>
        </p:nvGraphicFramePr>
        <p:xfrm>
          <a:off x="3276600" y="3505200"/>
          <a:ext cx="5030788" cy="2057400"/>
        </p:xfrm>
        <a:graphic>
          <a:graphicData uri="http://schemas.openxmlformats.org/drawingml/2006/table">
            <a:tbl>
              <a:tblPr/>
              <a:tblGrid>
                <a:gridCol w="1676400">
                  <a:extLst>
                    <a:ext uri="{9D8B030D-6E8A-4147-A177-3AD203B41FA5}">
                      <a16:colId xmlns:a16="http://schemas.microsoft.com/office/drawing/2014/main" xmlns="" val="20000"/>
                    </a:ext>
                  </a:extLst>
                </a:gridCol>
                <a:gridCol w="1677988">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tblGrid>
              <a:tr h="514350">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a:ln>
                          <a:noFill/>
                        </a:ln>
                        <a:solidFill>
                          <a:srgbClr val="000000"/>
                        </a:solidFill>
                        <a:effectLst/>
                        <a:latin typeface="Times New Roman" pitchFamily="16" charset="0"/>
                        <a:ea typeface="Microsoft YaHei" charset="-122"/>
                      </a:endParaRP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[Ca</a:t>
                      </a:r>
                      <a:r>
                        <a:rPr kumimoji="0" lang="en-US" sz="2400" b="0" i="0" u="none" strike="noStrike" cap="none" normalizeH="0" baseline="30000">
                          <a:ln>
                            <a:noFill/>
                          </a:ln>
                          <a:solidFill>
                            <a:srgbClr val="000000"/>
                          </a:solidFill>
                          <a:effectLst/>
                          <a:latin typeface="Times New Roman" pitchFamily="16" charset="0"/>
                          <a:ea typeface="Microsoft YaHei" charset="-122"/>
                        </a:rPr>
                        <a:t>2+</a:t>
                      </a:r>
                      <a:r>
                        <a:rPr kumimoji="0" lang="en-US" sz="2400" b="0" i="0" u="none" strike="noStrike" cap="none" normalizeH="0" baseline="0">
                          <a:ln>
                            <a:noFill/>
                          </a:ln>
                          <a:solidFill>
                            <a:srgbClr val="000000"/>
                          </a:solidFill>
                          <a:effectLst/>
                          <a:latin typeface="Times New Roman" pitchFamily="16" charset="0"/>
                          <a:ea typeface="Microsoft YaHei" charset="-122"/>
                        </a:rPr>
                        <a:t>]</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[F</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Initial</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0.100</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Change</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+2S</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Equilibrium</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0.100 + 2S</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0544" name="Text Box 64"/>
          <p:cNvSpPr txBox="1">
            <a:spLocks noChangeArrowheads="1"/>
          </p:cNvSpPr>
          <p:nvPr/>
        </p:nvSpPr>
        <p:spPr bwMode="auto">
          <a:xfrm>
            <a:off x="3138488" y="1905000"/>
            <a:ext cx="5195887"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a:t>CaF</a:t>
            </a:r>
            <a:r>
              <a:rPr lang="en-US" altLang="en-US" baseline="-25000"/>
              <a:t>2</a:t>
            </a:r>
            <a:r>
              <a:rPr lang="en-US" altLang="en-US"/>
              <a:t>(</a:t>
            </a:r>
            <a:r>
              <a:rPr lang="en-US" altLang="en-US" i="1"/>
              <a:t>s</a:t>
            </a:r>
            <a:r>
              <a:rPr lang="en-US" altLang="en-US"/>
              <a:t>) </a:t>
            </a:r>
            <a:r>
              <a:rPr lang="en-US" altLang="en-US">
                <a:latin typeface="Symbol" panose="05050102010706020507" pitchFamily="18" charset="2"/>
              </a:rPr>
              <a:t></a:t>
            </a:r>
            <a:r>
              <a:rPr lang="en-US" altLang="en-US"/>
              <a:t> Ca</a:t>
            </a:r>
            <a:r>
              <a:rPr lang="en-US" altLang="en-US" baseline="30000"/>
              <a:t>2+</a:t>
            </a:r>
            <a:r>
              <a:rPr lang="en-US" altLang="en-US"/>
              <a:t>(</a:t>
            </a:r>
            <a:r>
              <a:rPr lang="en-US" altLang="en-US" i="1"/>
              <a:t>aq</a:t>
            </a:r>
            <a:r>
              <a:rPr lang="en-US" altLang="en-US"/>
              <a:t>) + 2 F</a:t>
            </a:r>
            <a:r>
              <a:rPr lang="en-US" altLang="en-US" baseline="30000"/>
              <a:t>−</a:t>
            </a:r>
            <a:r>
              <a:rPr lang="en-US" altLang="en-US"/>
              <a:t>(</a:t>
            </a:r>
            <a:r>
              <a:rPr lang="en-US" altLang="en-US" i="1"/>
              <a:t>aq</a:t>
            </a:r>
            <a:r>
              <a:rPr lang="en-US" altLang="en-US"/>
              <a:t>)</a:t>
            </a:r>
          </a:p>
          <a:p>
            <a:pPr algn="ctr">
              <a:lnSpc>
                <a:spcPct val="75000"/>
              </a:lnSpc>
              <a:spcBef>
                <a:spcPts val="3000"/>
              </a:spcBef>
              <a:buClrTx/>
              <a:buFontTx/>
              <a:buNone/>
            </a:pPr>
            <a:r>
              <a:rPr lang="en-US" altLang="en-US" i="1"/>
              <a:t>K</a:t>
            </a:r>
            <a:r>
              <a:rPr lang="en-US" altLang="en-US" baseline="-25000"/>
              <a:t>sp</a:t>
            </a:r>
            <a:r>
              <a:rPr lang="en-US" altLang="en-US"/>
              <a:t> = [Ca</a:t>
            </a:r>
            <a:r>
              <a:rPr lang="en-US" altLang="en-US" baseline="30000"/>
              <a:t>2+</a:t>
            </a:r>
            <a:r>
              <a:rPr lang="en-US" altLang="en-US"/>
              <a:t>][F</a:t>
            </a:r>
            <a:r>
              <a:rPr lang="en-US" altLang="en-US" baseline="30000"/>
              <a:t>−</a:t>
            </a:r>
            <a:r>
              <a:rPr lang="en-US" altLang="en-US"/>
              <a:t>]</a:t>
            </a:r>
            <a:r>
              <a:rPr lang="en-US" altLang="en-US" baseline="30000"/>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0544">
                                            <p:txEl>
                                              <p:pRg st="0" end="0"/>
                                            </p:txEl>
                                          </p:spTgt>
                                        </p:tgtEl>
                                        <p:attrNameLst>
                                          <p:attrName>style.visibility</p:attrName>
                                        </p:attrNameLst>
                                      </p:cBhvr>
                                      <p:to>
                                        <p:strVal val="visible"/>
                                      </p:to>
                                    </p:set>
                                    <p:animEffect transition="in" filter="wipe(left)">
                                      <p:cBhvr additive="repl">
                                        <p:cTn id="7" dur="500"/>
                                        <p:tgtEl>
                                          <p:spTgt spid="205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0544">
                                            <p:txEl>
                                              <p:pRg st="1" end="1"/>
                                            </p:txEl>
                                          </p:spTgt>
                                        </p:tgtEl>
                                        <p:attrNameLst>
                                          <p:attrName>style.visibility</p:attrName>
                                        </p:attrNameLst>
                                      </p:cBhvr>
                                      <p:to>
                                        <p:strVal val="visible"/>
                                      </p:to>
                                    </p:set>
                                    <p:animEffect transition="in" filter="wipe(left)">
                                      <p:cBhvr additive="repl">
                                        <p:cTn id="12" dur="500"/>
                                        <p:tgtEl>
                                          <p:spTgt spid="205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20500"/>
                                        </p:tgtEl>
                                        <p:attrNameLst>
                                          <p:attrName>style.visibility</p:attrName>
                                        </p:attrNameLst>
                                      </p:cBhvr>
                                      <p:to>
                                        <p:strVal val="visible"/>
                                      </p:to>
                                    </p:set>
                                    <p:animEffect transition="in" filter="dissolve">
                                      <p:cBhvr additive="repl">
                                        <p:cTn id="17"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xmlns="" id="{CD8B6932-0384-4368-9AB7-6F21582CF3AB}"/>
              </a:ext>
            </a:extLst>
          </p:cNvPr>
          <p:cNvSpPr txBox="1">
            <a:spLocks noChangeArrowheads="1"/>
          </p:cNvSpPr>
          <p:nvPr/>
        </p:nvSpPr>
        <p:spPr bwMode="auto">
          <a:xfrm>
            <a:off x="228600" y="228600"/>
            <a:ext cx="8915400" cy="579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buSzPct val="100000"/>
              <a:defRPr/>
            </a:pPr>
            <a:r>
              <a:rPr lang="en-US" b="1" dirty="0"/>
              <a:t>				</a:t>
            </a:r>
            <a:r>
              <a:rPr lang="en-US" b="1" u="sng" dirty="0"/>
              <a:t>SOLUBILITY</a:t>
            </a:r>
          </a:p>
          <a:p>
            <a:pPr>
              <a:buSzPct val="100000"/>
              <a:defRPr/>
            </a:pPr>
            <a:endParaRPr lang="en-US" sz="800" b="1" dirty="0"/>
          </a:p>
          <a:p>
            <a:pPr>
              <a:buSzPct val="100000"/>
              <a:defRPr/>
            </a:pPr>
            <a:r>
              <a:rPr lang="en-US" sz="3200" b="1" dirty="0">
                <a:effectLst>
                  <a:outerShdw blurRad="38100" dist="38100" dir="2700000" algn="tl">
                    <a:srgbClr val="C0C0C0"/>
                  </a:outerShdw>
                </a:effectLst>
                <a:latin typeface="Arial" charset="0"/>
              </a:rPr>
              <a:t>Saturated Solution</a:t>
            </a:r>
          </a:p>
          <a:p>
            <a:pPr>
              <a:buSzPct val="100000"/>
              <a:defRPr/>
            </a:pPr>
            <a:r>
              <a:rPr lang="en-US" sz="3200" b="1" dirty="0">
                <a:effectLst>
                  <a:outerShdw blurRad="38100" dist="38100" dir="2700000" algn="tl">
                    <a:srgbClr val="C0C0C0"/>
                  </a:outerShdw>
                </a:effectLst>
                <a:latin typeface="Arial" charset="0"/>
              </a:rPr>
              <a:t>	</a:t>
            </a:r>
            <a:r>
              <a:rPr lang="en-US" sz="3200" b="1" dirty="0">
                <a:solidFill>
                  <a:schemeClr val="accent6">
                    <a:lumMod val="60000"/>
                    <a:lumOff val="40000"/>
                  </a:schemeClr>
                </a:solidFill>
                <a:effectLst>
                  <a:outerShdw blurRad="38100" dist="38100" dir="2700000" algn="tl">
                    <a:srgbClr val="C0C0C0"/>
                  </a:outerShdw>
                </a:effectLst>
                <a:latin typeface="Arial" charset="0"/>
              </a:rPr>
              <a:t>BaSO</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4(s)</a:t>
            </a:r>
            <a:r>
              <a:rPr lang="en-US" sz="3200" b="1" dirty="0">
                <a:solidFill>
                  <a:schemeClr val="accent6">
                    <a:lumMod val="60000"/>
                    <a:lumOff val="40000"/>
                  </a:schemeClr>
                </a:solidFill>
                <a:effectLst>
                  <a:outerShdw blurRad="38100" dist="38100" dir="2700000" algn="tl">
                    <a:srgbClr val="C0C0C0"/>
                  </a:outerShdw>
                </a:effectLst>
                <a:latin typeface="Arial" charset="0"/>
              </a:rPr>
              <a:t>   </a:t>
            </a:r>
            <a:r>
              <a:rPr lang="en-US" sz="3200" b="1" dirty="0">
                <a:solidFill>
                  <a:schemeClr val="accent6">
                    <a:lumMod val="60000"/>
                    <a:lumOff val="40000"/>
                  </a:schemeClr>
                </a:solidFill>
                <a:effectLst>
                  <a:outerShdw blurRad="38100" dist="38100" dir="2700000" algn="tl">
                    <a:srgbClr val="C0C0C0"/>
                  </a:outerShdw>
                </a:effectLst>
                <a:latin typeface="Symbol" pitchFamily="16" charset="2"/>
              </a:rPr>
              <a:t></a:t>
            </a:r>
            <a:r>
              <a:rPr lang="en-US" sz="3200" b="1" dirty="0">
                <a:solidFill>
                  <a:schemeClr val="accent6">
                    <a:lumMod val="60000"/>
                    <a:lumOff val="40000"/>
                  </a:schemeClr>
                </a:solidFill>
                <a:effectLst>
                  <a:outerShdw blurRad="38100" dist="38100" dir="2700000" algn="tl">
                    <a:srgbClr val="C0C0C0"/>
                  </a:outerShdw>
                </a:effectLst>
                <a:latin typeface="Arial" charset="0"/>
              </a:rPr>
              <a:t>  Ba</a:t>
            </a:r>
            <a:r>
              <a:rPr lang="en-US" sz="3200" b="1" baseline="30000" dirty="0">
                <a:solidFill>
                  <a:schemeClr val="accent6">
                    <a:lumMod val="60000"/>
                    <a:lumOff val="40000"/>
                  </a:schemeClr>
                </a:solidFill>
                <a:effectLst>
                  <a:outerShdw blurRad="38100" dist="38100" dir="2700000" algn="tl">
                    <a:srgbClr val="C0C0C0"/>
                  </a:outerShdw>
                </a:effectLst>
                <a:latin typeface="Arial" charset="0"/>
              </a:rPr>
              <a:t>2+</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a:t>
            </a:r>
            <a:r>
              <a:rPr lang="en-US" sz="3200" b="1" baseline="-25000" dirty="0" err="1">
                <a:solidFill>
                  <a:schemeClr val="accent6">
                    <a:lumMod val="60000"/>
                    <a:lumOff val="40000"/>
                  </a:schemeClr>
                </a:solidFill>
                <a:effectLst>
                  <a:outerShdw blurRad="38100" dist="38100" dir="2700000" algn="tl">
                    <a:srgbClr val="C0C0C0"/>
                  </a:outerShdw>
                </a:effectLst>
                <a:latin typeface="Arial" charset="0"/>
              </a:rPr>
              <a:t>aq</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a:t>
            </a:r>
            <a:r>
              <a:rPr lang="en-US" sz="3200" b="1" dirty="0">
                <a:solidFill>
                  <a:schemeClr val="accent6">
                    <a:lumMod val="60000"/>
                    <a:lumOff val="40000"/>
                  </a:schemeClr>
                </a:solidFill>
                <a:effectLst>
                  <a:outerShdw blurRad="38100" dist="38100" dir="2700000" algn="tl">
                    <a:srgbClr val="C0C0C0"/>
                  </a:outerShdw>
                </a:effectLst>
                <a:latin typeface="Arial" charset="0"/>
              </a:rPr>
              <a:t>  +  SO</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4</a:t>
            </a:r>
            <a:r>
              <a:rPr lang="en-US" sz="3200" b="1" baseline="30000" dirty="0">
                <a:solidFill>
                  <a:schemeClr val="accent6">
                    <a:lumMod val="60000"/>
                    <a:lumOff val="40000"/>
                  </a:schemeClr>
                </a:solidFill>
                <a:effectLst>
                  <a:outerShdw blurRad="38100" dist="38100" dir="2700000" algn="tl">
                    <a:srgbClr val="C0C0C0"/>
                  </a:outerShdw>
                </a:effectLst>
                <a:latin typeface="Arial" charset="0"/>
              </a:rPr>
              <a:t>2-</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a:t>
            </a:r>
            <a:r>
              <a:rPr lang="en-US" sz="3200" b="1" baseline="-25000" dirty="0" err="1">
                <a:solidFill>
                  <a:schemeClr val="accent6">
                    <a:lumMod val="60000"/>
                    <a:lumOff val="40000"/>
                  </a:schemeClr>
                </a:solidFill>
                <a:effectLst>
                  <a:outerShdw blurRad="38100" dist="38100" dir="2700000" algn="tl">
                    <a:srgbClr val="C0C0C0"/>
                  </a:outerShdw>
                </a:effectLst>
                <a:latin typeface="Arial" charset="0"/>
              </a:rPr>
              <a:t>aq</a:t>
            </a:r>
            <a:r>
              <a:rPr lang="en-US" sz="3200" b="1" baseline="-25000" dirty="0">
                <a:solidFill>
                  <a:schemeClr val="accent6">
                    <a:lumMod val="60000"/>
                    <a:lumOff val="40000"/>
                  </a:schemeClr>
                </a:solidFill>
                <a:effectLst>
                  <a:outerShdw blurRad="38100" dist="38100" dir="2700000" algn="tl">
                    <a:srgbClr val="C0C0C0"/>
                  </a:outerShdw>
                </a:effectLst>
                <a:latin typeface="Arial" charset="0"/>
              </a:rPr>
              <a:t>)</a:t>
            </a:r>
          </a:p>
          <a:p>
            <a:pPr>
              <a:buSzPct val="100000"/>
              <a:defRPr/>
            </a:pPr>
            <a:endParaRPr lang="en-US" sz="3200" b="1" baseline="-25000" dirty="0">
              <a:solidFill>
                <a:srgbClr val="9900CC"/>
              </a:solidFill>
              <a:effectLst>
                <a:outerShdw blurRad="38100" dist="38100" dir="2700000" algn="tl">
                  <a:srgbClr val="C0C0C0"/>
                </a:outerShdw>
              </a:effectLst>
              <a:latin typeface="Arial" charset="0"/>
            </a:endParaRPr>
          </a:p>
          <a:p>
            <a:pPr>
              <a:buSzPct val="100000"/>
              <a:defRPr/>
            </a:pPr>
            <a:r>
              <a:rPr lang="en-US" sz="3200" b="1" baseline="-25000" dirty="0">
                <a:effectLst>
                  <a:outerShdw blurRad="38100" dist="38100" dir="2700000" algn="tl">
                    <a:srgbClr val="C0C0C0"/>
                  </a:outerShdw>
                </a:effectLst>
                <a:latin typeface="Arial" charset="0"/>
              </a:rPr>
              <a:t>       </a:t>
            </a:r>
            <a:r>
              <a:rPr lang="en-US" sz="3200" b="1" dirty="0">
                <a:effectLst>
                  <a:outerShdw blurRad="38100" dist="38100" dir="2700000" algn="tl">
                    <a:srgbClr val="C0C0C0"/>
                  </a:outerShdw>
                </a:effectLst>
                <a:latin typeface="Arial" charset="0"/>
              </a:rPr>
              <a:t>Equilibrium expresses the degree of solubility of solid in water.</a:t>
            </a:r>
          </a:p>
          <a:p>
            <a:pPr>
              <a:buSzPct val="100000"/>
              <a:defRPr/>
            </a:pPr>
            <a:r>
              <a:rPr lang="en-US" sz="3200" b="1" dirty="0">
                <a:effectLst>
                  <a:outerShdw blurRad="38100" dist="38100" dir="2700000" algn="tl">
                    <a:srgbClr val="C0C0C0"/>
                  </a:outerShdw>
                </a:effectLst>
                <a:latin typeface="Arial" charset="0"/>
              </a:rPr>
              <a:t>		</a:t>
            </a:r>
            <a:r>
              <a:rPr lang="en-US" sz="3200" b="1" dirty="0" err="1">
                <a:effectLst>
                  <a:outerShdw blurRad="38100" dist="38100" dir="2700000" algn="tl">
                    <a:srgbClr val="C0C0C0"/>
                  </a:outerShdw>
                </a:effectLst>
                <a:latin typeface="Arial" charset="0"/>
              </a:rPr>
              <a:t>K</a:t>
            </a:r>
            <a:r>
              <a:rPr lang="en-US" sz="3200" b="1" baseline="-25000" dirty="0" err="1">
                <a:effectLst>
                  <a:outerShdw blurRad="38100" dist="38100" dir="2700000" algn="tl">
                    <a:srgbClr val="C0C0C0"/>
                  </a:outerShdw>
                </a:effectLst>
                <a:latin typeface="Arial" charset="0"/>
              </a:rPr>
              <a:t>sp</a:t>
            </a:r>
            <a:r>
              <a:rPr lang="en-US" sz="3200" b="1" dirty="0">
                <a:effectLst>
                  <a:outerShdw blurRad="38100" dist="38100" dir="2700000" algn="tl">
                    <a:srgbClr val="C0C0C0"/>
                  </a:outerShdw>
                </a:effectLst>
                <a:latin typeface="Arial" charset="0"/>
              </a:rPr>
              <a:t>  =  solubility product constant</a:t>
            </a:r>
          </a:p>
          <a:p>
            <a:pPr>
              <a:buSzPct val="100000"/>
              <a:defRPr/>
            </a:pPr>
            <a:r>
              <a:rPr lang="en-US" sz="3200" b="1" dirty="0">
                <a:effectLst>
                  <a:outerShdw blurRad="38100" dist="38100" dir="2700000" algn="tl">
                    <a:srgbClr val="C0C0C0"/>
                  </a:outerShdw>
                </a:effectLst>
                <a:latin typeface="Arial" charset="0"/>
              </a:rPr>
              <a:t>		</a:t>
            </a:r>
            <a:r>
              <a:rPr lang="en-US" sz="3200" b="1" dirty="0" err="1">
                <a:effectLst>
                  <a:outerShdw blurRad="38100" dist="38100" dir="2700000" algn="tl">
                    <a:srgbClr val="C0C0C0"/>
                  </a:outerShdw>
                </a:effectLst>
                <a:latin typeface="Arial" charset="0"/>
              </a:rPr>
              <a:t>K</a:t>
            </a:r>
            <a:r>
              <a:rPr lang="en-US" sz="3200" b="1" baseline="-25000" dirty="0" err="1">
                <a:effectLst>
                  <a:outerShdw blurRad="38100" dist="38100" dir="2700000" algn="tl">
                    <a:srgbClr val="C0C0C0"/>
                  </a:outerShdw>
                </a:effectLst>
                <a:latin typeface="Arial" charset="0"/>
              </a:rPr>
              <a:t>sp</a:t>
            </a:r>
            <a:r>
              <a:rPr lang="en-US" sz="3200" b="1" dirty="0">
                <a:effectLst>
                  <a:outerShdw blurRad="38100" dist="38100" dir="2700000" algn="tl">
                    <a:srgbClr val="C0C0C0"/>
                  </a:outerShdw>
                </a:effectLst>
                <a:latin typeface="Arial" charset="0"/>
              </a:rPr>
              <a:t> = </a:t>
            </a:r>
            <a:r>
              <a:rPr lang="en-US" sz="3200" b="1" dirty="0" err="1">
                <a:effectLst>
                  <a:outerShdw blurRad="38100" dist="38100" dir="2700000" algn="tl">
                    <a:srgbClr val="C0C0C0"/>
                  </a:outerShdw>
                </a:effectLst>
                <a:latin typeface="Arial" charset="0"/>
              </a:rPr>
              <a:t>K</a:t>
            </a:r>
            <a:r>
              <a:rPr lang="en-US" sz="3200" b="1" baseline="-25000" dirty="0" err="1">
                <a:effectLst>
                  <a:outerShdw blurRad="38100" dist="38100" dir="2700000" algn="tl">
                    <a:srgbClr val="C0C0C0"/>
                  </a:outerShdw>
                </a:effectLst>
                <a:latin typeface="Arial" charset="0"/>
              </a:rPr>
              <a:t>eq</a:t>
            </a:r>
            <a:r>
              <a:rPr lang="en-US" sz="3200" b="1" dirty="0">
                <a:effectLst>
                  <a:outerShdw blurRad="38100" dist="38100" dir="2700000" algn="tl">
                    <a:srgbClr val="C0C0C0"/>
                  </a:outerShdw>
                </a:effectLst>
                <a:latin typeface="Arial" charset="0"/>
              </a:rPr>
              <a:t> [BaSO</a:t>
            </a:r>
            <a:r>
              <a:rPr lang="en-US" sz="3200" b="1" baseline="-25000" dirty="0">
                <a:effectLst>
                  <a:outerShdw blurRad="38100" dist="38100" dir="2700000" algn="tl">
                    <a:srgbClr val="C0C0C0"/>
                  </a:outerShdw>
                </a:effectLst>
                <a:latin typeface="Arial" charset="0"/>
              </a:rPr>
              <a:t>4</a:t>
            </a:r>
            <a:r>
              <a:rPr lang="en-US" sz="3200" b="1" dirty="0">
                <a:effectLst>
                  <a:outerShdw blurRad="38100" dist="38100" dir="2700000" algn="tl">
                    <a:srgbClr val="C0C0C0"/>
                  </a:outerShdw>
                </a:effectLst>
                <a:latin typeface="Arial" charset="0"/>
              </a:rPr>
              <a:t>]</a:t>
            </a:r>
            <a:r>
              <a:rPr lang="en-US" sz="3200" b="1" baseline="-25000" dirty="0">
                <a:effectLst>
                  <a:outerShdw blurRad="38100" dist="38100" dir="2700000" algn="tl">
                    <a:srgbClr val="C0C0C0"/>
                  </a:outerShdw>
                </a:effectLst>
                <a:latin typeface="Arial" charset="0"/>
              </a:rPr>
              <a:t>(s) </a:t>
            </a:r>
          </a:p>
          <a:p>
            <a:pPr>
              <a:buSzPct val="100000"/>
              <a:defRPr/>
            </a:pPr>
            <a:r>
              <a:rPr lang="en-US" sz="3200" b="1" dirty="0">
                <a:effectLst>
                  <a:outerShdw blurRad="38100" dist="38100" dir="2700000" algn="tl">
                    <a:srgbClr val="C0C0C0"/>
                  </a:outerShdw>
                </a:effectLst>
                <a:latin typeface="Arial" charset="0"/>
              </a:rPr>
              <a:t>		</a:t>
            </a:r>
            <a:r>
              <a:rPr lang="en-US" sz="3200" b="1" dirty="0" err="1">
                <a:effectLst>
                  <a:outerShdw blurRad="38100" dist="38100" dir="2700000" algn="tl">
                    <a:srgbClr val="C0C0C0"/>
                  </a:outerShdw>
                </a:effectLst>
                <a:latin typeface="Arial" charset="0"/>
              </a:rPr>
              <a:t>K</a:t>
            </a:r>
            <a:r>
              <a:rPr lang="en-US" sz="3200" b="1" baseline="-25000" dirty="0" err="1">
                <a:effectLst>
                  <a:outerShdw blurRad="38100" dist="38100" dir="2700000" algn="tl">
                    <a:srgbClr val="C0C0C0"/>
                  </a:outerShdw>
                </a:effectLst>
                <a:latin typeface="Arial" charset="0"/>
              </a:rPr>
              <a:t>sp</a:t>
            </a:r>
            <a:r>
              <a:rPr lang="en-US" sz="3200" b="1" dirty="0">
                <a:effectLst>
                  <a:outerShdw blurRad="38100" dist="38100" dir="2700000" algn="tl">
                    <a:srgbClr val="C0C0C0"/>
                  </a:outerShdw>
                </a:effectLst>
                <a:latin typeface="Arial" charset="0"/>
              </a:rPr>
              <a:t> = [Ba</a:t>
            </a:r>
            <a:r>
              <a:rPr lang="en-US" sz="3200" b="1" baseline="30000" dirty="0">
                <a:effectLst>
                  <a:outerShdw blurRad="38100" dist="38100" dir="2700000" algn="tl">
                    <a:srgbClr val="C0C0C0"/>
                  </a:outerShdw>
                </a:effectLst>
                <a:latin typeface="Arial" charset="0"/>
              </a:rPr>
              <a:t>2+</a:t>
            </a:r>
            <a:r>
              <a:rPr lang="en-US" sz="3200" b="1" dirty="0">
                <a:effectLst>
                  <a:outerShdw blurRad="38100" dist="38100" dir="2700000" algn="tl">
                    <a:srgbClr val="C0C0C0"/>
                  </a:outerShdw>
                </a:effectLst>
                <a:latin typeface="Arial" charset="0"/>
              </a:rPr>
              <a:t>] [SO</a:t>
            </a:r>
            <a:r>
              <a:rPr lang="en-US" sz="3200" b="1" baseline="-25000" dirty="0">
                <a:effectLst>
                  <a:outerShdw blurRad="38100" dist="38100" dir="2700000" algn="tl">
                    <a:srgbClr val="C0C0C0"/>
                  </a:outerShdw>
                </a:effectLst>
                <a:latin typeface="Arial" charset="0"/>
              </a:rPr>
              <a:t>4</a:t>
            </a:r>
            <a:r>
              <a:rPr lang="en-US" sz="3200" b="1" baseline="30000" dirty="0">
                <a:effectLst>
                  <a:outerShdw blurRad="38100" dist="38100" dir="2700000" algn="tl">
                    <a:srgbClr val="C0C0C0"/>
                  </a:outerShdw>
                </a:effectLst>
                <a:latin typeface="Arial" charset="0"/>
              </a:rPr>
              <a:t>2-</a:t>
            </a:r>
            <a:r>
              <a:rPr lang="en-US" sz="3200" b="1" dirty="0">
                <a:effectLst>
                  <a:outerShdw blurRad="38100" dist="38100" dir="2700000" algn="tl">
                    <a:srgbClr val="C0C0C0"/>
                  </a:outerShdw>
                </a:effectLst>
                <a:latin typeface="Arial" charset="0"/>
              </a:rPr>
              <a:t>] = 1.1 x 10</a:t>
            </a:r>
            <a:r>
              <a:rPr lang="en-US" sz="3200" b="1" baseline="30000" dirty="0">
                <a:effectLst>
                  <a:outerShdw blurRad="38100" dist="38100" dir="2700000" algn="tl">
                    <a:srgbClr val="C0C0C0"/>
                  </a:outerShdw>
                </a:effectLst>
                <a:latin typeface="Arial" charset="0"/>
              </a:rPr>
              <a:t>-10</a:t>
            </a:r>
          </a:p>
          <a:p>
            <a:pPr>
              <a:buSzPct val="100000"/>
              <a:defRPr/>
            </a:pPr>
            <a:endParaRPr lang="en-US" sz="3200" b="1" baseline="30000" dirty="0">
              <a:effectLst>
                <a:outerShdw blurRad="38100" dist="38100" dir="2700000" algn="tl">
                  <a:srgbClr val="C0C0C0"/>
                </a:outerShdw>
              </a:effectLst>
              <a:latin typeface="Arial" charset="0"/>
            </a:endParaRPr>
          </a:p>
          <a:p>
            <a:pPr>
              <a:buSzPct val="100000"/>
              <a:defRPr/>
            </a:pPr>
            <a:r>
              <a:rPr lang="en-US" b="1" dirty="0" err="1">
                <a:effectLst>
                  <a:outerShdw blurRad="38100" dist="38100" dir="2700000" algn="tl">
                    <a:srgbClr val="C0C0C0"/>
                  </a:outerShdw>
                </a:effectLst>
                <a:latin typeface="Arial" charset="0"/>
              </a:rPr>
              <a:t>K</a:t>
            </a:r>
            <a:r>
              <a:rPr lang="en-US" b="1" baseline="-25000" dirty="0" err="1">
                <a:effectLst>
                  <a:outerShdw blurRad="38100" dist="38100" dir="2700000" algn="tl">
                    <a:srgbClr val="C0C0C0"/>
                  </a:outerShdw>
                </a:effectLst>
                <a:latin typeface="Arial" charset="0"/>
              </a:rPr>
              <a:t>sp</a:t>
            </a:r>
            <a:r>
              <a:rPr lang="en-US" b="1" dirty="0">
                <a:effectLst>
                  <a:outerShdw blurRad="38100" dist="38100" dir="2700000" algn="tl">
                    <a:srgbClr val="C0C0C0"/>
                  </a:outerShdw>
                </a:effectLst>
                <a:latin typeface="Arial" charset="0"/>
              </a:rPr>
              <a:t> represents the amount of dissolution (how much solid dissolved into ions), the smaller the </a:t>
            </a:r>
            <a:r>
              <a:rPr lang="en-US" b="1" dirty="0" err="1">
                <a:effectLst>
                  <a:outerShdw blurRad="38100" dist="38100" dir="2700000" algn="tl">
                    <a:srgbClr val="C0C0C0"/>
                  </a:outerShdw>
                </a:effectLst>
                <a:latin typeface="Arial" charset="0"/>
              </a:rPr>
              <a:t>K</a:t>
            </a:r>
            <a:r>
              <a:rPr lang="en-US" b="1" baseline="-25000" dirty="0" err="1">
                <a:effectLst>
                  <a:outerShdw blurRad="38100" dist="38100" dir="2700000" algn="tl">
                    <a:srgbClr val="C0C0C0"/>
                  </a:outerShdw>
                </a:effectLst>
                <a:latin typeface="Arial" charset="0"/>
              </a:rPr>
              <a:t>sp</a:t>
            </a:r>
            <a:r>
              <a:rPr lang="en-US" b="1" dirty="0">
                <a:effectLst>
                  <a:outerShdw blurRad="38100" dist="38100" dir="2700000" algn="tl">
                    <a:srgbClr val="C0C0C0"/>
                  </a:outerShdw>
                </a:effectLst>
                <a:latin typeface="Arial" charset="0"/>
              </a:rPr>
              <a:t> value, the smaller the amount of ions in solution (more solid is present).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B9A03BB8-AA26-4A18-A4C2-E58B7089557F}" type="slidenum">
              <a:rPr lang="en-US" altLang="en-US" sz="1400"/>
              <a:pPr algn="ctr">
                <a:spcBef>
                  <a:spcPct val="0"/>
                </a:spcBef>
                <a:buClrTx/>
                <a:buFontTx/>
                <a:buNone/>
              </a:pPr>
              <a:t>20</a:t>
            </a:fld>
            <a:endParaRPr lang="en-US" altLang="en-US" sz="1400"/>
          </a:p>
        </p:txBody>
      </p:sp>
      <p:sp>
        <p:nvSpPr>
          <p:cNvPr id="41987" name="Text Box 2"/>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a:t>Example – Calculate the molar solubility of CaF</a:t>
            </a:r>
            <a:r>
              <a:rPr lang="en-US" altLang="en-US" baseline="-25000"/>
              <a:t>2</a:t>
            </a:r>
            <a:r>
              <a:rPr lang="en-US" altLang="en-US"/>
              <a:t> in 0.100 M NaF at 25</a:t>
            </a:r>
            <a:r>
              <a:rPr lang="en-US" altLang="en-US">
                <a:latin typeface="Symbol" panose="05050102010706020507" pitchFamily="18" charset="2"/>
              </a:rPr>
              <a:t></a:t>
            </a:r>
            <a:r>
              <a:rPr lang="en-US" altLang="en-US"/>
              <a:t>C</a:t>
            </a:r>
          </a:p>
        </p:txBody>
      </p:sp>
      <p:graphicFrame>
        <p:nvGraphicFramePr>
          <p:cNvPr id="21507" name="Group 3">
            <a:extLst>
              <a:ext uri="{FF2B5EF4-FFF2-40B4-BE49-F238E27FC236}">
                <a16:creationId xmlns:a16="http://schemas.microsoft.com/office/drawing/2014/main" xmlns="" id="{15E89957-8A4F-43BF-806C-07F5156689E2}"/>
              </a:ext>
            </a:extLst>
          </p:cNvPr>
          <p:cNvGraphicFramePr>
            <a:graphicFrameLocks noGrp="1"/>
          </p:cNvGraphicFramePr>
          <p:nvPr/>
        </p:nvGraphicFramePr>
        <p:xfrm>
          <a:off x="149225" y="1808163"/>
          <a:ext cx="8840788" cy="3976687"/>
        </p:xfrm>
        <a:graphic>
          <a:graphicData uri="http://schemas.openxmlformats.org/drawingml/2006/table">
            <a:tbl>
              <a:tblPr/>
              <a:tblGrid>
                <a:gridCol w="2441575">
                  <a:extLst>
                    <a:ext uri="{9D8B030D-6E8A-4147-A177-3AD203B41FA5}">
                      <a16:colId xmlns:a16="http://schemas.microsoft.com/office/drawing/2014/main" xmlns="" val="20000"/>
                    </a:ext>
                  </a:extLst>
                </a:gridCol>
                <a:gridCol w="6399213">
                  <a:extLst>
                    <a:ext uri="{9D8B030D-6E8A-4147-A177-3AD203B41FA5}">
                      <a16:colId xmlns:a16="http://schemas.microsoft.com/office/drawing/2014/main" xmlns="" val="20001"/>
                    </a:ext>
                  </a:extLst>
                </a:gridCol>
              </a:tblGrid>
              <a:tr h="1544638">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Substitute into the </a:t>
                      </a:r>
                      <a:r>
                        <a:rPr kumimoji="0" lang="en-US" sz="2400" b="0" i="1" u="none" strike="noStrike" cap="none" normalizeH="0" baseline="0">
                          <a:ln>
                            <a:noFill/>
                          </a:ln>
                          <a:solidFill>
                            <a:srgbClr val="000000"/>
                          </a:solidFill>
                          <a:effectLst/>
                          <a:latin typeface="Times New Roman" pitchFamily="16" charset="0"/>
                          <a:ea typeface="Microsoft YaHei" charset="-122"/>
                        </a:rPr>
                        <a:t>K</a:t>
                      </a:r>
                      <a:r>
                        <a:rPr kumimoji="0" lang="en-US" sz="2400" b="0" i="0" u="none" strike="noStrike" cap="none" normalizeH="0" baseline="-25000">
                          <a:ln>
                            <a:noFill/>
                          </a:ln>
                          <a:solidFill>
                            <a:srgbClr val="000000"/>
                          </a:solidFill>
                          <a:effectLst/>
                          <a:latin typeface="Times New Roman" pitchFamily="16" charset="0"/>
                          <a:ea typeface="Microsoft YaHei" charset="-122"/>
                        </a:rPr>
                        <a:t>sp</a:t>
                      </a:r>
                      <a:r>
                        <a:rPr kumimoji="0" lang="en-US" sz="2400" b="0" i="0" u="none" strike="noStrike" cap="none" normalizeH="0" baseline="0">
                          <a:ln>
                            <a:noFill/>
                          </a:ln>
                          <a:solidFill>
                            <a:srgbClr val="000000"/>
                          </a:solidFill>
                          <a:effectLst/>
                          <a:latin typeface="Times New Roman" pitchFamily="16" charset="0"/>
                          <a:ea typeface="Microsoft YaHei" charset="-122"/>
                        </a:rPr>
                        <a:t> expression</a:t>
                      </a:r>
                    </a:p>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assume </a:t>
                      </a:r>
                      <a:r>
                        <a:rPr kumimoji="0" lang="en-US" sz="2400" b="0" i="1" u="none" strike="noStrike" cap="none" normalizeH="0" baseline="0">
                          <a:ln>
                            <a:noFill/>
                          </a:ln>
                          <a:solidFill>
                            <a:srgbClr val="000000"/>
                          </a:solidFill>
                          <a:effectLst/>
                          <a:latin typeface="Times New Roman" pitchFamily="16" charset="0"/>
                          <a:ea typeface="Microsoft YaHei" charset="-122"/>
                        </a:rPr>
                        <a:t>S</a:t>
                      </a:r>
                      <a:r>
                        <a:rPr kumimoji="0" lang="en-US" sz="2400" b="0" i="0" u="none" strike="noStrike" cap="none" normalizeH="0" baseline="0">
                          <a:ln>
                            <a:noFill/>
                          </a:ln>
                          <a:solidFill>
                            <a:srgbClr val="000000"/>
                          </a:solidFill>
                          <a:effectLst/>
                          <a:latin typeface="Times New Roman" pitchFamily="16" charset="0"/>
                          <a:ea typeface="Microsoft YaHei" charset="-122"/>
                        </a:rPr>
                        <a:t> is small</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7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800" b="0" i="0" u="none" strike="noStrike" cap="none" normalizeH="0" baseline="30000">
                        <a:ln>
                          <a:noFill/>
                        </a:ln>
                        <a:solidFill>
                          <a:srgbClr val="000000"/>
                        </a:solidFill>
                        <a:effectLst/>
                        <a:latin typeface="Times New Roman" pitchFamily="16" charset="0"/>
                        <a:ea typeface="Microsoft YaHei" charset="-122"/>
                        <a:cs typeface="Times New Roman" pitchFamily="16" charset="0"/>
                      </a:endParaRPr>
                    </a:p>
                  </a:txBody>
                  <a:tcPr marL="90000" marR="90000" marT="6444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432049">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Find the value of </a:t>
                      </a:r>
                      <a:r>
                        <a:rPr kumimoji="0" lang="en-US" sz="2400" b="0" i="1" u="none" strike="noStrike" cap="none" normalizeH="0" baseline="0">
                          <a:ln>
                            <a:noFill/>
                          </a:ln>
                          <a:solidFill>
                            <a:srgbClr val="000000"/>
                          </a:solidFill>
                          <a:effectLst/>
                          <a:latin typeface="Times New Roman" pitchFamily="16" charset="0"/>
                          <a:ea typeface="Microsoft YaHei" charset="-122"/>
                        </a:rPr>
                        <a:t>K</a:t>
                      </a:r>
                      <a:r>
                        <a:rPr kumimoji="0" lang="en-US" sz="2400" b="0" i="0" u="none" strike="noStrike" cap="none" normalizeH="0" baseline="-25000">
                          <a:ln>
                            <a:noFill/>
                          </a:ln>
                          <a:solidFill>
                            <a:srgbClr val="000000"/>
                          </a:solidFill>
                          <a:effectLst/>
                          <a:latin typeface="Times New Roman" pitchFamily="16" charset="0"/>
                          <a:ea typeface="Microsoft YaHei" charset="-122"/>
                        </a:rPr>
                        <a:t>sp</a:t>
                      </a:r>
                      <a:r>
                        <a:rPr kumimoji="0" lang="en-US" sz="2400" b="0" i="0" u="none" strike="noStrike" cap="none" normalizeH="0" baseline="0">
                          <a:ln>
                            <a:noFill/>
                          </a:ln>
                          <a:solidFill>
                            <a:srgbClr val="000000"/>
                          </a:solidFill>
                          <a:effectLst/>
                          <a:latin typeface="Times New Roman" pitchFamily="16" charset="0"/>
                          <a:ea typeface="Microsoft YaHei" charset="-122"/>
                        </a:rPr>
                        <a:t> from Table 16.2, plug into the equation and solve for </a:t>
                      </a:r>
                      <a:r>
                        <a:rPr kumimoji="0" lang="en-US" sz="2400" b="0" i="1"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a:ln>
                          <a:noFill/>
                        </a:ln>
                        <a:solidFill>
                          <a:srgbClr val="000000"/>
                        </a:solidFill>
                        <a:effectLst/>
                        <a:latin typeface="Times New Roman" pitchFamily="16" charset="0"/>
                        <a:ea typeface="Microsoft YaHei" charset="-122"/>
                      </a:endParaRP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21524" name="Group 20">
            <a:extLst>
              <a:ext uri="{FF2B5EF4-FFF2-40B4-BE49-F238E27FC236}">
                <a16:creationId xmlns:a16="http://schemas.microsoft.com/office/drawing/2014/main" xmlns="" id="{09EE478A-B890-4CD9-8F46-EB5F7E078F68}"/>
              </a:ext>
            </a:extLst>
          </p:cNvPr>
          <p:cNvGraphicFramePr>
            <a:graphicFrameLocks noGrp="1"/>
          </p:cNvGraphicFramePr>
          <p:nvPr/>
        </p:nvGraphicFramePr>
        <p:xfrm>
          <a:off x="3276600" y="3505200"/>
          <a:ext cx="5030788" cy="2057400"/>
        </p:xfrm>
        <a:graphic>
          <a:graphicData uri="http://schemas.openxmlformats.org/drawingml/2006/table">
            <a:tbl>
              <a:tblPr/>
              <a:tblGrid>
                <a:gridCol w="1676400">
                  <a:extLst>
                    <a:ext uri="{9D8B030D-6E8A-4147-A177-3AD203B41FA5}">
                      <a16:colId xmlns:a16="http://schemas.microsoft.com/office/drawing/2014/main" xmlns="" val="20000"/>
                    </a:ext>
                  </a:extLst>
                </a:gridCol>
                <a:gridCol w="1677988">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tblGrid>
              <a:tr h="514350">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a:ln>
                          <a:noFill/>
                        </a:ln>
                        <a:solidFill>
                          <a:srgbClr val="000000"/>
                        </a:solidFill>
                        <a:effectLst/>
                        <a:latin typeface="Times New Roman" pitchFamily="16" charset="0"/>
                        <a:ea typeface="Microsoft YaHei" charset="-122"/>
                      </a:endParaRP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[Ca</a:t>
                      </a:r>
                      <a:r>
                        <a:rPr kumimoji="0" lang="en-US" sz="2400" b="0" i="0" u="none" strike="noStrike" cap="none" normalizeH="0" baseline="30000">
                          <a:ln>
                            <a:noFill/>
                          </a:ln>
                          <a:solidFill>
                            <a:srgbClr val="000000"/>
                          </a:solidFill>
                          <a:effectLst/>
                          <a:latin typeface="Times New Roman" pitchFamily="16" charset="0"/>
                          <a:ea typeface="Microsoft YaHei" charset="-122"/>
                        </a:rPr>
                        <a:t>2+</a:t>
                      </a:r>
                      <a:r>
                        <a:rPr kumimoji="0" lang="en-US" sz="2400" b="0" i="0" u="none" strike="noStrike" cap="none" normalizeH="0" baseline="0">
                          <a:ln>
                            <a:noFill/>
                          </a:ln>
                          <a:solidFill>
                            <a:srgbClr val="000000"/>
                          </a:solidFill>
                          <a:effectLst/>
                          <a:latin typeface="Times New Roman" pitchFamily="16" charset="0"/>
                          <a:ea typeface="Microsoft YaHei" charset="-122"/>
                        </a:rPr>
                        <a:t>]</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[F</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Initial</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0.100</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Change</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+2S</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Equilibrium</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0.100 + 2S</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1568" name="Text Box 64"/>
          <p:cNvSpPr txBox="1">
            <a:spLocks noChangeArrowheads="1"/>
          </p:cNvSpPr>
          <p:nvPr/>
        </p:nvSpPr>
        <p:spPr bwMode="auto">
          <a:xfrm>
            <a:off x="4016375" y="1981200"/>
            <a:ext cx="3270250" cy="155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800" i="1"/>
              <a:t>K</a:t>
            </a:r>
            <a:r>
              <a:rPr lang="en-US" altLang="en-US" sz="2800" baseline="-25000"/>
              <a:t>sp</a:t>
            </a:r>
            <a:r>
              <a:rPr lang="en-US" altLang="en-US" sz="2800"/>
              <a:t> = [Ca</a:t>
            </a:r>
            <a:r>
              <a:rPr lang="en-US" altLang="en-US" sz="2800" baseline="30000"/>
              <a:t>2+</a:t>
            </a:r>
            <a:r>
              <a:rPr lang="en-US" altLang="en-US" sz="2800"/>
              <a:t>][F</a:t>
            </a:r>
            <a:r>
              <a:rPr lang="en-US" altLang="en-US" sz="2800" baseline="30000"/>
              <a:t>−</a:t>
            </a:r>
            <a:r>
              <a:rPr lang="en-US" altLang="en-US" sz="2800"/>
              <a:t>]</a:t>
            </a:r>
            <a:r>
              <a:rPr lang="en-US" altLang="en-US" sz="2800" baseline="30000"/>
              <a:t>2</a:t>
            </a:r>
          </a:p>
          <a:p>
            <a:pPr algn="ctr">
              <a:spcBef>
                <a:spcPct val="0"/>
              </a:spcBef>
              <a:buClrTx/>
              <a:buFontTx/>
              <a:buNone/>
            </a:pPr>
            <a:r>
              <a:rPr lang="en-US" altLang="en-US" sz="2800" i="1"/>
              <a:t>K</a:t>
            </a:r>
            <a:r>
              <a:rPr lang="en-US" altLang="en-US" sz="2800" baseline="-25000"/>
              <a:t>sp</a:t>
            </a:r>
            <a:r>
              <a:rPr lang="en-US" altLang="en-US" sz="2800"/>
              <a:t> = (</a:t>
            </a:r>
            <a:r>
              <a:rPr lang="en-US" altLang="en-US" sz="2800" i="1"/>
              <a:t>S</a:t>
            </a:r>
            <a:r>
              <a:rPr lang="en-US" altLang="en-US" sz="2800"/>
              <a:t>)(0.100 + 2</a:t>
            </a:r>
            <a:r>
              <a:rPr lang="en-US" altLang="en-US" sz="2800" i="1"/>
              <a:t>S</a:t>
            </a:r>
            <a:r>
              <a:rPr lang="en-US" altLang="en-US" sz="2800"/>
              <a:t>)</a:t>
            </a:r>
            <a:r>
              <a:rPr lang="en-US" altLang="en-US" sz="2800" baseline="30000"/>
              <a:t>2</a:t>
            </a:r>
          </a:p>
          <a:p>
            <a:pPr algn="ctr">
              <a:spcBef>
                <a:spcPct val="0"/>
              </a:spcBef>
              <a:buClrTx/>
              <a:buFontTx/>
              <a:buNone/>
            </a:pPr>
            <a:r>
              <a:rPr lang="en-US" altLang="en-US" sz="2800" i="1"/>
              <a:t>K</a:t>
            </a:r>
            <a:r>
              <a:rPr lang="en-US" altLang="en-US" sz="2800" baseline="-25000"/>
              <a:t>sp</a:t>
            </a:r>
            <a:r>
              <a:rPr lang="en-US" altLang="en-US" sz="2800"/>
              <a:t> = (</a:t>
            </a:r>
            <a:r>
              <a:rPr lang="en-US" altLang="en-US" sz="2800" i="1"/>
              <a:t>S</a:t>
            </a:r>
            <a:r>
              <a:rPr lang="en-US" altLang="en-US" sz="2800"/>
              <a:t>)(0.100)</a:t>
            </a:r>
            <a:r>
              <a:rPr lang="en-US" altLang="en-US" sz="2800" baseline="30000"/>
              <a:t>2</a:t>
            </a:r>
          </a:p>
        </p:txBody>
      </p:sp>
      <p:graphicFrame>
        <p:nvGraphicFramePr>
          <p:cNvPr id="21569" name="Object 65"/>
          <p:cNvGraphicFramePr>
            <a:graphicFrameLocks noChangeAspect="1"/>
          </p:cNvGraphicFramePr>
          <p:nvPr/>
        </p:nvGraphicFramePr>
        <p:xfrm>
          <a:off x="4038600" y="3505200"/>
          <a:ext cx="2617788" cy="2201863"/>
        </p:xfrm>
        <a:graphic>
          <a:graphicData uri="http://schemas.openxmlformats.org/presentationml/2006/ole">
            <mc:AlternateContent xmlns:mc="http://schemas.openxmlformats.org/markup-compatibility/2006">
              <mc:Choice xmlns:v="urn:schemas-microsoft-com:vml" Requires="v">
                <p:oleObj spid="_x0000_s42023" r:id="rId4" imgW="491416" imgH="491416" progId="">
                  <p:embed/>
                </p:oleObj>
              </mc:Choice>
              <mc:Fallback>
                <p:oleObj r:id="rId4" imgW="491416" imgH="491416" progId="">
                  <p:embed/>
                  <p:pic>
                    <p:nvPicPr>
                      <p:cNvPr id="0" name="Object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505200"/>
                        <a:ext cx="2617788" cy="2201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21568">
                                            <p:txEl>
                                              <p:pRg st="0" end="0"/>
                                            </p:txEl>
                                          </p:spTgt>
                                        </p:tgtEl>
                                        <p:attrNameLst>
                                          <p:attrName>style.visibility</p:attrName>
                                        </p:attrNameLst>
                                      </p:cBhvr>
                                      <p:to>
                                        <p:strVal val="visible"/>
                                      </p:to>
                                    </p:set>
                                    <p:animEffect transition="in" filter="wipe(left)">
                                      <p:cBhvr additive="repl">
                                        <p:cTn id="7" dur="500"/>
                                        <p:tgtEl>
                                          <p:spTgt spid="215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21568">
                                            <p:txEl>
                                              <p:pRg st="1" end="1"/>
                                            </p:txEl>
                                          </p:spTgt>
                                        </p:tgtEl>
                                        <p:attrNameLst>
                                          <p:attrName>style.visibility</p:attrName>
                                        </p:attrNameLst>
                                      </p:cBhvr>
                                      <p:to>
                                        <p:strVal val="visible"/>
                                      </p:to>
                                    </p:set>
                                    <p:animEffect transition="in" filter="wipe(left)">
                                      <p:cBhvr additive="repl">
                                        <p:cTn id="12" dur="500"/>
                                        <p:tgtEl>
                                          <p:spTgt spid="215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additive="repl">
                                        <p:cTn id="16" dur="1" fill="hold">
                                          <p:stCondLst>
                                            <p:cond delay="0"/>
                                          </p:stCondLst>
                                        </p:cTn>
                                        <p:tgtEl>
                                          <p:spTgt spid="21568">
                                            <p:txEl>
                                              <p:pRg st="2" end="2"/>
                                            </p:txEl>
                                          </p:spTgt>
                                        </p:tgtEl>
                                        <p:attrNameLst>
                                          <p:attrName>style.visibility</p:attrName>
                                        </p:attrNameLst>
                                      </p:cBhvr>
                                      <p:to>
                                        <p:strVal val="visible"/>
                                      </p:to>
                                    </p:set>
                                    <p:animEffect transition="in" filter="wipe(left)">
                                      <p:cBhvr additive="repl">
                                        <p:cTn id="17" dur="500"/>
                                        <p:tgtEl>
                                          <p:spTgt spid="215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fill="hold" nodeType="clickEffect">
                                  <p:stCondLst>
                                    <p:cond delay="0"/>
                                  </p:stCondLst>
                                  <p:childTnLst>
                                    <p:animEffect transition="out" filter="dissolve">
                                      <p:cBhvr additive="repl">
                                        <p:cTn id="21" dur="500"/>
                                        <p:tgtEl>
                                          <p:spTgt spid="21524"/>
                                        </p:tgtEl>
                                      </p:cBhvr>
                                    </p:animEffect>
                                    <p:set>
                                      <p:cBhvr additive="repl">
                                        <p:cTn id="22" dur="1" fill="hold">
                                          <p:stCondLst>
                                            <p:cond delay="0"/>
                                          </p:stCondLst>
                                        </p:cTn>
                                        <p:tgtEl>
                                          <p:spTgt spid="21524"/>
                                        </p:tgtEl>
                                        <p:attrNameLst>
                                          <p:attrName>style.visibility</p:attrName>
                                        </p:attrNameLst>
                                      </p:cBhvr>
                                      <p:to>
                                        <p:strVal val="hidden"/>
                                      </p:to>
                                    </p:set>
                                  </p:childTnLst>
                                </p:cTn>
                              </p:par>
                              <p:par>
                                <p:cTn id="23" presetID="9" presetClass="entr" fill="hold" nodeType="withEffect">
                                  <p:stCondLst>
                                    <p:cond delay="0"/>
                                  </p:stCondLst>
                                  <p:childTnLst>
                                    <p:set>
                                      <p:cBhvr additive="repl">
                                        <p:cTn id="24" dur="1" fill="hold">
                                          <p:stCondLst>
                                            <p:cond delay="0"/>
                                          </p:stCondLst>
                                        </p:cTn>
                                        <p:tgtEl>
                                          <p:spTgt spid="21569"/>
                                        </p:tgtEl>
                                        <p:attrNameLst>
                                          <p:attrName>style.visibility</p:attrName>
                                        </p:attrNameLst>
                                      </p:cBhvr>
                                      <p:to>
                                        <p:strVal val="visible"/>
                                      </p:to>
                                    </p:set>
                                    <p:animEffect transition="in" filter="dissolve">
                                      <p:cBhvr additive="repl">
                                        <p:cTn id="25" dur="500"/>
                                        <p:tgtEl>
                                          <p:spTgt spid="21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a:extLst>
              <a:ext uri="{FF2B5EF4-FFF2-40B4-BE49-F238E27FC236}">
                <a16:creationId xmlns:a16="http://schemas.microsoft.com/office/drawing/2014/main" xmlns="" id="{0CA8914F-E366-4599-9505-B57297A8D616}"/>
              </a:ext>
            </a:extLst>
          </p:cNvPr>
          <p:cNvSpPr txBox="1">
            <a:spLocks noChangeArrowheads="1"/>
          </p:cNvSpPr>
          <p:nvPr/>
        </p:nvSpPr>
        <p:spPr bwMode="auto">
          <a:xfrm>
            <a:off x="533400" y="457200"/>
            <a:ext cx="8077200" cy="1343025"/>
          </a:xfrm>
          <a:prstGeom prst="rect">
            <a:avLst/>
          </a:prstGeom>
          <a:gradFill flip="none" rotWithShape="1">
            <a:gsLst>
              <a:gs pos="0">
                <a:schemeClr val="accent6">
                  <a:lumMod val="5000"/>
                  <a:lumOff val="95000"/>
                </a:schemeClr>
              </a:gs>
              <a:gs pos="66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defRPr/>
            </a:pPr>
            <a:r>
              <a:rPr lang="en-US" altLang="en-US" sz="3600" b="1" dirty="0">
                <a:latin typeface="Arial" panose="020B0604020202020204" pitchFamily="34" charset="0"/>
              </a:rPr>
              <a:t>Ion-Product Expression (</a:t>
            </a:r>
            <a:r>
              <a:rPr lang="en-US" altLang="en-US" sz="3600" b="1" dirty="0" err="1">
                <a:latin typeface="Arial" panose="020B0604020202020204" pitchFamily="34" charset="0"/>
              </a:rPr>
              <a:t>Q</a:t>
            </a:r>
            <a:r>
              <a:rPr lang="en-US" altLang="en-US" sz="3600" b="1" baseline="-25000" dirty="0" err="1">
                <a:latin typeface="Arial" panose="020B0604020202020204" pitchFamily="34" charset="0"/>
              </a:rPr>
              <a:t>sp</a:t>
            </a:r>
            <a:r>
              <a:rPr lang="en-US" altLang="en-US" sz="3600" b="1" dirty="0">
                <a:latin typeface="Arial" panose="020B0604020202020204" pitchFamily="34" charset="0"/>
              </a:rPr>
              <a:t>)</a:t>
            </a:r>
          </a:p>
          <a:p>
            <a:pPr algn="r">
              <a:spcBef>
                <a:spcPct val="0"/>
              </a:spcBef>
              <a:buClrTx/>
              <a:buFontTx/>
              <a:buNone/>
              <a:defRPr/>
            </a:pPr>
            <a:r>
              <a:rPr lang="en-US" altLang="en-US" sz="3600" b="1" dirty="0">
                <a:latin typeface="Arial" panose="020B0604020202020204" pitchFamily="34" charset="0"/>
              </a:rPr>
              <a:t>&amp; Solubility Product Constant (</a:t>
            </a:r>
            <a:r>
              <a:rPr lang="en-US" altLang="en-US" sz="3600" b="1" dirty="0" err="1">
                <a:latin typeface="Arial" panose="020B0604020202020204" pitchFamily="34" charset="0"/>
              </a:rPr>
              <a:t>K</a:t>
            </a:r>
            <a:r>
              <a:rPr lang="en-US" altLang="en-US" sz="3600" b="1" baseline="-25000" dirty="0" err="1">
                <a:latin typeface="Arial" panose="020B0604020202020204" pitchFamily="34" charset="0"/>
              </a:rPr>
              <a:t>sp</a:t>
            </a:r>
            <a:r>
              <a:rPr lang="en-US" altLang="en-US" sz="3600" b="1" dirty="0">
                <a:latin typeface="Arial" panose="020B0604020202020204" pitchFamily="34" charset="0"/>
              </a:rPr>
              <a:t>)</a:t>
            </a:r>
            <a:r>
              <a:rPr lang="en-US" altLang="en-US" sz="2400" b="1" dirty="0">
                <a:latin typeface="Arial" panose="020B0604020202020204" pitchFamily="34" charset="0"/>
              </a:rPr>
              <a:t> </a:t>
            </a:r>
          </a:p>
        </p:txBody>
      </p:sp>
      <p:sp>
        <p:nvSpPr>
          <p:cNvPr id="44035" name="Text Box 2"/>
          <p:cNvSpPr txBox="1">
            <a:spLocks noChangeArrowheads="1"/>
          </p:cNvSpPr>
          <p:nvPr/>
        </p:nvSpPr>
        <p:spPr bwMode="auto">
          <a:xfrm>
            <a:off x="1905000" y="2743200"/>
            <a:ext cx="184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4036" name="Text Box 3">
            <a:extLst>
              <a:ext uri="{FF2B5EF4-FFF2-40B4-BE49-F238E27FC236}">
                <a16:creationId xmlns:a16="http://schemas.microsoft.com/office/drawing/2014/main" xmlns="" id="{65D7F1E5-5A63-4397-BADB-91C9F6CC869F}"/>
              </a:ext>
            </a:extLst>
          </p:cNvPr>
          <p:cNvSpPr txBox="1">
            <a:spLocks noChangeArrowheads="1"/>
          </p:cNvSpPr>
          <p:nvPr/>
        </p:nvSpPr>
        <p:spPr bwMode="auto">
          <a:xfrm>
            <a:off x="609600" y="3048000"/>
            <a:ext cx="8077200" cy="2016125"/>
          </a:xfrm>
          <a:prstGeom prst="rect">
            <a:avLst/>
          </a:prstGeom>
          <a:gradFill rotWithShape="0">
            <a:gsLst>
              <a:gs pos="0">
                <a:schemeClr val="accent6">
                  <a:lumMod val="20000"/>
                  <a:lumOff val="80000"/>
                </a:schemeClr>
              </a:gs>
              <a:gs pos="100000">
                <a:srgbClr val="FFFFFF"/>
              </a:gs>
            </a:gsLst>
            <a:path path="shape">
              <a:fillToRect l="50000" t="50000" r="50000" b="50000"/>
            </a:path>
          </a:gra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ts val="1250"/>
              </a:spcBef>
              <a:buClrTx/>
              <a:buFontTx/>
              <a:buNone/>
              <a:defRPr/>
            </a:pPr>
            <a:endParaRPr lang="en-US" altLang="en-US" sz="2000" b="1" dirty="0">
              <a:latin typeface="Arial" panose="020B0604020202020204" pitchFamily="34" charset="0"/>
            </a:endParaRPr>
          </a:p>
          <a:p>
            <a:pPr algn="ctr">
              <a:spcBef>
                <a:spcPts val="2000"/>
              </a:spcBef>
              <a:buClrTx/>
              <a:buFontTx/>
              <a:buNone/>
              <a:defRPr/>
            </a:pPr>
            <a:r>
              <a:rPr lang="en-US" altLang="en-US" b="1" dirty="0">
                <a:latin typeface="Arial" panose="020B0604020202020204" pitchFamily="34" charset="0"/>
              </a:rPr>
              <a:t>At equilibrium    </a:t>
            </a:r>
            <a:r>
              <a:rPr lang="en-US" altLang="en-US" b="1" dirty="0" err="1">
                <a:latin typeface="Arial" panose="020B0604020202020204" pitchFamily="34" charset="0"/>
              </a:rPr>
              <a:t>Q</a:t>
            </a:r>
            <a:r>
              <a:rPr lang="en-US" altLang="en-US" b="1" baseline="-25000" dirty="0" err="1">
                <a:latin typeface="Arial" panose="020B0604020202020204" pitchFamily="34" charset="0"/>
              </a:rPr>
              <a:t>sp</a:t>
            </a:r>
            <a:r>
              <a:rPr lang="en-US" altLang="en-US" b="1" dirty="0">
                <a:latin typeface="Arial" panose="020B0604020202020204" pitchFamily="34" charset="0"/>
              </a:rPr>
              <a:t>  =  [M</a:t>
            </a:r>
            <a:r>
              <a:rPr lang="en-US" altLang="en-US" b="1" baseline="30000" dirty="0">
                <a:latin typeface="Arial" panose="020B0604020202020204" pitchFamily="34" charset="0"/>
              </a:rPr>
              <a:t>n+</a:t>
            </a:r>
            <a:r>
              <a:rPr lang="en-US" altLang="en-US" b="1" dirty="0">
                <a:latin typeface="Arial" panose="020B0604020202020204" pitchFamily="34" charset="0"/>
              </a:rPr>
              <a:t>]</a:t>
            </a:r>
            <a:r>
              <a:rPr lang="en-US" altLang="en-US" b="1" baseline="30000" dirty="0">
                <a:latin typeface="Arial" panose="020B0604020202020204" pitchFamily="34" charset="0"/>
              </a:rPr>
              <a:t>p</a:t>
            </a:r>
            <a:r>
              <a:rPr lang="en-US" altLang="en-US" b="1" dirty="0">
                <a:latin typeface="Arial" panose="020B0604020202020204" pitchFamily="34" charset="0"/>
              </a:rPr>
              <a:t> [</a:t>
            </a:r>
            <a:r>
              <a:rPr lang="en-US" altLang="en-US" b="1" dirty="0" err="1">
                <a:latin typeface="Arial" panose="020B0604020202020204" pitchFamily="34" charset="0"/>
              </a:rPr>
              <a:t>X</a:t>
            </a:r>
            <a:r>
              <a:rPr lang="en-US" altLang="en-US" b="1" baseline="30000" dirty="0" err="1">
                <a:latin typeface="Arial" panose="020B0604020202020204" pitchFamily="34" charset="0"/>
              </a:rPr>
              <a:t>z</a:t>
            </a:r>
            <a:r>
              <a:rPr lang="en-US" altLang="en-US" b="1" baseline="30000" dirty="0">
                <a:latin typeface="Arial" panose="020B0604020202020204" pitchFamily="34" charset="0"/>
              </a:rPr>
              <a:t>-</a:t>
            </a:r>
            <a:r>
              <a:rPr lang="en-US" altLang="en-US" b="1" dirty="0">
                <a:latin typeface="Arial" panose="020B0604020202020204" pitchFamily="34" charset="0"/>
              </a:rPr>
              <a:t>]</a:t>
            </a:r>
            <a:r>
              <a:rPr lang="en-US" altLang="en-US" b="1" baseline="30000" dirty="0">
                <a:latin typeface="Arial" panose="020B0604020202020204" pitchFamily="34" charset="0"/>
              </a:rPr>
              <a:t>q</a:t>
            </a:r>
            <a:r>
              <a:rPr lang="en-US" altLang="en-US" b="1" dirty="0">
                <a:latin typeface="Arial" panose="020B0604020202020204" pitchFamily="34" charset="0"/>
              </a:rPr>
              <a:t>  =  </a:t>
            </a:r>
            <a:r>
              <a:rPr lang="en-US" altLang="en-US" b="1" dirty="0" err="1">
                <a:latin typeface="Arial" panose="020B0604020202020204" pitchFamily="34" charset="0"/>
              </a:rPr>
              <a:t>K</a:t>
            </a:r>
            <a:r>
              <a:rPr lang="en-US" altLang="en-US" b="1" baseline="-25000" dirty="0" err="1">
                <a:latin typeface="Arial" panose="020B0604020202020204" pitchFamily="34" charset="0"/>
              </a:rPr>
              <a:t>sp</a:t>
            </a:r>
            <a:endParaRPr lang="en-US" altLang="en-US" b="1" baseline="-25000" dirty="0">
              <a:latin typeface="Arial" panose="020B0604020202020204" pitchFamily="34" charset="0"/>
            </a:endParaRPr>
          </a:p>
          <a:p>
            <a:pPr algn="ctr">
              <a:spcBef>
                <a:spcPts val="2000"/>
              </a:spcBef>
              <a:buClrTx/>
              <a:buFontTx/>
              <a:buNone/>
              <a:defRPr/>
            </a:pPr>
            <a:endParaRPr lang="en-US" altLang="en-US" b="1" baseline="-25000" dirty="0">
              <a:latin typeface="Arial" panose="020B0604020202020204" pitchFamily="34" charset="0"/>
            </a:endParaRPr>
          </a:p>
        </p:txBody>
      </p:sp>
      <p:sp>
        <p:nvSpPr>
          <p:cNvPr id="44037" name="Text Box 4"/>
          <p:cNvSpPr txBox="1">
            <a:spLocks noChangeArrowheads="1"/>
          </p:cNvSpPr>
          <p:nvPr/>
        </p:nvSpPr>
        <p:spPr bwMode="auto">
          <a:xfrm>
            <a:off x="2071688" y="2136775"/>
            <a:ext cx="5576887"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sz="2400" b="1">
                <a:latin typeface="Arial" panose="020B0604020202020204" pitchFamily="34" charset="0"/>
              </a:rPr>
              <a:t>For the hypothetical compound, M</a:t>
            </a:r>
            <a:r>
              <a:rPr lang="en-US" altLang="en-US" sz="2400" b="1" baseline="-25000">
                <a:latin typeface="Arial" panose="020B0604020202020204" pitchFamily="34" charset="0"/>
              </a:rPr>
              <a:t>p</a:t>
            </a:r>
            <a:r>
              <a:rPr lang="en-US" altLang="en-US" sz="2400" b="1">
                <a:latin typeface="Arial" panose="020B0604020202020204" pitchFamily="34" charset="0"/>
              </a:rPr>
              <a:t>X</a:t>
            </a:r>
            <a:r>
              <a:rPr lang="en-US" altLang="en-US" sz="2400" b="1" baseline="-25000">
                <a:latin typeface="Arial" panose="020B0604020202020204" pitchFamily="34" charset="0"/>
              </a:rPr>
              <a:t>q</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a:extLst>
              <a:ext uri="{FF2B5EF4-FFF2-40B4-BE49-F238E27FC236}">
                <a16:creationId xmlns:a16="http://schemas.microsoft.com/office/drawing/2014/main" xmlns="" id="{B1AE6B18-742F-49FC-B9CB-DF191DB912CA}"/>
              </a:ext>
            </a:extLst>
          </p:cNvPr>
          <p:cNvSpPr txBox="1">
            <a:spLocks noChangeArrowheads="1"/>
          </p:cNvSpPr>
          <p:nvPr/>
        </p:nvSpPr>
        <p:spPr bwMode="auto">
          <a:xfrm>
            <a:off x="609600" y="381000"/>
            <a:ext cx="8286750" cy="571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b="1" dirty="0">
                <a:latin typeface="Arial" panose="020B0604020202020204" pitchFamily="34" charset="0"/>
              </a:rPr>
              <a:t>CRITERIA FOR PRECIPITATION OF DISSOLUTION</a:t>
            </a:r>
          </a:p>
          <a:p>
            <a:pPr>
              <a:spcBef>
                <a:spcPct val="0"/>
              </a:spcBef>
              <a:buClrTx/>
              <a:buFontTx/>
              <a:buNone/>
              <a:defRPr/>
            </a:pPr>
            <a:r>
              <a:rPr lang="en-US" altLang="en-US" b="1" dirty="0">
                <a:solidFill>
                  <a:schemeClr val="accent6">
                    <a:lumMod val="60000"/>
                    <a:lumOff val="40000"/>
                  </a:schemeClr>
                </a:solidFill>
                <a:latin typeface="Arial" panose="020B0604020202020204" pitchFamily="34" charset="0"/>
              </a:rPr>
              <a:t>	BaSO</a:t>
            </a:r>
            <a:r>
              <a:rPr lang="en-US" altLang="en-US" b="1" baseline="-25000" dirty="0">
                <a:solidFill>
                  <a:schemeClr val="accent6">
                    <a:lumMod val="60000"/>
                    <a:lumOff val="40000"/>
                  </a:schemeClr>
                </a:solidFill>
                <a:latin typeface="Arial" panose="020B0604020202020204" pitchFamily="34" charset="0"/>
              </a:rPr>
              <a:t>4(s)</a:t>
            </a:r>
            <a:r>
              <a:rPr lang="en-US" altLang="en-US" b="1" dirty="0">
                <a:solidFill>
                  <a:schemeClr val="accent6">
                    <a:lumMod val="60000"/>
                    <a:lumOff val="40000"/>
                  </a:schemeClr>
                </a:solidFill>
                <a:latin typeface="Arial" panose="020B0604020202020204" pitchFamily="34" charset="0"/>
              </a:rPr>
              <a:t> </a:t>
            </a:r>
            <a:r>
              <a:rPr lang="en-US" altLang="en-US" b="1" dirty="0">
                <a:solidFill>
                  <a:schemeClr val="accent6">
                    <a:lumMod val="60000"/>
                    <a:lumOff val="40000"/>
                  </a:schemeClr>
                </a:solidFill>
                <a:latin typeface="Symbol" panose="05050102010706020507" pitchFamily="18" charset="2"/>
              </a:rPr>
              <a:t></a:t>
            </a:r>
            <a:r>
              <a:rPr lang="en-US" altLang="en-US" b="1" dirty="0">
                <a:solidFill>
                  <a:schemeClr val="accent6">
                    <a:lumMod val="60000"/>
                    <a:lumOff val="40000"/>
                  </a:schemeClr>
                </a:solidFill>
                <a:latin typeface="Arial" panose="020B0604020202020204" pitchFamily="34" charset="0"/>
              </a:rPr>
              <a:t>  Ba</a:t>
            </a:r>
            <a:r>
              <a:rPr lang="en-US" altLang="en-US" b="1" baseline="30000" dirty="0">
                <a:solidFill>
                  <a:schemeClr val="accent6">
                    <a:lumMod val="60000"/>
                    <a:lumOff val="40000"/>
                  </a:schemeClr>
                </a:solidFill>
                <a:latin typeface="Arial" panose="020B0604020202020204" pitchFamily="34" charset="0"/>
              </a:rPr>
              <a:t>2+</a:t>
            </a:r>
            <a:r>
              <a:rPr lang="en-US" altLang="en-US" b="1" baseline="-25000" dirty="0">
                <a:solidFill>
                  <a:schemeClr val="accent6">
                    <a:lumMod val="60000"/>
                    <a:lumOff val="40000"/>
                  </a:schemeClr>
                </a:solidFill>
                <a:latin typeface="Arial" panose="020B0604020202020204" pitchFamily="34" charset="0"/>
              </a:rPr>
              <a:t>(</a:t>
            </a:r>
            <a:r>
              <a:rPr lang="en-US" altLang="en-US" b="1" baseline="-25000" dirty="0" err="1">
                <a:solidFill>
                  <a:schemeClr val="accent6">
                    <a:lumMod val="60000"/>
                    <a:lumOff val="40000"/>
                  </a:schemeClr>
                </a:solidFill>
                <a:latin typeface="Arial" panose="020B0604020202020204" pitchFamily="34" charset="0"/>
              </a:rPr>
              <a:t>aq</a:t>
            </a:r>
            <a:r>
              <a:rPr lang="en-US" altLang="en-US" b="1" baseline="-25000" dirty="0">
                <a:solidFill>
                  <a:schemeClr val="accent6">
                    <a:lumMod val="60000"/>
                    <a:lumOff val="40000"/>
                  </a:schemeClr>
                </a:solidFill>
                <a:latin typeface="Arial" panose="020B0604020202020204" pitchFamily="34" charset="0"/>
              </a:rPr>
              <a:t>)</a:t>
            </a:r>
            <a:r>
              <a:rPr lang="en-US" altLang="en-US" b="1" dirty="0">
                <a:solidFill>
                  <a:schemeClr val="accent6">
                    <a:lumMod val="60000"/>
                    <a:lumOff val="40000"/>
                  </a:schemeClr>
                </a:solidFill>
                <a:latin typeface="Arial" panose="020B0604020202020204" pitchFamily="34" charset="0"/>
              </a:rPr>
              <a:t>  +  SO</a:t>
            </a:r>
            <a:r>
              <a:rPr lang="en-US" altLang="en-US" b="1" baseline="-25000" dirty="0">
                <a:solidFill>
                  <a:schemeClr val="accent6">
                    <a:lumMod val="60000"/>
                    <a:lumOff val="40000"/>
                  </a:schemeClr>
                </a:solidFill>
                <a:latin typeface="Arial" panose="020B0604020202020204" pitchFamily="34" charset="0"/>
              </a:rPr>
              <a:t>4</a:t>
            </a:r>
            <a:r>
              <a:rPr lang="en-US" altLang="en-US" b="1" baseline="30000" dirty="0">
                <a:solidFill>
                  <a:schemeClr val="accent6">
                    <a:lumMod val="60000"/>
                    <a:lumOff val="40000"/>
                  </a:schemeClr>
                </a:solidFill>
                <a:latin typeface="Arial" panose="020B0604020202020204" pitchFamily="34" charset="0"/>
              </a:rPr>
              <a:t>2-</a:t>
            </a:r>
            <a:r>
              <a:rPr lang="en-US" altLang="en-US" b="1" baseline="-25000" dirty="0">
                <a:solidFill>
                  <a:schemeClr val="accent6">
                    <a:lumMod val="60000"/>
                    <a:lumOff val="40000"/>
                  </a:schemeClr>
                </a:solidFill>
                <a:latin typeface="Arial" panose="020B0604020202020204" pitchFamily="34" charset="0"/>
              </a:rPr>
              <a:t>(</a:t>
            </a:r>
            <a:r>
              <a:rPr lang="en-US" altLang="en-US" b="1" baseline="-25000" dirty="0" err="1">
                <a:solidFill>
                  <a:schemeClr val="accent6">
                    <a:lumMod val="60000"/>
                    <a:lumOff val="40000"/>
                  </a:schemeClr>
                </a:solidFill>
                <a:latin typeface="Arial" panose="020B0604020202020204" pitchFamily="34" charset="0"/>
              </a:rPr>
              <a:t>aq</a:t>
            </a:r>
            <a:r>
              <a:rPr lang="en-US" altLang="en-US" b="1" baseline="-25000" dirty="0">
                <a:solidFill>
                  <a:schemeClr val="accent6">
                    <a:lumMod val="60000"/>
                    <a:lumOff val="40000"/>
                  </a:schemeClr>
                </a:solidFill>
                <a:latin typeface="Arial" panose="020B0604020202020204" pitchFamily="34" charset="0"/>
              </a:rPr>
              <a:t>)</a:t>
            </a:r>
          </a:p>
          <a:p>
            <a:pPr>
              <a:spcBef>
                <a:spcPct val="0"/>
              </a:spcBef>
              <a:buClrTx/>
              <a:buFontTx/>
              <a:buNone/>
              <a:defRPr/>
            </a:pPr>
            <a:endParaRPr lang="en-US" altLang="en-US" b="1" baseline="-25000" dirty="0">
              <a:solidFill>
                <a:srgbClr val="9900CC"/>
              </a:solidFill>
              <a:latin typeface="Arial" panose="020B0604020202020204" pitchFamily="34" charset="0"/>
            </a:endParaRPr>
          </a:p>
          <a:p>
            <a:pPr algn="ctr">
              <a:spcBef>
                <a:spcPct val="0"/>
              </a:spcBef>
              <a:buClrTx/>
              <a:buFontTx/>
              <a:buNone/>
              <a:defRPr/>
            </a:pPr>
            <a:r>
              <a:rPr lang="en-US" altLang="en-US" sz="2400" b="1" dirty="0">
                <a:latin typeface="Arial" panose="020B0604020202020204" pitchFamily="34" charset="0"/>
              </a:rPr>
              <a:t>Equilibrium can be established from either direction.</a:t>
            </a:r>
          </a:p>
          <a:p>
            <a:pPr>
              <a:spcBef>
                <a:spcPct val="0"/>
              </a:spcBef>
              <a:buClrTx/>
              <a:buFontTx/>
              <a:buNone/>
              <a:defRPr/>
            </a:pPr>
            <a:endParaRPr lang="en-US" altLang="en-US" b="1" dirty="0">
              <a:latin typeface="Arial" panose="020B0604020202020204" pitchFamily="34" charset="0"/>
            </a:endParaRPr>
          </a:p>
          <a:p>
            <a:pPr>
              <a:spcBef>
                <a:spcPct val="0"/>
              </a:spcBef>
              <a:buClrTx/>
              <a:buFontTx/>
              <a:buNone/>
              <a:defRPr/>
            </a:pPr>
            <a:r>
              <a:rPr lang="en-US" altLang="en-US" b="1" dirty="0">
                <a:solidFill>
                  <a:schemeClr val="accent6">
                    <a:lumMod val="60000"/>
                    <a:lumOff val="40000"/>
                  </a:schemeClr>
                </a:solidFill>
                <a:latin typeface="Arial" panose="020B0604020202020204" pitchFamily="34" charset="0"/>
              </a:rPr>
              <a:t>Q</a:t>
            </a:r>
            <a:r>
              <a:rPr lang="en-US" altLang="en-US" b="1" dirty="0">
                <a:latin typeface="Arial" panose="020B0604020202020204" pitchFamily="34" charset="0"/>
              </a:rPr>
              <a:t> (the Ion Product) is used to determine whether or not precipitation will occur.</a:t>
            </a:r>
          </a:p>
          <a:p>
            <a:pPr>
              <a:spcBef>
                <a:spcPct val="0"/>
              </a:spcBef>
              <a:buClrTx/>
              <a:buFontTx/>
              <a:buNone/>
              <a:defRPr/>
            </a:pPr>
            <a:r>
              <a:rPr lang="en-US" altLang="en-US" b="1" dirty="0">
                <a:solidFill>
                  <a:schemeClr val="accent6">
                    <a:lumMod val="60000"/>
                    <a:lumOff val="40000"/>
                  </a:schemeClr>
                </a:solidFill>
                <a:latin typeface="Arial" panose="020B0604020202020204" pitchFamily="34" charset="0"/>
              </a:rPr>
              <a:t>	Q &lt;  K     </a:t>
            </a:r>
            <a:r>
              <a:rPr lang="en-US" altLang="en-US" b="1" dirty="0">
                <a:solidFill>
                  <a:schemeClr val="accent6">
                    <a:lumMod val="60000"/>
                    <a:lumOff val="40000"/>
                  </a:schemeClr>
                </a:solidFill>
                <a:latin typeface="Symbol" panose="05050102010706020507" pitchFamily="18" charset="2"/>
              </a:rPr>
              <a:t></a:t>
            </a:r>
            <a:r>
              <a:rPr lang="en-US" altLang="en-US" b="1" dirty="0">
                <a:solidFill>
                  <a:schemeClr val="accent6">
                    <a:lumMod val="60000"/>
                    <a:lumOff val="40000"/>
                  </a:schemeClr>
                </a:solidFill>
                <a:latin typeface="Arial" panose="020B0604020202020204" pitchFamily="34" charset="0"/>
              </a:rPr>
              <a:t>    solid dissolves</a:t>
            </a:r>
          </a:p>
          <a:p>
            <a:pPr>
              <a:spcBef>
                <a:spcPct val="0"/>
              </a:spcBef>
              <a:buClrTx/>
              <a:buFontTx/>
              <a:buNone/>
              <a:defRPr/>
            </a:pPr>
            <a:r>
              <a:rPr lang="en-US" altLang="en-US" b="1" dirty="0">
                <a:solidFill>
                  <a:schemeClr val="accent6">
                    <a:lumMod val="60000"/>
                    <a:lumOff val="40000"/>
                  </a:schemeClr>
                </a:solidFill>
                <a:latin typeface="Arial" panose="020B0604020202020204" pitchFamily="34" charset="0"/>
              </a:rPr>
              <a:t>	Q =  K     equilibrium </a:t>
            </a:r>
            <a:r>
              <a:rPr lang="en-US" altLang="en-US" sz="2400" b="1" dirty="0">
                <a:solidFill>
                  <a:schemeClr val="accent6">
                    <a:lumMod val="60000"/>
                    <a:lumOff val="40000"/>
                  </a:schemeClr>
                </a:solidFill>
                <a:latin typeface="Arial" panose="020B0604020202020204" pitchFamily="34" charset="0"/>
              </a:rPr>
              <a:t>(saturated solution)</a:t>
            </a:r>
          </a:p>
          <a:p>
            <a:pPr>
              <a:spcBef>
                <a:spcPct val="0"/>
              </a:spcBef>
              <a:buClrTx/>
              <a:buFontTx/>
              <a:buNone/>
              <a:defRPr/>
            </a:pPr>
            <a:r>
              <a:rPr lang="en-US" altLang="en-US" b="1" dirty="0">
                <a:solidFill>
                  <a:schemeClr val="accent6">
                    <a:lumMod val="60000"/>
                    <a:lumOff val="40000"/>
                  </a:schemeClr>
                </a:solidFill>
                <a:latin typeface="Arial" panose="020B0604020202020204" pitchFamily="34" charset="0"/>
              </a:rPr>
              <a:t>	Q &gt;  K     </a:t>
            </a:r>
            <a:r>
              <a:rPr lang="en-US" altLang="en-US" b="1" dirty="0">
                <a:solidFill>
                  <a:schemeClr val="accent6">
                    <a:lumMod val="60000"/>
                    <a:lumOff val="40000"/>
                  </a:schemeClr>
                </a:solidFill>
                <a:latin typeface="Symbol" panose="05050102010706020507" pitchFamily="18" charset="2"/>
              </a:rPr>
              <a:t></a:t>
            </a:r>
            <a:r>
              <a:rPr lang="en-US" altLang="en-US" b="1" dirty="0">
                <a:solidFill>
                  <a:schemeClr val="accent6">
                    <a:lumMod val="60000"/>
                    <a:lumOff val="40000"/>
                  </a:schemeClr>
                </a:solidFill>
                <a:latin typeface="Arial" panose="020B0604020202020204" pitchFamily="34" charset="0"/>
              </a:rPr>
              <a:t>  ppt</a:t>
            </a:r>
          </a:p>
          <a:p>
            <a:pPr>
              <a:spcBef>
                <a:spcPct val="0"/>
              </a:spcBef>
              <a:buClrTx/>
              <a:buFontTx/>
              <a:buNone/>
              <a:defRPr/>
            </a:pPr>
            <a:endParaRPr lang="en-US" altLang="en-US" b="1" dirty="0">
              <a:solidFill>
                <a:srgbClr val="9900CC"/>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04800" y="3048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4400"/>
              <a:t>Precipitation</a:t>
            </a:r>
          </a:p>
        </p:txBody>
      </p:sp>
      <p:sp>
        <p:nvSpPr>
          <p:cNvPr id="48132" name="Text Box 3">
            <a:extLst>
              <a:ext uri="{FF2B5EF4-FFF2-40B4-BE49-F238E27FC236}">
                <a16:creationId xmlns:a16="http://schemas.microsoft.com/office/drawing/2014/main" xmlns="" id="{5DE45C25-48AA-4A4F-940E-3B1D0E7AE67B}"/>
              </a:ext>
            </a:extLst>
          </p:cNvPr>
          <p:cNvSpPr txBox="1">
            <a:spLocks noChangeArrowheads="1"/>
          </p:cNvSpPr>
          <p:nvPr/>
        </p:nvSpPr>
        <p:spPr bwMode="auto">
          <a:xfrm>
            <a:off x="304800" y="1295400"/>
            <a:ext cx="84582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imes New Roman" panose="02020603050405020304" pitchFamily="18" charset="0"/>
                <a:ea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90000"/>
              </a:lnSpc>
              <a:spcBef>
                <a:spcPts val="700"/>
              </a:spcBef>
              <a:buFont typeface="Times New Roman" panose="02020603050405020304" pitchFamily="18" charset="0"/>
              <a:buChar char="•"/>
              <a:defRPr/>
            </a:pPr>
            <a:r>
              <a:rPr lang="en-US" altLang="en-US" sz="2800" dirty="0"/>
              <a:t>precipitation will occur when the concentrations of the ions exceed the solubility of the ionic compound</a:t>
            </a:r>
          </a:p>
          <a:p>
            <a:pPr>
              <a:lnSpc>
                <a:spcPct val="90000"/>
              </a:lnSpc>
              <a:spcBef>
                <a:spcPts val="700"/>
              </a:spcBef>
              <a:buFont typeface="Times New Roman" panose="02020603050405020304" pitchFamily="18" charset="0"/>
              <a:buChar char="•"/>
              <a:defRPr/>
            </a:pPr>
            <a:r>
              <a:rPr lang="en-US" altLang="en-US" sz="2800" dirty="0"/>
              <a:t>if we compare the reaction quotient, </a:t>
            </a:r>
            <a:r>
              <a:rPr lang="en-US" altLang="en-US" sz="2800" i="1" dirty="0"/>
              <a:t>Q</a:t>
            </a:r>
            <a:r>
              <a:rPr lang="en-US" altLang="en-US" sz="2800" dirty="0"/>
              <a:t>, for the current solution concentrations to the value of </a:t>
            </a:r>
            <a:r>
              <a:rPr lang="en-US" altLang="en-US" sz="2800" i="1" dirty="0" err="1"/>
              <a:t>K</a:t>
            </a:r>
            <a:r>
              <a:rPr lang="en-US" altLang="en-US" sz="2800" baseline="-25000" dirty="0" err="1"/>
              <a:t>sp</a:t>
            </a:r>
            <a:r>
              <a:rPr lang="en-US" altLang="en-US" sz="2800" dirty="0"/>
              <a:t>, we can determine if precipitation will occur</a:t>
            </a:r>
          </a:p>
          <a:p>
            <a:pPr lvl="1">
              <a:lnSpc>
                <a:spcPct val="90000"/>
              </a:lnSpc>
              <a:spcBef>
                <a:spcPts val="600"/>
              </a:spcBef>
              <a:buFont typeface="Times New Roman" panose="02020603050405020304" pitchFamily="18" charset="0"/>
              <a:buChar char="–"/>
              <a:defRPr/>
            </a:pPr>
            <a:r>
              <a:rPr lang="en-US" altLang="en-US" sz="2400" i="1" dirty="0"/>
              <a:t>Q</a:t>
            </a:r>
            <a:r>
              <a:rPr lang="en-US" altLang="en-US" sz="2400" dirty="0"/>
              <a:t> = </a:t>
            </a:r>
            <a:r>
              <a:rPr lang="en-US" altLang="en-US" sz="2400" i="1" dirty="0" err="1"/>
              <a:t>K</a:t>
            </a:r>
            <a:r>
              <a:rPr lang="en-US" altLang="en-US" sz="2400" baseline="-25000" dirty="0" err="1"/>
              <a:t>sp</a:t>
            </a:r>
            <a:r>
              <a:rPr lang="en-US" altLang="en-US" sz="2400" i="1" dirty="0"/>
              <a:t>, </a:t>
            </a:r>
            <a:r>
              <a:rPr lang="en-US" altLang="en-US" sz="2400" dirty="0"/>
              <a:t>the solution is saturated, no precipitation</a:t>
            </a:r>
          </a:p>
          <a:p>
            <a:pPr lvl="1">
              <a:lnSpc>
                <a:spcPct val="90000"/>
              </a:lnSpc>
              <a:spcBef>
                <a:spcPts val="600"/>
              </a:spcBef>
              <a:buFont typeface="Times New Roman" panose="02020603050405020304" pitchFamily="18" charset="0"/>
              <a:buChar char="–"/>
              <a:defRPr/>
            </a:pPr>
            <a:r>
              <a:rPr lang="en-US" altLang="en-US" sz="2400" i="1" dirty="0"/>
              <a:t>Q</a:t>
            </a:r>
            <a:r>
              <a:rPr lang="en-US" altLang="en-US" sz="2400" dirty="0"/>
              <a:t> &lt; </a:t>
            </a:r>
            <a:r>
              <a:rPr lang="en-US" altLang="en-US" sz="2400" i="1" dirty="0" err="1"/>
              <a:t>K</a:t>
            </a:r>
            <a:r>
              <a:rPr lang="en-US" altLang="en-US" sz="2400" baseline="-25000" dirty="0" err="1"/>
              <a:t>sp</a:t>
            </a:r>
            <a:r>
              <a:rPr lang="en-US" altLang="en-US" sz="2400" i="1" dirty="0"/>
              <a:t>, </a:t>
            </a:r>
            <a:r>
              <a:rPr lang="en-US" altLang="en-US" sz="2400" dirty="0"/>
              <a:t>the solution is unsaturated, no precipitation</a:t>
            </a:r>
          </a:p>
          <a:p>
            <a:pPr lvl="1">
              <a:lnSpc>
                <a:spcPct val="90000"/>
              </a:lnSpc>
              <a:spcBef>
                <a:spcPts val="600"/>
              </a:spcBef>
              <a:buFont typeface="Times New Roman" panose="02020603050405020304" pitchFamily="18" charset="0"/>
              <a:buChar char="–"/>
              <a:defRPr/>
            </a:pPr>
            <a:r>
              <a:rPr lang="en-US" altLang="en-US" sz="2400" i="1" dirty="0"/>
              <a:t>Q</a:t>
            </a:r>
            <a:r>
              <a:rPr lang="en-US" altLang="en-US" sz="2400" dirty="0"/>
              <a:t> &gt; </a:t>
            </a:r>
            <a:r>
              <a:rPr lang="en-US" altLang="en-US" sz="2400" i="1" dirty="0" err="1"/>
              <a:t>K</a:t>
            </a:r>
            <a:r>
              <a:rPr lang="en-US" altLang="en-US" sz="2400" baseline="-25000" dirty="0" err="1"/>
              <a:t>sp</a:t>
            </a:r>
            <a:r>
              <a:rPr lang="en-US" altLang="en-US" sz="2400" i="1" dirty="0"/>
              <a:t>, </a:t>
            </a:r>
            <a:r>
              <a:rPr lang="en-US" altLang="en-US" sz="2400" dirty="0"/>
              <a:t>the solution would be above saturation, the salt above saturation will precipitate</a:t>
            </a:r>
          </a:p>
          <a:p>
            <a:pPr>
              <a:lnSpc>
                <a:spcPct val="90000"/>
              </a:lnSpc>
              <a:spcBef>
                <a:spcPts val="700"/>
              </a:spcBef>
              <a:buFont typeface="Times New Roman" panose="02020603050405020304" pitchFamily="18" charset="0"/>
              <a:buChar char="•"/>
              <a:defRPr/>
            </a:pPr>
            <a:r>
              <a:rPr lang="en-US" altLang="en-US" sz="2800" dirty="0"/>
              <a:t>some solutions with </a:t>
            </a:r>
            <a:r>
              <a:rPr lang="en-US" altLang="en-US" sz="2800" i="1" dirty="0"/>
              <a:t>Q</a:t>
            </a:r>
            <a:r>
              <a:rPr lang="en-US" altLang="en-US" sz="2800" dirty="0"/>
              <a:t> &gt; </a:t>
            </a:r>
            <a:r>
              <a:rPr lang="en-US" altLang="en-US" sz="2800" i="1" dirty="0" err="1"/>
              <a:t>K</a:t>
            </a:r>
            <a:r>
              <a:rPr lang="en-US" altLang="en-US" sz="2800" baseline="-25000" dirty="0" err="1"/>
              <a:t>sp</a:t>
            </a:r>
            <a:r>
              <a:rPr lang="en-US" altLang="en-US" sz="2800" dirty="0"/>
              <a:t> will not precipitate unless disturbed – these are called </a:t>
            </a:r>
            <a:r>
              <a:rPr lang="en-US" altLang="en-US" sz="2800" b="1" dirty="0">
                <a:solidFill>
                  <a:schemeClr val="accent6">
                    <a:lumMod val="60000"/>
                    <a:lumOff val="40000"/>
                  </a:schemeClr>
                </a:solidFill>
              </a:rPr>
              <a:t>supersaturated</a:t>
            </a:r>
            <a:r>
              <a:rPr lang="en-US" altLang="en-US" sz="2800" b="1" dirty="0"/>
              <a:t> </a:t>
            </a:r>
            <a:r>
              <a:rPr lang="en-US" altLang="en-US" sz="2800" dirty="0"/>
              <a:t>solutions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806825" cy="464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914400"/>
            <a:ext cx="4800600" cy="3808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1" name="Text Box 4">
            <a:extLst>
              <a:ext uri="{FF2B5EF4-FFF2-40B4-BE49-F238E27FC236}">
                <a16:creationId xmlns:a16="http://schemas.microsoft.com/office/drawing/2014/main" xmlns="" id="{9DBA07C9-59E0-4BF5-B7DF-179609C46F50}"/>
              </a:ext>
            </a:extLst>
          </p:cNvPr>
          <p:cNvSpPr txBox="1">
            <a:spLocks noChangeArrowheads="1"/>
          </p:cNvSpPr>
          <p:nvPr/>
        </p:nvSpPr>
        <p:spPr bwMode="auto">
          <a:xfrm>
            <a:off x="381000" y="5257800"/>
            <a:ext cx="274320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sz="2400" b="1" dirty="0">
                <a:solidFill>
                  <a:schemeClr val="accent6">
                    <a:lumMod val="60000"/>
                    <a:lumOff val="40000"/>
                  </a:schemeClr>
                </a:solidFill>
              </a:rPr>
              <a:t>precipitation occurs if </a:t>
            </a:r>
            <a:r>
              <a:rPr lang="en-US" altLang="en-US" sz="2400" b="1" i="1" dirty="0">
                <a:solidFill>
                  <a:schemeClr val="accent6">
                    <a:lumMod val="60000"/>
                    <a:lumOff val="40000"/>
                  </a:schemeClr>
                </a:solidFill>
              </a:rPr>
              <a:t>Q</a:t>
            </a:r>
            <a:r>
              <a:rPr lang="en-US" altLang="en-US" sz="2400" b="1" dirty="0">
                <a:solidFill>
                  <a:schemeClr val="accent6">
                    <a:lumMod val="60000"/>
                    <a:lumOff val="40000"/>
                  </a:schemeClr>
                </a:solidFill>
              </a:rPr>
              <a:t> &gt; </a:t>
            </a:r>
            <a:r>
              <a:rPr lang="en-US" altLang="en-US" sz="2400" b="1" i="1" dirty="0" err="1">
                <a:solidFill>
                  <a:schemeClr val="accent6">
                    <a:lumMod val="60000"/>
                    <a:lumOff val="40000"/>
                  </a:schemeClr>
                </a:solidFill>
              </a:rPr>
              <a:t>K</a:t>
            </a:r>
            <a:r>
              <a:rPr lang="en-US" altLang="en-US" sz="2400" b="1" baseline="-25000" dirty="0" err="1">
                <a:solidFill>
                  <a:schemeClr val="accent6">
                    <a:lumMod val="60000"/>
                    <a:lumOff val="40000"/>
                  </a:schemeClr>
                </a:solidFill>
              </a:rPr>
              <a:t>sp</a:t>
            </a:r>
            <a:endParaRPr lang="en-US" altLang="en-US" sz="2400" b="1" baseline="-25000" dirty="0">
              <a:solidFill>
                <a:schemeClr val="accent6">
                  <a:lumMod val="60000"/>
                  <a:lumOff val="40000"/>
                </a:schemeClr>
              </a:solidFill>
            </a:endParaRPr>
          </a:p>
        </p:txBody>
      </p:sp>
      <p:sp>
        <p:nvSpPr>
          <p:cNvPr id="50182" name="Text Box 5">
            <a:extLst>
              <a:ext uri="{FF2B5EF4-FFF2-40B4-BE49-F238E27FC236}">
                <a16:creationId xmlns:a16="http://schemas.microsoft.com/office/drawing/2014/main" xmlns="" id="{F6FDFC7A-FD2D-4E46-A21C-63C61797E441}"/>
              </a:ext>
            </a:extLst>
          </p:cNvPr>
          <p:cNvSpPr txBox="1">
            <a:spLocks noChangeArrowheads="1"/>
          </p:cNvSpPr>
          <p:nvPr/>
        </p:nvSpPr>
        <p:spPr bwMode="auto">
          <a:xfrm>
            <a:off x="4191000" y="5029200"/>
            <a:ext cx="4572000" cy="120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sz="2400" b="1" dirty="0">
                <a:solidFill>
                  <a:schemeClr val="accent6">
                    <a:lumMod val="60000"/>
                    <a:lumOff val="40000"/>
                  </a:schemeClr>
                </a:solidFill>
              </a:rPr>
              <a:t>a supersaturated solution will precipitate if a seed crystal is added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457200" y="533400"/>
            <a:ext cx="2667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Sample Problem</a:t>
            </a:r>
          </a:p>
        </p:txBody>
      </p:sp>
      <p:sp>
        <p:nvSpPr>
          <p:cNvPr id="52227" name="Text Box 2"/>
          <p:cNvSpPr txBox="1">
            <a:spLocks noChangeArrowheads="1"/>
          </p:cNvSpPr>
          <p:nvPr/>
        </p:nvSpPr>
        <p:spPr bwMode="auto">
          <a:xfrm>
            <a:off x="3200400" y="533400"/>
            <a:ext cx="518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b="1">
                <a:latin typeface="Arial" panose="020B0604020202020204" pitchFamily="34" charset="0"/>
              </a:rPr>
              <a:t>Predicting Whether a Precipitate Will Form</a:t>
            </a:r>
          </a:p>
        </p:txBody>
      </p:sp>
      <p:grpSp>
        <p:nvGrpSpPr>
          <p:cNvPr id="27651" name="Group 3"/>
          <p:cNvGrpSpPr>
            <a:grpSpLocks/>
          </p:cNvGrpSpPr>
          <p:nvPr/>
        </p:nvGrpSpPr>
        <p:grpSpPr bwMode="auto">
          <a:xfrm>
            <a:off x="381000" y="1295400"/>
            <a:ext cx="8532813" cy="952500"/>
            <a:chOff x="240" y="816"/>
            <a:chExt cx="5375" cy="600"/>
          </a:xfrm>
        </p:grpSpPr>
        <p:sp>
          <p:nvSpPr>
            <p:cNvPr id="52232" name="Text Box 4"/>
            <p:cNvSpPr txBox="1">
              <a:spLocks noChangeArrowheads="1"/>
            </p:cNvSpPr>
            <p:nvPr/>
          </p:nvSpPr>
          <p:spPr bwMode="auto">
            <a:xfrm>
              <a:off x="240" y="816"/>
              <a:ext cx="95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PROBLEM:</a:t>
              </a:r>
            </a:p>
          </p:txBody>
        </p:sp>
        <p:sp>
          <p:nvSpPr>
            <p:cNvPr id="52233" name="Text Box 5"/>
            <p:cNvSpPr txBox="1">
              <a:spLocks noChangeArrowheads="1"/>
            </p:cNvSpPr>
            <p:nvPr/>
          </p:nvSpPr>
          <p:spPr bwMode="auto">
            <a:xfrm>
              <a:off x="1152" y="816"/>
              <a:ext cx="4463" cy="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A common laboratory method for preparing a precipitate is to mix solutions of the component ions.  Does a precipitate form when 0.100L of 0.30M Ca(NO</a:t>
              </a:r>
              <a:r>
                <a:rPr lang="en-US" altLang="en-US" sz="1800" baseline="-25000">
                  <a:latin typeface="Arial" panose="020B0604020202020204" pitchFamily="34" charset="0"/>
                </a:rPr>
                <a:t>3</a:t>
              </a:r>
              <a:r>
                <a:rPr lang="en-US" altLang="en-US" sz="1800">
                  <a:latin typeface="Arial" panose="020B0604020202020204" pitchFamily="34" charset="0"/>
                </a:rPr>
                <a:t>)</a:t>
              </a:r>
              <a:r>
                <a:rPr lang="en-US" altLang="en-US" sz="1800" baseline="-25000">
                  <a:latin typeface="Arial" panose="020B0604020202020204" pitchFamily="34" charset="0"/>
                </a:rPr>
                <a:t>2</a:t>
              </a:r>
              <a:r>
                <a:rPr lang="en-US" altLang="en-US" sz="1800">
                  <a:latin typeface="Arial" panose="020B0604020202020204" pitchFamily="34" charset="0"/>
                </a:rPr>
                <a:t> is mixed with 0.200L of 0.060M NaF?</a:t>
              </a:r>
            </a:p>
          </p:txBody>
        </p:sp>
      </p:grpSp>
      <p:grpSp>
        <p:nvGrpSpPr>
          <p:cNvPr id="27654" name="Group 6"/>
          <p:cNvGrpSpPr>
            <a:grpSpLocks/>
          </p:cNvGrpSpPr>
          <p:nvPr/>
        </p:nvGrpSpPr>
        <p:grpSpPr bwMode="auto">
          <a:xfrm>
            <a:off x="381000" y="2286000"/>
            <a:ext cx="8304213" cy="1538288"/>
            <a:chOff x="240" y="1440"/>
            <a:chExt cx="5231" cy="969"/>
          </a:xfrm>
        </p:grpSpPr>
        <p:sp>
          <p:nvSpPr>
            <p:cNvPr id="52230" name="Text Box 7"/>
            <p:cNvSpPr txBox="1">
              <a:spLocks noChangeArrowheads="1"/>
            </p:cNvSpPr>
            <p:nvPr/>
          </p:nvSpPr>
          <p:spPr bwMode="auto">
            <a:xfrm>
              <a:off x="240" y="1440"/>
              <a:ext cx="5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PLAN:</a:t>
              </a:r>
            </a:p>
          </p:txBody>
        </p:sp>
        <p:sp>
          <p:nvSpPr>
            <p:cNvPr id="52231" name="Text Box 8"/>
            <p:cNvSpPr txBox="1">
              <a:spLocks noChangeArrowheads="1"/>
            </p:cNvSpPr>
            <p:nvPr/>
          </p:nvSpPr>
          <p:spPr bwMode="auto">
            <a:xfrm>
              <a:off x="864" y="1440"/>
              <a:ext cx="4607" cy="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Write out a reaction equation to see which salt would be formed.  Look up the K</a:t>
              </a:r>
              <a:r>
                <a:rPr lang="en-US" altLang="en-US" sz="1800" baseline="-25000">
                  <a:latin typeface="Arial" panose="020B0604020202020204" pitchFamily="34" charset="0"/>
                </a:rPr>
                <a:t>sp</a:t>
              </a:r>
              <a:r>
                <a:rPr lang="en-US" altLang="en-US" sz="1800">
                  <a:latin typeface="Arial" panose="020B0604020202020204" pitchFamily="34" charset="0"/>
                </a:rPr>
                <a:t> valus in a table.  Treat this as a reaction quotient, Q, problem and calculate whether the concentrations of ions are &gt; or &lt; K</a:t>
              </a:r>
              <a:r>
                <a:rPr lang="en-US" altLang="en-US" sz="1800" baseline="-25000">
                  <a:latin typeface="Arial" panose="020B0604020202020204" pitchFamily="34" charset="0"/>
                </a:rPr>
                <a:t>sp</a:t>
              </a:r>
              <a:r>
                <a:rPr lang="en-US" altLang="en-US" sz="1800">
                  <a:latin typeface="Arial" panose="020B0604020202020204" pitchFamily="34" charset="0"/>
                </a:rPr>
                <a:t>.  Remember to consider the final diluted solution when calculating concentrations.</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additive="repl">
                                        <p:cTn id="6" dur="1" fill="hold">
                                          <p:stCondLst>
                                            <p:cond delay="0"/>
                                          </p:stCondLst>
                                        </p:cTn>
                                        <p:tgtEl>
                                          <p:spTgt spid="27651"/>
                                        </p:tgtEl>
                                        <p:attrNameLst>
                                          <p:attrName>style.visibility</p:attrName>
                                        </p:attrNameLst>
                                      </p:cBhvr>
                                      <p:to>
                                        <p:strVal val="visible"/>
                                      </p:to>
                                    </p:set>
                                    <p:animEffect transition="in" filter="wipe(up)">
                                      <p:cBhvr additive="repl">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additive="repl">
                                        <p:cTn id="11" dur="1" fill="hold">
                                          <p:stCondLst>
                                            <p:cond delay="0"/>
                                          </p:stCondLst>
                                        </p:cTn>
                                        <p:tgtEl>
                                          <p:spTgt spid="27654"/>
                                        </p:tgtEl>
                                        <p:attrNameLst>
                                          <p:attrName>style.visibility</p:attrName>
                                        </p:attrNameLst>
                                      </p:cBhvr>
                                      <p:to>
                                        <p:strVal val="visible"/>
                                      </p:to>
                                    </p:set>
                                    <p:animEffect transition="in" filter="wipe(up)">
                                      <p:cBhvr additive="repl">
                                        <p:cTn id="12"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228600" y="228600"/>
            <a:ext cx="8686800" cy="685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5613">
              <a:spcBef>
                <a:spcPts val="8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b="1">
                <a:latin typeface="Comic Sans MS" panose="030F0702030302020204" pitchFamily="66" charset="0"/>
              </a:rPr>
              <a:t>Lecture Problems on PRECIPITATION </a:t>
            </a:r>
          </a:p>
          <a:p>
            <a:pPr>
              <a:spcBef>
                <a:spcPct val="0"/>
              </a:spcBef>
              <a:buClrTx/>
              <a:buFontTx/>
              <a:buNone/>
            </a:pPr>
            <a:endParaRPr lang="en-US" altLang="en-US" sz="1000" b="1">
              <a:solidFill>
                <a:srgbClr val="9900CC"/>
              </a:solidFill>
              <a:latin typeface="Comic Sans MS" panose="030F0702030302020204" pitchFamily="66" charset="0"/>
            </a:endParaRPr>
          </a:p>
          <a:p>
            <a:pPr>
              <a:spcBef>
                <a:spcPct val="0"/>
              </a:spcBef>
              <a:buClrTx/>
              <a:buFontTx/>
              <a:buNone/>
            </a:pPr>
            <a:r>
              <a:rPr lang="en-US" altLang="en-US" b="1">
                <a:solidFill>
                  <a:srgbClr val="FF6600"/>
                </a:solidFill>
                <a:latin typeface="Comic Sans MS" panose="030F0702030302020204" pitchFamily="66" charset="0"/>
              </a:rPr>
              <a:t>1</a:t>
            </a:r>
            <a:r>
              <a:rPr lang="en-US" altLang="en-US" b="1">
                <a:latin typeface="Comic Sans MS" panose="030F0702030302020204" pitchFamily="66" charset="0"/>
              </a:rPr>
              <a:t>. Calcium phosphate has a K</a:t>
            </a:r>
            <a:r>
              <a:rPr lang="en-US" altLang="en-US" b="1" baseline="-25000">
                <a:latin typeface="Comic Sans MS" panose="030F0702030302020204" pitchFamily="66" charset="0"/>
              </a:rPr>
              <a:t>sp</a:t>
            </a:r>
            <a:r>
              <a:rPr lang="en-US" altLang="en-US" b="1">
                <a:latin typeface="Comic Sans MS" panose="030F0702030302020204" pitchFamily="66" charset="0"/>
              </a:rPr>
              <a:t> of 1</a:t>
            </a:r>
            <a:r>
              <a:rPr lang="en-US" altLang="en-US" sz="2400" b="1">
                <a:latin typeface="Comic Sans MS" panose="030F0702030302020204" pitchFamily="66" charset="0"/>
              </a:rPr>
              <a:t>x</a:t>
            </a:r>
            <a:r>
              <a:rPr lang="en-US" altLang="en-US" b="1">
                <a:latin typeface="Comic Sans MS" panose="030F0702030302020204" pitchFamily="66" charset="0"/>
              </a:rPr>
              <a:t>10</a:t>
            </a:r>
            <a:r>
              <a:rPr lang="en-US" altLang="en-US" b="1" baseline="30000">
                <a:latin typeface="Comic Sans MS" panose="030F0702030302020204" pitchFamily="66" charset="0"/>
              </a:rPr>
              <a:t>-26</a:t>
            </a:r>
            <a:r>
              <a:rPr lang="en-US" altLang="en-US" b="1">
                <a:latin typeface="Comic Sans MS" panose="030F0702030302020204" pitchFamily="66" charset="0"/>
              </a:rPr>
              <a:t>, if a sample contains 1.0</a:t>
            </a:r>
            <a:r>
              <a:rPr lang="en-US" altLang="en-US" sz="2400" b="1">
                <a:latin typeface="Comic Sans MS" panose="030F0702030302020204" pitchFamily="66" charset="0"/>
              </a:rPr>
              <a:t>x</a:t>
            </a:r>
            <a:r>
              <a:rPr lang="en-US" altLang="en-US" b="1">
                <a:latin typeface="Comic Sans MS" panose="030F0702030302020204" pitchFamily="66" charset="0"/>
              </a:rPr>
              <a:t>10</a:t>
            </a:r>
            <a:r>
              <a:rPr lang="en-US" altLang="en-US" b="1" baseline="30000">
                <a:latin typeface="Comic Sans MS" panose="030F0702030302020204" pitchFamily="66" charset="0"/>
              </a:rPr>
              <a:t>-3</a:t>
            </a:r>
            <a:r>
              <a:rPr lang="en-US" altLang="en-US" b="1">
                <a:latin typeface="Comic Sans MS" panose="030F0702030302020204" pitchFamily="66" charset="0"/>
              </a:rPr>
              <a:t> M Ca</a:t>
            </a:r>
            <a:r>
              <a:rPr lang="en-US" altLang="en-US" b="1" baseline="30000">
                <a:latin typeface="Comic Sans MS" panose="030F0702030302020204" pitchFamily="66" charset="0"/>
              </a:rPr>
              <a:t>2+</a:t>
            </a:r>
            <a:r>
              <a:rPr lang="en-US" altLang="en-US" b="1">
                <a:latin typeface="Comic Sans MS" panose="030F0702030302020204" pitchFamily="66" charset="0"/>
              </a:rPr>
              <a:t> &amp; 1.0</a:t>
            </a:r>
            <a:r>
              <a:rPr lang="en-US" altLang="en-US" sz="2400" b="1">
                <a:latin typeface="Comic Sans MS" panose="030F0702030302020204" pitchFamily="66" charset="0"/>
              </a:rPr>
              <a:t>x</a:t>
            </a:r>
            <a:r>
              <a:rPr lang="en-US" altLang="en-US" b="1">
                <a:latin typeface="Comic Sans MS" panose="030F0702030302020204" pitchFamily="66" charset="0"/>
              </a:rPr>
              <a:t>10</a:t>
            </a:r>
            <a:r>
              <a:rPr lang="en-US" altLang="en-US" b="1" baseline="30000">
                <a:latin typeface="Comic Sans MS" panose="030F0702030302020204" pitchFamily="66" charset="0"/>
              </a:rPr>
              <a:t>-8</a:t>
            </a:r>
            <a:r>
              <a:rPr lang="en-US" altLang="en-US" b="1">
                <a:latin typeface="Comic Sans MS" panose="030F0702030302020204" pitchFamily="66" charset="0"/>
              </a:rPr>
              <a:t> M PO</a:t>
            </a:r>
            <a:r>
              <a:rPr lang="en-US" altLang="en-US" b="1" baseline="-25000">
                <a:latin typeface="Comic Sans MS" panose="030F0702030302020204" pitchFamily="66" charset="0"/>
              </a:rPr>
              <a:t>4</a:t>
            </a:r>
            <a:r>
              <a:rPr lang="en-US" altLang="en-US" b="1" baseline="30000">
                <a:latin typeface="Comic Sans MS" panose="030F0702030302020204" pitchFamily="66" charset="0"/>
              </a:rPr>
              <a:t>3-</a:t>
            </a:r>
            <a:r>
              <a:rPr lang="en-US" altLang="en-US" b="1">
                <a:latin typeface="Comic Sans MS" panose="030F0702030302020204" pitchFamily="66" charset="0"/>
              </a:rPr>
              <a:t> ions, calculate Q and predict whether Ca</a:t>
            </a:r>
            <a:r>
              <a:rPr lang="en-US" altLang="en-US" b="1" baseline="-25000">
                <a:latin typeface="Comic Sans MS" panose="030F0702030302020204" pitchFamily="66" charset="0"/>
              </a:rPr>
              <a:t>3</a:t>
            </a:r>
            <a:r>
              <a:rPr lang="en-US" altLang="en-US" b="1">
                <a:latin typeface="Comic Sans MS" panose="030F0702030302020204" pitchFamily="66" charset="0"/>
              </a:rPr>
              <a:t>(PO</a:t>
            </a:r>
            <a:r>
              <a:rPr lang="en-US" altLang="en-US" b="1" baseline="-25000">
                <a:latin typeface="Comic Sans MS" panose="030F0702030302020204" pitchFamily="66" charset="0"/>
              </a:rPr>
              <a:t>4</a:t>
            </a:r>
            <a:r>
              <a:rPr lang="en-US" altLang="en-US" b="1">
                <a:latin typeface="Comic Sans MS" panose="030F0702030302020204" pitchFamily="66" charset="0"/>
              </a:rPr>
              <a:t>)</a:t>
            </a:r>
            <a:r>
              <a:rPr lang="en-US" altLang="en-US" b="1" baseline="-25000">
                <a:latin typeface="Comic Sans MS" panose="030F0702030302020204" pitchFamily="66" charset="0"/>
              </a:rPr>
              <a:t>2</a:t>
            </a:r>
            <a:r>
              <a:rPr lang="en-US" altLang="en-US" b="1">
                <a:latin typeface="Comic Sans MS" panose="030F0702030302020204" pitchFamily="66" charset="0"/>
              </a:rPr>
              <a:t> will precipitate?</a:t>
            </a:r>
          </a:p>
          <a:p>
            <a:pPr>
              <a:spcBef>
                <a:spcPct val="0"/>
              </a:spcBef>
              <a:buClrTx/>
              <a:buFontTx/>
              <a:buNone/>
            </a:pPr>
            <a:endParaRPr lang="en-US" altLang="en-US" b="1">
              <a:solidFill>
                <a:srgbClr val="660066"/>
              </a:solidFill>
              <a:latin typeface="Comic Sans MS" panose="030F0702030302020204" pitchFamily="66" charset="0"/>
            </a:endParaRPr>
          </a:p>
          <a:p>
            <a:pPr>
              <a:spcBef>
                <a:spcPct val="0"/>
              </a:spcBef>
              <a:buFont typeface="Times New Roman" panose="02020603050405020304" pitchFamily="18" charset="0"/>
              <a:buAutoNum type="arabicPeriod"/>
            </a:pPr>
            <a:r>
              <a:rPr lang="en-US" altLang="en-US" b="1">
                <a:latin typeface="Comic Sans MS" panose="030F0702030302020204" pitchFamily="66" charset="0"/>
              </a:rPr>
              <a:t>Exactly 0.400 L of 0.50 M Pb</a:t>
            </a:r>
            <a:r>
              <a:rPr lang="en-US" altLang="en-US" b="1" baseline="30000">
                <a:latin typeface="Comic Sans MS" panose="030F0702030302020204" pitchFamily="66" charset="0"/>
              </a:rPr>
              <a:t>2+</a:t>
            </a:r>
            <a:r>
              <a:rPr lang="en-US" altLang="en-US" b="1">
                <a:latin typeface="Comic Sans MS" panose="030F0702030302020204" pitchFamily="66" charset="0"/>
              </a:rPr>
              <a:t>  &amp; 1.60 L of 2.5 x 10</a:t>
            </a:r>
            <a:r>
              <a:rPr lang="en-US" altLang="en-US" b="1" baseline="30000">
                <a:latin typeface="Comic Sans MS" panose="030F0702030302020204" pitchFamily="66" charset="0"/>
              </a:rPr>
              <a:t>-2 </a:t>
            </a:r>
            <a:r>
              <a:rPr lang="en-US" altLang="en-US" b="1">
                <a:latin typeface="Comic Sans MS" panose="030F0702030302020204" pitchFamily="66" charset="0"/>
              </a:rPr>
              <a:t>M Cl</a:t>
            </a:r>
            <a:r>
              <a:rPr lang="en-US" altLang="en-US" b="1" baseline="30000">
                <a:latin typeface="Comic Sans MS" panose="030F0702030302020204" pitchFamily="66" charset="0"/>
              </a:rPr>
              <a:t>-</a:t>
            </a:r>
            <a:r>
              <a:rPr lang="en-US" altLang="en-US" b="1">
                <a:latin typeface="Comic Sans MS" panose="030F0702030302020204" pitchFamily="66" charset="0"/>
              </a:rPr>
              <a:t> are mixed together to form 2.00L. Calculate Q and predict if a ppt will occur.  What if 2.5 x 10</a:t>
            </a:r>
            <a:r>
              <a:rPr lang="en-US" altLang="en-US" b="1" baseline="30000">
                <a:latin typeface="Comic Sans MS" panose="030F0702030302020204" pitchFamily="66" charset="0"/>
              </a:rPr>
              <a:t>-8</a:t>
            </a:r>
            <a:r>
              <a:rPr lang="en-US" altLang="en-US" b="1">
                <a:latin typeface="Comic Sans MS" panose="030F0702030302020204" pitchFamily="66" charset="0"/>
              </a:rPr>
              <a:t> Cl</a:t>
            </a:r>
            <a:r>
              <a:rPr lang="en-US" altLang="en-US" b="1" baseline="30000">
                <a:latin typeface="Comic Sans MS" panose="030F0702030302020204" pitchFamily="66" charset="0"/>
              </a:rPr>
              <a:t>-</a:t>
            </a:r>
            <a:r>
              <a:rPr lang="en-US" altLang="en-US" b="1">
                <a:latin typeface="Comic Sans MS" panose="030F0702030302020204" pitchFamily="66" charset="0"/>
              </a:rPr>
              <a:t> was used? </a:t>
            </a:r>
          </a:p>
          <a:p>
            <a:pPr>
              <a:spcBef>
                <a:spcPct val="0"/>
              </a:spcBef>
              <a:buClrTx/>
              <a:buFontTx/>
              <a:buNone/>
            </a:pPr>
            <a:r>
              <a:rPr lang="en-US" altLang="en-US" b="1">
                <a:solidFill>
                  <a:srgbClr val="800080"/>
                </a:solidFill>
                <a:latin typeface="Comic Sans MS" panose="030F0702030302020204" pitchFamily="66" charset="0"/>
              </a:rPr>
              <a:t>				K</a:t>
            </a:r>
            <a:r>
              <a:rPr lang="en-US" altLang="en-US" b="1" baseline="-25000">
                <a:solidFill>
                  <a:srgbClr val="800080"/>
                </a:solidFill>
                <a:latin typeface="Comic Sans MS" panose="030F0702030302020204" pitchFamily="66" charset="0"/>
              </a:rPr>
              <a:t>sp</a:t>
            </a:r>
            <a:r>
              <a:rPr lang="en-US" altLang="en-US" b="1">
                <a:solidFill>
                  <a:srgbClr val="800080"/>
                </a:solidFill>
                <a:latin typeface="Comic Sans MS" panose="030F0702030302020204" pitchFamily="66" charset="0"/>
              </a:rPr>
              <a:t> = 1.6 x 10</a:t>
            </a:r>
            <a:r>
              <a:rPr lang="en-US" altLang="en-US" b="1" baseline="30000">
                <a:solidFill>
                  <a:srgbClr val="800080"/>
                </a:solidFill>
                <a:latin typeface="Comic Sans MS" panose="030F0702030302020204" pitchFamily="66" charset="0"/>
              </a:rPr>
              <a:t>-5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69E6D5B0-B0F4-4536-AF7F-E4DC50025CCC}" type="slidenum">
              <a:rPr lang="en-US" altLang="en-US" sz="1400"/>
              <a:pPr algn="ctr">
                <a:spcBef>
                  <a:spcPct val="0"/>
                </a:spcBef>
                <a:buClrTx/>
                <a:buFontTx/>
                <a:buNone/>
              </a:pPr>
              <a:t>27</a:t>
            </a:fld>
            <a:endParaRPr lang="en-US" altLang="en-US" sz="1400"/>
          </a:p>
        </p:txBody>
      </p:sp>
      <p:sp>
        <p:nvSpPr>
          <p:cNvPr id="56323" name="Text Box 2"/>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4400"/>
              <a:t>Selective Precipitation</a:t>
            </a:r>
          </a:p>
        </p:txBody>
      </p:sp>
      <p:sp>
        <p:nvSpPr>
          <p:cNvPr id="56324" name="Text Box 3"/>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9pPr>
          </a:lstStyle>
          <a:p>
            <a:pPr>
              <a:buFont typeface="Times New Roman" panose="02020603050405020304" pitchFamily="18" charset="0"/>
              <a:buChar char="•"/>
            </a:pPr>
            <a:r>
              <a:rPr lang="en-US" altLang="en-US"/>
              <a:t>a solution containing several different cations can often be separated by addition of a reagent that will form an insoluble salt with one of the ions, but not the others</a:t>
            </a:r>
          </a:p>
          <a:p>
            <a:pPr>
              <a:buFont typeface="Times New Roman" panose="02020603050405020304" pitchFamily="18" charset="0"/>
              <a:buChar char="•"/>
            </a:pPr>
            <a:r>
              <a:rPr lang="en-US" altLang="en-US"/>
              <a:t>a successful reagent can precipitate with more than one of the cations, as long as their </a:t>
            </a:r>
            <a:r>
              <a:rPr lang="en-US" altLang="en-US" i="1"/>
              <a:t>K</a:t>
            </a:r>
            <a:r>
              <a:rPr lang="en-US" altLang="en-US" baseline="-25000"/>
              <a:t>sp</a:t>
            </a:r>
            <a:r>
              <a:rPr lang="en-US" altLang="en-US"/>
              <a:t> values are significantly different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676275" y="214313"/>
            <a:ext cx="7770813" cy="641350"/>
          </a:xfrm>
        </p:spPr>
        <p:txBody>
          <a:bodyPr/>
          <a:lstStyle/>
          <a:p>
            <a:r>
              <a:rPr lang="en-US" altLang="en-US" smtClean="0"/>
              <a:t>Selective Precipitation of Ions</a:t>
            </a:r>
          </a:p>
        </p:txBody>
      </p:sp>
      <p:pic>
        <p:nvPicPr>
          <p:cNvPr id="58371" name="Picture 7" descr="A series of photographs with molecular view diagrams show the process of selective precipitation. The test tube containing a blue liquid has a p H of approximately 1 and has a solution containing Z n 2 plus, aqueous, and C u 2 plus, aqueous, in addition to H plus ions. When H 2 S is added to a solution whose p H exceeds 0.6, C u S precipitates; the test tube is now clear with a solid precipitate on the bottom; p H remains around 1. After C u S is removed, the p h is increased, allowing Z n S to precipitate; p H is approximately 8."/>
          <p:cNvPicPr>
            <a:picLocks noChangeAspect="1" noChangeArrowheads="1"/>
          </p:cNvPicPr>
          <p:nvPr/>
        </p:nvPicPr>
        <p:blipFill>
          <a:blip r:embed="rId3">
            <a:extLst>
              <a:ext uri="{28A0092B-C50C-407E-A947-70E740481C1C}">
                <a14:useLocalDpi xmlns:a14="http://schemas.microsoft.com/office/drawing/2010/main" val="0"/>
              </a:ext>
            </a:extLst>
          </a:blip>
          <a:srcRect b="2431"/>
          <a:stretch>
            <a:fillRect/>
          </a:stretch>
        </p:blipFill>
        <p:spPr bwMode="auto">
          <a:xfrm>
            <a:off x="1760538" y="855663"/>
            <a:ext cx="56022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Content Placeholder 2"/>
          <p:cNvSpPr>
            <a:spLocks noGrp="1" noChangeArrowheads="1"/>
          </p:cNvSpPr>
          <p:nvPr>
            <p:ph idx="1"/>
          </p:nvPr>
        </p:nvSpPr>
        <p:spPr>
          <a:xfrm>
            <a:off x="457200" y="4953000"/>
            <a:ext cx="8229600" cy="412750"/>
          </a:xfrm>
        </p:spPr>
        <p:txBody>
          <a:bodyPr/>
          <a:lstStyle/>
          <a:p>
            <a:r>
              <a:rPr lang="en-US" altLang="en-US" sz="2600" smtClean="0"/>
              <a:t>Ions can be separated from solution based on their</a:t>
            </a:r>
          </a:p>
        </p:txBody>
      </p:sp>
      <p:sp>
        <p:nvSpPr>
          <p:cNvPr id="58373" name="Content Placeholder 3"/>
          <p:cNvSpPr>
            <a:spLocks noGrp="1" noChangeArrowheads="1"/>
          </p:cNvSpPr>
          <p:nvPr>
            <p:ph idx="13"/>
          </p:nvPr>
        </p:nvSpPr>
        <p:spPr>
          <a:xfrm>
            <a:off x="728663" y="5365750"/>
            <a:ext cx="6248400" cy="457200"/>
          </a:xfrm>
        </p:spPr>
        <p:txBody>
          <a:bodyPr/>
          <a:lstStyle/>
          <a:p>
            <a:r>
              <a:rPr lang="en-US" altLang="en-US" sz="2600" smtClean="0"/>
              <a:t>solubilities in the presence of different ions</a:t>
            </a:r>
          </a:p>
        </p:txBody>
      </p:sp>
      <p:graphicFrame>
        <p:nvGraphicFramePr>
          <p:cNvPr id="58374" name="Object 2" descr="Example C l, minus, and O H, minus"/>
          <p:cNvGraphicFramePr>
            <a:graphicFrameLocks noChangeAspect="1"/>
          </p:cNvGraphicFramePr>
          <p:nvPr/>
        </p:nvGraphicFramePr>
        <p:xfrm>
          <a:off x="728663" y="5776913"/>
          <a:ext cx="2273300" cy="546100"/>
        </p:xfrm>
        <a:graphic>
          <a:graphicData uri="http://schemas.openxmlformats.org/presentationml/2006/ole">
            <mc:AlternateContent xmlns:mc="http://schemas.openxmlformats.org/markup-compatibility/2006">
              <mc:Choice xmlns:v="urn:schemas-microsoft-com:vml" Requires="v">
                <p:oleObj spid="_x0000_s58375" name="Equation" r:id="rId4" imgW="2273300" imgH="546100" progId="Equation.DSMT4">
                  <p:embed/>
                </p:oleObj>
              </mc:Choice>
              <mc:Fallback>
                <p:oleObj name="Equation" r:id="rId4" imgW="2273300" imgH="546100" progId="Equation.DSMT4">
                  <p:embed/>
                  <p:pic>
                    <p:nvPicPr>
                      <p:cNvPr id="0" name="Object 2" descr="Example C l, minus, and O H, min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5776913"/>
                        <a:ext cx="2273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FFAC9C2E-9860-4618-854B-BFAC63F22E83}" type="slidenum">
              <a:rPr lang="en-US" altLang="en-US" sz="1400"/>
              <a:pPr algn="ctr">
                <a:spcBef>
                  <a:spcPct val="0"/>
                </a:spcBef>
                <a:buClrTx/>
                <a:buFontTx/>
                <a:buNone/>
              </a:pPr>
              <a:t>29</a:t>
            </a:fld>
            <a:endParaRPr lang="en-US" altLang="en-US" sz="1400"/>
          </a:p>
        </p:txBody>
      </p:sp>
      <p:sp>
        <p:nvSpPr>
          <p:cNvPr id="59395" name="Text Box 2"/>
          <p:cNvSpPr txBox="1">
            <a:spLocks noChangeArrowheads="1"/>
          </p:cNvSpPr>
          <p:nvPr/>
        </p:nvSpPr>
        <p:spPr bwMode="auto">
          <a:xfrm>
            <a:off x="685800" y="495300"/>
            <a:ext cx="77724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800"/>
              <a:t>Example - What is the minimum [OH</a:t>
            </a:r>
            <a:r>
              <a:rPr lang="en-US" altLang="en-US" sz="2800" baseline="30000">
                <a:cs typeface="Times New Roman" panose="02020603050405020304" pitchFamily="18" charset="0"/>
              </a:rPr>
              <a:t>−</a:t>
            </a:r>
            <a:r>
              <a:rPr lang="en-US" altLang="en-US" sz="2800">
                <a:cs typeface="Times New Roman" panose="02020603050405020304" pitchFamily="18" charset="0"/>
              </a:rPr>
              <a:t>] necessary to just begin to precipitate Mg</a:t>
            </a:r>
            <a:r>
              <a:rPr lang="en-US" altLang="en-US" sz="2800" baseline="30000">
                <a:cs typeface="Times New Roman" panose="02020603050405020304" pitchFamily="18" charset="0"/>
              </a:rPr>
              <a:t>2+</a:t>
            </a:r>
            <a:r>
              <a:rPr lang="en-US" altLang="en-US" sz="2800">
                <a:cs typeface="Times New Roman" panose="02020603050405020304" pitchFamily="18" charset="0"/>
              </a:rPr>
              <a:t> (with [0.059]) from seawater?</a:t>
            </a:r>
          </a:p>
        </p:txBody>
      </p:sp>
      <p:sp>
        <p:nvSpPr>
          <p:cNvPr id="30723" name="Text Box 3"/>
          <p:cNvSpPr txBox="1">
            <a:spLocks noChangeArrowheads="1"/>
          </p:cNvSpPr>
          <p:nvPr/>
        </p:nvSpPr>
        <p:spPr bwMode="auto">
          <a:xfrm>
            <a:off x="1223963" y="1828800"/>
            <a:ext cx="704215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a:t>precipitating may just occur when </a:t>
            </a:r>
            <a:r>
              <a:rPr lang="en-US" altLang="en-US" i="1"/>
              <a:t>Q</a:t>
            </a:r>
            <a:r>
              <a:rPr lang="en-US" altLang="en-US"/>
              <a:t> = </a:t>
            </a:r>
            <a:r>
              <a:rPr lang="en-US" altLang="en-US" i="1"/>
              <a:t>K</a:t>
            </a:r>
            <a:r>
              <a:rPr lang="en-US" altLang="en-US" baseline="-25000"/>
              <a:t>sp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30723"/>
                                        </p:tgtEl>
                                        <p:attrNameLst>
                                          <p:attrName>style.visibility</p:attrName>
                                        </p:attrNameLst>
                                      </p:cBhvr>
                                      <p:to>
                                        <p:strVal val="visible"/>
                                      </p:to>
                                    </p:set>
                                    <p:animEffect transition="in" filter="dissolve">
                                      <p:cBhvr additive="repl">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
            <a:extLst>
              <a:ext uri="{FF2B5EF4-FFF2-40B4-BE49-F238E27FC236}">
                <a16:creationId xmlns:a16="http://schemas.microsoft.com/office/drawing/2014/main" xmlns="" id="{15FDC70D-93FA-4429-806C-E32BBF85C21A}"/>
              </a:ext>
            </a:extLst>
          </p:cNvPr>
          <p:cNvGrpSpPr>
            <a:grpSpLocks/>
          </p:cNvGrpSpPr>
          <p:nvPr/>
        </p:nvGrpSpPr>
        <p:grpSpPr bwMode="auto">
          <a:xfrm>
            <a:off x="682625" y="682625"/>
            <a:ext cx="7856538" cy="877888"/>
            <a:chOff x="430" y="430"/>
            <a:chExt cx="4949" cy="553"/>
          </a:xfrm>
          <a:solidFill>
            <a:schemeClr val="accent6">
              <a:lumMod val="40000"/>
              <a:lumOff val="60000"/>
            </a:schemeClr>
          </a:solidFill>
        </p:grpSpPr>
        <p:pic>
          <p:nvPicPr>
            <p:cNvPr id="7190" name="Picture 2">
              <a:extLst>
                <a:ext uri="{FF2B5EF4-FFF2-40B4-BE49-F238E27FC236}">
                  <a16:creationId xmlns:a16="http://schemas.microsoft.com/office/drawing/2014/main" xmlns="" id="{E9E1697D-7FB3-4145-B15F-089BC8FA9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 y="430"/>
              <a:ext cx="4949" cy="521"/>
            </a:xfrm>
            <a:prstGeom prst="rect">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Text Box 3">
              <a:extLst>
                <a:ext uri="{FF2B5EF4-FFF2-40B4-BE49-F238E27FC236}">
                  <a16:creationId xmlns:a16="http://schemas.microsoft.com/office/drawing/2014/main" xmlns="" id="{0C3C8772-ACD6-40E4-A357-58BCA5D40B39}"/>
                </a:ext>
              </a:extLst>
            </p:cNvPr>
            <p:cNvSpPr txBox="1">
              <a:spLocks noChangeArrowheads="1"/>
            </p:cNvSpPr>
            <p:nvPr/>
          </p:nvSpPr>
          <p:spPr bwMode="auto">
            <a:xfrm>
              <a:off x="432" y="432"/>
              <a:ext cx="4943" cy="551"/>
            </a:xfrm>
            <a:prstGeom prst="rect">
              <a:avLst/>
            </a:prstGeom>
            <a:grp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spcBef>
                  <a:spcPts val="300"/>
                </a:spcBef>
                <a:buSzPct val="100000"/>
                <a:defRPr/>
              </a:pPr>
              <a:r>
                <a:rPr lang="en-US" b="1">
                  <a:solidFill>
                    <a:srgbClr val="FFFFFF"/>
                  </a:solidFill>
                  <a:effectLst>
                    <a:outerShdw blurRad="38100" dist="38100" dir="2700000" algn="tl">
                      <a:srgbClr val="C0C0C0"/>
                    </a:outerShdw>
                  </a:effectLst>
                  <a:latin typeface="Arial" charset="0"/>
                </a:rPr>
                <a:t>Table 1  Solubility-Product Constants (K</a:t>
              </a:r>
              <a:r>
                <a:rPr lang="en-US" b="1" baseline="-25000">
                  <a:solidFill>
                    <a:srgbClr val="FFFFFF"/>
                  </a:solidFill>
                  <a:effectLst>
                    <a:outerShdw blurRad="38100" dist="38100" dir="2700000" algn="tl">
                      <a:srgbClr val="C0C0C0"/>
                    </a:outerShdw>
                  </a:effectLst>
                  <a:latin typeface="Arial" charset="0"/>
                </a:rPr>
                <a:t>sp</a:t>
              </a:r>
              <a:r>
                <a:rPr lang="en-US" b="1">
                  <a:solidFill>
                    <a:srgbClr val="FFFFFF"/>
                  </a:solidFill>
                  <a:effectLst>
                    <a:outerShdw blurRad="38100" dist="38100" dir="2700000" algn="tl">
                      <a:srgbClr val="C0C0C0"/>
                    </a:outerShdw>
                  </a:effectLst>
                  <a:latin typeface="Arial" charset="0"/>
                </a:rPr>
                <a:t>) of Selected Ionic Compounds at 25</a:t>
              </a:r>
              <a:r>
                <a:rPr lang="en-US" b="1" baseline="30000">
                  <a:solidFill>
                    <a:srgbClr val="FFFFFF"/>
                  </a:solidFill>
                  <a:effectLst>
                    <a:outerShdw blurRad="38100" dist="38100" dir="2700000" algn="tl">
                      <a:srgbClr val="C0C0C0"/>
                    </a:outerShdw>
                  </a:effectLst>
                  <a:latin typeface="Arial" charset="0"/>
                </a:rPr>
                <a:t>0</a:t>
              </a:r>
              <a:r>
                <a:rPr lang="en-US" b="1">
                  <a:solidFill>
                    <a:srgbClr val="FFFFFF"/>
                  </a:solidFill>
                  <a:effectLst>
                    <a:outerShdw blurRad="38100" dist="38100" dir="2700000" algn="tl">
                      <a:srgbClr val="C0C0C0"/>
                    </a:outerShdw>
                  </a:effectLst>
                  <a:latin typeface="Arial" charset="0"/>
                </a:rPr>
                <a:t>C</a:t>
              </a:r>
            </a:p>
          </p:txBody>
        </p:sp>
      </p:grpSp>
      <p:sp>
        <p:nvSpPr>
          <p:cNvPr id="9219" name="Text Box 4"/>
          <p:cNvSpPr txBox="1">
            <a:spLocks noChangeArrowheads="1"/>
          </p:cNvSpPr>
          <p:nvPr/>
        </p:nvSpPr>
        <p:spPr bwMode="auto">
          <a:xfrm>
            <a:off x="990600" y="1828800"/>
            <a:ext cx="2286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Name, Formula</a:t>
            </a:r>
          </a:p>
        </p:txBody>
      </p:sp>
      <p:sp>
        <p:nvSpPr>
          <p:cNvPr id="9220" name="Text Box 5"/>
          <p:cNvSpPr txBox="1">
            <a:spLocks noChangeArrowheads="1"/>
          </p:cNvSpPr>
          <p:nvPr/>
        </p:nvSpPr>
        <p:spPr bwMode="auto">
          <a:xfrm>
            <a:off x="5715000" y="1828800"/>
            <a:ext cx="6858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K</a:t>
            </a:r>
            <a:r>
              <a:rPr lang="en-US" altLang="en-US" sz="1800" b="1" baseline="-25000">
                <a:latin typeface="Arial" panose="020B0604020202020204" pitchFamily="34" charset="0"/>
              </a:rPr>
              <a:t>sp</a:t>
            </a:r>
          </a:p>
        </p:txBody>
      </p:sp>
      <p:sp>
        <p:nvSpPr>
          <p:cNvPr id="9221" name="Text Box 6"/>
          <p:cNvSpPr txBox="1">
            <a:spLocks noChangeArrowheads="1"/>
          </p:cNvSpPr>
          <p:nvPr/>
        </p:nvSpPr>
        <p:spPr bwMode="auto">
          <a:xfrm>
            <a:off x="990600" y="2362200"/>
            <a:ext cx="3962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Aluminum hydroxide, Al(OH)</a:t>
            </a:r>
            <a:r>
              <a:rPr lang="en-US" altLang="en-US" sz="1800" baseline="-25000">
                <a:latin typeface="Arial" panose="020B0604020202020204" pitchFamily="34" charset="0"/>
              </a:rPr>
              <a:t>3</a:t>
            </a:r>
          </a:p>
        </p:txBody>
      </p:sp>
      <p:sp>
        <p:nvSpPr>
          <p:cNvPr id="9222" name="Text Box 7"/>
          <p:cNvSpPr txBox="1">
            <a:spLocks noChangeArrowheads="1"/>
          </p:cNvSpPr>
          <p:nvPr/>
        </p:nvSpPr>
        <p:spPr bwMode="auto">
          <a:xfrm>
            <a:off x="990600" y="2873375"/>
            <a:ext cx="3962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Cobalt (</a:t>
            </a:r>
            <a:r>
              <a:rPr lang="en-US" altLang="en-US" sz="1800"/>
              <a:t>II</a:t>
            </a:r>
            <a:r>
              <a:rPr lang="en-US" altLang="en-US" sz="1800">
                <a:latin typeface="Arial" panose="020B0604020202020204" pitchFamily="34" charset="0"/>
              </a:rPr>
              <a:t>) carbonate, CoCO</a:t>
            </a:r>
            <a:r>
              <a:rPr lang="en-US" altLang="en-US" sz="1800" baseline="-25000">
                <a:latin typeface="Arial" panose="020B0604020202020204" pitchFamily="34" charset="0"/>
              </a:rPr>
              <a:t>3</a:t>
            </a:r>
          </a:p>
        </p:txBody>
      </p:sp>
      <p:sp>
        <p:nvSpPr>
          <p:cNvPr id="9223" name="Line 8"/>
          <p:cNvSpPr>
            <a:spLocks noChangeShapeType="1"/>
          </p:cNvSpPr>
          <p:nvPr/>
        </p:nvSpPr>
        <p:spPr bwMode="auto">
          <a:xfrm>
            <a:off x="838200" y="2209800"/>
            <a:ext cx="7315200" cy="1588"/>
          </a:xfrm>
          <a:prstGeom prst="line">
            <a:avLst/>
          </a:prstGeom>
          <a:noFill/>
          <a:ln w="28440">
            <a:solidFill>
              <a:srgbClr val="00664D"/>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24" name="Text Box 9"/>
          <p:cNvSpPr txBox="1">
            <a:spLocks noChangeArrowheads="1"/>
          </p:cNvSpPr>
          <p:nvPr/>
        </p:nvSpPr>
        <p:spPr bwMode="auto">
          <a:xfrm>
            <a:off x="990600" y="3384550"/>
            <a:ext cx="3962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Iron (</a:t>
            </a:r>
            <a:r>
              <a:rPr lang="en-US" altLang="en-US" sz="1800"/>
              <a:t>II</a:t>
            </a:r>
            <a:r>
              <a:rPr lang="en-US" altLang="en-US" sz="1800">
                <a:latin typeface="Arial" panose="020B0604020202020204" pitchFamily="34" charset="0"/>
              </a:rPr>
              <a:t>) hydroxide, Fe(OH)</a:t>
            </a:r>
            <a:r>
              <a:rPr lang="en-US" altLang="en-US" sz="1800" baseline="-25000">
                <a:latin typeface="Arial" panose="020B0604020202020204" pitchFamily="34" charset="0"/>
              </a:rPr>
              <a:t>2</a:t>
            </a:r>
          </a:p>
        </p:txBody>
      </p:sp>
      <p:sp>
        <p:nvSpPr>
          <p:cNvPr id="9225" name="Text Box 10"/>
          <p:cNvSpPr txBox="1">
            <a:spLocks noChangeArrowheads="1"/>
          </p:cNvSpPr>
          <p:nvPr/>
        </p:nvSpPr>
        <p:spPr bwMode="auto">
          <a:xfrm>
            <a:off x="990600" y="3895725"/>
            <a:ext cx="3962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Lead (</a:t>
            </a:r>
            <a:r>
              <a:rPr lang="en-US" altLang="en-US" sz="1800"/>
              <a:t>II</a:t>
            </a:r>
            <a:r>
              <a:rPr lang="en-US" altLang="en-US" sz="1800">
                <a:latin typeface="Arial" panose="020B0604020202020204" pitchFamily="34" charset="0"/>
              </a:rPr>
              <a:t>) fluoride, PbF</a:t>
            </a:r>
            <a:r>
              <a:rPr lang="en-US" altLang="en-US" sz="1800" baseline="-25000">
                <a:latin typeface="Arial" panose="020B0604020202020204" pitchFamily="34" charset="0"/>
              </a:rPr>
              <a:t>2</a:t>
            </a:r>
          </a:p>
        </p:txBody>
      </p:sp>
      <p:sp>
        <p:nvSpPr>
          <p:cNvPr id="9226" name="Text Box 11"/>
          <p:cNvSpPr txBox="1">
            <a:spLocks noChangeArrowheads="1"/>
          </p:cNvSpPr>
          <p:nvPr/>
        </p:nvSpPr>
        <p:spPr bwMode="auto">
          <a:xfrm>
            <a:off x="990600" y="4408488"/>
            <a:ext cx="3962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Lead (</a:t>
            </a:r>
            <a:r>
              <a:rPr lang="en-US" altLang="en-US" sz="1800"/>
              <a:t>II</a:t>
            </a:r>
            <a:r>
              <a:rPr lang="en-US" altLang="en-US" sz="1800">
                <a:latin typeface="Arial" panose="020B0604020202020204" pitchFamily="34" charset="0"/>
              </a:rPr>
              <a:t>) sulfate, PbSO</a:t>
            </a:r>
            <a:r>
              <a:rPr lang="en-US" altLang="en-US" sz="1800" baseline="-25000">
                <a:latin typeface="Arial" panose="020B0604020202020204" pitchFamily="34" charset="0"/>
              </a:rPr>
              <a:t>4</a:t>
            </a:r>
          </a:p>
        </p:txBody>
      </p:sp>
      <p:sp>
        <p:nvSpPr>
          <p:cNvPr id="9227" name="Text Box 12"/>
          <p:cNvSpPr txBox="1">
            <a:spLocks noChangeArrowheads="1"/>
          </p:cNvSpPr>
          <p:nvPr/>
        </p:nvSpPr>
        <p:spPr bwMode="auto">
          <a:xfrm>
            <a:off x="990600" y="5430838"/>
            <a:ext cx="3962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Silver sulfide, Ag</a:t>
            </a:r>
            <a:r>
              <a:rPr lang="en-US" altLang="en-US" sz="1800" baseline="-25000">
                <a:latin typeface="Arial" panose="020B0604020202020204" pitchFamily="34" charset="0"/>
              </a:rPr>
              <a:t>2</a:t>
            </a:r>
            <a:r>
              <a:rPr lang="en-US" altLang="en-US" sz="1800">
                <a:latin typeface="Arial" panose="020B0604020202020204" pitchFamily="34" charset="0"/>
              </a:rPr>
              <a:t>S</a:t>
            </a:r>
          </a:p>
        </p:txBody>
      </p:sp>
      <p:sp>
        <p:nvSpPr>
          <p:cNvPr id="9228" name="Text Box 13"/>
          <p:cNvSpPr txBox="1">
            <a:spLocks noChangeArrowheads="1"/>
          </p:cNvSpPr>
          <p:nvPr/>
        </p:nvSpPr>
        <p:spPr bwMode="auto">
          <a:xfrm>
            <a:off x="990600" y="5943600"/>
            <a:ext cx="3962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Zinc iodate, Zn(</a:t>
            </a:r>
            <a:r>
              <a:rPr lang="en-US" altLang="en-US" sz="1800"/>
              <a:t>I</a:t>
            </a:r>
            <a:r>
              <a:rPr lang="en-US" altLang="en-US" sz="1800">
                <a:latin typeface="Arial" panose="020B0604020202020204" pitchFamily="34" charset="0"/>
              </a:rPr>
              <a:t>O</a:t>
            </a:r>
            <a:r>
              <a:rPr lang="en-US" altLang="en-US" sz="1800" baseline="-25000">
                <a:latin typeface="Arial" panose="020B0604020202020204" pitchFamily="34" charset="0"/>
              </a:rPr>
              <a:t>3</a:t>
            </a:r>
            <a:r>
              <a:rPr lang="en-US" altLang="en-US" sz="1800">
                <a:latin typeface="Arial" panose="020B0604020202020204" pitchFamily="34" charset="0"/>
              </a:rPr>
              <a:t>)</a:t>
            </a:r>
            <a:r>
              <a:rPr lang="en-US" altLang="en-US" sz="1800" baseline="-25000">
                <a:latin typeface="Arial" panose="020B0604020202020204" pitchFamily="34" charset="0"/>
              </a:rPr>
              <a:t>2</a:t>
            </a:r>
          </a:p>
        </p:txBody>
      </p:sp>
      <p:sp>
        <p:nvSpPr>
          <p:cNvPr id="9229" name="Text Box 14"/>
          <p:cNvSpPr txBox="1">
            <a:spLocks noChangeArrowheads="1"/>
          </p:cNvSpPr>
          <p:nvPr/>
        </p:nvSpPr>
        <p:spPr bwMode="auto">
          <a:xfrm>
            <a:off x="5334000" y="2362200"/>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3   x 10</a:t>
            </a:r>
            <a:r>
              <a:rPr lang="en-US" altLang="en-US" sz="1800" baseline="30000">
                <a:latin typeface="Arial" panose="020B0604020202020204" pitchFamily="34" charset="0"/>
              </a:rPr>
              <a:t>-34</a:t>
            </a:r>
          </a:p>
        </p:txBody>
      </p:sp>
      <p:sp>
        <p:nvSpPr>
          <p:cNvPr id="9230" name="Text Box 15"/>
          <p:cNvSpPr txBox="1">
            <a:spLocks noChangeArrowheads="1"/>
          </p:cNvSpPr>
          <p:nvPr/>
        </p:nvSpPr>
        <p:spPr bwMode="auto">
          <a:xfrm>
            <a:off x="5334000" y="2873375"/>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1.0 x 10</a:t>
            </a:r>
            <a:r>
              <a:rPr lang="en-US" altLang="en-US" sz="1800" baseline="30000">
                <a:latin typeface="Arial" panose="020B0604020202020204" pitchFamily="34" charset="0"/>
              </a:rPr>
              <a:t>-10</a:t>
            </a:r>
          </a:p>
        </p:txBody>
      </p:sp>
      <p:sp>
        <p:nvSpPr>
          <p:cNvPr id="9231" name="Text Box 16"/>
          <p:cNvSpPr txBox="1">
            <a:spLocks noChangeArrowheads="1"/>
          </p:cNvSpPr>
          <p:nvPr/>
        </p:nvSpPr>
        <p:spPr bwMode="auto">
          <a:xfrm>
            <a:off x="5334000" y="3384550"/>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4.1 x 10</a:t>
            </a:r>
            <a:r>
              <a:rPr lang="en-US" altLang="en-US" sz="1800" baseline="30000">
                <a:latin typeface="Arial" panose="020B0604020202020204" pitchFamily="34" charset="0"/>
              </a:rPr>
              <a:t>-15</a:t>
            </a:r>
          </a:p>
        </p:txBody>
      </p:sp>
      <p:sp>
        <p:nvSpPr>
          <p:cNvPr id="9232" name="Text Box 17"/>
          <p:cNvSpPr txBox="1">
            <a:spLocks noChangeArrowheads="1"/>
          </p:cNvSpPr>
          <p:nvPr/>
        </p:nvSpPr>
        <p:spPr bwMode="auto">
          <a:xfrm>
            <a:off x="5334000" y="3895725"/>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3.6 x 10</a:t>
            </a:r>
            <a:r>
              <a:rPr lang="en-US" altLang="en-US" sz="1800" baseline="30000">
                <a:latin typeface="Arial" panose="020B0604020202020204" pitchFamily="34" charset="0"/>
              </a:rPr>
              <a:t>-8</a:t>
            </a:r>
          </a:p>
        </p:txBody>
      </p:sp>
      <p:sp>
        <p:nvSpPr>
          <p:cNvPr id="9233" name="Text Box 18"/>
          <p:cNvSpPr txBox="1">
            <a:spLocks noChangeArrowheads="1"/>
          </p:cNvSpPr>
          <p:nvPr/>
        </p:nvSpPr>
        <p:spPr bwMode="auto">
          <a:xfrm>
            <a:off x="5334000" y="4408488"/>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1.6 x 10</a:t>
            </a:r>
            <a:r>
              <a:rPr lang="en-US" altLang="en-US" sz="1800" baseline="30000">
                <a:latin typeface="Arial" panose="020B0604020202020204" pitchFamily="34" charset="0"/>
              </a:rPr>
              <a:t>-8</a:t>
            </a:r>
          </a:p>
        </p:txBody>
      </p:sp>
      <p:sp>
        <p:nvSpPr>
          <p:cNvPr id="9234" name="Text Box 19"/>
          <p:cNvSpPr txBox="1">
            <a:spLocks noChangeArrowheads="1"/>
          </p:cNvSpPr>
          <p:nvPr/>
        </p:nvSpPr>
        <p:spPr bwMode="auto">
          <a:xfrm>
            <a:off x="5334000" y="4919663"/>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4.7 x 10</a:t>
            </a:r>
            <a:r>
              <a:rPr lang="en-US" altLang="en-US" sz="1800" baseline="30000">
                <a:latin typeface="Arial" panose="020B0604020202020204" pitchFamily="34" charset="0"/>
              </a:rPr>
              <a:t>-29</a:t>
            </a:r>
          </a:p>
        </p:txBody>
      </p:sp>
      <p:sp>
        <p:nvSpPr>
          <p:cNvPr id="9235" name="Text Box 20"/>
          <p:cNvSpPr txBox="1">
            <a:spLocks noChangeArrowheads="1"/>
          </p:cNvSpPr>
          <p:nvPr/>
        </p:nvSpPr>
        <p:spPr bwMode="auto">
          <a:xfrm>
            <a:off x="5334000" y="5430838"/>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8   x 10</a:t>
            </a:r>
            <a:r>
              <a:rPr lang="en-US" altLang="en-US" sz="1800" baseline="30000">
                <a:latin typeface="Arial" panose="020B0604020202020204" pitchFamily="34" charset="0"/>
              </a:rPr>
              <a:t>-48</a:t>
            </a:r>
          </a:p>
        </p:txBody>
      </p:sp>
      <p:sp>
        <p:nvSpPr>
          <p:cNvPr id="9236" name="Text Box 21"/>
          <p:cNvSpPr txBox="1">
            <a:spLocks noChangeArrowheads="1"/>
          </p:cNvSpPr>
          <p:nvPr/>
        </p:nvSpPr>
        <p:spPr bwMode="auto">
          <a:xfrm>
            <a:off x="990600" y="4919663"/>
            <a:ext cx="3962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Mercury (</a:t>
            </a:r>
            <a:r>
              <a:rPr lang="en-US" altLang="en-US" sz="1800"/>
              <a:t>I</a:t>
            </a:r>
            <a:r>
              <a:rPr lang="en-US" altLang="en-US" sz="1800">
                <a:latin typeface="Arial" panose="020B0604020202020204" pitchFamily="34" charset="0"/>
              </a:rPr>
              <a:t>) iodide, Hg</a:t>
            </a:r>
            <a:r>
              <a:rPr lang="en-US" altLang="en-US" sz="1800" baseline="-25000">
                <a:latin typeface="Arial" panose="020B0604020202020204" pitchFamily="34" charset="0"/>
              </a:rPr>
              <a:t>2</a:t>
            </a:r>
            <a:r>
              <a:rPr lang="en-US" altLang="en-US" sz="1800"/>
              <a:t>I</a:t>
            </a:r>
            <a:r>
              <a:rPr lang="en-US" altLang="en-US" sz="1800" baseline="-25000">
                <a:latin typeface="Arial" panose="020B0604020202020204" pitchFamily="34" charset="0"/>
              </a:rPr>
              <a:t>2</a:t>
            </a:r>
          </a:p>
        </p:txBody>
      </p:sp>
      <p:sp>
        <p:nvSpPr>
          <p:cNvPr id="9237" name="Text Box 22"/>
          <p:cNvSpPr txBox="1">
            <a:spLocks noChangeArrowheads="1"/>
          </p:cNvSpPr>
          <p:nvPr/>
        </p:nvSpPr>
        <p:spPr bwMode="auto">
          <a:xfrm>
            <a:off x="5334000" y="5943600"/>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3.9 x 10</a:t>
            </a:r>
            <a:r>
              <a:rPr lang="en-US" altLang="en-US" sz="1800" baseline="30000">
                <a:latin typeface="Arial" panose="020B0604020202020204" pitchFamily="34" charset="0"/>
              </a:rPr>
              <a:t>-6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1D660C81-F49B-45E7-8BF7-BCFC6FF7CE9E}" type="slidenum">
              <a:rPr lang="en-US" altLang="en-US" sz="1400"/>
              <a:pPr algn="ctr">
                <a:spcBef>
                  <a:spcPct val="0"/>
                </a:spcBef>
                <a:buClrTx/>
                <a:buFontTx/>
                <a:buNone/>
              </a:pPr>
              <a:t>30</a:t>
            </a:fld>
            <a:endParaRPr lang="en-US" altLang="en-US" sz="1400"/>
          </a:p>
        </p:txBody>
      </p:sp>
      <p:sp>
        <p:nvSpPr>
          <p:cNvPr id="61443" name="Text Box 2"/>
          <p:cNvSpPr txBox="1">
            <a:spLocks noChangeArrowheads="1"/>
          </p:cNvSpPr>
          <p:nvPr/>
        </p:nvSpPr>
        <p:spPr bwMode="auto">
          <a:xfrm>
            <a:off x="685800" y="403225"/>
            <a:ext cx="777240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a:t>Example - What is the [Mg</a:t>
            </a:r>
            <a:r>
              <a:rPr lang="en-US" altLang="en-US" baseline="30000">
                <a:cs typeface="Times New Roman" panose="02020603050405020304" pitchFamily="18" charset="0"/>
              </a:rPr>
              <a:t>2+</a:t>
            </a:r>
            <a:r>
              <a:rPr lang="en-US" altLang="en-US">
                <a:cs typeface="Times New Roman" panose="02020603050405020304" pitchFamily="18" charset="0"/>
              </a:rPr>
              <a:t>] when Ca</a:t>
            </a:r>
            <a:r>
              <a:rPr lang="en-US" altLang="en-US" baseline="30000">
                <a:cs typeface="Times New Roman" panose="02020603050405020304" pitchFamily="18" charset="0"/>
              </a:rPr>
              <a:t>2+</a:t>
            </a:r>
            <a:r>
              <a:rPr lang="en-US" altLang="en-US">
                <a:cs typeface="Times New Roman" panose="02020603050405020304" pitchFamily="18" charset="0"/>
              </a:rPr>
              <a:t> (with [0.011]) just begins to precipitate from seawater?</a:t>
            </a:r>
          </a:p>
        </p:txBody>
      </p:sp>
      <p:sp>
        <p:nvSpPr>
          <p:cNvPr id="31747" name="Text Box 3"/>
          <p:cNvSpPr txBox="1">
            <a:spLocks noChangeArrowheads="1"/>
          </p:cNvSpPr>
          <p:nvPr/>
        </p:nvSpPr>
        <p:spPr bwMode="auto">
          <a:xfrm>
            <a:off x="187325" y="1905000"/>
            <a:ext cx="89281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a:t>precipitating Mg</a:t>
            </a:r>
            <a:r>
              <a:rPr lang="en-US" altLang="en-US" baseline="30000"/>
              <a:t>2+</a:t>
            </a:r>
            <a:r>
              <a:rPr lang="en-US" altLang="en-US"/>
              <a:t> begins when [OH</a:t>
            </a:r>
            <a:r>
              <a:rPr lang="en-US" altLang="en-US" baseline="30000">
                <a:cs typeface="Times New Roman" panose="02020603050405020304" pitchFamily="18" charset="0"/>
              </a:rPr>
              <a:t>−</a:t>
            </a:r>
            <a:r>
              <a:rPr lang="en-US" altLang="en-US">
                <a:cs typeface="Times New Roman" panose="02020603050405020304" pitchFamily="18" charset="0"/>
              </a:rPr>
              <a:t>] = 1.9 x 10</a:t>
            </a:r>
            <a:r>
              <a:rPr lang="en-US" altLang="en-US" baseline="30000">
                <a:cs typeface="Times New Roman" panose="02020603050405020304" pitchFamily="18" charset="0"/>
              </a:rPr>
              <a:t>-6</a:t>
            </a:r>
            <a:r>
              <a:rPr lang="en-US" altLang="en-US">
                <a:cs typeface="Times New Roman" panose="02020603050405020304" pitchFamily="18" charset="0"/>
              </a:rPr>
              <a:t> M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31747"/>
                                        </p:tgtEl>
                                        <p:attrNameLst>
                                          <p:attrName>style.visibility</p:attrName>
                                        </p:attrNameLst>
                                      </p:cBhvr>
                                      <p:to>
                                        <p:strVal val="visible"/>
                                      </p:to>
                                    </p:set>
                                    <p:animEffect transition="in" filter="dissolve">
                                      <p:cBhvr additive="repl">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1ADEA255-35A4-44FB-849A-0E7B3211D04D}" type="slidenum">
              <a:rPr lang="en-US" altLang="en-US" sz="1400"/>
              <a:pPr algn="ctr">
                <a:spcBef>
                  <a:spcPct val="0"/>
                </a:spcBef>
                <a:buClrTx/>
                <a:buFontTx/>
                <a:buNone/>
              </a:pPr>
              <a:t>31</a:t>
            </a:fld>
            <a:endParaRPr lang="en-US" altLang="en-US" sz="1400"/>
          </a:p>
        </p:txBody>
      </p:sp>
      <p:sp>
        <p:nvSpPr>
          <p:cNvPr id="63491" name="Text Box 2"/>
          <p:cNvSpPr txBox="1">
            <a:spLocks noChangeArrowheads="1"/>
          </p:cNvSpPr>
          <p:nvPr/>
        </p:nvSpPr>
        <p:spPr bwMode="auto">
          <a:xfrm>
            <a:off x="685800" y="403225"/>
            <a:ext cx="7772400" cy="155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a:t>Example - What is the [Mg</a:t>
            </a:r>
            <a:r>
              <a:rPr lang="en-US" altLang="en-US" baseline="30000">
                <a:cs typeface="Times New Roman" panose="02020603050405020304" pitchFamily="18" charset="0"/>
              </a:rPr>
              <a:t>2+</a:t>
            </a:r>
            <a:r>
              <a:rPr lang="en-US" altLang="en-US">
                <a:cs typeface="Times New Roman" panose="02020603050405020304" pitchFamily="18" charset="0"/>
              </a:rPr>
              <a:t>] when Ca</a:t>
            </a:r>
            <a:r>
              <a:rPr lang="en-US" altLang="en-US" baseline="30000">
                <a:cs typeface="Times New Roman" panose="02020603050405020304" pitchFamily="18" charset="0"/>
              </a:rPr>
              <a:t>2+</a:t>
            </a:r>
            <a:r>
              <a:rPr lang="en-US" altLang="en-US">
                <a:cs typeface="Times New Roman" panose="02020603050405020304" pitchFamily="18" charset="0"/>
              </a:rPr>
              <a:t> (with [0.011]) just begins to precipitate from seawater?</a:t>
            </a:r>
          </a:p>
        </p:txBody>
      </p:sp>
      <p:sp>
        <p:nvSpPr>
          <p:cNvPr id="32771" name="Text Box 3"/>
          <p:cNvSpPr txBox="1">
            <a:spLocks noChangeArrowheads="1"/>
          </p:cNvSpPr>
          <p:nvPr/>
        </p:nvSpPr>
        <p:spPr bwMode="auto">
          <a:xfrm>
            <a:off x="187325" y="1905000"/>
            <a:ext cx="89281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a:t>precipitating Mg</a:t>
            </a:r>
            <a:r>
              <a:rPr lang="en-US" altLang="en-US" baseline="30000"/>
              <a:t>2+</a:t>
            </a:r>
            <a:r>
              <a:rPr lang="en-US" altLang="en-US"/>
              <a:t> begins when [OH</a:t>
            </a:r>
            <a:r>
              <a:rPr lang="en-US" altLang="en-US" baseline="30000">
                <a:cs typeface="Times New Roman" panose="02020603050405020304" pitchFamily="18" charset="0"/>
              </a:rPr>
              <a:t>−</a:t>
            </a:r>
            <a:r>
              <a:rPr lang="en-US" altLang="en-US">
                <a:cs typeface="Times New Roman" panose="02020603050405020304" pitchFamily="18" charset="0"/>
              </a:rPr>
              <a:t>] = 1.9 x 10</a:t>
            </a:r>
            <a:r>
              <a:rPr lang="en-US" altLang="en-US" baseline="30000">
                <a:cs typeface="Times New Roman" panose="02020603050405020304" pitchFamily="18" charset="0"/>
              </a:rPr>
              <a:t>-6</a:t>
            </a:r>
            <a:r>
              <a:rPr lang="en-US" altLang="en-US">
                <a:cs typeface="Times New Roman" panose="02020603050405020304" pitchFamily="18" charset="0"/>
              </a:rPr>
              <a:t> M </a:t>
            </a:r>
          </a:p>
        </p:txBody>
      </p:sp>
      <p:sp>
        <p:nvSpPr>
          <p:cNvPr id="32773" name="Text Box 5"/>
          <p:cNvSpPr txBox="1">
            <a:spLocks noChangeArrowheads="1"/>
          </p:cNvSpPr>
          <p:nvPr/>
        </p:nvSpPr>
        <p:spPr bwMode="auto">
          <a:xfrm>
            <a:off x="96838" y="2590800"/>
            <a:ext cx="90201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ct val="0"/>
              </a:spcBef>
              <a:buClrTx/>
              <a:buFontTx/>
              <a:buNone/>
            </a:pPr>
            <a:r>
              <a:rPr lang="en-US" altLang="en-US"/>
              <a:t>precipitating Ca</a:t>
            </a:r>
            <a:r>
              <a:rPr lang="en-US" altLang="en-US" baseline="30000"/>
              <a:t>2+</a:t>
            </a:r>
            <a:r>
              <a:rPr lang="en-US" altLang="en-US"/>
              <a:t> begins when [OH</a:t>
            </a:r>
            <a:r>
              <a:rPr lang="en-US" altLang="en-US" baseline="30000">
                <a:cs typeface="Times New Roman" panose="02020603050405020304" pitchFamily="18" charset="0"/>
              </a:rPr>
              <a:t>−</a:t>
            </a:r>
            <a:r>
              <a:rPr lang="en-US" altLang="en-US">
                <a:cs typeface="Times New Roman" panose="02020603050405020304" pitchFamily="18" charset="0"/>
              </a:rPr>
              <a:t>] = 2.</a:t>
            </a:r>
            <a:r>
              <a:rPr lang="en-US" altLang="en-US" u="sng">
                <a:cs typeface="Times New Roman" panose="02020603050405020304" pitchFamily="18" charset="0"/>
              </a:rPr>
              <a:t>0</a:t>
            </a:r>
            <a:r>
              <a:rPr lang="en-US" altLang="en-US">
                <a:cs typeface="Times New Roman" panose="02020603050405020304" pitchFamily="18" charset="0"/>
              </a:rPr>
              <a:t>6 x 10</a:t>
            </a:r>
            <a:r>
              <a:rPr lang="en-US" altLang="en-US" baseline="30000">
                <a:cs typeface="Times New Roman" panose="02020603050405020304" pitchFamily="18" charset="0"/>
              </a:rPr>
              <a:t>-2</a:t>
            </a:r>
            <a:r>
              <a:rPr lang="en-US" altLang="en-US">
                <a:cs typeface="Times New Roman" panose="02020603050405020304" pitchFamily="18" charset="0"/>
              </a:rPr>
              <a:t> M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32771"/>
                                        </p:tgtEl>
                                        <p:attrNameLst>
                                          <p:attrName>style.visibility</p:attrName>
                                        </p:attrNameLst>
                                      </p:cBhvr>
                                      <p:to>
                                        <p:strVal val="visible"/>
                                      </p:to>
                                    </p:set>
                                    <p:animEffect transition="in" filter="dissolve">
                                      <p:cBhvr additive="repl">
                                        <p:cTn id="7" dur="500"/>
                                        <p:tgtEl>
                                          <p:spTgt spid="3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32773"/>
                                        </p:tgtEl>
                                        <p:attrNameLst>
                                          <p:attrName>style.visibility</p:attrName>
                                        </p:attrNameLst>
                                      </p:cBhvr>
                                      <p:to>
                                        <p:strVal val="visible"/>
                                      </p:to>
                                    </p:set>
                                    <p:animEffect transition="in" filter="dissolve">
                                      <p:cBhvr additive="repl">
                                        <p:cTn id="12"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a:extLst>
              <a:ext uri="{FF2B5EF4-FFF2-40B4-BE49-F238E27FC236}">
                <a16:creationId xmlns:a16="http://schemas.microsoft.com/office/drawing/2014/main" xmlns="" id="{0D4648A6-8900-4B1E-9884-20F65FF527C8}"/>
              </a:ext>
            </a:extLst>
          </p:cNvPr>
          <p:cNvSpPr txBox="1">
            <a:spLocks noChangeArrowheads="1"/>
          </p:cNvSpPr>
          <p:nvPr/>
        </p:nvSpPr>
        <p:spPr bwMode="auto">
          <a:xfrm>
            <a:off x="304800" y="293688"/>
            <a:ext cx="8610600" cy="658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sz="2800" b="1" u="sng" dirty="0">
                <a:latin typeface="Arial" panose="020B0604020202020204" pitchFamily="34" charset="0"/>
              </a:rPr>
              <a:t>pH affects SOLUBILITY</a:t>
            </a:r>
          </a:p>
          <a:p>
            <a:pPr>
              <a:spcBef>
                <a:spcPct val="0"/>
              </a:spcBef>
              <a:buClrTx/>
              <a:buFontTx/>
              <a:buNone/>
              <a:defRPr/>
            </a:pPr>
            <a:endParaRPr lang="en-US" altLang="en-US" sz="2800" b="1" dirty="0">
              <a:solidFill>
                <a:schemeClr val="accent6">
                  <a:lumMod val="60000"/>
                  <a:lumOff val="40000"/>
                </a:schemeClr>
              </a:solidFill>
              <a:latin typeface="Arial" panose="020B0604020202020204" pitchFamily="34" charset="0"/>
            </a:endParaRPr>
          </a:p>
          <a:p>
            <a:pPr algn="ctr">
              <a:spcBef>
                <a:spcPct val="0"/>
              </a:spcBef>
              <a:buClrTx/>
              <a:buFontTx/>
              <a:buNone/>
              <a:defRPr/>
            </a:pPr>
            <a:r>
              <a:rPr lang="en-US" altLang="en-US" sz="3600" b="1" dirty="0">
                <a:solidFill>
                  <a:schemeClr val="accent6">
                    <a:lumMod val="60000"/>
                    <a:lumOff val="40000"/>
                  </a:schemeClr>
                </a:solidFill>
                <a:latin typeface="Arial" panose="020B0604020202020204" pitchFamily="34" charset="0"/>
              </a:rPr>
              <a:t>CaF</a:t>
            </a:r>
            <a:r>
              <a:rPr lang="en-US" altLang="en-US" sz="3600" b="1" baseline="-25000" dirty="0">
                <a:solidFill>
                  <a:schemeClr val="accent6">
                    <a:lumMod val="60000"/>
                    <a:lumOff val="40000"/>
                  </a:schemeClr>
                </a:solidFill>
                <a:latin typeface="Arial" panose="020B0604020202020204" pitchFamily="34" charset="0"/>
              </a:rPr>
              <a:t>2</a:t>
            </a:r>
            <a:r>
              <a:rPr lang="en-US" altLang="en-US" sz="3600" b="1" dirty="0">
                <a:solidFill>
                  <a:schemeClr val="accent6">
                    <a:lumMod val="60000"/>
                    <a:lumOff val="40000"/>
                  </a:schemeClr>
                </a:solidFill>
                <a:latin typeface="Arial" panose="020B0604020202020204" pitchFamily="34" charset="0"/>
              </a:rPr>
              <a:t> </a:t>
            </a:r>
            <a:r>
              <a:rPr lang="en-US" altLang="en-US" sz="3600" b="1" dirty="0">
                <a:solidFill>
                  <a:schemeClr val="accent6">
                    <a:lumMod val="60000"/>
                    <a:lumOff val="40000"/>
                  </a:schemeClr>
                </a:solidFill>
                <a:latin typeface="Symbol" panose="05050102010706020507" pitchFamily="18" charset="2"/>
              </a:rPr>
              <a:t></a:t>
            </a:r>
            <a:r>
              <a:rPr lang="en-US" altLang="en-US" sz="3600" b="1" dirty="0">
                <a:solidFill>
                  <a:schemeClr val="accent6">
                    <a:lumMod val="60000"/>
                    <a:lumOff val="40000"/>
                  </a:schemeClr>
                </a:solidFill>
                <a:latin typeface="Arial" panose="020B0604020202020204" pitchFamily="34" charset="0"/>
              </a:rPr>
              <a:t>  Ca</a:t>
            </a:r>
            <a:r>
              <a:rPr lang="en-US" altLang="en-US" sz="3600" b="1" baseline="30000" dirty="0">
                <a:solidFill>
                  <a:schemeClr val="accent6">
                    <a:lumMod val="60000"/>
                    <a:lumOff val="40000"/>
                  </a:schemeClr>
                </a:solidFill>
                <a:latin typeface="Arial" panose="020B0604020202020204" pitchFamily="34" charset="0"/>
              </a:rPr>
              <a:t>2+</a:t>
            </a:r>
            <a:r>
              <a:rPr lang="en-US" altLang="en-US" sz="3600" b="1" dirty="0">
                <a:solidFill>
                  <a:schemeClr val="accent6">
                    <a:lumMod val="60000"/>
                    <a:lumOff val="40000"/>
                  </a:schemeClr>
                </a:solidFill>
                <a:latin typeface="Arial" panose="020B0604020202020204" pitchFamily="34" charset="0"/>
              </a:rPr>
              <a:t>  +  2F</a:t>
            </a:r>
            <a:r>
              <a:rPr lang="en-US" altLang="en-US" sz="3600" b="1" baseline="30000" dirty="0">
                <a:solidFill>
                  <a:schemeClr val="accent6">
                    <a:lumMod val="60000"/>
                    <a:lumOff val="40000"/>
                  </a:schemeClr>
                </a:solidFill>
                <a:latin typeface="Arial" panose="020B0604020202020204" pitchFamily="34" charset="0"/>
              </a:rPr>
              <a:t>-</a:t>
            </a:r>
          </a:p>
          <a:p>
            <a:pPr algn="ctr">
              <a:spcBef>
                <a:spcPct val="0"/>
              </a:spcBef>
              <a:buClrTx/>
              <a:buFontTx/>
              <a:buNone/>
              <a:defRPr/>
            </a:pPr>
            <a:r>
              <a:rPr lang="en-US" altLang="en-US" sz="3600" b="1" u="sng" dirty="0">
                <a:solidFill>
                  <a:schemeClr val="accent6">
                    <a:lumMod val="60000"/>
                    <a:lumOff val="40000"/>
                  </a:schemeClr>
                </a:solidFill>
                <a:latin typeface="Arial" panose="020B0604020202020204" pitchFamily="34" charset="0"/>
              </a:rPr>
              <a:t>2F</a:t>
            </a:r>
            <a:r>
              <a:rPr lang="en-US" altLang="en-US" sz="3600" b="1" u="sng" baseline="30000" dirty="0">
                <a:solidFill>
                  <a:schemeClr val="accent6">
                    <a:lumMod val="60000"/>
                    <a:lumOff val="40000"/>
                  </a:schemeClr>
                </a:solidFill>
                <a:latin typeface="Arial" panose="020B0604020202020204" pitchFamily="34" charset="0"/>
              </a:rPr>
              <a:t>- </a:t>
            </a:r>
            <a:r>
              <a:rPr lang="en-US" altLang="en-US" sz="3600" b="1" u="sng" dirty="0">
                <a:solidFill>
                  <a:schemeClr val="accent6">
                    <a:lumMod val="60000"/>
                    <a:lumOff val="40000"/>
                  </a:schemeClr>
                </a:solidFill>
                <a:latin typeface="Arial" panose="020B0604020202020204" pitchFamily="34" charset="0"/>
              </a:rPr>
              <a:t> +  2H</a:t>
            </a:r>
            <a:r>
              <a:rPr lang="en-US" altLang="en-US" sz="3600" b="1" u="sng" baseline="30000" dirty="0">
                <a:solidFill>
                  <a:schemeClr val="accent6">
                    <a:lumMod val="60000"/>
                    <a:lumOff val="40000"/>
                  </a:schemeClr>
                </a:solidFill>
                <a:latin typeface="Arial" panose="020B0604020202020204" pitchFamily="34" charset="0"/>
              </a:rPr>
              <a:t>+</a:t>
            </a:r>
            <a:r>
              <a:rPr lang="en-US" altLang="en-US" sz="3600" b="1" u="sng" dirty="0">
                <a:solidFill>
                  <a:schemeClr val="accent6">
                    <a:lumMod val="60000"/>
                    <a:lumOff val="40000"/>
                  </a:schemeClr>
                </a:solidFill>
                <a:latin typeface="Arial" panose="020B0604020202020204" pitchFamily="34" charset="0"/>
              </a:rPr>
              <a:t> </a:t>
            </a:r>
            <a:r>
              <a:rPr lang="en-US" altLang="en-US" sz="3600" b="1" u="sng" dirty="0">
                <a:solidFill>
                  <a:schemeClr val="accent6">
                    <a:lumMod val="60000"/>
                    <a:lumOff val="40000"/>
                  </a:schemeClr>
                </a:solidFill>
                <a:latin typeface="Symbol" panose="05050102010706020507" pitchFamily="18" charset="2"/>
              </a:rPr>
              <a:t></a:t>
            </a:r>
            <a:r>
              <a:rPr lang="en-US" altLang="en-US" sz="3600" b="1" u="sng" dirty="0">
                <a:solidFill>
                  <a:schemeClr val="accent6">
                    <a:lumMod val="60000"/>
                    <a:lumOff val="40000"/>
                  </a:schemeClr>
                </a:solidFill>
                <a:latin typeface="Arial" panose="020B0604020202020204" pitchFamily="34" charset="0"/>
              </a:rPr>
              <a:t>  2HF </a:t>
            </a:r>
          </a:p>
          <a:p>
            <a:pPr algn="ctr">
              <a:spcBef>
                <a:spcPct val="0"/>
              </a:spcBef>
              <a:buClrTx/>
              <a:buFontTx/>
              <a:buNone/>
              <a:defRPr/>
            </a:pPr>
            <a:r>
              <a:rPr lang="en-US" altLang="en-US" sz="3600" b="1" dirty="0">
                <a:solidFill>
                  <a:schemeClr val="accent6">
                    <a:lumMod val="60000"/>
                    <a:lumOff val="40000"/>
                  </a:schemeClr>
                </a:solidFill>
                <a:latin typeface="Arial" panose="020B0604020202020204" pitchFamily="34" charset="0"/>
              </a:rPr>
              <a:t>CaF</a:t>
            </a:r>
            <a:r>
              <a:rPr lang="en-US" altLang="en-US" sz="3600" b="1" baseline="-25000" dirty="0">
                <a:solidFill>
                  <a:schemeClr val="accent6">
                    <a:lumMod val="60000"/>
                    <a:lumOff val="40000"/>
                  </a:schemeClr>
                </a:solidFill>
                <a:latin typeface="Arial" panose="020B0604020202020204" pitchFamily="34" charset="0"/>
              </a:rPr>
              <a:t>2</a:t>
            </a:r>
            <a:r>
              <a:rPr lang="en-US" altLang="en-US" sz="3600" b="1" dirty="0">
                <a:solidFill>
                  <a:schemeClr val="accent6">
                    <a:lumMod val="60000"/>
                    <a:lumOff val="40000"/>
                  </a:schemeClr>
                </a:solidFill>
                <a:latin typeface="Arial" panose="020B0604020202020204" pitchFamily="34" charset="0"/>
              </a:rPr>
              <a:t>  +  2H</a:t>
            </a:r>
            <a:r>
              <a:rPr lang="en-US" altLang="en-US" sz="3600" b="1" baseline="30000" dirty="0">
                <a:solidFill>
                  <a:schemeClr val="accent6">
                    <a:lumMod val="60000"/>
                    <a:lumOff val="40000"/>
                  </a:schemeClr>
                </a:solidFill>
                <a:latin typeface="Arial" panose="020B0604020202020204" pitchFamily="34" charset="0"/>
              </a:rPr>
              <a:t>+</a:t>
            </a:r>
            <a:r>
              <a:rPr lang="en-US" altLang="en-US" sz="3600" b="1" dirty="0">
                <a:solidFill>
                  <a:schemeClr val="accent6">
                    <a:lumMod val="60000"/>
                    <a:lumOff val="40000"/>
                  </a:schemeClr>
                </a:solidFill>
                <a:latin typeface="Arial" panose="020B0604020202020204" pitchFamily="34" charset="0"/>
              </a:rPr>
              <a:t> </a:t>
            </a:r>
            <a:r>
              <a:rPr lang="en-US" altLang="en-US" sz="3600" b="1" dirty="0">
                <a:solidFill>
                  <a:schemeClr val="accent6">
                    <a:lumMod val="60000"/>
                    <a:lumOff val="40000"/>
                  </a:schemeClr>
                </a:solidFill>
                <a:latin typeface="Symbol" panose="05050102010706020507" pitchFamily="18" charset="2"/>
              </a:rPr>
              <a:t></a:t>
            </a:r>
            <a:r>
              <a:rPr lang="en-US" altLang="en-US" sz="3600" b="1" dirty="0">
                <a:solidFill>
                  <a:schemeClr val="accent6">
                    <a:lumMod val="60000"/>
                    <a:lumOff val="40000"/>
                  </a:schemeClr>
                </a:solidFill>
                <a:latin typeface="Arial" panose="020B0604020202020204" pitchFamily="34" charset="0"/>
              </a:rPr>
              <a:t>  Ca</a:t>
            </a:r>
            <a:r>
              <a:rPr lang="en-US" altLang="en-US" sz="3600" b="1" baseline="30000" dirty="0">
                <a:solidFill>
                  <a:schemeClr val="accent6">
                    <a:lumMod val="60000"/>
                    <a:lumOff val="40000"/>
                  </a:schemeClr>
                </a:solidFill>
                <a:latin typeface="Arial" panose="020B0604020202020204" pitchFamily="34" charset="0"/>
              </a:rPr>
              <a:t>2+</a:t>
            </a:r>
            <a:r>
              <a:rPr lang="en-US" altLang="en-US" sz="3600" b="1" dirty="0">
                <a:solidFill>
                  <a:schemeClr val="accent6">
                    <a:lumMod val="60000"/>
                    <a:lumOff val="40000"/>
                  </a:schemeClr>
                </a:solidFill>
                <a:latin typeface="Arial" panose="020B0604020202020204" pitchFamily="34" charset="0"/>
              </a:rPr>
              <a:t>  +  2HF</a:t>
            </a:r>
          </a:p>
          <a:p>
            <a:pPr>
              <a:spcBef>
                <a:spcPct val="0"/>
              </a:spcBef>
              <a:buClrTx/>
              <a:buFontTx/>
              <a:buNone/>
              <a:defRPr/>
            </a:pPr>
            <a:endParaRPr lang="en-US" altLang="en-US" sz="3600" b="1" dirty="0">
              <a:latin typeface="Arial" panose="020B0604020202020204" pitchFamily="34" charset="0"/>
            </a:endParaRPr>
          </a:p>
          <a:p>
            <a:pPr>
              <a:spcBef>
                <a:spcPct val="0"/>
              </a:spcBef>
              <a:buClrTx/>
              <a:buFontTx/>
              <a:buNone/>
              <a:defRPr/>
            </a:pPr>
            <a:r>
              <a:rPr lang="en-US" altLang="en-US" sz="3600" b="1" dirty="0">
                <a:latin typeface="Arial" panose="020B0604020202020204" pitchFamily="34" charset="0"/>
              </a:rPr>
              <a:t>Salts of weak acids are more soluble in acidic solutions.  Thus shifting the solubility to the right.   Salts with anions of strong acids are largely unaffected by </a:t>
            </a:r>
            <a:r>
              <a:rPr lang="en-US" altLang="en-US" sz="3600" b="1" dirty="0" err="1">
                <a:latin typeface="Arial" panose="020B0604020202020204" pitchFamily="34" charset="0"/>
              </a:rPr>
              <a:t>pH.</a:t>
            </a:r>
            <a:endParaRPr lang="en-US" altLang="en-US" sz="3600" b="1" dirty="0">
              <a:latin typeface="Arial" panose="020B0604020202020204" pitchFamily="34" charset="0"/>
            </a:endParaRPr>
          </a:p>
          <a:p>
            <a:pPr>
              <a:spcBef>
                <a:spcPct val="0"/>
              </a:spcBef>
              <a:buClrTx/>
              <a:buFontTx/>
              <a:buNone/>
              <a:defRPr/>
            </a:pPr>
            <a:endParaRPr lang="en-US" altLang="en-US" sz="3600" b="1"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a:extLst>
              <a:ext uri="{FF2B5EF4-FFF2-40B4-BE49-F238E27FC236}">
                <a16:creationId xmlns:a16="http://schemas.microsoft.com/office/drawing/2014/main" xmlns="" id="{4A7CF64C-0AC4-40E4-B420-DA6B1BB3B034}"/>
              </a:ext>
            </a:extLst>
          </p:cNvPr>
          <p:cNvSpPr txBox="1">
            <a:spLocks noChangeArrowheads="1"/>
          </p:cNvSpPr>
          <p:nvPr/>
        </p:nvSpPr>
        <p:spPr bwMode="auto">
          <a:xfrm>
            <a:off x="304800" y="293688"/>
            <a:ext cx="8610600" cy="4833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sz="2800" b="1" u="sng" dirty="0">
                <a:latin typeface="Arial" panose="020B0604020202020204" pitchFamily="34" charset="0"/>
              </a:rPr>
              <a:t>pH affects SOLUBILITY</a:t>
            </a:r>
          </a:p>
          <a:p>
            <a:pPr algn="ctr">
              <a:spcBef>
                <a:spcPct val="0"/>
              </a:spcBef>
              <a:buClrTx/>
              <a:buFontTx/>
              <a:buNone/>
              <a:defRPr/>
            </a:pPr>
            <a:endParaRPr lang="en-US" altLang="en-US" sz="2800" b="1" dirty="0">
              <a:solidFill>
                <a:schemeClr val="accent6">
                  <a:lumMod val="60000"/>
                  <a:lumOff val="40000"/>
                </a:schemeClr>
              </a:solidFill>
              <a:latin typeface="Arial" panose="020B0604020202020204" pitchFamily="34" charset="0"/>
            </a:endParaRPr>
          </a:p>
          <a:p>
            <a:pPr>
              <a:spcBef>
                <a:spcPct val="0"/>
              </a:spcBef>
              <a:buClrTx/>
              <a:buFontTx/>
              <a:buNone/>
              <a:defRPr/>
            </a:pPr>
            <a:r>
              <a:rPr lang="en-US" altLang="en-US" sz="3600" b="1" dirty="0">
                <a:solidFill>
                  <a:schemeClr val="accent6">
                    <a:lumMod val="60000"/>
                    <a:lumOff val="40000"/>
                  </a:schemeClr>
                </a:solidFill>
                <a:latin typeface="Arial" panose="020B0604020202020204" pitchFamily="34" charset="0"/>
              </a:rPr>
              <a:t>CaF</a:t>
            </a:r>
            <a:r>
              <a:rPr lang="en-US" altLang="en-US" sz="3600" b="1" baseline="-25000" dirty="0">
                <a:solidFill>
                  <a:schemeClr val="accent6">
                    <a:lumMod val="60000"/>
                    <a:lumOff val="40000"/>
                  </a:schemeClr>
                </a:solidFill>
                <a:latin typeface="Arial" panose="020B0604020202020204" pitchFamily="34" charset="0"/>
              </a:rPr>
              <a:t>2</a:t>
            </a:r>
            <a:r>
              <a:rPr lang="en-US" altLang="en-US" sz="3600" b="1" dirty="0">
                <a:solidFill>
                  <a:schemeClr val="accent6">
                    <a:lumMod val="60000"/>
                    <a:lumOff val="40000"/>
                  </a:schemeClr>
                </a:solidFill>
                <a:latin typeface="Arial" panose="020B0604020202020204" pitchFamily="34" charset="0"/>
              </a:rPr>
              <a:t> </a:t>
            </a:r>
            <a:r>
              <a:rPr lang="en-US" altLang="en-US" sz="3600" b="1" dirty="0">
                <a:solidFill>
                  <a:schemeClr val="accent6">
                    <a:lumMod val="60000"/>
                    <a:lumOff val="40000"/>
                  </a:schemeClr>
                </a:solidFill>
                <a:latin typeface="Symbol" panose="05050102010706020507" pitchFamily="18" charset="2"/>
              </a:rPr>
              <a:t></a:t>
            </a:r>
            <a:r>
              <a:rPr lang="en-US" altLang="en-US" sz="3600" b="1" dirty="0">
                <a:solidFill>
                  <a:schemeClr val="accent6">
                    <a:lumMod val="60000"/>
                    <a:lumOff val="40000"/>
                  </a:schemeClr>
                </a:solidFill>
                <a:latin typeface="Arial" panose="020B0604020202020204" pitchFamily="34" charset="0"/>
              </a:rPr>
              <a:t>  Ca</a:t>
            </a:r>
            <a:r>
              <a:rPr lang="en-US" altLang="en-US" sz="3600" b="1" baseline="30000" dirty="0">
                <a:solidFill>
                  <a:schemeClr val="accent6">
                    <a:lumMod val="60000"/>
                    <a:lumOff val="40000"/>
                  </a:schemeClr>
                </a:solidFill>
                <a:latin typeface="Arial" panose="020B0604020202020204" pitchFamily="34" charset="0"/>
              </a:rPr>
              <a:t>2+</a:t>
            </a:r>
            <a:r>
              <a:rPr lang="en-US" altLang="en-US" sz="3600" b="1" dirty="0">
                <a:solidFill>
                  <a:schemeClr val="accent6">
                    <a:lumMod val="60000"/>
                    <a:lumOff val="40000"/>
                  </a:schemeClr>
                </a:solidFill>
                <a:latin typeface="Arial" panose="020B0604020202020204" pitchFamily="34" charset="0"/>
              </a:rPr>
              <a:t>  +  2F</a:t>
            </a:r>
            <a:r>
              <a:rPr lang="en-US" altLang="en-US" sz="3600" b="1" baseline="30000" dirty="0">
                <a:solidFill>
                  <a:schemeClr val="accent6">
                    <a:lumMod val="60000"/>
                    <a:lumOff val="40000"/>
                  </a:schemeClr>
                </a:solidFill>
                <a:latin typeface="Arial" panose="020B0604020202020204" pitchFamily="34" charset="0"/>
              </a:rPr>
              <a:t>-	</a:t>
            </a:r>
            <a:r>
              <a:rPr lang="en-US" altLang="en-US" sz="2800" b="1" dirty="0" err="1">
                <a:solidFill>
                  <a:schemeClr val="accent6">
                    <a:lumMod val="60000"/>
                    <a:lumOff val="40000"/>
                  </a:schemeClr>
                </a:solidFill>
                <a:latin typeface="Arial" panose="020B0604020202020204" pitchFamily="34" charset="0"/>
              </a:rPr>
              <a:t>K</a:t>
            </a:r>
            <a:r>
              <a:rPr lang="en-US" altLang="en-US" sz="2800" b="1" baseline="-25000" dirty="0" err="1">
                <a:solidFill>
                  <a:schemeClr val="accent6">
                    <a:lumMod val="60000"/>
                    <a:lumOff val="40000"/>
                  </a:schemeClr>
                </a:solidFill>
                <a:latin typeface="Arial" panose="020B0604020202020204" pitchFamily="34" charset="0"/>
              </a:rPr>
              <a:t>sp</a:t>
            </a:r>
            <a:r>
              <a:rPr lang="en-US" altLang="en-US" sz="2800" b="1" dirty="0">
                <a:solidFill>
                  <a:schemeClr val="accent6">
                    <a:lumMod val="60000"/>
                    <a:lumOff val="40000"/>
                  </a:schemeClr>
                </a:solidFill>
                <a:latin typeface="Arial" panose="020B0604020202020204" pitchFamily="34" charset="0"/>
              </a:rPr>
              <a:t> = 3.2x10</a:t>
            </a:r>
            <a:r>
              <a:rPr lang="en-US" altLang="en-US" sz="3600" b="1" baseline="30000" dirty="0">
                <a:solidFill>
                  <a:schemeClr val="accent6">
                    <a:lumMod val="60000"/>
                    <a:lumOff val="40000"/>
                  </a:schemeClr>
                </a:solidFill>
                <a:latin typeface="Arial" panose="020B0604020202020204" pitchFamily="34" charset="0"/>
              </a:rPr>
              <a:t>-11</a:t>
            </a:r>
          </a:p>
          <a:p>
            <a:pPr>
              <a:spcBef>
                <a:spcPct val="0"/>
              </a:spcBef>
              <a:buClrTx/>
              <a:buFontTx/>
              <a:buNone/>
              <a:defRPr/>
            </a:pPr>
            <a:r>
              <a:rPr lang="en-US" altLang="en-US" sz="3600" b="1" u="sng" dirty="0">
                <a:solidFill>
                  <a:schemeClr val="accent6">
                    <a:lumMod val="60000"/>
                    <a:lumOff val="40000"/>
                  </a:schemeClr>
                </a:solidFill>
                <a:latin typeface="Arial" panose="020B0604020202020204" pitchFamily="34" charset="0"/>
              </a:rPr>
              <a:t>2F</a:t>
            </a:r>
            <a:r>
              <a:rPr lang="en-US" altLang="en-US" sz="3600" b="1" u="sng" baseline="30000" dirty="0">
                <a:solidFill>
                  <a:schemeClr val="accent6">
                    <a:lumMod val="60000"/>
                    <a:lumOff val="40000"/>
                  </a:schemeClr>
                </a:solidFill>
                <a:latin typeface="Arial" panose="020B0604020202020204" pitchFamily="34" charset="0"/>
              </a:rPr>
              <a:t>- </a:t>
            </a:r>
            <a:r>
              <a:rPr lang="en-US" altLang="en-US" sz="3600" b="1" u="sng" dirty="0">
                <a:solidFill>
                  <a:schemeClr val="accent6">
                    <a:lumMod val="60000"/>
                    <a:lumOff val="40000"/>
                  </a:schemeClr>
                </a:solidFill>
                <a:latin typeface="Arial" panose="020B0604020202020204" pitchFamily="34" charset="0"/>
              </a:rPr>
              <a:t> +  2H</a:t>
            </a:r>
            <a:r>
              <a:rPr lang="en-US" altLang="en-US" sz="3600" b="1" u="sng" baseline="30000" dirty="0">
                <a:solidFill>
                  <a:schemeClr val="accent6">
                    <a:lumMod val="60000"/>
                    <a:lumOff val="40000"/>
                  </a:schemeClr>
                </a:solidFill>
                <a:latin typeface="Arial" panose="020B0604020202020204" pitchFamily="34" charset="0"/>
              </a:rPr>
              <a:t>+</a:t>
            </a:r>
            <a:r>
              <a:rPr lang="en-US" altLang="en-US" sz="3600" b="1" u="sng" dirty="0">
                <a:solidFill>
                  <a:schemeClr val="accent6">
                    <a:lumMod val="60000"/>
                    <a:lumOff val="40000"/>
                  </a:schemeClr>
                </a:solidFill>
                <a:latin typeface="Arial" panose="020B0604020202020204" pitchFamily="34" charset="0"/>
              </a:rPr>
              <a:t> </a:t>
            </a:r>
            <a:r>
              <a:rPr lang="en-US" altLang="en-US" sz="3600" b="1" u="sng" dirty="0">
                <a:solidFill>
                  <a:schemeClr val="accent6">
                    <a:lumMod val="60000"/>
                    <a:lumOff val="40000"/>
                  </a:schemeClr>
                </a:solidFill>
                <a:latin typeface="Symbol" panose="05050102010706020507" pitchFamily="18" charset="2"/>
              </a:rPr>
              <a:t></a:t>
            </a:r>
            <a:r>
              <a:rPr lang="en-US" altLang="en-US" sz="3600" b="1" u="sng" dirty="0">
                <a:solidFill>
                  <a:schemeClr val="accent6">
                    <a:lumMod val="60000"/>
                    <a:lumOff val="40000"/>
                  </a:schemeClr>
                </a:solidFill>
                <a:latin typeface="Arial" panose="020B0604020202020204" pitchFamily="34" charset="0"/>
              </a:rPr>
              <a:t>  2HF </a:t>
            </a:r>
            <a:r>
              <a:rPr lang="en-US" altLang="en-US" sz="3600" b="1" dirty="0">
                <a:solidFill>
                  <a:schemeClr val="accent6">
                    <a:lumMod val="60000"/>
                    <a:lumOff val="40000"/>
                  </a:schemeClr>
                </a:solidFill>
                <a:latin typeface="Arial" panose="020B0604020202020204" pitchFamily="34" charset="0"/>
              </a:rPr>
              <a:t>		</a:t>
            </a:r>
            <a:r>
              <a:rPr lang="en-US" altLang="en-US" sz="2800" b="1" dirty="0">
                <a:solidFill>
                  <a:schemeClr val="accent6">
                    <a:lumMod val="60000"/>
                    <a:lumOff val="40000"/>
                  </a:schemeClr>
                </a:solidFill>
                <a:latin typeface="Arial" panose="020B0604020202020204" pitchFamily="34" charset="0"/>
              </a:rPr>
              <a:t>1/K</a:t>
            </a:r>
            <a:r>
              <a:rPr lang="en-US" altLang="en-US" sz="2800" b="1" baseline="-25000" dirty="0">
                <a:solidFill>
                  <a:schemeClr val="accent6">
                    <a:lumMod val="60000"/>
                    <a:lumOff val="40000"/>
                  </a:schemeClr>
                </a:solidFill>
                <a:latin typeface="Arial" panose="020B0604020202020204" pitchFamily="34" charset="0"/>
              </a:rPr>
              <a:t>a</a:t>
            </a:r>
            <a:r>
              <a:rPr lang="en-US" altLang="en-US" sz="2800" b="1" dirty="0">
                <a:solidFill>
                  <a:schemeClr val="accent6">
                    <a:lumMod val="60000"/>
                    <a:lumOff val="40000"/>
                  </a:schemeClr>
                </a:solidFill>
                <a:latin typeface="Arial" panose="020B0604020202020204" pitchFamily="34" charset="0"/>
              </a:rPr>
              <a:t> = 1.5x10</a:t>
            </a:r>
            <a:r>
              <a:rPr lang="en-US" altLang="en-US" sz="2800" b="1" baseline="30000" dirty="0">
                <a:solidFill>
                  <a:schemeClr val="accent6">
                    <a:lumMod val="60000"/>
                    <a:lumOff val="40000"/>
                  </a:schemeClr>
                </a:solidFill>
                <a:latin typeface="Arial" panose="020B0604020202020204" pitchFamily="34" charset="0"/>
              </a:rPr>
              <a:t>3</a:t>
            </a:r>
          </a:p>
          <a:p>
            <a:pPr>
              <a:spcBef>
                <a:spcPct val="0"/>
              </a:spcBef>
              <a:buClrTx/>
              <a:buFontTx/>
              <a:buNone/>
              <a:defRPr/>
            </a:pPr>
            <a:endParaRPr lang="en-US" altLang="en-US" sz="3600" b="1" dirty="0">
              <a:solidFill>
                <a:schemeClr val="accent6">
                  <a:lumMod val="60000"/>
                  <a:lumOff val="40000"/>
                </a:schemeClr>
              </a:solidFill>
              <a:latin typeface="Arial" panose="020B0604020202020204" pitchFamily="34" charset="0"/>
            </a:endParaRPr>
          </a:p>
          <a:p>
            <a:pPr>
              <a:spcBef>
                <a:spcPct val="0"/>
              </a:spcBef>
              <a:buClrTx/>
              <a:buFontTx/>
              <a:buNone/>
              <a:defRPr/>
            </a:pPr>
            <a:r>
              <a:rPr lang="en-US" altLang="en-US" sz="3600" b="1" dirty="0">
                <a:solidFill>
                  <a:schemeClr val="accent6">
                    <a:lumMod val="60000"/>
                    <a:lumOff val="40000"/>
                  </a:schemeClr>
                </a:solidFill>
                <a:latin typeface="Arial" panose="020B0604020202020204" pitchFamily="34" charset="0"/>
              </a:rPr>
              <a:t>CaF</a:t>
            </a:r>
            <a:r>
              <a:rPr lang="en-US" altLang="en-US" sz="3600" b="1" baseline="-25000" dirty="0">
                <a:solidFill>
                  <a:schemeClr val="accent6">
                    <a:lumMod val="60000"/>
                    <a:lumOff val="40000"/>
                  </a:schemeClr>
                </a:solidFill>
                <a:latin typeface="Arial" panose="020B0604020202020204" pitchFamily="34" charset="0"/>
              </a:rPr>
              <a:t>2</a:t>
            </a:r>
            <a:r>
              <a:rPr lang="en-US" altLang="en-US" sz="3600" b="1" dirty="0">
                <a:solidFill>
                  <a:schemeClr val="accent6">
                    <a:lumMod val="60000"/>
                    <a:lumOff val="40000"/>
                  </a:schemeClr>
                </a:solidFill>
                <a:latin typeface="Arial" panose="020B0604020202020204" pitchFamily="34" charset="0"/>
              </a:rPr>
              <a:t>  +  2H</a:t>
            </a:r>
            <a:r>
              <a:rPr lang="en-US" altLang="en-US" sz="3600" b="1" baseline="30000" dirty="0">
                <a:solidFill>
                  <a:schemeClr val="accent6">
                    <a:lumMod val="60000"/>
                    <a:lumOff val="40000"/>
                  </a:schemeClr>
                </a:solidFill>
                <a:latin typeface="Arial" panose="020B0604020202020204" pitchFamily="34" charset="0"/>
              </a:rPr>
              <a:t>+</a:t>
            </a:r>
            <a:r>
              <a:rPr lang="en-US" altLang="en-US" sz="3600" b="1" dirty="0">
                <a:solidFill>
                  <a:schemeClr val="accent6">
                    <a:lumMod val="60000"/>
                    <a:lumOff val="40000"/>
                  </a:schemeClr>
                </a:solidFill>
                <a:latin typeface="Arial" panose="020B0604020202020204" pitchFamily="34" charset="0"/>
              </a:rPr>
              <a:t> </a:t>
            </a:r>
            <a:r>
              <a:rPr lang="en-US" altLang="en-US" sz="3600" b="1" dirty="0">
                <a:solidFill>
                  <a:schemeClr val="accent6">
                    <a:lumMod val="60000"/>
                    <a:lumOff val="40000"/>
                  </a:schemeClr>
                </a:solidFill>
                <a:cs typeface="Times New Roman" panose="02020603050405020304" pitchFamily="18" charset="0"/>
              </a:rPr>
              <a:t>↔</a:t>
            </a:r>
            <a:r>
              <a:rPr lang="en-US" altLang="en-US" sz="3600" b="1" dirty="0">
                <a:solidFill>
                  <a:schemeClr val="accent6">
                    <a:lumMod val="60000"/>
                    <a:lumOff val="40000"/>
                  </a:schemeClr>
                </a:solidFill>
                <a:latin typeface="Arial" panose="020B0604020202020204" pitchFamily="34" charset="0"/>
              </a:rPr>
              <a:t>  Ca</a:t>
            </a:r>
            <a:r>
              <a:rPr lang="en-US" altLang="en-US" sz="3600" b="1" baseline="30000" dirty="0">
                <a:solidFill>
                  <a:schemeClr val="accent6">
                    <a:lumMod val="60000"/>
                    <a:lumOff val="40000"/>
                  </a:schemeClr>
                </a:solidFill>
                <a:latin typeface="Arial" panose="020B0604020202020204" pitchFamily="34" charset="0"/>
              </a:rPr>
              <a:t>2+</a:t>
            </a:r>
            <a:r>
              <a:rPr lang="en-US" altLang="en-US" sz="3600" b="1" dirty="0">
                <a:solidFill>
                  <a:schemeClr val="accent6">
                    <a:lumMod val="60000"/>
                    <a:lumOff val="40000"/>
                  </a:schemeClr>
                </a:solidFill>
                <a:latin typeface="Arial" panose="020B0604020202020204" pitchFamily="34" charset="0"/>
              </a:rPr>
              <a:t>  +  2HF</a:t>
            </a:r>
          </a:p>
          <a:p>
            <a:pPr>
              <a:spcBef>
                <a:spcPct val="0"/>
              </a:spcBef>
              <a:buClrTx/>
              <a:buFontTx/>
              <a:buNone/>
              <a:defRPr/>
            </a:pPr>
            <a:r>
              <a:rPr lang="en-US" altLang="en-US" sz="3600" b="1" dirty="0">
                <a:latin typeface="Arial" panose="020B0604020202020204" pitchFamily="34" charset="0"/>
              </a:rPr>
              <a:t>						</a:t>
            </a:r>
          </a:p>
          <a:p>
            <a:pPr>
              <a:spcBef>
                <a:spcPct val="0"/>
              </a:spcBef>
              <a:buClrTx/>
              <a:buFontTx/>
              <a:buNone/>
              <a:defRPr/>
            </a:pPr>
            <a:r>
              <a:rPr lang="en-US" altLang="en-US" sz="3600" b="1" dirty="0">
                <a:latin typeface="Arial" panose="020B0604020202020204" pitchFamily="34" charset="0"/>
              </a:rPr>
              <a:t>						K</a:t>
            </a:r>
            <a:r>
              <a:rPr lang="en-US" altLang="en-US" sz="3600" b="1" baseline="-25000" dirty="0">
                <a:latin typeface="Arial" panose="020B0604020202020204" pitchFamily="34" charset="0"/>
              </a:rPr>
              <a:t>T</a:t>
            </a:r>
            <a:r>
              <a:rPr lang="en-US" altLang="en-US" sz="3600" b="1" dirty="0">
                <a:latin typeface="Arial" panose="020B0604020202020204" pitchFamily="34" charset="0"/>
              </a:rPr>
              <a:t> = </a:t>
            </a:r>
            <a:r>
              <a:rPr lang="en-US" altLang="en-US" sz="3600" b="1" dirty="0" err="1">
                <a:latin typeface="Arial" panose="020B0604020202020204" pitchFamily="34" charset="0"/>
              </a:rPr>
              <a:t>K</a:t>
            </a:r>
            <a:r>
              <a:rPr lang="en-US" altLang="en-US" sz="3600" b="1" baseline="-25000" dirty="0" err="1">
                <a:latin typeface="Arial" panose="020B0604020202020204" pitchFamily="34" charset="0"/>
              </a:rPr>
              <a:t>sp</a:t>
            </a:r>
            <a:r>
              <a:rPr lang="en-US" altLang="en-US" sz="3600" b="1" dirty="0">
                <a:latin typeface="Arial" panose="020B0604020202020204" pitchFamily="34" charset="0"/>
              </a:rPr>
              <a:t> x 1/K</a:t>
            </a:r>
            <a:r>
              <a:rPr lang="en-US" altLang="en-US" sz="3600" b="1" baseline="-25000" dirty="0">
                <a:latin typeface="Arial" panose="020B0604020202020204" pitchFamily="34" charset="0"/>
              </a:rPr>
              <a:t>a</a:t>
            </a:r>
          </a:p>
          <a:p>
            <a:pPr>
              <a:spcBef>
                <a:spcPct val="0"/>
              </a:spcBef>
              <a:buClrTx/>
              <a:buFontTx/>
              <a:buNone/>
              <a:defRPr/>
            </a:pPr>
            <a:endParaRPr lang="en-US" altLang="en-US" sz="3600" b="1"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noChangeArrowheads="1"/>
          </p:cNvSpPr>
          <p:nvPr>
            <p:ph type="title"/>
          </p:nvPr>
        </p:nvSpPr>
        <p:spPr>
          <a:xfrm>
            <a:off x="685800" y="304800"/>
            <a:ext cx="7770813" cy="608013"/>
          </a:xfrm>
        </p:spPr>
        <p:txBody>
          <a:bodyPr/>
          <a:lstStyle/>
          <a:p>
            <a:r>
              <a:rPr lang="en-US" altLang="en-US" smtClean="0"/>
              <a:t>p</a:t>
            </a:r>
            <a:r>
              <a:rPr lang="en-US" altLang="en-US" sz="100" smtClean="0"/>
              <a:t> </a:t>
            </a:r>
            <a:r>
              <a:rPr lang="en-US" altLang="en-US" smtClean="0"/>
              <a:t>H Affects Solubility</a:t>
            </a:r>
            <a:endParaRPr lang="en-US" altLang="en-US" sz="2000" smtClean="0"/>
          </a:p>
        </p:txBody>
      </p:sp>
      <p:sp>
        <p:nvSpPr>
          <p:cNvPr id="69635" name="Content Placeholder 2"/>
          <p:cNvSpPr>
            <a:spLocks noGrp="1" noChangeArrowheads="1"/>
          </p:cNvSpPr>
          <p:nvPr>
            <p:ph idx="1"/>
          </p:nvPr>
        </p:nvSpPr>
        <p:spPr>
          <a:xfrm>
            <a:off x="457200" y="1219200"/>
            <a:ext cx="8229600" cy="2209800"/>
          </a:xfrm>
        </p:spPr>
        <p:txBody>
          <a:bodyPr/>
          <a:lstStyle/>
          <a:p>
            <a:r>
              <a:rPr lang="en-US" altLang="en-US" sz="2600" smtClean="0"/>
              <a:t>If a substance has a basic anion, it will be more soluble in an acidic solution.</a:t>
            </a:r>
          </a:p>
          <a:p>
            <a:r>
              <a:rPr lang="en-US" altLang="en-US" sz="2600" smtClean="0"/>
              <a:t>Remember that buffers control p</a:t>
            </a:r>
            <a:r>
              <a:rPr lang="en-US" altLang="en-US" sz="100" smtClean="0"/>
              <a:t> </a:t>
            </a:r>
            <a:r>
              <a:rPr lang="en-US" altLang="en-US" sz="2600" smtClean="0"/>
              <a:t>H. When a buffer is used, there is </a:t>
            </a:r>
            <a:r>
              <a:rPr lang="en-US" altLang="en-US" sz="2600" b="1" smtClean="0"/>
              <a:t>no change</a:t>
            </a:r>
            <a:r>
              <a:rPr lang="en-US" altLang="en-US" sz="2600" i="1" smtClean="0"/>
              <a:t> </a:t>
            </a:r>
            <a:r>
              <a:rPr lang="en-US" altLang="en-US" sz="2600" smtClean="0"/>
              <a:t>in concentration of hydroxide ion!</a:t>
            </a:r>
          </a:p>
        </p:txBody>
      </p:sp>
      <p:pic>
        <p:nvPicPr>
          <p:cNvPr id="696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3151188"/>
            <a:ext cx="8636000"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4FF9AEA7-6C43-48A4-B262-0AF24F786F50}" type="slidenum">
              <a:rPr lang="en-US" altLang="en-US" sz="1400"/>
              <a:pPr algn="ctr">
                <a:spcBef>
                  <a:spcPct val="0"/>
                </a:spcBef>
                <a:buClrTx/>
                <a:buFontTx/>
                <a:buNone/>
              </a:pPr>
              <a:t>35</a:t>
            </a:fld>
            <a:endParaRPr lang="en-US" altLang="en-US" sz="1400"/>
          </a:p>
        </p:txBody>
      </p:sp>
      <p:sp>
        <p:nvSpPr>
          <p:cNvPr id="70659" name="Text Box 2"/>
          <p:cNvSpPr txBox="1">
            <a:spLocks noChangeArrowheads="1"/>
          </p:cNvSpPr>
          <p:nvPr/>
        </p:nvSpPr>
        <p:spPr bwMode="auto">
          <a:xfrm>
            <a:off x="342900" y="381000"/>
            <a:ext cx="8458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4400"/>
              <a:t>pH affects Solubility</a:t>
            </a:r>
          </a:p>
        </p:txBody>
      </p:sp>
      <p:sp>
        <p:nvSpPr>
          <p:cNvPr id="70660" name="Text Box 3"/>
          <p:cNvSpPr txBox="1">
            <a:spLocks noChangeArrowheads="1"/>
          </p:cNvSpPr>
          <p:nvPr/>
        </p:nvSpPr>
        <p:spPr bwMode="auto">
          <a:xfrm>
            <a:off x="304800" y="1447800"/>
            <a:ext cx="8458200" cy="543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imes New Roman" panose="02020603050405020304" pitchFamily="18" charset="0"/>
                <a:ea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700"/>
              </a:spcBef>
              <a:buFont typeface="Times New Roman" panose="02020603050405020304" pitchFamily="18" charset="0"/>
              <a:buChar char="•"/>
            </a:pPr>
            <a:r>
              <a:rPr lang="en-US" altLang="en-US" sz="2800" b="1"/>
              <a:t>for insoluble ionic hydroxides, the higher the pH, the lower the solubility of the ionic hydroxide</a:t>
            </a:r>
          </a:p>
          <a:p>
            <a:pPr lvl="1">
              <a:spcBef>
                <a:spcPts val="600"/>
              </a:spcBef>
              <a:buFont typeface="Times New Roman" panose="02020603050405020304" pitchFamily="18" charset="0"/>
              <a:buChar char="–"/>
            </a:pPr>
            <a:r>
              <a:rPr lang="en-US" altLang="en-US" sz="2400" b="1"/>
              <a:t>and the lower the pH, the higher the solubility</a:t>
            </a:r>
          </a:p>
          <a:p>
            <a:pPr lvl="1">
              <a:spcBef>
                <a:spcPts val="600"/>
              </a:spcBef>
              <a:buFont typeface="Times New Roman" panose="02020603050405020304" pitchFamily="18" charset="0"/>
              <a:buChar char="–"/>
            </a:pPr>
            <a:r>
              <a:rPr lang="en-US" altLang="en-US" sz="2400" b="1"/>
              <a:t>higher pH = increased [OH</a:t>
            </a:r>
            <a:r>
              <a:rPr lang="en-US" altLang="en-US" sz="2400" b="1" baseline="30000">
                <a:cs typeface="Times New Roman" panose="02020603050405020304" pitchFamily="18" charset="0"/>
              </a:rPr>
              <a:t>−</a:t>
            </a:r>
            <a:r>
              <a:rPr lang="en-US" altLang="en-US" sz="2400" b="1">
                <a:cs typeface="Times New Roman" panose="02020603050405020304" pitchFamily="18" charset="0"/>
              </a:rPr>
              <a:t>]</a:t>
            </a:r>
          </a:p>
          <a:p>
            <a:pPr algn="ctr">
              <a:spcBef>
                <a:spcPts val="700"/>
              </a:spcBef>
              <a:buClrTx/>
              <a:buFontTx/>
              <a:buNone/>
            </a:pPr>
            <a:r>
              <a:rPr lang="en-US" altLang="en-US" sz="2800" b="1"/>
              <a:t>M(OH)</a:t>
            </a:r>
            <a:r>
              <a:rPr lang="en-US" altLang="en-US" sz="2800" b="1" i="1" baseline="-25000"/>
              <a:t>n</a:t>
            </a:r>
            <a:r>
              <a:rPr lang="en-US" altLang="en-US" sz="2800" b="1"/>
              <a:t>(</a:t>
            </a:r>
            <a:r>
              <a:rPr lang="en-US" altLang="en-US" sz="2800" b="1" i="1"/>
              <a:t>s</a:t>
            </a:r>
            <a:r>
              <a:rPr lang="en-US" altLang="en-US" sz="2800" b="1"/>
              <a:t>) </a:t>
            </a:r>
            <a:r>
              <a:rPr lang="en-US" altLang="en-US" sz="2800" b="1">
                <a:latin typeface="Symbol" panose="05050102010706020507" pitchFamily="18" charset="2"/>
              </a:rPr>
              <a:t></a:t>
            </a:r>
            <a:r>
              <a:rPr lang="en-US" altLang="en-US" sz="2800" b="1"/>
              <a:t> M</a:t>
            </a:r>
            <a:r>
              <a:rPr lang="en-US" altLang="en-US" sz="2800" b="1" i="1" baseline="30000"/>
              <a:t>n+</a:t>
            </a:r>
            <a:r>
              <a:rPr lang="en-US" altLang="en-US" sz="2800" b="1"/>
              <a:t>(</a:t>
            </a:r>
            <a:r>
              <a:rPr lang="en-US" altLang="en-US" sz="2800" b="1" i="1"/>
              <a:t>aq</a:t>
            </a:r>
            <a:r>
              <a:rPr lang="en-US" altLang="en-US" sz="2800" b="1"/>
              <a:t>) + </a:t>
            </a:r>
            <a:r>
              <a:rPr lang="en-US" altLang="en-US" sz="2800" b="1" i="1"/>
              <a:t>n</a:t>
            </a:r>
            <a:r>
              <a:rPr lang="en-US" altLang="en-US" sz="2800" b="1"/>
              <a:t>OH</a:t>
            </a:r>
            <a:r>
              <a:rPr lang="en-US" altLang="en-US" sz="2800" b="1" baseline="30000">
                <a:cs typeface="Times New Roman" panose="02020603050405020304" pitchFamily="18" charset="0"/>
              </a:rPr>
              <a:t>−</a:t>
            </a:r>
            <a:r>
              <a:rPr lang="en-US" altLang="en-US" sz="2800" b="1">
                <a:cs typeface="Times New Roman" panose="02020603050405020304" pitchFamily="18" charset="0"/>
              </a:rPr>
              <a:t>(</a:t>
            </a:r>
            <a:r>
              <a:rPr lang="en-US" altLang="en-US" sz="2800" b="1" i="1">
                <a:cs typeface="Times New Roman" panose="02020603050405020304" pitchFamily="18" charset="0"/>
              </a:rPr>
              <a:t>aq</a:t>
            </a:r>
            <a:r>
              <a:rPr lang="en-US" altLang="en-US" sz="2800" b="1">
                <a:cs typeface="Times New Roman" panose="02020603050405020304" pitchFamily="18" charset="0"/>
              </a:rPr>
              <a:t>)</a:t>
            </a:r>
          </a:p>
          <a:p>
            <a:pPr>
              <a:spcBef>
                <a:spcPts val="700"/>
              </a:spcBef>
              <a:buFont typeface="Times New Roman" panose="02020603050405020304" pitchFamily="18" charset="0"/>
              <a:buChar char="•"/>
            </a:pPr>
            <a:r>
              <a:rPr lang="en-US" altLang="en-US" sz="2800" b="1"/>
              <a:t>for insoluble ionic compounds that contain anions of weak acids, the lower the pH, the higher the solubility</a:t>
            </a:r>
          </a:p>
          <a:p>
            <a:pPr algn="ctr">
              <a:spcBef>
                <a:spcPts val="700"/>
              </a:spcBef>
              <a:buClrTx/>
              <a:buFontTx/>
              <a:buNone/>
            </a:pPr>
            <a:r>
              <a:rPr lang="en-US" altLang="en-US" sz="2800" b="1"/>
              <a:t>M</a:t>
            </a:r>
            <a:r>
              <a:rPr lang="en-US" altLang="en-US" sz="2800" b="1" baseline="-25000"/>
              <a:t>2</a:t>
            </a:r>
            <a:r>
              <a:rPr lang="en-US" altLang="en-US" sz="2800" b="1"/>
              <a:t>(CO</a:t>
            </a:r>
            <a:r>
              <a:rPr lang="en-US" altLang="en-US" sz="2800" b="1" baseline="-25000"/>
              <a:t>3</a:t>
            </a:r>
            <a:r>
              <a:rPr lang="en-US" altLang="en-US" sz="2800" b="1"/>
              <a:t>)</a:t>
            </a:r>
            <a:r>
              <a:rPr lang="en-US" altLang="en-US" sz="2800" b="1" i="1" baseline="-25000"/>
              <a:t>n</a:t>
            </a:r>
            <a:r>
              <a:rPr lang="en-US" altLang="en-US" sz="2800" b="1"/>
              <a:t>(</a:t>
            </a:r>
            <a:r>
              <a:rPr lang="en-US" altLang="en-US" sz="2800" b="1" i="1"/>
              <a:t>s</a:t>
            </a:r>
            <a:r>
              <a:rPr lang="en-US" altLang="en-US" sz="2800" b="1"/>
              <a:t>) </a:t>
            </a:r>
            <a:r>
              <a:rPr lang="en-US" altLang="en-US" sz="2800" b="1">
                <a:latin typeface="Symbol" panose="05050102010706020507" pitchFamily="18" charset="2"/>
              </a:rPr>
              <a:t></a:t>
            </a:r>
            <a:r>
              <a:rPr lang="en-US" altLang="en-US" sz="2800" b="1"/>
              <a:t> 2 M</a:t>
            </a:r>
            <a:r>
              <a:rPr lang="en-US" altLang="en-US" sz="2800" b="1" i="1" baseline="30000"/>
              <a:t>n+</a:t>
            </a:r>
            <a:r>
              <a:rPr lang="en-US" altLang="en-US" sz="2800" b="1"/>
              <a:t>(</a:t>
            </a:r>
            <a:r>
              <a:rPr lang="en-US" altLang="en-US" sz="2800" b="1" i="1"/>
              <a:t>aq</a:t>
            </a:r>
            <a:r>
              <a:rPr lang="en-US" altLang="en-US" sz="2800" b="1"/>
              <a:t>) + </a:t>
            </a:r>
            <a:r>
              <a:rPr lang="en-US" altLang="en-US" sz="2800" b="1" i="1"/>
              <a:t>n</a:t>
            </a:r>
            <a:r>
              <a:rPr lang="en-US" altLang="en-US" sz="2800" b="1"/>
              <a:t>CO</a:t>
            </a:r>
            <a:r>
              <a:rPr lang="en-US" altLang="en-US" sz="2800" b="1" baseline="-25000"/>
              <a:t>3</a:t>
            </a:r>
            <a:r>
              <a:rPr lang="en-US" altLang="en-US" sz="2800" b="1" baseline="30000"/>
              <a:t>2</a:t>
            </a:r>
            <a:r>
              <a:rPr lang="en-US" altLang="en-US" sz="2800" b="1" baseline="30000">
                <a:cs typeface="Times New Roman" panose="02020603050405020304" pitchFamily="18" charset="0"/>
              </a:rPr>
              <a:t>−</a:t>
            </a:r>
            <a:r>
              <a:rPr lang="en-US" altLang="en-US" sz="2800" b="1">
                <a:cs typeface="Times New Roman" panose="02020603050405020304" pitchFamily="18" charset="0"/>
              </a:rPr>
              <a:t>(</a:t>
            </a:r>
            <a:r>
              <a:rPr lang="en-US" altLang="en-US" sz="2800" b="1" i="1">
                <a:cs typeface="Times New Roman" panose="02020603050405020304" pitchFamily="18" charset="0"/>
              </a:rPr>
              <a:t>aq</a:t>
            </a:r>
            <a:r>
              <a:rPr lang="en-US" altLang="en-US" sz="2800" b="1">
                <a:cs typeface="Times New Roman" panose="02020603050405020304" pitchFamily="18" charset="0"/>
              </a:rPr>
              <a:t>)</a:t>
            </a:r>
          </a:p>
          <a:p>
            <a:pPr algn="ctr">
              <a:spcBef>
                <a:spcPts val="700"/>
              </a:spcBef>
              <a:buClrTx/>
              <a:buFontTx/>
              <a:buNone/>
            </a:pPr>
            <a:r>
              <a:rPr lang="en-US" altLang="en-US" sz="2800" b="1">
                <a:cs typeface="Times New Roman" panose="02020603050405020304" pitchFamily="18" charset="0"/>
              </a:rPr>
              <a:t>H</a:t>
            </a:r>
            <a:r>
              <a:rPr lang="en-US" altLang="en-US" sz="2800" b="1" baseline="-25000">
                <a:cs typeface="Times New Roman" panose="02020603050405020304" pitchFamily="18" charset="0"/>
              </a:rPr>
              <a:t>3</a:t>
            </a:r>
            <a:r>
              <a:rPr lang="en-US" altLang="en-US" sz="2800" b="1">
                <a:cs typeface="Times New Roman" panose="02020603050405020304" pitchFamily="18" charset="0"/>
              </a:rPr>
              <a:t>O</a:t>
            </a:r>
            <a:r>
              <a:rPr lang="en-US" altLang="en-US" sz="2800" b="1" baseline="30000">
                <a:cs typeface="Times New Roman" panose="02020603050405020304" pitchFamily="18" charset="0"/>
              </a:rPr>
              <a:t>+</a:t>
            </a:r>
            <a:r>
              <a:rPr lang="en-US" altLang="en-US" sz="2800" b="1">
                <a:cs typeface="Times New Roman" panose="02020603050405020304" pitchFamily="18" charset="0"/>
              </a:rPr>
              <a:t>(</a:t>
            </a:r>
            <a:r>
              <a:rPr lang="en-US" altLang="en-US" sz="2800" b="1" i="1">
                <a:cs typeface="Times New Roman" panose="02020603050405020304" pitchFamily="18" charset="0"/>
              </a:rPr>
              <a:t>aq</a:t>
            </a:r>
            <a:r>
              <a:rPr lang="en-US" altLang="en-US" sz="2800" b="1">
                <a:cs typeface="Times New Roman" panose="02020603050405020304" pitchFamily="18" charset="0"/>
              </a:rPr>
              <a:t>) + CO</a:t>
            </a:r>
            <a:r>
              <a:rPr lang="en-US" altLang="en-US" sz="2800" b="1" baseline="-25000">
                <a:cs typeface="Times New Roman" panose="02020603050405020304" pitchFamily="18" charset="0"/>
              </a:rPr>
              <a:t>3</a:t>
            </a:r>
            <a:r>
              <a:rPr lang="en-US" altLang="en-US" sz="2800" b="1" baseline="30000">
                <a:cs typeface="Times New Roman" panose="02020603050405020304" pitchFamily="18" charset="0"/>
              </a:rPr>
              <a:t>2− </a:t>
            </a:r>
            <a:r>
              <a:rPr lang="en-US" altLang="en-US" sz="2800" b="1">
                <a:cs typeface="Times New Roman" panose="02020603050405020304" pitchFamily="18" charset="0"/>
              </a:rPr>
              <a:t>(</a:t>
            </a:r>
            <a:r>
              <a:rPr lang="en-US" altLang="en-US" sz="2800" b="1" i="1">
                <a:cs typeface="Times New Roman" panose="02020603050405020304" pitchFamily="18" charset="0"/>
              </a:rPr>
              <a:t>aq</a:t>
            </a:r>
            <a:r>
              <a:rPr lang="en-US" altLang="en-US" sz="2800" b="1">
                <a:cs typeface="Times New Roman" panose="02020603050405020304" pitchFamily="18" charset="0"/>
              </a:rPr>
              <a:t>) </a:t>
            </a:r>
            <a:r>
              <a:rPr lang="en-US" altLang="en-US" sz="2800" b="1">
                <a:latin typeface="Symbol" panose="05050102010706020507" pitchFamily="18" charset="2"/>
                <a:cs typeface="Times New Roman" panose="02020603050405020304" pitchFamily="18" charset="0"/>
              </a:rPr>
              <a:t></a:t>
            </a:r>
            <a:r>
              <a:rPr lang="en-US" altLang="en-US" sz="2800" b="1">
                <a:cs typeface="Times New Roman" panose="02020603050405020304" pitchFamily="18" charset="0"/>
              </a:rPr>
              <a:t> HCO</a:t>
            </a:r>
            <a:r>
              <a:rPr lang="en-US" altLang="en-US" sz="2800" b="1" baseline="-25000">
                <a:cs typeface="Times New Roman" panose="02020603050405020304" pitchFamily="18" charset="0"/>
              </a:rPr>
              <a:t>3</a:t>
            </a:r>
            <a:r>
              <a:rPr lang="en-US" altLang="en-US" sz="2800" b="1" baseline="30000">
                <a:cs typeface="Times New Roman" panose="02020603050405020304" pitchFamily="18" charset="0"/>
              </a:rPr>
              <a:t>− </a:t>
            </a:r>
            <a:r>
              <a:rPr lang="en-US" altLang="en-US" sz="2800" b="1">
                <a:cs typeface="Times New Roman" panose="02020603050405020304" pitchFamily="18" charset="0"/>
              </a:rPr>
              <a:t>(</a:t>
            </a:r>
            <a:r>
              <a:rPr lang="en-US" altLang="en-US" sz="2800" b="1" i="1">
                <a:cs typeface="Times New Roman" panose="02020603050405020304" pitchFamily="18" charset="0"/>
              </a:rPr>
              <a:t>aq</a:t>
            </a:r>
            <a:r>
              <a:rPr lang="en-US" altLang="en-US" sz="2800" b="1">
                <a:cs typeface="Times New Roman" panose="02020603050405020304" pitchFamily="18" charset="0"/>
              </a:rPr>
              <a:t>) + H</a:t>
            </a:r>
            <a:r>
              <a:rPr lang="en-US" altLang="en-US" sz="2800" b="1" baseline="-25000">
                <a:cs typeface="Times New Roman" panose="02020603050405020304" pitchFamily="18" charset="0"/>
              </a:rPr>
              <a:t>2</a:t>
            </a:r>
            <a:r>
              <a:rPr lang="en-US" altLang="en-US" sz="2800" b="1">
                <a:cs typeface="Times New Roman" panose="02020603050405020304" pitchFamily="18" charset="0"/>
              </a:rPr>
              <a:t>O(</a:t>
            </a:r>
            <a:r>
              <a:rPr lang="en-US" altLang="en-US" sz="2800" b="1" i="1">
                <a:cs typeface="Times New Roman" panose="02020603050405020304" pitchFamily="18" charset="0"/>
              </a:rPr>
              <a:t>l</a:t>
            </a:r>
            <a:r>
              <a:rPr lang="en-US" altLang="en-US" sz="2800" b="1">
                <a:cs typeface="Times New Roman" panose="02020603050405020304" pitchFamily="18" charset="0"/>
              </a:rPr>
              <a:t>) </a:t>
            </a:r>
          </a:p>
          <a:p>
            <a:pPr algn="ctr">
              <a:spcBef>
                <a:spcPts val="700"/>
              </a:spcBef>
              <a:buClrTx/>
              <a:buFontTx/>
              <a:buNone/>
            </a:pPr>
            <a:endParaRPr lang="en-US" altLang="en-US" sz="2800" b="1">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57200" y="533400"/>
            <a:ext cx="26670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Sample Problem</a:t>
            </a:r>
          </a:p>
        </p:txBody>
      </p:sp>
      <p:sp>
        <p:nvSpPr>
          <p:cNvPr id="72707" name="Text Box 2"/>
          <p:cNvSpPr txBox="1">
            <a:spLocks noChangeArrowheads="1"/>
          </p:cNvSpPr>
          <p:nvPr/>
        </p:nvSpPr>
        <p:spPr bwMode="auto">
          <a:xfrm>
            <a:off x="3200400" y="533400"/>
            <a:ext cx="5181600" cy="6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225"/>
              </a:spcBef>
              <a:buClrTx/>
              <a:buFontTx/>
              <a:buNone/>
            </a:pPr>
            <a:r>
              <a:rPr lang="en-US" altLang="en-US" sz="1800" b="1">
                <a:latin typeface="Arial" panose="020B0604020202020204" pitchFamily="34" charset="0"/>
              </a:rPr>
              <a:t>Predicting the Effect on Solubility of Adding </a:t>
            </a:r>
          </a:p>
          <a:p>
            <a:pPr algn="r">
              <a:spcBef>
                <a:spcPts val="225"/>
              </a:spcBef>
              <a:buClrTx/>
              <a:buFontTx/>
              <a:buNone/>
            </a:pPr>
            <a:r>
              <a:rPr lang="en-US" altLang="en-US" sz="1800" b="1">
                <a:latin typeface="Arial" panose="020B0604020202020204" pitchFamily="34" charset="0"/>
              </a:rPr>
              <a:t>Strong Acid</a:t>
            </a:r>
          </a:p>
        </p:txBody>
      </p:sp>
      <p:grpSp>
        <p:nvGrpSpPr>
          <p:cNvPr id="2" name="Group 3"/>
          <p:cNvGrpSpPr>
            <a:grpSpLocks/>
          </p:cNvGrpSpPr>
          <p:nvPr/>
        </p:nvGrpSpPr>
        <p:grpSpPr bwMode="auto">
          <a:xfrm>
            <a:off x="381000" y="1295400"/>
            <a:ext cx="8532813" cy="677863"/>
            <a:chOff x="240" y="816"/>
            <a:chExt cx="5375" cy="427"/>
          </a:xfrm>
        </p:grpSpPr>
        <p:sp>
          <p:nvSpPr>
            <p:cNvPr id="72715" name="Text Box 4"/>
            <p:cNvSpPr txBox="1">
              <a:spLocks noChangeArrowheads="1"/>
            </p:cNvSpPr>
            <p:nvPr/>
          </p:nvSpPr>
          <p:spPr bwMode="auto">
            <a:xfrm>
              <a:off x="240" y="816"/>
              <a:ext cx="95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PROBLEM:</a:t>
              </a:r>
            </a:p>
          </p:txBody>
        </p:sp>
        <p:sp>
          <p:nvSpPr>
            <p:cNvPr id="72716" name="Text Box 5"/>
            <p:cNvSpPr txBox="1">
              <a:spLocks noChangeArrowheads="1"/>
            </p:cNvSpPr>
            <p:nvPr/>
          </p:nvSpPr>
          <p:spPr bwMode="auto">
            <a:xfrm>
              <a:off x="1104" y="816"/>
              <a:ext cx="4511" cy="4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Write balanced equations to explain whether addition of H</a:t>
              </a:r>
              <a:r>
                <a:rPr lang="en-US" altLang="en-US" sz="1800" baseline="-25000">
                  <a:latin typeface="Arial" panose="020B0604020202020204" pitchFamily="34" charset="0"/>
                </a:rPr>
                <a:t>3</a:t>
              </a:r>
              <a:r>
                <a:rPr lang="en-US" altLang="en-US" sz="1800">
                  <a:latin typeface="Arial" panose="020B0604020202020204" pitchFamily="34" charset="0"/>
                </a:rPr>
                <a:t>O</a:t>
              </a:r>
              <a:r>
                <a:rPr lang="en-US" altLang="en-US" sz="1800" baseline="30000">
                  <a:latin typeface="Arial" panose="020B0604020202020204" pitchFamily="34" charset="0"/>
                </a:rPr>
                <a:t>+</a:t>
              </a:r>
              <a:r>
                <a:rPr lang="en-US" altLang="en-US" sz="1800">
                  <a:latin typeface="Arial" panose="020B0604020202020204" pitchFamily="34" charset="0"/>
                </a:rPr>
                <a:t> from a strong acid affects the solubility of these ionic compounds:</a:t>
              </a:r>
            </a:p>
          </p:txBody>
        </p:sp>
      </p:grpSp>
      <p:sp>
        <p:nvSpPr>
          <p:cNvPr id="35846" name="Text Box 6"/>
          <p:cNvSpPr txBox="1">
            <a:spLocks noChangeArrowheads="1"/>
          </p:cNvSpPr>
          <p:nvPr/>
        </p:nvSpPr>
        <p:spPr bwMode="auto">
          <a:xfrm>
            <a:off x="533400" y="1981200"/>
            <a:ext cx="2438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(a)</a:t>
            </a:r>
            <a:r>
              <a:rPr lang="en-US" altLang="en-US" sz="1800">
                <a:latin typeface="Arial" panose="020B0604020202020204" pitchFamily="34" charset="0"/>
              </a:rPr>
              <a:t>  Lead (</a:t>
            </a:r>
            <a:r>
              <a:rPr lang="en-US" altLang="en-US" sz="1800"/>
              <a:t>II</a:t>
            </a:r>
            <a:r>
              <a:rPr lang="en-US" altLang="en-US" sz="1800">
                <a:latin typeface="Arial" panose="020B0604020202020204" pitchFamily="34" charset="0"/>
              </a:rPr>
              <a:t>) bromide</a:t>
            </a:r>
          </a:p>
        </p:txBody>
      </p:sp>
      <p:sp>
        <p:nvSpPr>
          <p:cNvPr id="35847" name="Text Box 7"/>
          <p:cNvSpPr txBox="1">
            <a:spLocks noChangeArrowheads="1"/>
          </p:cNvSpPr>
          <p:nvPr/>
        </p:nvSpPr>
        <p:spPr bwMode="auto">
          <a:xfrm>
            <a:off x="3048000" y="1981200"/>
            <a:ext cx="2819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(b)</a:t>
            </a:r>
            <a:r>
              <a:rPr lang="en-US" altLang="en-US" sz="1800">
                <a:latin typeface="Arial" panose="020B0604020202020204" pitchFamily="34" charset="0"/>
              </a:rPr>
              <a:t>  Copper (</a:t>
            </a:r>
            <a:r>
              <a:rPr lang="en-US" altLang="en-US" sz="1800"/>
              <a:t>II</a:t>
            </a:r>
            <a:r>
              <a:rPr lang="en-US" altLang="en-US" sz="1800">
                <a:latin typeface="Arial" panose="020B0604020202020204" pitchFamily="34" charset="0"/>
              </a:rPr>
              <a:t>) hydroxide</a:t>
            </a:r>
          </a:p>
        </p:txBody>
      </p:sp>
      <p:sp>
        <p:nvSpPr>
          <p:cNvPr id="35848" name="Text Box 8"/>
          <p:cNvSpPr txBox="1">
            <a:spLocks noChangeArrowheads="1"/>
          </p:cNvSpPr>
          <p:nvPr/>
        </p:nvSpPr>
        <p:spPr bwMode="auto">
          <a:xfrm>
            <a:off x="6019800" y="1981200"/>
            <a:ext cx="2209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(c)</a:t>
            </a:r>
            <a:r>
              <a:rPr lang="en-US" altLang="en-US" sz="1800">
                <a:latin typeface="Arial" panose="020B0604020202020204" pitchFamily="34" charset="0"/>
              </a:rPr>
              <a:t>  Iron (</a:t>
            </a:r>
            <a:r>
              <a:rPr lang="en-US" altLang="en-US" sz="1800"/>
              <a:t>II</a:t>
            </a:r>
            <a:r>
              <a:rPr lang="en-US" altLang="en-US" sz="1800">
                <a:latin typeface="Arial" panose="020B0604020202020204" pitchFamily="34" charset="0"/>
              </a:rPr>
              <a:t>) sulfide</a:t>
            </a:r>
          </a:p>
        </p:txBody>
      </p:sp>
      <p:grpSp>
        <p:nvGrpSpPr>
          <p:cNvPr id="35849" name="Group 9"/>
          <p:cNvGrpSpPr>
            <a:grpSpLocks/>
          </p:cNvGrpSpPr>
          <p:nvPr/>
        </p:nvGrpSpPr>
        <p:grpSpPr bwMode="auto">
          <a:xfrm>
            <a:off x="381000" y="2514600"/>
            <a:ext cx="8304213" cy="641350"/>
            <a:chOff x="240" y="1584"/>
            <a:chExt cx="5231" cy="404"/>
          </a:xfrm>
        </p:grpSpPr>
        <p:sp>
          <p:nvSpPr>
            <p:cNvPr id="72713" name="Text Box 10"/>
            <p:cNvSpPr txBox="1">
              <a:spLocks noChangeArrowheads="1"/>
            </p:cNvSpPr>
            <p:nvPr/>
          </p:nvSpPr>
          <p:spPr bwMode="auto">
            <a:xfrm>
              <a:off x="240" y="1584"/>
              <a:ext cx="57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b="1">
                  <a:latin typeface="Arial" panose="020B0604020202020204" pitchFamily="34" charset="0"/>
                </a:rPr>
                <a:t>PLAN:</a:t>
              </a:r>
            </a:p>
          </p:txBody>
        </p:sp>
        <p:sp>
          <p:nvSpPr>
            <p:cNvPr id="72714" name="Text Box 11"/>
            <p:cNvSpPr txBox="1">
              <a:spLocks noChangeArrowheads="1"/>
            </p:cNvSpPr>
            <p:nvPr/>
          </p:nvSpPr>
          <p:spPr bwMode="auto">
            <a:xfrm>
              <a:off x="816" y="1584"/>
              <a:ext cx="4655"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spcBef>
                  <a:spcPts val="1125"/>
                </a:spcBef>
                <a:buClrTx/>
                <a:buFontTx/>
                <a:buNone/>
              </a:pPr>
              <a:r>
                <a:rPr lang="en-US" altLang="en-US" sz="1800">
                  <a:latin typeface="Arial" panose="020B0604020202020204" pitchFamily="34" charset="0"/>
                </a:rPr>
                <a:t>Write dissolution equations and consider how strong acid would affect the anion component.</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up)">
                                      <p:cBhvr additive="repl">
                                        <p:cTn id="7" dur="500"/>
                                        <p:tgtEl>
                                          <p:spTgt spid="2"/>
                                        </p:tgtEl>
                                      </p:cBhvr>
                                    </p:animEffect>
                                  </p:childTnLst>
                                </p:cTn>
                              </p:par>
                            </p:childTnLst>
                          </p:cTn>
                        </p:par>
                        <p:par>
                          <p:cTn id="8" fill="hold" nodeType="afterGroup">
                            <p:stCondLst>
                              <p:cond delay="1500"/>
                            </p:stCondLst>
                            <p:childTnLst>
                              <p:par>
                                <p:cTn id="9" presetID="22" presetClass="entr" presetSubtype="8" fill="hold" nodeType="afterEffect">
                                  <p:stCondLst>
                                    <p:cond delay="0"/>
                                  </p:stCondLst>
                                  <p:childTnLst>
                                    <p:set>
                                      <p:cBhvr additive="repl">
                                        <p:cTn id="10" dur="1" fill="hold">
                                          <p:stCondLst>
                                            <p:cond delay="0"/>
                                          </p:stCondLst>
                                        </p:cTn>
                                        <p:tgtEl>
                                          <p:spTgt spid="35846">
                                            <p:txEl>
                                              <p:pRg st="0" end="0"/>
                                            </p:txEl>
                                          </p:spTgt>
                                        </p:tgtEl>
                                        <p:attrNameLst>
                                          <p:attrName>style.visibility</p:attrName>
                                        </p:attrNameLst>
                                      </p:cBhvr>
                                      <p:to>
                                        <p:strVal val="visible"/>
                                      </p:to>
                                    </p:set>
                                    <p:animEffect transition="in" filter="wipe(left)">
                                      <p:cBhvr additive="repl">
                                        <p:cTn id="11" dur="500"/>
                                        <p:tgtEl>
                                          <p:spTgt spid="35846">
                                            <p:txEl>
                                              <p:pRg st="0" end="0"/>
                                            </p:txEl>
                                          </p:spTgt>
                                        </p:tgtEl>
                                      </p:cBhvr>
                                    </p:animEffect>
                                  </p:childTnLst>
                                </p:cTn>
                              </p:par>
                            </p:childTnLst>
                          </p:cTn>
                        </p:par>
                        <p:par>
                          <p:cTn id="12" fill="hold" nodeType="afterGroup">
                            <p:stCondLst>
                              <p:cond delay="3000"/>
                            </p:stCondLst>
                            <p:childTnLst>
                              <p:par>
                                <p:cTn id="13" presetID="22" presetClass="entr" presetSubtype="8" fill="hold" nodeType="afterEffect">
                                  <p:stCondLst>
                                    <p:cond delay="0"/>
                                  </p:stCondLst>
                                  <p:childTnLst>
                                    <p:set>
                                      <p:cBhvr additive="repl">
                                        <p:cTn id="14" dur="1" fill="hold">
                                          <p:stCondLst>
                                            <p:cond delay="0"/>
                                          </p:stCondLst>
                                        </p:cTn>
                                        <p:tgtEl>
                                          <p:spTgt spid="35847">
                                            <p:txEl>
                                              <p:pRg st="0" end="0"/>
                                            </p:txEl>
                                          </p:spTgt>
                                        </p:tgtEl>
                                        <p:attrNameLst>
                                          <p:attrName>style.visibility</p:attrName>
                                        </p:attrNameLst>
                                      </p:cBhvr>
                                      <p:to>
                                        <p:strVal val="visible"/>
                                      </p:to>
                                    </p:set>
                                    <p:animEffect transition="in" filter="wipe(left)">
                                      <p:cBhvr additive="repl">
                                        <p:cTn id="15" dur="500"/>
                                        <p:tgtEl>
                                          <p:spTgt spid="35847">
                                            <p:txEl>
                                              <p:pRg st="0" end="0"/>
                                            </p:txEl>
                                          </p:spTgt>
                                        </p:tgtEl>
                                      </p:cBhvr>
                                    </p:animEffect>
                                  </p:childTnLst>
                                </p:cTn>
                              </p:par>
                            </p:childTnLst>
                          </p:cTn>
                        </p:par>
                        <p:par>
                          <p:cTn id="16" fill="hold" nodeType="afterGroup">
                            <p:stCondLst>
                              <p:cond delay="4500"/>
                            </p:stCondLst>
                            <p:childTnLst>
                              <p:par>
                                <p:cTn id="17" presetID="22" presetClass="entr" presetSubtype="8" fill="hold" nodeType="afterEffect">
                                  <p:stCondLst>
                                    <p:cond delay="0"/>
                                  </p:stCondLst>
                                  <p:childTnLst>
                                    <p:set>
                                      <p:cBhvr additive="repl">
                                        <p:cTn id="18" dur="1" fill="hold">
                                          <p:stCondLst>
                                            <p:cond delay="0"/>
                                          </p:stCondLst>
                                        </p:cTn>
                                        <p:tgtEl>
                                          <p:spTgt spid="35848">
                                            <p:txEl>
                                              <p:pRg st="0" end="0"/>
                                            </p:txEl>
                                          </p:spTgt>
                                        </p:tgtEl>
                                        <p:attrNameLst>
                                          <p:attrName>style.visibility</p:attrName>
                                        </p:attrNameLst>
                                      </p:cBhvr>
                                      <p:to>
                                        <p:strVal val="visible"/>
                                      </p:to>
                                    </p:set>
                                    <p:animEffect transition="in" filter="wipe(left)">
                                      <p:cBhvr additive="repl">
                                        <p:cTn id="19" dur="500"/>
                                        <p:tgtEl>
                                          <p:spTgt spid="3584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additive="repl">
                                        <p:cTn id="23" dur="1" fill="hold">
                                          <p:stCondLst>
                                            <p:cond delay="0"/>
                                          </p:stCondLst>
                                        </p:cTn>
                                        <p:tgtEl>
                                          <p:spTgt spid="35849"/>
                                        </p:tgtEl>
                                        <p:attrNameLst>
                                          <p:attrName>style.visibility</p:attrName>
                                        </p:attrNameLst>
                                      </p:cBhvr>
                                      <p:to>
                                        <p:strVal val="visible"/>
                                      </p:to>
                                    </p:set>
                                    <p:animEffect transition="in" filter="wipe(left)">
                                      <p:cBhvr additive="repl">
                                        <p:cTn id="24" dur="5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304800" y="457200"/>
            <a:ext cx="8534400" cy="483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800" b="1" u="sng">
                <a:latin typeface="Comic Sans MS" panose="030F0702030302020204" pitchFamily="66" charset="0"/>
              </a:rPr>
              <a:t>Lecture Problems  on the EFFECT OF pH ON SOLUBILITY</a:t>
            </a:r>
          </a:p>
          <a:p>
            <a:pPr>
              <a:spcBef>
                <a:spcPct val="0"/>
              </a:spcBef>
              <a:buClrTx/>
              <a:buFontTx/>
              <a:buNone/>
            </a:pPr>
            <a:endParaRPr lang="en-US" altLang="en-US" sz="2800" b="1">
              <a:latin typeface="Comic Sans MS" panose="030F0702030302020204" pitchFamily="66" charset="0"/>
            </a:endParaRPr>
          </a:p>
          <a:p>
            <a:pPr>
              <a:spcBef>
                <a:spcPct val="0"/>
              </a:spcBef>
              <a:buClrTx/>
              <a:buFontTx/>
              <a:buNone/>
            </a:pPr>
            <a:r>
              <a:rPr lang="en-US" altLang="en-US" b="1">
                <a:solidFill>
                  <a:srgbClr val="FF6600"/>
                </a:solidFill>
                <a:latin typeface="Comic Sans MS" panose="030F0702030302020204" pitchFamily="66" charset="0"/>
              </a:rPr>
              <a:t>1</a:t>
            </a:r>
            <a:r>
              <a:rPr lang="en-US" altLang="en-US" b="1">
                <a:latin typeface="Comic Sans MS" panose="030F0702030302020204" pitchFamily="66" charset="0"/>
              </a:rPr>
              <a:t>.  Consider the two slightly soluble salts BaF</a:t>
            </a:r>
            <a:r>
              <a:rPr lang="en-US" altLang="en-US" b="1" baseline="-25000">
                <a:latin typeface="Comic Sans MS" panose="030F0702030302020204" pitchFamily="66" charset="0"/>
              </a:rPr>
              <a:t>2</a:t>
            </a:r>
            <a:r>
              <a:rPr lang="en-US" altLang="en-US" b="1">
                <a:latin typeface="Comic Sans MS" panose="030F0702030302020204" pitchFamily="66" charset="0"/>
              </a:rPr>
              <a:t> and AgBr.	Which of these two would have its solubility more affected by the addition of a strong acid?  Would the solubility of that salt increase or decrease.</a:t>
            </a:r>
          </a:p>
          <a:p>
            <a:pPr>
              <a:spcBef>
                <a:spcPct val="0"/>
              </a:spcBef>
              <a:buClrTx/>
              <a:buFontTx/>
              <a:buNone/>
            </a:pPr>
            <a:endParaRPr lang="en-US" altLang="en-US" b="1">
              <a:latin typeface="Comic Sans MS" panose="030F0702030302020204" pitchFamily="6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a:extLst>
              <a:ext uri="{FF2B5EF4-FFF2-40B4-BE49-F238E27FC236}">
                <a16:creationId xmlns:a16="http://schemas.microsoft.com/office/drawing/2014/main" xmlns="" id="{C83DF888-C58E-4D20-80F6-355CDB68E810}"/>
              </a:ext>
            </a:extLst>
          </p:cNvPr>
          <p:cNvSpPr txBox="1">
            <a:spLocks noChangeArrowheads="1"/>
          </p:cNvSpPr>
          <p:nvPr/>
        </p:nvSpPr>
        <p:spPr bwMode="auto">
          <a:xfrm>
            <a:off x="0" y="0"/>
            <a:ext cx="9144000" cy="672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sz="2400" b="1" u="sng" dirty="0">
                <a:solidFill>
                  <a:schemeClr val="accent6">
                    <a:lumMod val="60000"/>
                    <a:lumOff val="40000"/>
                  </a:schemeClr>
                </a:solidFill>
                <a:latin typeface="Arial" panose="020B0604020202020204" pitchFamily="34" charset="0"/>
              </a:rPr>
              <a:t>3 STEPS TO DETERMINING THE ION CONCENTRATION</a:t>
            </a:r>
          </a:p>
          <a:p>
            <a:pPr algn="ctr">
              <a:spcBef>
                <a:spcPct val="0"/>
              </a:spcBef>
              <a:buClrTx/>
              <a:buFontTx/>
              <a:buNone/>
              <a:defRPr/>
            </a:pPr>
            <a:r>
              <a:rPr lang="en-US" altLang="en-US" sz="2400" b="1" u="sng" dirty="0">
                <a:solidFill>
                  <a:schemeClr val="accent6">
                    <a:lumMod val="60000"/>
                    <a:lumOff val="40000"/>
                  </a:schemeClr>
                </a:solidFill>
                <a:latin typeface="Arial" panose="020B0604020202020204" pitchFamily="34" charset="0"/>
              </a:rPr>
              <a:t>AT EQUILIBRIUM</a:t>
            </a:r>
          </a:p>
          <a:p>
            <a:pPr algn="ctr">
              <a:spcBef>
                <a:spcPct val="0"/>
              </a:spcBef>
              <a:buClrTx/>
              <a:buFontTx/>
              <a:buNone/>
              <a:defRPr/>
            </a:pPr>
            <a:endParaRPr lang="en-US" altLang="en-US" sz="2400" b="1" u="sng" dirty="0">
              <a:solidFill>
                <a:srgbClr val="9900CC"/>
              </a:solidFill>
              <a:latin typeface="Arial" panose="020B0604020202020204" pitchFamily="34" charset="0"/>
            </a:endParaRPr>
          </a:p>
          <a:p>
            <a:pPr>
              <a:spcBef>
                <a:spcPct val="0"/>
              </a:spcBef>
              <a:buClrTx/>
              <a:buFontTx/>
              <a:buNone/>
              <a:defRPr/>
            </a:pPr>
            <a:r>
              <a:rPr lang="en-US" altLang="en-US" sz="2400" b="1" dirty="0">
                <a:latin typeface="Arial" panose="020B0604020202020204" pitchFamily="34" charset="0"/>
              </a:rPr>
              <a:t>I.   Calculate the [Ion]</a:t>
            </a:r>
            <a:r>
              <a:rPr lang="en-US" altLang="en-US" sz="2400" b="1" i="1" baseline="-25000" dirty="0" err="1"/>
              <a:t>i</a:t>
            </a:r>
            <a:r>
              <a:rPr lang="en-US" altLang="en-US" sz="2400" b="1" dirty="0">
                <a:latin typeface="Arial" panose="020B0604020202020204" pitchFamily="34" charset="0"/>
              </a:rPr>
              <a:t> that occurs after dilution but before the reaction starts.</a:t>
            </a:r>
          </a:p>
          <a:p>
            <a:pPr>
              <a:spcBef>
                <a:spcPct val="0"/>
              </a:spcBef>
              <a:buClrTx/>
              <a:buFontTx/>
              <a:buNone/>
              <a:defRPr/>
            </a:pPr>
            <a:endParaRPr lang="en-US" altLang="en-US" sz="2400" b="1" dirty="0">
              <a:latin typeface="Arial" panose="020B0604020202020204" pitchFamily="34" charset="0"/>
            </a:endParaRPr>
          </a:p>
          <a:p>
            <a:pPr>
              <a:spcBef>
                <a:spcPct val="0"/>
              </a:spcBef>
              <a:buClrTx/>
              <a:buFontTx/>
              <a:buNone/>
              <a:defRPr/>
            </a:pPr>
            <a:r>
              <a:rPr lang="en-US" altLang="en-US" sz="2400" b="1" dirty="0">
                <a:latin typeface="Arial" panose="020B0604020202020204" pitchFamily="34" charset="0"/>
              </a:rPr>
              <a:t>II.   Calculate the [Ion] when the maximum amount of solid is formed.</a:t>
            </a:r>
          </a:p>
          <a:p>
            <a:pPr>
              <a:spcBef>
                <a:spcPct val="0"/>
              </a:spcBef>
              <a:buClrTx/>
              <a:buFontTx/>
              <a:buNone/>
              <a:defRPr/>
            </a:pPr>
            <a:r>
              <a:rPr lang="en-US" altLang="en-US" sz="2400" b="1" dirty="0">
                <a:latin typeface="Arial" panose="020B0604020202020204" pitchFamily="34" charset="0"/>
              </a:rPr>
              <a:t>	-  we will determine the limiting reagent and assume all </a:t>
            </a:r>
          </a:p>
          <a:p>
            <a:pPr>
              <a:spcBef>
                <a:spcPct val="0"/>
              </a:spcBef>
              <a:buClrTx/>
              <a:buFontTx/>
              <a:buNone/>
              <a:defRPr/>
            </a:pPr>
            <a:r>
              <a:rPr lang="en-US" altLang="en-US" sz="2400" b="1" dirty="0">
                <a:latin typeface="Arial" panose="020B0604020202020204" pitchFamily="34" charset="0"/>
              </a:rPr>
              <a:t>	    of that ion is used up to make the solid.</a:t>
            </a:r>
          </a:p>
          <a:p>
            <a:pPr>
              <a:spcBef>
                <a:spcPct val="0"/>
              </a:spcBef>
              <a:buClrTx/>
              <a:buFontTx/>
              <a:buNone/>
              <a:defRPr/>
            </a:pPr>
            <a:r>
              <a:rPr lang="en-US" altLang="en-US" sz="2400" b="1" dirty="0">
                <a:latin typeface="Arial" panose="020B0604020202020204" pitchFamily="34" charset="0"/>
              </a:rPr>
              <a:t>	-  The [ ] of the other ion will be the stoichiometric 	 	    equivalent.</a:t>
            </a:r>
          </a:p>
          <a:p>
            <a:pPr>
              <a:spcBef>
                <a:spcPct val="0"/>
              </a:spcBef>
              <a:buClrTx/>
              <a:buFontTx/>
              <a:buNone/>
              <a:defRPr/>
            </a:pPr>
            <a:endParaRPr lang="en-US" altLang="en-US" sz="2400" b="1" dirty="0">
              <a:latin typeface="Arial" panose="020B0604020202020204" pitchFamily="34" charset="0"/>
            </a:endParaRPr>
          </a:p>
          <a:p>
            <a:pPr>
              <a:spcBef>
                <a:spcPct val="0"/>
              </a:spcBef>
              <a:buClrTx/>
              <a:buFontTx/>
              <a:buNone/>
              <a:defRPr/>
            </a:pPr>
            <a:r>
              <a:rPr lang="en-US" altLang="en-US" sz="2400" b="1" dirty="0">
                <a:latin typeface="Arial" panose="020B0604020202020204" pitchFamily="34" charset="0"/>
              </a:rPr>
              <a:t>III.  Calculate the [Ion] at equilibrium</a:t>
            </a:r>
            <a:r>
              <a:rPr lang="en-US" altLang="en-US" sz="2400" b="1" dirty="0">
                <a:solidFill>
                  <a:srgbClr val="9900CC"/>
                </a:solidFill>
                <a:latin typeface="Arial" panose="020B0604020202020204" pitchFamily="34" charset="0"/>
              </a:rPr>
              <a:t>*</a:t>
            </a:r>
            <a:r>
              <a:rPr lang="en-US" altLang="en-US" sz="2400" b="1" dirty="0">
                <a:latin typeface="Arial" panose="020B0604020202020204" pitchFamily="34" charset="0"/>
              </a:rPr>
              <a:t>.</a:t>
            </a:r>
          </a:p>
          <a:p>
            <a:pPr>
              <a:spcBef>
                <a:spcPct val="0"/>
              </a:spcBef>
              <a:buClrTx/>
              <a:buFontTx/>
              <a:buNone/>
              <a:defRPr/>
            </a:pPr>
            <a:endParaRPr lang="en-US" altLang="en-US" sz="2400" b="1" dirty="0">
              <a:latin typeface="Arial" panose="020B0604020202020204" pitchFamily="34" charset="0"/>
            </a:endParaRPr>
          </a:p>
          <a:p>
            <a:pPr>
              <a:spcBef>
                <a:spcPct val="0"/>
              </a:spcBef>
              <a:buClrTx/>
              <a:buFontTx/>
              <a:buNone/>
              <a:defRPr/>
            </a:pPr>
            <a:r>
              <a:rPr lang="en-US" altLang="en-US" sz="2400" b="1" dirty="0">
                <a:solidFill>
                  <a:srgbClr val="9900CC"/>
                </a:solidFill>
                <a:latin typeface="Arial" panose="020B0604020202020204" pitchFamily="34" charset="0"/>
              </a:rPr>
              <a:t>*</a:t>
            </a:r>
            <a:r>
              <a:rPr lang="en-US" altLang="en-US" sz="2400" b="1" dirty="0">
                <a:latin typeface="Arial" panose="020B0604020202020204" pitchFamily="34" charset="0"/>
              </a:rPr>
              <a:t>Since we assume the reaction went to completion, yet by definition a slightly soluble can’t, we must account for some of the solid re-dissolving back into solution.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228600" y="228600"/>
            <a:ext cx="8915400" cy="639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800" b="1">
                <a:latin typeface="Comic Sans MS" panose="030F0702030302020204" pitchFamily="66" charset="0"/>
              </a:rPr>
              <a:t>Lecture Problems on [ION] at Equilibrium</a:t>
            </a:r>
          </a:p>
          <a:p>
            <a:pPr algn="ctr">
              <a:spcBef>
                <a:spcPct val="0"/>
              </a:spcBef>
              <a:buClrTx/>
              <a:buFontTx/>
              <a:buNone/>
            </a:pPr>
            <a:endParaRPr lang="en-US" altLang="en-US" sz="2800" b="1">
              <a:latin typeface="Comic Sans MS" panose="030F0702030302020204" pitchFamily="66" charset="0"/>
            </a:endParaRPr>
          </a:p>
          <a:p>
            <a:pPr>
              <a:spcBef>
                <a:spcPct val="0"/>
              </a:spcBef>
              <a:buClrTx/>
              <a:buFontTx/>
              <a:buNone/>
            </a:pPr>
            <a:r>
              <a:rPr lang="en-US" altLang="en-US" b="1">
                <a:solidFill>
                  <a:srgbClr val="FF6600"/>
                </a:solidFill>
                <a:latin typeface="Comic Sans MS" panose="030F0702030302020204" pitchFamily="66" charset="0"/>
              </a:rPr>
              <a:t>1.</a:t>
            </a:r>
            <a:r>
              <a:rPr lang="en-US" altLang="en-US" b="1">
                <a:latin typeface="Comic Sans MS" panose="030F0702030302020204" pitchFamily="66" charset="0"/>
              </a:rPr>
              <a:t>  When 50.0 mL of 0.100 M AgNO</a:t>
            </a:r>
            <a:r>
              <a:rPr lang="en-US" altLang="en-US" b="1" baseline="-25000">
                <a:latin typeface="Comic Sans MS" panose="030F0702030302020204" pitchFamily="66" charset="0"/>
              </a:rPr>
              <a:t>3</a:t>
            </a:r>
            <a:r>
              <a:rPr lang="en-US" altLang="en-US" b="1">
                <a:latin typeface="Comic Sans MS" panose="030F0702030302020204" pitchFamily="66" charset="0"/>
              </a:rPr>
              <a:t> and 30 mL of 0.060 M Na</a:t>
            </a:r>
            <a:r>
              <a:rPr lang="en-US" altLang="en-US" b="1" baseline="-25000">
                <a:latin typeface="Comic Sans MS" panose="030F0702030302020204" pitchFamily="66" charset="0"/>
              </a:rPr>
              <a:t>2</a:t>
            </a:r>
            <a:r>
              <a:rPr lang="en-US" altLang="en-US" b="1">
                <a:latin typeface="Comic Sans MS" panose="030F0702030302020204" pitchFamily="66" charset="0"/>
              </a:rPr>
              <a:t>CrO</a:t>
            </a:r>
            <a:r>
              <a:rPr lang="en-US" altLang="en-US" b="1" baseline="-25000">
                <a:latin typeface="Comic Sans MS" panose="030F0702030302020204" pitchFamily="66" charset="0"/>
              </a:rPr>
              <a:t>4 </a:t>
            </a:r>
            <a:r>
              <a:rPr lang="en-US" altLang="en-US" b="1">
                <a:latin typeface="Comic Sans MS" panose="030F0702030302020204" pitchFamily="66" charset="0"/>
              </a:rPr>
              <a:t>are mixed, a precipitate of silver chromate is formed.  The solubility product is 1.9 x 10</a:t>
            </a:r>
            <a:r>
              <a:rPr lang="en-US" altLang="en-US" b="1" baseline="30000">
                <a:latin typeface="Comic Sans MS" panose="030F0702030302020204" pitchFamily="66" charset="0"/>
              </a:rPr>
              <a:t>-12</a:t>
            </a:r>
            <a:r>
              <a:rPr lang="en-US" altLang="en-US" b="1">
                <a:latin typeface="Comic Sans MS" panose="030F0702030302020204" pitchFamily="66" charset="0"/>
              </a:rPr>
              <a:t>.  Calculate the [Ag</a:t>
            </a:r>
            <a:r>
              <a:rPr lang="en-US" altLang="en-US" b="1" baseline="30000">
                <a:latin typeface="Comic Sans MS" panose="030F0702030302020204" pitchFamily="66" charset="0"/>
              </a:rPr>
              <a:t>+</a:t>
            </a:r>
            <a:r>
              <a:rPr lang="en-US" altLang="en-US" b="1">
                <a:latin typeface="Comic Sans MS" panose="030F0702030302020204" pitchFamily="66" charset="0"/>
              </a:rPr>
              <a:t>] and [CrO</a:t>
            </a:r>
            <a:r>
              <a:rPr lang="en-US" altLang="en-US" b="1" baseline="-25000">
                <a:latin typeface="Comic Sans MS" panose="030F0702030302020204" pitchFamily="66" charset="0"/>
              </a:rPr>
              <a:t>4</a:t>
            </a:r>
            <a:r>
              <a:rPr lang="en-US" altLang="en-US" b="1" baseline="30000">
                <a:latin typeface="Comic Sans MS" panose="030F0702030302020204" pitchFamily="66" charset="0"/>
              </a:rPr>
              <a:t>2-</a:t>
            </a:r>
            <a:r>
              <a:rPr lang="en-US" altLang="en-US" b="1">
                <a:latin typeface="Comic Sans MS" panose="030F0702030302020204" pitchFamily="66" charset="0"/>
              </a:rPr>
              <a:t>] remaining in solution at equilibrium.</a:t>
            </a:r>
          </a:p>
          <a:p>
            <a:pPr>
              <a:spcBef>
                <a:spcPct val="0"/>
              </a:spcBef>
              <a:buClrTx/>
              <a:buFontTx/>
              <a:buNone/>
            </a:pPr>
            <a:endParaRPr lang="en-US" altLang="en-US" sz="2000" b="1">
              <a:latin typeface="Comic Sans MS" panose="030F0702030302020204" pitchFamily="66" charset="0"/>
            </a:endParaRPr>
          </a:p>
          <a:p>
            <a:pPr>
              <a:spcBef>
                <a:spcPct val="0"/>
              </a:spcBef>
              <a:buClrTx/>
              <a:buFontTx/>
              <a:buNone/>
            </a:pPr>
            <a:r>
              <a:rPr lang="en-US" altLang="en-US" b="1">
                <a:solidFill>
                  <a:srgbClr val="FF6600"/>
                </a:solidFill>
                <a:latin typeface="Comic Sans MS" panose="030F0702030302020204" pitchFamily="66" charset="0"/>
              </a:rPr>
              <a:t>2.</a:t>
            </a:r>
            <a:r>
              <a:rPr lang="en-US" altLang="en-US" b="1">
                <a:latin typeface="Comic Sans MS" panose="030F0702030302020204" pitchFamily="66" charset="0"/>
              </a:rPr>
              <a:t>  Suppose 300 mL of 8 x 10</a:t>
            </a:r>
            <a:r>
              <a:rPr lang="en-US" altLang="en-US" b="1" baseline="30000">
                <a:latin typeface="Comic Sans MS" panose="030F0702030302020204" pitchFamily="66" charset="0"/>
              </a:rPr>
              <a:t>-6</a:t>
            </a:r>
            <a:r>
              <a:rPr lang="en-US" altLang="en-US" b="1">
                <a:latin typeface="Comic Sans MS" panose="030F0702030302020204" pitchFamily="66" charset="0"/>
              </a:rPr>
              <a:t> M solution of KCl is added to 800 mL of 0.004 M solution of AgNO</a:t>
            </a:r>
            <a:r>
              <a:rPr lang="en-US" altLang="en-US" b="1" baseline="-25000">
                <a:latin typeface="Comic Sans MS" panose="030F0702030302020204" pitchFamily="66" charset="0"/>
              </a:rPr>
              <a:t>3</a:t>
            </a:r>
            <a:r>
              <a:rPr lang="en-US" altLang="en-US" b="1">
                <a:latin typeface="Comic Sans MS" panose="030F0702030302020204" pitchFamily="66" charset="0"/>
              </a:rPr>
              <a:t>.  Calculate [Ag</a:t>
            </a:r>
            <a:r>
              <a:rPr lang="en-US" altLang="en-US" b="1" baseline="30000">
                <a:latin typeface="Comic Sans MS" panose="030F0702030302020204" pitchFamily="66" charset="0"/>
              </a:rPr>
              <a:t>+</a:t>
            </a:r>
            <a:r>
              <a:rPr lang="en-US" altLang="en-US" b="1">
                <a:latin typeface="Comic Sans MS" panose="030F0702030302020204" pitchFamily="66" charset="0"/>
              </a:rPr>
              <a:t>] and [Cl</a:t>
            </a:r>
            <a:r>
              <a:rPr lang="en-US" altLang="en-US" b="1" baseline="30000">
                <a:latin typeface="Comic Sans MS" panose="030F0702030302020204" pitchFamily="66" charset="0"/>
              </a:rPr>
              <a:t>-</a:t>
            </a:r>
            <a:r>
              <a:rPr lang="en-US" altLang="en-US" b="1">
                <a:latin typeface="Comic Sans MS" panose="030F0702030302020204" pitchFamily="66" charset="0"/>
              </a:rPr>
              <a:t>] remaining in solution at equilibrium.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xmlns="" id="{14FE52E9-3D9E-48FD-BAE4-77B09B825F2E}"/>
              </a:ext>
            </a:extLst>
          </p:cNvPr>
          <p:cNvSpPr txBox="1">
            <a:spLocks noChangeArrowheads="1"/>
          </p:cNvSpPr>
          <p:nvPr/>
        </p:nvSpPr>
        <p:spPr bwMode="auto">
          <a:xfrm>
            <a:off x="228600" y="381000"/>
            <a:ext cx="8686800" cy="547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sz="2800" b="1" u="sng" dirty="0">
                <a:latin typeface="Arial" charset="0"/>
              </a:rPr>
              <a:t>SOLUBILITY</a:t>
            </a:r>
          </a:p>
          <a:p>
            <a:pPr algn="ctr">
              <a:buSzPct val="100000"/>
              <a:defRPr/>
            </a:pPr>
            <a:endParaRPr lang="en-US" b="1" dirty="0">
              <a:latin typeface="Arial" charset="0"/>
            </a:endParaRPr>
          </a:p>
          <a:p>
            <a:pPr>
              <a:buSzPct val="100000"/>
              <a:defRPr/>
            </a:pPr>
            <a:r>
              <a:rPr lang="en-US" sz="3200" b="1" dirty="0">
                <a:solidFill>
                  <a:srgbClr val="FF6600"/>
                </a:solidFill>
                <a:effectLst>
                  <a:outerShdw blurRad="38100" dist="38100" dir="2700000" algn="tl">
                    <a:srgbClr val="C0C0C0"/>
                  </a:outerShdw>
                </a:effectLst>
                <a:latin typeface="Comic Sans MS" pitchFamily="64" charset="0"/>
              </a:rPr>
              <a:t>1</a:t>
            </a:r>
            <a:r>
              <a:rPr lang="en-US" sz="3200" b="1" dirty="0">
                <a:effectLst>
                  <a:outerShdw blurRad="38100" dist="38100" dir="2700000" algn="tl">
                    <a:srgbClr val="C0C0C0"/>
                  </a:outerShdw>
                </a:effectLst>
                <a:latin typeface="Comic Sans MS" pitchFamily="64" charset="0"/>
              </a:rPr>
              <a:t>.  Write the solubility product expression for each of the following:</a:t>
            </a:r>
          </a:p>
          <a:p>
            <a:pPr>
              <a:buSzPct val="100000"/>
              <a:defRPr/>
            </a:pPr>
            <a:r>
              <a:rPr lang="en-US" sz="3200" b="1" dirty="0">
                <a:effectLst>
                  <a:outerShdw blurRad="38100" dist="38100" dir="2700000" algn="tl">
                    <a:srgbClr val="C0C0C0"/>
                  </a:outerShdw>
                </a:effectLst>
                <a:latin typeface="Comic Sans MS" pitchFamily="64" charset="0"/>
              </a:rPr>
              <a:t>		a) Ca</a:t>
            </a:r>
            <a:r>
              <a:rPr lang="en-US" sz="3200" b="1" baseline="-25000" dirty="0">
                <a:effectLst>
                  <a:outerShdw blurRad="38100" dist="38100" dir="2700000" algn="tl">
                    <a:srgbClr val="C0C0C0"/>
                  </a:outerShdw>
                </a:effectLst>
                <a:latin typeface="Comic Sans MS" pitchFamily="64" charset="0"/>
              </a:rPr>
              <a:t>3</a:t>
            </a:r>
            <a:r>
              <a:rPr lang="en-US" sz="3200" b="1" dirty="0">
                <a:effectLst>
                  <a:outerShdw blurRad="38100" dist="38100" dir="2700000" algn="tl">
                    <a:srgbClr val="C0C0C0"/>
                  </a:outerShdw>
                </a:effectLst>
                <a:latin typeface="Comic Sans MS" pitchFamily="64" charset="0"/>
              </a:rPr>
              <a:t>(PO</a:t>
            </a:r>
            <a:r>
              <a:rPr lang="en-US" sz="3200" b="1" baseline="-25000" dirty="0">
                <a:effectLst>
                  <a:outerShdw blurRad="38100" dist="38100" dir="2700000" algn="tl">
                    <a:srgbClr val="C0C0C0"/>
                  </a:outerShdw>
                </a:effectLst>
                <a:latin typeface="Comic Sans MS" pitchFamily="64" charset="0"/>
              </a:rPr>
              <a:t>4</a:t>
            </a:r>
            <a:r>
              <a:rPr lang="en-US" sz="3200" b="1" dirty="0">
                <a:effectLst>
                  <a:outerShdw blurRad="38100" dist="38100" dir="2700000" algn="tl">
                    <a:srgbClr val="C0C0C0"/>
                  </a:outerShdw>
                </a:effectLst>
                <a:latin typeface="Comic Sans MS" pitchFamily="64" charset="0"/>
              </a:rPr>
              <a:t>)</a:t>
            </a:r>
            <a:r>
              <a:rPr lang="en-US" sz="3200" b="1" baseline="-25000" dirty="0">
                <a:effectLst>
                  <a:outerShdw blurRad="38100" dist="38100" dir="2700000" algn="tl">
                    <a:srgbClr val="C0C0C0"/>
                  </a:outerShdw>
                </a:effectLst>
                <a:latin typeface="Comic Sans MS" pitchFamily="64" charset="0"/>
              </a:rPr>
              <a:t>2</a:t>
            </a:r>
          </a:p>
          <a:p>
            <a:pPr>
              <a:buSzPct val="100000"/>
              <a:defRPr/>
            </a:pPr>
            <a:r>
              <a:rPr lang="en-US" sz="3200" b="1" dirty="0">
                <a:effectLst>
                  <a:outerShdw blurRad="38100" dist="38100" dir="2700000" algn="tl">
                    <a:srgbClr val="C0C0C0"/>
                  </a:outerShdw>
                </a:effectLst>
                <a:latin typeface="Comic Sans MS" pitchFamily="64" charset="0"/>
              </a:rPr>
              <a:t>		b) Hg</a:t>
            </a:r>
            <a:r>
              <a:rPr lang="en-US" sz="3200" b="1" baseline="-25000" dirty="0">
                <a:effectLst>
                  <a:outerShdw blurRad="38100" dist="38100" dir="2700000" algn="tl">
                    <a:srgbClr val="C0C0C0"/>
                  </a:outerShdw>
                </a:effectLst>
                <a:latin typeface="Comic Sans MS" pitchFamily="64" charset="0"/>
              </a:rPr>
              <a:t>2</a:t>
            </a:r>
            <a:r>
              <a:rPr lang="en-US" sz="3200" b="1" dirty="0">
                <a:effectLst>
                  <a:outerShdw blurRad="38100" dist="38100" dir="2700000" algn="tl">
                    <a:srgbClr val="C0C0C0"/>
                  </a:outerShdw>
                </a:effectLst>
                <a:latin typeface="Comic Sans MS" pitchFamily="64" charset="0"/>
              </a:rPr>
              <a:t>Cl</a:t>
            </a:r>
            <a:r>
              <a:rPr lang="en-US" sz="3200" b="1" baseline="-25000" dirty="0">
                <a:effectLst>
                  <a:outerShdw blurRad="38100" dist="38100" dir="2700000" algn="tl">
                    <a:srgbClr val="C0C0C0"/>
                  </a:outerShdw>
                </a:effectLst>
                <a:latin typeface="Comic Sans MS" pitchFamily="64" charset="0"/>
              </a:rPr>
              <a:t>2</a:t>
            </a:r>
            <a:r>
              <a:rPr lang="en-US" sz="3200" b="1" dirty="0">
                <a:effectLst>
                  <a:outerShdw blurRad="38100" dist="38100" dir="2700000" algn="tl">
                    <a:srgbClr val="C0C0C0"/>
                  </a:outerShdw>
                </a:effectLst>
                <a:latin typeface="Comic Sans MS" pitchFamily="64" charset="0"/>
              </a:rPr>
              <a:t> </a:t>
            </a:r>
          </a:p>
          <a:p>
            <a:pPr>
              <a:buSzPct val="100000"/>
              <a:defRPr/>
            </a:pPr>
            <a:r>
              <a:rPr lang="en-US" sz="3200" b="1" dirty="0">
                <a:effectLst>
                  <a:outerShdw blurRad="38100" dist="38100" dir="2700000" algn="tl">
                    <a:srgbClr val="C0C0C0"/>
                  </a:outerShdw>
                </a:effectLst>
                <a:latin typeface="Comic Sans MS" pitchFamily="64" charset="0"/>
              </a:rPr>
              <a:t>		c) HgCl</a:t>
            </a:r>
            <a:r>
              <a:rPr lang="en-US" sz="3200" b="1" baseline="-25000" dirty="0">
                <a:effectLst>
                  <a:outerShdw blurRad="38100" dist="38100" dir="2700000" algn="tl">
                    <a:srgbClr val="C0C0C0"/>
                  </a:outerShdw>
                </a:effectLst>
                <a:latin typeface="Comic Sans MS" pitchFamily="64" charset="0"/>
              </a:rPr>
              <a:t>2.</a:t>
            </a:r>
          </a:p>
          <a:p>
            <a:pPr>
              <a:buSzPct val="100000"/>
              <a:defRPr/>
            </a:pPr>
            <a:endParaRPr lang="en-US" sz="3200" b="1" baseline="-25000" dirty="0">
              <a:effectLst>
                <a:outerShdw blurRad="38100" dist="38100" dir="2700000" algn="tl">
                  <a:srgbClr val="C0C0C0"/>
                </a:outerShdw>
              </a:effectLst>
              <a:latin typeface="Comic Sans MS" pitchFamily="64" charset="0"/>
            </a:endParaRPr>
          </a:p>
          <a:p>
            <a:pPr>
              <a:buSzPct val="100000"/>
              <a:defRPr/>
            </a:pPr>
            <a:r>
              <a:rPr lang="en-US" sz="3200" b="1" dirty="0">
                <a:solidFill>
                  <a:srgbClr val="FF6600"/>
                </a:solidFill>
                <a:effectLst>
                  <a:outerShdw blurRad="38100" dist="38100" dir="2700000" algn="tl">
                    <a:srgbClr val="C0C0C0"/>
                  </a:outerShdw>
                </a:effectLst>
                <a:latin typeface="Comic Sans MS" pitchFamily="64" charset="0"/>
              </a:rPr>
              <a:t>2</a:t>
            </a:r>
            <a:r>
              <a:rPr lang="en-US" sz="3200" b="1" dirty="0">
                <a:effectLst>
                  <a:outerShdw blurRad="38100" dist="38100" dir="2700000" algn="tl">
                    <a:srgbClr val="C0C0C0"/>
                  </a:outerShdw>
                </a:effectLst>
                <a:latin typeface="Comic Sans MS" pitchFamily="64" charset="0"/>
              </a:rPr>
              <a:t>.  </a:t>
            </a:r>
            <a:r>
              <a:rPr lang="en-US" sz="2800" b="1" dirty="0">
                <a:effectLst>
                  <a:outerShdw blurRad="38100" dist="38100" dir="2700000" algn="tl">
                    <a:srgbClr val="C0C0C0"/>
                  </a:outerShdw>
                </a:effectLst>
                <a:latin typeface="Comic Sans MS" pitchFamily="64" charset="0"/>
              </a:rPr>
              <a:t>In a particular sample, the concentration of silver ions was 1.2 x10</a:t>
            </a:r>
            <a:r>
              <a:rPr lang="en-US" sz="2800" b="1" baseline="30000" dirty="0">
                <a:effectLst>
                  <a:outerShdw blurRad="38100" dist="38100" dir="2700000" algn="tl">
                    <a:srgbClr val="C0C0C0"/>
                  </a:outerShdw>
                </a:effectLst>
                <a:latin typeface="Comic Sans MS" pitchFamily="64" charset="0"/>
              </a:rPr>
              <a:t>-6 </a:t>
            </a:r>
            <a:r>
              <a:rPr lang="en-US" sz="2800" b="1" dirty="0">
                <a:effectLst>
                  <a:outerShdw blurRad="38100" dist="38100" dir="2700000" algn="tl">
                    <a:srgbClr val="C0C0C0"/>
                  </a:outerShdw>
                </a:effectLst>
                <a:latin typeface="Comic Sans MS" pitchFamily="64" charset="0"/>
              </a:rPr>
              <a:t>M and the concentration of bromide was 1.7x10</a:t>
            </a:r>
            <a:r>
              <a:rPr lang="en-US" sz="2800" b="1" baseline="30000" dirty="0">
                <a:effectLst>
                  <a:outerShdw blurRad="38100" dist="38100" dir="2700000" algn="tl">
                    <a:srgbClr val="C0C0C0"/>
                  </a:outerShdw>
                </a:effectLst>
                <a:latin typeface="Comic Sans MS" pitchFamily="64" charset="0"/>
              </a:rPr>
              <a:t>-6 </a:t>
            </a:r>
            <a:r>
              <a:rPr lang="en-US" sz="2800" b="1" dirty="0">
                <a:effectLst>
                  <a:outerShdw blurRad="38100" dist="38100" dir="2700000" algn="tl">
                    <a:srgbClr val="C0C0C0"/>
                  </a:outerShdw>
                </a:effectLst>
                <a:latin typeface="Comic Sans MS" pitchFamily="64" charset="0"/>
              </a:rPr>
              <a:t>M.   What is the value of </a:t>
            </a:r>
            <a:r>
              <a:rPr lang="en-US" sz="2800" b="1" dirty="0" err="1">
                <a:effectLst>
                  <a:outerShdw blurRad="38100" dist="38100" dir="2700000" algn="tl">
                    <a:srgbClr val="C0C0C0"/>
                  </a:outerShdw>
                </a:effectLst>
                <a:latin typeface="Comic Sans MS" pitchFamily="64" charset="0"/>
              </a:rPr>
              <a:t>K</a:t>
            </a:r>
            <a:r>
              <a:rPr lang="en-US" sz="2800" b="1" baseline="-25000" dirty="0" err="1">
                <a:effectLst>
                  <a:outerShdw blurRad="38100" dist="38100" dir="2700000" algn="tl">
                    <a:srgbClr val="C0C0C0"/>
                  </a:outerShdw>
                </a:effectLst>
                <a:latin typeface="Comic Sans MS" pitchFamily="64" charset="0"/>
              </a:rPr>
              <a:t>sp</a:t>
            </a:r>
            <a:r>
              <a:rPr lang="en-US" sz="2800" b="1" dirty="0">
                <a:effectLst>
                  <a:outerShdw blurRad="38100" dist="38100" dir="2700000" algn="tl">
                    <a:srgbClr val="C0C0C0"/>
                  </a:outerShdw>
                </a:effectLst>
                <a:latin typeface="Comic Sans MS" pitchFamily="64" charset="0"/>
              </a:rPr>
              <a:t> for </a:t>
            </a:r>
            <a:r>
              <a:rPr lang="en-US" sz="2800" b="1" dirty="0" err="1">
                <a:effectLst>
                  <a:outerShdw blurRad="38100" dist="38100" dir="2700000" algn="tl">
                    <a:srgbClr val="C0C0C0"/>
                  </a:outerShdw>
                </a:effectLst>
                <a:latin typeface="Comic Sans MS" pitchFamily="64" charset="0"/>
              </a:rPr>
              <a:t>AgBr</a:t>
            </a:r>
            <a:r>
              <a:rPr lang="en-US" sz="2800" b="1" dirty="0">
                <a:effectLst>
                  <a:outerShdw blurRad="38100" dist="38100" dir="2700000" algn="tl">
                    <a:srgbClr val="C0C0C0"/>
                  </a:outerShdw>
                </a:effectLst>
                <a:latin typeface="Comic Sans MS" pitchFamily="64"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7" name="Text Box 1">
            <a:extLst>
              <a:ext uri="{FF2B5EF4-FFF2-40B4-BE49-F238E27FC236}">
                <a16:creationId xmlns:a16="http://schemas.microsoft.com/office/drawing/2014/main" xmlns="" id="{8070C5F5-3A75-4A84-A82D-723D3A3049CF}"/>
              </a:ext>
            </a:extLst>
          </p:cNvPr>
          <p:cNvSpPr txBox="1">
            <a:spLocks noChangeArrowheads="1"/>
          </p:cNvSpPr>
          <p:nvPr/>
        </p:nvSpPr>
        <p:spPr bwMode="auto">
          <a:xfrm>
            <a:off x="76200" y="152400"/>
            <a:ext cx="8915400" cy="624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sz="2800" b="1" dirty="0">
                <a:latin typeface="Comic Sans MS" pitchFamily="64" charset="0"/>
              </a:rPr>
              <a:t>Workshop S#1 on [ION] at Equilibrium</a:t>
            </a:r>
          </a:p>
          <a:p>
            <a:pPr>
              <a:buSzPct val="100000"/>
              <a:defRPr/>
            </a:pPr>
            <a:endParaRPr lang="en-US" sz="1200" b="1" dirty="0">
              <a:solidFill>
                <a:srgbClr val="F6A20A"/>
              </a:solidFill>
              <a:latin typeface="Comic Sans MS" pitchFamily="64" charset="0"/>
            </a:endParaRPr>
          </a:p>
          <a:p>
            <a:pPr>
              <a:buSzPct val="100000"/>
              <a:defRPr/>
            </a:pPr>
            <a:r>
              <a:rPr lang="en-US" sz="1200" b="1" dirty="0">
                <a:solidFill>
                  <a:srgbClr val="F6A20A"/>
                </a:solidFill>
                <a:latin typeface="Comic Sans MS" pitchFamily="64" charset="0"/>
              </a:rPr>
              <a:t>1</a:t>
            </a:r>
            <a:r>
              <a:rPr lang="en-US" sz="1200" b="1" dirty="0">
                <a:solidFill>
                  <a:schemeClr val="tx1"/>
                </a:solidFill>
                <a:latin typeface="Comic Sans MS" pitchFamily="64" charset="0"/>
              </a:rPr>
              <a:t>. </a:t>
            </a:r>
            <a:r>
              <a:rPr lang="en-US" sz="1200" b="1" dirty="0">
                <a:solidFill>
                  <a:schemeClr val="tx1"/>
                </a:solidFill>
              </a:rPr>
              <a:t>Consider zinc hydroxide, Zn(OH)</a:t>
            </a:r>
            <a:r>
              <a:rPr lang="en-US" sz="1200" b="1" baseline="-25000" dirty="0">
                <a:solidFill>
                  <a:schemeClr val="tx1"/>
                </a:solidFill>
              </a:rPr>
              <a:t>2</a:t>
            </a:r>
            <a:r>
              <a:rPr lang="en-US" sz="1200" b="1" dirty="0">
                <a:solidFill>
                  <a:schemeClr val="tx1"/>
                </a:solidFill>
              </a:rPr>
              <a:t>, where </a:t>
            </a:r>
            <a:r>
              <a:rPr lang="en-US" sz="1200" b="1" dirty="0" err="1">
                <a:solidFill>
                  <a:schemeClr val="tx1"/>
                </a:solidFill>
              </a:rPr>
              <a:t>K</a:t>
            </a:r>
            <a:r>
              <a:rPr lang="en-US" sz="1200" b="1" baseline="-25000" dirty="0" err="1">
                <a:solidFill>
                  <a:schemeClr val="tx1"/>
                </a:solidFill>
              </a:rPr>
              <a:t>sp</a:t>
            </a:r>
            <a:r>
              <a:rPr lang="en-US" sz="1200" b="1" dirty="0">
                <a:solidFill>
                  <a:schemeClr val="tx1"/>
                </a:solidFill>
              </a:rPr>
              <a:t> = 1.9 x 10</a:t>
            </a:r>
            <a:r>
              <a:rPr lang="en-US" sz="1200" b="1" baseline="30000" dirty="0">
                <a:solidFill>
                  <a:schemeClr val="tx1"/>
                </a:solidFill>
              </a:rPr>
              <a:t>-17</a:t>
            </a:r>
            <a:r>
              <a:rPr lang="en-US" sz="1200" b="1" dirty="0">
                <a:solidFill>
                  <a:schemeClr val="tx1"/>
                </a:solidFill>
              </a:rPr>
              <a:t>.  </a:t>
            </a:r>
          </a:p>
          <a:p>
            <a:pPr>
              <a:buSzPct val="100000"/>
              <a:defRPr/>
            </a:pPr>
            <a:r>
              <a:rPr lang="en-US" sz="1200" b="1" dirty="0">
                <a:solidFill>
                  <a:schemeClr val="tx1"/>
                </a:solidFill>
              </a:rPr>
              <a:t> </a:t>
            </a:r>
            <a:r>
              <a:rPr lang="en-US" sz="1200" b="1" dirty="0">
                <a:effectLst>
                  <a:outerShdw blurRad="38100" dist="38100" dir="2700000" algn="tl">
                    <a:srgbClr val="C0C0C0"/>
                  </a:outerShdw>
                </a:effectLst>
              </a:rPr>
              <a:t>A.   </a:t>
            </a:r>
            <a:r>
              <a:rPr lang="en-US" sz="1200" b="1" dirty="0"/>
              <a:t>Determine the solubility of zinc hydroxide in pure water.</a:t>
            </a:r>
          </a:p>
          <a:p>
            <a:pPr>
              <a:buSzPct val="100000"/>
              <a:defRPr/>
            </a:pPr>
            <a:r>
              <a:rPr lang="en-US" sz="1200" b="1" dirty="0">
                <a:effectLst>
                  <a:outerShdw blurRad="38100" dist="38100" dir="2700000" algn="tl">
                    <a:srgbClr val="C0C0C0"/>
                  </a:outerShdw>
                </a:effectLst>
              </a:rPr>
              <a:t>B.</a:t>
            </a:r>
            <a:r>
              <a:rPr lang="en-US" sz="1200" b="1" dirty="0"/>
              <a:t>    How does the solubility of zinc hydroxide in pure water compare with that in a solution buffered at pH 6.00?  Quantitatively demonstrate the difference (if any) in solubility.  Is zinc hydroxide more or less soluble at pH 6.00?</a:t>
            </a:r>
          </a:p>
          <a:p>
            <a:pPr>
              <a:buSzPct val="100000"/>
              <a:defRPr/>
            </a:pPr>
            <a:r>
              <a:rPr lang="en-US" sz="1200" b="1" dirty="0">
                <a:effectLst>
                  <a:outerShdw blurRad="38100" dist="38100" dir="2700000" algn="tl">
                    <a:srgbClr val="C0C0C0"/>
                  </a:outerShdw>
                </a:effectLst>
              </a:rPr>
              <a:t>C.   </a:t>
            </a:r>
            <a:r>
              <a:rPr lang="en-US" sz="1200" b="1" dirty="0"/>
              <a:t>If enough base is added, the OH</a:t>
            </a:r>
            <a:r>
              <a:rPr lang="en-US" sz="1200" b="1" baseline="30000" dirty="0"/>
              <a:t>-</a:t>
            </a:r>
            <a:r>
              <a:rPr lang="en-US" sz="1200" b="1" dirty="0"/>
              <a:t> ligand can coordinately bind with the Zn</a:t>
            </a:r>
            <a:r>
              <a:rPr lang="en-US" sz="1200" b="1" baseline="30000" dirty="0"/>
              <a:t>+2</a:t>
            </a:r>
            <a:r>
              <a:rPr lang="en-US" sz="1200" b="1" dirty="0"/>
              <a:t> ion to form the soluble zincate ion, [Zn(OH)</a:t>
            </a:r>
            <a:r>
              <a:rPr lang="en-US" sz="1200" b="1" baseline="-25000" dirty="0"/>
              <a:t>4</a:t>
            </a:r>
            <a:r>
              <a:rPr lang="en-US" sz="1200" b="1" dirty="0"/>
              <a:t>]</a:t>
            </a:r>
            <a:r>
              <a:rPr lang="en-US" sz="1200" b="1" baseline="30000" dirty="0"/>
              <a:t>-2</a:t>
            </a:r>
            <a:r>
              <a:rPr lang="en-US" sz="1200" b="1" dirty="0"/>
              <a:t>.  The formation constant, </a:t>
            </a:r>
            <a:r>
              <a:rPr lang="en-US" sz="1200" b="1" dirty="0" err="1"/>
              <a:t>K</a:t>
            </a:r>
            <a:r>
              <a:rPr lang="en-US" sz="1200" b="1" baseline="-25000" dirty="0" err="1"/>
              <a:t>f</a:t>
            </a:r>
            <a:r>
              <a:rPr lang="en-US" sz="1200" b="1" dirty="0"/>
              <a:t>, of the full complex ion [Zn(OH)</a:t>
            </a:r>
            <a:r>
              <a:rPr lang="en-US" sz="1200" b="1" baseline="-25000" dirty="0"/>
              <a:t>4</a:t>
            </a:r>
            <a:r>
              <a:rPr lang="en-US" sz="1200" b="1" dirty="0"/>
              <a:t>]</a:t>
            </a:r>
            <a:r>
              <a:rPr lang="en-US" sz="1200" b="1" baseline="30000" dirty="0"/>
              <a:t>-2</a:t>
            </a:r>
            <a:r>
              <a:rPr lang="en-US" sz="1200" b="1" dirty="0"/>
              <a:t> can be calculated from the following successive equilibrium expressions shown:</a:t>
            </a:r>
          </a:p>
          <a:p>
            <a:pPr>
              <a:buSzPct val="100000"/>
              <a:defRPr/>
            </a:pPr>
            <a:endParaRPr lang="en-US" sz="1200" b="1" dirty="0"/>
          </a:p>
          <a:p>
            <a:pPr>
              <a:buSzPct val="100000"/>
              <a:defRPr/>
            </a:pPr>
            <a:r>
              <a:rPr lang="en-US" sz="1200" b="1" dirty="0"/>
              <a:t>		Zn</a:t>
            </a:r>
            <a:r>
              <a:rPr lang="en-US" sz="1200" b="1" baseline="30000" dirty="0"/>
              <a:t>2+ </a:t>
            </a:r>
            <a:r>
              <a:rPr lang="en-US" sz="1200" b="1" dirty="0"/>
              <a:t>(</a:t>
            </a:r>
            <a:r>
              <a:rPr lang="en-US" sz="1200" b="1" dirty="0" err="1"/>
              <a:t>aq</a:t>
            </a:r>
            <a:r>
              <a:rPr lang="en-US" sz="1200" b="1" dirty="0"/>
              <a:t>) + OH</a:t>
            </a:r>
            <a:r>
              <a:rPr lang="en-US" sz="1200" b="1" baseline="30000" dirty="0"/>
              <a:t>- </a:t>
            </a:r>
            <a:r>
              <a:rPr lang="en-US" sz="1200" b="1" dirty="0"/>
              <a:t> </a:t>
            </a:r>
            <a:r>
              <a:rPr lang="en-US" sz="1200" b="1" dirty="0">
                <a:latin typeface="Symbol" pitchFamily="16" charset="2"/>
              </a:rPr>
              <a:t></a:t>
            </a:r>
            <a:r>
              <a:rPr lang="en-US" sz="1200" b="1" dirty="0"/>
              <a:t>  </a:t>
            </a:r>
            <a:r>
              <a:rPr lang="en-US" sz="1200" b="1" dirty="0" err="1"/>
              <a:t>ZnOH</a:t>
            </a:r>
            <a:r>
              <a:rPr lang="en-US" sz="1200" b="1" baseline="30000" dirty="0"/>
              <a:t>+</a:t>
            </a:r>
            <a:r>
              <a:rPr lang="en-US" sz="1200" b="1" dirty="0"/>
              <a:t> (</a:t>
            </a:r>
            <a:r>
              <a:rPr lang="en-US" sz="1200" b="1" dirty="0" err="1"/>
              <a:t>aq</a:t>
            </a:r>
            <a:r>
              <a:rPr lang="en-US" sz="1200" b="1" dirty="0"/>
              <a:t>) 			K</a:t>
            </a:r>
            <a:r>
              <a:rPr lang="en-US" sz="1200" b="1" baseline="-25000" dirty="0"/>
              <a:t>1</a:t>
            </a:r>
            <a:r>
              <a:rPr lang="en-US" sz="1200" b="1" dirty="0"/>
              <a:t> = 2.5 x 10</a:t>
            </a:r>
            <a:r>
              <a:rPr lang="en-US" sz="1200" b="1" baseline="30000" dirty="0"/>
              <a:t>4</a:t>
            </a:r>
          </a:p>
          <a:p>
            <a:pPr>
              <a:buSzPct val="100000"/>
              <a:defRPr/>
            </a:pPr>
            <a:endParaRPr lang="en-US" sz="1200" b="1" dirty="0"/>
          </a:p>
          <a:p>
            <a:pPr>
              <a:buSzPct val="100000"/>
              <a:defRPr/>
            </a:pPr>
            <a:r>
              <a:rPr lang="en-US" sz="1200" b="1" dirty="0"/>
              <a:t>		</a:t>
            </a:r>
            <a:r>
              <a:rPr lang="en-US" sz="1200" b="1" dirty="0" err="1"/>
              <a:t>ZnOH</a:t>
            </a:r>
            <a:r>
              <a:rPr lang="en-US" sz="1200" b="1" baseline="30000" dirty="0"/>
              <a:t> +</a:t>
            </a:r>
            <a:r>
              <a:rPr lang="en-US" sz="1200" b="1" dirty="0"/>
              <a:t> (</a:t>
            </a:r>
            <a:r>
              <a:rPr lang="en-US" sz="1200" b="1" dirty="0" err="1"/>
              <a:t>aq</a:t>
            </a:r>
            <a:r>
              <a:rPr lang="en-US" sz="1200" b="1" dirty="0"/>
              <a:t>) + OH</a:t>
            </a:r>
            <a:r>
              <a:rPr lang="en-US" sz="1200" b="1" baseline="30000" dirty="0"/>
              <a:t>-</a:t>
            </a:r>
            <a:r>
              <a:rPr lang="en-US" sz="1200" b="1" dirty="0"/>
              <a:t>(</a:t>
            </a:r>
            <a:r>
              <a:rPr lang="en-US" sz="1200" b="1" dirty="0" err="1"/>
              <a:t>aq</a:t>
            </a:r>
            <a:r>
              <a:rPr lang="en-US" sz="1200" b="1" dirty="0"/>
              <a:t>) </a:t>
            </a:r>
            <a:r>
              <a:rPr lang="en-US" sz="1200" b="1" dirty="0">
                <a:latin typeface="Symbol" pitchFamily="16" charset="2"/>
              </a:rPr>
              <a:t></a:t>
            </a:r>
            <a:r>
              <a:rPr lang="en-US" sz="1200" b="1" dirty="0"/>
              <a:t> Zn(OH)</a:t>
            </a:r>
            <a:r>
              <a:rPr lang="en-US" sz="1200" b="1" baseline="-25000" dirty="0"/>
              <a:t>2</a:t>
            </a:r>
            <a:r>
              <a:rPr lang="en-US" sz="1200" b="1" dirty="0"/>
              <a:t>(s) 			K</a:t>
            </a:r>
            <a:r>
              <a:rPr lang="en-US" sz="1200" b="1" baseline="-25000" dirty="0"/>
              <a:t>2</a:t>
            </a:r>
            <a:r>
              <a:rPr lang="en-US" sz="1200" b="1" dirty="0"/>
              <a:t> = 8.0 x10</a:t>
            </a:r>
            <a:r>
              <a:rPr lang="en-US" sz="1200" b="1" baseline="30000" dirty="0"/>
              <a:t>6</a:t>
            </a:r>
          </a:p>
          <a:p>
            <a:pPr>
              <a:buSzPct val="100000"/>
              <a:defRPr/>
            </a:pPr>
            <a:endParaRPr lang="en-US" sz="1200" b="1" dirty="0"/>
          </a:p>
          <a:p>
            <a:pPr>
              <a:buSzPct val="100000"/>
              <a:defRPr/>
            </a:pPr>
            <a:r>
              <a:rPr lang="en-US" sz="1200" b="1" dirty="0"/>
              <a:t>		Zn(OH)</a:t>
            </a:r>
            <a:r>
              <a:rPr lang="en-US" sz="1200" b="1" baseline="-25000" dirty="0"/>
              <a:t>2</a:t>
            </a:r>
            <a:r>
              <a:rPr lang="en-US" sz="1200" b="1" dirty="0"/>
              <a:t>(s)  + OH</a:t>
            </a:r>
            <a:r>
              <a:rPr lang="en-US" sz="1200" b="1" baseline="30000" dirty="0"/>
              <a:t>-</a:t>
            </a:r>
            <a:r>
              <a:rPr lang="en-US" sz="1200" b="1" dirty="0"/>
              <a:t>(</a:t>
            </a:r>
            <a:r>
              <a:rPr lang="en-US" sz="1200" b="1" dirty="0" err="1"/>
              <a:t>aq</a:t>
            </a:r>
            <a:r>
              <a:rPr lang="en-US" sz="1200" b="1" dirty="0"/>
              <a:t>) </a:t>
            </a:r>
            <a:r>
              <a:rPr lang="en-US" sz="1200" b="1" dirty="0">
                <a:latin typeface="Symbol" pitchFamily="16" charset="2"/>
              </a:rPr>
              <a:t></a:t>
            </a:r>
            <a:r>
              <a:rPr lang="en-US" sz="1200" b="1" dirty="0"/>
              <a:t> Zn(OH)</a:t>
            </a:r>
            <a:r>
              <a:rPr lang="en-US" sz="1200" b="1" baseline="-25000" dirty="0"/>
              <a:t>3</a:t>
            </a:r>
            <a:r>
              <a:rPr lang="en-US" sz="1200" b="1" baseline="30000" dirty="0"/>
              <a:t>-</a:t>
            </a:r>
            <a:r>
              <a:rPr lang="en-US" sz="1200" b="1" dirty="0"/>
              <a:t>(</a:t>
            </a:r>
            <a:r>
              <a:rPr lang="en-US" sz="1200" b="1" dirty="0" err="1"/>
              <a:t>aq</a:t>
            </a:r>
            <a:r>
              <a:rPr lang="en-US" sz="1200" b="1" dirty="0"/>
              <a:t>) 			K</a:t>
            </a:r>
            <a:r>
              <a:rPr lang="en-US" sz="1200" b="1" baseline="-25000" dirty="0"/>
              <a:t>3</a:t>
            </a:r>
            <a:r>
              <a:rPr lang="en-US" sz="1200" b="1" dirty="0"/>
              <a:t> = 70</a:t>
            </a:r>
          </a:p>
          <a:p>
            <a:pPr>
              <a:buSzPct val="100000"/>
              <a:defRPr/>
            </a:pPr>
            <a:endParaRPr lang="en-US" sz="1200" b="1" dirty="0"/>
          </a:p>
          <a:p>
            <a:pPr>
              <a:buSzPct val="100000"/>
              <a:defRPr/>
            </a:pPr>
            <a:r>
              <a:rPr lang="en-US" sz="1200" b="1" dirty="0"/>
              <a:t>		Zn(OH)</a:t>
            </a:r>
            <a:r>
              <a:rPr lang="en-US" sz="1200" b="1" baseline="-25000" dirty="0"/>
              <a:t>3</a:t>
            </a:r>
            <a:r>
              <a:rPr lang="en-US" sz="1200" b="1" baseline="30000" dirty="0"/>
              <a:t>-</a:t>
            </a:r>
            <a:r>
              <a:rPr lang="en-US" sz="1200" b="1" dirty="0"/>
              <a:t>(</a:t>
            </a:r>
            <a:r>
              <a:rPr lang="en-US" sz="1200" b="1" dirty="0" err="1"/>
              <a:t>aq</a:t>
            </a:r>
            <a:r>
              <a:rPr lang="en-US" sz="1200" b="1" dirty="0"/>
              <a:t>) + OH</a:t>
            </a:r>
            <a:r>
              <a:rPr lang="en-US" sz="1200" b="1" baseline="30000" dirty="0"/>
              <a:t>-</a:t>
            </a:r>
            <a:r>
              <a:rPr lang="en-US" sz="1200" b="1" dirty="0"/>
              <a:t>(</a:t>
            </a:r>
            <a:r>
              <a:rPr lang="en-US" sz="1200" b="1" dirty="0" err="1"/>
              <a:t>aq</a:t>
            </a:r>
            <a:r>
              <a:rPr lang="en-US" sz="1200" b="1" dirty="0"/>
              <a:t>) </a:t>
            </a:r>
            <a:r>
              <a:rPr lang="en-US" sz="1200" b="1" dirty="0">
                <a:latin typeface="Symbol" pitchFamily="16" charset="2"/>
              </a:rPr>
              <a:t></a:t>
            </a:r>
            <a:r>
              <a:rPr lang="en-US" sz="1200" b="1" dirty="0"/>
              <a:t> Zn(OH)</a:t>
            </a:r>
            <a:r>
              <a:rPr lang="en-US" sz="1200" b="1" baseline="-25000" dirty="0"/>
              <a:t>4</a:t>
            </a:r>
            <a:r>
              <a:rPr lang="en-US" sz="1200" b="1" baseline="30000" dirty="0"/>
              <a:t>2-</a:t>
            </a:r>
            <a:r>
              <a:rPr lang="en-US" sz="1200" b="1" dirty="0"/>
              <a:t>(</a:t>
            </a:r>
            <a:r>
              <a:rPr lang="en-US" sz="1200" b="1" dirty="0" err="1"/>
              <a:t>aq</a:t>
            </a:r>
            <a:r>
              <a:rPr lang="en-US" sz="1200" b="1" dirty="0"/>
              <a:t>) 		K</a:t>
            </a:r>
            <a:r>
              <a:rPr lang="en-US" sz="1200" b="1" baseline="-25000" dirty="0"/>
              <a:t>4</a:t>
            </a:r>
            <a:r>
              <a:rPr lang="en-US" sz="1200" b="1" dirty="0"/>
              <a:t> = 33</a:t>
            </a:r>
          </a:p>
          <a:p>
            <a:pPr>
              <a:buSzPct val="100000"/>
              <a:defRPr/>
            </a:pPr>
            <a:endParaRPr lang="en-US" sz="1200" b="1" dirty="0"/>
          </a:p>
          <a:p>
            <a:pPr>
              <a:buSzPct val="100000"/>
              <a:defRPr/>
            </a:pPr>
            <a:r>
              <a:rPr lang="en-US" sz="1200" b="1" dirty="0"/>
              <a:t>Determine the value of </a:t>
            </a:r>
            <a:r>
              <a:rPr lang="en-US" sz="1200" b="1" dirty="0" err="1"/>
              <a:t>K</a:t>
            </a:r>
            <a:r>
              <a:rPr lang="en-US" sz="1200" b="1" baseline="-25000" dirty="0" err="1"/>
              <a:t>f</a:t>
            </a:r>
            <a:r>
              <a:rPr lang="en-US" sz="1200" b="1" dirty="0"/>
              <a:t> for the zincate ion.</a:t>
            </a:r>
          </a:p>
          <a:p>
            <a:pPr>
              <a:buSzPct val="100000"/>
              <a:defRPr/>
            </a:pPr>
            <a:endParaRPr lang="en-US" sz="1200" b="1" dirty="0"/>
          </a:p>
          <a:p>
            <a:pPr>
              <a:buSzPct val="100000"/>
              <a:defRPr/>
            </a:pPr>
            <a:endParaRPr lang="en-US" sz="1200" b="1" dirty="0"/>
          </a:p>
          <a:p>
            <a:pPr>
              <a:buSzPct val="100000"/>
              <a:defRPr/>
            </a:pPr>
            <a:r>
              <a:rPr lang="en-US" altLang="en-US" sz="1200" b="1" dirty="0">
                <a:solidFill>
                  <a:srgbClr val="FF6600"/>
                </a:solidFill>
                <a:latin typeface="Arial" panose="020B0604020202020204" pitchFamily="34" charset="0"/>
                <a:cs typeface="Arial" panose="020B0604020202020204" pitchFamily="34" charset="0"/>
              </a:rPr>
              <a:t>2.</a:t>
            </a:r>
            <a:r>
              <a:rPr lang="en-US" altLang="en-US" sz="1200" b="1" dirty="0">
                <a:latin typeface="Arial" panose="020B0604020202020204" pitchFamily="34" charset="0"/>
                <a:cs typeface="Arial" panose="020B0604020202020204" pitchFamily="34" charset="0"/>
              </a:rPr>
              <a:t> Calculate the free ion concentration of Cr</a:t>
            </a:r>
            <a:r>
              <a:rPr lang="en-US" altLang="en-US" sz="1200" b="1" baseline="30000" dirty="0">
                <a:latin typeface="Arial" panose="020B0604020202020204" pitchFamily="34" charset="0"/>
                <a:cs typeface="Arial" panose="020B0604020202020204" pitchFamily="34" charset="0"/>
              </a:rPr>
              <a:t>3+</a:t>
            </a:r>
            <a:r>
              <a:rPr lang="en-US" altLang="en-US" sz="1200" b="1" dirty="0">
                <a:latin typeface="Arial" panose="020B0604020202020204" pitchFamily="34" charset="0"/>
                <a:cs typeface="Arial" panose="020B0604020202020204" pitchFamily="34" charset="0"/>
              </a:rPr>
              <a:t> when 0.01 moles of chromium(III) nitrate is dissolved in 2.00 liters of a pH 10 buffer.</a:t>
            </a:r>
          </a:p>
          <a:p>
            <a:pPr>
              <a:buSzPct val="100000"/>
              <a:defRPr/>
            </a:pPr>
            <a:r>
              <a:rPr lang="en-US" altLang="en-US" sz="1200" b="1" dirty="0">
                <a:latin typeface="Arial" panose="020B0604020202020204" pitchFamily="34" charset="0"/>
                <a:cs typeface="Arial" panose="020B0604020202020204" pitchFamily="34" charset="0"/>
              </a:rPr>
              <a:t> </a:t>
            </a:r>
          </a:p>
          <a:p>
            <a:pPr>
              <a:buSzPct val="100000"/>
              <a:defRPr/>
            </a:pPr>
            <a:endParaRPr lang="en-US" altLang="en-US" sz="1200" b="1" dirty="0">
              <a:latin typeface="Arial" panose="020B0604020202020204" pitchFamily="34" charset="0"/>
              <a:cs typeface="Arial" panose="020B0604020202020204" pitchFamily="34" charset="0"/>
            </a:endParaRPr>
          </a:p>
          <a:p>
            <a:pPr>
              <a:buSzPct val="100000"/>
              <a:defRPr/>
            </a:pPr>
            <a:r>
              <a:rPr lang="en-US" altLang="en-US" sz="1200" b="1" dirty="0">
                <a:solidFill>
                  <a:srgbClr val="FF6600"/>
                </a:solidFill>
                <a:latin typeface="Arial" panose="020B0604020202020204" pitchFamily="34" charset="0"/>
                <a:cs typeface="Arial" panose="020B0604020202020204" pitchFamily="34" charset="0"/>
              </a:rPr>
              <a:t>3.</a:t>
            </a:r>
            <a:r>
              <a:rPr lang="en-US" altLang="en-US" sz="1200" b="1" dirty="0">
                <a:latin typeface="Arial" panose="020B0604020202020204" pitchFamily="34" charset="0"/>
                <a:cs typeface="Arial" panose="020B0604020202020204" pitchFamily="34" charset="0"/>
              </a:rPr>
              <a:t>  Calculate the pH required to precipitate out </a:t>
            </a:r>
            <a:r>
              <a:rPr lang="en-US" altLang="en-US" sz="1200" b="1" dirty="0" err="1">
                <a:latin typeface="Arial" panose="020B0604020202020204" pitchFamily="34" charset="0"/>
                <a:cs typeface="Arial" panose="020B0604020202020204" pitchFamily="34" charset="0"/>
              </a:rPr>
              <a:t>ZnS</a:t>
            </a:r>
            <a:r>
              <a:rPr lang="en-US" altLang="en-US" sz="1200" b="1" dirty="0">
                <a:latin typeface="Arial" panose="020B0604020202020204" pitchFamily="34" charset="0"/>
                <a:cs typeface="Arial" panose="020B0604020202020204" pitchFamily="34" charset="0"/>
              </a:rPr>
              <a:t> from a solution mixture containing 0.010 M Zn</a:t>
            </a:r>
            <a:r>
              <a:rPr lang="en-US" altLang="en-US" sz="1200" b="1" baseline="30000" dirty="0">
                <a:latin typeface="Arial" panose="020B0604020202020204" pitchFamily="34" charset="0"/>
                <a:cs typeface="Arial" panose="020B0604020202020204" pitchFamily="34" charset="0"/>
              </a:rPr>
              <a:t>2+</a:t>
            </a:r>
            <a:r>
              <a:rPr lang="en-US" altLang="en-US" sz="1200" b="1" dirty="0">
                <a:latin typeface="Arial" panose="020B0604020202020204" pitchFamily="34" charset="0"/>
                <a:cs typeface="Arial" panose="020B0604020202020204" pitchFamily="34" charset="0"/>
              </a:rPr>
              <a:t> and 0.01M Cu</a:t>
            </a:r>
            <a:r>
              <a:rPr lang="en-US" altLang="en-US" sz="1200" b="1" baseline="30000" dirty="0">
                <a:latin typeface="Arial" panose="020B0604020202020204" pitchFamily="34" charset="0"/>
                <a:cs typeface="Arial" panose="020B0604020202020204" pitchFamily="34" charset="0"/>
              </a:rPr>
              <a:t>2+</a:t>
            </a:r>
            <a:r>
              <a:rPr lang="en-US" altLang="en-US" sz="1200" b="1" dirty="0">
                <a:latin typeface="Arial" panose="020B0604020202020204" pitchFamily="34" charset="0"/>
                <a:cs typeface="Arial" panose="020B0604020202020204" pitchFamily="34" charset="0"/>
              </a:rPr>
              <a:t>.  Will </a:t>
            </a:r>
            <a:r>
              <a:rPr lang="en-US" altLang="en-US" sz="1200" b="1" dirty="0" err="1">
                <a:latin typeface="Arial" panose="020B0604020202020204" pitchFamily="34" charset="0"/>
                <a:cs typeface="Arial" panose="020B0604020202020204" pitchFamily="34" charset="0"/>
              </a:rPr>
              <a:t>CuS</a:t>
            </a:r>
            <a:r>
              <a:rPr lang="en-US" altLang="en-US" sz="1200" b="1" dirty="0">
                <a:latin typeface="Arial" panose="020B0604020202020204" pitchFamily="34" charset="0"/>
                <a:cs typeface="Arial" panose="020B0604020202020204" pitchFamily="34" charset="0"/>
              </a:rPr>
              <a:t> precipitate out under these conditions?</a:t>
            </a:r>
          </a:p>
          <a:p>
            <a:pPr>
              <a:buSzPct val="100000"/>
              <a:defRPr/>
            </a:pPr>
            <a:endParaRPr lang="en-US" altLang="en-US" sz="1200" b="1" dirty="0">
              <a:latin typeface="Arial" panose="020B0604020202020204" pitchFamily="34" charset="0"/>
              <a:cs typeface="Arial" panose="020B0604020202020204" pitchFamily="34" charset="0"/>
            </a:endParaRPr>
          </a:p>
          <a:p>
            <a:pPr>
              <a:buSzPct val="100000"/>
              <a:defRPr/>
            </a:pPr>
            <a:endParaRPr lang="en-US" altLang="en-US" sz="1200" b="1" dirty="0">
              <a:latin typeface="Arial" panose="020B0604020202020204" pitchFamily="34" charset="0"/>
              <a:cs typeface="Arial" panose="020B0604020202020204" pitchFamily="34" charset="0"/>
            </a:endParaRPr>
          </a:p>
          <a:p>
            <a:pPr>
              <a:buSzPct val="100000"/>
              <a:buFont typeface="Times New Roman" panose="02020603050405020304" pitchFamily="18" charset="0"/>
              <a:buNone/>
              <a:defRPr/>
            </a:pPr>
            <a:r>
              <a:rPr lang="en-US" altLang="en-US" sz="1200" b="1" dirty="0">
                <a:solidFill>
                  <a:srgbClr val="F6A20A"/>
                </a:solidFill>
                <a:latin typeface="Arial" panose="020B0604020202020204" pitchFamily="34" charset="0"/>
                <a:cs typeface="Arial" panose="020B0604020202020204" pitchFamily="34" charset="0"/>
              </a:rPr>
              <a:t>4. </a:t>
            </a:r>
            <a:r>
              <a:rPr lang="en-US" altLang="en-US" sz="1200" b="1" dirty="0">
                <a:latin typeface="Arial" panose="020B0604020202020204" pitchFamily="34" charset="0"/>
                <a:cs typeface="Arial" panose="020B0604020202020204" pitchFamily="34" charset="0"/>
              </a:rPr>
              <a:t>Will a precipitate of silver carbonate form (</a:t>
            </a:r>
            <a:r>
              <a:rPr lang="en-US" altLang="en-US" sz="1200" b="1" dirty="0" err="1">
                <a:latin typeface="Arial" panose="020B0604020202020204" pitchFamily="34" charset="0"/>
                <a:cs typeface="Arial" panose="020B0604020202020204" pitchFamily="34" charset="0"/>
              </a:rPr>
              <a:t>K</a:t>
            </a:r>
            <a:r>
              <a:rPr lang="en-US" altLang="en-US" sz="1200" b="1" baseline="-25000" dirty="0" err="1">
                <a:latin typeface="Arial" panose="020B0604020202020204" pitchFamily="34" charset="0"/>
                <a:cs typeface="Arial" panose="020B0604020202020204" pitchFamily="34" charset="0"/>
              </a:rPr>
              <a:t>sp</a:t>
            </a:r>
            <a:r>
              <a:rPr lang="en-US" altLang="en-US" sz="1200" b="1" dirty="0">
                <a:latin typeface="Arial" panose="020B0604020202020204" pitchFamily="34" charset="0"/>
                <a:cs typeface="Arial" panose="020B0604020202020204" pitchFamily="34" charset="0"/>
              </a:rPr>
              <a:t> = 6.2 x 10</a:t>
            </a:r>
            <a:r>
              <a:rPr lang="en-US" altLang="en-US" sz="1200" b="1" baseline="30000" dirty="0">
                <a:latin typeface="Arial" panose="020B0604020202020204" pitchFamily="34" charset="0"/>
                <a:cs typeface="Arial" panose="020B0604020202020204" pitchFamily="34" charset="0"/>
              </a:rPr>
              <a:t>-12</a:t>
            </a:r>
            <a:r>
              <a:rPr lang="en-US" altLang="en-US" sz="1200" b="1" dirty="0">
                <a:latin typeface="Arial" panose="020B0604020202020204" pitchFamily="34" charset="0"/>
                <a:cs typeface="Arial" panose="020B0604020202020204" pitchFamily="34" charset="0"/>
              </a:rPr>
              <a:t>) when 100.0 mL of 1.00 x 10</a:t>
            </a:r>
            <a:r>
              <a:rPr lang="en-US" altLang="en-US" sz="1200" b="1" baseline="30000" dirty="0">
                <a:latin typeface="Arial" panose="020B0604020202020204" pitchFamily="34" charset="0"/>
                <a:cs typeface="Arial" panose="020B0604020202020204" pitchFamily="34" charset="0"/>
              </a:rPr>
              <a:t>-4</a:t>
            </a:r>
            <a:r>
              <a:rPr lang="en-US" altLang="en-US" sz="1200" b="1" dirty="0">
                <a:latin typeface="Arial" panose="020B0604020202020204" pitchFamily="34" charset="0"/>
                <a:cs typeface="Arial" panose="020B0604020202020204" pitchFamily="34" charset="0"/>
              </a:rPr>
              <a:t> M AgNO</a:t>
            </a:r>
            <a:r>
              <a:rPr lang="en-US" altLang="en-US" sz="1200" b="1" baseline="-25000" dirty="0">
                <a:latin typeface="Arial" panose="020B0604020202020204" pitchFamily="34" charset="0"/>
                <a:cs typeface="Arial" panose="020B0604020202020204" pitchFamily="34" charset="0"/>
              </a:rPr>
              <a:t>3</a:t>
            </a:r>
            <a:r>
              <a:rPr lang="en-US" altLang="en-US" sz="1200" b="1" dirty="0">
                <a:latin typeface="Arial" panose="020B0604020202020204" pitchFamily="34" charset="0"/>
                <a:cs typeface="Arial" panose="020B0604020202020204" pitchFamily="34" charset="0"/>
              </a:rPr>
              <a:t>(</a:t>
            </a:r>
            <a:r>
              <a:rPr lang="en-US" altLang="en-US" sz="1200" b="1" dirty="0" err="1">
                <a:latin typeface="Arial" panose="020B0604020202020204" pitchFamily="34" charset="0"/>
                <a:cs typeface="Arial" panose="020B0604020202020204" pitchFamily="34" charset="0"/>
              </a:rPr>
              <a:t>aq</a:t>
            </a:r>
            <a:r>
              <a:rPr lang="en-US" altLang="en-US" sz="1200" b="1" dirty="0">
                <a:latin typeface="Arial" panose="020B0604020202020204" pitchFamily="34" charset="0"/>
                <a:cs typeface="Arial" panose="020B0604020202020204" pitchFamily="34" charset="0"/>
              </a:rPr>
              <a:t>) and 200.0 mL of 3.00 x 10</a:t>
            </a:r>
            <a:r>
              <a:rPr lang="en-US" altLang="en-US" sz="1200" b="1" baseline="30000" dirty="0">
                <a:latin typeface="Arial" panose="020B0604020202020204" pitchFamily="34" charset="0"/>
                <a:cs typeface="Arial" panose="020B0604020202020204" pitchFamily="34" charset="0"/>
              </a:rPr>
              <a:t>-3</a:t>
            </a:r>
            <a:r>
              <a:rPr lang="en-US" altLang="en-US" sz="1200" b="1" dirty="0">
                <a:latin typeface="Arial" panose="020B0604020202020204" pitchFamily="34" charset="0"/>
                <a:cs typeface="Arial" panose="020B0604020202020204" pitchFamily="34" charset="0"/>
              </a:rPr>
              <a:t> M Na</a:t>
            </a:r>
            <a:r>
              <a:rPr lang="en-US" altLang="en-US" sz="1200" b="1" baseline="-25000" dirty="0">
                <a:latin typeface="Arial" panose="020B0604020202020204" pitchFamily="34" charset="0"/>
                <a:cs typeface="Arial" panose="020B0604020202020204" pitchFamily="34" charset="0"/>
              </a:rPr>
              <a:t>2</a:t>
            </a:r>
            <a:r>
              <a:rPr lang="en-US" altLang="en-US" sz="1200" b="1" dirty="0">
                <a:latin typeface="Arial" panose="020B0604020202020204" pitchFamily="34" charset="0"/>
                <a:cs typeface="Arial" panose="020B0604020202020204" pitchFamily="34" charset="0"/>
              </a:rPr>
              <a:t>CO</a:t>
            </a:r>
            <a:r>
              <a:rPr lang="en-US" altLang="en-US" sz="1200" b="1" baseline="-25000" dirty="0">
                <a:latin typeface="Arial" panose="020B0604020202020204" pitchFamily="34" charset="0"/>
                <a:cs typeface="Arial" panose="020B0604020202020204" pitchFamily="34" charset="0"/>
              </a:rPr>
              <a:t>3</a:t>
            </a:r>
            <a:r>
              <a:rPr lang="en-US" altLang="en-US" sz="1200" b="1" dirty="0">
                <a:latin typeface="Arial" panose="020B0604020202020204" pitchFamily="34" charset="0"/>
                <a:cs typeface="Arial" panose="020B0604020202020204" pitchFamily="34" charset="0"/>
              </a:rPr>
              <a:t>(</a:t>
            </a:r>
            <a:r>
              <a:rPr lang="en-US" altLang="en-US" sz="1200" b="1" dirty="0" err="1">
                <a:latin typeface="Arial" panose="020B0604020202020204" pitchFamily="34" charset="0"/>
                <a:cs typeface="Arial" panose="020B0604020202020204" pitchFamily="34" charset="0"/>
              </a:rPr>
              <a:t>aq</a:t>
            </a:r>
            <a:r>
              <a:rPr lang="en-US" altLang="en-US" sz="1200" b="1" dirty="0">
                <a:latin typeface="Arial" panose="020B0604020202020204" pitchFamily="34" charset="0"/>
                <a:cs typeface="Arial" panose="020B0604020202020204" pitchFamily="34" charset="0"/>
              </a:rPr>
              <a:t>) are mixed?  What will be the remaining concentration of ions present in solution?  </a:t>
            </a:r>
            <a:endParaRPr lang="en-US" sz="1200"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xmlns="" id="{3BDF4808-9DEF-4528-8B7C-75974087CE3F}"/>
              </a:ext>
            </a:extLst>
          </p:cNvPr>
          <p:cNvSpPr txBox="1">
            <a:spLocks noChangeArrowheads="1"/>
          </p:cNvSpPr>
          <p:nvPr/>
        </p:nvSpPr>
        <p:spPr bwMode="auto">
          <a:xfrm>
            <a:off x="228600" y="293688"/>
            <a:ext cx="8915400" cy="623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9pPr>
          </a:lstStyle>
          <a:p>
            <a:pPr algn="ctr">
              <a:buSzPct val="100000"/>
              <a:defRPr/>
            </a:pPr>
            <a:r>
              <a:rPr lang="en-US" sz="3200" b="1" dirty="0">
                <a:effectLst>
                  <a:outerShdw blurRad="38100" dist="38100" dir="2700000" algn="tl">
                    <a:srgbClr val="C0C0C0"/>
                  </a:outerShdw>
                </a:effectLst>
                <a:latin typeface="Arial" charset="0"/>
              </a:rPr>
              <a:t>Solubility vs. Solubility Product</a:t>
            </a:r>
          </a:p>
          <a:p>
            <a:pPr>
              <a:buSzPct val="100000"/>
              <a:defRPr/>
            </a:pPr>
            <a:endParaRPr lang="en-US" sz="3200" b="1" dirty="0">
              <a:effectLst>
                <a:outerShdw blurRad="38100" dist="38100" dir="2700000" algn="tl">
                  <a:srgbClr val="C0C0C0"/>
                </a:outerShdw>
              </a:effectLst>
              <a:latin typeface="Arial" charset="0"/>
            </a:endParaRPr>
          </a:p>
          <a:p>
            <a:pPr>
              <a:buSzPct val="100000"/>
              <a:defRPr/>
            </a:pPr>
            <a:r>
              <a:rPr lang="en-US" sz="3600" b="1" dirty="0">
                <a:effectLst>
                  <a:outerShdw blurRad="38100" dist="38100" dir="2700000" algn="tl">
                    <a:srgbClr val="C0C0C0"/>
                  </a:outerShdw>
                </a:effectLst>
                <a:latin typeface="Arial" charset="0"/>
              </a:rPr>
              <a:t>Solubility:  The quantity of solute that dissolves to form a saturated solution. (</a:t>
            </a:r>
            <a:r>
              <a:rPr lang="en-US" sz="3600" b="1" baseline="30000" dirty="0">
                <a:effectLst>
                  <a:outerShdw blurRad="38100" dist="38100" dir="2700000" algn="tl">
                    <a:srgbClr val="C0C0C0"/>
                  </a:outerShdw>
                </a:effectLst>
                <a:latin typeface="Arial" charset="0"/>
              </a:rPr>
              <a:t>g</a:t>
            </a:r>
            <a:r>
              <a:rPr lang="en-US" sz="3600" b="1" dirty="0">
                <a:effectLst>
                  <a:outerShdw blurRad="38100" dist="38100" dir="2700000" algn="tl">
                    <a:srgbClr val="C0C0C0"/>
                  </a:outerShdw>
                </a:effectLst>
                <a:latin typeface="Arial" charset="0"/>
              </a:rPr>
              <a:t>/</a:t>
            </a:r>
            <a:r>
              <a:rPr lang="en-US" sz="3600" b="1" baseline="-25000" dirty="0">
                <a:effectLst>
                  <a:outerShdw blurRad="38100" dist="38100" dir="2700000" algn="tl">
                    <a:srgbClr val="C0C0C0"/>
                  </a:outerShdw>
                </a:effectLst>
                <a:latin typeface="Arial" charset="0"/>
              </a:rPr>
              <a:t>L</a:t>
            </a:r>
            <a:r>
              <a:rPr lang="en-US" sz="3600" b="1" dirty="0">
                <a:effectLst>
                  <a:outerShdw blurRad="38100" dist="38100" dir="2700000" algn="tl">
                    <a:srgbClr val="C0C0C0"/>
                  </a:outerShdw>
                </a:effectLst>
                <a:latin typeface="Arial" charset="0"/>
              </a:rPr>
              <a:t>)</a:t>
            </a:r>
          </a:p>
          <a:p>
            <a:pPr>
              <a:buSzPct val="100000"/>
              <a:defRPr/>
            </a:pPr>
            <a:endParaRPr lang="en-US" sz="3600" b="1" dirty="0">
              <a:effectLst>
                <a:outerShdw blurRad="38100" dist="38100" dir="2700000" algn="tl">
                  <a:srgbClr val="C0C0C0"/>
                </a:outerShdw>
              </a:effectLst>
              <a:latin typeface="Arial" charset="0"/>
            </a:endParaRPr>
          </a:p>
          <a:p>
            <a:pPr>
              <a:buSzPct val="100000"/>
              <a:defRPr/>
            </a:pPr>
            <a:r>
              <a:rPr lang="en-US" sz="3600" b="1" dirty="0" err="1">
                <a:effectLst>
                  <a:outerShdw blurRad="38100" dist="38100" dir="2700000" algn="tl">
                    <a:srgbClr val="C0C0C0"/>
                  </a:outerShdw>
                </a:effectLst>
                <a:latin typeface="Arial" charset="0"/>
              </a:rPr>
              <a:t>K</a:t>
            </a:r>
            <a:r>
              <a:rPr lang="en-US" sz="3600" b="1" baseline="-25000" dirty="0" err="1">
                <a:effectLst>
                  <a:outerShdw blurRad="38100" dist="38100" dir="2700000" algn="tl">
                    <a:srgbClr val="C0C0C0"/>
                  </a:outerShdw>
                </a:effectLst>
                <a:latin typeface="Arial" charset="0"/>
              </a:rPr>
              <a:t>sp</a:t>
            </a:r>
            <a:r>
              <a:rPr lang="en-US" sz="3600" b="1" dirty="0">
                <a:effectLst>
                  <a:outerShdw blurRad="38100" dist="38100" dir="2700000" algn="tl">
                    <a:srgbClr val="C0C0C0"/>
                  </a:outerShdw>
                </a:effectLst>
                <a:latin typeface="Arial" charset="0"/>
              </a:rPr>
              <a:t>:  The equilibrium between the ionic solid and the saturated solution.</a:t>
            </a:r>
          </a:p>
          <a:p>
            <a:pPr>
              <a:buSzPct val="100000"/>
              <a:defRPr/>
            </a:pPr>
            <a:endParaRPr lang="en-US" sz="3600" b="1" dirty="0">
              <a:effectLst>
                <a:outerShdw blurRad="38100" dist="38100" dir="2700000" algn="tl">
                  <a:srgbClr val="C0C0C0"/>
                </a:outerShdw>
              </a:effectLst>
              <a:latin typeface="Arial" charset="0"/>
            </a:endParaRPr>
          </a:p>
          <a:p>
            <a:pPr>
              <a:buSzPct val="100000"/>
              <a:defRPr/>
            </a:pPr>
            <a:r>
              <a:rPr lang="en-US" sz="3600" b="1" dirty="0">
                <a:solidFill>
                  <a:schemeClr val="accent6">
                    <a:lumMod val="60000"/>
                    <a:lumOff val="40000"/>
                  </a:schemeClr>
                </a:solidFill>
                <a:effectLst>
                  <a:outerShdw blurRad="38100" dist="38100" dir="2700000" algn="tl">
                    <a:srgbClr val="C0C0C0"/>
                  </a:outerShdw>
                </a:effectLst>
                <a:latin typeface="Arial" charset="0"/>
              </a:rPr>
              <a:t>Molar Solubility:  (n </a:t>
            </a:r>
            <a:r>
              <a:rPr lang="en-US" sz="3600" b="1" baseline="-25000" dirty="0">
                <a:solidFill>
                  <a:schemeClr val="accent6">
                    <a:lumMod val="60000"/>
                    <a:lumOff val="40000"/>
                  </a:schemeClr>
                </a:solidFill>
                <a:effectLst>
                  <a:outerShdw blurRad="38100" dist="38100" dir="2700000" algn="tl">
                    <a:srgbClr val="C0C0C0"/>
                  </a:outerShdw>
                </a:effectLst>
                <a:latin typeface="Arial" charset="0"/>
              </a:rPr>
              <a:t>solute</a:t>
            </a:r>
            <a:r>
              <a:rPr lang="en-US" sz="3600" b="1" dirty="0">
                <a:solidFill>
                  <a:schemeClr val="accent6">
                    <a:lumMod val="60000"/>
                    <a:lumOff val="40000"/>
                  </a:schemeClr>
                </a:solidFill>
                <a:effectLst>
                  <a:outerShdw blurRad="38100" dist="38100" dir="2700000" algn="tl">
                    <a:srgbClr val="C0C0C0"/>
                  </a:outerShdw>
                </a:effectLst>
                <a:latin typeface="Arial" charset="0"/>
              </a:rPr>
              <a:t>/L </a:t>
            </a:r>
            <a:r>
              <a:rPr lang="en-US" sz="3600" b="1" baseline="-25000" dirty="0">
                <a:solidFill>
                  <a:schemeClr val="accent6">
                    <a:lumMod val="60000"/>
                    <a:lumOff val="40000"/>
                  </a:schemeClr>
                </a:solidFill>
                <a:effectLst>
                  <a:outerShdw blurRad="38100" dist="38100" dir="2700000" algn="tl">
                    <a:srgbClr val="C0C0C0"/>
                  </a:outerShdw>
                </a:effectLst>
                <a:latin typeface="Arial" charset="0"/>
              </a:rPr>
              <a:t>saturated solution</a:t>
            </a:r>
            <a:r>
              <a:rPr lang="en-US" sz="3600" b="1" dirty="0">
                <a:solidFill>
                  <a:schemeClr val="accent6">
                    <a:lumMod val="60000"/>
                    <a:lumOff val="40000"/>
                  </a:schemeClr>
                </a:solidFill>
                <a:effectLst>
                  <a:outerShdw blurRad="38100" dist="38100" dir="2700000" algn="tl">
                    <a:srgbClr val="C0C0C0"/>
                  </a:outerShdw>
                </a:effectLst>
                <a:latin typeface="Arial" charset="0"/>
              </a:rPr>
              <a:t>)</a:t>
            </a:r>
          </a:p>
          <a:p>
            <a:pPr>
              <a:buSzPct val="100000"/>
              <a:defRPr/>
            </a:pPr>
            <a:endParaRPr lang="en-US" sz="3600" b="1" dirty="0">
              <a:solidFill>
                <a:srgbClr val="D60093"/>
              </a:solidFill>
              <a:effectLst>
                <a:outerShdw blurRad="38100" dist="38100" dir="2700000" algn="tl">
                  <a:srgbClr val="C0C0C0"/>
                </a:outerShdw>
              </a:effectLst>
              <a:latin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8E274EF6-2C4B-4C37-86FA-7CA55CAEFE96}" type="slidenum">
              <a:rPr lang="en-US" altLang="en-US" sz="1400"/>
              <a:pPr algn="ctr">
                <a:spcBef>
                  <a:spcPct val="0"/>
                </a:spcBef>
                <a:buClrTx/>
                <a:buFontTx/>
                <a:buNone/>
              </a:pPr>
              <a:t>6</a:t>
            </a:fld>
            <a:endParaRPr lang="en-US" altLang="en-US" sz="1400"/>
          </a:p>
        </p:txBody>
      </p:sp>
      <p:sp>
        <p:nvSpPr>
          <p:cNvPr id="13315" name="Text Box 2">
            <a:extLst>
              <a:ext uri="{FF2B5EF4-FFF2-40B4-BE49-F238E27FC236}">
                <a16:creationId xmlns:a16="http://schemas.microsoft.com/office/drawing/2014/main" xmlns="" id="{A01A7627-D2B4-4C51-A0E5-34FDAC056DB4}"/>
              </a:ext>
            </a:extLst>
          </p:cNvPr>
          <p:cNvSpPr txBox="1">
            <a:spLocks noChangeArrowheads="1"/>
          </p:cNvSpPr>
          <p:nvPr/>
        </p:nvSpPr>
        <p:spPr bwMode="auto">
          <a:xfrm>
            <a:off x="296863" y="304800"/>
            <a:ext cx="8458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defRPr/>
            </a:pPr>
            <a:r>
              <a:rPr lang="en-US" altLang="en-US" sz="4400" dirty="0">
                <a:solidFill>
                  <a:schemeClr val="accent6">
                    <a:lumMod val="60000"/>
                    <a:lumOff val="40000"/>
                  </a:schemeClr>
                </a:solidFill>
                <a:latin typeface="Aharoni" panose="02010803020104030203" pitchFamily="2" charset="-79"/>
              </a:rPr>
              <a:t>Molar Solubility</a:t>
            </a:r>
          </a:p>
        </p:txBody>
      </p:sp>
      <p:sp>
        <p:nvSpPr>
          <p:cNvPr id="13316" name="Text Box 3">
            <a:extLst>
              <a:ext uri="{FF2B5EF4-FFF2-40B4-BE49-F238E27FC236}">
                <a16:creationId xmlns:a16="http://schemas.microsoft.com/office/drawing/2014/main" xmlns="" id="{91E7BEA8-923E-462E-BF00-7C44AF0DE02E}"/>
              </a:ext>
            </a:extLst>
          </p:cNvPr>
          <p:cNvSpPr txBox="1">
            <a:spLocks noChangeArrowheads="1"/>
          </p:cNvSpPr>
          <p:nvPr/>
        </p:nvSpPr>
        <p:spPr bwMode="auto">
          <a:xfrm>
            <a:off x="68263" y="1447800"/>
            <a:ext cx="8915400"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imes New Roman" panose="02020603050405020304" pitchFamily="18" charset="0"/>
                <a:ea typeface="Microsoft YaHei" panose="020B0503020204020204" pitchFamily="34" charset="-122"/>
              </a:defRPr>
            </a:lvl1pPr>
            <a:lvl2pPr marL="741363" indent="-284163">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panose="02020603050405020304" pitchFamily="18" charset="0"/>
                <a:ea typeface="Microsoft YaHei" panose="020B0503020204020204" pitchFamily="34" charset="-122"/>
              </a:defRPr>
            </a:lvl9pPr>
          </a:lstStyle>
          <a:p>
            <a:pPr>
              <a:lnSpc>
                <a:spcPct val="90000"/>
              </a:lnSpc>
              <a:spcBef>
                <a:spcPts val="700"/>
              </a:spcBef>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solubility is the amount of solute that will dissolve in a given amount of solution</a:t>
            </a:r>
          </a:p>
          <a:p>
            <a:pPr lvl="1">
              <a:lnSpc>
                <a:spcPct val="90000"/>
              </a:lnSpc>
              <a:spcBef>
                <a:spcPts val="60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at a particular temperature</a:t>
            </a:r>
          </a:p>
          <a:p>
            <a:pPr>
              <a:lnSpc>
                <a:spcPct val="90000"/>
              </a:lnSpc>
              <a:spcBef>
                <a:spcPts val="700"/>
              </a:spcBef>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the </a:t>
            </a:r>
            <a:r>
              <a:rPr lang="en-US" altLang="en-US" sz="2800" b="1" dirty="0">
                <a:solidFill>
                  <a:schemeClr val="accent6">
                    <a:lumMod val="60000"/>
                    <a:lumOff val="40000"/>
                  </a:schemeClr>
                </a:solidFill>
                <a:latin typeface="Arial" panose="020B0604020202020204" pitchFamily="34" charset="0"/>
                <a:cs typeface="Arial" panose="020B0604020202020204" pitchFamily="34" charset="0"/>
              </a:rPr>
              <a:t>molar solubility</a:t>
            </a:r>
            <a:r>
              <a:rPr lang="en-US" altLang="en-US" sz="2800" dirty="0">
                <a:solidFill>
                  <a:schemeClr val="accent6">
                    <a:lumMod val="60000"/>
                    <a:lumOff val="40000"/>
                  </a:schemeClr>
                </a:solidFill>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is the number of moles of solute that will dissolve in a liter of solution</a:t>
            </a:r>
          </a:p>
          <a:p>
            <a:pPr lvl="1">
              <a:lnSpc>
                <a:spcPct val="90000"/>
              </a:lnSpc>
              <a:spcBef>
                <a:spcPts val="600"/>
              </a:spcBef>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the molarity of the dissolved solute in a saturated solution</a:t>
            </a:r>
          </a:p>
          <a:p>
            <a:pPr>
              <a:lnSpc>
                <a:spcPct val="90000"/>
              </a:lnSpc>
              <a:spcBef>
                <a:spcPts val="700"/>
              </a:spcBef>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for the general reaction:</a:t>
            </a:r>
          </a:p>
          <a:p>
            <a:pPr algn="ctr">
              <a:lnSpc>
                <a:spcPct val="90000"/>
              </a:lnSpc>
              <a:spcBef>
                <a:spcPts val="700"/>
              </a:spcBef>
              <a:buClrTx/>
              <a:buFontTx/>
              <a:buNone/>
              <a:defRPr/>
            </a:pP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a:t>
            </a:r>
            <a:r>
              <a:rPr lang="en-US" altLang="en-US" sz="2800" i="1" baseline="-25000" dirty="0" err="1">
                <a:latin typeface="Arial" panose="020B0604020202020204" pitchFamily="34" charset="0"/>
                <a:cs typeface="Arial" panose="020B0604020202020204" pitchFamily="34" charset="0"/>
              </a:rPr>
              <a:t>n</a:t>
            </a:r>
            <a:r>
              <a:rPr lang="en-US" altLang="en-US" sz="2800" dirty="0" err="1">
                <a:latin typeface="Arial" panose="020B0604020202020204" pitchFamily="34" charset="0"/>
                <a:cs typeface="Arial" panose="020B0604020202020204" pitchFamily="34" charset="0"/>
              </a:rPr>
              <a:t>X</a:t>
            </a:r>
            <a:r>
              <a:rPr lang="en-US" altLang="en-US" sz="2800" i="1" baseline="-25000" dirty="0" err="1">
                <a:latin typeface="Arial" panose="020B0604020202020204" pitchFamily="34" charset="0"/>
                <a:cs typeface="Arial" panose="020B0604020202020204" pitchFamily="34" charset="0"/>
              </a:rPr>
              <a:t>m</a:t>
            </a:r>
            <a:r>
              <a:rPr lang="en-US" altLang="en-US" sz="2800" dirty="0">
                <a:latin typeface="Arial" panose="020B0604020202020204" pitchFamily="34" charset="0"/>
                <a:cs typeface="Arial" panose="020B0604020202020204" pitchFamily="34" charset="0"/>
              </a:rPr>
              <a:t>(</a:t>
            </a:r>
            <a:r>
              <a:rPr lang="en-US" altLang="en-US" sz="2800" i="1" dirty="0">
                <a:latin typeface="Arial" panose="020B0604020202020204" pitchFamily="34" charset="0"/>
                <a:cs typeface="Arial" panose="020B0604020202020204" pitchFamily="34" charset="0"/>
              </a:rPr>
              <a:t>s</a:t>
            </a:r>
            <a:r>
              <a:rPr lang="en-US" altLang="en-US" sz="2800" dirty="0">
                <a:latin typeface="Arial" panose="020B0604020202020204" pitchFamily="34" charset="0"/>
                <a:cs typeface="Arial" panose="020B0604020202020204" pitchFamily="34" charset="0"/>
              </a:rPr>
              <a:t>) </a:t>
            </a:r>
            <a:r>
              <a:rPr lang="en-US" altLang="en-US" sz="2800" dirty="0">
                <a:latin typeface="Symbol" panose="05050102010706020507" pitchFamily="18" charset="2"/>
                <a:cs typeface="Arial" panose="020B0604020202020204" pitchFamily="34" charset="0"/>
              </a:rPr>
              <a:t></a:t>
            </a:r>
            <a:r>
              <a:rPr lang="en-US" altLang="en-US" sz="2800" dirty="0">
                <a:latin typeface="Arial" panose="020B0604020202020204" pitchFamily="34" charset="0"/>
                <a:cs typeface="Arial" panose="020B0604020202020204" pitchFamily="34" charset="0"/>
              </a:rPr>
              <a:t> </a:t>
            </a:r>
            <a:r>
              <a:rPr lang="en-US" altLang="en-US" sz="2800" i="1" dirty="0" err="1">
                <a:latin typeface="Arial" panose="020B0604020202020204" pitchFamily="34" charset="0"/>
                <a:cs typeface="Arial" panose="020B0604020202020204" pitchFamily="34" charset="0"/>
              </a:rPr>
              <a:t>n</a:t>
            </a:r>
            <a:r>
              <a:rPr lang="en-US" altLang="en-US" sz="2800" dirty="0" err="1">
                <a:latin typeface="Arial" panose="020B0604020202020204" pitchFamily="34" charset="0"/>
                <a:cs typeface="Arial" panose="020B0604020202020204" pitchFamily="34" charset="0"/>
              </a:rPr>
              <a:t>M</a:t>
            </a:r>
            <a:r>
              <a:rPr lang="en-US" altLang="en-US" sz="2800" i="1" baseline="30000" dirty="0" err="1">
                <a:latin typeface="Arial" panose="020B0604020202020204" pitchFamily="34" charset="0"/>
                <a:cs typeface="Arial" panose="020B0604020202020204" pitchFamily="34" charset="0"/>
              </a:rPr>
              <a:t>m</a:t>
            </a:r>
            <a:r>
              <a:rPr lang="en-US" altLang="en-US" sz="2800" baseline="30000" dirty="0">
                <a:latin typeface="Arial" panose="020B0604020202020204" pitchFamily="34" charset="0"/>
                <a:cs typeface="Arial" panose="020B0604020202020204" pitchFamily="34" charset="0"/>
              </a:rPr>
              <a:t>+</a:t>
            </a:r>
            <a:r>
              <a:rPr lang="en-US" altLang="en-US" sz="2800" dirty="0">
                <a:latin typeface="Arial" panose="020B0604020202020204" pitchFamily="34" charset="0"/>
                <a:cs typeface="Arial" panose="020B0604020202020204" pitchFamily="34" charset="0"/>
              </a:rPr>
              <a:t>(</a:t>
            </a:r>
            <a:r>
              <a:rPr lang="en-US" altLang="en-US" sz="2800" i="1" dirty="0" err="1">
                <a:latin typeface="Arial" panose="020B0604020202020204" pitchFamily="34" charset="0"/>
                <a:cs typeface="Arial" panose="020B0604020202020204" pitchFamily="34" charset="0"/>
              </a:rPr>
              <a:t>aq</a:t>
            </a:r>
            <a:r>
              <a:rPr lang="en-US" altLang="en-US" sz="2800" dirty="0">
                <a:latin typeface="Arial" panose="020B0604020202020204" pitchFamily="34" charset="0"/>
                <a:cs typeface="Arial" panose="020B0604020202020204" pitchFamily="34" charset="0"/>
              </a:rPr>
              <a:t>) + </a:t>
            </a:r>
            <a:r>
              <a:rPr lang="en-US" altLang="en-US" sz="2800" i="1" dirty="0" err="1">
                <a:latin typeface="Arial" panose="020B0604020202020204" pitchFamily="34" charset="0"/>
                <a:cs typeface="Arial" panose="020B0604020202020204" pitchFamily="34" charset="0"/>
              </a:rPr>
              <a:t>m</a:t>
            </a:r>
            <a:r>
              <a:rPr lang="en-US" altLang="en-US" sz="2800" dirty="0" err="1">
                <a:latin typeface="Arial" panose="020B0604020202020204" pitchFamily="34" charset="0"/>
                <a:cs typeface="Arial" panose="020B0604020202020204" pitchFamily="34" charset="0"/>
              </a:rPr>
              <a:t>X</a:t>
            </a:r>
            <a:r>
              <a:rPr lang="en-US" altLang="en-US" sz="2800" i="1" baseline="30000" dirty="0" err="1">
                <a:latin typeface="Arial" panose="020B0604020202020204" pitchFamily="34" charset="0"/>
                <a:cs typeface="Arial" panose="020B0604020202020204" pitchFamily="34" charset="0"/>
              </a:rPr>
              <a:t>n</a:t>
            </a:r>
            <a:r>
              <a:rPr lang="en-US" altLang="en-US" sz="2800" baseline="30000" dirty="0">
                <a:latin typeface="Arial" panose="020B0604020202020204" pitchFamily="34" charset="0"/>
                <a:cs typeface="Arial" panose="020B0604020202020204" pitchFamily="34" charset="0"/>
              </a:rPr>
              <a:t>−</a:t>
            </a:r>
            <a:r>
              <a:rPr lang="en-US" altLang="en-US" sz="2800" dirty="0">
                <a:latin typeface="Arial" panose="020B0604020202020204" pitchFamily="34" charset="0"/>
                <a:cs typeface="Arial" panose="020B0604020202020204" pitchFamily="34" charset="0"/>
              </a:rPr>
              <a:t>(</a:t>
            </a:r>
            <a:r>
              <a:rPr lang="en-US" altLang="en-US" sz="2800" i="1" dirty="0" err="1">
                <a:latin typeface="Arial" panose="020B0604020202020204" pitchFamily="34" charset="0"/>
                <a:cs typeface="Arial" panose="020B0604020202020204" pitchFamily="34" charset="0"/>
              </a:rPr>
              <a:t>aq</a:t>
            </a:r>
            <a:r>
              <a:rPr lang="en-US" altLang="en-US" sz="2800" dirty="0">
                <a:latin typeface="Arial" panose="020B0604020202020204" pitchFamily="34" charset="0"/>
                <a:cs typeface="Arial" panose="020B0604020202020204" pitchFamily="34" charset="0"/>
              </a:rPr>
              <a:t>)</a:t>
            </a:r>
          </a:p>
          <a:p>
            <a:pPr>
              <a:lnSpc>
                <a:spcPct val="90000"/>
              </a:lnSpc>
              <a:spcBef>
                <a:spcPts val="700"/>
              </a:spcBef>
              <a:buFont typeface="Arial" panose="020B0604020202020204" pitchFamily="34" charset="0"/>
              <a:buNone/>
              <a:defRPr/>
            </a:pPr>
            <a:endParaRPr lang="en-US" altLang="en-US" sz="2800" dirty="0">
              <a:latin typeface="Arial" panose="020B0604020202020204" pitchFamily="34" charset="0"/>
              <a:cs typeface="Arial" panose="020B0604020202020204" pitchFamily="34" charset="0"/>
            </a:endParaRPr>
          </a:p>
        </p:txBody>
      </p:sp>
      <p:graphicFrame>
        <p:nvGraphicFramePr>
          <p:cNvPr id="8196" name="Object 4"/>
          <p:cNvGraphicFramePr>
            <a:graphicFrameLocks noChangeAspect="1"/>
          </p:cNvGraphicFramePr>
          <p:nvPr/>
        </p:nvGraphicFramePr>
        <p:xfrm>
          <a:off x="1600200" y="5181600"/>
          <a:ext cx="5486400" cy="1287463"/>
        </p:xfrm>
        <a:graphic>
          <a:graphicData uri="http://schemas.openxmlformats.org/presentationml/2006/ole">
            <mc:AlternateContent xmlns:mc="http://schemas.openxmlformats.org/markup-compatibility/2006">
              <mc:Choice xmlns:v="urn:schemas-microsoft-com:vml" Requires="v">
                <p:oleObj spid="_x0000_s15366" r:id="rId4" imgW="491416" imgH="491416" progId="">
                  <p:embed/>
                </p:oleObj>
              </mc:Choice>
              <mc:Fallback>
                <p:oleObj r:id="rId4" imgW="491416" imgH="49141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181600"/>
                        <a:ext cx="5486400" cy="1287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afterEffect">
                                  <p:stCondLst>
                                    <p:cond delay="500"/>
                                  </p:stCondLst>
                                  <p:childTnLst>
                                    <p:set>
                                      <p:cBhvr additive="repl">
                                        <p:cTn id="6" dur="1" fill="hold">
                                          <p:stCondLst>
                                            <p:cond delay="0"/>
                                          </p:stCondLst>
                                        </p:cTn>
                                        <p:tgtEl>
                                          <p:spTgt spid="8196"/>
                                        </p:tgtEl>
                                        <p:attrNameLst>
                                          <p:attrName>style.visibility</p:attrName>
                                        </p:attrNameLst>
                                      </p:cBhvr>
                                      <p:to>
                                        <p:strVal val="visible"/>
                                      </p:to>
                                    </p:set>
                                    <p:animEffect transition="in" filter="dissolve">
                                      <p:cBhvr additive="repl">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p:txBody>
          <a:bodyPr/>
          <a:lstStyle/>
          <a:p>
            <a:r>
              <a:rPr lang="en-US" altLang="en-US" smtClean="0"/>
              <a:t>Solubility vs. Solubility Product</a:t>
            </a:r>
            <a:endParaRPr lang="en-US" altLang="en-US" sz="2000" b="0" smtClean="0"/>
          </a:p>
        </p:txBody>
      </p:sp>
      <p:pic>
        <p:nvPicPr>
          <p:cNvPr id="17411" name="Picture 10" descr="A diagram shows how to convert mass solubility to molar solubility, to molar concentration, to K sub s p. With mass solubility of the compound, grams per liter, use formula weight to covert back and forth with molar solubility of the compound, moles per liter. From there, use the empirical formula to convert back and forth with molar concentration of ions, from which you can convert back and forth with K sub s p using the solubility equilibrium."/>
          <p:cNvPicPr>
            <a:picLocks noChangeAspect="1" noChangeArrowheads="1"/>
          </p:cNvPicPr>
          <p:nvPr/>
        </p:nvPicPr>
        <p:blipFill>
          <a:blip r:embed="rId2">
            <a:extLst>
              <a:ext uri="{28A0092B-C50C-407E-A947-70E740481C1C}">
                <a14:useLocalDpi xmlns:a14="http://schemas.microsoft.com/office/drawing/2010/main" val="0"/>
              </a:ext>
            </a:extLst>
          </a:blip>
          <a:srcRect b="4176"/>
          <a:stretch>
            <a:fillRect/>
          </a:stretch>
        </p:blipFill>
        <p:spPr bwMode="auto">
          <a:xfrm>
            <a:off x="733425" y="1828800"/>
            <a:ext cx="7677150"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898525" y="41275"/>
            <a:ext cx="7026275" cy="271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sz="2800" b="1" u="sng"/>
              <a:t>Interconverting solubility and Ksp</a:t>
            </a:r>
          </a:p>
          <a:p>
            <a:pPr algn="ctr">
              <a:spcBef>
                <a:spcPct val="0"/>
              </a:spcBef>
              <a:buClrTx/>
              <a:buFontTx/>
              <a:buNone/>
            </a:pPr>
            <a:endParaRPr lang="en-US" altLang="en-US" sz="2400" b="1"/>
          </a:p>
          <a:p>
            <a:pPr algn="ctr">
              <a:spcBef>
                <a:spcPct val="0"/>
              </a:spcBef>
              <a:buClrTx/>
              <a:buFontTx/>
              <a:buNone/>
            </a:pPr>
            <a:endParaRPr lang="en-US" altLang="en-US" sz="2400" b="1"/>
          </a:p>
          <a:p>
            <a:pPr algn="ctr">
              <a:spcBef>
                <a:spcPct val="0"/>
              </a:spcBef>
              <a:buClrTx/>
              <a:buFontTx/>
              <a:buNone/>
            </a:pPr>
            <a:endParaRPr lang="en-US" altLang="en-US" sz="2400" b="1"/>
          </a:p>
          <a:p>
            <a:pPr algn="ctr">
              <a:spcBef>
                <a:spcPct val="0"/>
              </a:spcBef>
              <a:buClrTx/>
              <a:buFontTx/>
              <a:buNone/>
            </a:pPr>
            <a:endParaRPr lang="en-US" altLang="en-US" sz="2400" b="1"/>
          </a:p>
          <a:p>
            <a:pPr algn="ctr">
              <a:spcBef>
                <a:spcPct val="0"/>
              </a:spcBef>
              <a:buClrTx/>
              <a:buFontTx/>
              <a:buNone/>
            </a:pPr>
            <a:endParaRPr lang="en-US" altLang="en-US" sz="2400" b="1"/>
          </a:p>
          <a:p>
            <a:pPr algn="ctr">
              <a:spcBef>
                <a:spcPct val="0"/>
              </a:spcBef>
              <a:buClrTx/>
              <a:buFontTx/>
              <a:buNone/>
            </a:pPr>
            <a:endParaRPr lang="en-US" altLang="en-US" sz="2400" b="1"/>
          </a:p>
        </p:txBody>
      </p:sp>
      <p:sp>
        <p:nvSpPr>
          <p:cNvPr id="9218" name="Rectangle 2">
            <a:extLst>
              <a:ext uri="{FF2B5EF4-FFF2-40B4-BE49-F238E27FC236}">
                <a16:creationId xmlns:a16="http://schemas.microsoft.com/office/drawing/2014/main" xmlns="" id="{CDAD9F2D-0193-4EC7-841F-FD6483987969}"/>
              </a:ext>
            </a:extLst>
          </p:cNvPr>
          <p:cNvSpPr>
            <a:spLocks noChangeArrowheads="1"/>
          </p:cNvSpPr>
          <p:nvPr/>
        </p:nvSpPr>
        <p:spPr bwMode="auto">
          <a:xfrm>
            <a:off x="228600" y="2209800"/>
            <a:ext cx="2133600" cy="1828800"/>
          </a:xfrm>
          <a:prstGeom prst="rect">
            <a:avLst/>
          </a:prstGeom>
          <a:solidFill>
            <a:srgbClr val="800080"/>
          </a:solidFill>
          <a:ln w="25560">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FFFFFF"/>
                </a:solidFill>
                <a:effectLst>
                  <a:outerShdw blurRad="38100" dist="38100" dir="2700000" algn="tl">
                    <a:srgbClr val="000000"/>
                  </a:outerShdw>
                </a:effectLst>
                <a:latin typeface="Arial" charset="0"/>
                <a:ea typeface="Microsoft YaHei" charset="-122"/>
              </a:rPr>
              <a:t>SOLUBILITY</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FFFFFF"/>
                </a:solidFill>
                <a:effectLst>
                  <a:outerShdw blurRad="38100" dist="38100" dir="2700000" algn="tl">
                    <a:srgbClr val="000000"/>
                  </a:outerShdw>
                </a:effectLst>
                <a:latin typeface="Arial" charset="0"/>
                <a:ea typeface="Microsoft YaHei" charset="-122"/>
              </a:rPr>
              <a:t>OF </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FFFFFF"/>
                </a:solidFill>
                <a:effectLst>
                  <a:outerShdw blurRad="38100" dist="38100" dir="2700000" algn="tl">
                    <a:srgbClr val="000000"/>
                  </a:outerShdw>
                </a:effectLst>
                <a:latin typeface="Arial" charset="0"/>
                <a:ea typeface="Microsoft YaHei" charset="-122"/>
              </a:rPr>
              <a:t>COMPOUND</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FFFFFF"/>
                </a:solidFill>
                <a:effectLst>
                  <a:outerShdw blurRad="38100" dist="38100" dir="2700000" algn="tl">
                    <a:srgbClr val="000000"/>
                  </a:outerShdw>
                </a:effectLst>
                <a:latin typeface="Arial" charset="0"/>
                <a:ea typeface="Microsoft YaHei" charset="-122"/>
              </a:rPr>
              <a:t>(g/L)</a:t>
            </a:r>
          </a:p>
        </p:txBody>
      </p:sp>
      <p:sp>
        <p:nvSpPr>
          <p:cNvPr id="9219" name="Rectangle 3">
            <a:extLst>
              <a:ext uri="{FF2B5EF4-FFF2-40B4-BE49-F238E27FC236}">
                <a16:creationId xmlns:a16="http://schemas.microsoft.com/office/drawing/2014/main" xmlns="" id="{C53BAB92-1CE1-4189-A7DD-11FCDD6015DC}"/>
              </a:ext>
            </a:extLst>
          </p:cNvPr>
          <p:cNvSpPr>
            <a:spLocks noChangeArrowheads="1"/>
          </p:cNvSpPr>
          <p:nvPr/>
        </p:nvSpPr>
        <p:spPr bwMode="auto">
          <a:xfrm>
            <a:off x="2895600" y="2209800"/>
            <a:ext cx="2057400" cy="1828800"/>
          </a:xfrm>
          <a:prstGeom prst="rect">
            <a:avLst/>
          </a:prstGeom>
          <a:solidFill>
            <a:srgbClr val="D60093"/>
          </a:solidFill>
          <a:ln w="38160">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rgbClr val="FFFFFF"/>
                </a:solidFill>
                <a:effectLst>
                  <a:outerShdw blurRad="38100" dist="38100" dir="2700000" algn="tl">
                    <a:srgbClr val="000000"/>
                  </a:outerShdw>
                </a:effectLst>
                <a:latin typeface="Arial" charset="0"/>
                <a:ea typeface="Microsoft YaHei" charset="-122"/>
              </a:rPr>
              <a:t>MOLAR </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rgbClr val="FFFFFF"/>
                </a:solidFill>
                <a:effectLst>
                  <a:outerShdw blurRad="38100" dist="38100" dir="2700000" algn="tl">
                    <a:srgbClr val="000000"/>
                  </a:outerShdw>
                </a:effectLst>
                <a:latin typeface="Arial" charset="0"/>
                <a:ea typeface="Microsoft YaHei" charset="-122"/>
              </a:rPr>
              <a:t>SOLUBILITY</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rgbClr val="FFFFFF"/>
                </a:solidFill>
                <a:effectLst>
                  <a:outerShdw blurRad="38100" dist="38100" dir="2700000" algn="tl">
                    <a:srgbClr val="000000"/>
                  </a:outerShdw>
                </a:effectLst>
                <a:latin typeface="Arial" charset="0"/>
                <a:ea typeface="Microsoft YaHei" charset="-122"/>
              </a:rPr>
              <a:t>OF</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rgbClr val="FFFFFF"/>
                </a:solidFill>
                <a:effectLst>
                  <a:outerShdw blurRad="38100" dist="38100" dir="2700000" algn="tl">
                    <a:srgbClr val="000000"/>
                  </a:outerShdw>
                </a:effectLst>
                <a:latin typeface="Arial" charset="0"/>
                <a:ea typeface="Microsoft YaHei" charset="-122"/>
              </a:rPr>
              <a:t>COMPOUND</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dirty="0">
                <a:solidFill>
                  <a:srgbClr val="FFFFFF"/>
                </a:solidFill>
                <a:effectLst>
                  <a:outerShdw blurRad="38100" dist="38100" dir="2700000" algn="tl">
                    <a:srgbClr val="000000"/>
                  </a:outerShdw>
                </a:effectLst>
                <a:latin typeface="Arial" charset="0"/>
                <a:ea typeface="Microsoft YaHei" charset="-122"/>
              </a:rPr>
              <a:t>(mol/L)</a:t>
            </a:r>
            <a:r>
              <a:rPr lang="en-US" b="1" dirty="0">
                <a:solidFill>
                  <a:srgbClr val="000000"/>
                </a:solidFill>
                <a:latin typeface="Times New Roman" pitchFamily="16" charset="0"/>
                <a:ea typeface="Microsoft YaHei" charset="-122"/>
              </a:rPr>
              <a:t> </a:t>
            </a:r>
          </a:p>
        </p:txBody>
      </p:sp>
      <p:sp>
        <p:nvSpPr>
          <p:cNvPr id="9220" name="Rectangle 4">
            <a:extLst>
              <a:ext uri="{FF2B5EF4-FFF2-40B4-BE49-F238E27FC236}">
                <a16:creationId xmlns:a16="http://schemas.microsoft.com/office/drawing/2014/main" xmlns="" id="{9021BBE9-0CC0-4502-86DD-373627FF4046}"/>
              </a:ext>
            </a:extLst>
          </p:cNvPr>
          <p:cNvSpPr>
            <a:spLocks noChangeArrowheads="1"/>
          </p:cNvSpPr>
          <p:nvPr/>
        </p:nvSpPr>
        <p:spPr bwMode="auto">
          <a:xfrm>
            <a:off x="5257800" y="2209800"/>
            <a:ext cx="2362200" cy="1828800"/>
          </a:xfrm>
          <a:prstGeom prst="rect">
            <a:avLst/>
          </a:prstGeom>
          <a:solidFill>
            <a:srgbClr val="800080"/>
          </a:solidFill>
          <a:ln w="25560">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FFFFFF"/>
                </a:solidFill>
                <a:effectLst>
                  <a:outerShdw blurRad="38100" dist="38100" dir="2700000" algn="tl">
                    <a:srgbClr val="000000"/>
                  </a:outerShdw>
                </a:effectLst>
                <a:latin typeface="Arial" charset="0"/>
                <a:ea typeface="Microsoft YaHei" charset="-122"/>
              </a:rPr>
              <a:t>MOLAR </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FFFFFF"/>
                </a:solidFill>
                <a:effectLst>
                  <a:outerShdw blurRad="38100" dist="38100" dir="2700000" algn="tl">
                    <a:srgbClr val="000000"/>
                  </a:outerShdw>
                </a:effectLst>
                <a:latin typeface="Arial" charset="0"/>
                <a:ea typeface="Microsoft YaHei" charset="-122"/>
              </a:rPr>
              <a:t>CONCENTRATION</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FFFFFF"/>
                </a:solidFill>
                <a:effectLst>
                  <a:outerShdw blurRad="38100" dist="38100" dir="2700000" algn="tl">
                    <a:srgbClr val="000000"/>
                  </a:outerShdw>
                </a:effectLst>
                <a:latin typeface="Arial" charset="0"/>
                <a:ea typeface="Microsoft YaHei" charset="-122"/>
              </a:rPr>
              <a:t>OF </a:t>
            </a:r>
          </a:p>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b="1">
                <a:solidFill>
                  <a:srgbClr val="FFFFFF"/>
                </a:solidFill>
                <a:effectLst>
                  <a:outerShdw blurRad="38100" dist="38100" dir="2700000" algn="tl">
                    <a:srgbClr val="000000"/>
                  </a:outerShdw>
                </a:effectLst>
                <a:latin typeface="Arial" charset="0"/>
                <a:ea typeface="Microsoft YaHei" charset="-122"/>
              </a:rPr>
              <a:t>IONS</a:t>
            </a:r>
          </a:p>
        </p:txBody>
      </p:sp>
      <p:sp>
        <p:nvSpPr>
          <p:cNvPr id="9221" name="Rectangle 5">
            <a:extLst>
              <a:ext uri="{FF2B5EF4-FFF2-40B4-BE49-F238E27FC236}">
                <a16:creationId xmlns:a16="http://schemas.microsoft.com/office/drawing/2014/main" xmlns="" id="{C3A90BBD-6E79-40E0-BE18-50A4931AB044}"/>
              </a:ext>
            </a:extLst>
          </p:cNvPr>
          <p:cNvSpPr>
            <a:spLocks noChangeArrowheads="1"/>
          </p:cNvSpPr>
          <p:nvPr/>
        </p:nvSpPr>
        <p:spPr bwMode="auto">
          <a:xfrm>
            <a:off x="8001000" y="2209800"/>
            <a:ext cx="914400" cy="1828800"/>
          </a:xfrm>
          <a:prstGeom prst="rect">
            <a:avLst/>
          </a:prstGeom>
          <a:solidFill>
            <a:srgbClr val="800080">
              <a:alpha val="70999"/>
            </a:srgbClr>
          </a:solidFill>
          <a:ln w="255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FFFFFF"/>
                </a:solidFill>
                <a:effectLst>
                  <a:outerShdw blurRad="38100" dist="38100" dir="2700000" algn="tl">
                    <a:srgbClr val="000000"/>
                  </a:outerShdw>
                </a:effectLst>
                <a:latin typeface="Arial" charset="0"/>
                <a:ea typeface="Microsoft YaHei" charset="-122"/>
              </a:rPr>
              <a:t>K</a:t>
            </a:r>
            <a:r>
              <a:rPr lang="en-US" b="1" baseline="-25000">
                <a:solidFill>
                  <a:srgbClr val="FFFFFF"/>
                </a:solidFill>
                <a:effectLst>
                  <a:outerShdw blurRad="38100" dist="38100" dir="2700000" algn="tl">
                    <a:srgbClr val="000000"/>
                  </a:outerShdw>
                </a:effectLst>
                <a:latin typeface="Arial" charset="0"/>
                <a:ea typeface="Microsoft YaHei" charset="-122"/>
              </a:rPr>
              <a:t>sp</a:t>
            </a:r>
          </a:p>
        </p:txBody>
      </p:sp>
      <p:sp>
        <p:nvSpPr>
          <p:cNvPr id="18439" name="AutoShape 6"/>
          <p:cNvSpPr>
            <a:spLocks noChangeArrowheads="1"/>
          </p:cNvSpPr>
          <p:nvPr/>
        </p:nvSpPr>
        <p:spPr bwMode="auto">
          <a:xfrm>
            <a:off x="2286000" y="1828800"/>
            <a:ext cx="685800" cy="485775"/>
          </a:xfrm>
          <a:prstGeom prst="rightArrow">
            <a:avLst>
              <a:gd name="adj1" fmla="val 50000"/>
              <a:gd name="adj2" fmla="val 35294"/>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0" name="AutoShape 7"/>
          <p:cNvSpPr>
            <a:spLocks noChangeArrowheads="1"/>
          </p:cNvSpPr>
          <p:nvPr/>
        </p:nvSpPr>
        <p:spPr bwMode="auto">
          <a:xfrm>
            <a:off x="4800600" y="1828800"/>
            <a:ext cx="685800" cy="457200"/>
          </a:xfrm>
          <a:prstGeom prst="rightArrow">
            <a:avLst>
              <a:gd name="adj1" fmla="val 50000"/>
              <a:gd name="adj2" fmla="val 37500"/>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1" name="AutoShape 8"/>
          <p:cNvSpPr>
            <a:spLocks noChangeArrowheads="1"/>
          </p:cNvSpPr>
          <p:nvPr/>
        </p:nvSpPr>
        <p:spPr bwMode="auto">
          <a:xfrm>
            <a:off x="7467600" y="1752600"/>
            <a:ext cx="685800" cy="533400"/>
          </a:xfrm>
          <a:prstGeom prst="rightArrow">
            <a:avLst>
              <a:gd name="adj1" fmla="val 50000"/>
              <a:gd name="adj2" fmla="val 32143"/>
            </a:avLst>
          </a:prstGeom>
          <a:solidFill>
            <a:srgbClr val="FF00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2" name="AutoShape 9"/>
          <p:cNvSpPr>
            <a:spLocks noChangeArrowheads="1"/>
          </p:cNvSpPr>
          <p:nvPr/>
        </p:nvSpPr>
        <p:spPr bwMode="auto">
          <a:xfrm>
            <a:off x="7543800" y="4038600"/>
            <a:ext cx="747713" cy="304800"/>
          </a:xfrm>
          <a:prstGeom prst="leftArrow">
            <a:avLst>
              <a:gd name="adj1" fmla="val 50000"/>
              <a:gd name="adj2" fmla="val 61328"/>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3" name="AutoShape 10"/>
          <p:cNvSpPr>
            <a:spLocks noChangeArrowheads="1"/>
          </p:cNvSpPr>
          <p:nvPr/>
        </p:nvSpPr>
        <p:spPr bwMode="auto">
          <a:xfrm>
            <a:off x="4800600" y="4038600"/>
            <a:ext cx="747713" cy="304800"/>
          </a:xfrm>
          <a:prstGeom prst="leftArrow">
            <a:avLst>
              <a:gd name="adj1" fmla="val 50000"/>
              <a:gd name="adj2" fmla="val 61328"/>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8444" name="AutoShape 11"/>
          <p:cNvSpPr>
            <a:spLocks noChangeArrowheads="1"/>
          </p:cNvSpPr>
          <p:nvPr/>
        </p:nvSpPr>
        <p:spPr bwMode="auto">
          <a:xfrm>
            <a:off x="2286000" y="4038600"/>
            <a:ext cx="747713" cy="304800"/>
          </a:xfrm>
          <a:prstGeom prst="leftArrow">
            <a:avLst>
              <a:gd name="adj1" fmla="val 50000"/>
              <a:gd name="adj2" fmla="val 61328"/>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fld id="{8FF171FA-2255-41B7-9B44-565A7C3A5DEE}" type="slidenum">
              <a:rPr lang="en-US" altLang="en-US" sz="1400"/>
              <a:pPr algn="ctr">
                <a:spcBef>
                  <a:spcPct val="0"/>
                </a:spcBef>
                <a:buClrTx/>
                <a:buFontTx/>
                <a:buNone/>
              </a:pPr>
              <a:t>9</a:t>
            </a:fld>
            <a:endParaRPr lang="en-US" altLang="en-US" sz="1400"/>
          </a:p>
        </p:txBody>
      </p:sp>
      <p:sp>
        <p:nvSpPr>
          <p:cNvPr id="20483" name="Text Box 2"/>
          <p:cNvSpPr txBox="1">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a:t>Example– Calculate the molar solubility of PbCl</a:t>
            </a:r>
            <a:r>
              <a:rPr lang="en-US" altLang="en-US" baseline="-25000"/>
              <a:t>2</a:t>
            </a:r>
            <a:r>
              <a:rPr lang="en-US" altLang="en-US"/>
              <a:t> in pure water at 25</a:t>
            </a:r>
            <a:r>
              <a:rPr lang="en-US" altLang="en-US">
                <a:latin typeface="Symbol" panose="05050102010706020507" pitchFamily="18" charset="2"/>
              </a:rPr>
              <a:t></a:t>
            </a:r>
            <a:r>
              <a:rPr lang="en-US" altLang="en-US"/>
              <a:t>C</a:t>
            </a:r>
          </a:p>
        </p:txBody>
      </p:sp>
      <p:graphicFrame>
        <p:nvGraphicFramePr>
          <p:cNvPr id="10243" name="Group 3">
            <a:extLst>
              <a:ext uri="{FF2B5EF4-FFF2-40B4-BE49-F238E27FC236}">
                <a16:creationId xmlns:a16="http://schemas.microsoft.com/office/drawing/2014/main" xmlns="" id="{87F154BA-307B-4B33-A0E0-89130BCC8A43}"/>
              </a:ext>
            </a:extLst>
          </p:cNvPr>
          <p:cNvGraphicFramePr>
            <a:graphicFrameLocks noGrp="1"/>
          </p:cNvGraphicFramePr>
          <p:nvPr/>
        </p:nvGraphicFramePr>
        <p:xfrm>
          <a:off x="150813" y="1857375"/>
          <a:ext cx="8842375" cy="3986213"/>
        </p:xfrm>
        <a:graphic>
          <a:graphicData uri="http://schemas.openxmlformats.org/drawingml/2006/table">
            <a:tbl>
              <a:tblPr/>
              <a:tblGrid>
                <a:gridCol w="2442013">
                  <a:extLst>
                    <a:ext uri="{9D8B030D-6E8A-4147-A177-3AD203B41FA5}">
                      <a16:colId xmlns:a16="http://schemas.microsoft.com/office/drawing/2014/main" xmlns="" val="20000"/>
                    </a:ext>
                  </a:extLst>
                </a:gridCol>
                <a:gridCol w="6400362">
                  <a:extLst>
                    <a:ext uri="{9D8B030D-6E8A-4147-A177-3AD203B41FA5}">
                      <a16:colId xmlns:a16="http://schemas.microsoft.com/office/drawing/2014/main" xmlns="" val="20001"/>
                    </a:ext>
                  </a:extLst>
                </a:gridCol>
              </a:tblGrid>
              <a:tr h="1608138">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rPr>
                        <a:t>Write the dissociation reaction and </a:t>
                      </a:r>
                      <a:r>
                        <a:rPr kumimoji="0" lang="en-US" sz="2400" b="0" i="1" u="none" strike="noStrike" cap="none" normalizeH="0" baseline="0" dirty="0" err="1">
                          <a:ln>
                            <a:noFill/>
                          </a:ln>
                          <a:solidFill>
                            <a:srgbClr val="000000"/>
                          </a:solidFill>
                          <a:effectLst/>
                          <a:latin typeface="Times New Roman" pitchFamily="16" charset="0"/>
                          <a:ea typeface="Microsoft YaHei" charset="-122"/>
                        </a:rPr>
                        <a:t>K</a:t>
                      </a:r>
                      <a:r>
                        <a:rPr kumimoji="0" lang="en-US" sz="2400" b="0" i="0" u="none" strike="noStrike" cap="none" normalizeH="0" baseline="-25000" dirty="0" err="1">
                          <a:ln>
                            <a:noFill/>
                          </a:ln>
                          <a:solidFill>
                            <a:srgbClr val="000000"/>
                          </a:solidFill>
                          <a:effectLst/>
                          <a:latin typeface="Times New Roman" pitchFamily="16" charset="0"/>
                          <a:ea typeface="Microsoft YaHei" charset="-122"/>
                        </a:rPr>
                        <a:t>sp</a:t>
                      </a:r>
                      <a:r>
                        <a:rPr kumimoji="0" lang="en-US" sz="2400" b="0" i="0" u="none" strike="noStrike" cap="none" normalizeH="0" baseline="0" dirty="0">
                          <a:ln>
                            <a:noFill/>
                          </a:ln>
                          <a:solidFill>
                            <a:srgbClr val="000000"/>
                          </a:solidFill>
                          <a:effectLst/>
                          <a:latin typeface="Times New Roman" pitchFamily="16" charset="0"/>
                          <a:ea typeface="Microsoft YaHei" charset="-122"/>
                        </a:rPr>
                        <a:t> expression</a:t>
                      </a:r>
                    </a:p>
                  </a:txBody>
                  <a:tcPr marL="90016" marR="90016"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7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800" b="0" i="0" u="none" strike="noStrike" cap="none" normalizeH="0" baseline="30000">
                        <a:ln>
                          <a:noFill/>
                        </a:ln>
                        <a:solidFill>
                          <a:srgbClr val="000000"/>
                        </a:solidFill>
                        <a:effectLst/>
                        <a:latin typeface="Times New Roman" pitchFamily="16" charset="0"/>
                        <a:ea typeface="Microsoft YaHei" charset="-122"/>
                        <a:cs typeface="Times New Roman" pitchFamily="16" charset="0"/>
                      </a:endParaRPr>
                    </a:p>
                  </a:txBody>
                  <a:tcPr marL="90016" marR="90016" marT="6444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378075">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Create an ICE table defining the change in terms of the solubility of the solid</a:t>
                      </a:r>
                    </a:p>
                  </a:txBody>
                  <a:tcPr marL="90016" marR="90016"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dirty="0">
                        <a:ln>
                          <a:noFill/>
                        </a:ln>
                        <a:solidFill>
                          <a:srgbClr val="000000"/>
                        </a:solidFill>
                        <a:effectLst/>
                        <a:latin typeface="Times New Roman" pitchFamily="16" charset="0"/>
                        <a:ea typeface="Microsoft YaHei" charset="-122"/>
                      </a:endParaRPr>
                    </a:p>
                  </a:txBody>
                  <a:tcPr marL="90016" marR="90016"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10260" name="Group 20">
            <a:extLst>
              <a:ext uri="{FF2B5EF4-FFF2-40B4-BE49-F238E27FC236}">
                <a16:creationId xmlns:a16="http://schemas.microsoft.com/office/drawing/2014/main" xmlns="" id="{A9A8527D-4736-4A20-8AF3-11570E55F33E}"/>
              </a:ext>
            </a:extLst>
          </p:cNvPr>
          <p:cNvGraphicFramePr>
            <a:graphicFrameLocks noGrp="1"/>
          </p:cNvGraphicFramePr>
          <p:nvPr/>
        </p:nvGraphicFramePr>
        <p:xfrm>
          <a:off x="3276600" y="3505200"/>
          <a:ext cx="5030788" cy="2057400"/>
        </p:xfrm>
        <a:graphic>
          <a:graphicData uri="http://schemas.openxmlformats.org/drawingml/2006/table">
            <a:tbl>
              <a:tblPr/>
              <a:tblGrid>
                <a:gridCol w="1676400">
                  <a:extLst>
                    <a:ext uri="{9D8B030D-6E8A-4147-A177-3AD203B41FA5}">
                      <a16:colId xmlns:a16="http://schemas.microsoft.com/office/drawing/2014/main" xmlns="" val="20000"/>
                    </a:ext>
                  </a:extLst>
                </a:gridCol>
                <a:gridCol w="1677988">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tblGrid>
              <a:tr h="514350">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a:ln>
                          <a:noFill/>
                        </a:ln>
                        <a:solidFill>
                          <a:srgbClr val="000000"/>
                        </a:solidFill>
                        <a:effectLst/>
                        <a:latin typeface="Times New Roman" pitchFamily="16" charset="0"/>
                        <a:ea typeface="Microsoft YaHei" charset="-122"/>
                      </a:endParaRP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[Pb</a:t>
                      </a:r>
                      <a:r>
                        <a:rPr kumimoji="0" lang="en-US" sz="2400" b="0" i="0" u="none" strike="noStrike" cap="none" normalizeH="0" baseline="30000">
                          <a:ln>
                            <a:noFill/>
                          </a:ln>
                          <a:solidFill>
                            <a:srgbClr val="000000"/>
                          </a:solidFill>
                          <a:effectLst/>
                          <a:latin typeface="Times New Roman" pitchFamily="16" charset="0"/>
                          <a:ea typeface="Microsoft YaHei" charset="-122"/>
                        </a:rPr>
                        <a:t>2+</a:t>
                      </a:r>
                      <a:r>
                        <a:rPr kumimoji="0" lang="en-US" sz="2400" b="0" i="0" u="none" strike="noStrike" cap="none" normalizeH="0" baseline="0">
                          <a:ln>
                            <a:noFill/>
                          </a:ln>
                          <a:solidFill>
                            <a:srgbClr val="000000"/>
                          </a:solidFill>
                          <a:effectLst/>
                          <a:latin typeface="Times New Roman" pitchFamily="16" charset="0"/>
                          <a:ea typeface="Microsoft YaHei" charset="-122"/>
                        </a:rPr>
                        <a:t>]</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[Cl</a:t>
                      </a:r>
                      <a:r>
                        <a:rPr kumimoji="0" lang="en-US" sz="2400" b="0" i="0" u="none" strike="noStrike" cap="none" normalizeH="0" baseline="30000">
                          <a:ln>
                            <a:noFill/>
                          </a:ln>
                          <a:solidFill>
                            <a:srgbClr val="000000"/>
                          </a:solidFill>
                          <a:effectLst/>
                          <a:latin typeface="Times New Roman" pitchFamily="16" charset="0"/>
                          <a:ea typeface="Microsoft YaHei" charset="-122"/>
                          <a:cs typeface="Times New Roman" pitchFamily="16" charset="0"/>
                        </a:rPr>
                        <a:t>−</a:t>
                      </a:r>
                      <a:r>
                        <a:rPr kumimoji="0" lang="en-US" sz="2400" b="0" i="0" u="none" strike="noStrike" cap="none" normalizeH="0" baseline="0">
                          <a:ln>
                            <a:noFill/>
                          </a:ln>
                          <a:solidFill>
                            <a:srgbClr val="000000"/>
                          </a:solidFill>
                          <a:effectLst/>
                          <a:latin typeface="Times New Roman" pitchFamily="16" charset="0"/>
                          <a:ea typeface="Microsoft YaHei" charset="-122"/>
                          <a:cs typeface="Times New Roman" pitchFamily="16" charset="0"/>
                        </a:rPr>
                        <a:t>]</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Initial</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0</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Change</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+2S</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4350">
                <a:tc>
                  <a:txBody>
                    <a:bodyPr/>
                    <a:lstStyle/>
                    <a:p>
                      <a:pPr marL="0" marR="0" lvl="0" indent="0" algn="l"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Equilibrium</a:t>
                      </a:r>
                    </a:p>
                  </a:txBody>
                  <a:tcPr marL="90000" marR="90000" marT="6192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a:ln>
                            <a:noFill/>
                          </a:ln>
                          <a:solidFill>
                            <a:srgbClr val="000000"/>
                          </a:solidFill>
                          <a:effectLst/>
                          <a:latin typeface="Times New Roman" pitchFamily="16" charset="0"/>
                          <a:ea typeface="Microsoft YaHei" charset="-122"/>
                        </a:rPr>
                        <a:t>S</a:t>
                      </a:r>
                    </a:p>
                  </a:txBody>
                  <a:tcPr marL="90000" marR="90000" marT="6192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95000"/>
                        </a:lnSpc>
                        <a:spcBef>
                          <a:spcPts val="600"/>
                        </a:spcBef>
                        <a:spcAft>
                          <a:spcPct val="0"/>
                        </a:spcAft>
                        <a:buClrTx/>
                        <a:buSzPct val="12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dirty="0">
                          <a:ln>
                            <a:noFill/>
                          </a:ln>
                          <a:solidFill>
                            <a:srgbClr val="000000"/>
                          </a:solidFill>
                          <a:effectLst/>
                          <a:latin typeface="Times New Roman" pitchFamily="16" charset="0"/>
                          <a:ea typeface="Microsoft YaHei" charset="-122"/>
                        </a:rPr>
                        <a:t>2S</a:t>
                      </a:r>
                    </a:p>
                  </a:txBody>
                  <a:tcPr marL="90000" marR="90000" marT="6192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0304" name="Text Box 64"/>
          <p:cNvSpPr txBox="1">
            <a:spLocks noChangeArrowheads="1"/>
          </p:cNvSpPr>
          <p:nvPr/>
        </p:nvSpPr>
        <p:spPr bwMode="auto">
          <a:xfrm>
            <a:off x="3005138" y="1905000"/>
            <a:ext cx="5465762" cy="144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icrosoft YaHei" panose="020B0503020204020204" pitchFamily="34" charset="-122"/>
              </a:defRPr>
            </a:lvl9pPr>
          </a:lstStyle>
          <a:p>
            <a:pPr algn="ctr">
              <a:spcBef>
                <a:spcPct val="0"/>
              </a:spcBef>
              <a:buClrTx/>
              <a:buFontTx/>
              <a:buNone/>
            </a:pPr>
            <a:r>
              <a:rPr lang="en-US" altLang="en-US"/>
              <a:t>PbCl</a:t>
            </a:r>
            <a:r>
              <a:rPr lang="en-US" altLang="en-US" baseline="-25000"/>
              <a:t>2</a:t>
            </a:r>
            <a:r>
              <a:rPr lang="en-US" altLang="en-US"/>
              <a:t>(</a:t>
            </a:r>
            <a:r>
              <a:rPr lang="en-US" altLang="en-US" i="1"/>
              <a:t>s</a:t>
            </a:r>
            <a:r>
              <a:rPr lang="en-US" altLang="en-US"/>
              <a:t>) </a:t>
            </a:r>
            <a:r>
              <a:rPr lang="en-US" altLang="en-US">
                <a:latin typeface="Symbol" panose="05050102010706020507" pitchFamily="18" charset="2"/>
              </a:rPr>
              <a:t></a:t>
            </a:r>
            <a:r>
              <a:rPr lang="en-US" altLang="en-US"/>
              <a:t> Pb</a:t>
            </a:r>
            <a:r>
              <a:rPr lang="en-US" altLang="en-US" baseline="30000"/>
              <a:t>2+</a:t>
            </a:r>
            <a:r>
              <a:rPr lang="en-US" altLang="en-US"/>
              <a:t>(</a:t>
            </a:r>
            <a:r>
              <a:rPr lang="en-US" altLang="en-US" i="1"/>
              <a:t>aq</a:t>
            </a:r>
            <a:r>
              <a:rPr lang="en-US" altLang="en-US"/>
              <a:t>) + 2 Cl</a:t>
            </a:r>
            <a:r>
              <a:rPr lang="en-US" altLang="en-US" baseline="30000"/>
              <a:t>−</a:t>
            </a:r>
            <a:r>
              <a:rPr lang="en-US" altLang="en-US"/>
              <a:t>(</a:t>
            </a:r>
            <a:r>
              <a:rPr lang="en-US" altLang="en-US" i="1"/>
              <a:t>aq</a:t>
            </a:r>
            <a:r>
              <a:rPr lang="en-US" altLang="en-US"/>
              <a:t>)</a:t>
            </a:r>
          </a:p>
          <a:p>
            <a:pPr algn="ctr">
              <a:lnSpc>
                <a:spcPct val="75000"/>
              </a:lnSpc>
              <a:spcBef>
                <a:spcPts val="3000"/>
              </a:spcBef>
              <a:buClrTx/>
              <a:buFontTx/>
              <a:buNone/>
            </a:pPr>
            <a:r>
              <a:rPr lang="en-US" altLang="en-US" i="1"/>
              <a:t>K</a:t>
            </a:r>
            <a:r>
              <a:rPr lang="en-US" altLang="en-US" baseline="-25000"/>
              <a:t>sp</a:t>
            </a:r>
            <a:r>
              <a:rPr lang="en-US" altLang="en-US"/>
              <a:t> = [Pb</a:t>
            </a:r>
            <a:r>
              <a:rPr lang="en-US" altLang="en-US" baseline="30000"/>
              <a:t>2+</a:t>
            </a:r>
            <a:r>
              <a:rPr lang="en-US" altLang="en-US"/>
              <a:t>][Cl</a:t>
            </a:r>
            <a:r>
              <a:rPr lang="en-US" altLang="en-US" baseline="30000"/>
              <a:t>−</a:t>
            </a:r>
            <a:r>
              <a:rPr lang="en-US" altLang="en-US"/>
              <a:t>]</a:t>
            </a:r>
            <a:r>
              <a:rPr lang="en-US" altLang="en-US" baseline="30000"/>
              <a:t>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0304">
                                            <p:txEl>
                                              <p:pRg st="0" end="0"/>
                                            </p:txEl>
                                          </p:spTgt>
                                        </p:tgtEl>
                                        <p:attrNameLst>
                                          <p:attrName>style.visibility</p:attrName>
                                        </p:attrNameLst>
                                      </p:cBhvr>
                                      <p:to>
                                        <p:strVal val="visible"/>
                                      </p:to>
                                    </p:set>
                                    <p:animEffect transition="in" filter="wipe(left)">
                                      <p:cBhvr additive="repl">
                                        <p:cTn id="7" dur="500"/>
                                        <p:tgtEl>
                                          <p:spTgt spid="103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additive="repl">
                                        <p:cTn id="11" dur="1" fill="hold">
                                          <p:stCondLst>
                                            <p:cond delay="0"/>
                                          </p:stCondLst>
                                        </p:cTn>
                                        <p:tgtEl>
                                          <p:spTgt spid="10304">
                                            <p:txEl>
                                              <p:pRg st="1" end="1"/>
                                            </p:txEl>
                                          </p:spTgt>
                                        </p:tgtEl>
                                        <p:attrNameLst>
                                          <p:attrName>style.visibility</p:attrName>
                                        </p:attrNameLst>
                                      </p:cBhvr>
                                      <p:to>
                                        <p:strVal val="visible"/>
                                      </p:to>
                                    </p:set>
                                    <p:animEffect transition="in" filter="wipe(left)">
                                      <p:cBhvr additive="repl">
                                        <p:cTn id="12" dur="500"/>
                                        <p:tgtEl>
                                          <p:spTgt spid="103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10260"/>
                                        </p:tgtEl>
                                        <p:attrNameLst>
                                          <p:attrName>style.visibility</p:attrName>
                                        </p:attrNameLst>
                                      </p:cBhvr>
                                      <p:to>
                                        <p:strVal val="visible"/>
                                      </p:to>
                                    </p:set>
                                    <p:animEffect transition="in" filter="dissolve">
                                      <p:cBhvr additive="repl">
                                        <p:cTn id="17" dur="500"/>
                                        <p:tgtEl>
                                          <p:spTgt spid="1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1522</TotalTime>
  <Words>2087</Words>
  <Application>Microsoft Office PowerPoint</Application>
  <PresentationFormat>On-screen Show (4:3)</PresentationFormat>
  <Paragraphs>433</Paragraphs>
  <Slides>40</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Times New Roman</vt:lpstr>
      <vt:lpstr>Microsoft YaHei</vt:lpstr>
      <vt:lpstr>Arial</vt:lpstr>
      <vt:lpstr>Aharoni</vt:lpstr>
      <vt:lpstr>Symbol</vt:lpstr>
      <vt:lpstr>Comic Sans MS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Solubility vs. Solubility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Solubility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Selective Precipitation of Ions</vt:lpstr>
      <vt:lpstr>PowerPoint Presentation</vt:lpstr>
      <vt:lpstr>PowerPoint Presentation</vt:lpstr>
      <vt:lpstr>PowerPoint Presentation</vt:lpstr>
      <vt:lpstr>PowerPoint Presentation</vt:lpstr>
      <vt:lpstr>PowerPoint Presentation</vt:lpstr>
      <vt:lpstr>p H Affects Solubility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Terry Boan</cp:lastModifiedBy>
  <cp:revision>92</cp:revision>
  <cp:lastPrinted>1601-01-01T00:00:00Z</cp:lastPrinted>
  <dcterms:created xsi:type="dcterms:W3CDTF">2006-01-30T23:48:06Z</dcterms:created>
  <dcterms:modified xsi:type="dcterms:W3CDTF">2020-08-07T16:33:36Z</dcterms:modified>
</cp:coreProperties>
</file>