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sldIdLst>
    <p:sldId id="291" r:id="rId2"/>
    <p:sldId id="313" r:id="rId3"/>
    <p:sldId id="323" r:id="rId4"/>
    <p:sldId id="324" r:id="rId5"/>
    <p:sldId id="325" r:id="rId6"/>
    <p:sldId id="292" r:id="rId7"/>
    <p:sldId id="334" r:id="rId8"/>
    <p:sldId id="256" r:id="rId9"/>
    <p:sldId id="333" r:id="rId10"/>
    <p:sldId id="308" r:id="rId11"/>
    <p:sldId id="343" r:id="rId12"/>
    <p:sldId id="299" r:id="rId13"/>
    <p:sldId id="329" r:id="rId14"/>
    <p:sldId id="294" r:id="rId15"/>
    <p:sldId id="300" r:id="rId16"/>
    <p:sldId id="301" r:id="rId17"/>
    <p:sldId id="314" r:id="rId18"/>
    <p:sldId id="315" r:id="rId19"/>
    <p:sldId id="316" r:id="rId20"/>
    <p:sldId id="317" r:id="rId21"/>
    <p:sldId id="302" r:id="rId22"/>
    <p:sldId id="258" r:id="rId23"/>
    <p:sldId id="318" r:id="rId24"/>
    <p:sldId id="319" r:id="rId25"/>
    <p:sldId id="320" r:id="rId26"/>
    <p:sldId id="303" r:id="rId27"/>
    <p:sldId id="259" r:id="rId28"/>
    <p:sldId id="310" r:id="rId29"/>
    <p:sldId id="304" r:id="rId30"/>
    <p:sldId id="305" r:id="rId31"/>
    <p:sldId id="296" r:id="rId32"/>
    <p:sldId id="297" r:id="rId33"/>
    <p:sldId id="311" r:id="rId34"/>
    <p:sldId id="306" r:id="rId35"/>
    <p:sldId id="307" r:id="rId36"/>
    <p:sldId id="312" r:id="rId37"/>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F9FF"/>
    <a:srgbClr val="003366"/>
    <a:srgbClr val="333399"/>
    <a:srgbClr val="000066"/>
    <a:srgbClr val="660066"/>
    <a:srgbClr val="008000"/>
    <a:srgbClr val="CC00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48" y="11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A28781D-1402-4D0B-AE66-8D8602BE762E}"/>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9939" name="Rectangle 3">
            <a:extLst>
              <a:ext uri="{FF2B5EF4-FFF2-40B4-BE49-F238E27FC236}">
                <a16:creationId xmlns:a16="http://schemas.microsoft.com/office/drawing/2014/main" id="{538E3B01-0AB0-4497-9828-4571FAC6A593}"/>
              </a:ext>
            </a:extLst>
          </p:cNvPr>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F5343815-F5F6-40CC-BC93-8D7D110AC0D8}"/>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a:extLst>
              <a:ext uri="{FF2B5EF4-FFF2-40B4-BE49-F238E27FC236}">
                <a16:creationId xmlns:a16="http://schemas.microsoft.com/office/drawing/2014/main" id="{4DB5115D-AF37-4271-893B-9D8EDE743D59}"/>
              </a:ext>
            </a:extLst>
          </p:cNvPr>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9943" name="Rectangle 7">
            <a:extLst>
              <a:ext uri="{FF2B5EF4-FFF2-40B4-BE49-F238E27FC236}">
                <a16:creationId xmlns:a16="http://schemas.microsoft.com/office/drawing/2014/main" id="{F8DEC296-B8C0-4B0A-BC56-48F418903DE8}"/>
              </a:ext>
            </a:extLst>
          </p:cNvPr>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9ED0612-BA8E-4F51-A7DA-5F24582EE7F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AF8AAE-EB8A-42C8-871D-F66E600C0F1D}"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4CDD42-83BD-40F3-AB96-171DA3484FEB}" type="slidenum">
              <a:rPr lang="en-US" altLang="en-US" sz="1200" smtClean="0"/>
              <a:pPr/>
              <a:t>16</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14400" y="4416425"/>
            <a:ext cx="5029200" cy="4183063"/>
          </a:xfrm>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2073445-1EF9-4FF7-903D-48C6A185CDC6}" type="slidenum">
              <a:rPr lang="en-US" altLang="en-US" sz="1200" smtClean="0"/>
              <a:pPr/>
              <a:t>29</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FE014F-21FF-4304-B4D7-B57247658D38}" type="slidenum">
              <a:rPr lang="en-US" altLang="en-US" sz="1200" smtClean="0"/>
              <a:pPr/>
              <a:t>30</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AE7F6E9-2C6B-4E1A-9035-5960A89F46A3}" type="slidenum">
              <a:rPr lang="en-US" altLang="en-US" sz="1200" smtClean="0"/>
              <a:pPr/>
              <a:t>34</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B7314A-3B55-483C-A6BD-1623D853FC97}" type="slidenum">
              <a:rPr lang="en-US" altLang="en-US" sz="1200" smtClean="0"/>
              <a:pPr/>
              <a:t>35</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94AFCC-654F-403C-9DE0-A95AB46DAB73}" type="slidenum">
              <a:rPr lang="en-US" altLang="en-US" sz="1200" smtClean="0"/>
              <a:pPr/>
              <a:t>36</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9pPr>
          </a:lstStyle>
          <a:p>
            <a:pPr>
              <a:spcBef>
                <a:spcPct val="0"/>
              </a:spcBef>
            </a:pPr>
            <a:fld id="{B0A72745-B6E1-4CEB-BB42-392908CA89E9}" type="slidenum">
              <a:rPr lang="en-US" altLang="en-US" smtClean="0">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
        <p:nvSpPr>
          <p:cNvPr id="10243" name="Rectangle 1"/>
          <p:cNvSpPr>
            <a:spLocks noGrp="1" noRot="1" noChangeAspect="1" noChangeArrowheads="1" noTextEdit="1"/>
          </p:cNvSpPr>
          <p:nvPr>
            <p:ph type="sldImg"/>
          </p:nvPr>
        </p:nvSpPr>
        <p:spPr>
          <a:xfrm>
            <a:off x="1143000" y="685800"/>
            <a:ext cx="4572000" cy="3429000"/>
          </a:xfrm>
          <a:ln/>
        </p:spPr>
      </p:sp>
      <p:sp>
        <p:nvSpPr>
          <p:cNvPr id="1024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9pPr>
          </a:lstStyle>
          <a:p>
            <a:pPr>
              <a:spcBef>
                <a:spcPct val="0"/>
              </a:spcBef>
            </a:pPr>
            <a:fld id="{764D7DC7-54A5-4201-8EA6-9096F8C5D03A}" type="slidenum">
              <a:rPr lang="en-US" altLang="en-US" smtClean="0">
                <a:solidFill>
                  <a:srgbClr val="000000"/>
                </a:solidFill>
                <a:latin typeface="Arial" panose="020B0604020202020204" pitchFamily="34" charset="0"/>
              </a:rPr>
              <a:pPr>
                <a:spcBef>
                  <a:spcPct val="0"/>
                </a:spcBef>
              </a:pPr>
              <a:t>4</a:t>
            </a:fld>
            <a:endParaRPr lang="en-US" altLang="en-US">
              <a:solidFill>
                <a:srgbClr val="000000"/>
              </a:solidFill>
              <a:latin typeface="Arial" panose="020B0604020202020204" pitchFamily="34" charset="0"/>
            </a:endParaRPr>
          </a:p>
        </p:txBody>
      </p:sp>
      <p:sp>
        <p:nvSpPr>
          <p:cNvPr id="12291" name="Rectangle 1"/>
          <p:cNvSpPr>
            <a:spLocks noGrp="1" noRot="1" noChangeAspect="1" noChangeArrowheads="1" noTextEdit="1"/>
          </p:cNvSpPr>
          <p:nvPr>
            <p:ph type="sldImg"/>
          </p:nvPr>
        </p:nvSpPr>
        <p:spPr>
          <a:xfrm>
            <a:off x="1143000" y="685800"/>
            <a:ext cx="4572000" cy="3429000"/>
          </a:xfrm>
          <a:ln/>
        </p:spPr>
      </p:sp>
      <p:sp>
        <p:nvSpPr>
          <p:cNvPr id="1229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9pPr>
          </a:lstStyle>
          <a:p>
            <a:pPr>
              <a:spcBef>
                <a:spcPct val="0"/>
              </a:spcBef>
            </a:pPr>
            <a:fld id="{57905DCB-734C-4CB8-999D-3C37876EC6C7}" type="slidenum">
              <a:rPr lang="en-US" altLang="en-US" smtClean="0">
                <a:solidFill>
                  <a:srgbClr val="000000"/>
                </a:solidFill>
                <a:latin typeface="Arial" panose="020B0604020202020204" pitchFamily="34" charset="0"/>
              </a:rPr>
              <a:pPr>
                <a:spcBef>
                  <a:spcPct val="0"/>
                </a:spcBef>
              </a:pPr>
              <a:t>5</a:t>
            </a:fld>
            <a:endParaRPr lang="en-US" altLang="en-US">
              <a:solidFill>
                <a:srgbClr val="000000"/>
              </a:solidFill>
              <a:latin typeface="Arial" panose="020B0604020202020204" pitchFamily="34" charset="0"/>
            </a:endParaRPr>
          </a:p>
        </p:txBody>
      </p:sp>
      <p:sp>
        <p:nvSpPr>
          <p:cNvPr id="14339" name="Rectangle 1"/>
          <p:cNvSpPr>
            <a:spLocks noGrp="1" noRot="1" noChangeAspect="1" noChangeArrowheads="1" noTextEdit="1"/>
          </p:cNvSpPr>
          <p:nvPr>
            <p:ph type="sldImg"/>
          </p:nvPr>
        </p:nvSpPr>
        <p:spPr>
          <a:xfrm>
            <a:off x="1143000" y="685800"/>
            <a:ext cx="4572000" cy="3429000"/>
          </a:xfrm>
          <a:ln/>
        </p:spPr>
      </p:sp>
      <p:sp>
        <p:nvSpPr>
          <p:cNvPr id="1434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9E58CA-AFB6-4617-8C96-538B104E1EDE}" type="slidenum">
              <a:rPr lang="en-US" altLang="en-US" sz="1200" smtClean="0"/>
              <a:pPr/>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055"/>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CC07C4-BB1F-45D2-8AE8-A4F803B6CA83}" type="slidenum">
              <a:rPr lang="en-US" altLang="en-US" sz="1200" smtClean="0"/>
              <a:pPr/>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5"/>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0E520A-32AE-45D6-94AB-91835B061DDC}"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7205EE-6C5F-4BC9-8E1B-BFABD4E6B6C9}" type="slidenum">
              <a:rPr lang="en-US" altLang="en-US" sz="1200" smtClean="0"/>
              <a:pPr/>
              <a:t>14</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208597-9C79-4258-BCFA-2DC544323B61}" type="slidenum">
              <a:rPr lang="en-US" altLang="en-US" sz="1200" smtClean="0"/>
              <a:pPr/>
              <a:t>15</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4400" y="4416425"/>
            <a:ext cx="5029200" cy="4183063"/>
          </a:xfrm>
          <a:noFill/>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4DD8B5B-2BBC-4759-9BE5-B3124BB691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2C3DD2-008A-4D25-8DC2-6145CA29C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EB2F61-5E80-493E-B892-9AC6D0DF0BCD}"/>
              </a:ext>
            </a:extLst>
          </p:cNvPr>
          <p:cNvSpPr>
            <a:spLocks noGrp="1" noChangeArrowheads="1"/>
          </p:cNvSpPr>
          <p:nvPr>
            <p:ph type="sldNum" sz="quarter" idx="12"/>
          </p:nvPr>
        </p:nvSpPr>
        <p:spPr>
          <a:ln/>
        </p:spPr>
        <p:txBody>
          <a:bodyPr/>
          <a:lstStyle>
            <a:lvl1pPr>
              <a:defRPr/>
            </a:lvl1pPr>
          </a:lstStyle>
          <a:p>
            <a:pPr>
              <a:defRPr/>
            </a:pPr>
            <a:fld id="{A33C3553-570E-43F5-9F6D-8FFB2788BBBB}" type="slidenum">
              <a:rPr lang="en-US" altLang="en-US"/>
              <a:pPr>
                <a:defRPr/>
              </a:pPr>
              <a:t>‹#›</a:t>
            </a:fld>
            <a:endParaRPr lang="en-US" altLang="en-US"/>
          </a:p>
        </p:txBody>
      </p:sp>
    </p:spTree>
    <p:extLst>
      <p:ext uri="{BB962C8B-B14F-4D97-AF65-F5344CB8AC3E}">
        <p14:creationId xmlns:p14="http://schemas.microsoft.com/office/powerpoint/2010/main" val="47711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DD8B5B-2BBC-4759-9BE5-B3124BB691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2C3DD2-008A-4D25-8DC2-6145CA29C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EB2F61-5E80-493E-B892-9AC6D0DF0BCD}"/>
              </a:ext>
            </a:extLst>
          </p:cNvPr>
          <p:cNvSpPr>
            <a:spLocks noGrp="1" noChangeArrowheads="1"/>
          </p:cNvSpPr>
          <p:nvPr>
            <p:ph type="sldNum" sz="quarter" idx="12"/>
          </p:nvPr>
        </p:nvSpPr>
        <p:spPr>
          <a:ln/>
        </p:spPr>
        <p:txBody>
          <a:bodyPr/>
          <a:lstStyle>
            <a:lvl1pPr>
              <a:defRPr/>
            </a:lvl1pPr>
          </a:lstStyle>
          <a:p>
            <a:pPr>
              <a:defRPr/>
            </a:pPr>
            <a:fld id="{ADD65F4F-4C62-443A-A656-1D64379FCAF7}" type="slidenum">
              <a:rPr lang="en-US" altLang="en-US"/>
              <a:pPr>
                <a:defRPr/>
              </a:pPr>
              <a:t>‹#›</a:t>
            </a:fld>
            <a:endParaRPr lang="en-US" altLang="en-US"/>
          </a:p>
        </p:txBody>
      </p:sp>
    </p:spTree>
    <p:extLst>
      <p:ext uri="{BB962C8B-B14F-4D97-AF65-F5344CB8AC3E}">
        <p14:creationId xmlns:p14="http://schemas.microsoft.com/office/powerpoint/2010/main" val="314438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DD8B5B-2BBC-4759-9BE5-B3124BB691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2C3DD2-008A-4D25-8DC2-6145CA29C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EB2F61-5E80-493E-B892-9AC6D0DF0BCD}"/>
              </a:ext>
            </a:extLst>
          </p:cNvPr>
          <p:cNvSpPr>
            <a:spLocks noGrp="1" noChangeArrowheads="1"/>
          </p:cNvSpPr>
          <p:nvPr>
            <p:ph type="sldNum" sz="quarter" idx="12"/>
          </p:nvPr>
        </p:nvSpPr>
        <p:spPr>
          <a:ln/>
        </p:spPr>
        <p:txBody>
          <a:bodyPr/>
          <a:lstStyle>
            <a:lvl1pPr>
              <a:defRPr/>
            </a:lvl1pPr>
          </a:lstStyle>
          <a:p>
            <a:pPr>
              <a:defRPr/>
            </a:pPr>
            <a:fld id="{F300E562-FE1F-4B09-8D2F-2E368C51AD71}" type="slidenum">
              <a:rPr lang="en-US" altLang="en-US"/>
              <a:pPr>
                <a:defRPr/>
              </a:pPr>
              <a:t>‹#›</a:t>
            </a:fld>
            <a:endParaRPr lang="en-US" altLang="en-US"/>
          </a:p>
        </p:txBody>
      </p:sp>
    </p:spTree>
    <p:extLst>
      <p:ext uri="{BB962C8B-B14F-4D97-AF65-F5344CB8AC3E}">
        <p14:creationId xmlns:p14="http://schemas.microsoft.com/office/powerpoint/2010/main" val="442535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581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514600"/>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a:extLst>
              <a:ext uri="{FF2B5EF4-FFF2-40B4-BE49-F238E27FC236}">
                <a16:creationId xmlns:a16="http://schemas.microsoft.com/office/drawing/2014/main" id="{DD10BBD8-DCC4-4DCF-9E18-56A73FD18FC8}"/>
              </a:ext>
            </a:extLst>
          </p:cNvPr>
          <p:cNvSpPr>
            <a:spLocks noGrp="1"/>
          </p:cNvSpPr>
          <p:nvPr>
            <p:ph type="ftr" sz="quarter" idx="17"/>
          </p:nvPr>
        </p:nvSpPr>
        <p:spPr>
          <a:xfrm>
            <a:off x="93663" y="6172200"/>
            <a:ext cx="8596312" cy="234950"/>
          </a:xfrm>
        </p:spPr>
        <p:txBody>
          <a:bodyPr/>
          <a:lstStyle>
            <a:lvl1pPr>
              <a:defRPr/>
            </a:lvl1pPr>
          </a:lstStyle>
          <a:p>
            <a:pPr>
              <a:defRPr/>
            </a:pPr>
            <a:endParaRPr lang="en-US"/>
          </a:p>
        </p:txBody>
      </p:sp>
      <p:sp>
        <p:nvSpPr>
          <p:cNvPr id="12" name="Date Placeholder 3">
            <a:extLst>
              <a:ext uri="{FF2B5EF4-FFF2-40B4-BE49-F238E27FC236}">
                <a16:creationId xmlns:a16="http://schemas.microsoft.com/office/drawing/2014/main" id="{9B5F51E8-35CB-4970-9383-FF38899E449E}"/>
              </a:ext>
            </a:extLst>
          </p:cNvPr>
          <p:cNvSpPr>
            <a:spLocks noGrp="1"/>
          </p:cNvSpPr>
          <p:nvPr>
            <p:ph type="dt" sz="half" idx="18"/>
          </p:nvPr>
        </p:nvSpPr>
        <p:spPr/>
        <p:txBody>
          <a:bodyPr/>
          <a:lstStyle>
            <a:lvl1pPr>
              <a:defRPr/>
            </a:lvl1pPr>
          </a:lstStyle>
          <a:p>
            <a:pPr>
              <a:defRPr/>
            </a:pPr>
            <a:fld id="{E54F70D2-A9EA-413B-B9ED-C8CBE9B08805}" type="datetimeFigureOut">
              <a:rPr lang="en-US"/>
              <a:pPr>
                <a:defRPr/>
              </a:pPr>
              <a:t>6/6/2020</a:t>
            </a:fld>
            <a:endParaRPr lang="en-US" dirty="0"/>
          </a:p>
        </p:txBody>
      </p:sp>
      <p:sp>
        <p:nvSpPr>
          <p:cNvPr id="13" name="Slide Number Placeholder 5">
            <a:extLst>
              <a:ext uri="{FF2B5EF4-FFF2-40B4-BE49-F238E27FC236}">
                <a16:creationId xmlns:a16="http://schemas.microsoft.com/office/drawing/2014/main" id="{78F94F5E-7348-43D8-AD5F-63EA10141A60}"/>
              </a:ext>
            </a:extLst>
          </p:cNvPr>
          <p:cNvSpPr>
            <a:spLocks noGrp="1"/>
          </p:cNvSpPr>
          <p:nvPr>
            <p:ph type="sldNum" sz="quarter" idx="19"/>
          </p:nvPr>
        </p:nvSpPr>
        <p:spPr/>
        <p:txBody>
          <a:bodyPr/>
          <a:lstStyle>
            <a:lvl1pPr>
              <a:defRPr/>
            </a:lvl1pPr>
          </a:lstStyle>
          <a:p>
            <a:pPr>
              <a:defRPr/>
            </a:pPr>
            <a:fld id="{F20079A9-368F-455C-84CA-C1F3E74AEE79}" type="slidenum">
              <a:rPr lang="en-US"/>
              <a:pPr>
                <a:defRPr/>
              </a:pPr>
              <a:t>‹#›</a:t>
            </a:fld>
            <a:endParaRPr lang="en-US" dirty="0"/>
          </a:p>
        </p:txBody>
      </p:sp>
    </p:spTree>
    <p:extLst>
      <p:ext uri="{BB962C8B-B14F-4D97-AF65-F5344CB8AC3E}">
        <p14:creationId xmlns:p14="http://schemas.microsoft.com/office/powerpoint/2010/main" val="127444893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11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E1A40DE0-09E0-4B44-B5A1-03B8F463B1C7}"/>
              </a:ext>
            </a:extLst>
          </p:cNvPr>
          <p:cNvSpPr>
            <a:spLocks noGrp="1"/>
          </p:cNvSpPr>
          <p:nvPr>
            <p:ph type="ftr" sz="quarter" idx="10"/>
          </p:nvPr>
        </p:nvSpPr>
        <p:spPr>
          <a:xfrm>
            <a:off x="93663" y="6172200"/>
            <a:ext cx="8596312" cy="234950"/>
          </a:xfrm>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69286189-C765-4AE2-950A-A9CE1757B3F9}"/>
              </a:ext>
            </a:extLst>
          </p:cNvPr>
          <p:cNvSpPr>
            <a:spLocks noGrp="1"/>
          </p:cNvSpPr>
          <p:nvPr>
            <p:ph type="dt" sz="half" idx="11"/>
          </p:nvPr>
        </p:nvSpPr>
        <p:spPr/>
        <p:txBody>
          <a:bodyPr/>
          <a:lstStyle>
            <a:lvl1pPr>
              <a:defRPr/>
            </a:lvl1pPr>
          </a:lstStyle>
          <a:p>
            <a:pPr>
              <a:defRPr/>
            </a:pPr>
            <a:fld id="{82792BE7-E4D4-4872-81E7-3E3B1A126FED}" type="datetimeFigureOut">
              <a:rPr lang="en-US"/>
              <a:pPr>
                <a:defRPr/>
              </a:pPr>
              <a:t>6/6/2020</a:t>
            </a:fld>
            <a:endParaRPr lang="en-US" dirty="0"/>
          </a:p>
        </p:txBody>
      </p:sp>
      <p:sp>
        <p:nvSpPr>
          <p:cNvPr id="6" name="Slide Number Placeholder 5">
            <a:extLst>
              <a:ext uri="{FF2B5EF4-FFF2-40B4-BE49-F238E27FC236}">
                <a16:creationId xmlns:a16="http://schemas.microsoft.com/office/drawing/2014/main" id="{789B8388-F3AF-49CA-831D-59929C3AB7F4}"/>
              </a:ext>
            </a:extLst>
          </p:cNvPr>
          <p:cNvSpPr>
            <a:spLocks noGrp="1"/>
          </p:cNvSpPr>
          <p:nvPr>
            <p:ph type="sldNum" sz="quarter" idx="12"/>
          </p:nvPr>
        </p:nvSpPr>
        <p:spPr/>
        <p:txBody>
          <a:bodyPr/>
          <a:lstStyle>
            <a:lvl1pPr>
              <a:defRPr/>
            </a:lvl1pPr>
          </a:lstStyle>
          <a:p>
            <a:pPr>
              <a:defRPr/>
            </a:pPr>
            <a:fld id="{C0618705-C9CB-4B84-B2C9-27722A18835C}" type="slidenum">
              <a:rPr lang="en-US"/>
              <a:pPr>
                <a:defRPr/>
              </a:pPr>
              <a:t>‹#›</a:t>
            </a:fld>
            <a:endParaRPr lang="en-US" dirty="0"/>
          </a:p>
        </p:txBody>
      </p:sp>
    </p:spTree>
    <p:extLst>
      <p:ext uri="{BB962C8B-B14F-4D97-AF65-F5344CB8AC3E}">
        <p14:creationId xmlns:p14="http://schemas.microsoft.com/office/powerpoint/2010/main" val="47544647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DD8B5B-2BBC-4759-9BE5-B3124BB691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2C3DD2-008A-4D25-8DC2-6145CA29C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EB2F61-5E80-493E-B892-9AC6D0DF0BCD}"/>
              </a:ext>
            </a:extLst>
          </p:cNvPr>
          <p:cNvSpPr>
            <a:spLocks noGrp="1" noChangeArrowheads="1"/>
          </p:cNvSpPr>
          <p:nvPr>
            <p:ph type="sldNum" sz="quarter" idx="12"/>
          </p:nvPr>
        </p:nvSpPr>
        <p:spPr>
          <a:ln/>
        </p:spPr>
        <p:txBody>
          <a:bodyPr/>
          <a:lstStyle>
            <a:lvl1pPr>
              <a:defRPr/>
            </a:lvl1pPr>
          </a:lstStyle>
          <a:p>
            <a:pPr>
              <a:defRPr/>
            </a:pPr>
            <a:fld id="{B8E9BB0A-093D-48D4-9747-197D39C63E23}" type="slidenum">
              <a:rPr lang="en-US" altLang="en-US"/>
              <a:pPr>
                <a:defRPr/>
              </a:pPr>
              <a:t>‹#›</a:t>
            </a:fld>
            <a:endParaRPr lang="en-US" altLang="en-US"/>
          </a:p>
        </p:txBody>
      </p:sp>
    </p:spTree>
    <p:extLst>
      <p:ext uri="{BB962C8B-B14F-4D97-AF65-F5344CB8AC3E}">
        <p14:creationId xmlns:p14="http://schemas.microsoft.com/office/powerpoint/2010/main" val="158876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4DD8B5B-2BBC-4759-9BE5-B3124BB691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2C3DD2-008A-4D25-8DC2-6145CA29C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EB2F61-5E80-493E-B892-9AC6D0DF0BCD}"/>
              </a:ext>
            </a:extLst>
          </p:cNvPr>
          <p:cNvSpPr>
            <a:spLocks noGrp="1" noChangeArrowheads="1"/>
          </p:cNvSpPr>
          <p:nvPr>
            <p:ph type="sldNum" sz="quarter" idx="12"/>
          </p:nvPr>
        </p:nvSpPr>
        <p:spPr>
          <a:ln/>
        </p:spPr>
        <p:txBody>
          <a:bodyPr/>
          <a:lstStyle>
            <a:lvl1pPr>
              <a:defRPr/>
            </a:lvl1pPr>
          </a:lstStyle>
          <a:p>
            <a:pPr>
              <a:defRPr/>
            </a:pPr>
            <a:fld id="{CE138DCF-868C-4098-83A7-CEC81D4FD766}" type="slidenum">
              <a:rPr lang="en-US" altLang="en-US"/>
              <a:pPr>
                <a:defRPr/>
              </a:pPr>
              <a:t>‹#›</a:t>
            </a:fld>
            <a:endParaRPr lang="en-US" altLang="en-US"/>
          </a:p>
        </p:txBody>
      </p:sp>
    </p:spTree>
    <p:extLst>
      <p:ext uri="{BB962C8B-B14F-4D97-AF65-F5344CB8AC3E}">
        <p14:creationId xmlns:p14="http://schemas.microsoft.com/office/powerpoint/2010/main" val="1378033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4DD8B5B-2BBC-4759-9BE5-B3124BB691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2C3DD2-008A-4D25-8DC2-6145CA29C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EB2F61-5E80-493E-B892-9AC6D0DF0BCD}"/>
              </a:ext>
            </a:extLst>
          </p:cNvPr>
          <p:cNvSpPr>
            <a:spLocks noGrp="1" noChangeArrowheads="1"/>
          </p:cNvSpPr>
          <p:nvPr>
            <p:ph type="sldNum" sz="quarter" idx="12"/>
          </p:nvPr>
        </p:nvSpPr>
        <p:spPr>
          <a:ln/>
        </p:spPr>
        <p:txBody>
          <a:bodyPr/>
          <a:lstStyle>
            <a:lvl1pPr>
              <a:defRPr/>
            </a:lvl1pPr>
          </a:lstStyle>
          <a:p>
            <a:pPr>
              <a:defRPr/>
            </a:pPr>
            <a:fld id="{3B219803-6456-4F71-9B08-CE58D018FD40}" type="slidenum">
              <a:rPr lang="en-US" altLang="en-US"/>
              <a:pPr>
                <a:defRPr/>
              </a:pPr>
              <a:t>‹#›</a:t>
            </a:fld>
            <a:endParaRPr lang="en-US" altLang="en-US"/>
          </a:p>
        </p:txBody>
      </p:sp>
    </p:spTree>
    <p:extLst>
      <p:ext uri="{BB962C8B-B14F-4D97-AF65-F5344CB8AC3E}">
        <p14:creationId xmlns:p14="http://schemas.microsoft.com/office/powerpoint/2010/main" val="147541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4DD8B5B-2BBC-4759-9BE5-B3124BB6912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72C3DD2-008A-4D25-8DC2-6145CA29C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3EB2F61-5E80-493E-B892-9AC6D0DF0BCD}"/>
              </a:ext>
            </a:extLst>
          </p:cNvPr>
          <p:cNvSpPr>
            <a:spLocks noGrp="1" noChangeArrowheads="1"/>
          </p:cNvSpPr>
          <p:nvPr>
            <p:ph type="sldNum" sz="quarter" idx="12"/>
          </p:nvPr>
        </p:nvSpPr>
        <p:spPr>
          <a:ln/>
        </p:spPr>
        <p:txBody>
          <a:bodyPr/>
          <a:lstStyle>
            <a:lvl1pPr>
              <a:defRPr/>
            </a:lvl1pPr>
          </a:lstStyle>
          <a:p>
            <a:pPr>
              <a:defRPr/>
            </a:pPr>
            <a:fld id="{F5C1B468-2F9C-4487-94E8-602C346191AD}" type="slidenum">
              <a:rPr lang="en-US" altLang="en-US"/>
              <a:pPr>
                <a:defRPr/>
              </a:pPr>
              <a:t>‹#›</a:t>
            </a:fld>
            <a:endParaRPr lang="en-US" altLang="en-US"/>
          </a:p>
        </p:txBody>
      </p:sp>
    </p:spTree>
    <p:extLst>
      <p:ext uri="{BB962C8B-B14F-4D97-AF65-F5344CB8AC3E}">
        <p14:creationId xmlns:p14="http://schemas.microsoft.com/office/powerpoint/2010/main" val="293735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4DD8B5B-2BBC-4759-9BE5-B3124BB6912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72C3DD2-008A-4D25-8DC2-6145CA29C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3EB2F61-5E80-493E-B892-9AC6D0DF0BCD}"/>
              </a:ext>
            </a:extLst>
          </p:cNvPr>
          <p:cNvSpPr>
            <a:spLocks noGrp="1" noChangeArrowheads="1"/>
          </p:cNvSpPr>
          <p:nvPr>
            <p:ph type="sldNum" sz="quarter" idx="12"/>
          </p:nvPr>
        </p:nvSpPr>
        <p:spPr>
          <a:ln/>
        </p:spPr>
        <p:txBody>
          <a:bodyPr/>
          <a:lstStyle>
            <a:lvl1pPr>
              <a:defRPr/>
            </a:lvl1pPr>
          </a:lstStyle>
          <a:p>
            <a:pPr>
              <a:defRPr/>
            </a:pPr>
            <a:fld id="{EF8CE965-536B-4C72-B752-C78CD5ADB556}" type="slidenum">
              <a:rPr lang="en-US" altLang="en-US"/>
              <a:pPr>
                <a:defRPr/>
              </a:pPr>
              <a:t>‹#›</a:t>
            </a:fld>
            <a:endParaRPr lang="en-US" altLang="en-US"/>
          </a:p>
        </p:txBody>
      </p:sp>
    </p:spTree>
    <p:extLst>
      <p:ext uri="{BB962C8B-B14F-4D97-AF65-F5344CB8AC3E}">
        <p14:creationId xmlns:p14="http://schemas.microsoft.com/office/powerpoint/2010/main" val="4033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4DD8B5B-2BBC-4759-9BE5-B3124BB6912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72C3DD2-008A-4D25-8DC2-6145CA29C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3EB2F61-5E80-493E-B892-9AC6D0DF0BCD}"/>
              </a:ext>
            </a:extLst>
          </p:cNvPr>
          <p:cNvSpPr>
            <a:spLocks noGrp="1" noChangeArrowheads="1"/>
          </p:cNvSpPr>
          <p:nvPr>
            <p:ph type="sldNum" sz="quarter" idx="12"/>
          </p:nvPr>
        </p:nvSpPr>
        <p:spPr>
          <a:ln/>
        </p:spPr>
        <p:txBody>
          <a:bodyPr/>
          <a:lstStyle>
            <a:lvl1pPr>
              <a:defRPr/>
            </a:lvl1pPr>
          </a:lstStyle>
          <a:p>
            <a:pPr>
              <a:defRPr/>
            </a:pPr>
            <a:fld id="{F9E2BC35-A424-41ED-9963-0E329E4A505A}" type="slidenum">
              <a:rPr lang="en-US" altLang="en-US"/>
              <a:pPr>
                <a:defRPr/>
              </a:pPr>
              <a:t>‹#›</a:t>
            </a:fld>
            <a:endParaRPr lang="en-US" altLang="en-US"/>
          </a:p>
        </p:txBody>
      </p:sp>
    </p:spTree>
    <p:extLst>
      <p:ext uri="{BB962C8B-B14F-4D97-AF65-F5344CB8AC3E}">
        <p14:creationId xmlns:p14="http://schemas.microsoft.com/office/powerpoint/2010/main" val="204549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DD8B5B-2BBC-4759-9BE5-B3124BB691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2C3DD2-008A-4D25-8DC2-6145CA29C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EB2F61-5E80-493E-B892-9AC6D0DF0BCD}"/>
              </a:ext>
            </a:extLst>
          </p:cNvPr>
          <p:cNvSpPr>
            <a:spLocks noGrp="1" noChangeArrowheads="1"/>
          </p:cNvSpPr>
          <p:nvPr>
            <p:ph type="sldNum" sz="quarter" idx="12"/>
          </p:nvPr>
        </p:nvSpPr>
        <p:spPr>
          <a:ln/>
        </p:spPr>
        <p:txBody>
          <a:bodyPr/>
          <a:lstStyle>
            <a:lvl1pPr>
              <a:defRPr/>
            </a:lvl1pPr>
          </a:lstStyle>
          <a:p>
            <a:pPr>
              <a:defRPr/>
            </a:pPr>
            <a:fld id="{75F4A3DA-1E34-42A9-8723-651DE02FFACB}" type="slidenum">
              <a:rPr lang="en-US" altLang="en-US"/>
              <a:pPr>
                <a:defRPr/>
              </a:pPr>
              <a:t>‹#›</a:t>
            </a:fld>
            <a:endParaRPr lang="en-US" altLang="en-US"/>
          </a:p>
        </p:txBody>
      </p:sp>
    </p:spTree>
    <p:extLst>
      <p:ext uri="{BB962C8B-B14F-4D97-AF65-F5344CB8AC3E}">
        <p14:creationId xmlns:p14="http://schemas.microsoft.com/office/powerpoint/2010/main" val="22544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DD8B5B-2BBC-4759-9BE5-B3124BB691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2C3DD2-008A-4D25-8DC2-6145CA29C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EB2F61-5E80-493E-B892-9AC6D0DF0BCD}"/>
              </a:ext>
            </a:extLst>
          </p:cNvPr>
          <p:cNvSpPr>
            <a:spLocks noGrp="1" noChangeArrowheads="1"/>
          </p:cNvSpPr>
          <p:nvPr>
            <p:ph type="sldNum" sz="quarter" idx="12"/>
          </p:nvPr>
        </p:nvSpPr>
        <p:spPr>
          <a:ln/>
        </p:spPr>
        <p:txBody>
          <a:bodyPr/>
          <a:lstStyle>
            <a:lvl1pPr>
              <a:defRPr/>
            </a:lvl1pPr>
          </a:lstStyle>
          <a:p>
            <a:pPr>
              <a:defRPr/>
            </a:pPr>
            <a:fld id="{F2E9C0E9-ACA8-4C0A-9ED1-D084ADBBD9F9}" type="slidenum">
              <a:rPr lang="en-US" altLang="en-US"/>
              <a:pPr>
                <a:defRPr/>
              </a:pPr>
              <a:t>‹#›</a:t>
            </a:fld>
            <a:endParaRPr lang="en-US" altLang="en-US"/>
          </a:p>
        </p:txBody>
      </p:sp>
    </p:spTree>
    <p:extLst>
      <p:ext uri="{BB962C8B-B14F-4D97-AF65-F5344CB8AC3E}">
        <p14:creationId xmlns:p14="http://schemas.microsoft.com/office/powerpoint/2010/main" val="366115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4DD8B5B-2BBC-4759-9BE5-B3124BB6912A}"/>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172C3DD2-008A-4D25-8DC2-6145CA29C27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73EB2F61-5E80-493E-B892-9AC6D0DF0BCD}"/>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8DE33FD-1EA2-470D-855C-DEE3B51527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6.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10.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4610100" y="0"/>
            <a:ext cx="4495800" cy="6858000"/>
          </a:xfrm>
          <a:solidFill>
            <a:srgbClr val="FFCC99">
              <a:alpha val="34117"/>
            </a:srgbClr>
          </a:solidFill>
        </p:spPr>
        <p:txBody>
          <a:bodyPr/>
          <a:lstStyle/>
          <a:p>
            <a:pPr>
              <a:buFont typeface="Wingdings" panose="05000000000000000000" pitchFamily="2" charset="2"/>
              <a:buChar char="Ü"/>
            </a:pPr>
            <a:r>
              <a:rPr lang="en-US" altLang="en-US" sz="3200" b="1">
                <a:solidFill>
                  <a:srgbClr val="321900"/>
                </a:solidFill>
              </a:rPr>
              <a:t>The mole term is similar to the “dozen”  term.</a:t>
            </a:r>
          </a:p>
          <a:p>
            <a:pPr>
              <a:buFont typeface="Wingdings" panose="05000000000000000000" pitchFamily="2" charset="2"/>
              <a:buChar char="Ü"/>
            </a:pPr>
            <a:r>
              <a:rPr lang="en-US" altLang="en-US" sz="3200" b="1">
                <a:solidFill>
                  <a:srgbClr val="321900"/>
                </a:solidFill>
              </a:rPr>
              <a:t>Just as a dozen represents “12”; the mole represents 6.022 x 10</a:t>
            </a:r>
            <a:r>
              <a:rPr lang="en-US" altLang="en-US" sz="3200" b="1" baseline="30000">
                <a:solidFill>
                  <a:srgbClr val="321900"/>
                </a:solidFill>
              </a:rPr>
              <a:t>23</a:t>
            </a:r>
            <a:r>
              <a:rPr lang="en-US" altLang="en-US" sz="3200" b="1">
                <a:solidFill>
                  <a:srgbClr val="321900"/>
                </a:solidFill>
              </a:rPr>
              <a:t>.  A very large amount.</a:t>
            </a:r>
          </a:p>
          <a:p>
            <a:pPr>
              <a:buFont typeface="Wingdings" panose="05000000000000000000" pitchFamily="2" charset="2"/>
              <a:buChar char="Ü"/>
            </a:pPr>
            <a:r>
              <a:rPr lang="en-US" altLang="en-US" sz="3200" b="1">
                <a:solidFill>
                  <a:srgbClr val="321900"/>
                </a:solidFill>
              </a:rPr>
              <a:t>This is due to atoms &amp; molecules being very small.</a:t>
            </a:r>
            <a:endParaRPr lang="en-US" altLang="en-US"/>
          </a:p>
        </p:txBody>
      </p:sp>
      <p:pic>
        <p:nvPicPr>
          <p:cNvPr id="5124" name="Picture 2" title="decorative pictu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600200"/>
            <a:ext cx="35052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a:extLst>
              <a:ext uri="{FF2B5EF4-FFF2-40B4-BE49-F238E27FC236}">
                <a16:creationId xmlns:a16="http://schemas.microsoft.com/office/drawing/2014/main" id="{CCCA6E40-B386-457B-9402-1C60FFC3829C}"/>
              </a:ext>
            </a:extLst>
          </p:cNvPr>
          <p:cNvSpPr>
            <a:spLocks noGrp="1" noChangeArrowheads="1"/>
          </p:cNvSpPr>
          <p:nvPr>
            <p:ph type="title"/>
          </p:nvPr>
        </p:nvSpPr>
        <p:spPr>
          <a:xfrm>
            <a:off x="0" y="58738"/>
            <a:ext cx="4610100" cy="1295400"/>
          </a:xfrm>
        </p:spPr>
        <p:txBody>
          <a:bodyPr/>
          <a:lstStyle/>
          <a:p>
            <a:pPr>
              <a:defRPr/>
            </a:pPr>
            <a:r>
              <a:rPr lang="en-US" b="1" dirty="0">
                <a:solidFill>
                  <a:srgbClr val="990000"/>
                </a:solidFill>
                <a:effectLst>
                  <a:outerShdw blurRad="38100" dist="38100" dir="2700000" algn="tl">
                    <a:srgbClr val="C0C0C0"/>
                  </a:outerShdw>
                </a:effectLst>
                <a:latin typeface="Arial" charset="0"/>
              </a:rPr>
              <a:t>THE MOLE</a:t>
            </a:r>
            <a:br>
              <a:rPr lang="en-US" b="1" dirty="0">
                <a:solidFill>
                  <a:srgbClr val="990000"/>
                </a:solidFill>
                <a:effectLst>
                  <a:outerShdw blurRad="38100" dist="38100" dir="2700000" algn="tl">
                    <a:srgbClr val="C0C0C0"/>
                  </a:outerShdw>
                </a:effectLst>
                <a:latin typeface="Arial" charset="0"/>
              </a:rPr>
            </a:br>
            <a:r>
              <a:rPr lang="en-US" b="1" dirty="0">
                <a:solidFill>
                  <a:srgbClr val="990000"/>
                </a:solidFill>
                <a:effectLst>
                  <a:outerShdw blurRad="38100" dist="38100" dir="2700000" algn="tl">
                    <a:srgbClr val="C0C0C0"/>
                  </a:outerShdw>
                </a:effectLst>
                <a:latin typeface="Arial" charset="0"/>
              </a:rPr>
              <a:t>“n”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DF9FF">
            <a:alpha val="24706"/>
          </a:srgbClr>
        </a:solidFill>
        <a:effectLst/>
      </p:bgPr>
    </p:bg>
    <p:spTree>
      <p:nvGrpSpPr>
        <p:cNvPr id="1" name=""/>
        <p:cNvGrpSpPr/>
        <p:nvPr/>
      </p:nvGrpSpPr>
      <p:grpSpPr>
        <a:xfrm>
          <a:off x="0" y="0"/>
          <a:ext cx="0" cy="0"/>
          <a:chOff x="0" y="0"/>
          <a:chExt cx="0" cy="0"/>
        </a:xfrm>
      </p:grpSpPr>
      <p:graphicFrame>
        <p:nvGraphicFramePr>
          <p:cNvPr id="11269" name="Object 5" title="decorative picture"/>
          <p:cNvGraphicFramePr>
            <a:graphicFrameLocks noChangeAspect="1"/>
          </p:cNvGraphicFramePr>
          <p:nvPr>
            <p:extLst>
              <p:ext uri="{D42A27DB-BD31-4B8C-83A1-F6EECF244321}">
                <p14:modId xmlns:p14="http://schemas.microsoft.com/office/powerpoint/2010/main" val="3436145216"/>
              </p:ext>
            </p:extLst>
          </p:nvPr>
        </p:nvGraphicFramePr>
        <p:xfrm>
          <a:off x="6705600" y="5715000"/>
          <a:ext cx="1447800" cy="914400"/>
        </p:xfrm>
        <a:graphic>
          <a:graphicData uri="http://schemas.openxmlformats.org/presentationml/2006/ole">
            <mc:AlternateContent xmlns:mc="http://schemas.openxmlformats.org/markup-compatibility/2006">
              <mc:Choice xmlns:v="urn:schemas-microsoft-com:vml" Requires="v">
                <p:oleObj spid="_x0000_s11279" r:id="rId3" imgW="1089660" imgH="850900" progId="">
                  <p:embed/>
                </p:oleObj>
              </mc:Choice>
              <mc:Fallback>
                <p:oleObj r:id="rId3" imgW="1089660" imgH="85090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715000"/>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6" name="Text Box 2">
            <a:extLst>
              <a:ext uri="{FF2B5EF4-FFF2-40B4-BE49-F238E27FC236}">
                <a16:creationId xmlns:a16="http://schemas.microsoft.com/office/drawing/2014/main" id="{914E2011-70C5-47D2-89DD-31DC41FB293E}"/>
              </a:ext>
            </a:extLst>
          </p:cNvPr>
          <p:cNvSpPr txBox="1">
            <a:spLocks noChangeArrowheads="1"/>
          </p:cNvSpPr>
          <p:nvPr/>
        </p:nvSpPr>
        <p:spPr bwMode="auto">
          <a:xfrm>
            <a:off x="152400" y="1752600"/>
            <a:ext cx="87630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2800" b="1" u="sng" dirty="0">
                <a:solidFill>
                  <a:schemeClr val="accent6">
                    <a:lumMod val="50000"/>
                  </a:schemeClr>
                </a:solidFill>
              </a:rPr>
              <a:t>Problem #1</a:t>
            </a:r>
            <a:r>
              <a:rPr lang="en-US" sz="2800" b="1" dirty="0">
                <a:solidFill>
                  <a:schemeClr val="accent6">
                    <a:lumMod val="50000"/>
                  </a:schemeClr>
                </a:solidFill>
              </a:rPr>
              <a:t>: Calculate the formula weight of calcium nitrate.</a:t>
            </a:r>
          </a:p>
          <a:p>
            <a:pPr>
              <a:defRPr/>
            </a:pPr>
            <a:endParaRPr lang="en-US" sz="1600" b="1" u="sng" dirty="0">
              <a:solidFill>
                <a:schemeClr val="accent6">
                  <a:lumMod val="50000"/>
                </a:schemeClr>
              </a:solidFill>
            </a:endParaRPr>
          </a:p>
          <a:p>
            <a:pPr>
              <a:defRPr/>
            </a:pPr>
            <a:r>
              <a:rPr lang="en-US" sz="2800" b="1" u="sng" dirty="0">
                <a:solidFill>
                  <a:schemeClr val="accent6">
                    <a:lumMod val="50000"/>
                  </a:schemeClr>
                </a:solidFill>
              </a:rPr>
              <a:t>Problem #2</a:t>
            </a:r>
            <a:r>
              <a:rPr lang="en-US" sz="2800" b="1" dirty="0">
                <a:solidFill>
                  <a:schemeClr val="accent6">
                    <a:lumMod val="50000"/>
                  </a:schemeClr>
                </a:solidFill>
              </a:rPr>
              <a:t>: How many moles of glucose, C</a:t>
            </a:r>
            <a:r>
              <a:rPr lang="en-US" sz="2800" b="1" baseline="-25000" dirty="0">
                <a:solidFill>
                  <a:schemeClr val="accent6">
                    <a:lumMod val="50000"/>
                  </a:schemeClr>
                </a:solidFill>
              </a:rPr>
              <a:t>6</a:t>
            </a:r>
            <a:r>
              <a:rPr lang="en-US" sz="2800" b="1" dirty="0">
                <a:solidFill>
                  <a:schemeClr val="accent6">
                    <a:lumMod val="50000"/>
                  </a:schemeClr>
                </a:solidFill>
              </a:rPr>
              <a:t>H</a:t>
            </a:r>
            <a:r>
              <a:rPr lang="en-US" sz="2800" b="1" baseline="-25000" dirty="0">
                <a:solidFill>
                  <a:schemeClr val="accent6">
                    <a:lumMod val="50000"/>
                  </a:schemeClr>
                </a:solidFill>
              </a:rPr>
              <a:t>12</a:t>
            </a:r>
            <a:r>
              <a:rPr lang="en-US" sz="2800" b="1" dirty="0">
                <a:solidFill>
                  <a:schemeClr val="accent6">
                    <a:lumMod val="50000"/>
                  </a:schemeClr>
                </a:solidFill>
              </a:rPr>
              <a:t>O</a:t>
            </a:r>
            <a:r>
              <a:rPr lang="en-US" sz="2800" b="1" baseline="-25000" dirty="0">
                <a:solidFill>
                  <a:schemeClr val="accent6">
                    <a:lumMod val="50000"/>
                  </a:schemeClr>
                </a:solidFill>
              </a:rPr>
              <a:t>6</a:t>
            </a:r>
            <a:r>
              <a:rPr lang="en-US" sz="2800" b="1" dirty="0">
                <a:solidFill>
                  <a:schemeClr val="accent6">
                    <a:lumMod val="50000"/>
                  </a:schemeClr>
                </a:solidFill>
              </a:rPr>
              <a:t>, are in 538 g?</a:t>
            </a:r>
          </a:p>
          <a:p>
            <a:pPr>
              <a:defRPr/>
            </a:pPr>
            <a:endParaRPr lang="en-US" sz="1600" b="1" u="sng" dirty="0">
              <a:solidFill>
                <a:schemeClr val="accent6">
                  <a:lumMod val="50000"/>
                </a:schemeClr>
              </a:solidFill>
            </a:endParaRPr>
          </a:p>
          <a:p>
            <a:pPr>
              <a:defRPr/>
            </a:pPr>
            <a:r>
              <a:rPr lang="en-US" sz="2800" b="1" u="sng" dirty="0">
                <a:solidFill>
                  <a:schemeClr val="accent6">
                    <a:lumMod val="50000"/>
                  </a:schemeClr>
                </a:solidFill>
              </a:rPr>
              <a:t>Problem #3</a:t>
            </a:r>
            <a:r>
              <a:rPr lang="en-US" sz="2800" b="1" dirty="0">
                <a:solidFill>
                  <a:schemeClr val="accent6">
                    <a:lumMod val="50000"/>
                  </a:schemeClr>
                </a:solidFill>
              </a:rPr>
              <a:t>:  How many glucose molecules are there in 5.23 g of glucose?</a:t>
            </a:r>
          </a:p>
          <a:p>
            <a:pPr>
              <a:defRPr/>
            </a:pPr>
            <a:endParaRPr lang="en-US" sz="2800" b="1" u="sng" dirty="0">
              <a:solidFill>
                <a:schemeClr val="accent6">
                  <a:lumMod val="50000"/>
                </a:schemeClr>
              </a:solidFill>
            </a:endParaRPr>
          </a:p>
          <a:p>
            <a:pPr>
              <a:defRPr/>
            </a:pPr>
            <a:r>
              <a:rPr lang="en-US" sz="2800" b="1" u="sng" dirty="0">
                <a:solidFill>
                  <a:schemeClr val="accent6">
                    <a:lumMod val="50000"/>
                  </a:schemeClr>
                </a:solidFill>
              </a:rPr>
              <a:t>Problem #4</a:t>
            </a:r>
            <a:r>
              <a:rPr lang="en-US" sz="2800" b="1" dirty="0">
                <a:solidFill>
                  <a:schemeClr val="accent6">
                    <a:lumMod val="50000"/>
                  </a:schemeClr>
                </a:solidFill>
              </a:rPr>
              <a:t>:  Calculate the number of moles in 325 mg of aspirin, which has the following </a:t>
            </a:r>
          </a:p>
          <a:p>
            <a:pPr>
              <a:defRPr/>
            </a:pPr>
            <a:r>
              <a:rPr lang="en-US" sz="2800" b="1" dirty="0">
                <a:solidFill>
                  <a:schemeClr val="accent6">
                    <a:lumMod val="50000"/>
                  </a:schemeClr>
                </a:solidFill>
              </a:rPr>
              <a:t>structural formula:</a:t>
            </a:r>
          </a:p>
        </p:txBody>
      </p:sp>
      <p:graphicFrame>
        <p:nvGraphicFramePr>
          <p:cNvPr id="11267" name="Object 3" title="decorative picture"/>
          <p:cNvGraphicFramePr>
            <a:graphicFrameLocks noChangeAspect="1"/>
          </p:cNvGraphicFramePr>
          <p:nvPr>
            <p:extLst>
              <p:ext uri="{D42A27DB-BD31-4B8C-83A1-F6EECF244321}">
                <p14:modId xmlns:p14="http://schemas.microsoft.com/office/powerpoint/2010/main" val="1758058953"/>
              </p:ext>
            </p:extLst>
          </p:nvPr>
        </p:nvGraphicFramePr>
        <p:xfrm>
          <a:off x="304800" y="838200"/>
          <a:ext cx="8534400" cy="990600"/>
        </p:xfrm>
        <a:graphic>
          <a:graphicData uri="http://schemas.openxmlformats.org/presentationml/2006/ole">
            <mc:AlternateContent xmlns:mc="http://schemas.openxmlformats.org/markup-compatibility/2006">
              <mc:Choice xmlns:v="urn:schemas-microsoft-com:vml" Requires="v">
                <p:oleObj spid="_x0000_s11280" r:id="rId5" imgW="5430012" imgH="608076" progId="">
                  <p:embed/>
                </p:oleObj>
              </mc:Choice>
              <mc:Fallback>
                <p:oleObj r:id="rId5" imgW="5430012" imgH="608076"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8382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4"/>
          <p:cNvSpPr txBox="1">
            <a:spLocks noChangeArrowheads="1"/>
          </p:cNvSpPr>
          <p:nvPr/>
        </p:nvSpPr>
        <p:spPr bwMode="auto">
          <a:xfrm>
            <a:off x="2209800" y="228600"/>
            <a:ext cx="504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u="sng"/>
              <a:t>Workshop 3A on the MOLE</a:t>
            </a:r>
            <a:endParaRPr lang="en-US" altLang="en-US" sz="2400" u="sng"/>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125" y="228600"/>
            <a:ext cx="8474075" cy="3846513"/>
          </a:xfrm>
          <a:prstGeom prst="rect">
            <a:avLst/>
          </a:prstGeom>
          <a:noFill/>
        </p:spPr>
        <p:txBody>
          <a:bodyPr>
            <a:spAutoFit/>
          </a:bodyPr>
          <a:lstStyle/>
          <a:p>
            <a:pPr algn="ctr">
              <a:defRPr/>
            </a:pPr>
            <a:r>
              <a:rPr lang="en-US" dirty="0"/>
              <a:t>Activity on the mole</a:t>
            </a:r>
          </a:p>
          <a:p>
            <a:pPr>
              <a:defRPr/>
            </a:pPr>
            <a:endParaRPr lang="en-US" dirty="0"/>
          </a:p>
          <a:p>
            <a:pPr>
              <a:defRPr/>
            </a:pPr>
            <a:r>
              <a:rPr lang="en-US" sz="1800" dirty="0">
                <a:latin typeface="+mn-lt"/>
              </a:rPr>
              <a:t>1.  The molar mass of sodium  is________,  of phosphorous is _________, of oxygen is ________.  What is the molar mass of sodium phosphate?</a:t>
            </a:r>
          </a:p>
          <a:p>
            <a:pPr>
              <a:defRPr/>
            </a:pPr>
            <a:endParaRPr lang="en-US" sz="1800" dirty="0">
              <a:latin typeface="+mn-lt"/>
            </a:endParaRPr>
          </a:p>
          <a:p>
            <a:pPr>
              <a:defRPr/>
            </a:pPr>
            <a:endParaRPr lang="en-US" sz="1800" dirty="0">
              <a:latin typeface="+mn-lt"/>
            </a:endParaRPr>
          </a:p>
          <a:p>
            <a:pPr>
              <a:defRPr/>
            </a:pPr>
            <a:r>
              <a:rPr lang="en-US" sz="1800" dirty="0">
                <a:latin typeface="+mn-lt"/>
              </a:rPr>
              <a:t>2.  Which has the LEAST mass: </a:t>
            </a:r>
          </a:p>
          <a:p>
            <a:pPr>
              <a:defRPr/>
            </a:pPr>
            <a:r>
              <a:rPr lang="en-US" sz="1800" dirty="0">
                <a:latin typeface="+mn-lt"/>
              </a:rPr>
              <a:t>		a)	0.19 moles of CaCO</a:t>
            </a:r>
            <a:r>
              <a:rPr lang="en-US" sz="1800" baseline="-25000" dirty="0">
                <a:latin typeface="+mn-lt"/>
              </a:rPr>
              <a:t>3</a:t>
            </a:r>
            <a:r>
              <a:rPr lang="en-US" sz="1800" dirty="0">
                <a:latin typeface="+mn-lt"/>
              </a:rPr>
              <a:t>  </a:t>
            </a:r>
          </a:p>
          <a:p>
            <a:pPr>
              <a:defRPr/>
            </a:pPr>
            <a:r>
              <a:rPr lang="en-US" sz="1800" dirty="0">
                <a:latin typeface="+mn-lt"/>
              </a:rPr>
              <a:t>		b)	6.12 x 10</a:t>
            </a:r>
            <a:r>
              <a:rPr lang="en-US" sz="1800" baseline="30000" dirty="0">
                <a:latin typeface="+mn-lt"/>
              </a:rPr>
              <a:t>22</a:t>
            </a:r>
            <a:r>
              <a:rPr lang="en-US" sz="1800" dirty="0">
                <a:latin typeface="+mn-lt"/>
              </a:rPr>
              <a:t> formula units of Fe</a:t>
            </a:r>
            <a:r>
              <a:rPr lang="en-US" sz="1800" baseline="-25000" dirty="0">
                <a:latin typeface="+mn-lt"/>
              </a:rPr>
              <a:t>2</a:t>
            </a:r>
            <a:r>
              <a:rPr lang="en-US" sz="1800" dirty="0">
                <a:latin typeface="+mn-lt"/>
              </a:rPr>
              <a:t>O</a:t>
            </a:r>
            <a:r>
              <a:rPr lang="en-US" sz="1800" baseline="-25000" dirty="0">
                <a:latin typeface="+mn-lt"/>
              </a:rPr>
              <a:t>3</a:t>
            </a:r>
            <a:r>
              <a:rPr lang="en-US" sz="1800" dirty="0">
                <a:latin typeface="+mn-lt"/>
              </a:rPr>
              <a:t> </a:t>
            </a:r>
          </a:p>
          <a:p>
            <a:pPr>
              <a:defRPr/>
            </a:pPr>
            <a:r>
              <a:rPr lang="en-US" sz="1800" dirty="0"/>
              <a:t>		c)	1 mole of oxygen molecules</a:t>
            </a:r>
          </a:p>
          <a:p>
            <a:pPr>
              <a:defRPr/>
            </a:pPr>
            <a:r>
              <a:rPr lang="en-US" sz="1800" dirty="0"/>
              <a:t>		d)	15.9 moles of hydrogen molecules</a:t>
            </a:r>
          </a:p>
          <a:p>
            <a:pPr>
              <a:defRPr/>
            </a:pPr>
            <a:r>
              <a:rPr lang="en-US" sz="1800" dirty="0"/>
              <a:t>		e) 	5.0 moles of helium gas</a:t>
            </a:r>
          </a:p>
          <a:p>
            <a:pPr>
              <a:defRPr/>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04A7AD-0FFC-4A09-8B06-43034E483166}"/>
              </a:ext>
            </a:extLst>
          </p:cNvPr>
          <p:cNvSpPr txBox="1"/>
          <p:nvPr/>
        </p:nvSpPr>
        <p:spPr>
          <a:xfrm>
            <a:off x="0" y="4191000"/>
            <a:ext cx="9212263" cy="2308225"/>
          </a:xfrm>
          <a:prstGeom prst="rect">
            <a:avLst/>
          </a:prstGeom>
          <a:solidFill>
            <a:schemeClr val="accent6">
              <a:lumMod val="20000"/>
              <a:lumOff val="80000"/>
            </a:schemeClr>
          </a:solidFill>
        </p:spPr>
        <p:txBody>
          <a:bodyPr wrap="none">
            <a:spAutoFit/>
          </a:bodyPr>
          <a:lstStyle/>
          <a:p>
            <a:pPr>
              <a:defRPr/>
            </a:pPr>
            <a:endParaRPr lang="en-US" dirty="0">
              <a:latin typeface="Arial" charset="0"/>
            </a:endParaRPr>
          </a:p>
          <a:p>
            <a:pPr>
              <a:buFont typeface="Monotype Sorts" pitchFamily="2" charset="2"/>
              <a:buChar char="¶"/>
              <a:defRPr/>
            </a:pPr>
            <a:r>
              <a:rPr lang="en-US" b="1" dirty="0">
                <a:latin typeface="Arial" charset="0"/>
              </a:rPr>
              <a:t>Molar mass = 10C + 14H + 2N = 162 g/</a:t>
            </a:r>
            <a:r>
              <a:rPr lang="en-US" b="1" dirty="0" err="1">
                <a:latin typeface="Arial" charset="0"/>
              </a:rPr>
              <a:t>mol</a:t>
            </a:r>
            <a:endParaRPr lang="en-US" b="1" dirty="0">
              <a:latin typeface="Arial" charset="0"/>
            </a:endParaRPr>
          </a:p>
          <a:p>
            <a:pPr>
              <a:buFont typeface="Monotype Sorts" pitchFamily="2" charset="2"/>
              <a:buChar char="·"/>
              <a:defRPr/>
            </a:pPr>
            <a:r>
              <a:rPr lang="en-US" b="1" dirty="0">
                <a:latin typeface="Arial" charset="0"/>
              </a:rPr>
              <a:t>%C = (10C / C</a:t>
            </a:r>
            <a:r>
              <a:rPr lang="en-US" b="1" baseline="-25000" dirty="0">
                <a:latin typeface="Arial" charset="0"/>
              </a:rPr>
              <a:t>10</a:t>
            </a:r>
            <a:r>
              <a:rPr lang="en-US" b="1" dirty="0">
                <a:latin typeface="Arial" charset="0"/>
              </a:rPr>
              <a:t>H</a:t>
            </a:r>
            <a:r>
              <a:rPr lang="en-US" b="1" baseline="-25000" dirty="0">
                <a:latin typeface="Arial" charset="0"/>
              </a:rPr>
              <a:t>14</a:t>
            </a:r>
            <a:r>
              <a:rPr lang="en-US" b="1" dirty="0">
                <a:latin typeface="Arial" charset="0"/>
              </a:rPr>
              <a:t>N</a:t>
            </a:r>
            <a:r>
              <a:rPr lang="en-US" b="1" baseline="-25000" dirty="0">
                <a:latin typeface="Arial" charset="0"/>
              </a:rPr>
              <a:t>2</a:t>
            </a:r>
            <a:r>
              <a:rPr lang="en-US" b="1" dirty="0">
                <a:latin typeface="Arial" charset="0"/>
              </a:rPr>
              <a:t>)100 = (120 g/</a:t>
            </a:r>
            <a:r>
              <a:rPr lang="en-US" b="1" dirty="0" err="1">
                <a:latin typeface="Arial" charset="0"/>
              </a:rPr>
              <a:t>mol</a:t>
            </a:r>
            <a:r>
              <a:rPr lang="en-US" b="1" dirty="0">
                <a:latin typeface="Arial" charset="0"/>
              </a:rPr>
              <a:t> /162 g/</a:t>
            </a:r>
            <a:r>
              <a:rPr lang="en-US" b="1" dirty="0" err="1">
                <a:latin typeface="Arial" charset="0"/>
              </a:rPr>
              <a:t>mol</a:t>
            </a:r>
            <a:r>
              <a:rPr lang="en-US" b="1" dirty="0">
                <a:latin typeface="Arial" charset="0"/>
              </a:rPr>
              <a:t>)100=74.1%</a:t>
            </a:r>
          </a:p>
          <a:p>
            <a:pPr>
              <a:buFont typeface="Monotype Sorts" pitchFamily="2" charset="2"/>
              <a:buChar char="¸"/>
              <a:defRPr/>
            </a:pPr>
            <a:r>
              <a:rPr lang="en-US" b="1" dirty="0">
                <a:latin typeface="Arial" charset="0"/>
              </a:rPr>
              <a:t>%H = (14H / C</a:t>
            </a:r>
            <a:r>
              <a:rPr lang="en-US" b="1" baseline="-25000" dirty="0">
                <a:latin typeface="Arial" charset="0"/>
              </a:rPr>
              <a:t>10</a:t>
            </a:r>
            <a:r>
              <a:rPr lang="en-US" b="1" dirty="0">
                <a:latin typeface="Arial" charset="0"/>
              </a:rPr>
              <a:t>H</a:t>
            </a:r>
            <a:r>
              <a:rPr lang="en-US" b="1" baseline="-25000" dirty="0">
                <a:latin typeface="Arial" charset="0"/>
              </a:rPr>
              <a:t>14</a:t>
            </a:r>
            <a:r>
              <a:rPr lang="en-US" b="1" dirty="0">
                <a:latin typeface="Arial" charset="0"/>
              </a:rPr>
              <a:t>N</a:t>
            </a:r>
            <a:r>
              <a:rPr lang="en-US" b="1" baseline="-25000" dirty="0">
                <a:latin typeface="Arial" charset="0"/>
              </a:rPr>
              <a:t>2</a:t>
            </a:r>
            <a:r>
              <a:rPr lang="en-US" b="1" dirty="0">
                <a:latin typeface="Arial" charset="0"/>
              </a:rPr>
              <a:t>)100 = (14 g/</a:t>
            </a:r>
            <a:r>
              <a:rPr lang="en-US" b="1" dirty="0" err="1">
                <a:latin typeface="Arial" charset="0"/>
              </a:rPr>
              <a:t>mol</a:t>
            </a:r>
            <a:r>
              <a:rPr lang="en-US" b="1" dirty="0">
                <a:latin typeface="Arial" charset="0"/>
              </a:rPr>
              <a:t> / 162 g/</a:t>
            </a:r>
            <a:r>
              <a:rPr lang="en-US" b="1" dirty="0" err="1">
                <a:latin typeface="Arial" charset="0"/>
              </a:rPr>
              <a:t>mol</a:t>
            </a:r>
            <a:r>
              <a:rPr lang="en-US" b="1" dirty="0">
                <a:latin typeface="Arial" charset="0"/>
              </a:rPr>
              <a:t>)100 = 8.6% </a:t>
            </a:r>
          </a:p>
          <a:p>
            <a:pPr>
              <a:buFont typeface="Monotype Sorts" pitchFamily="2" charset="2"/>
              <a:buChar char="¹"/>
              <a:defRPr/>
            </a:pPr>
            <a:r>
              <a:rPr lang="en-US" b="1" dirty="0">
                <a:latin typeface="Arial" charset="0"/>
              </a:rPr>
              <a:t>%N = (2 N / C</a:t>
            </a:r>
            <a:r>
              <a:rPr lang="en-US" b="1" baseline="-25000" dirty="0">
                <a:latin typeface="Arial" charset="0"/>
              </a:rPr>
              <a:t>10</a:t>
            </a:r>
            <a:r>
              <a:rPr lang="en-US" b="1" dirty="0">
                <a:latin typeface="Arial" charset="0"/>
              </a:rPr>
              <a:t>H</a:t>
            </a:r>
            <a:r>
              <a:rPr lang="en-US" b="1" baseline="-25000" dirty="0">
                <a:latin typeface="Arial" charset="0"/>
              </a:rPr>
              <a:t>14</a:t>
            </a:r>
            <a:r>
              <a:rPr lang="en-US" b="1" dirty="0">
                <a:latin typeface="Arial" charset="0"/>
              </a:rPr>
              <a:t>N</a:t>
            </a:r>
            <a:r>
              <a:rPr lang="en-US" b="1" baseline="-25000" dirty="0">
                <a:latin typeface="Arial" charset="0"/>
              </a:rPr>
              <a:t>2</a:t>
            </a:r>
            <a:r>
              <a:rPr lang="en-US" b="1" dirty="0">
                <a:latin typeface="Arial" charset="0"/>
              </a:rPr>
              <a:t>)100 = (28 g/</a:t>
            </a:r>
            <a:r>
              <a:rPr lang="en-US" b="1" dirty="0" err="1">
                <a:latin typeface="Arial" charset="0"/>
              </a:rPr>
              <a:t>mol</a:t>
            </a:r>
            <a:r>
              <a:rPr lang="en-US" b="1" dirty="0">
                <a:latin typeface="Arial" charset="0"/>
              </a:rPr>
              <a:t> / 162 g/</a:t>
            </a:r>
            <a:r>
              <a:rPr lang="en-US" b="1" dirty="0" err="1">
                <a:latin typeface="Arial" charset="0"/>
              </a:rPr>
              <a:t>mol</a:t>
            </a:r>
            <a:r>
              <a:rPr lang="en-US" b="1" dirty="0">
                <a:latin typeface="Arial" charset="0"/>
              </a:rPr>
              <a:t>)100 = 17.3%</a:t>
            </a:r>
            <a:endParaRPr lang="en-US" dirty="0">
              <a:latin typeface="Arial" charset="0"/>
            </a:endParaRPr>
          </a:p>
          <a:p>
            <a:pPr>
              <a:defRPr/>
            </a:pPr>
            <a:endParaRPr lang="en-US" dirty="0"/>
          </a:p>
        </p:txBody>
      </p:sp>
      <p:sp>
        <p:nvSpPr>
          <p:cNvPr id="7171" name="Rectangle 3">
            <a:extLst>
              <a:ext uri="{FF2B5EF4-FFF2-40B4-BE49-F238E27FC236}">
                <a16:creationId xmlns:a16="http://schemas.microsoft.com/office/drawing/2014/main" id="{4446FEC1-2BBC-4F96-81C2-8DCE7C5AE98B}"/>
              </a:ext>
            </a:extLst>
          </p:cNvPr>
          <p:cNvSpPr>
            <a:spLocks noGrp="1" noChangeArrowheads="1"/>
          </p:cNvSpPr>
          <p:nvPr>
            <p:ph type="body" idx="1"/>
          </p:nvPr>
        </p:nvSpPr>
        <p:spPr>
          <a:xfrm>
            <a:off x="381000" y="762000"/>
            <a:ext cx="8458200" cy="2971800"/>
          </a:xfrm>
        </p:spPr>
        <p:txBody>
          <a:bodyPr/>
          <a:lstStyle/>
          <a:p>
            <a:pPr>
              <a:defRPr/>
            </a:pPr>
            <a:r>
              <a:rPr lang="en-US" sz="2400" b="1" i="1" dirty="0">
                <a:solidFill>
                  <a:srgbClr val="000000"/>
                </a:solidFill>
              </a:rPr>
              <a:t>The percent composition is the mass percentage of each type of atom(element) in a compound</a:t>
            </a:r>
            <a:r>
              <a:rPr lang="en-US" sz="2400" b="1" dirty="0">
                <a:solidFill>
                  <a:srgbClr val="000000"/>
                </a:solidFill>
              </a:rPr>
              <a:t>.</a:t>
            </a:r>
            <a:endParaRPr lang="en-US" dirty="0"/>
          </a:p>
          <a:p>
            <a:pPr algn="ctr">
              <a:buFont typeface="Monotype Sorts" pitchFamily="2" charset="2"/>
              <a:buNone/>
              <a:defRPr/>
            </a:pPr>
            <a:r>
              <a:rPr lang="en-US" sz="2800" b="1" dirty="0">
                <a:solidFill>
                  <a:srgbClr val="990099"/>
                </a:solidFill>
                <a:effectLst>
                  <a:outerShdw blurRad="38100" dist="38100" dir="2700000" algn="tl">
                    <a:srgbClr val="000000">
                      <a:alpha val="43137"/>
                    </a:srgbClr>
                  </a:outerShdw>
                </a:effectLst>
                <a:latin typeface="Arial Narrow" pitchFamily="34" charset="0"/>
              </a:rPr>
              <a:t>% X =</a:t>
            </a:r>
          </a:p>
          <a:p>
            <a:pPr algn="ctr">
              <a:buFont typeface="Monotype Sorts" pitchFamily="2" charset="2"/>
              <a:buNone/>
              <a:defRPr/>
            </a:pPr>
            <a:r>
              <a:rPr lang="en-US" sz="2800" b="1" dirty="0">
                <a:solidFill>
                  <a:srgbClr val="990099"/>
                </a:solidFill>
                <a:effectLst>
                  <a:outerShdw blurRad="38100" dist="38100" dir="2700000" algn="tl">
                    <a:srgbClr val="000000">
                      <a:alpha val="43137"/>
                    </a:srgbClr>
                  </a:outerShdw>
                </a:effectLst>
                <a:latin typeface="Arial Narrow" pitchFamily="34" charset="0"/>
              </a:rPr>
              <a:t> (total atomic mass of X / molar mass which contains X)</a:t>
            </a:r>
            <a:endParaRPr lang="en-US" b="1" dirty="0">
              <a:effectLst>
                <a:outerShdw blurRad="38100" dist="38100" dir="2700000" algn="tl">
                  <a:srgbClr val="000000">
                    <a:alpha val="43137"/>
                  </a:srgbClr>
                </a:outerShdw>
              </a:effectLst>
              <a:latin typeface="Arial" charset="0"/>
            </a:endParaRPr>
          </a:p>
          <a:p>
            <a:pPr>
              <a:buFontTx/>
              <a:buNone/>
              <a:defRPr/>
            </a:pPr>
            <a:r>
              <a:rPr lang="en-US" sz="2400" b="1" dirty="0">
                <a:solidFill>
                  <a:schemeClr val="tx2"/>
                </a:solidFill>
                <a:latin typeface="Arial" charset="0"/>
              </a:rPr>
              <a:t>For Example:</a:t>
            </a:r>
            <a:endParaRPr lang="en-US" b="1" dirty="0">
              <a:solidFill>
                <a:schemeClr val="tx2"/>
              </a:solidFill>
              <a:latin typeface="Arial" charset="0"/>
            </a:endParaRPr>
          </a:p>
          <a:p>
            <a:pPr>
              <a:buFontTx/>
              <a:buNone/>
              <a:defRPr/>
            </a:pPr>
            <a:r>
              <a:rPr lang="en-US" sz="2800" b="1" dirty="0">
                <a:solidFill>
                  <a:schemeClr val="accent2"/>
                </a:solidFill>
                <a:latin typeface="Arial" charset="0"/>
              </a:rPr>
              <a:t>Calculate the percent composition of nicotine, C</a:t>
            </a:r>
            <a:r>
              <a:rPr lang="en-US" sz="2800" b="1" baseline="-25000" dirty="0">
                <a:solidFill>
                  <a:schemeClr val="accent2"/>
                </a:solidFill>
                <a:latin typeface="Arial" charset="0"/>
              </a:rPr>
              <a:t>10</a:t>
            </a:r>
            <a:r>
              <a:rPr lang="en-US" sz="2800" b="1" dirty="0">
                <a:solidFill>
                  <a:schemeClr val="accent2"/>
                </a:solidFill>
                <a:latin typeface="Arial" charset="0"/>
              </a:rPr>
              <a:t>H</a:t>
            </a:r>
            <a:r>
              <a:rPr lang="en-US" sz="2800" b="1" baseline="-25000" dirty="0">
                <a:solidFill>
                  <a:schemeClr val="accent2"/>
                </a:solidFill>
                <a:latin typeface="Arial" charset="0"/>
              </a:rPr>
              <a:t>14</a:t>
            </a:r>
            <a:r>
              <a:rPr lang="en-US" sz="2800" b="1" dirty="0">
                <a:solidFill>
                  <a:schemeClr val="accent2"/>
                </a:solidFill>
                <a:latin typeface="Arial" charset="0"/>
              </a:rPr>
              <a:t>N</a:t>
            </a:r>
            <a:r>
              <a:rPr lang="en-US" sz="2800" b="1" baseline="-25000" dirty="0">
                <a:solidFill>
                  <a:schemeClr val="accent2"/>
                </a:solidFill>
                <a:latin typeface="Arial" charset="0"/>
              </a:rPr>
              <a:t>2</a:t>
            </a:r>
            <a:r>
              <a:rPr lang="en-US" sz="2800" b="1" dirty="0">
                <a:solidFill>
                  <a:schemeClr val="accent2"/>
                </a:solidFill>
                <a:latin typeface="Arial" charset="0"/>
              </a:rPr>
              <a:t>.</a:t>
            </a:r>
            <a:endParaRPr lang="en-US" sz="2800" b="1" dirty="0">
              <a:solidFill>
                <a:schemeClr val="tx2"/>
              </a:solidFill>
              <a:latin typeface="Arial" charset="0"/>
            </a:endParaRPr>
          </a:p>
        </p:txBody>
      </p:sp>
      <p:sp>
        <p:nvSpPr>
          <p:cNvPr id="55298" name="Rectangle 2">
            <a:extLst>
              <a:ext uri="{FF2B5EF4-FFF2-40B4-BE49-F238E27FC236}">
                <a16:creationId xmlns:a16="http://schemas.microsoft.com/office/drawing/2014/main" id="{672666FE-AD8B-48CC-B551-8A81CE64A65C}"/>
              </a:ext>
            </a:extLst>
          </p:cNvPr>
          <p:cNvSpPr>
            <a:spLocks noGrp="1" noChangeArrowheads="1"/>
          </p:cNvSpPr>
          <p:nvPr>
            <p:ph type="title"/>
          </p:nvPr>
        </p:nvSpPr>
        <p:spPr>
          <a:xfrm>
            <a:off x="609600" y="0"/>
            <a:ext cx="7772400" cy="838200"/>
          </a:xfrm>
        </p:spPr>
        <p:txBody>
          <a:bodyPr/>
          <a:lstStyle/>
          <a:p>
            <a:pPr>
              <a:defRPr/>
            </a:pPr>
            <a:r>
              <a:rPr lang="en-US" b="1">
                <a:effectLst>
                  <a:outerShdw blurRad="38100" dist="38100" dir="2700000" algn="tl">
                    <a:srgbClr val="C0C0C0"/>
                  </a:outerShdw>
                </a:effectLst>
                <a:latin typeface="Arial" charset="0"/>
              </a:rPr>
              <a:t>PERCENT COMPOSITION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304800"/>
            <a:ext cx="7772400" cy="838200"/>
          </a:xfrm>
        </p:spPr>
        <p:txBody>
          <a:bodyPr/>
          <a:lstStyle/>
          <a:p>
            <a:pPr>
              <a:defRPr/>
            </a:pPr>
            <a:r>
              <a:rPr lang="en-US" b="1">
                <a:effectLst>
                  <a:outerShdw blurRad="38100" dist="38100" dir="2700000" algn="tl">
                    <a:srgbClr val="C0C0C0"/>
                  </a:outerShdw>
                </a:effectLst>
                <a:latin typeface="Arial" charset="0"/>
              </a:rPr>
              <a:t>PERCENT COMPOSITION</a:t>
            </a:r>
            <a:endParaRPr lang="en-US"/>
          </a:p>
        </p:txBody>
      </p:sp>
      <p:sp>
        <p:nvSpPr>
          <p:cNvPr id="15363" name="Rectangle 3"/>
          <p:cNvSpPr>
            <a:spLocks noGrp="1" noChangeArrowheads="1"/>
          </p:cNvSpPr>
          <p:nvPr>
            <p:ph type="body" idx="1"/>
          </p:nvPr>
        </p:nvSpPr>
        <p:spPr>
          <a:xfrm>
            <a:off x="266700" y="1081088"/>
            <a:ext cx="8458200" cy="5410200"/>
          </a:xfrm>
        </p:spPr>
        <p:txBody>
          <a:bodyPr/>
          <a:lstStyle/>
          <a:p>
            <a:pPr>
              <a:buFontTx/>
              <a:buNone/>
            </a:pPr>
            <a:r>
              <a:rPr lang="en-US" altLang="en-US" sz="2800" b="1" dirty="0">
                <a:latin typeface="Arial" panose="020B0604020202020204" pitchFamily="34" charset="0"/>
              </a:rPr>
              <a:t>Q1. How many grams of lithium will combine with 20.0 g of sulfur to form Li</a:t>
            </a:r>
            <a:r>
              <a:rPr lang="en-US" altLang="en-US" sz="2800" b="1" baseline="-25000" dirty="0">
                <a:latin typeface="Arial" panose="020B0604020202020204" pitchFamily="34" charset="0"/>
              </a:rPr>
              <a:t>2</a:t>
            </a:r>
            <a:r>
              <a:rPr lang="en-US" altLang="en-US" sz="2800" b="1" dirty="0">
                <a:latin typeface="Arial" panose="020B0604020202020204" pitchFamily="34" charset="0"/>
              </a:rPr>
              <a:t>S?</a:t>
            </a:r>
            <a:endParaRPr lang="en-US" altLang="en-US" sz="2800" b="1" dirty="0"/>
          </a:p>
          <a:p>
            <a:pPr>
              <a:buFontTx/>
              <a:buNone/>
            </a:pPr>
            <a:endParaRPr lang="en-US" altLang="en-US" sz="2400" b="1" dirty="0">
              <a:latin typeface="Arial" panose="020B0604020202020204" pitchFamily="34" charset="0"/>
            </a:endParaRPr>
          </a:p>
          <a:p>
            <a:pPr>
              <a:buFont typeface="Monotype Sorts" pitchFamily="2" charset="2"/>
              <a:buNone/>
            </a:pPr>
            <a:r>
              <a:rPr lang="en-US" altLang="en-US" sz="2400" b="1" dirty="0">
                <a:latin typeface="Arial" panose="020B0604020202020204" pitchFamily="34" charset="0"/>
              </a:rPr>
              <a:t>Q2.A student prepares a compound of tungsten chloride from 3.946 g of tungsten and 3.806 g of chlorine.  </a:t>
            </a:r>
            <a:r>
              <a:rPr lang="en-US" altLang="en-US" sz="2400" i="1" dirty="0">
                <a:latin typeface="Arial" panose="020B0604020202020204" pitchFamily="34" charset="0"/>
              </a:rPr>
              <a:t>Assuming the reaction goes to completion</a:t>
            </a:r>
            <a:r>
              <a:rPr lang="en-US" altLang="en-US" sz="2400" b="1" dirty="0">
                <a:latin typeface="Arial" panose="020B0604020202020204" pitchFamily="34" charset="0"/>
              </a:rPr>
              <a:t>, calculate the percent composition.</a:t>
            </a:r>
          </a:p>
          <a:p>
            <a:pPr>
              <a:buFont typeface="Wingdings" panose="05000000000000000000" pitchFamily="2" charset="2"/>
              <a:buChar char="§"/>
            </a:pPr>
            <a:endParaRPr lang="en-US" altLang="en-US" sz="2400" b="1" dirty="0">
              <a:solidFill>
                <a:srgbClr val="00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DF9FF">
            <a:alpha val="25098"/>
          </a:srgbClr>
        </a:solidFill>
        <a:effectLst/>
      </p:bgPr>
    </p:bg>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F51B870D-9914-4EE5-B953-1B009C20B8E9}"/>
              </a:ext>
            </a:extLst>
          </p:cNvPr>
          <p:cNvSpPr>
            <a:spLocks noChangeArrowheads="1"/>
          </p:cNvSpPr>
          <p:nvPr/>
        </p:nvSpPr>
        <p:spPr bwMode="auto">
          <a:xfrm>
            <a:off x="152400" y="533400"/>
            <a:ext cx="8686800" cy="495458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ctr">
              <a:buFont typeface="Monotype Sorts" pitchFamily="2" charset="2"/>
              <a:buNone/>
              <a:defRPr/>
            </a:pPr>
            <a:r>
              <a:rPr lang="en-US" sz="3200" b="1" u="sng" dirty="0">
                <a:effectLst>
                  <a:outerShdw blurRad="38100" dist="38100" dir="2700000" algn="tl">
                    <a:srgbClr val="C0C0C0"/>
                  </a:outerShdw>
                </a:effectLst>
              </a:rPr>
              <a:t>Workshop 3B on The Mole</a:t>
            </a:r>
          </a:p>
          <a:p>
            <a:pPr marL="457200" indent="-457200" algn="ctr">
              <a:buFont typeface="Monotype Sorts" pitchFamily="2" charset="2"/>
              <a:buNone/>
              <a:defRPr/>
            </a:pPr>
            <a:endParaRPr lang="en-US" sz="3200" b="1" u="sng" dirty="0">
              <a:effectLst>
                <a:outerShdw blurRad="38100" dist="38100" dir="2700000" algn="tl">
                  <a:srgbClr val="C0C0C0"/>
                </a:outerShdw>
              </a:effectLst>
            </a:endParaRPr>
          </a:p>
          <a:p>
            <a:pPr marL="457200" indent="-457200">
              <a:buFont typeface="Monotype Sorts" pitchFamily="2" charset="2"/>
              <a:buAutoNum type="arabicPeriod"/>
              <a:defRPr/>
            </a:pPr>
            <a:r>
              <a:rPr lang="en-US" sz="2800" b="1" dirty="0">
                <a:solidFill>
                  <a:schemeClr val="accent6">
                    <a:lumMod val="50000"/>
                  </a:schemeClr>
                </a:solidFill>
              </a:rPr>
              <a:t>Calculate the percent composition of aluminum sulfate and barium hydroxide </a:t>
            </a:r>
            <a:r>
              <a:rPr lang="en-US" sz="2800" b="1" dirty="0" err="1">
                <a:solidFill>
                  <a:schemeClr val="accent6">
                    <a:lumMod val="50000"/>
                  </a:schemeClr>
                </a:solidFill>
              </a:rPr>
              <a:t>dihydrate</a:t>
            </a:r>
            <a:r>
              <a:rPr lang="en-US" sz="2800" b="1" dirty="0">
                <a:solidFill>
                  <a:schemeClr val="accent6">
                    <a:lumMod val="50000"/>
                  </a:schemeClr>
                </a:solidFill>
              </a:rPr>
              <a:t>.</a:t>
            </a:r>
          </a:p>
          <a:p>
            <a:pPr marL="457200" indent="-457200">
              <a:buFont typeface="Monotype Sorts" pitchFamily="2" charset="2"/>
              <a:buAutoNum type="arabicPeriod"/>
              <a:defRPr/>
            </a:pPr>
            <a:endParaRPr lang="en-US" sz="2800" b="1" dirty="0">
              <a:solidFill>
                <a:schemeClr val="accent6">
                  <a:lumMod val="50000"/>
                </a:schemeClr>
              </a:solidFill>
            </a:endParaRPr>
          </a:p>
          <a:p>
            <a:pPr marL="457200" indent="-457200">
              <a:buFont typeface="Monotype Sorts" pitchFamily="2" charset="2"/>
              <a:buNone/>
              <a:defRPr/>
            </a:pPr>
            <a:r>
              <a:rPr lang="en-US" sz="2800" b="1" dirty="0">
                <a:solidFill>
                  <a:schemeClr val="accent6">
                    <a:lumMod val="50000"/>
                  </a:schemeClr>
                </a:solidFill>
              </a:rPr>
              <a:t>2.  A solution of sulfuric acid contained 65% H</a:t>
            </a:r>
            <a:r>
              <a:rPr lang="en-US" sz="2800" b="1" baseline="-25000" dirty="0">
                <a:solidFill>
                  <a:schemeClr val="accent6">
                    <a:lumMod val="50000"/>
                  </a:schemeClr>
                </a:solidFill>
              </a:rPr>
              <a:t>2</a:t>
            </a:r>
            <a:r>
              <a:rPr lang="en-US" sz="2800" b="1" dirty="0">
                <a:solidFill>
                  <a:schemeClr val="accent6">
                    <a:lumMod val="50000"/>
                  </a:schemeClr>
                </a:solidFill>
              </a:rPr>
              <a:t>SO</a:t>
            </a:r>
            <a:r>
              <a:rPr lang="en-US" sz="2800" b="1" baseline="-25000" dirty="0">
                <a:solidFill>
                  <a:schemeClr val="accent6">
                    <a:lumMod val="50000"/>
                  </a:schemeClr>
                </a:solidFill>
              </a:rPr>
              <a:t>4</a:t>
            </a:r>
            <a:r>
              <a:rPr lang="en-US" sz="2800" b="1" dirty="0">
                <a:solidFill>
                  <a:schemeClr val="accent6">
                    <a:lumMod val="50000"/>
                  </a:schemeClr>
                </a:solidFill>
              </a:rPr>
              <a:t> by mass and had a density of 1.56 g/</a:t>
            </a:r>
            <a:r>
              <a:rPr lang="en-US" sz="2800" b="1" dirty="0" err="1">
                <a:solidFill>
                  <a:schemeClr val="accent6">
                    <a:lumMod val="50000"/>
                  </a:schemeClr>
                </a:solidFill>
              </a:rPr>
              <a:t>mL.</a:t>
            </a:r>
            <a:r>
              <a:rPr lang="en-US" sz="2800" b="1" dirty="0">
                <a:solidFill>
                  <a:schemeClr val="accent6">
                    <a:lumMod val="50000"/>
                  </a:schemeClr>
                </a:solidFill>
              </a:rPr>
              <a:t>  How  many moles of acid are present in 1.00 L of the solution?</a:t>
            </a:r>
          </a:p>
          <a:p>
            <a:pPr marL="457200" indent="-457200">
              <a:buFont typeface="Monotype Sorts" pitchFamily="2" charset="2"/>
              <a:buNone/>
              <a:defRPr/>
            </a:pPr>
            <a:endParaRPr lang="en-US" sz="2800" b="1" dirty="0">
              <a:solidFill>
                <a:schemeClr val="accent6">
                  <a:lumMod val="50000"/>
                </a:schemeClr>
              </a:solidFill>
            </a:endParaRPr>
          </a:p>
          <a:p>
            <a:pPr marL="457200" indent="-457200">
              <a:buFont typeface="Monotype Sorts" pitchFamily="2" charset="2"/>
              <a:buNone/>
              <a:defRPr/>
            </a:pPr>
            <a:r>
              <a:rPr lang="en-US" sz="2800" b="1" dirty="0">
                <a:solidFill>
                  <a:schemeClr val="accent6">
                    <a:lumMod val="50000"/>
                  </a:schemeClr>
                </a:solidFill>
              </a:rPr>
              <a:t>3.  What mass of sodium will contain the same number of atoms as 100.0 g of potassium?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AutoShape 10" title="arrow"/>
          <p:cNvSpPr>
            <a:spLocks noChangeArrowheads="1"/>
          </p:cNvSpPr>
          <p:nvPr/>
        </p:nvSpPr>
        <p:spPr bwMode="auto">
          <a:xfrm>
            <a:off x="6781800" y="3657600"/>
            <a:ext cx="304800" cy="609600"/>
          </a:xfrm>
          <a:prstGeom prst="upArrow">
            <a:avLst>
              <a:gd name="adj1" fmla="val 50000"/>
              <a:gd name="adj2"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369" name="AutoShape 9" title="arrow"/>
          <p:cNvSpPr>
            <a:spLocks noChangeArrowheads="1"/>
          </p:cNvSpPr>
          <p:nvPr/>
        </p:nvSpPr>
        <p:spPr bwMode="auto">
          <a:xfrm>
            <a:off x="4114800" y="4800600"/>
            <a:ext cx="976313" cy="485775"/>
          </a:xfrm>
          <a:prstGeom prst="rightArrow">
            <a:avLst>
              <a:gd name="adj1" fmla="val 50000"/>
              <a:gd name="adj2" fmla="val 50245"/>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28" name="AutoShape 8" title="arrow">
            <a:extLst>
              <a:ext uri="{FF2B5EF4-FFF2-40B4-BE49-F238E27FC236}">
                <a16:creationId xmlns:a16="http://schemas.microsoft.com/office/drawing/2014/main" id="{2AEC653A-1009-4B45-926B-9F26E42B50CD}"/>
              </a:ext>
            </a:extLst>
          </p:cNvPr>
          <p:cNvSpPr>
            <a:spLocks noChangeArrowheads="1"/>
          </p:cNvSpPr>
          <p:nvPr/>
        </p:nvSpPr>
        <p:spPr bwMode="auto">
          <a:xfrm>
            <a:off x="1752600" y="3581400"/>
            <a:ext cx="304800" cy="685800"/>
          </a:xfrm>
          <a:prstGeom prst="downArrow">
            <a:avLst>
              <a:gd name="adj1" fmla="val 50000"/>
              <a:gd name="adj2" fmla="val 56250"/>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effectLst>
                <a:outerShdw blurRad="38100" dist="38100" dir="2700000" algn="tl">
                  <a:srgbClr val="FFFFFF"/>
                </a:outerShdw>
              </a:effectLst>
            </a:endParaRPr>
          </a:p>
        </p:txBody>
      </p:sp>
      <p:sp>
        <p:nvSpPr>
          <p:cNvPr id="56327" name="Rectangle 7">
            <a:extLst>
              <a:ext uri="{FF2B5EF4-FFF2-40B4-BE49-F238E27FC236}">
                <a16:creationId xmlns:a16="http://schemas.microsoft.com/office/drawing/2014/main" id="{822D1470-9883-4584-BEB6-5CD5D1D9F1E9}"/>
              </a:ext>
            </a:extLst>
          </p:cNvPr>
          <p:cNvSpPr>
            <a:spLocks noChangeArrowheads="1"/>
          </p:cNvSpPr>
          <p:nvPr/>
        </p:nvSpPr>
        <p:spPr bwMode="auto">
          <a:xfrm>
            <a:off x="5715000" y="2286000"/>
            <a:ext cx="2209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b="1">
                <a:effectLst>
                  <a:outerShdw blurRad="38100" dist="38100" dir="2700000" algn="tl">
                    <a:srgbClr val="FFFFFF"/>
                  </a:outerShdw>
                </a:effectLst>
                <a:latin typeface="Arial" charset="0"/>
              </a:rPr>
              <a:t>Empirical </a:t>
            </a:r>
          </a:p>
          <a:p>
            <a:pPr algn="ctr">
              <a:defRPr/>
            </a:pPr>
            <a:r>
              <a:rPr lang="en-US" sz="2800" b="1">
                <a:effectLst>
                  <a:outerShdw blurRad="38100" dist="38100" dir="2700000" algn="tl">
                    <a:srgbClr val="FFFFFF"/>
                  </a:outerShdw>
                </a:effectLst>
                <a:latin typeface="Arial" charset="0"/>
              </a:rPr>
              <a:t>Formula</a:t>
            </a:r>
            <a:endParaRPr lang="en-US"/>
          </a:p>
        </p:txBody>
      </p:sp>
      <p:sp>
        <p:nvSpPr>
          <p:cNvPr id="56326" name="Rectangle 6">
            <a:extLst>
              <a:ext uri="{FF2B5EF4-FFF2-40B4-BE49-F238E27FC236}">
                <a16:creationId xmlns:a16="http://schemas.microsoft.com/office/drawing/2014/main" id="{E7422771-FA0F-4A78-BB46-DA05DC0D631C}"/>
              </a:ext>
            </a:extLst>
          </p:cNvPr>
          <p:cNvSpPr>
            <a:spLocks noChangeArrowheads="1"/>
          </p:cNvSpPr>
          <p:nvPr/>
        </p:nvSpPr>
        <p:spPr bwMode="auto">
          <a:xfrm>
            <a:off x="5867400" y="4419600"/>
            <a:ext cx="2209800" cy="12954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b="1">
                <a:effectLst>
                  <a:outerShdw blurRad="38100" dist="38100" dir="2700000" algn="tl">
                    <a:srgbClr val="FFFFFF"/>
                  </a:outerShdw>
                </a:effectLst>
                <a:latin typeface="Arial" charset="0"/>
              </a:rPr>
              <a:t>Moles of </a:t>
            </a:r>
          </a:p>
          <a:p>
            <a:pPr algn="ctr">
              <a:defRPr/>
            </a:pPr>
            <a:r>
              <a:rPr lang="en-US" sz="2800" b="1">
                <a:effectLst>
                  <a:outerShdw blurRad="38100" dist="38100" dir="2700000" algn="tl">
                    <a:srgbClr val="FFFFFF"/>
                  </a:outerShdw>
                </a:effectLst>
                <a:latin typeface="Arial" charset="0"/>
              </a:rPr>
              <a:t>each </a:t>
            </a:r>
          </a:p>
          <a:p>
            <a:pPr algn="ctr">
              <a:defRPr/>
            </a:pPr>
            <a:r>
              <a:rPr lang="en-US" sz="2800" b="1">
                <a:effectLst>
                  <a:outerShdw blurRad="38100" dist="38100" dir="2700000" algn="tl">
                    <a:srgbClr val="FFFFFF"/>
                  </a:outerShdw>
                </a:effectLst>
                <a:latin typeface="Arial" charset="0"/>
              </a:rPr>
              <a:t>element</a:t>
            </a:r>
            <a:endParaRPr lang="en-US"/>
          </a:p>
        </p:txBody>
      </p:sp>
      <p:sp>
        <p:nvSpPr>
          <p:cNvPr id="56325" name="Rectangle 5">
            <a:extLst>
              <a:ext uri="{FF2B5EF4-FFF2-40B4-BE49-F238E27FC236}">
                <a16:creationId xmlns:a16="http://schemas.microsoft.com/office/drawing/2014/main" id="{3735BD81-3381-4599-8AA6-8D73C0B55D5C}"/>
              </a:ext>
            </a:extLst>
          </p:cNvPr>
          <p:cNvSpPr>
            <a:spLocks noChangeArrowheads="1"/>
          </p:cNvSpPr>
          <p:nvPr/>
        </p:nvSpPr>
        <p:spPr bwMode="auto">
          <a:xfrm>
            <a:off x="838200" y="4343400"/>
            <a:ext cx="2209800" cy="12954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b="1">
                <a:effectLst>
                  <a:outerShdw blurRad="38100" dist="38100" dir="2700000" algn="tl">
                    <a:srgbClr val="FFFFFF"/>
                  </a:outerShdw>
                </a:effectLst>
                <a:latin typeface="Arial" charset="0"/>
              </a:rPr>
              <a:t>Grams of </a:t>
            </a:r>
          </a:p>
          <a:p>
            <a:pPr algn="ctr">
              <a:defRPr/>
            </a:pPr>
            <a:r>
              <a:rPr lang="en-US" sz="2800" b="1">
                <a:effectLst>
                  <a:outerShdw blurRad="38100" dist="38100" dir="2700000" algn="tl">
                    <a:srgbClr val="FFFFFF"/>
                  </a:outerShdw>
                </a:effectLst>
                <a:latin typeface="Arial" charset="0"/>
              </a:rPr>
              <a:t>each</a:t>
            </a:r>
          </a:p>
          <a:p>
            <a:pPr algn="ctr">
              <a:defRPr/>
            </a:pPr>
            <a:r>
              <a:rPr lang="en-US" sz="2800" b="1">
                <a:effectLst>
                  <a:outerShdw blurRad="38100" dist="38100" dir="2700000" algn="tl">
                    <a:srgbClr val="FFFFFF"/>
                  </a:outerShdw>
                </a:effectLst>
                <a:latin typeface="Arial" charset="0"/>
              </a:rPr>
              <a:t>element</a:t>
            </a:r>
            <a:endParaRPr lang="en-US"/>
          </a:p>
        </p:txBody>
      </p:sp>
      <p:sp>
        <p:nvSpPr>
          <p:cNvPr id="56324" name="Rectangle 4">
            <a:extLst>
              <a:ext uri="{FF2B5EF4-FFF2-40B4-BE49-F238E27FC236}">
                <a16:creationId xmlns:a16="http://schemas.microsoft.com/office/drawing/2014/main" id="{46A4845D-7B98-44BD-B316-C730027D3435}"/>
              </a:ext>
            </a:extLst>
          </p:cNvPr>
          <p:cNvSpPr>
            <a:spLocks noChangeArrowheads="1"/>
          </p:cNvSpPr>
          <p:nvPr/>
        </p:nvSpPr>
        <p:spPr bwMode="auto">
          <a:xfrm>
            <a:off x="609600" y="2209800"/>
            <a:ext cx="22098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b="1">
                <a:effectLst>
                  <a:outerShdw blurRad="38100" dist="38100" dir="2700000" algn="tl">
                    <a:srgbClr val="FFFFFF"/>
                  </a:outerShdw>
                </a:effectLst>
                <a:latin typeface="Arial" charset="0"/>
              </a:rPr>
              <a:t>Mass % of </a:t>
            </a:r>
          </a:p>
          <a:p>
            <a:pPr algn="ctr">
              <a:defRPr/>
            </a:pPr>
            <a:r>
              <a:rPr lang="en-US" sz="2800" b="1">
                <a:effectLst>
                  <a:outerShdw blurRad="38100" dist="38100" dir="2700000" algn="tl">
                    <a:srgbClr val="FFFFFF"/>
                  </a:outerShdw>
                </a:effectLst>
                <a:latin typeface="Arial" charset="0"/>
              </a:rPr>
              <a:t>elements</a:t>
            </a:r>
            <a:endParaRPr lang="en-US"/>
          </a:p>
        </p:txBody>
      </p:sp>
      <p:sp>
        <p:nvSpPr>
          <p:cNvPr id="15363" name="Rectangle 3"/>
          <p:cNvSpPr>
            <a:spLocks noGrp="1" noChangeArrowheads="1"/>
          </p:cNvSpPr>
          <p:nvPr>
            <p:ph type="body" idx="1"/>
          </p:nvPr>
        </p:nvSpPr>
        <p:spPr>
          <a:xfrm>
            <a:off x="0" y="2133600"/>
            <a:ext cx="9144000" cy="4114800"/>
          </a:xfrm>
        </p:spPr>
        <p:txBody>
          <a:bodyPr/>
          <a:lstStyle/>
          <a:p>
            <a:pPr>
              <a:buFontTx/>
              <a:buNone/>
            </a:pPr>
            <a:endParaRPr lang="en-US" altLang="en-US"/>
          </a:p>
          <a:p>
            <a:pPr>
              <a:buFontTx/>
              <a:buNone/>
            </a:pPr>
            <a:endParaRPr lang="en-US" altLang="en-US"/>
          </a:p>
          <a:p>
            <a:pPr>
              <a:buFontTx/>
              <a:buNone/>
            </a:pPr>
            <a:endParaRPr lang="en-US" altLang="en-US" sz="2400"/>
          </a:p>
          <a:p>
            <a:pPr>
              <a:buFontTx/>
              <a:buNone/>
            </a:pPr>
            <a:r>
              <a:rPr lang="en-US" altLang="en-US" sz="2400"/>
              <a:t>	Assume           100g sample	             Calculate    mole ratio</a:t>
            </a:r>
            <a:endParaRPr lang="en-US" altLang="en-US"/>
          </a:p>
          <a:p>
            <a:pPr>
              <a:buFontTx/>
              <a:buNone/>
            </a:pPr>
            <a:endParaRPr lang="en-US" altLang="en-US"/>
          </a:p>
          <a:p>
            <a:pPr>
              <a:buFontTx/>
              <a:buNone/>
            </a:pPr>
            <a:r>
              <a:rPr lang="en-US" altLang="en-US" sz="2400"/>
              <a:t>  </a:t>
            </a:r>
          </a:p>
          <a:p>
            <a:pPr>
              <a:buFontTx/>
              <a:buNone/>
            </a:pPr>
            <a:endParaRPr lang="en-US" altLang="en-US" sz="2400"/>
          </a:p>
          <a:p>
            <a:pPr>
              <a:buFontTx/>
              <a:buNone/>
            </a:pPr>
            <a:r>
              <a:rPr lang="en-US" altLang="en-US" sz="2400"/>
              <a:t>				      Use Atomic Masses</a:t>
            </a:r>
            <a:endParaRPr lang="en-US" altLang="en-US"/>
          </a:p>
          <a:p>
            <a:pPr>
              <a:buFontTx/>
              <a:buNone/>
            </a:pPr>
            <a:endParaRPr lang="en-US" altLang="en-US"/>
          </a:p>
        </p:txBody>
      </p:sp>
      <p:sp>
        <p:nvSpPr>
          <p:cNvPr id="56322" name="Rectangle 2">
            <a:extLst>
              <a:ext uri="{FF2B5EF4-FFF2-40B4-BE49-F238E27FC236}">
                <a16:creationId xmlns:a16="http://schemas.microsoft.com/office/drawing/2014/main" id="{25758883-6184-4C66-9443-149C568F6546}"/>
              </a:ext>
            </a:extLst>
          </p:cNvPr>
          <p:cNvSpPr>
            <a:spLocks noGrp="1" noChangeArrowheads="1"/>
          </p:cNvSpPr>
          <p:nvPr>
            <p:ph type="title"/>
          </p:nvPr>
        </p:nvSpPr>
        <p:spPr>
          <a:xfrm>
            <a:off x="685800" y="381000"/>
            <a:ext cx="7772400" cy="1143000"/>
          </a:xfrm>
        </p:spPr>
        <p:txBody>
          <a:bodyPr/>
          <a:lstStyle/>
          <a:p>
            <a:pPr>
              <a:defRPr/>
            </a:pPr>
            <a:r>
              <a:rPr lang="en-US" b="1">
                <a:effectLst>
                  <a:outerShdw blurRad="38100" dist="38100" dir="2700000" algn="tl">
                    <a:srgbClr val="C0C0C0"/>
                  </a:outerShdw>
                </a:effectLst>
                <a:latin typeface="Arial" charset="0"/>
              </a:rPr>
              <a:t>EMPIRICAL FORMULA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B6675A4-4C8B-4F0B-BEF2-A5926B433379}"/>
              </a:ext>
            </a:extLst>
          </p:cNvPr>
          <p:cNvSpPr>
            <a:spLocks noGrp="1" noChangeArrowheads="1"/>
          </p:cNvSpPr>
          <p:nvPr>
            <p:ph type="title"/>
          </p:nvPr>
        </p:nvSpPr>
        <p:spPr>
          <a:xfrm>
            <a:off x="685800" y="0"/>
            <a:ext cx="7772400" cy="1143000"/>
          </a:xfrm>
        </p:spPr>
        <p:txBody>
          <a:bodyPr/>
          <a:lstStyle/>
          <a:p>
            <a:pPr>
              <a:defRPr/>
            </a:pPr>
            <a:r>
              <a:rPr lang="en-US" b="1">
                <a:effectLst>
                  <a:outerShdw blurRad="38100" dist="38100" dir="2700000" algn="tl">
                    <a:srgbClr val="C0C0C0"/>
                  </a:outerShdw>
                </a:effectLst>
                <a:latin typeface="Arial" charset="0"/>
              </a:rPr>
              <a:t>EMPIRICAL FORMULA</a:t>
            </a:r>
          </a:p>
        </p:txBody>
      </p:sp>
      <p:sp>
        <p:nvSpPr>
          <p:cNvPr id="17411" name="Rectangle 3"/>
          <p:cNvSpPr>
            <a:spLocks noGrp="1" noChangeArrowheads="1"/>
          </p:cNvSpPr>
          <p:nvPr>
            <p:ph type="body" idx="1"/>
          </p:nvPr>
        </p:nvSpPr>
        <p:spPr>
          <a:xfrm>
            <a:off x="381000" y="914400"/>
            <a:ext cx="8763000" cy="5334000"/>
          </a:xfrm>
        </p:spPr>
        <p:txBody>
          <a:bodyPr/>
          <a:lstStyle/>
          <a:p>
            <a:pPr>
              <a:buFontTx/>
              <a:buNone/>
            </a:pPr>
            <a:r>
              <a:rPr lang="en-US" altLang="en-US" sz="2800" b="1">
                <a:solidFill>
                  <a:srgbClr val="0000CC"/>
                </a:solidFill>
              </a:rPr>
              <a:t>Step 1: If given the % composition, assume a 100g sample then convert % to grams.</a:t>
            </a:r>
          </a:p>
          <a:p>
            <a:pPr>
              <a:buFontTx/>
              <a:buNone/>
            </a:pPr>
            <a:endParaRPr lang="en-US" altLang="en-US" sz="2800" b="1">
              <a:solidFill>
                <a:srgbClr val="9900CC"/>
              </a:solidFill>
            </a:endParaRPr>
          </a:p>
          <a:p>
            <a:pPr>
              <a:buFontTx/>
              <a:buNone/>
            </a:pPr>
            <a:r>
              <a:rPr lang="en-US" altLang="en-US" sz="2800" b="1">
                <a:solidFill>
                  <a:srgbClr val="9900CC"/>
                </a:solidFill>
              </a:rPr>
              <a:t>Step 2: Use the atomic masses to convert grams to moles.</a:t>
            </a:r>
          </a:p>
          <a:p>
            <a:pPr>
              <a:buFontTx/>
              <a:buNone/>
            </a:pPr>
            <a:endParaRPr lang="en-US" altLang="en-US" sz="2800" b="1">
              <a:solidFill>
                <a:srgbClr val="008080"/>
              </a:solidFill>
            </a:endParaRPr>
          </a:p>
          <a:p>
            <a:pPr>
              <a:buFontTx/>
              <a:buNone/>
            </a:pPr>
            <a:r>
              <a:rPr lang="en-US" altLang="en-US" sz="2800" b="1">
                <a:solidFill>
                  <a:srgbClr val="008080"/>
                </a:solidFill>
              </a:rPr>
              <a:t>Step 3:  Divide the moles of each element by the SMALLEST mole fraction.</a:t>
            </a:r>
          </a:p>
          <a:p>
            <a:pPr>
              <a:buFontTx/>
              <a:buNone/>
            </a:pPr>
            <a:endParaRPr lang="en-US" altLang="en-US" sz="2800" b="1">
              <a:solidFill>
                <a:srgbClr val="990033"/>
              </a:solidFill>
            </a:endParaRPr>
          </a:p>
          <a:p>
            <a:pPr>
              <a:buFontTx/>
              <a:buNone/>
            </a:pPr>
            <a:r>
              <a:rPr lang="en-US" altLang="en-US" sz="2800" b="1">
                <a:solidFill>
                  <a:srgbClr val="990033"/>
                </a:solidFill>
              </a:rPr>
              <a:t>Step 4:  The results from step 3 should be a whole number, if not, make it so by multiplying by a common factor.</a:t>
            </a:r>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685800" y="381000"/>
            <a:ext cx="7772400" cy="1143000"/>
          </a:xfrm>
        </p:spPr>
        <p:txBody>
          <a:bodyPr/>
          <a:lstStyle/>
          <a:p>
            <a:r>
              <a:rPr lang="en-US" altLang="en-US"/>
              <a:t>Determining Empirical Formulas—an Example </a:t>
            </a:r>
            <a:r>
              <a:rPr lang="en-US" altLang="en-US" sz="2000"/>
              <a:t>(1 of 4)</a:t>
            </a:r>
            <a:endParaRPr lang="en-IN" altLang="en-US" sz="2000"/>
          </a:p>
        </p:txBody>
      </p:sp>
      <p:sp>
        <p:nvSpPr>
          <p:cNvPr id="19459" name="Content Placeholder 2"/>
          <p:cNvSpPr>
            <a:spLocks noGrp="1" noChangeArrowheads="1"/>
          </p:cNvSpPr>
          <p:nvPr>
            <p:ph idx="1"/>
          </p:nvPr>
        </p:nvSpPr>
        <p:spPr>
          <a:xfrm>
            <a:off x="457200" y="1905000"/>
            <a:ext cx="8229600" cy="4114800"/>
          </a:xfrm>
        </p:spPr>
        <p:txBody>
          <a:bodyPr/>
          <a:lstStyle/>
          <a:p>
            <a:r>
              <a:rPr lang="en-US" altLang="en-US" sz="2600"/>
              <a:t>The compound </a:t>
            </a:r>
            <a:r>
              <a:rPr lang="en-US" altLang="en-US" sz="2600" b="1"/>
              <a:t>para</a:t>
            </a:r>
            <a:r>
              <a:rPr lang="en-US" altLang="en-US" sz="2600"/>
              <a:t>-aminobenzoic acid (you may have seen it listed as PABA on your bottle of sunscreen) is composed of carbon (61.31%), hydrogen (5.14%), nitrogen (10.21%), and oxygen (23.33%). Find the empirical formula of PABA.</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7" name="Object 6" descr="O. 23.33 grams times, 1 mole over 16.00 grams, = 1.456 moles of O"/>
          <p:cNvGraphicFramePr>
            <a:graphicFrameLocks noChangeAspect="1"/>
          </p:cNvGraphicFramePr>
          <p:nvPr/>
        </p:nvGraphicFramePr>
        <p:xfrm>
          <a:off x="2259013" y="5343525"/>
          <a:ext cx="4552950" cy="815975"/>
        </p:xfrm>
        <a:graphic>
          <a:graphicData uri="http://schemas.openxmlformats.org/presentationml/2006/ole">
            <mc:AlternateContent xmlns:mc="http://schemas.openxmlformats.org/markup-compatibility/2006">
              <mc:Choice xmlns:v="urn:schemas-microsoft-com:vml" Requires="v">
                <p:oleObj spid="_x0000_s20504" name="Equation" r:id="rId3" imgW="2336800" imgH="419100" progId="Equation.DSMT4">
                  <p:embed/>
                </p:oleObj>
              </mc:Choice>
              <mc:Fallback>
                <p:oleObj name="Equation" r:id="rId3" imgW="2336800" imgH="419100" progId="Equation.DSMT4">
                  <p:embed/>
                  <p:pic>
                    <p:nvPicPr>
                      <p:cNvPr id="0" name="Object 6" descr="O. 23.33 grams times, 1 mole over 16.00 grams, = 1.456 moles of 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9013" y="5343525"/>
                        <a:ext cx="45529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6" name="Object 5" descr="N. 10.21 grams times, 1 mole over 14.01 grams, = 0.7288 moles of N"/>
          <p:cNvGraphicFramePr>
            <a:graphicFrameLocks noChangeAspect="1"/>
          </p:cNvGraphicFramePr>
          <p:nvPr>
            <p:extLst>
              <p:ext uri="{D42A27DB-BD31-4B8C-83A1-F6EECF244321}">
                <p14:modId xmlns:p14="http://schemas.microsoft.com/office/powerpoint/2010/main" val="3929628850"/>
              </p:ext>
            </p:extLst>
          </p:nvPr>
        </p:nvGraphicFramePr>
        <p:xfrm>
          <a:off x="2259013" y="4438650"/>
          <a:ext cx="4625975" cy="815975"/>
        </p:xfrm>
        <a:graphic>
          <a:graphicData uri="http://schemas.openxmlformats.org/presentationml/2006/ole">
            <mc:AlternateContent xmlns:mc="http://schemas.openxmlformats.org/markup-compatibility/2006">
              <mc:Choice xmlns:v="urn:schemas-microsoft-com:vml" Requires="v">
                <p:oleObj spid="_x0000_s20505" name="Equation" r:id="rId5" imgW="2374900" imgH="419100" progId="Equation.DSMT4">
                  <p:embed/>
                </p:oleObj>
              </mc:Choice>
              <mc:Fallback>
                <p:oleObj name="Equation" r:id="rId5" imgW="2374900" imgH="419100" progId="Equation.DSMT4">
                  <p:embed/>
                  <p:pic>
                    <p:nvPicPr>
                      <p:cNvPr id="0" name="Object 5" descr="N. 10.21 grams times, 1 mole over 14.01 grams, = 0.7288 moles of 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9013" y="4438650"/>
                        <a:ext cx="46259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5" name="Object 4" descr="H. 5.14 grams times, 1 mole over 1.01 grams, = 5.09 moles of H"/>
          <p:cNvGraphicFramePr>
            <a:graphicFrameLocks noChangeAspect="1"/>
          </p:cNvGraphicFramePr>
          <p:nvPr>
            <p:extLst>
              <p:ext uri="{D42A27DB-BD31-4B8C-83A1-F6EECF244321}">
                <p14:modId xmlns:p14="http://schemas.microsoft.com/office/powerpoint/2010/main" val="1997546024"/>
              </p:ext>
            </p:extLst>
          </p:nvPr>
        </p:nvGraphicFramePr>
        <p:xfrm>
          <a:off x="2259013" y="3533775"/>
          <a:ext cx="4006850" cy="817563"/>
        </p:xfrm>
        <a:graphic>
          <a:graphicData uri="http://schemas.openxmlformats.org/presentationml/2006/ole">
            <mc:AlternateContent xmlns:mc="http://schemas.openxmlformats.org/markup-compatibility/2006">
              <mc:Choice xmlns:v="urn:schemas-microsoft-com:vml" Requires="v">
                <p:oleObj spid="_x0000_s20506" name="Equation" r:id="rId7" imgW="2057400" imgH="419100" progId="Equation.DSMT4">
                  <p:embed/>
                </p:oleObj>
              </mc:Choice>
              <mc:Fallback>
                <p:oleObj name="Equation" r:id="rId7" imgW="2057400" imgH="419100" progId="Equation.DSMT4">
                  <p:embed/>
                  <p:pic>
                    <p:nvPicPr>
                      <p:cNvPr id="0" name="Object 4" descr="H. 5.14 grams times, 1 mole over 1.01 grams, = 5.09 moles of 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9013" y="3533775"/>
                        <a:ext cx="400685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4" name="Object 3" descr="C. 61.31 grams times, 1 mole over 12.01 grams, = 5.105 moles of C"/>
          <p:cNvGraphicFramePr>
            <a:graphicFrameLocks noChangeAspect="1"/>
          </p:cNvGraphicFramePr>
          <p:nvPr>
            <p:extLst>
              <p:ext uri="{D42A27DB-BD31-4B8C-83A1-F6EECF244321}">
                <p14:modId xmlns:p14="http://schemas.microsoft.com/office/powerpoint/2010/main" val="3088875000"/>
              </p:ext>
            </p:extLst>
          </p:nvPr>
        </p:nvGraphicFramePr>
        <p:xfrm>
          <a:off x="2259013" y="2525713"/>
          <a:ext cx="4502150" cy="815975"/>
        </p:xfrm>
        <a:graphic>
          <a:graphicData uri="http://schemas.openxmlformats.org/presentationml/2006/ole">
            <mc:AlternateContent xmlns:mc="http://schemas.openxmlformats.org/markup-compatibility/2006">
              <mc:Choice xmlns:v="urn:schemas-microsoft-com:vml" Requires="v">
                <p:oleObj spid="_x0000_s20507" name="Equation" r:id="rId9" imgW="2311400" imgH="419100" progId="Equation.DSMT4">
                  <p:embed/>
                </p:oleObj>
              </mc:Choice>
              <mc:Fallback>
                <p:oleObj name="Equation" r:id="rId9" imgW="2311400" imgH="419100" progId="Equation.DSMT4">
                  <p:embed/>
                  <p:pic>
                    <p:nvPicPr>
                      <p:cNvPr id="0" name="Object 3" descr="C. 61.31 grams times, 1 mole over 12.01 grams, = 5.105 moles of 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9013" y="2525713"/>
                        <a:ext cx="45021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3" name="Content Placeholder 2"/>
          <p:cNvSpPr>
            <a:spLocks noGrp="1" noChangeArrowheads="1"/>
          </p:cNvSpPr>
          <p:nvPr>
            <p:ph idx="1"/>
          </p:nvPr>
        </p:nvSpPr>
        <p:spPr>
          <a:xfrm>
            <a:off x="457200" y="1600200"/>
            <a:ext cx="8229600" cy="838200"/>
          </a:xfrm>
        </p:spPr>
        <p:txBody>
          <a:bodyPr/>
          <a:lstStyle/>
          <a:p>
            <a:r>
              <a:rPr lang="en-US" altLang="en-US" sz="2600"/>
              <a:t>Allow for 100.00 g of </a:t>
            </a:r>
            <a:r>
              <a:rPr lang="en-US" altLang="en-US" sz="2600" b="1"/>
              <a:t>para</a:t>
            </a:r>
            <a:r>
              <a:rPr lang="en-US" altLang="en-US" sz="2600"/>
              <a:t>-aminobenzoic acid and converting to moles:</a:t>
            </a:r>
          </a:p>
        </p:txBody>
      </p:sp>
      <p:sp>
        <p:nvSpPr>
          <p:cNvPr id="20482" name="Title 1"/>
          <p:cNvSpPr>
            <a:spLocks noGrp="1" noChangeArrowheads="1"/>
          </p:cNvSpPr>
          <p:nvPr>
            <p:ph type="title"/>
          </p:nvPr>
        </p:nvSpPr>
        <p:spPr>
          <a:xfrm>
            <a:off x="685800" y="152400"/>
            <a:ext cx="7772400" cy="1143000"/>
          </a:xfrm>
        </p:spPr>
        <p:txBody>
          <a:bodyPr/>
          <a:lstStyle/>
          <a:p>
            <a:r>
              <a:rPr lang="en-US" altLang="en-US"/>
              <a:t>Determining Empirical Formulas—an Example </a:t>
            </a:r>
            <a:r>
              <a:rPr lang="en-US" altLang="en-US" sz="2000"/>
              <a:t>(2 of 4)</a:t>
            </a:r>
            <a:endParaRPr lang="en-IN" altLang="en-US" sz="200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11" name="Object 7" descr="O. 1.458 moles over 0.7288 moles = 2.001 approximately equals 2"/>
          <p:cNvGraphicFramePr>
            <a:graphicFrameLocks noChangeAspect="1"/>
          </p:cNvGraphicFramePr>
          <p:nvPr>
            <p:extLst>
              <p:ext uri="{D42A27DB-BD31-4B8C-83A1-F6EECF244321}">
                <p14:modId xmlns:p14="http://schemas.microsoft.com/office/powerpoint/2010/main" val="936632690"/>
              </p:ext>
            </p:extLst>
          </p:nvPr>
        </p:nvGraphicFramePr>
        <p:xfrm>
          <a:off x="2713038" y="5410200"/>
          <a:ext cx="3756025" cy="814388"/>
        </p:xfrm>
        <a:graphic>
          <a:graphicData uri="http://schemas.openxmlformats.org/presentationml/2006/ole">
            <mc:AlternateContent xmlns:mc="http://schemas.openxmlformats.org/markup-compatibility/2006">
              <mc:Choice xmlns:v="urn:schemas-microsoft-com:vml" Requires="v">
                <p:oleObj spid="_x0000_s21528" name="Equation" r:id="rId3" imgW="1815312" imgH="393529" progId="Equation.DSMT4">
                  <p:embed/>
                </p:oleObj>
              </mc:Choice>
              <mc:Fallback>
                <p:oleObj name="Equation" r:id="rId3" imgW="1815312" imgH="393529" progId="Equation.DSMT4">
                  <p:embed/>
                  <p:pic>
                    <p:nvPicPr>
                      <p:cNvPr id="0" name="Object 7" descr="O. 1.458 moles over 0.7288 moles = 2.001 approximately equal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038" y="5410200"/>
                        <a:ext cx="37560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0" name="Object 6" descr="N. 0.7288 moles over 0.7288 moles = 1.000"/>
          <p:cNvGraphicFramePr>
            <a:graphicFrameLocks noChangeAspect="1"/>
          </p:cNvGraphicFramePr>
          <p:nvPr>
            <p:extLst>
              <p:ext uri="{D42A27DB-BD31-4B8C-83A1-F6EECF244321}">
                <p14:modId xmlns:p14="http://schemas.microsoft.com/office/powerpoint/2010/main" val="556440490"/>
              </p:ext>
            </p:extLst>
          </p:nvPr>
        </p:nvGraphicFramePr>
        <p:xfrm>
          <a:off x="2708275" y="4413250"/>
          <a:ext cx="3257550" cy="814388"/>
        </p:xfrm>
        <a:graphic>
          <a:graphicData uri="http://schemas.openxmlformats.org/presentationml/2006/ole">
            <mc:AlternateContent xmlns:mc="http://schemas.openxmlformats.org/markup-compatibility/2006">
              <mc:Choice xmlns:v="urn:schemas-microsoft-com:vml" Requires="v">
                <p:oleObj spid="_x0000_s21529" name="Equation" r:id="rId5" imgW="1574800" imgH="393700" progId="Equation.DSMT4">
                  <p:embed/>
                </p:oleObj>
              </mc:Choice>
              <mc:Fallback>
                <p:oleObj name="Equation" r:id="rId5" imgW="1574800" imgH="393700" progId="Equation.DSMT4">
                  <p:embed/>
                  <p:pic>
                    <p:nvPicPr>
                      <p:cNvPr id="0" name="Object 6" descr="N. 0.7288 moles over 0.7288 moles = 1.0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8275" y="4413250"/>
                        <a:ext cx="32575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9" name="Object 5" descr="H. 5.09 moles over 0.7288 moles = 6.984 approximately equals 7"/>
          <p:cNvGraphicFramePr>
            <a:graphicFrameLocks noChangeAspect="1"/>
          </p:cNvGraphicFramePr>
          <p:nvPr>
            <p:extLst>
              <p:ext uri="{D42A27DB-BD31-4B8C-83A1-F6EECF244321}">
                <p14:modId xmlns:p14="http://schemas.microsoft.com/office/powerpoint/2010/main" val="4281672780"/>
              </p:ext>
            </p:extLst>
          </p:nvPr>
        </p:nvGraphicFramePr>
        <p:xfrm>
          <a:off x="2708275" y="3429000"/>
          <a:ext cx="3783013" cy="814388"/>
        </p:xfrm>
        <a:graphic>
          <a:graphicData uri="http://schemas.openxmlformats.org/presentationml/2006/ole">
            <mc:AlternateContent xmlns:mc="http://schemas.openxmlformats.org/markup-compatibility/2006">
              <mc:Choice xmlns:v="urn:schemas-microsoft-com:vml" Requires="v">
                <p:oleObj spid="_x0000_s21530" name="Equation" r:id="rId7" imgW="1828800" imgH="393700" progId="Equation.DSMT4">
                  <p:embed/>
                </p:oleObj>
              </mc:Choice>
              <mc:Fallback>
                <p:oleObj name="Equation" r:id="rId7" imgW="1828800" imgH="393700" progId="Equation.DSMT4">
                  <p:embed/>
                  <p:pic>
                    <p:nvPicPr>
                      <p:cNvPr id="0" name="Object 5" descr="H. 5.09 moles over 0.7288 moles = 6.984 approximately equals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8275" y="3429000"/>
                        <a:ext cx="378301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8" name="Object 4" descr="C. 5.105 moles over 0.7288 moles = 7.005 approximately equals 7"/>
          <p:cNvGraphicFramePr>
            <a:graphicFrameLocks noChangeAspect="1"/>
          </p:cNvGraphicFramePr>
          <p:nvPr>
            <p:extLst>
              <p:ext uri="{D42A27DB-BD31-4B8C-83A1-F6EECF244321}">
                <p14:modId xmlns:p14="http://schemas.microsoft.com/office/powerpoint/2010/main" val="3938274778"/>
              </p:ext>
            </p:extLst>
          </p:nvPr>
        </p:nvGraphicFramePr>
        <p:xfrm>
          <a:off x="2687638" y="2538413"/>
          <a:ext cx="3781425" cy="814387"/>
        </p:xfrm>
        <a:graphic>
          <a:graphicData uri="http://schemas.openxmlformats.org/presentationml/2006/ole">
            <mc:AlternateContent xmlns:mc="http://schemas.openxmlformats.org/markup-compatibility/2006">
              <mc:Choice xmlns:v="urn:schemas-microsoft-com:vml" Requires="v">
                <p:oleObj spid="_x0000_s21531" name="Equation" r:id="rId9" imgW="1828800" imgH="393700" progId="Equation.DSMT4">
                  <p:embed/>
                </p:oleObj>
              </mc:Choice>
              <mc:Fallback>
                <p:oleObj name="Equation" r:id="rId9" imgW="1828800" imgH="393700" progId="Equation.DSMT4">
                  <p:embed/>
                  <p:pic>
                    <p:nvPicPr>
                      <p:cNvPr id="0" name="Object 4" descr="C. 5.105 moles over 0.7288 moles = 7.005 approximately equals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7638" y="2538413"/>
                        <a:ext cx="37814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7" name="Content Placeholder 2"/>
          <p:cNvSpPr>
            <a:spLocks noGrp="1" noChangeArrowheads="1"/>
          </p:cNvSpPr>
          <p:nvPr>
            <p:ph idx="1"/>
          </p:nvPr>
        </p:nvSpPr>
        <p:spPr>
          <a:xfrm>
            <a:off x="457200" y="1600200"/>
            <a:ext cx="8229600" cy="838200"/>
          </a:xfrm>
        </p:spPr>
        <p:txBody>
          <a:bodyPr/>
          <a:lstStyle/>
          <a:p>
            <a:r>
              <a:rPr lang="en-US" altLang="en-US" sz="2600"/>
              <a:t>Calculate the mole ratio by dividing by the smallest number of moles:</a:t>
            </a:r>
          </a:p>
        </p:txBody>
      </p:sp>
      <p:sp>
        <p:nvSpPr>
          <p:cNvPr id="21506" name="Title 1"/>
          <p:cNvSpPr>
            <a:spLocks noGrp="1" noChangeArrowheads="1"/>
          </p:cNvSpPr>
          <p:nvPr>
            <p:ph type="title"/>
          </p:nvPr>
        </p:nvSpPr>
        <p:spPr>
          <a:xfrm>
            <a:off x="685800" y="334963"/>
            <a:ext cx="7772400" cy="1143000"/>
          </a:xfrm>
        </p:spPr>
        <p:txBody>
          <a:bodyPr/>
          <a:lstStyle/>
          <a:p>
            <a:r>
              <a:rPr lang="en-US" altLang="en-US"/>
              <a:t>Determining Empirical Formulas—an Example </a:t>
            </a:r>
            <a:r>
              <a:rPr lang="en-US" altLang="en-US" sz="2000"/>
              <a:t>(3 of 4)</a:t>
            </a:r>
            <a:endParaRPr lang="en-IN" altLang="en-US" sz="200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Content Placeholder 6"/>
          <p:cNvSpPr>
            <a:spLocks noGrp="1" noChangeArrowheads="1"/>
          </p:cNvSpPr>
          <p:nvPr>
            <p:ph sz="quarter" idx="15"/>
          </p:nvPr>
        </p:nvSpPr>
        <p:spPr>
          <a:xfrm>
            <a:off x="739775" y="4371975"/>
            <a:ext cx="5889625" cy="428625"/>
          </a:xfrm>
        </p:spPr>
        <p:txBody>
          <a:bodyPr/>
          <a:lstStyle/>
          <a:p>
            <a:pPr marL="0" indent="0">
              <a:buFontTx/>
              <a:buNone/>
            </a:pPr>
            <a:r>
              <a:rPr lang="en-US" altLang="en-US" sz="2600">
                <a:ea typeface="ＭＳ Ｐゴシック" panose="020B0600070205080204" pitchFamily="34" charset="-128"/>
              </a:rPr>
              <a:t>number of</a:t>
            </a:r>
            <a:r>
              <a:rPr lang="en-IN" altLang="en-US" sz="2600"/>
              <a:t> </a:t>
            </a:r>
            <a:r>
              <a:rPr lang="en-US" altLang="en-US" sz="2600">
                <a:ea typeface="ＭＳ Ｐゴシック" panose="020B0600070205080204" pitchFamily="34" charset="-128"/>
              </a:rPr>
              <a:t>particles in one mole.</a:t>
            </a:r>
          </a:p>
        </p:txBody>
      </p:sp>
      <p:sp>
        <p:nvSpPr>
          <p:cNvPr id="7173" name="Content Placeholder 5"/>
          <p:cNvSpPr>
            <a:spLocks noGrp="1" noChangeArrowheads="1"/>
          </p:cNvSpPr>
          <p:nvPr>
            <p:ph idx="14"/>
          </p:nvPr>
        </p:nvSpPr>
        <p:spPr>
          <a:xfrm>
            <a:off x="914400" y="3875088"/>
            <a:ext cx="5708650" cy="431800"/>
          </a:xfrm>
        </p:spPr>
        <p:txBody>
          <a:bodyPr/>
          <a:lstStyle/>
          <a:p>
            <a:pPr marL="0" indent="0">
              <a:buFontTx/>
              <a:buNone/>
            </a:pPr>
            <a:r>
              <a:rPr lang="en-US" altLang="en-US" sz="2600">
                <a:ea typeface="ＭＳ Ｐゴシック" panose="020B0600070205080204" pitchFamily="34" charset="-128"/>
              </a:rPr>
              <a:t>6.022 x 10</a:t>
            </a:r>
            <a:r>
              <a:rPr lang="en-US" altLang="en-US" sz="2600" baseline="30000">
                <a:ea typeface="ＭＳ Ｐゴシック" panose="020B0600070205080204" pitchFamily="34" charset="-128"/>
              </a:rPr>
              <a:t>23</a:t>
            </a:r>
            <a:r>
              <a:rPr lang="en-US" altLang="en-US" sz="2600">
                <a:ea typeface="ＭＳ Ｐゴシック" panose="020B0600070205080204" pitchFamily="34" charset="-128"/>
              </a:rPr>
              <a:t> atoms or molecules is the</a:t>
            </a:r>
            <a:endParaRPr lang="en-IN" altLang="en-US" sz="2600"/>
          </a:p>
        </p:txBody>
      </p:sp>
      <p:sp>
        <p:nvSpPr>
          <p:cNvPr id="7172" name="Content Placeholder 4"/>
          <p:cNvSpPr>
            <a:spLocks noGrp="1" noChangeArrowheads="1"/>
          </p:cNvSpPr>
          <p:nvPr>
            <p:ph idx="13"/>
          </p:nvPr>
        </p:nvSpPr>
        <p:spPr>
          <a:xfrm>
            <a:off x="457200" y="3921125"/>
            <a:ext cx="228600" cy="307975"/>
          </a:xfrm>
        </p:spPr>
        <p:txBody>
          <a:bodyPr/>
          <a:lstStyle/>
          <a:p>
            <a:r>
              <a:rPr lang="en-IN" altLang="en-US" sz="2600"/>
              <a:t> </a:t>
            </a:r>
          </a:p>
        </p:txBody>
      </p:sp>
      <p:sp>
        <p:nvSpPr>
          <p:cNvPr id="7171" name="Content Placeholder 2"/>
          <p:cNvSpPr>
            <a:spLocks noGrp="1" noChangeArrowheads="1"/>
          </p:cNvSpPr>
          <p:nvPr>
            <p:ph idx="1"/>
          </p:nvPr>
        </p:nvSpPr>
        <p:spPr>
          <a:xfrm>
            <a:off x="457200" y="1600200"/>
            <a:ext cx="6172200" cy="2209800"/>
          </a:xfrm>
        </p:spPr>
        <p:txBody>
          <a:bodyPr/>
          <a:lstStyle/>
          <a:p>
            <a:r>
              <a:rPr lang="en-US" altLang="en-US" sz="2600">
                <a:ea typeface="ＭＳ Ｐゴシック" panose="020B0600070205080204" pitchFamily="34" charset="-128"/>
              </a:rPr>
              <a:t>In a lab, we cannot</a:t>
            </a:r>
            <a:r>
              <a:rPr lang="en-US" altLang="ja-JP" sz="2600">
                <a:ea typeface="ＭＳ Ｐゴシック" panose="020B0600070205080204" pitchFamily="34" charset="-128"/>
              </a:rPr>
              <a:t> work with individual molecules. They are too small.</a:t>
            </a:r>
          </a:p>
          <a:p>
            <a:r>
              <a:rPr lang="en-US" altLang="en-US" sz="2600">
                <a:ea typeface="ＭＳ Ｐゴシック" panose="020B0600070205080204" pitchFamily="34" charset="-128"/>
              </a:rPr>
              <a:t>One </a:t>
            </a:r>
            <a:r>
              <a:rPr lang="en-US" altLang="en-US" sz="2600" b="1">
                <a:ea typeface="ＭＳ Ｐゴシック" panose="020B0600070205080204" pitchFamily="34" charset="-128"/>
              </a:rPr>
              <a:t>mole </a:t>
            </a:r>
            <a:r>
              <a:rPr lang="en-US" altLang="en-US" sz="2600">
                <a:ea typeface="ＭＳ Ｐゴシック" panose="020B0600070205080204" pitchFamily="34" charset="-128"/>
              </a:rPr>
              <a:t>(abbreviated: m</a:t>
            </a:r>
            <a:r>
              <a:rPr lang="en-US" altLang="en-US" sz="100">
                <a:ea typeface="ＭＳ Ｐゴシック" panose="020B0600070205080204" pitchFamily="34" charset="-128"/>
              </a:rPr>
              <a:t> </a:t>
            </a:r>
            <a:r>
              <a:rPr lang="en-US" altLang="en-US" sz="2600">
                <a:ea typeface="ＭＳ Ｐゴシック" panose="020B0600070205080204" pitchFamily="34" charset="-128"/>
              </a:rPr>
              <a:t>o</a:t>
            </a:r>
            <a:r>
              <a:rPr lang="en-US" altLang="en-US" sz="100">
                <a:ea typeface="ＭＳ Ｐゴシック" panose="020B0600070205080204" pitchFamily="34" charset="-128"/>
              </a:rPr>
              <a:t> </a:t>
            </a:r>
            <a:r>
              <a:rPr lang="en-US" altLang="en-US" sz="2600">
                <a:ea typeface="ＭＳ Ｐゴシック" panose="020B0600070205080204" pitchFamily="34" charset="-128"/>
              </a:rPr>
              <a:t>l) is the amount of particles found in </a:t>
            </a:r>
            <a:r>
              <a:rPr lang="en-US" altLang="en-US" sz="2600" b="1">
                <a:ea typeface="ＭＳ Ｐゴシック" panose="020B0600070205080204" pitchFamily="34" charset="-128"/>
              </a:rPr>
              <a:t>exactly </a:t>
            </a:r>
            <a:r>
              <a:rPr lang="en-US" altLang="en-US" sz="2600">
                <a:ea typeface="ＭＳ Ｐゴシック" panose="020B0600070205080204" pitchFamily="34" charset="-128"/>
              </a:rPr>
              <a:t>12 g of C-12.</a:t>
            </a:r>
          </a:p>
        </p:txBody>
      </p:sp>
      <p:pic>
        <p:nvPicPr>
          <p:cNvPr id="7175" name="Picture 3" descr="A single molecule of H 2 O is 18 atomic mass units. Avogadro’s number of water molecules in a mole of water is shown filling a laboratory-size sample in a beaker; 1 mole of H 2 O is 18.0 grams."/>
          <p:cNvPicPr>
            <a:picLocks noChangeAspect="1"/>
          </p:cNvPicPr>
          <p:nvPr/>
        </p:nvPicPr>
        <p:blipFill>
          <a:blip r:embed="rId2">
            <a:extLst>
              <a:ext uri="{28A0092B-C50C-407E-A947-70E740481C1C}">
                <a14:useLocalDpi xmlns:a14="http://schemas.microsoft.com/office/drawing/2010/main" val="0"/>
              </a:ext>
            </a:extLst>
          </a:blip>
          <a:srcRect b="2225"/>
          <a:stretch>
            <a:fillRect/>
          </a:stretch>
        </p:blipFill>
        <p:spPr bwMode="auto">
          <a:xfrm>
            <a:off x="6745288" y="1600200"/>
            <a:ext cx="1941512"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p:cNvSpPr>
            <a:spLocks noGrp="1" noChangeArrowheads="1"/>
          </p:cNvSpPr>
          <p:nvPr>
            <p:ph type="title"/>
          </p:nvPr>
        </p:nvSpPr>
        <p:spPr/>
        <p:txBody>
          <a:bodyPr/>
          <a:lstStyle/>
          <a:p>
            <a:r>
              <a:rPr lang="en-US" altLang="en-US"/>
              <a:t>Avogadro’</a:t>
            </a:r>
            <a:r>
              <a:rPr lang="en-US" altLang="ja-JP">
                <a:ea typeface="ＭＳ Ｐゴシック" panose="020B0600070205080204" pitchFamily="34" charset="-128"/>
              </a:rPr>
              <a:t>s Number</a:t>
            </a:r>
            <a:endParaRPr lang="en-IN" alt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685800" y="304800"/>
            <a:ext cx="7772400" cy="1143000"/>
          </a:xfrm>
        </p:spPr>
        <p:txBody>
          <a:bodyPr/>
          <a:lstStyle/>
          <a:p>
            <a:r>
              <a:rPr lang="en-US" altLang="en-US"/>
              <a:t>Determining Empirical Formulas—an Example </a:t>
            </a:r>
            <a:r>
              <a:rPr lang="en-US" altLang="en-US" sz="2000"/>
              <a:t>(4 of 4)</a:t>
            </a:r>
            <a:endParaRPr lang="en-IN" altLang="en-US" sz="2000"/>
          </a:p>
        </p:txBody>
      </p:sp>
      <p:sp>
        <p:nvSpPr>
          <p:cNvPr id="3" name="Content Placeholder 2">
            <a:extLst>
              <a:ext uri="{FF2B5EF4-FFF2-40B4-BE49-F238E27FC236}">
                <a16:creationId xmlns:a16="http://schemas.microsoft.com/office/drawing/2014/main" id="{0F692E86-5FBD-4A77-B616-E438F9A49892}"/>
              </a:ext>
            </a:extLst>
          </p:cNvPr>
          <p:cNvSpPr>
            <a:spLocks noGrp="1"/>
          </p:cNvSpPr>
          <p:nvPr>
            <p:ph idx="1"/>
          </p:nvPr>
        </p:nvSpPr>
        <p:spPr/>
        <p:txBody>
          <a:bodyPr/>
          <a:lstStyle/>
          <a:p>
            <a:pPr>
              <a:defRPr/>
            </a:pPr>
            <a:r>
              <a:rPr lang="en-US" sz="2600" dirty="0"/>
              <a:t>These are the subscripts for the empirical formula:</a:t>
            </a:r>
          </a:p>
          <a:p>
            <a:pPr marL="745200" indent="-284400">
              <a:spcBef>
                <a:spcPts val="600"/>
              </a:spcBef>
              <a:buFont typeface="Arial" panose="020B0604020202020204" pitchFamily="34" charset="0"/>
              <a:buChar char="–"/>
              <a:defRPr/>
            </a:pPr>
            <a:r>
              <a:rPr lang="en-US" sz="2600" dirty="0"/>
              <a:t>C</a:t>
            </a:r>
            <a:r>
              <a:rPr lang="en-US" sz="2600" baseline="-25000" dirty="0"/>
              <a:t>7</a:t>
            </a:r>
            <a:r>
              <a:rPr lang="en-US" sz="2600" dirty="0"/>
              <a:t>H</a:t>
            </a:r>
            <a:r>
              <a:rPr lang="en-US" sz="2600" baseline="-25000" dirty="0"/>
              <a:t>7</a:t>
            </a:r>
            <a:r>
              <a:rPr lang="en-US" sz="2600" dirty="0"/>
              <a:t>NO</a:t>
            </a:r>
            <a:r>
              <a:rPr lang="en-US" sz="2600" baseline="-25000" dirty="0"/>
              <a:t>2</a:t>
            </a:r>
            <a:endParaRPr lang="en-US" sz="2600"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81000" y="228600"/>
            <a:ext cx="84582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solidFill>
                  <a:srgbClr val="660066"/>
                </a:solidFill>
                <a:latin typeface="Arial" panose="020B0604020202020204" pitchFamily="34" charset="0"/>
              </a:rPr>
              <a:t>Empirical Formula</a:t>
            </a:r>
          </a:p>
          <a:p>
            <a:pPr>
              <a:spcBef>
                <a:spcPct val="0"/>
              </a:spcBef>
              <a:buFontTx/>
              <a:buNone/>
            </a:pPr>
            <a:endParaRPr lang="en-US" altLang="en-US" sz="2800" b="1">
              <a:solidFill>
                <a:srgbClr val="660066"/>
              </a:solidFill>
              <a:latin typeface="Arial" panose="020B0604020202020204" pitchFamily="34" charset="0"/>
            </a:endParaRPr>
          </a:p>
          <a:p>
            <a:pPr>
              <a:spcBef>
                <a:spcPct val="0"/>
              </a:spcBef>
              <a:buFontTx/>
              <a:buNone/>
            </a:pPr>
            <a:r>
              <a:rPr lang="en-US" altLang="en-US" sz="2800" b="1">
                <a:solidFill>
                  <a:srgbClr val="660066"/>
                </a:solidFill>
                <a:latin typeface="Arial" panose="020B0604020202020204" pitchFamily="34" charset="0"/>
              </a:rPr>
              <a:t>Hydroquinone, used as a photographic developer, is 65.4% carbon, 5.5% hydrogen, and 29.1% oxygen by mass.   What is the empirical formula of hydroquinone?</a:t>
            </a:r>
          </a:p>
          <a:p>
            <a:pPr>
              <a:spcBef>
                <a:spcPct val="0"/>
              </a:spcBef>
              <a:buFontTx/>
              <a:buNone/>
            </a:pPr>
            <a:endParaRPr lang="en-US" altLang="en-US" sz="2800" b="1">
              <a:solidFill>
                <a:srgbClr val="660066"/>
              </a:solidFill>
              <a:latin typeface="Arial" panose="020B0604020202020204" pitchFamily="34" charset="0"/>
            </a:endParaRPr>
          </a:p>
          <a:p>
            <a:pPr algn="ctr">
              <a:spcBef>
                <a:spcPct val="0"/>
              </a:spcBef>
              <a:buFontTx/>
              <a:buNone/>
            </a:pPr>
            <a:r>
              <a:rPr lang="en-US" altLang="en-US" sz="2800" b="1">
                <a:solidFill>
                  <a:srgbClr val="333399"/>
                </a:solidFill>
                <a:latin typeface="Arial" panose="020B0604020202020204" pitchFamily="34" charset="0"/>
              </a:rPr>
              <a:t>Molecular Formula</a:t>
            </a:r>
          </a:p>
          <a:p>
            <a:pPr>
              <a:spcBef>
                <a:spcPct val="0"/>
              </a:spcBef>
              <a:buFontTx/>
              <a:buNone/>
            </a:pPr>
            <a:endParaRPr lang="en-US" altLang="en-US" sz="2800" b="1">
              <a:solidFill>
                <a:srgbClr val="333399"/>
              </a:solidFill>
              <a:latin typeface="Arial" panose="020B0604020202020204" pitchFamily="34" charset="0"/>
            </a:endParaRPr>
          </a:p>
          <a:p>
            <a:pPr>
              <a:spcBef>
                <a:spcPct val="0"/>
              </a:spcBef>
              <a:buFontTx/>
              <a:buNone/>
            </a:pPr>
            <a:r>
              <a:rPr lang="en-US" altLang="en-US" sz="2800" b="1">
                <a:solidFill>
                  <a:srgbClr val="333399"/>
                </a:solidFill>
                <a:latin typeface="Arial" panose="020B0604020202020204" pitchFamily="34" charset="0"/>
              </a:rPr>
              <a:t>Adipic acid is used in the manufacture of nylon.  The percent composition of the acid is 49.3% carbon, 6.9% hydrogen, and 43.8% oxygen by mass.  The molecular weight of the compound is 146 g/mol.  What is the molecular formula?</a:t>
            </a:r>
            <a:r>
              <a:rPr lang="en-US" altLang="en-US" sz="2800" b="1">
                <a:latin typeface="Arial" panose="020B0604020202020204"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DF9FF">
            <a:alpha val="25098"/>
          </a:srgbClr>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 y="0"/>
            <a:ext cx="8763000"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algn="ctr">
              <a:spcBef>
                <a:spcPct val="0"/>
              </a:spcBef>
              <a:buFontTx/>
              <a:buNone/>
            </a:pPr>
            <a:r>
              <a:rPr lang="en-US" altLang="en-US" b="1" i="1"/>
              <a:t>Workshop 3D on Percent Composition, Empirical Formula, and Molecular Formula Determination</a:t>
            </a:r>
            <a:endParaRPr lang="en-US" altLang="en-US" i="1"/>
          </a:p>
          <a:p>
            <a:pPr>
              <a:spcBef>
                <a:spcPct val="0"/>
              </a:spcBef>
              <a:buFontTx/>
              <a:buNone/>
            </a:pPr>
            <a:endParaRPr lang="en-US" altLang="en-US" sz="2400"/>
          </a:p>
          <a:p>
            <a:pPr>
              <a:spcBef>
                <a:spcPct val="0"/>
              </a:spcBef>
              <a:buFontTx/>
              <a:buNone/>
            </a:pPr>
            <a:r>
              <a:rPr lang="en-US" altLang="en-US" sz="2400" b="1"/>
              <a:t>1.  Calculate the percentage composition of sucrose, C</a:t>
            </a:r>
            <a:r>
              <a:rPr lang="en-US" altLang="en-US" sz="2400" b="1" baseline="-25000"/>
              <a:t>12</a:t>
            </a:r>
            <a:r>
              <a:rPr lang="en-US" altLang="en-US" sz="2400" b="1"/>
              <a:t>H</a:t>
            </a:r>
            <a:r>
              <a:rPr lang="en-US" altLang="en-US" sz="2400" b="1" baseline="-25000"/>
              <a:t>22</a:t>
            </a:r>
            <a:r>
              <a:rPr lang="en-US" altLang="en-US" sz="2400" b="1"/>
              <a:t>O</a:t>
            </a:r>
            <a:r>
              <a:rPr lang="en-US" altLang="en-US" sz="2400" b="1" baseline="-25000"/>
              <a:t>11</a:t>
            </a:r>
            <a:r>
              <a:rPr lang="en-US" altLang="en-US" sz="2400" b="1"/>
              <a:t>.</a:t>
            </a:r>
          </a:p>
          <a:p>
            <a:pPr>
              <a:spcBef>
                <a:spcPct val="0"/>
              </a:spcBef>
              <a:buFontTx/>
              <a:buNone/>
            </a:pPr>
            <a:endParaRPr lang="en-US" altLang="en-US" sz="2400" b="1"/>
          </a:p>
          <a:p>
            <a:pPr>
              <a:spcBef>
                <a:spcPct val="0"/>
              </a:spcBef>
              <a:buFontTx/>
              <a:buNone/>
            </a:pPr>
            <a:r>
              <a:rPr lang="en-US" altLang="en-US" sz="2400" b="1"/>
              <a:t>2.  Ascorbic acid (vitamin C) contains 40.92 percent C, 4.58 percent H, and 54.50 percent O by mass.  What is the empirical formula of ascorbic acid?</a:t>
            </a:r>
          </a:p>
          <a:p>
            <a:pPr>
              <a:spcBef>
                <a:spcPct val="0"/>
              </a:spcBef>
              <a:buFontTx/>
              <a:buNone/>
            </a:pPr>
            <a:endParaRPr lang="en-US" altLang="en-US" sz="2400" b="1"/>
          </a:p>
          <a:p>
            <a:pPr>
              <a:spcBef>
                <a:spcPct val="0"/>
              </a:spcBef>
              <a:buFontTx/>
              <a:buNone/>
            </a:pPr>
            <a:r>
              <a:rPr lang="en-US" altLang="en-US" sz="2400" b="1"/>
              <a:t>3.  Mesitylene, a hydrocarbon that occurs in small amounts of crude oil, has an empirical formula of C</a:t>
            </a:r>
            <a:r>
              <a:rPr lang="en-US" altLang="en-US" sz="2400" b="1" baseline="-25000"/>
              <a:t>3</a:t>
            </a:r>
            <a:r>
              <a:rPr lang="en-US" altLang="en-US" sz="2400" b="1"/>
              <a:t>H</a:t>
            </a:r>
            <a:r>
              <a:rPr lang="en-US" altLang="en-US" sz="2400" b="1" baseline="-25000"/>
              <a:t>4</a:t>
            </a:r>
            <a:r>
              <a:rPr lang="en-US" altLang="en-US" sz="2400" b="1"/>
              <a:t>.  The experimentally determined molecular weight of this substance is 121 amu.  What is the molecular formula of mesitylene?</a:t>
            </a:r>
          </a:p>
          <a:p>
            <a:pPr>
              <a:spcBef>
                <a:spcPct val="0"/>
              </a:spcBef>
              <a:buFontTx/>
              <a:buNone/>
            </a:pPr>
            <a:endParaRPr lang="en-US" altLang="en-US" sz="2400" b="1"/>
          </a:p>
          <a:p>
            <a:pPr>
              <a:spcBef>
                <a:spcPct val="0"/>
              </a:spcBef>
              <a:buFontTx/>
              <a:buNone/>
            </a:pPr>
            <a:r>
              <a:rPr lang="en-US" altLang="en-US" sz="2400" b="1"/>
              <a:t>4.  Sorbitol, used as a sweetener in some sugar-free foods, has a molecular formula of 182 amu and a mass percent composition of 39.56% C, 7.74% H, and 52.70% O.  What are the empirical and molecular formulas of sorbitol?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Content Placeholder 2"/>
          <p:cNvSpPr>
            <a:spLocks noGrp="1" noChangeArrowheads="1"/>
          </p:cNvSpPr>
          <p:nvPr>
            <p:ph idx="1"/>
          </p:nvPr>
        </p:nvSpPr>
        <p:spPr>
          <a:xfrm>
            <a:off x="457200" y="3765550"/>
            <a:ext cx="8229600" cy="2559050"/>
          </a:xfrm>
        </p:spPr>
        <p:txBody>
          <a:bodyPr/>
          <a:lstStyle/>
          <a:p>
            <a:r>
              <a:rPr lang="en-US" altLang="en-US" sz="1800"/>
              <a:t>Compounds containing C, H, and O are routinely analyzed through combustion in a chamber.</a:t>
            </a:r>
          </a:p>
          <a:p>
            <a:pPr marL="739775" lvl="1" indent="-282575"/>
            <a:r>
              <a:rPr lang="en-US" altLang="en-US" sz="1800"/>
              <a:t>Mass of C is determined from the mass of C O</a:t>
            </a:r>
            <a:r>
              <a:rPr lang="en-US" altLang="en-US" sz="1800" baseline="-25000"/>
              <a:t>2</a:t>
            </a:r>
            <a:r>
              <a:rPr lang="en-US" altLang="en-US" sz="1800"/>
              <a:t> produced.</a:t>
            </a:r>
          </a:p>
          <a:p>
            <a:pPr marL="739775" lvl="1" indent="-282575"/>
            <a:r>
              <a:rPr lang="en-US" altLang="en-US" sz="1800"/>
              <a:t>Mass of H is determined from the mass of H</a:t>
            </a:r>
            <a:r>
              <a:rPr lang="en-US" altLang="en-US" sz="1800" baseline="-25000"/>
              <a:t>2</a:t>
            </a:r>
            <a:r>
              <a:rPr lang="en-US" altLang="en-US" sz="1800"/>
              <a:t>O produced.</a:t>
            </a:r>
          </a:p>
          <a:p>
            <a:pPr marL="739775" lvl="1" indent="-282575"/>
            <a:r>
              <a:rPr lang="en-US" altLang="en-US" sz="1800"/>
              <a:t>Mass of O is determined by the difference of the mass of the compound used and the total mass of C and H.</a:t>
            </a:r>
          </a:p>
          <a:p>
            <a:pPr marL="739775" lvl="1" indent="-282575"/>
            <a:r>
              <a:rPr lang="en-US" altLang="en-US" sz="1800"/>
              <a:t>Note: The mass of O in the compound can NOT be determined from C</a:t>
            </a:r>
            <a:r>
              <a:rPr lang="en-US" altLang="en-US" sz="100"/>
              <a:t> </a:t>
            </a:r>
            <a:r>
              <a:rPr lang="en-US" altLang="en-US" sz="1800"/>
              <a:t>O</a:t>
            </a:r>
            <a:r>
              <a:rPr lang="en-US" altLang="en-US" sz="1800" baseline="-25000"/>
              <a:t>2</a:t>
            </a:r>
            <a:r>
              <a:rPr lang="en-US" altLang="en-US" sz="1800"/>
              <a:t> and H</a:t>
            </a:r>
            <a:r>
              <a:rPr lang="en-US" altLang="en-US" sz="1800" baseline="-25000"/>
              <a:t>2</a:t>
            </a:r>
            <a:r>
              <a:rPr lang="en-US" altLang="en-US" sz="1800"/>
              <a:t>O because oxygen is added during the combustion.</a:t>
            </a:r>
          </a:p>
        </p:txBody>
      </p:sp>
      <p:pic>
        <p:nvPicPr>
          <p:cNvPr id="25603" name="Picture 3" descr="A diagram shows an apparatus for combustion analysis, which consists of three chambers: a furnace, a water absorber, and a carbon dioxide absorber. O 2 enters the furnace, where the sample is combusted, producing C O 2 and H 2 O, which are trapped in separate absorbers. Mass gained by each absorber corresponds to mass of C O 2 or H 2 O produced."/>
          <p:cNvPicPr>
            <a:picLocks noChangeAspect="1"/>
          </p:cNvPicPr>
          <p:nvPr/>
        </p:nvPicPr>
        <p:blipFill>
          <a:blip r:embed="rId2">
            <a:extLst>
              <a:ext uri="{28A0092B-C50C-407E-A947-70E740481C1C}">
                <a14:useLocalDpi xmlns:a14="http://schemas.microsoft.com/office/drawing/2010/main" val="0"/>
              </a:ext>
            </a:extLst>
          </a:blip>
          <a:srcRect b="3452"/>
          <a:stretch>
            <a:fillRect/>
          </a:stretch>
        </p:blipFill>
        <p:spPr bwMode="auto">
          <a:xfrm>
            <a:off x="2632075" y="1644650"/>
            <a:ext cx="38798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p:cNvSpPr>
            <a:spLocks noGrp="1" noChangeArrowheads="1"/>
          </p:cNvSpPr>
          <p:nvPr>
            <p:ph type="title"/>
          </p:nvPr>
        </p:nvSpPr>
        <p:spPr/>
        <p:txBody>
          <a:bodyPr/>
          <a:lstStyle/>
          <a:p>
            <a:r>
              <a:rPr lang="en-US" altLang="en-US"/>
              <a:t>Combustion Analysis </a:t>
            </a:r>
            <a:r>
              <a:rPr lang="en-US" altLang="en-US" sz="2000"/>
              <a:t>(1 of 3)</a:t>
            </a:r>
            <a:endParaRPr lang="en-IN" altLang="en-US" sz="200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4" descr="A chart showing the steps involved in converting from mass C O 2 produced to mass C in the original sample. Given mass C O 2 produced, use molar mass C O 2 of 44.0 grams per mole to find moles C O 2 produced. Then use 1 C atom per C O 2 molecule to find moles of C in the original sample. Then use molar mass C of 12 grams per mole to find mass C in the original sample."/>
          <p:cNvPicPr>
            <a:picLocks noChangeAspect="1"/>
          </p:cNvPicPr>
          <p:nvPr/>
        </p:nvPicPr>
        <p:blipFill>
          <a:blip r:embed="rId2">
            <a:extLst>
              <a:ext uri="{28A0092B-C50C-407E-A947-70E740481C1C}">
                <a14:useLocalDpi xmlns:a14="http://schemas.microsoft.com/office/drawing/2010/main" val="0"/>
              </a:ext>
            </a:extLst>
          </a:blip>
          <a:srcRect b="18248"/>
          <a:stretch>
            <a:fillRect/>
          </a:stretch>
        </p:blipFill>
        <p:spPr bwMode="auto">
          <a:xfrm>
            <a:off x="454025" y="5346700"/>
            <a:ext cx="82327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ontent Placeholder 2"/>
          <p:cNvSpPr>
            <a:spLocks noGrp="1" noChangeArrowheads="1"/>
          </p:cNvSpPr>
          <p:nvPr>
            <p:ph idx="1"/>
          </p:nvPr>
        </p:nvSpPr>
        <p:spPr>
          <a:xfrm>
            <a:off x="457200" y="4356100"/>
            <a:ext cx="8229600" cy="762000"/>
          </a:xfrm>
        </p:spPr>
        <p:txBody>
          <a:bodyPr/>
          <a:lstStyle/>
          <a:p>
            <a:pPr marL="255588" lvl="1" indent="-255588">
              <a:spcBef>
                <a:spcPts val="1500"/>
              </a:spcBef>
              <a:buFont typeface="Arial" panose="020B0604020202020204" pitchFamily="34" charset="0"/>
              <a:buChar char="•"/>
            </a:pPr>
            <a:r>
              <a:rPr lang="en-US" altLang="en-US" sz="2600"/>
              <a:t>Mass of C is determined from the mass of C</a:t>
            </a:r>
            <a:r>
              <a:rPr lang="en-US" altLang="en-US" sz="100"/>
              <a:t>  </a:t>
            </a:r>
            <a:r>
              <a:rPr lang="en-US" altLang="en-US" sz="2600"/>
              <a:t>O</a:t>
            </a:r>
            <a:r>
              <a:rPr lang="en-US" altLang="en-US" sz="2600" baseline="-25000"/>
              <a:t>2</a:t>
            </a:r>
            <a:r>
              <a:rPr lang="en-US" altLang="en-US" sz="2600"/>
              <a:t> produced.</a:t>
            </a:r>
          </a:p>
        </p:txBody>
      </p:sp>
      <p:pic>
        <p:nvPicPr>
          <p:cNvPr id="26627" name="Picture 3" descr="A diagram shows an apparatus for combustion analysis, which consists of three chambers: a furnace, a water absorber, and a carbon dioxide absorber."/>
          <p:cNvPicPr>
            <a:picLocks noChangeAspect="1"/>
          </p:cNvPicPr>
          <p:nvPr/>
        </p:nvPicPr>
        <p:blipFill>
          <a:blip r:embed="rId3">
            <a:extLst>
              <a:ext uri="{28A0092B-C50C-407E-A947-70E740481C1C}">
                <a14:useLocalDpi xmlns:a14="http://schemas.microsoft.com/office/drawing/2010/main" val="0"/>
              </a:ext>
            </a:extLst>
          </a:blip>
          <a:srcRect b="3452"/>
          <a:stretch>
            <a:fillRect/>
          </a:stretch>
        </p:blipFill>
        <p:spPr bwMode="auto">
          <a:xfrm>
            <a:off x="2362200" y="1768475"/>
            <a:ext cx="44164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1"/>
          <p:cNvSpPr>
            <a:spLocks noGrp="1" noChangeArrowheads="1"/>
          </p:cNvSpPr>
          <p:nvPr>
            <p:ph type="title"/>
          </p:nvPr>
        </p:nvSpPr>
        <p:spPr/>
        <p:txBody>
          <a:bodyPr/>
          <a:lstStyle/>
          <a:p>
            <a:r>
              <a:rPr lang="en-US" altLang="en-US"/>
              <a:t>Combustion Analysis </a:t>
            </a:r>
            <a:r>
              <a:rPr lang="en-US" altLang="en-US" sz="2000"/>
              <a:t>(2 of 3)</a:t>
            </a:r>
            <a:endParaRPr lang="en-IN" altLang="en-US" sz="200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A chart showing the steps involved in converting from mass H 2 O produced to mass H in the original sample. Given mass H 2 O produced, use molar mass H 2 O of 18.0 grams per mole to find moles H 2 O produced. Then use 2 H atom per H 2 O molecule to find moles of H in the original sample. Then use molar mass H of 1.01 grams per mole to find mass H in the original sample."/>
          <p:cNvPicPr>
            <a:picLocks noChangeAspect="1"/>
          </p:cNvPicPr>
          <p:nvPr/>
        </p:nvPicPr>
        <p:blipFill>
          <a:blip r:embed="rId2">
            <a:extLst>
              <a:ext uri="{28A0092B-C50C-407E-A947-70E740481C1C}">
                <a14:useLocalDpi xmlns:a14="http://schemas.microsoft.com/office/drawing/2010/main" val="0"/>
              </a:ext>
            </a:extLst>
          </a:blip>
          <a:srcRect b="14400"/>
          <a:stretch>
            <a:fillRect/>
          </a:stretch>
        </p:blipFill>
        <p:spPr bwMode="auto">
          <a:xfrm>
            <a:off x="498475" y="5349875"/>
            <a:ext cx="81518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Content Placeholder 2"/>
          <p:cNvSpPr>
            <a:spLocks noGrp="1" noChangeArrowheads="1"/>
          </p:cNvSpPr>
          <p:nvPr>
            <p:ph idx="1"/>
          </p:nvPr>
        </p:nvSpPr>
        <p:spPr>
          <a:xfrm>
            <a:off x="457200" y="4356100"/>
            <a:ext cx="8229600" cy="762000"/>
          </a:xfrm>
        </p:spPr>
        <p:txBody>
          <a:bodyPr/>
          <a:lstStyle/>
          <a:p>
            <a:pPr marL="255588" lvl="1" indent="-255588">
              <a:spcBef>
                <a:spcPts val="1500"/>
              </a:spcBef>
              <a:buFont typeface="Arial" panose="020B0604020202020204" pitchFamily="34" charset="0"/>
              <a:buChar char="•"/>
            </a:pPr>
            <a:r>
              <a:rPr lang="en-US" altLang="en-US" sz="2600"/>
              <a:t>Mass of H is determined from the mass of H</a:t>
            </a:r>
            <a:r>
              <a:rPr lang="en-US" altLang="en-US" sz="2600" baseline="-25000"/>
              <a:t>2</a:t>
            </a:r>
            <a:r>
              <a:rPr lang="en-US" altLang="en-US" sz="2600"/>
              <a:t>O produced.</a:t>
            </a:r>
          </a:p>
        </p:txBody>
      </p:sp>
      <p:pic>
        <p:nvPicPr>
          <p:cNvPr id="27651" name="Picture 3" descr="A diagram shows an apparatus for combustion analysis, which consists of three chambers: a furnace, a water absorber, and a carbon dioxide absorber."/>
          <p:cNvPicPr>
            <a:picLocks noChangeAspect="1"/>
          </p:cNvPicPr>
          <p:nvPr/>
        </p:nvPicPr>
        <p:blipFill>
          <a:blip r:embed="rId3">
            <a:extLst>
              <a:ext uri="{28A0092B-C50C-407E-A947-70E740481C1C}">
                <a14:useLocalDpi xmlns:a14="http://schemas.microsoft.com/office/drawing/2010/main" val="0"/>
              </a:ext>
            </a:extLst>
          </a:blip>
          <a:srcRect b="3452"/>
          <a:stretch>
            <a:fillRect/>
          </a:stretch>
        </p:blipFill>
        <p:spPr bwMode="auto">
          <a:xfrm>
            <a:off x="2362200" y="1768475"/>
            <a:ext cx="44164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a:spLocks noGrp="1" noChangeArrowheads="1"/>
          </p:cNvSpPr>
          <p:nvPr>
            <p:ph type="title"/>
          </p:nvPr>
        </p:nvSpPr>
        <p:spPr/>
        <p:txBody>
          <a:bodyPr/>
          <a:lstStyle/>
          <a:p>
            <a:r>
              <a:rPr lang="en-US" altLang="en-US"/>
              <a:t>Combustion Analysis </a:t>
            </a:r>
            <a:r>
              <a:rPr lang="en-US" altLang="en-US" sz="2000"/>
              <a:t>(3 of 3)</a:t>
            </a:r>
            <a:endParaRPr lang="en-IN" altLang="en-US" sz="200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609600" y="533400"/>
            <a:ext cx="82296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a:latin typeface="Arial" panose="020B0604020202020204" pitchFamily="34" charset="0"/>
              </a:rPr>
              <a:t>Empirical Formula</a:t>
            </a:r>
          </a:p>
          <a:p>
            <a:pPr algn="ctr">
              <a:spcBef>
                <a:spcPct val="0"/>
              </a:spcBef>
              <a:buFontTx/>
              <a:buNone/>
            </a:pPr>
            <a:r>
              <a:rPr lang="en-US" altLang="en-US" b="1">
                <a:latin typeface="Arial" panose="020B0604020202020204" pitchFamily="34" charset="0"/>
              </a:rPr>
              <a:t>Combustion Analysis</a:t>
            </a:r>
          </a:p>
          <a:p>
            <a:pPr algn="ctr">
              <a:spcBef>
                <a:spcPct val="0"/>
              </a:spcBef>
              <a:buFontTx/>
              <a:buNone/>
            </a:pPr>
            <a:endParaRPr lang="en-US" altLang="en-US" b="1">
              <a:solidFill>
                <a:srgbClr val="008000"/>
              </a:solidFill>
              <a:latin typeface="Arial" panose="020B0604020202020204" pitchFamily="34" charset="0"/>
            </a:endParaRPr>
          </a:p>
          <a:p>
            <a:pPr algn="ctr">
              <a:spcBef>
                <a:spcPct val="0"/>
              </a:spcBef>
              <a:buFontTx/>
              <a:buNone/>
            </a:pPr>
            <a:r>
              <a:rPr lang="en-US" altLang="en-US" b="1">
                <a:solidFill>
                  <a:srgbClr val="008000"/>
                </a:solidFill>
                <a:latin typeface="Arial" panose="020B0604020202020204" pitchFamily="34" charset="0"/>
              </a:rPr>
              <a:t>Menthol (MM = 156.3 g/mol), a strong smelling substance used in cough drops, is a compound of carbon, hydrogen, and oxygen.  When 0.1595 g of menthol was subjected to combustion analysis, it produced 0.449 g of CO</a:t>
            </a:r>
            <a:r>
              <a:rPr lang="en-US" altLang="en-US" b="1" baseline="-25000">
                <a:solidFill>
                  <a:srgbClr val="008000"/>
                </a:solidFill>
                <a:latin typeface="Arial" panose="020B0604020202020204" pitchFamily="34" charset="0"/>
              </a:rPr>
              <a:t>2</a:t>
            </a:r>
            <a:r>
              <a:rPr lang="en-US" altLang="en-US" b="1">
                <a:solidFill>
                  <a:srgbClr val="008000"/>
                </a:solidFill>
                <a:latin typeface="Arial" panose="020B0604020202020204" pitchFamily="34" charset="0"/>
              </a:rPr>
              <a:t> and 0.184 g of water.  What is its molecular formula?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04977E03-4203-4F2C-BE17-AE9FEF368BCF}"/>
              </a:ext>
            </a:extLst>
          </p:cNvPr>
          <p:cNvSpPr txBox="1">
            <a:spLocks noChangeArrowheads="1"/>
          </p:cNvSpPr>
          <p:nvPr/>
        </p:nvSpPr>
        <p:spPr bwMode="auto">
          <a:xfrm>
            <a:off x="152400" y="152400"/>
            <a:ext cx="8686800"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i="1" u="sng" dirty="0">
                <a:effectLst>
                  <a:outerShdw blurRad="38100" dist="38100" dir="2700000" algn="tl">
                    <a:srgbClr val="C0C0C0"/>
                  </a:outerShdw>
                </a:effectLst>
              </a:rPr>
              <a:t>Extra Lecture problems</a:t>
            </a:r>
          </a:p>
          <a:p>
            <a:pPr>
              <a:defRPr/>
            </a:pPr>
            <a:endParaRPr lang="en-US" b="1" dirty="0"/>
          </a:p>
          <a:p>
            <a:pPr>
              <a:defRPr/>
            </a:pPr>
            <a:r>
              <a:rPr lang="en-US" sz="2800" b="1" dirty="0">
                <a:solidFill>
                  <a:srgbClr val="660033"/>
                </a:solidFill>
              </a:rPr>
              <a:t>1.  A 5.325-g sample of methyl benzoate, a compound used in the manufacture of perfumes, is found to contain 3.758 g of C, 0.316 g of H, and 1.251 g of O.  What is the empirical formula of this substance?</a:t>
            </a:r>
          </a:p>
          <a:p>
            <a:pPr>
              <a:defRPr/>
            </a:pPr>
            <a:endParaRPr lang="en-US" sz="2800" b="1" dirty="0"/>
          </a:p>
          <a:p>
            <a:pPr>
              <a:defRPr/>
            </a:pPr>
            <a:r>
              <a:rPr lang="en-US" sz="2800" b="1" dirty="0">
                <a:solidFill>
                  <a:schemeClr val="accent2"/>
                </a:solidFill>
              </a:rPr>
              <a:t>2.  A compound contains only carbon, hydrogen, and oxygen.  Combustion of 10.68 mg of the compound yields 16.01 mg of CO</a:t>
            </a:r>
            <a:r>
              <a:rPr lang="en-US" sz="2800" b="1" baseline="-25000" dirty="0">
                <a:solidFill>
                  <a:schemeClr val="accent2"/>
                </a:solidFill>
              </a:rPr>
              <a:t>2</a:t>
            </a:r>
            <a:r>
              <a:rPr lang="en-US" sz="2800" b="1" dirty="0">
                <a:solidFill>
                  <a:schemeClr val="accent2"/>
                </a:solidFill>
              </a:rPr>
              <a:t> and 4.37 mg of H</a:t>
            </a:r>
            <a:r>
              <a:rPr lang="en-US" sz="2800" b="1" baseline="-25000" dirty="0">
                <a:solidFill>
                  <a:schemeClr val="accent2"/>
                </a:solidFill>
              </a:rPr>
              <a:t>2</a:t>
            </a:r>
            <a:r>
              <a:rPr lang="en-US" sz="2800" b="1" dirty="0">
                <a:solidFill>
                  <a:schemeClr val="accent2"/>
                </a:solidFill>
              </a:rPr>
              <a:t>O.  The molar mass of the compound is 176.1 g/mol.  What are the empirical and molecular formulas of the compound?</a:t>
            </a:r>
            <a:endParaRPr lang="en-US" sz="2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DF9FF">
            <a:alpha val="25098"/>
          </a:srgbClr>
        </a:solidFill>
        <a:effectLst/>
      </p:bgPr>
    </p:bg>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CF957D4B-6035-4EBB-88D3-F0D6A1BF50A8}"/>
              </a:ext>
            </a:extLst>
          </p:cNvPr>
          <p:cNvSpPr txBox="1">
            <a:spLocks noChangeArrowheads="1"/>
          </p:cNvSpPr>
          <p:nvPr/>
        </p:nvSpPr>
        <p:spPr bwMode="auto">
          <a:xfrm>
            <a:off x="152400" y="152400"/>
            <a:ext cx="8991600"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i="1" u="sng" dirty="0">
                <a:effectLst>
                  <a:outerShdw blurRad="38100" dist="38100" dir="2700000" algn="tl">
                    <a:srgbClr val="C0C0C0"/>
                  </a:outerShdw>
                </a:effectLst>
              </a:rPr>
              <a:t>Workshop 3E on Combustion Analysis</a:t>
            </a:r>
          </a:p>
          <a:p>
            <a:pPr>
              <a:defRPr/>
            </a:pPr>
            <a:endParaRPr lang="en-US" b="1" dirty="0"/>
          </a:p>
          <a:p>
            <a:pPr>
              <a:defRPr/>
            </a:pPr>
            <a:r>
              <a:rPr lang="en-US" sz="2800" b="1" dirty="0"/>
              <a:t>1.  </a:t>
            </a:r>
            <a:r>
              <a:rPr lang="en-US" sz="2800" b="1" dirty="0" err="1"/>
              <a:t>Cyclopropane</a:t>
            </a:r>
            <a:r>
              <a:rPr lang="en-US" sz="2800" b="1" dirty="0"/>
              <a:t>, a substance used with oxygen as a general anesthetic, contains only two elements, carbon and hydrogen.  When 1.00 g of this substance is completely combusted, 3.14 g of CO</a:t>
            </a:r>
            <a:r>
              <a:rPr lang="en-US" sz="2800" b="1" baseline="-25000" dirty="0"/>
              <a:t>2</a:t>
            </a:r>
            <a:r>
              <a:rPr lang="en-US" sz="2800" b="1" dirty="0"/>
              <a:t> and 1.29 g of H</a:t>
            </a:r>
            <a:r>
              <a:rPr lang="en-US" sz="2800" b="1" baseline="-25000" dirty="0"/>
              <a:t>2</a:t>
            </a:r>
            <a:r>
              <a:rPr lang="en-US" sz="2800" b="1" dirty="0"/>
              <a:t>O are produced.  What is the empirical formula of </a:t>
            </a:r>
            <a:r>
              <a:rPr lang="en-US" sz="2800" b="1" dirty="0" err="1"/>
              <a:t>cyclopropane</a:t>
            </a:r>
            <a:r>
              <a:rPr lang="en-US" sz="2800" b="1" dirty="0"/>
              <a:t>?</a:t>
            </a:r>
          </a:p>
          <a:p>
            <a:pPr>
              <a:defRPr/>
            </a:pPr>
            <a:endParaRPr lang="en-US" sz="2800" b="1" dirty="0"/>
          </a:p>
          <a:p>
            <a:pPr>
              <a:defRPr/>
            </a:pPr>
            <a:r>
              <a:rPr lang="en-US" sz="2800" b="1" dirty="0"/>
              <a:t>2.  Isobutyl propionate is the substance that provides the flavor for rum extract.  Combustion of a 1.152 g sample of this carbon-hydrogen-oxygen compounds yields 2.726 g CO</a:t>
            </a:r>
            <a:r>
              <a:rPr lang="en-US" sz="2800" b="1" baseline="-25000" dirty="0"/>
              <a:t>2</a:t>
            </a:r>
            <a:r>
              <a:rPr lang="en-US" sz="2800" b="1" dirty="0"/>
              <a:t> and 1.116 g H</a:t>
            </a:r>
            <a:r>
              <a:rPr lang="en-US" sz="2800" b="1" baseline="-25000" dirty="0"/>
              <a:t>2</a:t>
            </a:r>
            <a:r>
              <a:rPr lang="en-US" sz="2800" b="1" dirty="0"/>
              <a:t>O.  What is the empirical formula of isobutyl propionate?</a:t>
            </a:r>
          </a:p>
          <a:p>
            <a:pPr>
              <a:defRPr/>
            </a:pP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12F1EB7-FEAA-4854-B5FD-26D64D58FB41}"/>
              </a:ext>
            </a:extLst>
          </p:cNvPr>
          <p:cNvSpPr>
            <a:spLocks noGrp="1" noChangeArrowheads="1"/>
          </p:cNvSpPr>
          <p:nvPr>
            <p:ph type="title"/>
          </p:nvPr>
        </p:nvSpPr>
        <p:spPr>
          <a:xfrm>
            <a:off x="609600" y="228600"/>
            <a:ext cx="7772400" cy="838200"/>
          </a:xfrm>
          <a:solidFill>
            <a:srgbClr val="FFFF99">
              <a:alpha val="61000"/>
            </a:srgbClr>
          </a:solidFill>
        </p:spPr>
        <p:txBody>
          <a:bodyPr/>
          <a:lstStyle/>
          <a:p>
            <a:pPr>
              <a:defRPr/>
            </a:pPr>
            <a:r>
              <a:rPr lang="en-US" sz="3600">
                <a:solidFill>
                  <a:srgbClr val="FF33CC"/>
                </a:solidFill>
                <a:effectLst>
                  <a:outerShdw blurRad="38100" dist="38100" dir="2700000" algn="tl">
                    <a:srgbClr val="000000"/>
                  </a:outerShdw>
                </a:effectLst>
              </a:rPr>
              <a:t>WRITING CHEMICAL EQUATIONS</a:t>
            </a:r>
          </a:p>
        </p:txBody>
      </p:sp>
      <p:sp>
        <p:nvSpPr>
          <p:cNvPr id="63491" name="Rectangle 3">
            <a:extLst>
              <a:ext uri="{FF2B5EF4-FFF2-40B4-BE49-F238E27FC236}">
                <a16:creationId xmlns:a16="http://schemas.microsoft.com/office/drawing/2014/main" id="{22F1145D-3CC0-4196-8F7A-FBC8F8B75CB8}"/>
              </a:ext>
            </a:extLst>
          </p:cNvPr>
          <p:cNvSpPr>
            <a:spLocks noGrp="1" noChangeArrowheads="1"/>
          </p:cNvSpPr>
          <p:nvPr>
            <p:ph type="body" idx="1"/>
          </p:nvPr>
        </p:nvSpPr>
        <p:spPr>
          <a:xfrm>
            <a:off x="0" y="990600"/>
            <a:ext cx="9144000" cy="5638800"/>
          </a:xfrm>
        </p:spPr>
        <p:txBody>
          <a:bodyPr/>
          <a:lstStyle/>
          <a:p>
            <a:pPr algn="ctr">
              <a:lnSpc>
                <a:spcPct val="90000"/>
              </a:lnSpc>
              <a:buFontTx/>
              <a:buNone/>
              <a:defRPr/>
            </a:pPr>
            <a:r>
              <a:rPr lang="en-US" sz="2400" b="1">
                <a:solidFill>
                  <a:srgbClr val="FF0066"/>
                </a:solidFill>
                <a:effectLst>
                  <a:outerShdw blurRad="38100" dist="38100" dir="2700000" algn="tl">
                    <a:srgbClr val="C0C0C0"/>
                  </a:outerShdw>
                </a:effectLst>
              </a:rPr>
              <a:t>Reactants (starting materials) </a:t>
            </a:r>
            <a:r>
              <a:rPr lang="en-US" sz="2400" b="1">
                <a:solidFill>
                  <a:srgbClr val="FF0066"/>
                </a:solidFill>
                <a:effectLst>
                  <a:outerShdw blurRad="38100" dist="38100" dir="2700000" algn="tl">
                    <a:srgbClr val="C0C0C0"/>
                  </a:outerShdw>
                </a:effectLst>
                <a:sym typeface="Symbol" pitchFamily="1" charset="2"/>
              </a:rPr>
              <a:t> Products (ending materials)</a:t>
            </a:r>
            <a:endParaRPr lang="en-US" sz="2400" b="1">
              <a:sym typeface="Symbol" pitchFamily="1" charset="2"/>
            </a:endParaRPr>
          </a:p>
          <a:p>
            <a:pPr>
              <a:lnSpc>
                <a:spcPct val="90000"/>
              </a:lnSpc>
              <a:buFontTx/>
              <a:buNone/>
              <a:defRPr/>
            </a:pPr>
            <a:endParaRPr lang="en-US" sz="2400" b="1"/>
          </a:p>
          <a:p>
            <a:pPr>
              <a:lnSpc>
                <a:spcPct val="90000"/>
              </a:lnSpc>
              <a:buFontTx/>
              <a:buNone/>
              <a:defRPr/>
            </a:pPr>
            <a:r>
              <a:rPr lang="en-US" sz="2800" b="1"/>
              <a:t>   (g) = gas			(l) = liquid		(s) = solid</a:t>
            </a:r>
          </a:p>
          <a:p>
            <a:pPr>
              <a:lnSpc>
                <a:spcPct val="150000"/>
              </a:lnSpc>
              <a:buFontTx/>
              <a:buNone/>
              <a:defRPr/>
            </a:pPr>
            <a:r>
              <a:rPr lang="en-US" sz="2800" b="1"/>
              <a:t>   </a:t>
            </a:r>
          </a:p>
          <a:p>
            <a:pPr>
              <a:lnSpc>
                <a:spcPct val="150000"/>
              </a:lnSpc>
              <a:buFontTx/>
              <a:buNone/>
              <a:defRPr/>
            </a:pPr>
            <a:r>
              <a:rPr lang="en-US" sz="2800" b="1"/>
              <a:t>(aq) = aqueous		</a:t>
            </a:r>
            <a:r>
              <a:rPr lang="en-US" sz="2800" b="1">
                <a:latin typeface="Symbol" pitchFamily="1" charset="2"/>
              </a:rPr>
              <a:t>D</a:t>
            </a:r>
            <a:r>
              <a:rPr lang="en-US" sz="2800" b="1"/>
              <a:t> = heat		</a:t>
            </a:r>
            <a:r>
              <a:rPr lang="en-US" sz="2800" b="1">
                <a:sym typeface="Symbol" pitchFamily="1" charset="2"/>
              </a:rPr>
              <a:t> = yields</a:t>
            </a:r>
          </a:p>
          <a:p>
            <a:pPr>
              <a:lnSpc>
                <a:spcPct val="90000"/>
              </a:lnSpc>
              <a:buFontTx/>
              <a:buNone/>
              <a:defRPr/>
            </a:pPr>
            <a:r>
              <a:rPr lang="en-US" sz="2800" b="1">
                <a:sym typeface="Symbol" pitchFamily="1" charset="2"/>
              </a:rPr>
              <a:t>  </a:t>
            </a:r>
            <a:r>
              <a:rPr lang="en-US" sz="2800" b="1" baseline="30000">
                <a:sym typeface="Symbol" pitchFamily="1" charset="2"/>
              </a:rPr>
              <a:t>(dissolved in water)</a:t>
            </a:r>
          </a:p>
          <a:p>
            <a:pPr>
              <a:lnSpc>
                <a:spcPct val="90000"/>
              </a:lnSpc>
              <a:buFontTx/>
              <a:buNone/>
              <a:defRPr/>
            </a:pPr>
            <a:endParaRPr lang="en-US" sz="2800" b="1">
              <a:sym typeface="Symbol" pitchFamily="1" charset="2"/>
            </a:endParaRPr>
          </a:p>
          <a:p>
            <a:pPr>
              <a:lnSpc>
                <a:spcPct val="45000"/>
              </a:lnSpc>
              <a:buFontTx/>
              <a:buNone/>
              <a:defRPr/>
            </a:pPr>
            <a:r>
              <a:rPr lang="en-US" sz="2800" b="1">
                <a:sym typeface="Symbol" pitchFamily="1" charset="2"/>
              </a:rPr>
              <a:t>    </a:t>
            </a:r>
            <a:r>
              <a:rPr lang="en-US" sz="2800" b="1" i="1">
                <a:sym typeface="Symbol" pitchFamily="1" charset="2"/>
              </a:rPr>
              <a:t>X</a:t>
            </a:r>
          </a:p>
          <a:p>
            <a:pPr>
              <a:lnSpc>
                <a:spcPct val="45000"/>
              </a:lnSpc>
              <a:buFontTx/>
              <a:buNone/>
              <a:defRPr/>
            </a:pPr>
            <a:r>
              <a:rPr lang="en-US" sz="2800" b="1">
                <a:sym typeface="Symbol" pitchFamily="1" charset="2"/>
              </a:rPr>
              <a:t>      =  catalyst		+ = combines</a:t>
            </a:r>
          </a:p>
          <a:p>
            <a:pPr>
              <a:lnSpc>
                <a:spcPct val="45000"/>
              </a:lnSpc>
              <a:buFontTx/>
              <a:buNone/>
              <a:defRPr/>
            </a:pPr>
            <a:endParaRPr lang="en-US" sz="2800" b="1">
              <a:sym typeface="Symbol" pitchFamily="1" charset="2"/>
            </a:endParaRPr>
          </a:p>
          <a:p>
            <a:pPr>
              <a:lnSpc>
                <a:spcPct val="90000"/>
              </a:lnSpc>
              <a:buFontTx/>
              <a:buNone/>
              <a:defRPr/>
            </a:pPr>
            <a:r>
              <a:rPr lang="en-US" sz="2800" b="1">
                <a:sym typeface="Symbol" pitchFamily="1" charset="2"/>
              </a:rPr>
              <a:t>   The number of molecules (moles) involved in the reaction are written in the front of the chemical formula.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2"/>
          </p:nvPr>
        </p:nvSpPr>
        <p:spPr>
          <a:xfrm>
            <a:off x="3124200" y="6248400"/>
            <a:ext cx="2895600" cy="457200"/>
          </a:xfrm>
          <a:noFill/>
        </p:spPr>
        <p:txBody>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9pPr>
          </a:lstStyle>
          <a:p>
            <a:pPr algn="ctr">
              <a:spcBef>
                <a:spcPct val="0"/>
              </a:spcBef>
              <a:buFontTx/>
              <a:buNone/>
            </a:pPr>
            <a:fld id="{1F2590A4-E754-49B9-BC5A-94B85D59ADC5}" type="slidenum">
              <a:rPr lang="en-US" altLang="en-US" sz="1800" smtClean="0">
                <a:solidFill>
                  <a:srgbClr val="000000"/>
                </a:solidFill>
                <a:latin typeface="Arial" panose="020B0604020202020204" pitchFamily="34" charset="0"/>
                <a:ea typeface="Microsoft YaHei" panose="020B0503020204020204" pitchFamily="34" charset="-122"/>
              </a:rPr>
              <a:pPr algn="ctr">
                <a:spcBef>
                  <a:spcPct val="0"/>
                </a:spcBef>
                <a:buFontTx/>
                <a:buNone/>
              </a:pPr>
              <a:t>3</a:t>
            </a:fld>
            <a:endParaRPr lang="en-US" altLang="en-US" sz="1800">
              <a:solidFill>
                <a:srgbClr val="000000"/>
              </a:solidFill>
              <a:latin typeface="Arial" panose="020B0604020202020204" pitchFamily="34" charset="0"/>
              <a:ea typeface="Microsoft YaHei" panose="020B0503020204020204" pitchFamily="34" charset="-122"/>
            </a:endParaRPr>
          </a:p>
        </p:txBody>
      </p:sp>
      <p:sp>
        <p:nvSpPr>
          <p:cNvPr id="55297" name="Rectangle 1"/>
          <p:cNvSpPr>
            <a:spLocks noGrp="1" noChangeArrowheads="1"/>
          </p:cNvSpPr>
          <p:nvPr>
            <p:ph type="title"/>
          </p:nvPr>
        </p:nvSpPr>
        <p:spPr>
          <a:xfrm>
            <a:off x="685800" y="228600"/>
            <a:ext cx="77724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Chemical Packages - Moles</a:t>
            </a:r>
          </a:p>
        </p:txBody>
      </p:sp>
      <p:sp>
        <p:nvSpPr>
          <p:cNvPr id="2" name="Rectangle 2"/>
          <p:cNvSpPr>
            <a:spLocks noGrp="1" noChangeArrowheads="1"/>
          </p:cNvSpPr>
          <p:nvPr>
            <p:ph type="body" idx="1"/>
          </p:nvPr>
        </p:nvSpPr>
        <p:spPr>
          <a:xfrm>
            <a:off x="457200" y="1143000"/>
            <a:ext cx="8229600" cy="5200650"/>
          </a:xfrm>
        </p:spPr>
        <p:txBody>
          <a:bodyPr/>
          <a:lstStyle/>
          <a:p>
            <a:pPr marL="658813" indent="-658813" eaLnBrk="1" hangingPunct="1">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a:t>mole = number of particles equal to the number of atoms in 12 g of C-12 </a:t>
            </a:r>
          </a:p>
          <a:p>
            <a:pPr marL="1033463" lvl="1" indent="-576263" eaLnBrk="1" hangingPunct="1">
              <a:buFont typeface="Wingdings" panose="05000000000000000000" pitchFamily="2" charset="2"/>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a:t>1 atom of C-12 weighs exactly 12 amu</a:t>
            </a:r>
          </a:p>
          <a:p>
            <a:pPr marL="1033463" lvl="1" indent="-576263" eaLnBrk="1" hangingPunct="1">
              <a:buFont typeface="Wingdings" panose="05000000000000000000" pitchFamily="2" charset="2"/>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a:t>1 mole of C-12 weighs exactly 12 g</a:t>
            </a:r>
          </a:p>
          <a:p>
            <a:pPr marL="658813" indent="-658813" eaLnBrk="1" hangingPunct="1">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a:t>The number of particles in 1 mole is called </a:t>
            </a:r>
            <a:r>
              <a:rPr lang="en-US" altLang="en-US" b="1">
                <a:solidFill>
                  <a:srgbClr val="FF0000"/>
                </a:solidFill>
              </a:rPr>
              <a:t>Avogadro’s Number =</a:t>
            </a:r>
            <a:r>
              <a:rPr lang="en-US" altLang="en-US" b="1"/>
              <a:t> </a:t>
            </a:r>
            <a:r>
              <a:rPr lang="en-US" altLang="en-US" b="1">
                <a:solidFill>
                  <a:srgbClr val="FF0000"/>
                </a:solidFill>
              </a:rPr>
              <a:t>6.0221421 x 10</a:t>
            </a:r>
            <a:r>
              <a:rPr lang="en-US" altLang="en-US" b="1" baseline="30000">
                <a:solidFill>
                  <a:srgbClr val="FF0000"/>
                </a:solidFill>
              </a:rPr>
              <a:t>23</a:t>
            </a:r>
            <a:r>
              <a:rPr lang="en-US" altLang="en-US" b="1"/>
              <a:t> </a:t>
            </a:r>
          </a:p>
          <a:p>
            <a:pPr marL="1033463" lvl="1" indent="-576263" eaLnBrk="1" hangingPunct="1">
              <a:buFont typeface="Wingdings" panose="05000000000000000000" pitchFamily="2" charset="2"/>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a:t>1 mole of C atoms weighs 12.01 g and has      6.022 x 10</a:t>
            </a:r>
            <a:r>
              <a:rPr lang="en-US" altLang="en-US" baseline="30000"/>
              <a:t>23</a:t>
            </a:r>
            <a:r>
              <a:rPr lang="en-US" altLang="en-US"/>
              <a:t> atoms</a:t>
            </a:r>
          </a:p>
          <a:p>
            <a:pPr marL="1408113" lvl="2" indent="-493713" eaLnBrk="1" hangingPunct="1">
              <a:buFont typeface="Wingdings" panose="05000000000000000000" pitchFamily="2" charset="2"/>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a:t>the average mass of a C atom is 12.01 amu</a:t>
            </a:r>
          </a:p>
          <a:p>
            <a:pPr marL="658813" indent="-658813" eaLnBrk="1" hangingPunct="1">
              <a:buSzPct val="120000"/>
              <a:tabLst>
                <a:tab pos="1228725" algn="l"/>
                <a:tab pos="2143125" algn="l"/>
                <a:tab pos="3057525" algn="l"/>
                <a:tab pos="3971925" algn="l"/>
                <a:tab pos="4886325" algn="l"/>
                <a:tab pos="5800725" algn="l"/>
                <a:tab pos="6715125" algn="l"/>
                <a:tab pos="7629525" algn="l"/>
                <a:tab pos="8543925" algn="l"/>
                <a:tab pos="9458325" algn="l"/>
                <a:tab pos="10372725" algn="l"/>
              </a:tabLst>
            </a:pP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withEffect">
                                  <p:stCondLst>
                                    <p:cond delay="0"/>
                                  </p:stCondLst>
                                  <p:childTnLst>
                                    <p:set>
                                      <p:cBhvr additive="repl">
                                        <p:cTn id="6" dur="1" fill="hold">
                                          <p:stCondLst>
                                            <p:cond delay="0"/>
                                          </p:stCondLst>
                                        </p:cTn>
                                        <p:tgtEl>
                                          <p:spTgt spid="55297"/>
                                        </p:tgtEl>
                                        <p:attrNameLst>
                                          <p:attrName>style.visibility</p:attrName>
                                        </p:attrNameLst>
                                      </p:cBhvr>
                                      <p:to>
                                        <p:strVal val="visible"/>
                                      </p:to>
                                    </p:set>
                                    <p:animEffect transition="in" filter="fade">
                                      <p:cBhvr additive="repl">
                                        <p:cTn id="7" dur="2000"/>
                                        <p:tgtEl>
                                          <p:spTgt spid="55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2">
                                            <p:txEl>
                                              <p:pRg st="0" end="0"/>
                                            </p:txEl>
                                          </p:spTgt>
                                        </p:tgtEl>
                                        <p:attrNameLst>
                                          <p:attrName>style.visibility</p:attrName>
                                        </p:attrNameLst>
                                      </p:cBhvr>
                                      <p:to>
                                        <p:strVal val="visible"/>
                                      </p:to>
                                    </p:set>
                                    <p:animEffect transition="in" filter="wipe(left)">
                                      <p:cBhvr additive="repl">
                                        <p:cTn id="12" dur="500"/>
                                        <p:tgtEl>
                                          <p:spTgt spid="2">
                                            <p:txEl>
                                              <p:pRg st="0" end="0"/>
                                            </p:txEl>
                                          </p:spTgt>
                                        </p:tgtEl>
                                      </p:cBhvr>
                                    </p:animEffect>
                                  </p:childTnLst>
                                </p:cTn>
                              </p:par>
                              <p:par>
                                <p:cTn id="13" presetID="22" presetClass="entr" presetSubtype="8" fill="hold" nodeType="withEffect">
                                  <p:stCondLst>
                                    <p:cond delay="0"/>
                                  </p:stCondLst>
                                  <p:childTnLst>
                                    <p:set>
                                      <p:cBhvr additive="repl">
                                        <p:cTn id="14" dur="1" fill="hold">
                                          <p:stCondLst>
                                            <p:cond delay="0"/>
                                          </p:stCondLst>
                                        </p:cTn>
                                        <p:tgtEl>
                                          <p:spTgt spid="2">
                                            <p:txEl>
                                              <p:pRg st="1" end="1"/>
                                            </p:txEl>
                                          </p:spTgt>
                                        </p:tgtEl>
                                        <p:attrNameLst>
                                          <p:attrName>style.visibility</p:attrName>
                                        </p:attrNameLst>
                                      </p:cBhvr>
                                      <p:to>
                                        <p:strVal val="visible"/>
                                      </p:to>
                                    </p:set>
                                    <p:animEffect transition="in" filter="wipe(left)">
                                      <p:cBhvr additive="repl">
                                        <p:cTn id="15" dur="500"/>
                                        <p:tgtEl>
                                          <p:spTgt spid="2">
                                            <p:txEl>
                                              <p:pRg st="1" end="1"/>
                                            </p:txEl>
                                          </p:spTgt>
                                        </p:tgtEl>
                                      </p:cBhvr>
                                    </p:animEffect>
                                  </p:childTnLst>
                                </p:cTn>
                              </p:par>
                              <p:par>
                                <p:cTn id="16" presetID="22" presetClass="entr" presetSubtype="8" fill="hold" nodeType="withEffect">
                                  <p:stCondLst>
                                    <p:cond delay="0"/>
                                  </p:stCondLst>
                                  <p:childTnLst>
                                    <p:set>
                                      <p:cBhvr additive="repl">
                                        <p:cTn id="17" dur="1" fill="hold">
                                          <p:stCondLst>
                                            <p:cond delay="0"/>
                                          </p:stCondLst>
                                        </p:cTn>
                                        <p:tgtEl>
                                          <p:spTgt spid="2">
                                            <p:txEl>
                                              <p:pRg st="2" end="2"/>
                                            </p:txEl>
                                          </p:spTgt>
                                        </p:tgtEl>
                                        <p:attrNameLst>
                                          <p:attrName>style.visibility</p:attrName>
                                        </p:attrNameLst>
                                      </p:cBhvr>
                                      <p:to>
                                        <p:strVal val="visible"/>
                                      </p:to>
                                    </p:set>
                                    <p:animEffect transition="in" filter="wipe(left)">
                                      <p:cBhvr additive="repl">
                                        <p:cTn id="18" dur="500"/>
                                        <p:tgtEl>
                                          <p:spTgt spid="2">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additive="repl">
                                        <p:cTn id="22" dur="1" fill="hold">
                                          <p:stCondLst>
                                            <p:cond delay="0"/>
                                          </p:stCondLst>
                                        </p:cTn>
                                        <p:tgtEl>
                                          <p:spTgt spid="2">
                                            <p:txEl>
                                              <p:pRg st="3" end="3"/>
                                            </p:txEl>
                                          </p:spTgt>
                                        </p:tgtEl>
                                        <p:attrNameLst>
                                          <p:attrName>style.visibility</p:attrName>
                                        </p:attrNameLst>
                                      </p:cBhvr>
                                      <p:to>
                                        <p:strVal val="visible"/>
                                      </p:to>
                                    </p:set>
                                    <p:animEffect transition="in" filter="wipe(left)">
                                      <p:cBhvr additive="repl">
                                        <p:cTn id="23" dur="500"/>
                                        <p:tgtEl>
                                          <p:spTgt spid="2">
                                            <p:txEl>
                                              <p:pRg st="3" end="3"/>
                                            </p:txEl>
                                          </p:spTgt>
                                        </p:tgtEl>
                                      </p:cBhvr>
                                    </p:animEffect>
                                  </p:childTnLst>
                                </p:cTn>
                              </p:par>
                              <p:par>
                                <p:cTn id="24" presetID="22" presetClass="entr" presetSubtype="8" fill="hold" nodeType="withEffect">
                                  <p:stCondLst>
                                    <p:cond delay="0"/>
                                  </p:stCondLst>
                                  <p:childTnLst>
                                    <p:set>
                                      <p:cBhvr additive="repl">
                                        <p:cTn id="25" dur="1" fill="hold">
                                          <p:stCondLst>
                                            <p:cond delay="0"/>
                                          </p:stCondLst>
                                        </p:cTn>
                                        <p:tgtEl>
                                          <p:spTgt spid="2">
                                            <p:txEl>
                                              <p:pRg st="4" end="4"/>
                                            </p:txEl>
                                          </p:spTgt>
                                        </p:tgtEl>
                                        <p:attrNameLst>
                                          <p:attrName>style.visibility</p:attrName>
                                        </p:attrNameLst>
                                      </p:cBhvr>
                                      <p:to>
                                        <p:strVal val="visible"/>
                                      </p:to>
                                    </p:set>
                                    <p:animEffect transition="in" filter="wipe(left)">
                                      <p:cBhvr additive="repl">
                                        <p:cTn id="26" dur="500"/>
                                        <p:tgtEl>
                                          <p:spTgt spid="2">
                                            <p:txEl>
                                              <p:pRg st="4" end="4"/>
                                            </p:txEl>
                                          </p:spTgt>
                                        </p:tgtEl>
                                      </p:cBhvr>
                                    </p:animEffect>
                                  </p:childTnLst>
                                </p:cTn>
                              </p:par>
                              <p:par>
                                <p:cTn id="27" presetID="22" presetClass="entr" presetSubtype="8" fill="hold" nodeType="withEffect">
                                  <p:stCondLst>
                                    <p:cond delay="0"/>
                                  </p:stCondLst>
                                  <p:childTnLst>
                                    <p:set>
                                      <p:cBhvr additive="repl">
                                        <p:cTn id="28" dur="1" fill="hold">
                                          <p:stCondLst>
                                            <p:cond delay="0"/>
                                          </p:stCondLst>
                                        </p:cTn>
                                        <p:tgtEl>
                                          <p:spTgt spid="2">
                                            <p:txEl>
                                              <p:pRg st="5" end="5"/>
                                            </p:txEl>
                                          </p:spTgt>
                                        </p:tgtEl>
                                        <p:attrNameLst>
                                          <p:attrName>style.visibility</p:attrName>
                                        </p:attrNameLst>
                                      </p:cBhvr>
                                      <p:to>
                                        <p:strVal val="visible"/>
                                      </p:to>
                                    </p:set>
                                    <p:animEffect transition="in" filter="wipe(left)">
                                      <p:cBhvr additive="repl">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2707D9D-C99B-46DD-88A6-2AFE58C8F5A2}"/>
              </a:ext>
            </a:extLst>
          </p:cNvPr>
          <p:cNvSpPr>
            <a:spLocks noGrp="1" noChangeArrowheads="1"/>
          </p:cNvSpPr>
          <p:nvPr>
            <p:ph type="title"/>
          </p:nvPr>
        </p:nvSpPr>
        <p:spPr>
          <a:xfrm>
            <a:off x="609600" y="0"/>
            <a:ext cx="7772400" cy="914400"/>
          </a:xfrm>
        </p:spPr>
        <p:txBody>
          <a:bodyPr/>
          <a:lstStyle/>
          <a:p>
            <a:pPr>
              <a:defRPr/>
            </a:pPr>
            <a:r>
              <a:rPr lang="en-US">
                <a:solidFill>
                  <a:srgbClr val="FF33CC"/>
                </a:solidFill>
                <a:effectLst>
                  <a:outerShdw blurRad="38100" dist="38100" dir="2700000" algn="tl">
                    <a:srgbClr val="C0C0C0"/>
                  </a:outerShdw>
                </a:effectLst>
              </a:rPr>
              <a:t>CHEMICAL EQUATIONS</a:t>
            </a:r>
          </a:p>
        </p:txBody>
      </p:sp>
      <p:sp>
        <p:nvSpPr>
          <p:cNvPr id="65539" name="Rectangle 3">
            <a:extLst>
              <a:ext uri="{FF2B5EF4-FFF2-40B4-BE49-F238E27FC236}">
                <a16:creationId xmlns:a16="http://schemas.microsoft.com/office/drawing/2014/main" id="{9823EA93-72D9-4BA6-9E80-6320F8AA56C3}"/>
              </a:ext>
            </a:extLst>
          </p:cNvPr>
          <p:cNvSpPr>
            <a:spLocks noGrp="1" noChangeArrowheads="1"/>
          </p:cNvSpPr>
          <p:nvPr>
            <p:ph type="body" idx="1"/>
          </p:nvPr>
        </p:nvSpPr>
        <p:spPr>
          <a:xfrm>
            <a:off x="152400" y="762000"/>
            <a:ext cx="8991600" cy="5791200"/>
          </a:xfrm>
        </p:spPr>
        <p:txBody>
          <a:bodyPr/>
          <a:lstStyle/>
          <a:p>
            <a:pPr>
              <a:buFontTx/>
              <a:buNone/>
              <a:defRPr/>
            </a:pPr>
            <a:r>
              <a:rPr lang="en-US" sz="2800">
                <a:solidFill>
                  <a:schemeClr val="hlink"/>
                </a:solidFill>
                <a:effectLst>
                  <a:outerShdw blurRad="38100" dist="38100" dir="2700000" algn="tl">
                    <a:srgbClr val="C0C0C0"/>
                  </a:outerShdw>
                </a:effectLst>
              </a:rPr>
              <a:t>  </a:t>
            </a:r>
            <a:r>
              <a:rPr lang="en-US" sz="2800" b="1">
                <a:effectLst>
                  <a:outerShdw blurRad="38100" dist="38100" dir="2700000" algn="tl">
                    <a:srgbClr val="C0C0C0"/>
                  </a:outerShdw>
                </a:effectLst>
                <a:latin typeface="Arial" charset="0"/>
              </a:rPr>
              <a:t>CHEMICAL EQUATIONS represent chemical reactions which, in turn, are driven by changes like:</a:t>
            </a:r>
          </a:p>
          <a:p>
            <a:pPr>
              <a:buFontTx/>
              <a:buNone/>
              <a:defRPr/>
            </a:pPr>
            <a:r>
              <a:rPr lang="en-US" sz="2800" b="1">
                <a:effectLst>
                  <a:outerShdw blurRad="38100" dist="38100" dir="2700000" algn="tl">
                    <a:srgbClr val="C0C0C0"/>
                  </a:outerShdw>
                </a:effectLst>
                <a:latin typeface="Arial" charset="0"/>
              </a:rPr>
              <a:t>    </a:t>
            </a:r>
            <a:r>
              <a:rPr lang="en-US" sz="2800" b="1" u="sng">
                <a:effectLst>
                  <a:outerShdw blurRad="38100" dist="38100" dir="2700000" algn="tl">
                    <a:srgbClr val="C0C0C0"/>
                  </a:outerShdw>
                </a:effectLst>
                <a:latin typeface="Arial" charset="0"/>
              </a:rPr>
              <a:t>Change		</a:t>
            </a:r>
            <a:r>
              <a:rPr lang="en-US" sz="2800" b="1">
                <a:effectLst>
                  <a:outerShdw blurRad="38100" dist="38100" dir="2700000" algn="tl">
                    <a:srgbClr val="C0C0C0"/>
                  </a:outerShdw>
                </a:effectLst>
                <a:latin typeface="Arial" charset="0"/>
              </a:rPr>
              <a:t>	    	         </a:t>
            </a:r>
            <a:r>
              <a:rPr lang="en-US" sz="2800" b="1" u="sng">
                <a:effectLst>
                  <a:outerShdw blurRad="38100" dist="38100" dir="2700000" algn="tl">
                    <a:srgbClr val="C0C0C0"/>
                  </a:outerShdw>
                </a:effectLst>
                <a:latin typeface="Arial" charset="0"/>
              </a:rPr>
              <a:t>Observation</a:t>
            </a:r>
            <a:endParaRPr lang="en-US" sz="2800" b="1">
              <a:effectLst>
                <a:outerShdw blurRad="38100" dist="38100" dir="2700000" algn="tl">
                  <a:srgbClr val="C0C0C0"/>
                </a:outerShdw>
              </a:effectLst>
              <a:latin typeface="Arial" charset="0"/>
            </a:endParaRPr>
          </a:p>
          <a:p>
            <a:pPr>
              <a:defRPr/>
            </a:pPr>
            <a:r>
              <a:rPr lang="en-US" sz="2800" b="1">
                <a:latin typeface="Arial" charset="0"/>
              </a:rPr>
              <a:t>formation of a precipitate	solid is formed</a:t>
            </a:r>
          </a:p>
          <a:p>
            <a:pPr>
              <a:defRPr/>
            </a:pPr>
            <a:r>
              <a:rPr lang="en-US" sz="2800" b="1">
                <a:latin typeface="Arial" charset="0"/>
              </a:rPr>
              <a:t>formation of water		 	heat is formed</a:t>
            </a:r>
          </a:p>
          <a:p>
            <a:pPr>
              <a:defRPr/>
            </a:pPr>
            <a:r>
              <a:rPr lang="en-US" sz="2800" b="1">
                <a:latin typeface="Arial" charset="0"/>
              </a:rPr>
              <a:t>formation of a gas			bubbles formed</a:t>
            </a:r>
          </a:p>
          <a:p>
            <a:pPr>
              <a:buFontTx/>
              <a:buNone/>
              <a:defRPr/>
            </a:pPr>
            <a:endParaRPr lang="en-US" sz="2800" b="1">
              <a:latin typeface="Arial" charset="0"/>
            </a:endParaRPr>
          </a:p>
          <a:p>
            <a:pPr>
              <a:buFontTx/>
              <a:buNone/>
              <a:defRPr/>
            </a:pPr>
            <a:r>
              <a:rPr lang="en-US" sz="2800" b="1">
                <a:latin typeface="Arial" charset="0"/>
              </a:rPr>
              <a:t>other changes are:</a:t>
            </a:r>
          </a:p>
          <a:p>
            <a:pPr lvl="1">
              <a:buFont typeface="Monotype Sorts" pitchFamily="2" charset="2"/>
              <a:buChar char="'"/>
              <a:defRPr/>
            </a:pPr>
            <a:r>
              <a:rPr lang="en-US" b="1">
                <a:latin typeface="Arial" charset="0"/>
              </a:rPr>
              <a:t>Electrochemistry		electrons are transferred</a:t>
            </a:r>
          </a:p>
          <a:p>
            <a:pPr lvl="1">
              <a:buFont typeface="Monotype Sorts" pitchFamily="2" charset="2"/>
              <a:buChar char="'"/>
              <a:defRPr/>
            </a:pPr>
            <a:r>
              <a:rPr lang="en-US" b="1">
                <a:latin typeface="Arial" charset="0"/>
              </a:rPr>
              <a:t>Thermochemistry		heat is transferred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990600"/>
          </a:xfrm>
        </p:spPr>
        <p:txBody>
          <a:bodyPr/>
          <a:lstStyle/>
          <a:p>
            <a:r>
              <a:rPr lang="en-US" altLang="en-US" sz="2800" b="1">
                <a:solidFill>
                  <a:srgbClr val="FF33CC"/>
                </a:solidFill>
              </a:rPr>
              <a:t>BALANCING CHEMICAL EQUATIONS</a:t>
            </a:r>
            <a:br>
              <a:rPr lang="en-US" altLang="en-US" sz="3200" b="1">
                <a:solidFill>
                  <a:srgbClr val="FF33CC"/>
                </a:solidFill>
              </a:rPr>
            </a:br>
            <a:r>
              <a:rPr lang="en-US" altLang="en-US" sz="3200" b="1">
                <a:solidFill>
                  <a:srgbClr val="FF33CC"/>
                </a:solidFill>
              </a:rPr>
              <a:t> </a:t>
            </a:r>
            <a:r>
              <a:rPr lang="en-US" altLang="en-US" sz="3200" b="1"/>
              <a:t>Mg + O</a:t>
            </a:r>
            <a:r>
              <a:rPr lang="en-US" altLang="en-US" sz="3200" b="1" baseline="-25000"/>
              <a:t>2</a:t>
            </a:r>
            <a:r>
              <a:rPr lang="en-US" altLang="en-US" sz="3200" b="1"/>
              <a:t> </a:t>
            </a:r>
            <a:r>
              <a:rPr lang="en-US" altLang="en-US" sz="3200" b="1">
                <a:sym typeface="Symbol" panose="05050102010706020507" pitchFamily="18" charset="2"/>
              </a:rPr>
              <a:t> MgO</a:t>
            </a:r>
          </a:p>
        </p:txBody>
      </p:sp>
      <p:sp>
        <p:nvSpPr>
          <p:cNvPr id="51203" name="Rectangle 3">
            <a:extLst>
              <a:ext uri="{FF2B5EF4-FFF2-40B4-BE49-F238E27FC236}">
                <a16:creationId xmlns:a16="http://schemas.microsoft.com/office/drawing/2014/main" id="{8BD0E580-3754-4E3E-8672-DB234A8A5A53}"/>
              </a:ext>
            </a:extLst>
          </p:cNvPr>
          <p:cNvSpPr>
            <a:spLocks noGrp="1" noChangeArrowheads="1"/>
          </p:cNvSpPr>
          <p:nvPr>
            <p:ph type="body" idx="1"/>
          </p:nvPr>
        </p:nvSpPr>
        <p:spPr>
          <a:xfrm>
            <a:off x="0" y="1219200"/>
            <a:ext cx="9144000" cy="5638800"/>
          </a:xfrm>
        </p:spPr>
        <p:txBody>
          <a:bodyPr/>
          <a:lstStyle/>
          <a:p>
            <a:pPr>
              <a:lnSpc>
                <a:spcPct val="90000"/>
              </a:lnSpc>
              <a:buFontTx/>
              <a:buNone/>
              <a:defRPr/>
            </a:pPr>
            <a:r>
              <a:rPr lang="en-US" sz="2000" b="1"/>
              <a:t>First list all atoms in order of metals, nonmetals, then “H” &amp; “O” last.  Leave the species that is split between more than one compound for last.</a:t>
            </a:r>
          </a:p>
          <a:p>
            <a:pPr algn="ctr">
              <a:lnSpc>
                <a:spcPct val="90000"/>
              </a:lnSpc>
              <a:buFontTx/>
              <a:buNone/>
              <a:defRPr/>
            </a:pPr>
            <a:r>
              <a:rPr lang="en-US" sz="2000" b="1">
                <a:solidFill>
                  <a:srgbClr val="FF3399"/>
                </a:solidFill>
              </a:rPr>
              <a:t>Mg - 1				Mg - 1</a:t>
            </a:r>
          </a:p>
          <a:p>
            <a:pPr algn="ctr">
              <a:lnSpc>
                <a:spcPct val="90000"/>
              </a:lnSpc>
              <a:buFontTx/>
              <a:buNone/>
              <a:defRPr/>
            </a:pPr>
            <a:r>
              <a:rPr lang="en-US" sz="2000" b="1">
                <a:solidFill>
                  <a:srgbClr val="FF3399"/>
                </a:solidFill>
              </a:rPr>
              <a:t>  O - 2				 O - 1</a:t>
            </a:r>
          </a:p>
          <a:p>
            <a:pPr>
              <a:lnSpc>
                <a:spcPct val="90000"/>
              </a:lnSpc>
              <a:buFontTx/>
              <a:buNone/>
              <a:defRPr/>
            </a:pPr>
            <a:r>
              <a:rPr lang="en-US" sz="2000" b="1"/>
              <a:t>Next, start with the top atom; one Mg on the reactant side and one Mg atom on the product side.  The Mg atom is balanced.  Now do oxygen, two “O” atoms on the reactant side and one on the product side.  The product side needs to change so place a “2” in front of MgO.  Remember you can not change the formula.</a:t>
            </a:r>
          </a:p>
          <a:p>
            <a:pPr algn="ctr">
              <a:lnSpc>
                <a:spcPct val="90000"/>
              </a:lnSpc>
              <a:buFontTx/>
              <a:buNone/>
              <a:defRPr/>
            </a:pPr>
            <a:r>
              <a:rPr lang="en-US" sz="2000" b="1">
                <a:solidFill>
                  <a:srgbClr val="FF3399"/>
                </a:solidFill>
                <a:effectLst>
                  <a:outerShdw blurRad="38100" dist="38100" dir="2700000" algn="tl">
                    <a:srgbClr val="C0C0C0"/>
                  </a:outerShdw>
                </a:effectLst>
              </a:rPr>
              <a:t>Mg + O</a:t>
            </a:r>
            <a:r>
              <a:rPr lang="en-US" sz="2000" b="1" baseline="-25000">
                <a:solidFill>
                  <a:srgbClr val="FF3399"/>
                </a:solidFill>
                <a:effectLst>
                  <a:outerShdw blurRad="38100" dist="38100" dir="2700000" algn="tl">
                    <a:srgbClr val="C0C0C0"/>
                  </a:outerShdw>
                </a:effectLst>
              </a:rPr>
              <a:t>2</a:t>
            </a:r>
            <a:r>
              <a:rPr lang="en-US" sz="2000" b="1">
                <a:solidFill>
                  <a:srgbClr val="FF3399"/>
                </a:solidFill>
                <a:effectLst>
                  <a:outerShdw blurRad="38100" dist="38100" dir="2700000" algn="tl">
                    <a:srgbClr val="C0C0C0"/>
                  </a:outerShdw>
                </a:effectLst>
              </a:rPr>
              <a:t> </a:t>
            </a:r>
            <a:r>
              <a:rPr lang="en-US" sz="2000" b="1">
                <a:solidFill>
                  <a:srgbClr val="FF3399"/>
                </a:solidFill>
                <a:effectLst>
                  <a:outerShdw blurRad="38100" dist="38100" dir="2700000" algn="tl">
                    <a:srgbClr val="C0C0C0"/>
                  </a:outerShdw>
                </a:effectLst>
                <a:sym typeface="Symbol" pitchFamily="1" charset="2"/>
              </a:rPr>
              <a:t> 2 MgO</a:t>
            </a:r>
          </a:p>
          <a:p>
            <a:pPr>
              <a:lnSpc>
                <a:spcPct val="90000"/>
              </a:lnSpc>
              <a:buFontTx/>
              <a:buNone/>
              <a:defRPr/>
            </a:pPr>
            <a:r>
              <a:rPr lang="en-US" sz="2000" b="1"/>
              <a:t>This now makes the list:</a:t>
            </a:r>
          </a:p>
          <a:p>
            <a:pPr algn="ctr">
              <a:lnSpc>
                <a:spcPct val="90000"/>
              </a:lnSpc>
              <a:buFontTx/>
              <a:buNone/>
              <a:defRPr/>
            </a:pPr>
            <a:r>
              <a:rPr lang="en-US" sz="2000" b="1">
                <a:solidFill>
                  <a:srgbClr val="FF3399"/>
                </a:solidFill>
              </a:rPr>
              <a:t>Mg - 1				Mg - 2</a:t>
            </a:r>
          </a:p>
          <a:p>
            <a:pPr algn="ctr">
              <a:lnSpc>
                <a:spcPct val="90000"/>
              </a:lnSpc>
              <a:buFontTx/>
              <a:buNone/>
              <a:defRPr/>
            </a:pPr>
            <a:r>
              <a:rPr lang="en-US" sz="2000" b="1">
                <a:solidFill>
                  <a:srgbClr val="FF3399"/>
                </a:solidFill>
              </a:rPr>
              <a:t> O - 2				O - 2</a:t>
            </a:r>
          </a:p>
          <a:p>
            <a:pPr>
              <a:lnSpc>
                <a:spcPct val="90000"/>
              </a:lnSpc>
              <a:buFontTx/>
              <a:buNone/>
              <a:defRPr/>
            </a:pPr>
            <a:r>
              <a:rPr lang="en-US" sz="2000" b="1"/>
              <a:t>If a two is placed in front of the Mg on the reactant side;</a:t>
            </a:r>
          </a:p>
          <a:p>
            <a:pPr algn="ctr">
              <a:lnSpc>
                <a:spcPct val="90000"/>
              </a:lnSpc>
              <a:buFontTx/>
              <a:buNone/>
              <a:defRPr/>
            </a:pPr>
            <a:r>
              <a:rPr lang="en-US" sz="2000" b="1">
                <a:solidFill>
                  <a:srgbClr val="FF3399"/>
                </a:solidFill>
                <a:effectLst>
                  <a:outerShdw blurRad="38100" dist="38100" dir="2700000" algn="tl">
                    <a:srgbClr val="C0C0C0"/>
                  </a:outerShdw>
                </a:effectLst>
              </a:rPr>
              <a:t>2 Mg + O</a:t>
            </a:r>
            <a:r>
              <a:rPr lang="en-US" sz="2000" b="1" baseline="-25000">
                <a:solidFill>
                  <a:srgbClr val="FF3399"/>
                </a:solidFill>
                <a:effectLst>
                  <a:outerShdw blurRad="38100" dist="38100" dir="2700000" algn="tl">
                    <a:srgbClr val="C0C0C0"/>
                  </a:outerShdw>
                </a:effectLst>
              </a:rPr>
              <a:t>2</a:t>
            </a:r>
            <a:r>
              <a:rPr lang="en-US" sz="2000" b="1">
                <a:solidFill>
                  <a:srgbClr val="FF3399"/>
                </a:solidFill>
                <a:effectLst>
                  <a:outerShdw blurRad="38100" dist="38100" dir="2700000" algn="tl">
                    <a:srgbClr val="C0C0C0"/>
                  </a:outerShdw>
                </a:effectLst>
              </a:rPr>
              <a:t> </a:t>
            </a:r>
            <a:r>
              <a:rPr lang="en-US" sz="2000" b="1">
                <a:solidFill>
                  <a:srgbClr val="FF3399"/>
                </a:solidFill>
                <a:effectLst>
                  <a:outerShdw blurRad="38100" dist="38100" dir="2700000" algn="tl">
                    <a:srgbClr val="C0C0C0"/>
                  </a:outerShdw>
                </a:effectLst>
                <a:sym typeface="Symbol" pitchFamily="1" charset="2"/>
              </a:rPr>
              <a:t> 2 MgO</a:t>
            </a:r>
          </a:p>
          <a:p>
            <a:pPr algn="ctr">
              <a:lnSpc>
                <a:spcPct val="90000"/>
              </a:lnSpc>
              <a:buFontTx/>
              <a:buNone/>
              <a:defRPr/>
            </a:pPr>
            <a:r>
              <a:rPr lang="en-US" sz="2000" b="1">
                <a:solidFill>
                  <a:srgbClr val="FF3399"/>
                </a:solidFill>
              </a:rPr>
              <a:t>Mg - 2				Mg - 2</a:t>
            </a:r>
          </a:p>
          <a:p>
            <a:pPr algn="ctr">
              <a:lnSpc>
                <a:spcPct val="90000"/>
              </a:lnSpc>
              <a:buFontTx/>
              <a:buNone/>
              <a:defRPr/>
            </a:pPr>
            <a:r>
              <a:rPr lang="en-US" sz="2000" b="1">
                <a:solidFill>
                  <a:srgbClr val="FF3399"/>
                </a:solidFill>
              </a:rPr>
              <a:t> O - 2				O - 2</a:t>
            </a:r>
          </a:p>
          <a:p>
            <a:pPr>
              <a:lnSpc>
                <a:spcPct val="90000"/>
              </a:lnSpc>
              <a:buFontTx/>
              <a:buNone/>
              <a:defRPr/>
            </a:pPr>
            <a:r>
              <a:rPr lang="en-US" sz="2000" b="1"/>
              <a:t>Now the equation is balanced.</a:t>
            </a:r>
          </a:p>
          <a:p>
            <a:pPr>
              <a:lnSpc>
                <a:spcPct val="90000"/>
              </a:lnSpc>
              <a:buFontTx/>
              <a:buNone/>
              <a:defRPr/>
            </a:pPr>
            <a:endParaRPr lang="en-US" sz="2800"/>
          </a:p>
          <a:p>
            <a:pPr>
              <a:lnSpc>
                <a:spcPct val="90000"/>
              </a:lnSpc>
              <a:buFontTx/>
              <a:buNone/>
              <a:defRPr/>
            </a:pPr>
            <a:endParaRPr lang="en-US" sz="2800"/>
          </a:p>
          <a:p>
            <a:pPr>
              <a:lnSpc>
                <a:spcPct val="90000"/>
              </a:lnSpc>
              <a:buFontTx/>
              <a:buNone/>
              <a:defRPr/>
            </a:pPr>
            <a:endParaRPr lang="en-US" sz="2800"/>
          </a:p>
          <a:p>
            <a:pPr>
              <a:lnSpc>
                <a:spcPct val="90000"/>
              </a:lnSpc>
              <a:buFontTx/>
              <a:buNone/>
              <a:defRPr/>
            </a:pPr>
            <a:endParaRPr lang="en-US" sz="2800"/>
          </a:p>
          <a:p>
            <a:pPr>
              <a:lnSpc>
                <a:spcPct val="90000"/>
              </a:lnSpc>
              <a:buFontTx/>
              <a:buNone/>
              <a:defRPr/>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228600" y="304800"/>
            <a:ext cx="8686800" cy="6324600"/>
          </a:xfrm>
        </p:spPr>
        <p:txBody>
          <a:bodyPr/>
          <a:lstStyle/>
          <a:p>
            <a:pPr>
              <a:lnSpc>
                <a:spcPct val="90000"/>
              </a:lnSpc>
              <a:buFontTx/>
              <a:buNone/>
            </a:pPr>
            <a:r>
              <a:rPr lang="en-US" altLang="en-US" sz="2400"/>
              <a:t>Balance the following molecular equations</a:t>
            </a:r>
          </a:p>
          <a:p>
            <a:pPr>
              <a:lnSpc>
                <a:spcPct val="90000"/>
              </a:lnSpc>
              <a:buFontTx/>
              <a:buNone/>
            </a:pPr>
            <a:endParaRPr lang="en-US" altLang="en-US" sz="2400"/>
          </a:p>
          <a:p>
            <a:pPr>
              <a:lnSpc>
                <a:spcPct val="90000"/>
              </a:lnSpc>
              <a:buFontTx/>
              <a:buNone/>
            </a:pPr>
            <a:r>
              <a:rPr lang="en-US" altLang="en-US" b="1"/>
              <a:t>1. NaBr(aq) + Cl</a:t>
            </a:r>
            <a:r>
              <a:rPr lang="en-US" altLang="en-US" b="1" baseline="-25000"/>
              <a:t>2</a:t>
            </a:r>
            <a:r>
              <a:rPr lang="en-US" altLang="en-US" b="1"/>
              <a:t>(g) </a:t>
            </a:r>
            <a:r>
              <a:rPr lang="en-US" altLang="en-US" b="1">
                <a:sym typeface="Symbol" panose="05050102010706020507" pitchFamily="18" charset="2"/>
              </a:rPr>
              <a:t> NaCl(aq) +  Br</a:t>
            </a:r>
            <a:r>
              <a:rPr lang="en-US" altLang="en-US" b="1" baseline="-25000">
                <a:sym typeface="Symbol" panose="05050102010706020507" pitchFamily="18" charset="2"/>
              </a:rPr>
              <a:t>2</a:t>
            </a:r>
            <a:r>
              <a:rPr lang="en-US" altLang="en-US" b="1">
                <a:sym typeface="Symbol" panose="05050102010706020507" pitchFamily="18" charset="2"/>
              </a:rPr>
              <a:t>(l)</a:t>
            </a:r>
          </a:p>
          <a:p>
            <a:pPr>
              <a:lnSpc>
                <a:spcPct val="90000"/>
              </a:lnSpc>
              <a:buFontTx/>
              <a:buNone/>
            </a:pPr>
            <a:endParaRPr lang="en-US" altLang="en-US" b="1">
              <a:sym typeface="Symbol" panose="05050102010706020507" pitchFamily="18" charset="2"/>
            </a:endParaRPr>
          </a:p>
          <a:p>
            <a:pPr>
              <a:lnSpc>
                <a:spcPct val="90000"/>
              </a:lnSpc>
              <a:buFontTx/>
              <a:buNone/>
            </a:pPr>
            <a:endParaRPr lang="en-US" altLang="en-US" b="1">
              <a:sym typeface="Symbol" panose="05050102010706020507" pitchFamily="18" charset="2"/>
            </a:endParaRPr>
          </a:p>
          <a:p>
            <a:pPr>
              <a:lnSpc>
                <a:spcPct val="90000"/>
              </a:lnSpc>
              <a:buFontTx/>
              <a:buNone/>
            </a:pPr>
            <a:r>
              <a:rPr lang="en-US" altLang="en-US" b="1">
                <a:sym typeface="Symbol" panose="05050102010706020507" pitchFamily="18" charset="2"/>
              </a:rPr>
              <a:t>2. SbCl</a:t>
            </a:r>
            <a:r>
              <a:rPr lang="en-US" altLang="en-US" b="1" baseline="-25000">
                <a:sym typeface="Symbol" panose="05050102010706020507" pitchFamily="18" charset="2"/>
              </a:rPr>
              <a:t>3</a:t>
            </a:r>
            <a:r>
              <a:rPr lang="en-US" altLang="en-US" b="1">
                <a:sym typeface="Symbol" panose="05050102010706020507" pitchFamily="18" charset="2"/>
              </a:rPr>
              <a:t>(aq) + Na</a:t>
            </a:r>
            <a:r>
              <a:rPr lang="en-US" altLang="en-US" b="1" baseline="-25000">
                <a:sym typeface="Symbol" panose="05050102010706020507" pitchFamily="18" charset="2"/>
              </a:rPr>
              <a:t>2</a:t>
            </a:r>
            <a:r>
              <a:rPr lang="en-US" altLang="en-US" b="1">
                <a:sym typeface="Symbol" panose="05050102010706020507" pitchFamily="18" charset="2"/>
              </a:rPr>
              <a:t>S(aq)  Sb</a:t>
            </a:r>
            <a:r>
              <a:rPr lang="en-US" altLang="en-US" b="1" baseline="-25000">
                <a:sym typeface="Symbol" panose="05050102010706020507" pitchFamily="18" charset="2"/>
              </a:rPr>
              <a:t>2</a:t>
            </a:r>
            <a:r>
              <a:rPr lang="en-US" altLang="en-US" b="1">
                <a:sym typeface="Symbol" panose="05050102010706020507" pitchFamily="18" charset="2"/>
              </a:rPr>
              <a:t>S</a:t>
            </a:r>
            <a:r>
              <a:rPr lang="en-US" altLang="en-US" b="1" baseline="-25000">
                <a:sym typeface="Symbol" panose="05050102010706020507" pitchFamily="18" charset="2"/>
              </a:rPr>
              <a:t>3</a:t>
            </a:r>
            <a:r>
              <a:rPr lang="en-US" altLang="en-US" b="1">
                <a:sym typeface="Symbol" panose="05050102010706020507" pitchFamily="18" charset="2"/>
              </a:rPr>
              <a:t>(s) + NaCl(aq)</a:t>
            </a:r>
            <a:r>
              <a:rPr lang="en-US" altLang="en-US" b="1"/>
              <a:t> </a:t>
            </a:r>
            <a:endParaRPr lang="en-US" altLang="en-US" b="1">
              <a:sym typeface="Symbol" panose="05050102010706020507" pitchFamily="18" charset="2"/>
            </a:endParaRPr>
          </a:p>
          <a:p>
            <a:pPr>
              <a:lnSpc>
                <a:spcPct val="90000"/>
              </a:lnSpc>
              <a:buFontTx/>
              <a:buNone/>
            </a:pPr>
            <a:endParaRPr lang="en-US" altLang="en-US" b="1">
              <a:sym typeface="Symbol" panose="05050102010706020507" pitchFamily="18" charset="2"/>
            </a:endParaRPr>
          </a:p>
          <a:p>
            <a:pPr>
              <a:lnSpc>
                <a:spcPct val="90000"/>
              </a:lnSpc>
              <a:buFontTx/>
              <a:buNone/>
            </a:pPr>
            <a:endParaRPr lang="en-US" altLang="en-US" b="1">
              <a:sym typeface="Symbol" panose="05050102010706020507" pitchFamily="18" charset="2"/>
            </a:endParaRPr>
          </a:p>
          <a:p>
            <a:pPr>
              <a:lnSpc>
                <a:spcPct val="90000"/>
              </a:lnSpc>
              <a:buFontTx/>
              <a:buNone/>
            </a:pPr>
            <a:r>
              <a:rPr lang="en-US" altLang="en-US" b="1">
                <a:sym typeface="Symbol" panose="05050102010706020507" pitchFamily="18" charset="2"/>
              </a:rPr>
              <a:t>3. Mg(OH)</a:t>
            </a:r>
            <a:r>
              <a:rPr lang="en-US" altLang="en-US" b="1" baseline="-25000">
                <a:sym typeface="Symbol" panose="05050102010706020507" pitchFamily="18" charset="2"/>
              </a:rPr>
              <a:t>2 </a:t>
            </a:r>
            <a:r>
              <a:rPr lang="en-US" altLang="en-US" sz="2000" b="1">
                <a:sym typeface="Symbol" panose="05050102010706020507" pitchFamily="18" charset="2"/>
              </a:rPr>
              <a:t>(aq)</a:t>
            </a:r>
            <a:r>
              <a:rPr lang="en-US" altLang="en-US" b="1">
                <a:sym typeface="Symbol" panose="05050102010706020507" pitchFamily="18" charset="2"/>
              </a:rPr>
              <a:t> + </a:t>
            </a:r>
            <a:r>
              <a:rPr lang="en-US" altLang="en-US" b="1"/>
              <a:t>H</a:t>
            </a:r>
            <a:r>
              <a:rPr lang="en-US" altLang="en-US" b="1" baseline="-25000"/>
              <a:t>2</a:t>
            </a:r>
            <a:r>
              <a:rPr lang="en-US" altLang="en-US" b="1"/>
              <a:t>SO</a:t>
            </a:r>
            <a:r>
              <a:rPr lang="en-US" altLang="en-US" b="1" baseline="-25000"/>
              <a:t>4 </a:t>
            </a:r>
            <a:r>
              <a:rPr lang="en-US" altLang="en-US" sz="2000" b="1"/>
              <a:t>(aq</a:t>
            </a:r>
            <a:r>
              <a:rPr lang="en-US" altLang="en-US" sz="2000" b="1">
                <a:sym typeface="Symbol" panose="05050102010706020507" pitchFamily="18" charset="2"/>
              </a:rPr>
              <a:t>)</a:t>
            </a:r>
            <a:r>
              <a:rPr lang="en-US" altLang="en-US" b="1">
                <a:sym typeface="Symbol" panose="05050102010706020507" pitchFamily="18" charset="2"/>
              </a:rPr>
              <a:t> H</a:t>
            </a:r>
            <a:r>
              <a:rPr lang="en-US" altLang="en-US" b="1" baseline="-25000">
                <a:sym typeface="Symbol" panose="05050102010706020507" pitchFamily="18" charset="2"/>
              </a:rPr>
              <a:t>2</a:t>
            </a:r>
            <a:r>
              <a:rPr lang="en-US" altLang="en-US" b="1">
                <a:sym typeface="Symbol" panose="05050102010706020507" pitchFamily="18" charset="2"/>
              </a:rPr>
              <a:t>O </a:t>
            </a:r>
            <a:r>
              <a:rPr lang="en-US" altLang="en-US" sz="2000" b="1">
                <a:sym typeface="Symbol" panose="05050102010706020507" pitchFamily="18" charset="2"/>
              </a:rPr>
              <a:t>(l)</a:t>
            </a:r>
            <a:r>
              <a:rPr lang="en-US" altLang="en-US" b="1">
                <a:sym typeface="Symbol" panose="05050102010706020507" pitchFamily="18" charset="2"/>
              </a:rPr>
              <a:t> + MgSO</a:t>
            </a:r>
            <a:r>
              <a:rPr lang="en-US" altLang="en-US" b="1" baseline="-25000">
                <a:sym typeface="Symbol" panose="05050102010706020507" pitchFamily="18" charset="2"/>
              </a:rPr>
              <a:t>4 </a:t>
            </a:r>
            <a:r>
              <a:rPr lang="en-US" altLang="en-US" sz="2000" b="1">
                <a:sym typeface="Symbol" panose="05050102010706020507" pitchFamily="18" charset="2"/>
              </a:rPr>
              <a:t>(aq)</a:t>
            </a:r>
          </a:p>
          <a:p>
            <a:pPr>
              <a:lnSpc>
                <a:spcPct val="90000"/>
              </a:lnSpc>
              <a:buFontTx/>
              <a:buNone/>
            </a:pPr>
            <a:endParaRPr lang="en-US" altLang="en-US" b="1">
              <a:sym typeface="Symbol" panose="05050102010706020507" pitchFamily="18" charset="2"/>
            </a:endParaRPr>
          </a:p>
          <a:p>
            <a:pPr>
              <a:lnSpc>
                <a:spcPct val="90000"/>
              </a:lnSpc>
              <a:buFontTx/>
              <a:buNone/>
            </a:pPr>
            <a:endParaRPr lang="en-US" altLang="en-US" b="1">
              <a:sym typeface="Symbol" panose="05050102010706020507" pitchFamily="18" charset="2"/>
            </a:endParaRPr>
          </a:p>
          <a:p>
            <a:pPr>
              <a:lnSpc>
                <a:spcPct val="90000"/>
              </a:lnSpc>
              <a:buFontTx/>
              <a:buNone/>
            </a:pPr>
            <a:r>
              <a:rPr lang="en-US" altLang="en-US" b="1">
                <a:sym typeface="Symbol" panose="05050102010706020507" pitchFamily="18" charset="2"/>
              </a:rPr>
              <a:t>4. C</a:t>
            </a:r>
            <a:r>
              <a:rPr lang="en-US" altLang="en-US" b="1" baseline="-25000">
                <a:sym typeface="Symbol" panose="05050102010706020507" pitchFamily="18" charset="2"/>
              </a:rPr>
              <a:t>2</a:t>
            </a:r>
            <a:r>
              <a:rPr lang="en-US" altLang="en-US" b="1">
                <a:sym typeface="Symbol" panose="05050102010706020507" pitchFamily="18" charset="2"/>
              </a:rPr>
              <a:t>H</a:t>
            </a:r>
            <a:r>
              <a:rPr lang="en-US" altLang="en-US" b="1" baseline="-25000">
                <a:sym typeface="Symbol" panose="05050102010706020507" pitchFamily="18" charset="2"/>
              </a:rPr>
              <a:t>4</a:t>
            </a:r>
            <a:r>
              <a:rPr lang="en-US" altLang="en-US" b="1">
                <a:sym typeface="Symbol" panose="05050102010706020507" pitchFamily="18" charset="2"/>
              </a:rPr>
              <a:t>(g) + O</a:t>
            </a:r>
            <a:r>
              <a:rPr lang="en-US" altLang="en-US" b="1" baseline="-25000">
                <a:sym typeface="Symbol" panose="05050102010706020507" pitchFamily="18" charset="2"/>
              </a:rPr>
              <a:t>2</a:t>
            </a:r>
            <a:r>
              <a:rPr lang="en-US" altLang="en-US" b="1">
                <a:sym typeface="Symbol" panose="05050102010706020507" pitchFamily="18" charset="2"/>
              </a:rPr>
              <a:t>(g)  CO</a:t>
            </a:r>
            <a:r>
              <a:rPr lang="en-US" altLang="en-US" b="1" baseline="-25000">
                <a:sym typeface="Symbol" panose="05050102010706020507" pitchFamily="18" charset="2"/>
              </a:rPr>
              <a:t>2</a:t>
            </a:r>
            <a:r>
              <a:rPr lang="en-US" altLang="en-US" b="1">
                <a:sym typeface="Symbol" panose="05050102010706020507" pitchFamily="18" charset="2"/>
              </a:rPr>
              <a:t>(g) + H</a:t>
            </a:r>
            <a:r>
              <a:rPr lang="en-US" altLang="en-US" b="1" baseline="-25000">
                <a:sym typeface="Symbol" panose="05050102010706020507" pitchFamily="18" charset="2"/>
              </a:rPr>
              <a:t>2</a:t>
            </a:r>
            <a:r>
              <a:rPr lang="en-US" altLang="en-US" b="1">
                <a:sym typeface="Symbol" panose="05050102010706020507" pitchFamily="18" charset="2"/>
              </a:rPr>
              <a:t>O(g)</a:t>
            </a:r>
            <a:endParaRPr lang="en-US" altLang="en-US" b="1">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DF9FF">
            <a:alpha val="25098"/>
          </a:srgbClr>
        </a:solidFill>
        <a:effectLst/>
      </p:bgPr>
    </p:bg>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228600" y="304800"/>
            <a:ext cx="8686800" cy="6324600"/>
          </a:xfrm>
        </p:spPr>
        <p:txBody>
          <a:bodyPr/>
          <a:lstStyle/>
          <a:p>
            <a:pPr algn="ctr">
              <a:lnSpc>
                <a:spcPct val="90000"/>
              </a:lnSpc>
              <a:buFontTx/>
              <a:buNone/>
            </a:pPr>
            <a:r>
              <a:rPr lang="en-US" altLang="en-US" sz="2400"/>
              <a:t>WORKSHOP 3C</a:t>
            </a:r>
          </a:p>
          <a:p>
            <a:pPr>
              <a:lnSpc>
                <a:spcPct val="90000"/>
              </a:lnSpc>
              <a:buFontTx/>
              <a:buNone/>
            </a:pPr>
            <a:r>
              <a:rPr lang="en-US" altLang="en-US" sz="2400"/>
              <a:t>Balance the following molecular equations :</a:t>
            </a:r>
          </a:p>
          <a:p>
            <a:pPr>
              <a:lnSpc>
                <a:spcPct val="90000"/>
              </a:lnSpc>
              <a:buFontTx/>
              <a:buNone/>
            </a:pPr>
            <a:endParaRPr lang="en-US" altLang="en-US" sz="2400"/>
          </a:p>
          <a:p>
            <a:pPr>
              <a:lnSpc>
                <a:spcPct val="90000"/>
              </a:lnSpc>
              <a:buFontTx/>
              <a:buNone/>
            </a:pPr>
            <a:r>
              <a:rPr lang="en-US" altLang="en-US" b="1"/>
              <a:t>1. KI(aq) + Cl</a:t>
            </a:r>
            <a:r>
              <a:rPr lang="en-US" altLang="en-US" b="1" baseline="-25000"/>
              <a:t>2</a:t>
            </a:r>
            <a:r>
              <a:rPr lang="en-US" altLang="en-US" b="1"/>
              <a:t>(g) </a:t>
            </a:r>
            <a:r>
              <a:rPr lang="en-US" altLang="en-US" b="1">
                <a:sym typeface="Symbol" panose="05050102010706020507" pitchFamily="18" charset="2"/>
              </a:rPr>
              <a:t> KCl(aq) +  I</a:t>
            </a:r>
            <a:r>
              <a:rPr lang="en-US" altLang="en-US" b="1" baseline="-25000">
                <a:sym typeface="Symbol" panose="05050102010706020507" pitchFamily="18" charset="2"/>
              </a:rPr>
              <a:t>2</a:t>
            </a:r>
            <a:r>
              <a:rPr lang="en-US" altLang="en-US" b="1">
                <a:sym typeface="Symbol" panose="05050102010706020507" pitchFamily="18" charset="2"/>
              </a:rPr>
              <a:t>(s)</a:t>
            </a:r>
          </a:p>
          <a:p>
            <a:pPr>
              <a:lnSpc>
                <a:spcPct val="90000"/>
              </a:lnSpc>
              <a:buFontTx/>
              <a:buNone/>
            </a:pPr>
            <a:endParaRPr lang="en-US" altLang="en-US" b="1">
              <a:sym typeface="Symbol" panose="05050102010706020507" pitchFamily="18" charset="2"/>
            </a:endParaRPr>
          </a:p>
          <a:p>
            <a:pPr>
              <a:lnSpc>
                <a:spcPct val="90000"/>
              </a:lnSpc>
              <a:buFontTx/>
              <a:buNone/>
            </a:pPr>
            <a:r>
              <a:rPr lang="en-US" altLang="en-US" b="1">
                <a:sym typeface="Symbol" panose="05050102010706020507" pitchFamily="18" charset="2"/>
              </a:rPr>
              <a:t>2. FeBr</a:t>
            </a:r>
            <a:r>
              <a:rPr lang="en-US" altLang="en-US" b="1" baseline="-25000">
                <a:sym typeface="Symbol" panose="05050102010706020507" pitchFamily="18" charset="2"/>
              </a:rPr>
              <a:t>3</a:t>
            </a:r>
            <a:r>
              <a:rPr lang="en-US" altLang="en-US" b="1">
                <a:sym typeface="Symbol" panose="05050102010706020507" pitchFamily="18" charset="2"/>
              </a:rPr>
              <a:t>(aq) + Li</a:t>
            </a:r>
            <a:r>
              <a:rPr lang="en-US" altLang="en-US" b="1" baseline="-25000">
                <a:sym typeface="Symbol" panose="05050102010706020507" pitchFamily="18" charset="2"/>
              </a:rPr>
              <a:t>2</a:t>
            </a:r>
            <a:r>
              <a:rPr lang="en-US" altLang="en-US" b="1">
                <a:sym typeface="Symbol" panose="05050102010706020507" pitchFamily="18" charset="2"/>
              </a:rPr>
              <a:t>S(aq)  Fe</a:t>
            </a:r>
            <a:r>
              <a:rPr lang="en-US" altLang="en-US" b="1" baseline="-25000">
                <a:sym typeface="Symbol" panose="05050102010706020507" pitchFamily="18" charset="2"/>
              </a:rPr>
              <a:t>2</a:t>
            </a:r>
            <a:r>
              <a:rPr lang="en-US" altLang="en-US" b="1">
                <a:sym typeface="Symbol" panose="05050102010706020507" pitchFamily="18" charset="2"/>
              </a:rPr>
              <a:t>S</a:t>
            </a:r>
            <a:r>
              <a:rPr lang="en-US" altLang="en-US" b="1" baseline="-25000">
                <a:sym typeface="Symbol" panose="05050102010706020507" pitchFamily="18" charset="2"/>
              </a:rPr>
              <a:t>3</a:t>
            </a:r>
            <a:r>
              <a:rPr lang="en-US" altLang="en-US" b="1">
                <a:sym typeface="Symbol" panose="05050102010706020507" pitchFamily="18" charset="2"/>
              </a:rPr>
              <a:t>(s) + LiBr(aq)</a:t>
            </a:r>
            <a:r>
              <a:rPr lang="en-US" altLang="en-US" b="1"/>
              <a:t> </a:t>
            </a:r>
            <a:endParaRPr lang="en-US" altLang="en-US" b="1">
              <a:sym typeface="Symbol" panose="05050102010706020507" pitchFamily="18" charset="2"/>
            </a:endParaRPr>
          </a:p>
          <a:p>
            <a:pPr>
              <a:lnSpc>
                <a:spcPct val="90000"/>
              </a:lnSpc>
              <a:buFontTx/>
              <a:buNone/>
            </a:pPr>
            <a:endParaRPr lang="en-US" altLang="en-US" b="1">
              <a:sym typeface="Symbol" panose="05050102010706020507" pitchFamily="18" charset="2"/>
            </a:endParaRPr>
          </a:p>
          <a:p>
            <a:pPr>
              <a:lnSpc>
                <a:spcPct val="90000"/>
              </a:lnSpc>
              <a:buFontTx/>
              <a:buNone/>
            </a:pPr>
            <a:r>
              <a:rPr lang="en-US" altLang="en-US" b="1">
                <a:sym typeface="Symbol" panose="05050102010706020507" pitchFamily="18" charset="2"/>
              </a:rPr>
              <a:t>3. Al(OH)</a:t>
            </a:r>
            <a:r>
              <a:rPr lang="en-US" altLang="en-US" b="1" baseline="-25000">
                <a:sym typeface="Symbol" panose="05050102010706020507" pitchFamily="18" charset="2"/>
              </a:rPr>
              <a:t>3 </a:t>
            </a:r>
            <a:r>
              <a:rPr lang="en-US" altLang="en-US" sz="2000" b="1">
                <a:sym typeface="Symbol" panose="05050102010706020507" pitchFamily="18" charset="2"/>
              </a:rPr>
              <a:t>(aq)</a:t>
            </a:r>
            <a:r>
              <a:rPr lang="en-US" altLang="en-US" b="1">
                <a:sym typeface="Symbol" panose="05050102010706020507" pitchFamily="18" charset="2"/>
              </a:rPr>
              <a:t> +</a:t>
            </a:r>
            <a:r>
              <a:rPr lang="en-US" altLang="en-US" b="1"/>
              <a:t>H</a:t>
            </a:r>
            <a:r>
              <a:rPr lang="en-US" altLang="en-US" b="1" baseline="-25000"/>
              <a:t>2</a:t>
            </a:r>
            <a:r>
              <a:rPr lang="en-US" altLang="en-US" b="1"/>
              <a:t>SO</a:t>
            </a:r>
            <a:r>
              <a:rPr lang="en-US" altLang="en-US" b="1" baseline="-25000"/>
              <a:t>4 </a:t>
            </a:r>
            <a:r>
              <a:rPr lang="en-US" altLang="en-US" sz="2000" b="1"/>
              <a:t>(aq</a:t>
            </a:r>
            <a:r>
              <a:rPr lang="en-US" altLang="en-US" sz="2000" b="1">
                <a:sym typeface="Symbol" panose="05050102010706020507" pitchFamily="18" charset="2"/>
              </a:rPr>
              <a:t>)</a:t>
            </a:r>
            <a:r>
              <a:rPr lang="en-US" altLang="en-US" b="1">
                <a:sym typeface="Symbol" panose="05050102010706020507" pitchFamily="18" charset="2"/>
              </a:rPr>
              <a:t> H</a:t>
            </a:r>
            <a:r>
              <a:rPr lang="en-US" altLang="en-US" b="1" baseline="-25000">
                <a:sym typeface="Symbol" panose="05050102010706020507" pitchFamily="18" charset="2"/>
              </a:rPr>
              <a:t>2</a:t>
            </a:r>
            <a:r>
              <a:rPr lang="en-US" altLang="en-US" b="1">
                <a:sym typeface="Symbol" panose="05050102010706020507" pitchFamily="18" charset="2"/>
              </a:rPr>
              <a:t>O </a:t>
            </a:r>
            <a:r>
              <a:rPr lang="en-US" altLang="en-US" sz="2000" b="1">
                <a:sym typeface="Symbol" panose="05050102010706020507" pitchFamily="18" charset="2"/>
              </a:rPr>
              <a:t>(l)</a:t>
            </a:r>
            <a:r>
              <a:rPr lang="en-US" altLang="en-US" b="1">
                <a:sym typeface="Symbol" panose="05050102010706020507" pitchFamily="18" charset="2"/>
              </a:rPr>
              <a:t> + Al</a:t>
            </a:r>
            <a:r>
              <a:rPr lang="en-US" altLang="en-US" b="1" baseline="-25000">
                <a:sym typeface="Symbol" panose="05050102010706020507" pitchFamily="18" charset="2"/>
              </a:rPr>
              <a:t>2</a:t>
            </a:r>
            <a:r>
              <a:rPr lang="en-US" altLang="en-US" b="1">
                <a:sym typeface="Symbol" panose="05050102010706020507" pitchFamily="18" charset="2"/>
              </a:rPr>
              <a:t>(SO</a:t>
            </a:r>
            <a:r>
              <a:rPr lang="en-US" altLang="en-US" b="1" baseline="-25000">
                <a:sym typeface="Symbol" panose="05050102010706020507" pitchFamily="18" charset="2"/>
              </a:rPr>
              <a:t>4</a:t>
            </a:r>
            <a:r>
              <a:rPr lang="en-US" altLang="en-US" b="1">
                <a:sym typeface="Symbol" panose="05050102010706020507" pitchFamily="18" charset="2"/>
              </a:rPr>
              <a:t>)</a:t>
            </a:r>
            <a:r>
              <a:rPr lang="en-US" altLang="en-US" b="1" baseline="-25000">
                <a:sym typeface="Symbol" panose="05050102010706020507" pitchFamily="18" charset="2"/>
              </a:rPr>
              <a:t>3 </a:t>
            </a:r>
            <a:r>
              <a:rPr lang="en-US" altLang="en-US" sz="2000" b="1">
                <a:sym typeface="Symbol" panose="05050102010706020507" pitchFamily="18" charset="2"/>
              </a:rPr>
              <a:t>(aq)</a:t>
            </a:r>
          </a:p>
          <a:p>
            <a:pPr>
              <a:lnSpc>
                <a:spcPct val="90000"/>
              </a:lnSpc>
              <a:buFontTx/>
              <a:buNone/>
            </a:pPr>
            <a:endParaRPr lang="en-US" altLang="en-US" b="1">
              <a:sym typeface="Symbol" panose="05050102010706020507" pitchFamily="18" charset="2"/>
            </a:endParaRPr>
          </a:p>
          <a:p>
            <a:pPr>
              <a:lnSpc>
                <a:spcPct val="90000"/>
              </a:lnSpc>
              <a:buFontTx/>
              <a:buNone/>
            </a:pPr>
            <a:r>
              <a:rPr lang="en-US" altLang="en-US" b="1">
                <a:sym typeface="Symbol" panose="05050102010706020507" pitchFamily="18" charset="2"/>
              </a:rPr>
              <a:t>4. C</a:t>
            </a:r>
            <a:r>
              <a:rPr lang="en-US" altLang="en-US" b="1" baseline="-25000">
                <a:sym typeface="Symbol" panose="05050102010706020507" pitchFamily="18" charset="2"/>
              </a:rPr>
              <a:t>3</a:t>
            </a:r>
            <a:r>
              <a:rPr lang="en-US" altLang="en-US" b="1">
                <a:sym typeface="Symbol" panose="05050102010706020507" pitchFamily="18" charset="2"/>
              </a:rPr>
              <a:t>H</a:t>
            </a:r>
            <a:r>
              <a:rPr lang="en-US" altLang="en-US" b="1" baseline="-25000">
                <a:sym typeface="Symbol" panose="05050102010706020507" pitchFamily="18" charset="2"/>
              </a:rPr>
              <a:t>8</a:t>
            </a:r>
            <a:r>
              <a:rPr lang="en-US" altLang="en-US" b="1">
                <a:sym typeface="Symbol" panose="05050102010706020507" pitchFamily="18" charset="2"/>
              </a:rPr>
              <a:t>(g) + O</a:t>
            </a:r>
            <a:r>
              <a:rPr lang="en-US" altLang="en-US" b="1" baseline="-25000">
                <a:sym typeface="Symbol" panose="05050102010706020507" pitchFamily="18" charset="2"/>
              </a:rPr>
              <a:t>2</a:t>
            </a:r>
            <a:r>
              <a:rPr lang="en-US" altLang="en-US" b="1">
                <a:sym typeface="Symbol" panose="05050102010706020507" pitchFamily="18" charset="2"/>
              </a:rPr>
              <a:t>(g)  CO</a:t>
            </a:r>
            <a:r>
              <a:rPr lang="en-US" altLang="en-US" b="1" baseline="-25000">
                <a:sym typeface="Symbol" panose="05050102010706020507" pitchFamily="18" charset="2"/>
              </a:rPr>
              <a:t>2</a:t>
            </a:r>
            <a:r>
              <a:rPr lang="en-US" altLang="en-US" b="1">
                <a:sym typeface="Symbol" panose="05050102010706020507" pitchFamily="18" charset="2"/>
              </a:rPr>
              <a:t>(g) + H</a:t>
            </a:r>
            <a:r>
              <a:rPr lang="en-US" altLang="en-US" b="1" baseline="-25000">
                <a:sym typeface="Symbol" panose="05050102010706020507" pitchFamily="18" charset="2"/>
              </a:rPr>
              <a:t>2</a:t>
            </a:r>
            <a:r>
              <a:rPr lang="en-US" altLang="en-US" b="1">
                <a:sym typeface="Symbol" panose="05050102010706020507" pitchFamily="18" charset="2"/>
              </a:rPr>
              <a:t>O(g)</a:t>
            </a:r>
            <a:endParaRPr lang="en-US" altLang="en-US" b="1">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F4CC2EE-3D71-4822-9A4C-31421E4594AD}"/>
              </a:ext>
            </a:extLst>
          </p:cNvPr>
          <p:cNvSpPr>
            <a:spLocks noGrp="1" noChangeArrowheads="1"/>
          </p:cNvSpPr>
          <p:nvPr>
            <p:ph type="title"/>
          </p:nvPr>
        </p:nvSpPr>
        <p:spPr>
          <a:xfrm>
            <a:off x="533400" y="0"/>
            <a:ext cx="7772400" cy="838200"/>
          </a:xfrm>
        </p:spPr>
        <p:txBody>
          <a:bodyPr/>
          <a:lstStyle/>
          <a:p>
            <a:pPr>
              <a:defRPr/>
            </a:pPr>
            <a:r>
              <a:rPr lang="en-US">
                <a:solidFill>
                  <a:srgbClr val="FF33CC"/>
                </a:solidFill>
                <a:effectLst>
                  <a:outerShdw blurRad="38100" dist="38100" dir="2700000" algn="tl">
                    <a:srgbClr val="C0C0C0"/>
                  </a:outerShdw>
                </a:effectLst>
              </a:rPr>
              <a:t>CHEMICAL EQUATIONS</a:t>
            </a:r>
            <a:endParaRPr lang="en-US"/>
          </a:p>
        </p:txBody>
      </p:sp>
      <p:sp>
        <p:nvSpPr>
          <p:cNvPr id="67587" name="Rectangle 3">
            <a:extLst>
              <a:ext uri="{FF2B5EF4-FFF2-40B4-BE49-F238E27FC236}">
                <a16:creationId xmlns:a16="http://schemas.microsoft.com/office/drawing/2014/main" id="{3572124B-4334-41CF-B0BF-1047C920ACAA}"/>
              </a:ext>
            </a:extLst>
          </p:cNvPr>
          <p:cNvSpPr>
            <a:spLocks noGrp="1" noChangeArrowheads="1"/>
          </p:cNvSpPr>
          <p:nvPr>
            <p:ph type="body" idx="1"/>
          </p:nvPr>
        </p:nvSpPr>
        <p:spPr>
          <a:xfrm>
            <a:off x="0" y="685800"/>
            <a:ext cx="9144000" cy="6172200"/>
          </a:xfrm>
        </p:spPr>
        <p:txBody>
          <a:bodyPr/>
          <a:lstStyle/>
          <a:p>
            <a:pPr>
              <a:lnSpc>
                <a:spcPct val="80000"/>
              </a:lnSpc>
              <a:buFontTx/>
              <a:buNone/>
              <a:defRPr/>
            </a:pPr>
            <a:r>
              <a:rPr lang="en-US" sz="2400" b="1"/>
              <a:t>There are three basic types of chemical equations: </a:t>
            </a:r>
          </a:p>
          <a:p>
            <a:pPr algn="ctr">
              <a:lnSpc>
                <a:spcPct val="80000"/>
              </a:lnSpc>
              <a:buFontTx/>
              <a:buNone/>
              <a:defRPr/>
            </a:pPr>
            <a:r>
              <a:rPr lang="en-US" sz="2400" b="1"/>
              <a:t>  </a:t>
            </a:r>
            <a:r>
              <a:rPr lang="en-US" sz="2400" b="1">
                <a:solidFill>
                  <a:srgbClr val="CC0099"/>
                </a:solidFill>
                <a:effectLst>
                  <a:outerShdw blurRad="38100" dist="38100" dir="2700000" algn="tl">
                    <a:srgbClr val="C0C0C0"/>
                  </a:outerShdw>
                </a:effectLst>
              </a:rPr>
              <a:t>Molecular, Ionic, &amp; Net ionic</a:t>
            </a:r>
            <a:r>
              <a:rPr lang="en-US" sz="2400" b="1">
                <a:effectLst>
                  <a:outerShdw blurRad="38100" dist="38100" dir="2700000" algn="tl">
                    <a:srgbClr val="C0C0C0"/>
                  </a:outerShdw>
                </a:effectLst>
              </a:rPr>
              <a:t>.</a:t>
            </a:r>
          </a:p>
          <a:p>
            <a:pPr algn="ctr">
              <a:lnSpc>
                <a:spcPct val="80000"/>
              </a:lnSpc>
              <a:buFontTx/>
              <a:buNone/>
              <a:defRPr/>
            </a:pPr>
            <a:endParaRPr lang="en-US" sz="2400" b="1"/>
          </a:p>
          <a:p>
            <a:pPr>
              <a:lnSpc>
                <a:spcPct val="80000"/>
              </a:lnSpc>
              <a:defRPr/>
            </a:pPr>
            <a:r>
              <a:rPr lang="en-US" sz="2400" b="1">
                <a:solidFill>
                  <a:srgbClr val="008000"/>
                </a:solidFill>
                <a:effectLst>
                  <a:outerShdw blurRad="38100" dist="38100" dir="2700000" algn="tl">
                    <a:srgbClr val="C0C0C0"/>
                  </a:outerShdw>
                </a:effectLst>
              </a:rPr>
              <a:t>MOLECULAR EQUATIONS</a:t>
            </a:r>
            <a:r>
              <a:rPr lang="en-US" sz="2400" b="1"/>
              <a:t> are written as if all substances were molecular, even though some substances may exist as ions.</a:t>
            </a:r>
          </a:p>
          <a:p>
            <a:pPr algn="ctr">
              <a:lnSpc>
                <a:spcPct val="80000"/>
              </a:lnSpc>
              <a:buFontTx/>
              <a:buNone/>
              <a:defRPr/>
            </a:pPr>
            <a:r>
              <a:rPr lang="en-US" sz="2400" b="1">
                <a:effectLst>
                  <a:outerShdw blurRad="38100" dist="38100" dir="2700000" algn="tl">
                    <a:srgbClr val="C0C0C0"/>
                  </a:outerShdw>
                </a:effectLst>
              </a:rPr>
              <a:t>HCl (aq) + NaOH (aq) </a:t>
            </a:r>
            <a:r>
              <a:rPr lang="en-US" sz="2400" b="1">
                <a:effectLst>
                  <a:outerShdw blurRad="38100" dist="38100" dir="2700000" algn="tl">
                    <a:srgbClr val="C0C0C0"/>
                  </a:outerShdw>
                </a:effectLst>
                <a:sym typeface="Symbol" pitchFamily="1" charset="2"/>
              </a:rPr>
              <a:t>  NaCl (aq) + H</a:t>
            </a:r>
            <a:r>
              <a:rPr lang="en-US" sz="2400" b="1" baseline="-25000">
                <a:effectLst>
                  <a:outerShdw blurRad="38100" dist="38100" dir="2700000" algn="tl">
                    <a:srgbClr val="C0C0C0"/>
                  </a:outerShdw>
                </a:effectLst>
                <a:sym typeface="Symbol" pitchFamily="1" charset="2"/>
              </a:rPr>
              <a:t>2</a:t>
            </a:r>
            <a:r>
              <a:rPr lang="en-US" sz="2400" b="1">
                <a:effectLst>
                  <a:outerShdw blurRad="38100" dist="38100" dir="2700000" algn="tl">
                    <a:srgbClr val="C0C0C0"/>
                  </a:outerShdw>
                </a:effectLst>
                <a:sym typeface="Symbol" pitchFamily="1" charset="2"/>
              </a:rPr>
              <a:t>O (l)</a:t>
            </a:r>
          </a:p>
          <a:p>
            <a:pPr>
              <a:lnSpc>
                <a:spcPct val="80000"/>
              </a:lnSpc>
              <a:defRPr/>
            </a:pPr>
            <a:r>
              <a:rPr lang="en-US" sz="2400" b="1">
                <a:solidFill>
                  <a:schemeClr val="accent2"/>
                </a:solidFill>
              </a:rPr>
              <a:t>IONIC EQUATIONS</a:t>
            </a:r>
            <a:r>
              <a:rPr lang="en-US" sz="2400" b="1"/>
              <a:t> have the substances which exist as ions written in ionic form.  </a:t>
            </a:r>
          </a:p>
          <a:p>
            <a:pPr algn="ctr">
              <a:lnSpc>
                <a:spcPct val="80000"/>
              </a:lnSpc>
              <a:buFontTx/>
              <a:buNone/>
              <a:defRPr/>
            </a:pPr>
            <a:r>
              <a:rPr lang="en-US" sz="2400" b="1"/>
              <a:t>H</a:t>
            </a:r>
            <a:r>
              <a:rPr lang="en-US" sz="2400" b="1" baseline="30000"/>
              <a:t>+ </a:t>
            </a:r>
            <a:r>
              <a:rPr lang="en-US" sz="2400" b="1" baseline="-25000"/>
              <a:t>(aq)</a:t>
            </a:r>
            <a:r>
              <a:rPr lang="en-US" sz="2400" b="1"/>
              <a:t> + Cl</a:t>
            </a:r>
            <a:r>
              <a:rPr lang="en-US" sz="2400" b="1" baseline="30000"/>
              <a:t>- </a:t>
            </a:r>
            <a:r>
              <a:rPr lang="en-US" sz="2400" b="1" baseline="-25000"/>
              <a:t>(aq)</a:t>
            </a:r>
            <a:r>
              <a:rPr lang="en-US" sz="2400" b="1"/>
              <a:t> + Na</a:t>
            </a:r>
            <a:r>
              <a:rPr lang="en-US" sz="2400" b="1" baseline="30000"/>
              <a:t>+ </a:t>
            </a:r>
            <a:r>
              <a:rPr lang="en-US" sz="2400" b="1" baseline="-25000"/>
              <a:t>(aq)</a:t>
            </a:r>
            <a:r>
              <a:rPr lang="en-US" sz="2400" b="1"/>
              <a:t> + OH</a:t>
            </a:r>
            <a:r>
              <a:rPr lang="en-US" sz="2400" b="1" baseline="30000"/>
              <a:t>-</a:t>
            </a:r>
            <a:r>
              <a:rPr lang="en-US" sz="2400" b="1" baseline="-25000"/>
              <a:t>(aq)</a:t>
            </a:r>
            <a:r>
              <a:rPr lang="en-US" sz="2400" b="1"/>
              <a:t> </a:t>
            </a:r>
            <a:r>
              <a:rPr lang="en-US" sz="2400" b="1">
                <a:sym typeface="Symbol" pitchFamily="1" charset="2"/>
              </a:rPr>
              <a:t> Na</a:t>
            </a:r>
            <a:r>
              <a:rPr lang="en-US" sz="2400" b="1" baseline="30000">
                <a:sym typeface="Symbol" pitchFamily="1" charset="2"/>
              </a:rPr>
              <a:t>+ </a:t>
            </a:r>
            <a:r>
              <a:rPr lang="en-US" sz="2400" b="1" baseline="-25000"/>
              <a:t>(aq)</a:t>
            </a:r>
            <a:r>
              <a:rPr lang="en-US" sz="2400" b="1">
                <a:sym typeface="Symbol" pitchFamily="1" charset="2"/>
              </a:rPr>
              <a:t> + Cl</a:t>
            </a:r>
            <a:r>
              <a:rPr lang="en-US" sz="2400" b="1" baseline="30000">
                <a:sym typeface="Symbol" pitchFamily="1" charset="2"/>
              </a:rPr>
              <a:t>- </a:t>
            </a:r>
            <a:r>
              <a:rPr lang="en-US" sz="2400" b="1" baseline="-25000"/>
              <a:t>(aq)</a:t>
            </a:r>
            <a:r>
              <a:rPr lang="en-US" sz="2400" b="1">
                <a:sym typeface="Symbol" pitchFamily="1" charset="2"/>
              </a:rPr>
              <a:t> + H</a:t>
            </a:r>
            <a:r>
              <a:rPr lang="en-US" sz="2400" b="1" baseline="-25000">
                <a:sym typeface="Symbol" pitchFamily="1" charset="2"/>
              </a:rPr>
              <a:t>2</a:t>
            </a:r>
            <a:r>
              <a:rPr lang="en-US" sz="2400" b="1">
                <a:sym typeface="Symbol" pitchFamily="1" charset="2"/>
              </a:rPr>
              <a:t>O </a:t>
            </a:r>
            <a:r>
              <a:rPr lang="en-US" sz="2400" b="1" baseline="-25000">
                <a:sym typeface="Symbol" pitchFamily="1" charset="2"/>
              </a:rPr>
              <a:t>(l)</a:t>
            </a:r>
            <a:r>
              <a:rPr lang="en-US" sz="2400" b="1">
                <a:effectLst>
                  <a:outerShdw blurRad="38100" dist="38100" dir="2700000" algn="tl">
                    <a:srgbClr val="C0C0C0"/>
                  </a:outerShdw>
                </a:effectLst>
                <a:sym typeface="Symbol" pitchFamily="1" charset="2"/>
              </a:rPr>
              <a:t> </a:t>
            </a:r>
            <a:endParaRPr lang="en-US" sz="2400" b="1">
              <a:effectLst>
                <a:outerShdw blurRad="38100" dist="38100" dir="2700000" algn="tl">
                  <a:srgbClr val="C0C0C0"/>
                </a:outerShdw>
              </a:effectLst>
            </a:endParaRPr>
          </a:p>
          <a:p>
            <a:pPr>
              <a:lnSpc>
                <a:spcPct val="80000"/>
              </a:lnSpc>
              <a:defRPr/>
            </a:pPr>
            <a:r>
              <a:rPr lang="en-US" sz="2000" b="1"/>
              <a:t>Precipitation, Acid/base, and Redox reactions can all be written depicting the appropriate substances as ions</a:t>
            </a:r>
          </a:p>
          <a:p>
            <a:pPr>
              <a:lnSpc>
                <a:spcPct val="80000"/>
              </a:lnSpc>
              <a:defRPr/>
            </a:pPr>
            <a:r>
              <a:rPr lang="en-US" sz="2400" b="1">
                <a:solidFill>
                  <a:srgbClr val="660066"/>
                </a:solidFill>
                <a:effectLst>
                  <a:outerShdw blurRad="38100" dist="38100" dir="2700000" algn="tl">
                    <a:srgbClr val="C0C0C0"/>
                  </a:outerShdw>
                </a:effectLst>
              </a:rPr>
              <a:t>NET IONIC EQUATIONS</a:t>
            </a:r>
            <a:r>
              <a:rPr lang="en-US" sz="2400" b="1"/>
              <a:t> are ionic equations with the Spectator ions removed. </a:t>
            </a:r>
          </a:p>
          <a:p>
            <a:pPr algn="ctr">
              <a:lnSpc>
                <a:spcPct val="80000"/>
              </a:lnSpc>
              <a:buFontTx/>
              <a:buNone/>
              <a:defRPr/>
            </a:pPr>
            <a:r>
              <a:rPr lang="en-US" sz="2400" b="1">
                <a:effectLst>
                  <a:outerShdw blurRad="38100" dist="38100" dir="2700000" algn="tl">
                    <a:srgbClr val="C0C0C0"/>
                  </a:outerShdw>
                </a:effectLst>
              </a:rPr>
              <a:t> H</a:t>
            </a:r>
            <a:r>
              <a:rPr lang="en-US" sz="2400" b="1" baseline="30000">
                <a:effectLst>
                  <a:outerShdw blurRad="38100" dist="38100" dir="2700000" algn="tl">
                    <a:srgbClr val="C0C0C0"/>
                  </a:outerShdw>
                </a:effectLst>
              </a:rPr>
              <a:t>+ </a:t>
            </a:r>
            <a:r>
              <a:rPr lang="en-US" sz="2400" b="1" baseline="-25000">
                <a:effectLst>
                  <a:outerShdw blurRad="38100" dist="38100" dir="2700000" algn="tl">
                    <a:srgbClr val="C0C0C0"/>
                  </a:outerShdw>
                </a:effectLst>
              </a:rPr>
              <a:t>(aq)</a:t>
            </a:r>
            <a:r>
              <a:rPr lang="en-US" sz="2400" b="1">
                <a:effectLst>
                  <a:outerShdw blurRad="38100" dist="38100" dir="2700000" algn="tl">
                    <a:srgbClr val="C0C0C0"/>
                  </a:outerShdw>
                </a:effectLst>
              </a:rPr>
              <a:t> +  OH</a:t>
            </a:r>
            <a:r>
              <a:rPr lang="en-US" sz="2400" b="1" baseline="30000">
                <a:effectLst>
                  <a:outerShdw blurRad="38100" dist="38100" dir="2700000" algn="tl">
                    <a:srgbClr val="C0C0C0"/>
                  </a:outerShdw>
                </a:effectLst>
              </a:rPr>
              <a:t>-</a:t>
            </a:r>
            <a:r>
              <a:rPr lang="en-US" sz="2400" b="1" baseline="-25000">
                <a:effectLst>
                  <a:outerShdw blurRad="38100" dist="38100" dir="2700000" algn="tl">
                    <a:srgbClr val="C0C0C0"/>
                  </a:outerShdw>
                </a:effectLst>
              </a:rPr>
              <a:t>(aq)</a:t>
            </a:r>
            <a:r>
              <a:rPr lang="en-US" sz="2400" b="1">
                <a:effectLst>
                  <a:outerShdw blurRad="38100" dist="38100" dir="2700000" algn="tl">
                    <a:srgbClr val="C0C0C0"/>
                  </a:outerShdw>
                </a:effectLst>
              </a:rPr>
              <a:t> </a:t>
            </a:r>
            <a:r>
              <a:rPr lang="en-US" sz="2400" b="1">
                <a:effectLst>
                  <a:outerShdw blurRad="38100" dist="38100" dir="2700000" algn="tl">
                    <a:srgbClr val="C0C0C0"/>
                  </a:outerShdw>
                </a:effectLst>
                <a:sym typeface="Symbol" pitchFamily="1" charset="2"/>
              </a:rPr>
              <a:t> H</a:t>
            </a:r>
            <a:r>
              <a:rPr lang="en-US" sz="2400" b="1" baseline="-25000">
                <a:effectLst>
                  <a:outerShdw blurRad="38100" dist="38100" dir="2700000" algn="tl">
                    <a:srgbClr val="C0C0C0"/>
                  </a:outerShdw>
                </a:effectLst>
                <a:sym typeface="Symbol" pitchFamily="1" charset="2"/>
              </a:rPr>
              <a:t>2</a:t>
            </a:r>
            <a:r>
              <a:rPr lang="en-US" sz="2400" b="1">
                <a:effectLst>
                  <a:outerShdw blurRad="38100" dist="38100" dir="2700000" algn="tl">
                    <a:srgbClr val="C0C0C0"/>
                  </a:outerShdw>
                </a:effectLst>
                <a:sym typeface="Symbol" pitchFamily="1" charset="2"/>
              </a:rPr>
              <a:t>O </a:t>
            </a:r>
            <a:r>
              <a:rPr lang="en-US" sz="2400" b="1" baseline="-25000">
                <a:effectLst>
                  <a:outerShdw blurRad="38100" dist="38100" dir="2700000" algn="tl">
                    <a:srgbClr val="C0C0C0"/>
                  </a:outerShdw>
                </a:effectLst>
                <a:sym typeface="Symbol" pitchFamily="1" charset="2"/>
              </a:rPr>
              <a:t>(l)</a:t>
            </a:r>
            <a:endParaRPr lang="en-US" sz="2400" b="1" baseline="-25000">
              <a:sym typeface="Symbol" pitchFamily="1" charset="2"/>
            </a:endParaRPr>
          </a:p>
          <a:p>
            <a:pPr>
              <a:lnSpc>
                <a:spcPct val="80000"/>
              </a:lnSpc>
              <a:defRPr/>
            </a:pPr>
            <a:endParaRPr lang="en-US" sz="2400" b="1"/>
          </a:p>
          <a:p>
            <a:pPr>
              <a:lnSpc>
                <a:spcPct val="80000"/>
              </a:lnSpc>
              <a:defRPr/>
            </a:pPr>
            <a:r>
              <a:rPr lang="en-US" sz="2000" b="1">
                <a:solidFill>
                  <a:srgbClr val="660066"/>
                </a:solidFill>
              </a:rPr>
              <a:t>SPECTATOR IONS do not participate in a reaction (that is they do not react to form a new substance).  Common Spectator ions are Group I, many Group II, and NO</a:t>
            </a:r>
            <a:r>
              <a:rPr lang="en-US" sz="2000" b="1" baseline="-25000">
                <a:solidFill>
                  <a:srgbClr val="660066"/>
                </a:solidFill>
              </a:rPr>
              <a:t>3</a:t>
            </a:r>
            <a:r>
              <a:rPr lang="en-US" sz="2000" b="1" baseline="30000">
                <a:solidFill>
                  <a:srgbClr val="660066"/>
                </a:solidFill>
              </a:rPr>
              <a:t>-</a:t>
            </a:r>
            <a:r>
              <a:rPr lang="en-US" sz="2000" b="1">
                <a:solidFill>
                  <a:srgbClr val="660066"/>
                </a:solidFill>
              </a:rPr>
              <a:t> (nitrate) and C</a:t>
            </a:r>
            <a:r>
              <a:rPr lang="en-US" sz="2000" b="1" baseline="-25000">
                <a:solidFill>
                  <a:srgbClr val="660066"/>
                </a:solidFill>
              </a:rPr>
              <a:t>2</a:t>
            </a:r>
            <a:r>
              <a:rPr lang="en-US" sz="2000" b="1">
                <a:solidFill>
                  <a:srgbClr val="660066"/>
                </a:solidFill>
              </a:rPr>
              <a:t>H</a:t>
            </a:r>
            <a:r>
              <a:rPr lang="en-US" sz="2000" b="1" baseline="-25000">
                <a:solidFill>
                  <a:srgbClr val="660066"/>
                </a:solidFill>
              </a:rPr>
              <a:t>3</a:t>
            </a:r>
            <a:r>
              <a:rPr lang="en-US" sz="2000" b="1">
                <a:solidFill>
                  <a:srgbClr val="660066"/>
                </a:solidFill>
              </a:rPr>
              <a:t>O</a:t>
            </a:r>
            <a:r>
              <a:rPr lang="en-US" sz="2000" b="1" baseline="-25000">
                <a:solidFill>
                  <a:srgbClr val="660066"/>
                </a:solidFill>
              </a:rPr>
              <a:t>2</a:t>
            </a:r>
            <a:r>
              <a:rPr lang="en-US" sz="2000" b="1" baseline="30000">
                <a:solidFill>
                  <a:srgbClr val="660066"/>
                </a:solidFill>
              </a:rPr>
              <a:t>-</a:t>
            </a:r>
            <a:r>
              <a:rPr lang="en-US" sz="2000" b="1">
                <a:solidFill>
                  <a:srgbClr val="660066"/>
                </a:solidFill>
              </a:rPr>
              <a:t> (acetate) 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228600"/>
            <a:ext cx="8915400" cy="1371600"/>
          </a:xfrm>
        </p:spPr>
        <p:txBody>
          <a:bodyPr/>
          <a:lstStyle/>
          <a:p>
            <a:r>
              <a:rPr lang="en-US" altLang="en-US" sz="4000">
                <a:solidFill>
                  <a:schemeClr val="tx1"/>
                </a:solidFill>
              </a:rPr>
              <a:t>Write the molecular, ionic, &amp; net ionic equations.</a:t>
            </a:r>
          </a:p>
        </p:txBody>
      </p:sp>
      <p:sp>
        <p:nvSpPr>
          <p:cNvPr id="40963" name="Rectangle 3"/>
          <p:cNvSpPr>
            <a:spLocks noGrp="1" noChangeArrowheads="1"/>
          </p:cNvSpPr>
          <p:nvPr>
            <p:ph type="body" idx="1"/>
          </p:nvPr>
        </p:nvSpPr>
        <p:spPr>
          <a:xfrm>
            <a:off x="228600" y="1676400"/>
            <a:ext cx="8686800" cy="4724400"/>
          </a:xfrm>
        </p:spPr>
        <p:txBody>
          <a:bodyPr/>
          <a:lstStyle/>
          <a:p>
            <a:pPr marL="0" indent="0">
              <a:buFontTx/>
              <a:buNone/>
            </a:pPr>
            <a:r>
              <a:rPr lang="en-US" altLang="en-US" sz="2800" b="1"/>
              <a:t>1.  Aqueous Ammonium hydroxide decomposes into ammonia gas and liquid water.</a:t>
            </a:r>
          </a:p>
          <a:p>
            <a:pPr marL="0" indent="0">
              <a:buFontTx/>
              <a:buNone/>
            </a:pPr>
            <a:endParaRPr lang="en-US" altLang="en-US" sz="2800" b="1"/>
          </a:p>
          <a:p>
            <a:pPr marL="0" indent="0">
              <a:buFontTx/>
              <a:buNone/>
            </a:pPr>
            <a:r>
              <a:rPr lang="en-US" altLang="en-US" sz="2800" b="1"/>
              <a:t>2. Solid calcium carbonate reacts with hydrochloric acid to produce a gas, water, and aqueous salt.</a:t>
            </a:r>
          </a:p>
          <a:p>
            <a:pPr marL="0" indent="0">
              <a:buFontTx/>
              <a:buNone/>
            </a:pPr>
            <a:endParaRPr lang="en-US" altLang="en-US" sz="2800" b="1"/>
          </a:p>
          <a:p>
            <a:pPr marL="0" indent="0">
              <a:buFontTx/>
              <a:buNone/>
            </a:pPr>
            <a:endParaRPr lang="en-US" altLang="en-US" sz="2800" b="1"/>
          </a:p>
          <a:p>
            <a:pPr marL="0" indent="0">
              <a:buFontTx/>
              <a:buNone/>
            </a:pPr>
            <a:r>
              <a:rPr lang="en-US" altLang="en-US" sz="2800" b="1"/>
              <a:t>3.  The following two solutions are mixed;  cobalt iodide  &amp; lithium sulfate, what happens?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DF9FF">
            <a:alpha val="25098"/>
          </a:srgb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228600"/>
            <a:ext cx="8915400" cy="1371600"/>
          </a:xfrm>
        </p:spPr>
        <p:txBody>
          <a:bodyPr/>
          <a:lstStyle/>
          <a:p>
            <a:r>
              <a:rPr lang="en-US" altLang="en-US" sz="2800">
                <a:solidFill>
                  <a:schemeClr val="tx1"/>
                </a:solidFill>
              </a:rPr>
              <a:t>Workshop 3F</a:t>
            </a:r>
            <a:br>
              <a:rPr lang="en-US" altLang="en-US" sz="2800">
                <a:solidFill>
                  <a:schemeClr val="tx1"/>
                </a:solidFill>
              </a:rPr>
            </a:br>
            <a:r>
              <a:rPr lang="en-US" altLang="en-US" sz="2800">
                <a:solidFill>
                  <a:schemeClr val="tx1"/>
                </a:solidFill>
              </a:rPr>
              <a:t>Write the molecular, ionic, &amp; net ionic equations.</a:t>
            </a:r>
          </a:p>
        </p:txBody>
      </p:sp>
      <p:sp>
        <p:nvSpPr>
          <p:cNvPr id="43011" name="Rectangle 3"/>
          <p:cNvSpPr>
            <a:spLocks noGrp="1" noChangeArrowheads="1"/>
          </p:cNvSpPr>
          <p:nvPr>
            <p:ph type="body" idx="1"/>
          </p:nvPr>
        </p:nvSpPr>
        <p:spPr>
          <a:xfrm>
            <a:off x="228600" y="1676400"/>
            <a:ext cx="8686800" cy="5181600"/>
          </a:xfrm>
        </p:spPr>
        <p:txBody>
          <a:bodyPr/>
          <a:lstStyle/>
          <a:p>
            <a:pPr marL="609600" indent="-609600">
              <a:buFontTx/>
              <a:buAutoNum type="arabicPeriod"/>
            </a:pPr>
            <a:r>
              <a:rPr lang="en-US" altLang="en-US" sz="2800" b="1"/>
              <a:t>Aqueous sodium acetate is mixed with aqueous cobalt (II) chloride to produce cobalt (II) acetate and sodium chloride solutions.</a:t>
            </a:r>
          </a:p>
          <a:p>
            <a:pPr marL="609600" indent="-609600">
              <a:buFontTx/>
              <a:buAutoNum type="arabicPeriod"/>
            </a:pPr>
            <a:r>
              <a:rPr lang="en-US" altLang="en-US" sz="2800" b="1"/>
              <a:t>Solid silver chloride is dissolved in nitric acid to produce aqueous silver nitrate and hydrochloric acid.</a:t>
            </a:r>
          </a:p>
          <a:p>
            <a:pPr marL="609600" indent="-609600">
              <a:buFontTx/>
              <a:buAutoNum type="arabicPeriod"/>
            </a:pPr>
            <a:r>
              <a:rPr lang="en-US" altLang="en-US" sz="2800" b="1"/>
              <a:t>Solid iron (II) sulfide reacts with hydrobromic acid to produce hydrogen sulfide gas and iron (II) bromide solution.</a:t>
            </a:r>
          </a:p>
          <a:p>
            <a:pPr marL="609600" indent="-609600">
              <a:buFontTx/>
              <a:buAutoNum type="arabicPeriod"/>
            </a:pPr>
            <a:r>
              <a:rPr lang="en-US" altLang="en-US" sz="2800" b="1"/>
              <a:t>Sulfuric acid is mixed with potassium hydroxide.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2"/>
          </p:nvPr>
        </p:nvSpPr>
        <p:spPr>
          <a:xfrm>
            <a:off x="3124200" y="6248400"/>
            <a:ext cx="2895600" cy="457200"/>
          </a:xfrm>
          <a:noFill/>
        </p:spPr>
        <p:txBody>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9pPr>
          </a:lstStyle>
          <a:p>
            <a:pPr algn="ctr">
              <a:spcBef>
                <a:spcPct val="0"/>
              </a:spcBef>
              <a:buFontTx/>
              <a:buNone/>
            </a:pPr>
            <a:fld id="{A4F8132D-527B-4E64-B2C9-4A371BFD594F}" type="slidenum">
              <a:rPr lang="en-US" altLang="en-US" sz="1800" smtClean="0">
                <a:solidFill>
                  <a:srgbClr val="000000"/>
                </a:solidFill>
                <a:latin typeface="Arial" panose="020B0604020202020204" pitchFamily="34" charset="0"/>
                <a:ea typeface="Microsoft YaHei" panose="020B0503020204020204" pitchFamily="34" charset="-122"/>
              </a:rPr>
              <a:pPr algn="ctr">
                <a:spcBef>
                  <a:spcPct val="0"/>
                </a:spcBef>
                <a:buFontTx/>
                <a:buNone/>
              </a:pPr>
              <a:t>4</a:t>
            </a:fld>
            <a:endParaRPr lang="en-US" altLang="en-US" sz="1800">
              <a:solidFill>
                <a:srgbClr val="000000"/>
              </a:solidFill>
              <a:latin typeface="Arial" panose="020B0604020202020204" pitchFamily="34" charset="0"/>
              <a:ea typeface="Microsoft YaHei" panose="020B0503020204020204" pitchFamily="34" charset="-122"/>
            </a:endParaRPr>
          </a:p>
        </p:txBody>
      </p:sp>
      <p:sp>
        <p:nvSpPr>
          <p:cNvPr id="11267" name="Rectangle 1"/>
          <p:cNvSpPr>
            <a:spLocks noGrp="1" noChangeArrowheads="1"/>
          </p:cNvSpPr>
          <p:nvPr>
            <p:ph type="title"/>
          </p:nvPr>
        </p:nvSpPr>
        <p:spPr>
          <a:xfrm>
            <a:off x="762000" y="692150"/>
            <a:ext cx="7772400" cy="14351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Relationship Between </a:t>
            </a:r>
            <a:br>
              <a:rPr lang="en-US" altLang="en-US"/>
            </a:br>
            <a:r>
              <a:rPr lang="en-US" altLang="en-US"/>
              <a:t>Moles and Mass</a:t>
            </a:r>
          </a:p>
        </p:txBody>
      </p:sp>
      <p:sp>
        <p:nvSpPr>
          <p:cNvPr id="2" name="Rectangle 2"/>
          <p:cNvSpPr>
            <a:spLocks noGrp="1" noChangeArrowheads="1"/>
          </p:cNvSpPr>
          <p:nvPr>
            <p:ph type="body" idx="1"/>
          </p:nvPr>
        </p:nvSpPr>
        <p:spPr>
          <a:xfrm>
            <a:off x="304800" y="2133600"/>
            <a:ext cx="8458200" cy="3962400"/>
          </a:xfrm>
        </p:spPr>
        <p:txBody>
          <a:bodyPr/>
          <a:lstStyle/>
          <a:p>
            <a:pPr marL="658813" indent="-658813" eaLnBrk="1" hangingPunct="1">
              <a:lnSpc>
                <a:spcPct val="90000"/>
              </a:lnSpc>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a:t>The mass of one mole of atoms is called the </a:t>
            </a:r>
            <a:r>
              <a:rPr lang="en-US" altLang="en-US" b="1">
                <a:solidFill>
                  <a:srgbClr val="FF0000"/>
                </a:solidFill>
              </a:rPr>
              <a:t>molar mass</a:t>
            </a:r>
          </a:p>
          <a:p>
            <a:pPr marL="658813" indent="-658813" eaLnBrk="1" hangingPunct="1">
              <a:lnSpc>
                <a:spcPct val="90000"/>
              </a:lnSpc>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a:t>The molar mass of an element, in grams, is numerically equal to the element’s atomic mass, in amu</a:t>
            </a:r>
          </a:p>
          <a:p>
            <a:pPr marL="658813" indent="-658813" eaLnBrk="1" hangingPunct="1">
              <a:lnSpc>
                <a:spcPct val="90000"/>
              </a:lnSpc>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a:t>The lighter the atom, the less a mole weighs</a:t>
            </a:r>
          </a:p>
          <a:p>
            <a:pPr marL="658813" indent="-658813" eaLnBrk="1" hangingPunct="1">
              <a:lnSpc>
                <a:spcPct val="90000"/>
              </a:lnSpc>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a:t>The lighter the atom, the more atoms there are in 1 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
                                            <p:txEl>
                                              <p:pRg st="0" end="0"/>
                                            </p:txEl>
                                          </p:spTgt>
                                        </p:tgtEl>
                                        <p:attrNameLst>
                                          <p:attrName>style.visibility</p:attrName>
                                        </p:attrNameLst>
                                      </p:cBhvr>
                                      <p:to>
                                        <p:strVal val="visible"/>
                                      </p:to>
                                    </p:set>
                                    <p:animEffect transition="in" filter="wipe(left)">
                                      <p:cBhvr additive="repl">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2">
                                            <p:txEl>
                                              <p:pRg st="1" end="1"/>
                                            </p:txEl>
                                          </p:spTgt>
                                        </p:tgtEl>
                                        <p:attrNameLst>
                                          <p:attrName>style.visibility</p:attrName>
                                        </p:attrNameLst>
                                      </p:cBhvr>
                                      <p:to>
                                        <p:strVal val="visible"/>
                                      </p:to>
                                    </p:set>
                                    <p:animEffect transition="in" filter="wipe(left)">
                                      <p:cBhvr additive="repl">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2">
                                            <p:txEl>
                                              <p:pRg st="2" end="2"/>
                                            </p:txEl>
                                          </p:spTgt>
                                        </p:tgtEl>
                                        <p:attrNameLst>
                                          <p:attrName>style.visibility</p:attrName>
                                        </p:attrNameLst>
                                      </p:cBhvr>
                                      <p:to>
                                        <p:strVal val="visible"/>
                                      </p:to>
                                    </p:set>
                                    <p:animEffect transition="in" filter="wipe(left)">
                                      <p:cBhvr additive="repl">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2">
                                            <p:txEl>
                                              <p:pRg st="3" end="3"/>
                                            </p:txEl>
                                          </p:spTgt>
                                        </p:tgtEl>
                                        <p:attrNameLst>
                                          <p:attrName>style.visibility</p:attrName>
                                        </p:attrNameLst>
                                      </p:cBhvr>
                                      <p:to>
                                        <p:strVal val="visible"/>
                                      </p:to>
                                    </p:set>
                                    <p:animEffect transition="in" filter="wipe(left)">
                                      <p:cBhvr additive="repl">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xfrm>
            <a:off x="3124200" y="6248400"/>
            <a:ext cx="2895600" cy="457200"/>
          </a:xfrm>
          <a:noFill/>
        </p:spPr>
        <p:txBody>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9pPr>
          </a:lstStyle>
          <a:p>
            <a:pPr algn="ctr">
              <a:spcBef>
                <a:spcPct val="0"/>
              </a:spcBef>
              <a:buFontTx/>
              <a:buNone/>
            </a:pPr>
            <a:fld id="{0BDAF0F7-B632-483D-A478-6B0FDAD89797}" type="slidenum">
              <a:rPr lang="en-US" altLang="en-US" sz="1800" smtClean="0">
                <a:solidFill>
                  <a:srgbClr val="000000"/>
                </a:solidFill>
                <a:latin typeface="Arial" panose="020B0604020202020204" pitchFamily="34" charset="0"/>
                <a:ea typeface="Microsoft YaHei" panose="020B0503020204020204" pitchFamily="34" charset="-122"/>
              </a:rPr>
              <a:pPr algn="ctr">
                <a:spcBef>
                  <a:spcPct val="0"/>
                </a:spcBef>
                <a:buFontTx/>
                <a:buNone/>
              </a:pPr>
              <a:t>5</a:t>
            </a:fld>
            <a:endParaRPr lang="en-US" altLang="en-US" sz="1800">
              <a:solidFill>
                <a:srgbClr val="000000"/>
              </a:solidFill>
              <a:latin typeface="Arial" panose="020B0604020202020204" pitchFamily="34" charset="0"/>
              <a:ea typeface="Microsoft YaHei" panose="020B0503020204020204" pitchFamily="34" charset="-122"/>
            </a:endParaRPr>
          </a:p>
        </p:txBody>
      </p:sp>
      <p:sp>
        <p:nvSpPr>
          <p:cNvPr id="13315" name="Rectangle 1"/>
          <p:cNvSpPr>
            <a:spLocks noGrp="1" noChangeArrowheads="1"/>
          </p:cNvSpPr>
          <p:nvPr>
            <p:ph type="title"/>
          </p:nvPr>
        </p:nvSpPr>
        <p:spPr>
          <a:xfrm>
            <a:off x="762000" y="90488"/>
            <a:ext cx="7772400" cy="823912"/>
          </a:xfrm>
        </p:spPr>
        <p:txBody>
          <a:bodyPr lIns="90360" tIns="44280" rIns="90360" bIns="4428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Mole and Mass Relationships</a:t>
            </a:r>
          </a:p>
        </p:txBody>
      </p:sp>
      <p:graphicFrame>
        <p:nvGraphicFramePr>
          <p:cNvPr id="13316" name="Object 2"/>
          <p:cNvGraphicFramePr>
            <a:graphicFrameLocks noChangeAspect="1"/>
          </p:cNvGraphicFramePr>
          <p:nvPr/>
        </p:nvGraphicFramePr>
        <p:xfrm>
          <a:off x="685800" y="838200"/>
          <a:ext cx="8308975" cy="4071938"/>
        </p:xfrm>
        <a:graphic>
          <a:graphicData uri="http://schemas.openxmlformats.org/presentationml/2006/ole">
            <mc:AlternateContent xmlns:mc="http://schemas.openxmlformats.org/markup-compatibility/2006">
              <mc:Choice xmlns:v="urn:schemas-microsoft-com:vml" Requires="v">
                <p:oleObj spid="_x0000_s22530" r:id="rId4" imgW="1887379" imgH="1887379" progId="">
                  <p:embed/>
                </p:oleObj>
              </mc:Choice>
              <mc:Fallback>
                <p:oleObj r:id="rId4" imgW="1887379" imgH="1887379" progId="">
                  <p:embed/>
                  <p:pic>
                    <p:nvPicPr>
                      <p:cNvPr id="1331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838200"/>
                        <a:ext cx="8308975" cy="4071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3"/>
          <p:cNvGrpSpPr>
            <a:grpSpLocks/>
          </p:cNvGrpSpPr>
          <p:nvPr/>
        </p:nvGrpSpPr>
        <p:grpSpPr bwMode="auto">
          <a:xfrm>
            <a:off x="687388" y="4876800"/>
            <a:ext cx="2435225" cy="1293813"/>
            <a:chOff x="433" y="3072"/>
            <a:chExt cx="1534" cy="815"/>
          </a:xfrm>
        </p:grpSpPr>
        <p:sp>
          <p:nvSpPr>
            <p:cNvPr id="13321" name="Text Box 4"/>
            <p:cNvSpPr txBox="1">
              <a:spLocks noChangeArrowheads="1"/>
            </p:cNvSpPr>
            <p:nvPr/>
          </p:nvSpPr>
          <p:spPr bwMode="auto">
            <a:xfrm>
              <a:off x="433" y="3099"/>
              <a:ext cx="689" cy="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rgbClr val="FF0000"/>
                  </a:solidFill>
                  <a:ea typeface="Microsoft YaHei" panose="020B0503020204020204" pitchFamily="34" charset="-122"/>
                </a:rPr>
                <a:t>1 mole</a:t>
              </a:r>
            </a:p>
            <a:p>
              <a:pPr algn="ctr" eaLnBrk="1" hangingPunct="1">
                <a:spcBef>
                  <a:spcPct val="0"/>
                </a:spcBef>
                <a:buFontTx/>
                <a:buNone/>
              </a:pPr>
              <a:r>
                <a:rPr lang="en-US" altLang="en-US" sz="2400">
                  <a:solidFill>
                    <a:srgbClr val="FF0000"/>
                  </a:solidFill>
                  <a:ea typeface="Microsoft YaHei" panose="020B0503020204020204" pitchFamily="34" charset="-122"/>
                </a:rPr>
                <a:t>sulfur</a:t>
              </a:r>
            </a:p>
            <a:p>
              <a:pPr algn="ctr" eaLnBrk="1" hangingPunct="1">
                <a:spcBef>
                  <a:spcPct val="0"/>
                </a:spcBef>
                <a:buFontTx/>
                <a:buNone/>
              </a:pPr>
              <a:r>
                <a:rPr lang="en-US" altLang="en-US" sz="2400">
                  <a:solidFill>
                    <a:srgbClr val="FF0000"/>
                  </a:solidFill>
                  <a:ea typeface="Microsoft YaHei" panose="020B0503020204020204" pitchFamily="34" charset="-122"/>
                </a:rPr>
                <a:t>32.06 g</a:t>
              </a:r>
            </a:p>
          </p:txBody>
        </p:sp>
        <p:pic>
          <p:nvPicPr>
            <p:cNvPr id="13322" name="Picture 5"/>
            <p:cNvPicPr>
              <a:picLocks noChangeAspect="1" noChangeArrowheads="1"/>
            </p:cNvPicPr>
            <p:nvPr/>
          </p:nvPicPr>
          <p:blipFill>
            <a:blip r:embed="rId6">
              <a:extLst>
                <a:ext uri="{28A0092B-C50C-407E-A947-70E740481C1C}">
                  <a14:useLocalDpi xmlns:a14="http://schemas.microsoft.com/office/drawing/2010/main" val="0"/>
                </a:ext>
              </a:extLst>
            </a:blip>
            <a:srcRect l="90396" t="15564" r="1994" b="72641"/>
            <a:stretch>
              <a:fillRect/>
            </a:stretch>
          </p:blipFill>
          <p:spPr bwMode="auto">
            <a:xfrm>
              <a:off x="1152" y="3072"/>
              <a:ext cx="815" cy="815"/>
            </a:xfrm>
            <a:prstGeom prst="rect">
              <a:avLst/>
            </a:prstGeom>
            <a:noFill/>
            <a:ln>
              <a:noFill/>
            </a:ln>
            <a:effectLst/>
            <a:extLst>
              <a:ext uri="{909E8E84-426E-40DD-AFC4-6F175D3DCCD1}">
                <a14:hiddenFill xmlns:a14="http://schemas.microsoft.com/office/drawing/2010/main">
                  <a:blipFill dpi="0" rotWithShape="0">
                    <a:blip/>
                    <a:srcRect l="90396" t="15564" r="1994" b="7264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57350" name="Group 6"/>
          <p:cNvGrpSpPr>
            <a:grpSpLocks/>
          </p:cNvGrpSpPr>
          <p:nvPr/>
        </p:nvGrpSpPr>
        <p:grpSpPr bwMode="auto">
          <a:xfrm>
            <a:off x="6477000" y="4953000"/>
            <a:ext cx="2085975" cy="1189038"/>
            <a:chOff x="4080" y="3120"/>
            <a:chExt cx="1314" cy="749"/>
          </a:xfrm>
        </p:grpSpPr>
        <p:sp>
          <p:nvSpPr>
            <p:cNvPr id="13319" name="Text Box 7"/>
            <p:cNvSpPr txBox="1">
              <a:spLocks noChangeArrowheads="1"/>
            </p:cNvSpPr>
            <p:nvPr/>
          </p:nvSpPr>
          <p:spPr bwMode="auto">
            <a:xfrm>
              <a:off x="4705" y="3120"/>
              <a:ext cx="689" cy="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rgbClr val="FF0000"/>
                  </a:solidFill>
                  <a:ea typeface="Microsoft YaHei" panose="020B0503020204020204" pitchFamily="34" charset="-122"/>
                </a:rPr>
                <a:t>1 mole</a:t>
              </a:r>
            </a:p>
            <a:p>
              <a:pPr algn="ctr" eaLnBrk="1" hangingPunct="1">
                <a:spcBef>
                  <a:spcPct val="0"/>
                </a:spcBef>
                <a:buFontTx/>
                <a:buNone/>
              </a:pPr>
              <a:r>
                <a:rPr lang="en-US" altLang="en-US" sz="2400">
                  <a:solidFill>
                    <a:srgbClr val="FF0000"/>
                  </a:solidFill>
                  <a:ea typeface="Microsoft YaHei" panose="020B0503020204020204" pitchFamily="34" charset="-122"/>
                </a:rPr>
                <a:t>carbon</a:t>
              </a:r>
            </a:p>
            <a:p>
              <a:pPr algn="ctr" eaLnBrk="1" hangingPunct="1">
                <a:spcBef>
                  <a:spcPct val="0"/>
                </a:spcBef>
                <a:buFontTx/>
                <a:buNone/>
              </a:pPr>
              <a:r>
                <a:rPr lang="en-US" altLang="en-US" sz="2400">
                  <a:solidFill>
                    <a:srgbClr val="FF0000"/>
                  </a:solidFill>
                  <a:ea typeface="Microsoft YaHei" panose="020B0503020204020204" pitchFamily="34" charset="-122"/>
                </a:rPr>
                <a:t>12.01 g</a:t>
              </a:r>
            </a:p>
          </p:txBody>
        </p:sp>
        <p:pic>
          <p:nvPicPr>
            <p:cNvPr id="13320" name="Picture 8"/>
            <p:cNvPicPr>
              <a:picLocks noChangeAspect="1" noChangeArrowheads="1"/>
            </p:cNvPicPr>
            <p:nvPr/>
          </p:nvPicPr>
          <p:blipFill>
            <a:blip r:embed="rId6">
              <a:extLst>
                <a:ext uri="{28A0092B-C50C-407E-A947-70E740481C1C}">
                  <a14:useLocalDpi xmlns:a14="http://schemas.microsoft.com/office/drawing/2010/main" val="0"/>
                </a:ext>
              </a:extLst>
            </a:blip>
            <a:srcRect l="75894" t="4149" r="16072" b="83403"/>
            <a:stretch>
              <a:fillRect/>
            </a:stretch>
          </p:blipFill>
          <p:spPr bwMode="auto">
            <a:xfrm>
              <a:off x="4080" y="3264"/>
              <a:ext cx="575" cy="575"/>
            </a:xfrm>
            <a:prstGeom prst="rect">
              <a:avLst/>
            </a:prstGeom>
            <a:noFill/>
            <a:ln>
              <a:noFill/>
            </a:ln>
            <a:effectLst/>
            <a:extLst>
              <a:ext uri="{909E8E84-426E-40DD-AFC4-6F175D3DCCD1}">
                <a14:hiddenFill xmlns:a14="http://schemas.microsoft.com/office/drawing/2010/main">
                  <a:blipFill dpi="0" rotWithShape="0">
                    <a:blip/>
                    <a:srcRect l="75894" t="4149" r="16072" b="8340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57350"/>
                                        </p:tgtEl>
                                        <p:attrNameLst>
                                          <p:attrName>style.visibility</p:attrName>
                                        </p:attrNameLst>
                                      </p:cBhvr>
                                      <p:to>
                                        <p:strVal val="visible"/>
                                      </p:to>
                                    </p:set>
                                    <p:animEffect transition="in" filter="dissolve">
                                      <p:cBhvr additive="repl">
                                        <p:cTn id="7" dur="500"/>
                                        <p:tgtEl>
                                          <p:spTgt spid="57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2"/>
                                        </p:tgtEl>
                                        <p:attrNameLst>
                                          <p:attrName>style.visibility</p:attrName>
                                        </p:attrNameLst>
                                      </p:cBhvr>
                                      <p:to>
                                        <p:strVal val="visible"/>
                                      </p:to>
                                    </p:set>
                                    <p:animEffect transition="in" filter="dissolve">
                                      <p:cBhvr additive="repl">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6C3E5DA-8C9C-4348-A12E-A90039CCA855}"/>
              </a:ext>
            </a:extLst>
          </p:cNvPr>
          <p:cNvSpPr>
            <a:spLocks noGrp="1" noChangeArrowheads="1"/>
          </p:cNvSpPr>
          <p:nvPr>
            <p:ph type="title"/>
          </p:nvPr>
        </p:nvSpPr>
        <p:spPr>
          <a:xfrm>
            <a:off x="914400" y="0"/>
            <a:ext cx="7772400" cy="762000"/>
          </a:xfrm>
        </p:spPr>
        <p:txBody>
          <a:bodyPr/>
          <a:lstStyle/>
          <a:p>
            <a:pPr>
              <a:defRPr/>
            </a:pPr>
            <a:r>
              <a:rPr lang="en-US" b="1">
                <a:solidFill>
                  <a:schemeClr val="accent2"/>
                </a:solidFill>
                <a:effectLst>
                  <a:outerShdw blurRad="38100" dist="38100" dir="2700000" algn="tl">
                    <a:srgbClr val="C0C0C0"/>
                  </a:outerShdw>
                </a:effectLst>
                <a:latin typeface="Arial" charset="0"/>
              </a:rPr>
              <a:t>THE MOLE &amp; MOLAR MASS</a:t>
            </a:r>
            <a:endParaRPr lang="en-US"/>
          </a:p>
        </p:txBody>
      </p:sp>
      <p:sp>
        <p:nvSpPr>
          <p:cNvPr id="40963" name="Rectangle 3">
            <a:extLst>
              <a:ext uri="{FF2B5EF4-FFF2-40B4-BE49-F238E27FC236}">
                <a16:creationId xmlns:a16="http://schemas.microsoft.com/office/drawing/2014/main" id="{ACBEC917-9AF8-4D8E-AEA4-0971E43AA0DD}"/>
              </a:ext>
            </a:extLst>
          </p:cNvPr>
          <p:cNvSpPr>
            <a:spLocks noGrp="1" noChangeArrowheads="1"/>
          </p:cNvSpPr>
          <p:nvPr>
            <p:ph type="body" sz="half" idx="1"/>
          </p:nvPr>
        </p:nvSpPr>
        <p:spPr>
          <a:xfrm>
            <a:off x="304800" y="685800"/>
            <a:ext cx="4724400" cy="5943600"/>
          </a:xfrm>
        </p:spPr>
        <p:txBody>
          <a:bodyPr/>
          <a:lstStyle/>
          <a:p>
            <a:pPr>
              <a:buFont typeface="Wingdings" pitchFamily="1" charset="2"/>
              <a:buChar char="Ä"/>
              <a:defRPr/>
            </a:pPr>
            <a:r>
              <a:rPr lang="en-US" b="1" dirty="0">
                <a:solidFill>
                  <a:srgbClr val="100800"/>
                </a:solidFill>
              </a:rPr>
              <a:t>The atomic or formula mass (weight) is measured in reference to the mole.</a:t>
            </a:r>
          </a:p>
          <a:p>
            <a:pPr>
              <a:buFont typeface="Wingdings" pitchFamily="1" charset="2"/>
              <a:buChar char="Ä"/>
              <a:defRPr/>
            </a:pPr>
            <a:endParaRPr lang="en-US" sz="1400" b="1" dirty="0">
              <a:solidFill>
                <a:srgbClr val="100800"/>
              </a:solidFill>
            </a:endParaRPr>
          </a:p>
          <a:p>
            <a:pPr>
              <a:buFont typeface="Wingdings" pitchFamily="1" charset="2"/>
              <a:buChar char="Ä"/>
              <a:defRPr/>
            </a:pPr>
            <a:r>
              <a:rPr lang="en-US" b="1" dirty="0">
                <a:solidFill>
                  <a:srgbClr val="100800"/>
                </a:solidFill>
              </a:rPr>
              <a:t>The atomic/formula mass is also known as the </a:t>
            </a:r>
            <a:r>
              <a:rPr lang="en-US" b="1" dirty="0">
                <a:solidFill>
                  <a:srgbClr val="D20E62"/>
                </a:solidFill>
                <a:effectLst>
                  <a:outerShdw blurRad="38100" dist="38100" dir="2700000" algn="tl">
                    <a:srgbClr val="C0C0C0"/>
                  </a:outerShdw>
                </a:effectLst>
              </a:rPr>
              <a:t>MOLAR MASS</a:t>
            </a:r>
            <a:r>
              <a:rPr lang="en-US" b="1" dirty="0">
                <a:solidFill>
                  <a:srgbClr val="D20E62"/>
                </a:solidFill>
              </a:rPr>
              <a:t>.</a:t>
            </a:r>
          </a:p>
          <a:p>
            <a:pPr>
              <a:buFont typeface="Wingdings" pitchFamily="1" charset="2"/>
              <a:buChar char="Ä"/>
              <a:defRPr/>
            </a:pPr>
            <a:endParaRPr lang="en-US" sz="1600" b="1" dirty="0">
              <a:solidFill>
                <a:srgbClr val="100800"/>
              </a:solidFill>
            </a:endParaRPr>
          </a:p>
          <a:p>
            <a:pPr>
              <a:buFont typeface="Wingdings" pitchFamily="1" charset="2"/>
              <a:buChar char="Ä"/>
              <a:defRPr/>
            </a:pPr>
            <a:r>
              <a:rPr lang="en-US" b="1" dirty="0"/>
              <a:t>Molar mass = MM = m/n or mass/mole.</a:t>
            </a:r>
          </a:p>
          <a:p>
            <a:pPr>
              <a:buFont typeface="Wingdings" pitchFamily="1" charset="2"/>
              <a:buChar char="Ä"/>
              <a:defRPr/>
            </a:pPr>
            <a:endParaRPr lang="en-US" b="1" dirty="0"/>
          </a:p>
          <a:p>
            <a:pPr>
              <a:buFont typeface="Wingdings" pitchFamily="1" charset="2"/>
              <a:buChar char="Ä"/>
              <a:defRPr/>
            </a:pPr>
            <a:r>
              <a:rPr lang="en-US" b="1" dirty="0"/>
              <a:t>Units for molar mass is grams per mole or g/mol.</a:t>
            </a:r>
          </a:p>
        </p:txBody>
      </p:sp>
      <p:sp>
        <p:nvSpPr>
          <p:cNvPr id="8196" name="Rectangle 4"/>
          <p:cNvSpPr>
            <a:spLocks noGrp="1" noChangeArrowheads="1"/>
          </p:cNvSpPr>
          <p:nvPr>
            <p:ph type="body" sz="half" idx="2"/>
          </p:nvPr>
        </p:nvSpPr>
        <p:spPr>
          <a:xfrm>
            <a:off x="5257800" y="762000"/>
            <a:ext cx="3657600" cy="5867400"/>
          </a:xfrm>
          <a:solidFill>
            <a:srgbClr val="99CCFF">
              <a:alpha val="20000"/>
            </a:srgbClr>
          </a:solidFill>
          <a:ln w="76200" cmpd="tri">
            <a:solidFill>
              <a:srgbClr val="333399"/>
            </a:solidFill>
            <a:miter lim="800000"/>
            <a:headEnd/>
            <a:tailEnd/>
          </a:ln>
        </p:spPr>
        <p:txBody>
          <a:bodyPr/>
          <a:lstStyle/>
          <a:p>
            <a:pPr>
              <a:lnSpc>
                <a:spcPct val="90000"/>
              </a:lnSpc>
              <a:buFont typeface="Wingdings" panose="05000000000000000000" pitchFamily="2" charset="2"/>
              <a:buNone/>
            </a:pPr>
            <a:r>
              <a:rPr lang="en-US" altLang="en-US" b="1" dirty="0">
                <a:solidFill>
                  <a:srgbClr val="333399"/>
                </a:solidFill>
              </a:rPr>
              <a:t>For example:</a:t>
            </a:r>
          </a:p>
          <a:p>
            <a:pPr>
              <a:lnSpc>
                <a:spcPct val="90000"/>
              </a:lnSpc>
              <a:buFont typeface="Wingdings" panose="05000000000000000000" pitchFamily="2" charset="2"/>
              <a:buNone/>
            </a:pPr>
            <a:r>
              <a:rPr lang="en-US" altLang="en-US" b="1" dirty="0">
                <a:solidFill>
                  <a:srgbClr val="333399"/>
                </a:solidFill>
              </a:rPr>
              <a:t>H = 1.008 </a:t>
            </a:r>
            <a:r>
              <a:rPr lang="en-US" altLang="en-US" b="1" dirty="0" err="1">
                <a:solidFill>
                  <a:srgbClr val="333399"/>
                </a:solidFill>
              </a:rPr>
              <a:t>amu</a:t>
            </a:r>
            <a:r>
              <a:rPr lang="en-US" altLang="en-US" b="1" dirty="0">
                <a:solidFill>
                  <a:srgbClr val="333399"/>
                </a:solidFill>
              </a:rPr>
              <a:t> </a:t>
            </a:r>
          </a:p>
          <a:p>
            <a:pPr>
              <a:lnSpc>
                <a:spcPct val="90000"/>
              </a:lnSpc>
              <a:buFont typeface="Wingdings" panose="05000000000000000000" pitchFamily="2" charset="2"/>
              <a:buNone/>
            </a:pPr>
            <a:r>
              <a:rPr lang="en-US" altLang="en-US" b="1" dirty="0">
                <a:solidFill>
                  <a:srgbClr val="333399"/>
                </a:solidFill>
              </a:rPr>
              <a:t>    = 1.008 g/mol</a:t>
            </a:r>
          </a:p>
          <a:p>
            <a:pPr>
              <a:lnSpc>
                <a:spcPct val="90000"/>
              </a:lnSpc>
              <a:buFont typeface="Wingdings" panose="05000000000000000000" pitchFamily="2" charset="2"/>
              <a:buNone/>
            </a:pPr>
            <a:r>
              <a:rPr lang="en-US" altLang="en-US" b="1" dirty="0">
                <a:solidFill>
                  <a:srgbClr val="333399"/>
                </a:solidFill>
              </a:rPr>
              <a:t>    = 6.022 x 10</a:t>
            </a:r>
            <a:r>
              <a:rPr lang="en-US" altLang="en-US" b="1" baseline="30000" dirty="0">
                <a:solidFill>
                  <a:srgbClr val="333399"/>
                </a:solidFill>
              </a:rPr>
              <a:t>23</a:t>
            </a:r>
            <a:r>
              <a:rPr lang="en-US" altLang="en-US" b="1" dirty="0">
                <a:solidFill>
                  <a:srgbClr val="333399"/>
                </a:solidFill>
              </a:rPr>
              <a:t> </a:t>
            </a:r>
            <a:r>
              <a:rPr lang="en-US" altLang="en-US" sz="2400" b="1" dirty="0">
                <a:solidFill>
                  <a:srgbClr val="333399"/>
                </a:solidFill>
              </a:rPr>
              <a:t>atoms</a:t>
            </a:r>
          </a:p>
          <a:p>
            <a:pPr>
              <a:lnSpc>
                <a:spcPct val="90000"/>
              </a:lnSpc>
              <a:buFont typeface="Wingdings" panose="05000000000000000000" pitchFamily="2" charset="2"/>
              <a:buNone/>
            </a:pPr>
            <a:r>
              <a:rPr lang="en-US" altLang="en-US" b="1" dirty="0">
                <a:solidFill>
                  <a:srgbClr val="333399"/>
                </a:solidFill>
              </a:rPr>
              <a:t>    = 1 molar mass</a:t>
            </a:r>
          </a:p>
          <a:p>
            <a:pPr>
              <a:lnSpc>
                <a:spcPct val="90000"/>
              </a:lnSpc>
              <a:buFont typeface="Wingdings" panose="05000000000000000000" pitchFamily="2" charset="2"/>
              <a:buNone/>
            </a:pPr>
            <a:endParaRPr lang="en-US" altLang="en-US" b="1" dirty="0">
              <a:solidFill>
                <a:srgbClr val="333399"/>
              </a:solidFill>
            </a:endParaRPr>
          </a:p>
          <a:p>
            <a:pPr>
              <a:lnSpc>
                <a:spcPct val="90000"/>
              </a:lnSpc>
              <a:buFont typeface="Wingdings" panose="05000000000000000000" pitchFamily="2" charset="2"/>
              <a:buNone/>
            </a:pPr>
            <a:r>
              <a:rPr lang="en-US" altLang="en-US" b="1" dirty="0">
                <a:solidFill>
                  <a:srgbClr val="333399"/>
                </a:solidFill>
              </a:rPr>
              <a:t>K</a:t>
            </a:r>
            <a:r>
              <a:rPr lang="en-US" altLang="en-US" b="1" baseline="-25000" dirty="0">
                <a:solidFill>
                  <a:srgbClr val="333399"/>
                </a:solidFill>
              </a:rPr>
              <a:t>2</a:t>
            </a:r>
            <a:r>
              <a:rPr lang="en-US" altLang="en-US" b="1" dirty="0">
                <a:solidFill>
                  <a:srgbClr val="333399"/>
                </a:solidFill>
              </a:rPr>
              <a:t>CO</a:t>
            </a:r>
            <a:r>
              <a:rPr lang="en-US" altLang="en-US" b="1" baseline="-25000" dirty="0">
                <a:solidFill>
                  <a:srgbClr val="333399"/>
                </a:solidFill>
              </a:rPr>
              <a:t>3</a:t>
            </a:r>
            <a:r>
              <a:rPr lang="en-US" altLang="en-US" b="1" dirty="0">
                <a:solidFill>
                  <a:srgbClr val="333399"/>
                </a:solidFill>
              </a:rPr>
              <a:t> =</a:t>
            </a:r>
          </a:p>
          <a:p>
            <a:pPr>
              <a:lnSpc>
                <a:spcPct val="90000"/>
              </a:lnSpc>
              <a:buFont typeface="Wingdings" panose="05000000000000000000" pitchFamily="2" charset="2"/>
              <a:buNone/>
            </a:pPr>
            <a:r>
              <a:rPr lang="en-US" altLang="en-US" b="1" dirty="0">
                <a:solidFill>
                  <a:srgbClr val="333399"/>
                </a:solidFill>
              </a:rPr>
              <a:t>2K + C + 3O=</a:t>
            </a:r>
          </a:p>
          <a:p>
            <a:pPr>
              <a:lnSpc>
                <a:spcPct val="90000"/>
              </a:lnSpc>
              <a:buFont typeface="Wingdings" panose="05000000000000000000" pitchFamily="2" charset="2"/>
              <a:buNone/>
            </a:pPr>
            <a:r>
              <a:rPr lang="en-US" altLang="en-US" b="1" dirty="0">
                <a:solidFill>
                  <a:srgbClr val="333399"/>
                </a:solidFill>
              </a:rPr>
              <a:t>2(39.10 g/mol) + 12.011g/mol + 3(16.00g/mol) =</a:t>
            </a:r>
          </a:p>
          <a:p>
            <a:pPr>
              <a:lnSpc>
                <a:spcPct val="90000"/>
              </a:lnSpc>
              <a:buFont typeface="Wingdings" panose="05000000000000000000" pitchFamily="2" charset="2"/>
              <a:buNone/>
            </a:pPr>
            <a:r>
              <a:rPr lang="en-US" altLang="en-US" b="1" dirty="0">
                <a:solidFill>
                  <a:srgbClr val="333399"/>
                </a:solidFill>
              </a:rPr>
              <a:t>138.11g/mol</a:t>
            </a:r>
            <a:endParaRPr lang="en-US" altLang="en-US" dirty="0">
              <a:solidFill>
                <a:srgbClr val="33339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14300"/>
            <a:ext cx="9144000" cy="685800"/>
          </a:xfrm>
        </p:spPr>
        <p:txBody>
          <a:bodyPr/>
          <a:lstStyle/>
          <a:p>
            <a:pPr>
              <a:defRPr/>
            </a:pPr>
            <a:r>
              <a:rPr lang="en-US" altLang="en-US" sz="3600" b="1" dirty="0">
                <a:solidFill>
                  <a:schemeClr val="accent2"/>
                </a:solidFill>
                <a:effectLst>
                  <a:outerShdw blurRad="38100" dist="38100" dir="2700000" algn="tl">
                    <a:srgbClr val="C0C0C0"/>
                  </a:outerShdw>
                </a:effectLst>
                <a:latin typeface="Arial" panose="020B0604020202020204" pitchFamily="34" charset="0"/>
              </a:rPr>
              <a:t>Simple MOLE Calculations    </a:t>
            </a:r>
            <a:endParaRPr lang="en-US" altLang="en-US" dirty="0"/>
          </a:p>
        </p:txBody>
      </p:sp>
      <p:sp>
        <p:nvSpPr>
          <p:cNvPr id="10243" name="Rectangle 3"/>
          <p:cNvSpPr>
            <a:spLocks noGrp="1" noChangeArrowheads="1"/>
          </p:cNvSpPr>
          <p:nvPr>
            <p:ph type="body" sz="half" idx="1"/>
          </p:nvPr>
        </p:nvSpPr>
        <p:spPr>
          <a:xfrm>
            <a:off x="190500" y="685800"/>
            <a:ext cx="8763000" cy="2819400"/>
          </a:xfrm>
          <a:solidFill>
            <a:srgbClr val="CCCCFF">
              <a:alpha val="55000"/>
            </a:srgbClr>
          </a:solidFill>
        </p:spPr>
        <p:txBody>
          <a:bodyPr/>
          <a:lstStyle/>
          <a:p>
            <a:pPr marL="0" indent="0">
              <a:buFontTx/>
              <a:buNone/>
              <a:defRPr/>
            </a:pPr>
            <a:r>
              <a:rPr lang="en-US" altLang="en-US" sz="2400" b="1" dirty="0">
                <a:solidFill>
                  <a:srgbClr val="100800"/>
                </a:solidFill>
              </a:rPr>
              <a:t>1) What mass of NH</a:t>
            </a:r>
            <a:r>
              <a:rPr lang="en-US" altLang="en-US" sz="2400" b="1" baseline="-25000" dirty="0">
                <a:solidFill>
                  <a:srgbClr val="100800"/>
                </a:solidFill>
              </a:rPr>
              <a:t>4</a:t>
            </a:r>
            <a:r>
              <a:rPr lang="en-US" altLang="en-US" sz="2400" b="1" dirty="0">
                <a:solidFill>
                  <a:srgbClr val="100800"/>
                </a:solidFill>
              </a:rPr>
              <a:t>NO</a:t>
            </a:r>
            <a:r>
              <a:rPr lang="en-US" altLang="en-US" sz="2400" b="1" baseline="-25000" dirty="0">
                <a:solidFill>
                  <a:srgbClr val="100800"/>
                </a:solidFill>
              </a:rPr>
              <a:t>3</a:t>
            </a:r>
            <a:r>
              <a:rPr lang="en-US" altLang="en-US" sz="2400" b="1" dirty="0">
                <a:solidFill>
                  <a:srgbClr val="100800"/>
                </a:solidFill>
              </a:rPr>
              <a:t> contains 3.15 moles of NH</a:t>
            </a:r>
            <a:r>
              <a:rPr lang="en-US" altLang="en-US" sz="2400" b="1" baseline="-25000" dirty="0">
                <a:solidFill>
                  <a:srgbClr val="100800"/>
                </a:solidFill>
              </a:rPr>
              <a:t>4</a:t>
            </a:r>
            <a:r>
              <a:rPr lang="en-US" altLang="en-US" sz="2400" b="1" dirty="0">
                <a:solidFill>
                  <a:srgbClr val="100800"/>
                </a:solidFill>
              </a:rPr>
              <a:t>NO</a:t>
            </a:r>
            <a:r>
              <a:rPr lang="en-US" altLang="en-US" sz="2400" b="1" baseline="-25000" dirty="0">
                <a:solidFill>
                  <a:srgbClr val="100800"/>
                </a:solidFill>
              </a:rPr>
              <a:t>3</a:t>
            </a:r>
            <a:r>
              <a:rPr lang="en-US" altLang="en-US" dirty="0">
                <a:solidFill>
                  <a:srgbClr val="100800"/>
                </a:solidFill>
              </a:rPr>
              <a:t>?</a:t>
            </a:r>
            <a:endParaRPr lang="en-US" altLang="en-US" dirty="0"/>
          </a:p>
          <a:p>
            <a:pPr>
              <a:buFont typeface="Monotype Sorts" pitchFamily="2" charset="2"/>
              <a:buNone/>
              <a:defRPr/>
            </a:pPr>
            <a:endParaRPr lang="en-US" altLang="en-US" sz="1100" b="1" dirty="0"/>
          </a:p>
        </p:txBody>
      </p:sp>
      <p:sp>
        <p:nvSpPr>
          <p:cNvPr id="10244" name="Rectangle 4"/>
          <p:cNvSpPr>
            <a:spLocks noGrp="1" noChangeArrowheads="1"/>
          </p:cNvSpPr>
          <p:nvPr>
            <p:ph type="body" sz="half" idx="2"/>
          </p:nvPr>
        </p:nvSpPr>
        <p:spPr>
          <a:xfrm>
            <a:off x="190500" y="3560763"/>
            <a:ext cx="8763000" cy="3048000"/>
          </a:xfrm>
          <a:solidFill>
            <a:srgbClr val="CCCCFF">
              <a:alpha val="55000"/>
            </a:srgbClr>
          </a:solidFill>
        </p:spPr>
        <p:txBody>
          <a:bodyPr/>
          <a:lstStyle/>
          <a:p>
            <a:pPr marL="0" indent="0">
              <a:buFontTx/>
              <a:buNone/>
              <a:defRPr/>
            </a:pPr>
            <a:r>
              <a:rPr lang="en-US" altLang="en-US" sz="2400" b="1" dirty="0">
                <a:solidFill>
                  <a:srgbClr val="100800"/>
                </a:solidFill>
              </a:rPr>
              <a:t>2) How many total &amp; H - atoms are in 6.34 g of (NH</a:t>
            </a:r>
            <a:r>
              <a:rPr lang="en-US" altLang="en-US" sz="2400" b="1" baseline="-25000" dirty="0">
                <a:solidFill>
                  <a:srgbClr val="100800"/>
                </a:solidFill>
              </a:rPr>
              <a:t>4</a:t>
            </a:r>
            <a:r>
              <a:rPr lang="en-US" altLang="en-US" sz="2400" b="1" dirty="0">
                <a:solidFill>
                  <a:srgbClr val="100800"/>
                </a:solidFill>
              </a:rPr>
              <a:t>)</a:t>
            </a:r>
            <a:r>
              <a:rPr lang="en-US" altLang="en-US" sz="2400" b="1" baseline="-25000" dirty="0">
                <a:solidFill>
                  <a:srgbClr val="100800"/>
                </a:solidFill>
              </a:rPr>
              <a:t>3</a:t>
            </a:r>
            <a:r>
              <a:rPr lang="en-US" altLang="en-US" sz="2400" b="1" dirty="0">
                <a:solidFill>
                  <a:srgbClr val="100800"/>
                </a:solidFill>
              </a:rPr>
              <a:t>PO</a:t>
            </a:r>
            <a:r>
              <a:rPr lang="en-US" altLang="en-US" sz="2400" b="1" baseline="-25000" dirty="0">
                <a:solidFill>
                  <a:srgbClr val="100800"/>
                </a:solidFill>
              </a:rPr>
              <a:t>4</a:t>
            </a:r>
            <a:r>
              <a:rPr lang="en-US" altLang="en-US" dirty="0"/>
              <a:t> </a:t>
            </a:r>
          </a:p>
          <a:p>
            <a:pPr algn="ctr">
              <a:buFont typeface="Monotype Sorts" pitchFamily="2" charset="2"/>
              <a:buNone/>
              <a:defRPr/>
            </a:pPr>
            <a:endParaRPr lang="en-US" altLang="en-US" sz="1050" b="1" dirty="0"/>
          </a:p>
        </p:txBody>
      </p:sp>
      <p:sp>
        <p:nvSpPr>
          <p:cNvPr id="4" name="Rectangle 3"/>
          <p:cNvSpPr>
            <a:spLocks noChangeArrowheads="1"/>
          </p:cNvSpPr>
          <p:nvPr/>
        </p:nvSpPr>
        <p:spPr bwMode="auto">
          <a:xfrm>
            <a:off x="7489825" y="169863"/>
            <a:ext cx="1463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190484"/>
                </a:solidFill>
              </a:rPr>
              <a:t>MM = </a:t>
            </a:r>
            <a:r>
              <a:rPr lang="en-US" altLang="en-US" sz="2400" b="1" baseline="30000">
                <a:solidFill>
                  <a:srgbClr val="190484"/>
                </a:solidFill>
              </a:rPr>
              <a:t>m</a:t>
            </a:r>
            <a:r>
              <a:rPr lang="en-US" altLang="en-US" sz="2400" b="1">
                <a:solidFill>
                  <a:srgbClr val="190484"/>
                </a:solidFill>
              </a:rPr>
              <a:t>/</a:t>
            </a:r>
            <a:r>
              <a:rPr lang="en-US" altLang="en-US" sz="2400" b="1" baseline="-25000">
                <a:solidFill>
                  <a:srgbClr val="190484"/>
                </a:solidFill>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62615882-8C6C-44D2-9AFE-F4B5A69489AD}"/>
              </a:ext>
            </a:extLst>
          </p:cNvPr>
          <p:cNvSpPr txBox="1">
            <a:spLocks noChangeArrowheads="1"/>
          </p:cNvSpPr>
          <p:nvPr/>
        </p:nvSpPr>
        <p:spPr bwMode="auto">
          <a:xfrm>
            <a:off x="152400" y="1752600"/>
            <a:ext cx="8991600"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b="1" dirty="0"/>
              <a:t>1. Calculate the formula weight of sucrose, C</a:t>
            </a:r>
            <a:r>
              <a:rPr lang="en-US" altLang="en-US" b="1" baseline="-25000" dirty="0"/>
              <a:t>12</a:t>
            </a:r>
            <a:r>
              <a:rPr lang="en-US" altLang="en-US" b="1" dirty="0"/>
              <a:t>H</a:t>
            </a:r>
            <a:r>
              <a:rPr lang="en-US" altLang="en-US" b="1" baseline="-25000" dirty="0"/>
              <a:t>22</a:t>
            </a:r>
            <a:r>
              <a:rPr lang="en-US" altLang="en-US" b="1" dirty="0"/>
              <a:t>O</a:t>
            </a:r>
            <a:r>
              <a:rPr lang="en-US" altLang="en-US" b="1" baseline="-25000" dirty="0"/>
              <a:t>11.</a:t>
            </a:r>
          </a:p>
          <a:p>
            <a:pPr>
              <a:spcBef>
                <a:spcPct val="0"/>
              </a:spcBef>
              <a:buFontTx/>
              <a:buNone/>
              <a:defRPr/>
            </a:pPr>
            <a:endParaRPr lang="en-US" altLang="en-US" sz="1800" b="1" dirty="0">
              <a:solidFill>
                <a:schemeClr val="accent2"/>
              </a:solidFill>
            </a:endParaRPr>
          </a:p>
          <a:p>
            <a:pPr>
              <a:spcBef>
                <a:spcPct val="0"/>
              </a:spcBef>
              <a:buFontTx/>
              <a:buNone/>
              <a:defRPr/>
            </a:pPr>
            <a:r>
              <a:rPr lang="en-US" altLang="en-US" b="1" dirty="0">
                <a:solidFill>
                  <a:schemeClr val="accent2">
                    <a:lumMod val="75000"/>
                  </a:schemeClr>
                </a:solidFill>
              </a:rPr>
              <a:t>2. Calculate the number of moles in 28.0 g of water.</a:t>
            </a:r>
          </a:p>
          <a:p>
            <a:pPr>
              <a:spcBef>
                <a:spcPct val="0"/>
              </a:spcBef>
              <a:buFontTx/>
              <a:buNone/>
              <a:defRPr/>
            </a:pPr>
            <a:endParaRPr lang="en-US" altLang="en-US" sz="1800" b="1" dirty="0">
              <a:solidFill>
                <a:srgbClr val="CC0000"/>
              </a:solidFill>
            </a:endParaRPr>
          </a:p>
          <a:p>
            <a:pPr>
              <a:spcBef>
                <a:spcPct val="0"/>
              </a:spcBef>
              <a:buFontTx/>
              <a:buNone/>
              <a:defRPr/>
            </a:pPr>
            <a:r>
              <a:rPr lang="en-US" altLang="en-US" b="1" dirty="0"/>
              <a:t>3.  How many oxygen atoms are present in 4.20 g of NaHCO</a:t>
            </a:r>
            <a:r>
              <a:rPr lang="en-US" altLang="en-US" b="1" baseline="-25000" dirty="0"/>
              <a:t>3</a:t>
            </a:r>
            <a:r>
              <a:rPr lang="en-US" altLang="en-US" b="1" dirty="0"/>
              <a:t>?</a:t>
            </a:r>
          </a:p>
          <a:p>
            <a:pPr>
              <a:spcBef>
                <a:spcPct val="0"/>
              </a:spcBef>
              <a:buFontTx/>
              <a:buNone/>
              <a:defRPr/>
            </a:pPr>
            <a:endParaRPr lang="en-US" altLang="en-US" sz="1800" b="1" dirty="0">
              <a:solidFill>
                <a:schemeClr val="accent2"/>
              </a:solidFill>
            </a:endParaRPr>
          </a:p>
          <a:p>
            <a:pPr>
              <a:spcBef>
                <a:spcPct val="0"/>
              </a:spcBef>
              <a:buFontTx/>
              <a:buNone/>
              <a:defRPr/>
            </a:pPr>
            <a:r>
              <a:rPr lang="en-US" altLang="en-US" b="1" dirty="0">
                <a:solidFill>
                  <a:schemeClr val="accent2">
                    <a:lumMod val="75000"/>
                  </a:schemeClr>
                </a:solidFill>
              </a:rPr>
              <a:t>4.  Calculate how many methane (CH</a:t>
            </a:r>
            <a:r>
              <a:rPr lang="en-US" altLang="en-US" b="1" baseline="-25000" dirty="0">
                <a:solidFill>
                  <a:schemeClr val="accent2">
                    <a:lumMod val="75000"/>
                  </a:schemeClr>
                </a:solidFill>
              </a:rPr>
              <a:t>4</a:t>
            </a:r>
            <a:r>
              <a:rPr lang="en-US" altLang="en-US" b="1" dirty="0">
                <a:solidFill>
                  <a:schemeClr val="accent2">
                    <a:lumMod val="75000"/>
                  </a:schemeClr>
                </a:solidFill>
              </a:rPr>
              <a:t>) molecules there are in 25.0 g of methane.</a:t>
            </a:r>
          </a:p>
        </p:txBody>
      </p:sp>
      <p:graphicFrame>
        <p:nvGraphicFramePr>
          <p:cNvPr id="10243" name="Object 5" title="decorative picture"/>
          <p:cNvGraphicFramePr>
            <a:graphicFrameLocks noChangeAspect="1"/>
          </p:cNvGraphicFramePr>
          <p:nvPr>
            <p:extLst>
              <p:ext uri="{D42A27DB-BD31-4B8C-83A1-F6EECF244321}">
                <p14:modId xmlns:p14="http://schemas.microsoft.com/office/powerpoint/2010/main" val="3203938023"/>
              </p:ext>
            </p:extLst>
          </p:nvPr>
        </p:nvGraphicFramePr>
        <p:xfrm>
          <a:off x="304800" y="838200"/>
          <a:ext cx="8534400" cy="990600"/>
        </p:xfrm>
        <a:graphic>
          <a:graphicData uri="http://schemas.openxmlformats.org/presentationml/2006/ole">
            <mc:AlternateContent xmlns:mc="http://schemas.openxmlformats.org/markup-compatibility/2006">
              <mc:Choice xmlns:v="urn:schemas-microsoft-com:vml" Requires="v">
                <p:oleObj spid="_x0000_s10249" r:id="rId3" imgW="5430012" imgH="608076" progId="">
                  <p:embed/>
                </p:oleObj>
              </mc:Choice>
              <mc:Fallback>
                <p:oleObj r:id="rId3" imgW="5430012" imgH="608076"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382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Text Box 6"/>
          <p:cNvSpPr txBox="1">
            <a:spLocks noChangeArrowheads="1"/>
          </p:cNvSpPr>
          <p:nvPr/>
        </p:nvSpPr>
        <p:spPr bwMode="auto">
          <a:xfrm>
            <a:off x="2209800" y="228600"/>
            <a:ext cx="504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u="sng"/>
              <a:t>Calculations involving the mole</a:t>
            </a:r>
            <a:endParaRPr lang="en-US" altLang="en-US" sz="2400" u="sng"/>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350" y="228600"/>
            <a:ext cx="9144000" cy="609600"/>
          </a:xfrm>
        </p:spPr>
        <p:txBody>
          <a:bodyPr/>
          <a:lstStyle/>
          <a:p>
            <a:pPr>
              <a:defRPr/>
            </a:pPr>
            <a:r>
              <a:rPr lang="en-US" altLang="en-US" sz="3600" b="1" dirty="0">
                <a:solidFill>
                  <a:schemeClr val="accent2"/>
                </a:solidFill>
                <a:effectLst>
                  <a:outerShdw blurRad="38100" dist="38100" dir="2700000" algn="tl">
                    <a:srgbClr val="C0C0C0"/>
                  </a:outerShdw>
                </a:effectLst>
                <a:latin typeface="Arial" panose="020B0604020202020204" pitchFamily="34" charset="0"/>
              </a:rPr>
              <a:t>Simple MOLE Calculations</a:t>
            </a:r>
            <a:endParaRPr lang="en-US" altLang="en-US" dirty="0"/>
          </a:p>
        </p:txBody>
      </p:sp>
      <p:sp>
        <p:nvSpPr>
          <p:cNvPr id="8195" name="Rectangle 3"/>
          <p:cNvSpPr>
            <a:spLocks noGrp="1" noChangeArrowheads="1"/>
          </p:cNvSpPr>
          <p:nvPr>
            <p:ph type="body" sz="half" idx="1"/>
          </p:nvPr>
        </p:nvSpPr>
        <p:spPr>
          <a:xfrm>
            <a:off x="228600" y="838200"/>
            <a:ext cx="8763000" cy="2743200"/>
          </a:xfrm>
          <a:solidFill>
            <a:srgbClr val="FFFF99"/>
          </a:solidFill>
        </p:spPr>
        <p:txBody>
          <a:bodyPr/>
          <a:lstStyle/>
          <a:p>
            <a:pPr marL="0" indent="0">
              <a:buFontTx/>
              <a:buNone/>
              <a:defRPr/>
            </a:pPr>
            <a:r>
              <a:rPr lang="en-US" altLang="en-US" b="1" dirty="0"/>
              <a:t>1) How many moles of Mg are contained in 15.0 grams of Mg?                       </a:t>
            </a:r>
            <a:endParaRPr lang="en-US" altLang="en-US" sz="4000" b="1" dirty="0"/>
          </a:p>
        </p:txBody>
      </p:sp>
      <p:sp>
        <p:nvSpPr>
          <p:cNvPr id="8196" name="Rectangle 4"/>
          <p:cNvSpPr>
            <a:spLocks noGrp="1" noChangeArrowheads="1"/>
          </p:cNvSpPr>
          <p:nvPr>
            <p:ph type="body" sz="half" idx="2"/>
          </p:nvPr>
        </p:nvSpPr>
        <p:spPr>
          <a:xfrm>
            <a:off x="228600" y="3733800"/>
            <a:ext cx="8763000" cy="2971800"/>
          </a:xfrm>
          <a:solidFill>
            <a:srgbClr val="FFFF99"/>
          </a:solidFill>
        </p:spPr>
        <p:txBody>
          <a:bodyPr/>
          <a:lstStyle/>
          <a:p>
            <a:pPr marL="0" indent="0">
              <a:buFontTx/>
              <a:buNone/>
              <a:defRPr/>
            </a:pPr>
            <a:r>
              <a:rPr lang="en-US" altLang="en-US" b="1" dirty="0"/>
              <a:t>2) How many atoms of Mg are contained in 15.0 grams of Mg?</a:t>
            </a:r>
          </a:p>
          <a:p>
            <a:pPr marL="0" indent="0">
              <a:buFontTx/>
              <a:buNone/>
              <a:defRPr/>
            </a:pPr>
            <a:endParaRPr lang="en-US" altLang="en-US" sz="1600" dirty="0"/>
          </a:p>
          <a:p>
            <a:pPr>
              <a:buFont typeface="Monotype Sorts" pitchFamily="2" charset="2"/>
              <a:buNone/>
              <a:defRPr/>
            </a:pPr>
            <a:endParaRPr lang="en-US" altLang="en-US" sz="3600" b="1" dirty="0"/>
          </a:p>
        </p:txBody>
      </p:sp>
      <p:sp>
        <p:nvSpPr>
          <p:cNvPr id="20485" name="Cube 4"/>
          <p:cNvSpPr>
            <a:spLocks noChangeArrowheads="1"/>
          </p:cNvSpPr>
          <p:nvPr/>
        </p:nvSpPr>
        <p:spPr bwMode="auto">
          <a:xfrm>
            <a:off x="7620000" y="153988"/>
            <a:ext cx="1143000" cy="531812"/>
          </a:xfrm>
          <a:prstGeom prst="cube">
            <a:avLst>
              <a:gd name="adj" fmla="val 25000"/>
            </a:avLst>
          </a:prstGeom>
          <a:solidFill>
            <a:srgbClr val="FF0000">
              <a:alpha val="12157"/>
            </a:srgbClr>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CHAT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2730</Words>
  <Application>Microsoft Office PowerPoint</Application>
  <PresentationFormat>On-screen Show (4:3)</PresentationFormat>
  <Paragraphs>285</Paragraphs>
  <Slides>36</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Microsoft YaHei</vt:lpstr>
      <vt:lpstr>ＭＳ Ｐゴシック</vt:lpstr>
      <vt:lpstr>Arial</vt:lpstr>
      <vt:lpstr>Arial Narrow</vt:lpstr>
      <vt:lpstr>Monotype Sorts</vt:lpstr>
      <vt:lpstr>Symbol</vt:lpstr>
      <vt:lpstr>Times New Roman</vt:lpstr>
      <vt:lpstr>Wingdings</vt:lpstr>
      <vt:lpstr>Default Design</vt:lpstr>
      <vt:lpstr>Equation</vt:lpstr>
      <vt:lpstr>THE MOLE “n”</vt:lpstr>
      <vt:lpstr>Avogadro’s Number</vt:lpstr>
      <vt:lpstr>Chemical Packages - Moles</vt:lpstr>
      <vt:lpstr>Relationship Between  Moles and Mass</vt:lpstr>
      <vt:lpstr>Mole and Mass Relationships</vt:lpstr>
      <vt:lpstr>THE MOLE &amp; MOLAR MASS</vt:lpstr>
      <vt:lpstr>Simple MOLE Calculations    </vt:lpstr>
      <vt:lpstr>PowerPoint Presentation</vt:lpstr>
      <vt:lpstr>Simple MOLE Calculations</vt:lpstr>
      <vt:lpstr>PowerPoint Presentation</vt:lpstr>
      <vt:lpstr>PowerPoint Presentation</vt:lpstr>
      <vt:lpstr>PERCENT COMPOSITION</vt:lpstr>
      <vt:lpstr>PERCENT COMPOSITION</vt:lpstr>
      <vt:lpstr>PowerPoint Presentation</vt:lpstr>
      <vt:lpstr>EMPIRICAL FORMULA</vt:lpstr>
      <vt:lpstr>EMPIRICAL FORMULA</vt:lpstr>
      <vt:lpstr>Determining Empirical Formulas—an Example (1 of 4)</vt:lpstr>
      <vt:lpstr>Determining Empirical Formulas—an Example (2 of 4)</vt:lpstr>
      <vt:lpstr>Determining Empirical Formulas—an Example (3 of 4)</vt:lpstr>
      <vt:lpstr>Determining Empirical Formulas—an Example (4 of 4)</vt:lpstr>
      <vt:lpstr>PowerPoint Presentation</vt:lpstr>
      <vt:lpstr>PowerPoint Presentation</vt:lpstr>
      <vt:lpstr>Combustion Analysis (1 of 3)</vt:lpstr>
      <vt:lpstr>Combustion Analysis (2 of 3)</vt:lpstr>
      <vt:lpstr>Combustion Analysis (3 of 3)</vt:lpstr>
      <vt:lpstr>PowerPoint Presentation</vt:lpstr>
      <vt:lpstr>PowerPoint Presentation</vt:lpstr>
      <vt:lpstr>PowerPoint Presentation</vt:lpstr>
      <vt:lpstr>WRITING CHEMICAL EQUATIONS</vt:lpstr>
      <vt:lpstr>CHEMICAL EQUATIONS</vt:lpstr>
      <vt:lpstr>BALANCING CHEMICAL EQUATIONS  Mg + O2  MgO</vt:lpstr>
      <vt:lpstr>PowerPoint Presentation</vt:lpstr>
      <vt:lpstr>PowerPoint Presentation</vt:lpstr>
      <vt:lpstr>CHEMICAL EQUATIONS</vt:lpstr>
      <vt:lpstr>Write the molecular, ionic, &amp; net ionic equations.</vt:lpstr>
      <vt:lpstr>Workshop 3F Write the molecular, ionic, &amp; net ionic equations.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terry boan</dc:creator>
  <cp:lastModifiedBy>Boan, Terry A.</cp:lastModifiedBy>
  <cp:revision>63</cp:revision>
  <dcterms:created xsi:type="dcterms:W3CDTF">2005-08-18T21:44:22Z</dcterms:created>
  <dcterms:modified xsi:type="dcterms:W3CDTF">2020-06-06T18:26:51Z</dcterms:modified>
</cp:coreProperties>
</file>