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8"/>
  </p:notesMasterIdLst>
  <p:sldIdLst>
    <p:sldId id="322" r:id="rId2"/>
    <p:sldId id="282" r:id="rId3"/>
    <p:sldId id="326" r:id="rId4"/>
    <p:sldId id="281" r:id="rId5"/>
    <p:sldId id="284" r:id="rId6"/>
    <p:sldId id="285" r:id="rId7"/>
    <p:sldId id="323" r:id="rId8"/>
    <p:sldId id="334" r:id="rId9"/>
    <p:sldId id="335" r:id="rId10"/>
    <p:sldId id="342" r:id="rId11"/>
    <p:sldId id="324" r:id="rId12"/>
    <p:sldId id="286" r:id="rId13"/>
    <p:sldId id="325" r:id="rId14"/>
    <p:sldId id="312" r:id="rId15"/>
    <p:sldId id="314" r:id="rId16"/>
    <p:sldId id="333" r:id="rId17"/>
    <p:sldId id="309" r:id="rId18"/>
    <p:sldId id="288" r:id="rId19"/>
    <p:sldId id="289" r:id="rId20"/>
    <p:sldId id="290" r:id="rId21"/>
    <p:sldId id="366" r:id="rId22"/>
    <p:sldId id="287" r:id="rId23"/>
    <p:sldId id="327" r:id="rId24"/>
    <p:sldId id="328" r:id="rId25"/>
    <p:sldId id="329" r:id="rId26"/>
    <p:sldId id="291" r:id="rId27"/>
    <p:sldId id="332" r:id="rId28"/>
    <p:sldId id="330" r:id="rId29"/>
    <p:sldId id="336" r:id="rId30"/>
    <p:sldId id="337" r:id="rId31"/>
    <p:sldId id="557" r:id="rId32"/>
    <p:sldId id="339" r:id="rId33"/>
    <p:sldId id="341" r:id="rId34"/>
    <p:sldId id="367" r:id="rId35"/>
    <p:sldId id="343" r:id="rId36"/>
    <p:sldId id="344" r:id="rId37"/>
    <p:sldId id="365" r:id="rId38"/>
    <p:sldId id="555" r:id="rId39"/>
    <p:sldId id="362" r:id="rId40"/>
    <p:sldId id="363" r:id="rId41"/>
    <p:sldId id="364" r:id="rId42"/>
    <p:sldId id="316" r:id="rId43"/>
    <p:sldId id="345" r:id="rId44"/>
    <p:sldId id="546" r:id="rId45"/>
    <p:sldId id="549" r:id="rId46"/>
    <p:sldId id="552" r:id="rId47"/>
    <p:sldId id="293" r:id="rId48"/>
    <p:sldId id="317" r:id="rId49"/>
    <p:sldId id="346" r:id="rId50"/>
    <p:sldId id="347" r:id="rId51"/>
    <p:sldId id="348" r:id="rId52"/>
    <p:sldId id="349" r:id="rId53"/>
    <p:sldId id="350" r:id="rId54"/>
    <p:sldId id="294" r:id="rId55"/>
    <p:sldId id="358" r:id="rId56"/>
    <p:sldId id="359" r:id="rId57"/>
    <p:sldId id="351" r:id="rId58"/>
    <p:sldId id="292" r:id="rId59"/>
    <p:sldId id="318" r:id="rId60"/>
    <p:sldId id="302" r:id="rId61"/>
    <p:sldId id="303" r:id="rId62"/>
    <p:sldId id="304" r:id="rId63"/>
    <p:sldId id="305" r:id="rId64"/>
    <p:sldId id="306" r:id="rId65"/>
    <p:sldId id="352" r:id="rId66"/>
    <p:sldId id="353" r:id="rId67"/>
    <p:sldId id="354" r:id="rId68"/>
    <p:sldId id="355" r:id="rId69"/>
    <p:sldId id="356" r:id="rId70"/>
    <p:sldId id="357" r:id="rId71"/>
    <p:sldId id="299" r:id="rId72"/>
    <p:sldId id="369" r:id="rId73"/>
    <p:sldId id="360" r:id="rId74"/>
    <p:sldId id="361" r:id="rId75"/>
    <p:sldId id="320" r:id="rId76"/>
    <p:sldId id="307" r:id="rId7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900CC"/>
    <a:srgbClr val="D60093"/>
    <a:srgbClr val="CC6600"/>
    <a:srgbClr val="3399FF"/>
    <a:srgbClr val="006600"/>
    <a:srgbClr val="9966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2110" autoAdjust="0"/>
  </p:normalViewPr>
  <p:slideViewPr>
    <p:cSldViewPr>
      <p:cViewPr varScale="1">
        <p:scale>
          <a:sx n="79" d="100"/>
          <a:sy n="79" d="100"/>
        </p:scale>
        <p:origin x="11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6.wmf"/><Relationship Id="rId7" Type="http://schemas.openxmlformats.org/officeDocument/2006/relationships/image" Target="../media/image69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54.wmf"/><Relationship Id="rId5" Type="http://schemas.openxmlformats.org/officeDocument/2006/relationships/image" Target="../media/image68.wmf"/><Relationship Id="rId10" Type="http://schemas.openxmlformats.org/officeDocument/2006/relationships/image" Target="../media/image15.wmf"/><Relationship Id="rId4" Type="http://schemas.openxmlformats.org/officeDocument/2006/relationships/image" Target="../media/image67.wmf"/><Relationship Id="rId9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72.wmf"/><Relationship Id="rId7" Type="http://schemas.openxmlformats.org/officeDocument/2006/relationships/image" Target="../media/image54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6.wmf"/><Relationship Id="rId5" Type="http://schemas.openxmlformats.org/officeDocument/2006/relationships/image" Target="../media/image68.wmf"/><Relationship Id="rId4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55.wmf"/><Relationship Id="rId4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8.wmf"/><Relationship Id="rId7" Type="http://schemas.openxmlformats.org/officeDocument/2006/relationships/image" Target="../media/image93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92.wmf"/><Relationship Id="rId5" Type="http://schemas.openxmlformats.org/officeDocument/2006/relationships/image" Target="../media/image54.wmf"/><Relationship Id="rId10" Type="http://schemas.openxmlformats.org/officeDocument/2006/relationships/image" Target="../media/image70.wmf"/><Relationship Id="rId4" Type="http://schemas.openxmlformats.org/officeDocument/2006/relationships/image" Target="../media/image91.wmf"/><Relationship Id="rId9" Type="http://schemas.openxmlformats.org/officeDocument/2006/relationships/image" Target="../media/image1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2.wmf"/><Relationship Id="rId1" Type="http://schemas.openxmlformats.org/officeDocument/2006/relationships/image" Target="../media/image32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455A252-B568-4E06-B92C-D524965FA7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0C9E08-B7C5-4DFD-B74D-058A88F8FC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0556EDB-029D-433B-9646-35B85BC6288C}" type="datetimeFigureOut">
              <a:rPr lang="en-US"/>
              <a:pPr>
                <a:defRPr/>
              </a:pPr>
              <a:t>8/7/2020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827B860-08AC-4CE0-B368-7A52BC3D92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11416C2D-1555-4DAE-A718-E0238CFA7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49BAB7-7890-4747-94B4-7774448C0F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8ADBD8-E55E-4DD8-9F12-5DCA10AAEB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165113-368E-4A2C-A70F-22C9EF6F8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083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F90D7B-7129-4356-AD87-63259D076EF9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687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8B5106-3376-4EB3-B80E-5794CC8A6074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4387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3F83B5A-3C34-4117-8446-7016628FFCAD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269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1E5115-4989-4911-98B4-9FC6AD8B910E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38696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9453ED-8C15-418A-AED6-92EBBF76797A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3286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9782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0825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85D2CF-35B5-45A0-A252-3BEFD1AE0902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928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3959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E8C0A3-5966-493B-957A-E05F2CD90FEF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62029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ED4566-7126-449D-959D-E1BE5F9F5834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61616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61740A-6C16-47B7-BF1D-4BA00C2E6D61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83191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807673-2278-404C-B6AC-5132FA35E443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839508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794E238-15E4-4553-B5CF-1FE6391511F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6083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6785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225FF5-92B5-4E55-9584-FBE2B33A8BA8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23635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4C9965-905E-436E-BD55-364A48116CBB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8807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517657-CCE9-440E-A5A3-55C119661544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4716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EB5545-CD60-4690-B69E-A17F6C1B574E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8692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CEE07A-451C-424A-912B-8D992F3CC05E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81829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C84CEE-0FB8-40BE-B80A-FE3C55901B1A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3984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33FE54-3EFD-48E7-803B-9B3E2FEE3F0A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63674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DDC03B-0C11-4179-8A27-D0936BC0E974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832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0CB22B-72A1-4A9E-9990-6562096EA93D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5705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25528A-E570-4F44-A39D-DC49A9D2B309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6925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C7D62A-C812-4EED-8B59-EFF8BD6751DB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0712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371CC0-558B-4AD4-970D-20C8D31DF588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70070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406B76-CF57-4185-8046-AE982FB594B5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137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238F30-FDE2-408A-99BC-1B221B60BBA4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341557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9E3C42-E7A8-45DE-93A4-B8E21436B747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21153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70528D-0D55-42CA-BC4D-CF3DE24E9A0A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93038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6CC32B-68F6-4929-80BE-60FB5F073D27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73324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FBC08F-DB9D-4B83-9CA0-1D2EC41ECB00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06369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D847BD-04DD-4814-92D6-92A3DD030207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2475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EAED9F-908F-482A-9046-45A780A81E3F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25681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96766C-6D57-4342-90B8-D87A6BA449A2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66907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70656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87E366-C515-4114-86BE-9308FCBA4B3F}" type="slidenum">
              <a:rPr lang="en-US" altLang="en-US" sz="1200" smtClean="0"/>
              <a:pPr/>
              <a:t>43</a:t>
            </a:fld>
            <a:endParaRPr lang="en-US" altLang="en-US" sz="1200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87543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009979-D18F-4EC5-9A86-B5E003FA4081}" type="slidenum">
              <a:rPr lang="en-US" altLang="en-US" sz="1200" smtClean="0"/>
              <a:pPr/>
              <a:t>47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753960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9913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3FA962-ED17-403D-BA5D-B1539296010D}" type="slidenum">
              <a:rPr lang="en-US" altLang="en-US" sz="1200" smtClean="0"/>
              <a:pPr/>
              <a:t>49</a:t>
            </a:fld>
            <a:endParaRPr lang="en-US" altLang="en-US" sz="1200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80628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DC78CC-612A-43F8-8000-40B587CFF879}" type="slidenum">
              <a:rPr lang="en-US" altLang="en-US" sz="1200" smtClean="0"/>
              <a:pPr/>
              <a:t>50</a:t>
            </a:fld>
            <a:endParaRPr lang="en-US" altLang="en-US" sz="1200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22426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B62120-8F76-4FCA-B868-7BBF5FDE980A}" type="slidenum">
              <a:rPr lang="en-US" altLang="en-US" sz="1200" smtClean="0"/>
              <a:pPr/>
              <a:t>51</a:t>
            </a:fld>
            <a:endParaRPr lang="en-US" altLang="en-US" sz="1200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19799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1C0B42-4023-4ABC-8081-A83EE57F850F}" type="slidenum">
              <a:rPr lang="en-US" altLang="en-US" sz="1200" smtClean="0"/>
              <a:pPr/>
              <a:t>52</a:t>
            </a:fld>
            <a:endParaRPr lang="en-US" altLang="en-US" sz="1200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98656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CA4BDC-D9D6-4BC5-9C7B-204DEB084111}" type="slidenum">
              <a:rPr lang="en-US" altLang="en-US" sz="1200" smtClean="0"/>
              <a:pPr/>
              <a:t>53</a:t>
            </a:fld>
            <a:endParaRPr lang="en-US" altLang="en-US" sz="1200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229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2ACC53-9181-44A4-80A6-00773F4686BA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393301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FCB3D6-1634-4854-B4EB-6B01BB6F25B1}" type="slidenum">
              <a:rPr lang="en-US" altLang="en-US" sz="1200" smtClean="0"/>
              <a:pPr/>
              <a:t>54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200351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0FAC4D-BF98-4E11-8625-C0AFF03F218F}" type="slidenum">
              <a:rPr lang="en-US" altLang="en-US" sz="1200" smtClean="0"/>
              <a:pPr/>
              <a:t>55</a:t>
            </a:fld>
            <a:endParaRPr lang="en-US" altLang="en-US" sz="1200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81196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D9A4B7-0DCA-4D58-B217-03A2C60C5E79}" type="slidenum">
              <a:rPr lang="en-US" altLang="en-US" sz="1200" smtClean="0"/>
              <a:pPr/>
              <a:t>56</a:t>
            </a:fld>
            <a:endParaRPr lang="en-US" altLang="en-US" sz="1200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82266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0B2FB8-8582-4A90-83F6-F317A94B7021}" type="slidenum">
              <a:rPr lang="en-US" altLang="en-US" sz="1200" smtClean="0"/>
              <a:pPr/>
              <a:t>57</a:t>
            </a:fld>
            <a:endParaRPr lang="en-US" altLang="en-US" sz="1200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7255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F86803-9096-42D0-98A9-12880CD97786}" type="slidenum">
              <a:rPr lang="en-US" altLang="en-US" sz="1200" smtClean="0"/>
              <a:pPr/>
              <a:t>58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581765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02978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48C319-68F0-4004-8037-5D279F48CD4B}" type="slidenum">
              <a:rPr lang="en-US" altLang="en-US" sz="1200" smtClean="0"/>
              <a:pPr/>
              <a:t>60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077538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7C5AF4-51B8-43FB-A80F-E384CE69B42F}" type="slidenum">
              <a:rPr lang="en-US" altLang="en-US" sz="1200" smtClean="0"/>
              <a:pPr/>
              <a:t>61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248658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242A74-2538-425A-96A1-CC9F258C88A7}" type="slidenum">
              <a:rPr lang="en-US" altLang="en-US" sz="1200" smtClean="0"/>
              <a:pPr/>
              <a:t>62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441148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824502-8B13-4632-A3DC-7EC5C33D41A7}" type="slidenum">
              <a:rPr lang="en-US" altLang="en-US" sz="1200" smtClean="0"/>
              <a:pPr/>
              <a:t>63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51267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281F91-3BD9-4F89-B4C8-8F3ED15CDE47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058023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CFBA51-AD13-45BC-BB3C-8D822895B6E8}" type="slidenum">
              <a:rPr lang="en-US" altLang="en-US" sz="1200" smtClean="0"/>
              <a:pPr/>
              <a:t>64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93803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7050A6-9CA4-4ABA-B8EA-13B5451FE976}" type="slidenum">
              <a:rPr lang="en-US" altLang="en-US" sz="1200" smtClean="0"/>
              <a:pPr/>
              <a:t>65</a:t>
            </a:fld>
            <a:endParaRPr lang="en-US" altLang="en-US" sz="1200" smtClean="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50271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EACCBD-819A-4B01-89EC-D19C4F40D0E6}" type="slidenum">
              <a:rPr lang="en-US" altLang="en-US" sz="1200" smtClean="0"/>
              <a:pPr/>
              <a:t>66</a:t>
            </a:fld>
            <a:endParaRPr lang="en-US" altLang="en-US" sz="1200" smtClean="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759704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7A824C-A64C-44FD-B3B9-0CC0A512748D}" type="slidenum">
              <a:rPr lang="en-US" altLang="en-US" sz="1200" smtClean="0"/>
              <a:pPr/>
              <a:t>67</a:t>
            </a:fld>
            <a:endParaRPr lang="en-US" altLang="en-US" sz="1200" smtClean="0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53147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54F566-1E23-4543-9B76-BE4A2DD07813}" type="slidenum">
              <a:rPr lang="en-US" altLang="en-US" sz="1200" smtClean="0"/>
              <a:pPr/>
              <a:t>68</a:t>
            </a:fld>
            <a:endParaRPr lang="en-US" altLang="en-US" sz="1200" smtClean="0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30176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9D0DA5-E937-472C-8543-0E6B3BBFFB2B}" type="slidenum">
              <a:rPr lang="en-US" altLang="en-US" sz="1200" smtClean="0"/>
              <a:pPr/>
              <a:t>69</a:t>
            </a:fld>
            <a:endParaRPr lang="en-US" altLang="en-US" sz="1200" smtClean="0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05060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256E4E-4008-47C2-930E-7874CD09C8A4}" type="slidenum">
              <a:rPr lang="en-US" altLang="en-US" sz="1200" smtClean="0"/>
              <a:pPr/>
              <a:t>70</a:t>
            </a:fld>
            <a:endParaRPr lang="en-US" altLang="en-US" sz="1200" smtClean="0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33379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3267E0-7403-4968-823C-048FDBA240BE}" type="slidenum">
              <a:rPr lang="en-US" altLang="en-US" sz="1200" smtClean="0"/>
              <a:pPr/>
              <a:t>71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6687005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64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CE7793-6B92-428F-B8F5-F3C6891329BB}" type="slidenum">
              <a:rPr lang="en-US" altLang="en-US" sz="1200" smtClean="0"/>
              <a:pPr/>
              <a:t>72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9745923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666C9A-55AB-485C-816B-11A8487A270A}" type="slidenum">
              <a:rPr lang="en-US" altLang="en-US" sz="1200" smtClean="0"/>
              <a:pPr/>
              <a:t>73</a:t>
            </a:fld>
            <a:endParaRPr lang="en-US" altLang="en-US" sz="1200" smtClean="0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179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1AE268-D46F-4D7A-84AB-7F770D2C703C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12502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B03DC0-C498-488F-95E6-61613B75AC31}" type="slidenum">
              <a:rPr lang="en-US" altLang="en-US" sz="1200" smtClean="0"/>
              <a:pPr/>
              <a:t>74</a:t>
            </a:fld>
            <a:endParaRPr lang="en-US" altLang="en-US" sz="1200" smtClean="0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7470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905714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4855DE-022E-4845-AFB0-AB8CEDF21B61}" type="slidenum">
              <a:rPr lang="en-US" altLang="en-US" sz="1200" smtClean="0"/>
              <a:pPr/>
              <a:t>76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3285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A3B9B3-CFD3-49A7-8AE5-1D3EA09A294F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6519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A40CC5-619E-4FAC-89A0-45DCE8A6FF9D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695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4A496E1-623E-4F21-AA4D-A49484F0D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9398D53-E882-4184-9791-945A62308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0A4481-0AA3-4E33-97FD-EBA5AF84F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ED46F-AA8F-4155-99B3-715D20A16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84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4A496E1-623E-4F21-AA4D-A49484F0D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9398D53-E882-4184-9791-945A62308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0A4481-0AA3-4E33-97FD-EBA5AF84F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1177E-2D4D-4F3A-9CC7-5C7A52B39E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13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4A496E1-623E-4F21-AA4D-A49484F0D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9398D53-E882-4184-9791-945A62308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0A4481-0AA3-4E33-97FD-EBA5AF84F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F802-5F35-4C9B-B7AA-EFA08A294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298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8932"/>
            <a:ext cx="8229600" cy="83422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2743200"/>
            <a:ext cx="8229600" cy="98587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71052" y="4114800"/>
            <a:ext cx="8229600" cy="109279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0EC7B60-25FD-4816-A9B3-18251847EC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3663" y="6172200"/>
            <a:ext cx="8596312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7A807801-63D4-4807-A212-0C7C2DC799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9DD77-8897-4447-A1A5-0C615BF477EA}" type="datetimeFigureOut">
              <a:rPr lang="en-US"/>
              <a:pPr>
                <a:defRPr/>
              </a:pPr>
              <a:t>8/7/2020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C2DC9973-5194-4E2E-BE62-C1816FD727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3D0F-4D58-42BB-9E53-B026642D3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2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4A496E1-623E-4F21-AA4D-A49484F0D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9398D53-E882-4184-9791-945A62308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0A4481-0AA3-4E33-97FD-EBA5AF84F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901D0-304C-4C3C-BCD4-92D3AA64A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4A496E1-623E-4F21-AA4D-A49484F0D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9398D53-E882-4184-9791-945A62308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0A4481-0AA3-4E33-97FD-EBA5AF84F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D8B4-88F4-4350-83CC-6404832CD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42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4A496E1-623E-4F21-AA4D-A49484F0D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398D53-E882-4184-9791-945A62308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A0A4481-0AA3-4E33-97FD-EBA5AF84F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F70E-0EBB-42F6-A78D-941BA8723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23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4A496E1-623E-4F21-AA4D-A49484F0D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9398D53-E882-4184-9791-945A62308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A0A4481-0AA3-4E33-97FD-EBA5AF84F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C8753-F733-4E01-AB66-2A5807C85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62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4A496E1-623E-4F21-AA4D-A49484F0D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9398D53-E882-4184-9791-945A62308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A0A4481-0AA3-4E33-97FD-EBA5AF84F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5BFBB-C428-410D-BAA8-6A0B978BE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45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4A496E1-623E-4F21-AA4D-A49484F0D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9398D53-E882-4184-9791-945A62308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A0A4481-0AA3-4E33-97FD-EBA5AF84F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B64E-15A9-4148-B18C-BCEF1FA60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34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4A496E1-623E-4F21-AA4D-A49484F0D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398D53-E882-4184-9791-945A62308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A0A4481-0AA3-4E33-97FD-EBA5AF84F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66443-4626-4324-BCDF-17026CF091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14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4A496E1-623E-4F21-AA4D-A49484F0D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398D53-E882-4184-9791-945A62308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A0A4481-0AA3-4E33-97FD-EBA5AF84F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7E78-E185-4CA5-B7D0-B84CA36F7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31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4A496E1-623E-4F21-AA4D-A49484F0DC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9398D53-E882-4184-9791-945A62308D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CA0A4481-0AA3-4E33-97FD-EBA5AF84FB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74403C-173F-4B13-8D03-BF686F9A9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16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21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0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4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7.wmf"/><Relationship Id="rId4" Type="http://schemas.openxmlformats.org/officeDocument/2006/relationships/slide" Target="slide9.xml"/><Relationship Id="rId9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9.jpeg"/><Relationship Id="rId4" Type="http://schemas.openxmlformats.org/officeDocument/2006/relationships/image" Target="../media/image48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7" Type="http://schemas.openxmlformats.org/officeDocument/2006/relationships/slide" Target="slide5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9.xml"/><Relationship Id="rId5" Type="http://schemas.openxmlformats.org/officeDocument/2006/relationships/slide" Target="slide73.xml"/><Relationship Id="rId4" Type="http://schemas.openxmlformats.org/officeDocument/2006/relationships/slide" Target="slide5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7.xml"/><Relationship Id="rId4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46.xml"/><Relationship Id="rId21" Type="http://schemas.openxmlformats.org/officeDocument/2006/relationships/image" Target="../media/image62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23" Type="http://schemas.openxmlformats.org/officeDocument/2006/relationships/image" Target="../media/image63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61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1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49.bin"/><Relationship Id="rId3" Type="http://schemas.openxmlformats.org/officeDocument/2006/relationships/notesSlide" Target="../notesSlides/notesSlide47.xml"/><Relationship Id="rId21" Type="http://schemas.openxmlformats.org/officeDocument/2006/relationships/image" Target="../media/image71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54.wmf"/><Relationship Id="rId23" Type="http://schemas.openxmlformats.org/officeDocument/2006/relationships/image" Target="../media/image15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70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1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59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3.wmf"/><Relationship Id="rId5" Type="http://schemas.openxmlformats.org/officeDocument/2006/relationships/image" Target="../media/image64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5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4.emf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60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5.emf"/><Relationship Id="rId5" Type="http://schemas.openxmlformats.org/officeDocument/2006/relationships/oleObject" Target="../embeddings/Microsoft_Excel_Chart2.xls"/><Relationship Id="rId4" Type="http://schemas.openxmlformats.org/officeDocument/2006/relationships/oleObject" Target="../embeddings/oleObject6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1.xml"/><Relationship Id="rId4" Type="http://schemas.openxmlformats.org/officeDocument/2006/relationships/slide" Target="slide6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79.wmf"/><Relationship Id="rId4" Type="http://schemas.openxmlformats.org/officeDocument/2006/relationships/image" Target="../media/image80.jpeg"/><Relationship Id="rId9" Type="http://schemas.openxmlformats.org/officeDocument/2006/relationships/oleObject" Target="../embeddings/oleObject64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notesSlide" Target="../notesSlides/notesSlide62.xml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82.wmf"/><Relationship Id="rId4" Type="http://schemas.openxmlformats.org/officeDocument/2006/relationships/image" Target="../media/image80.jpeg"/><Relationship Id="rId9" Type="http://schemas.openxmlformats.org/officeDocument/2006/relationships/oleObject" Target="../embeddings/oleObject67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90.wmf"/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86.wmf"/><Relationship Id="rId4" Type="http://schemas.openxmlformats.org/officeDocument/2006/relationships/image" Target="../media/image80.jpeg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8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93.wmf"/><Relationship Id="rId3" Type="http://schemas.openxmlformats.org/officeDocument/2006/relationships/notesSlide" Target="../notesSlides/notesSlide64.xml"/><Relationship Id="rId21" Type="http://schemas.openxmlformats.org/officeDocument/2006/relationships/oleObject" Target="../embeddings/oleObject84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2.wmf"/><Relationship Id="rId20" Type="http://schemas.openxmlformats.org/officeDocument/2006/relationships/image" Target="../media/image7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79.bin"/><Relationship Id="rId24" Type="http://schemas.openxmlformats.org/officeDocument/2006/relationships/image" Target="../media/image70.wmf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23" Type="http://schemas.openxmlformats.org/officeDocument/2006/relationships/oleObject" Target="../embeddings/oleObject85.bin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80.jpeg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54.wmf"/><Relationship Id="rId22" Type="http://schemas.openxmlformats.org/officeDocument/2006/relationships/image" Target="../media/image15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10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Microsoft_Excel_Chart3.xls"/><Relationship Id="rId5" Type="http://schemas.openxmlformats.org/officeDocument/2006/relationships/oleObject" Target="../embeddings/oleObject86.bin"/><Relationship Id="rId4" Type="http://schemas.openxmlformats.org/officeDocument/2006/relationships/image" Target="../media/image94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6_00C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072" t="17444" r="134241" b="-17444"/>
          <a:stretch>
            <a:fillRect/>
          </a:stretch>
        </p:blipFill>
        <p:spPr bwMode="auto">
          <a:xfrm>
            <a:off x="0" y="1784350"/>
            <a:ext cx="54102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292225"/>
            <a:ext cx="3505200" cy="2895600"/>
          </a:xfrm>
          <a:noFill/>
        </p:spPr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Introduction to Buffers</a:t>
            </a:r>
          </a:p>
        </p:txBody>
      </p:sp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1150938"/>
            <a:ext cx="3597275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4243388" y="5334000"/>
            <a:ext cx="3949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 These solutions contain relatively high concentrations of both the acid and base. Their concentrations are approximately equal.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56C44A7-3416-4FA2-AF0D-E129DE77B04B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xmlns="" id="{5E5ACA6E-60E5-4BD2-8E16-A7273F878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3">
                    <a:lumMod val="75000"/>
                  </a:schemeClr>
                </a:solidFill>
                <a:hlinkClick r:id="rId3" action="ppaction://hlinksldjump"/>
              </a:rPr>
              <a:t>Buffering Capacity</a:t>
            </a:r>
            <a:endParaRPr lang="en-US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532" name="Picture 5" descr="16_04-01UN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6324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 Box 6">
            <a:extLst>
              <a:ext uri="{FF2B5EF4-FFF2-40B4-BE49-F238E27FC236}">
                <a16:creationId xmlns:a16="http://schemas.microsoft.com/office/drawing/2014/main" xmlns="" id="{B923761E-27FE-4A04-BCA7-B52CC8BE5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209800"/>
            <a:ext cx="231298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 concentrated buffer can neutralize more added acid or base than a dilute buffer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C901F8AC-76E2-48A3-B79C-88088330381D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grpSp>
        <p:nvGrpSpPr>
          <p:cNvPr id="24579" name="Group 14"/>
          <p:cNvGrpSpPr>
            <a:grpSpLocks/>
          </p:cNvGrpSpPr>
          <p:nvPr/>
        </p:nvGrpSpPr>
        <p:grpSpPr bwMode="auto">
          <a:xfrm>
            <a:off x="228600" y="914400"/>
            <a:ext cx="8686800" cy="5410200"/>
            <a:chOff x="144" y="576"/>
            <a:chExt cx="5472" cy="3408"/>
          </a:xfrm>
        </p:grpSpPr>
        <p:sp>
          <p:nvSpPr>
            <p:cNvPr id="24590" name="Rectangle 11"/>
            <p:cNvSpPr>
              <a:spLocks noChangeArrowheads="1"/>
            </p:cNvSpPr>
            <p:nvPr/>
          </p:nvSpPr>
          <p:spPr bwMode="auto">
            <a:xfrm>
              <a:off x="144" y="576"/>
              <a:ext cx="5472" cy="3408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591" name="Text Box 13"/>
            <p:cNvSpPr txBox="1">
              <a:spLocks noChangeArrowheads="1"/>
            </p:cNvSpPr>
            <p:nvPr/>
          </p:nvSpPr>
          <p:spPr bwMode="auto">
            <a:xfrm>
              <a:off x="4800" y="672"/>
              <a:ext cx="6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latin typeface="Times New Roman" panose="02020603050405020304" pitchFamily="18" charset="0"/>
                </a:rPr>
                <a:t>H</a:t>
              </a:r>
              <a:r>
                <a:rPr lang="en-US" altLang="en-US" sz="360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3600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r>
              <a:rPr lang="en-US" altLang="en-US" smtClean="0"/>
              <a:t>How Buffers Work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371600" y="1905000"/>
            <a:ext cx="13716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HA</a:t>
            </a:r>
            <a:endParaRPr lang="en-US" altLang="en-US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124200" y="2667000"/>
            <a:ext cx="819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sym typeface="Symbol" panose="05050102010706020507" pitchFamily="18" charset="2"/>
              </a:rPr>
              <a:t>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6019800" y="2743200"/>
            <a:ext cx="5286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sym typeface="Symbol" panose="05050102010706020507" pitchFamily="18" charset="2"/>
              </a:rPr>
              <a:t>+</a:t>
            </a: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6858000" y="2667000"/>
            <a:ext cx="838200" cy="990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</a:t>
            </a:r>
            <a:r>
              <a:rPr lang="en-US" altLang="en-US" sz="2400" baseline="-25000">
                <a:latin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</a:rPr>
              <a:t>O</a:t>
            </a:r>
            <a:r>
              <a:rPr lang="en-US" altLang="en-US" sz="2400" baseline="30000">
                <a:latin typeface="Times New Roman" panose="02020603050405020304" pitchFamily="18" charset="0"/>
              </a:rPr>
              <a:t>+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5" name="Rectangle 15"/>
          <p:cNvSpPr>
            <a:spLocks noChangeArrowheads="1"/>
          </p:cNvSpPr>
          <p:nvPr/>
        </p:nvSpPr>
        <p:spPr bwMode="auto">
          <a:xfrm>
            <a:off x="4495800" y="2286000"/>
            <a:ext cx="1066800" cy="1828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A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343400" y="2057400"/>
            <a:ext cx="1371600" cy="2438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A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581400" y="5029200"/>
            <a:ext cx="8382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Added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</a:t>
            </a:r>
            <a:r>
              <a:rPr lang="en-US" altLang="en-US" sz="2400" baseline="-25000">
                <a:latin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</a:rPr>
              <a:t>O</a:t>
            </a:r>
            <a:r>
              <a:rPr lang="en-US" altLang="en-US" sz="2400" baseline="30000">
                <a:latin typeface="Times New Roman" panose="02020603050405020304" pitchFamily="18" charset="0"/>
              </a:rPr>
              <a:t>+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572000" y="13716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new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HA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143000" y="1600200"/>
            <a:ext cx="1981200" cy="3200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HA</a:t>
            </a:r>
            <a:endParaRPr lang="en-US" altLang="en-US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93 0.00416 0.02205 0.00856 0.04375 0.00532 C 0.06545 0.00208 0.10989 -0.00393 0.13021 -0.02012 C 0.15052 -0.03631 0.16788 -0.05458 0.1658 -0.09135 C 0.16371 -0.12812 0.12587 -0.216 0.11788 -0.24098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1989 -0.02813 -0.03978 -0.04931 -0.04949 C -0.07049 -0.0592 -0.09427 -0.07215 -0.12743 -0.05851 C -0.16059 -0.04487 -0.21945 0.00093 -0.24792 0.03284 C -0.27639 0.06476 -0.2875 0.09898 -0.29861 0.13321 " pathEditMode="relative" ptsTypes="aaaaA">
                                      <p:cBhvr>
                                        <p:cTn id="27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4" grpId="0" animBg="1"/>
      <p:bldP spid="11274" grpId="1" animBg="1"/>
      <p:bldP spid="11274" grpId="2" animBg="1"/>
      <p:bldP spid="11280" grpId="0" animBg="1"/>
      <p:bldP spid="11280" grpId="1" animBg="1"/>
      <p:bldP spid="112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76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Buffer after addition 	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          </a:t>
            </a:r>
            <a:r>
              <a:rPr lang="en-US" altLang="en-US" sz="2000" b="1">
                <a:latin typeface="Times New Roman" panose="02020603050405020304" pitchFamily="18" charset="0"/>
              </a:rPr>
              <a:t>Buffer with equal		Buffer after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  of H</a:t>
            </a:r>
            <a:r>
              <a:rPr lang="en-US" altLang="en-US" sz="2000" b="1" baseline="-25000">
                <a:latin typeface="Times New Roman" panose="02020603050405020304" pitchFamily="18" charset="0"/>
              </a:rPr>
              <a:t>3</a:t>
            </a:r>
            <a:r>
              <a:rPr lang="en-US" altLang="en-US" sz="2000" b="1">
                <a:latin typeface="Times New Roman" panose="02020603050405020304" pitchFamily="18" charset="0"/>
              </a:rPr>
              <a:t>O+		       concentrations of		addition of OH-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			    conjugate acid &amp; base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" y="2590800"/>
            <a:ext cx="12192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CH</a:t>
            </a:r>
            <a:r>
              <a:rPr lang="en-US" altLang="en-US" sz="1800" b="1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 b="1">
                <a:latin typeface="Times New Roman" panose="02020603050405020304" pitchFamily="18" charset="0"/>
              </a:rPr>
              <a:t>COO</a:t>
            </a:r>
            <a:r>
              <a:rPr lang="en-US" altLang="en-US" sz="1800" b="1" baseline="30000">
                <a:latin typeface="Times New Roman" panose="02020603050405020304" pitchFamily="18" charset="0"/>
              </a:rPr>
              <a:t>-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447800" y="2362200"/>
            <a:ext cx="1219200" cy="1828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CH</a:t>
            </a:r>
            <a:r>
              <a:rPr lang="en-US" altLang="en-US" sz="1800" b="1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 b="1">
                <a:latin typeface="Times New Roman" panose="02020603050405020304" pitchFamily="18" charset="0"/>
              </a:rPr>
              <a:t>COOH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352800" y="2514600"/>
            <a:ext cx="1143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CH</a:t>
            </a:r>
            <a:r>
              <a:rPr lang="en-US" altLang="en-US" sz="1800" b="1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 b="1">
                <a:latin typeface="Times New Roman" panose="02020603050405020304" pitchFamily="18" charset="0"/>
              </a:rPr>
              <a:t>COO</a:t>
            </a:r>
            <a:r>
              <a:rPr lang="en-US" altLang="en-US" sz="1800" b="1" baseline="30000">
                <a:latin typeface="Times New Roman" panose="02020603050405020304" pitchFamily="18" charset="0"/>
              </a:rPr>
              <a:t>-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495800" y="2514600"/>
            <a:ext cx="1143000" cy="167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CH</a:t>
            </a:r>
            <a:r>
              <a:rPr lang="en-US" altLang="en-US" sz="1800" b="1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 b="1">
                <a:latin typeface="Times New Roman" panose="02020603050405020304" pitchFamily="18" charset="0"/>
              </a:rPr>
              <a:t>COOH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629400" y="2362200"/>
            <a:ext cx="1143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CH</a:t>
            </a:r>
            <a:r>
              <a:rPr lang="en-US" altLang="en-US" sz="1800" b="1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 b="1">
                <a:latin typeface="Times New Roman" panose="02020603050405020304" pitchFamily="18" charset="0"/>
              </a:rPr>
              <a:t>COO</a:t>
            </a:r>
            <a:r>
              <a:rPr lang="en-US" altLang="en-US" sz="1800" b="1" baseline="30000">
                <a:latin typeface="Times New Roman" panose="02020603050405020304" pitchFamily="18" charset="0"/>
              </a:rPr>
              <a:t>-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7772400" y="2590800"/>
            <a:ext cx="1143000" cy="1600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CH</a:t>
            </a:r>
            <a:r>
              <a:rPr lang="en-US" altLang="en-US" sz="1800" b="1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 b="1">
                <a:latin typeface="Times New Roman" panose="02020603050405020304" pitchFamily="18" charset="0"/>
              </a:rPr>
              <a:t>COOH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Text Box 18"/>
          <p:cNvSpPr txBox="1">
            <a:spLocks noChangeArrowheads="1"/>
          </p:cNvSpPr>
          <p:nvPr/>
        </p:nvSpPr>
        <p:spPr bwMode="auto">
          <a:xfrm>
            <a:off x="2667000" y="3009900"/>
            <a:ext cx="10461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H</a:t>
            </a:r>
            <a:r>
              <a:rPr lang="en-US" altLang="en-US" sz="1800" b="1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 b="1">
                <a:latin typeface="Times New Roman" panose="02020603050405020304" pitchFamily="18" charset="0"/>
              </a:rPr>
              <a:t>O</a:t>
            </a:r>
            <a:r>
              <a:rPr lang="en-US" altLang="en-US" sz="1800" b="1" baseline="30000">
                <a:latin typeface="Times New Roman" panose="02020603050405020304" pitchFamily="18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baseline="30000">
                <a:latin typeface="Times New Roman" panose="02020603050405020304" pitchFamily="18" charset="0"/>
                <a:sym typeface="Symbol" panose="05050102010706020507" pitchFamily="18" charset="2"/>
              </a:rPr>
              <a:t> </a:t>
            </a:r>
          </a:p>
        </p:txBody>
      </p:sp>
      <p:sp>
        <p:nvSpPr>
          <p:cNvPr id="26635" name="Text Box 19"/>
          <p:cNvSpPr txBox="1">
            <a:spLocks noChangeArrowheads="1"/>
          </p:cNvSpPr>
          <p:nvPr/>
        </p:nvSpPr>
        <p:spPr bwMode="auto">
          <a:xfrm>
            <a:off x="5927725" y="3009900"/>
            <a:ext cx="63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OH</a:t>
            </a:r>
            <a:r>
              <a:rPr lang="en-US" altLang="en-US" sz="1800" b="1" baseline="30000">
                <a:latin typeface="Times New Roman" panose="02020603050405020304" pitchFamily="18" charset="0"/>
              </a:rPr>
              <a:t>-</a:t>
            </a:r>
            <a:endParaRPr lang="en-US" altLang="en-US" sz="1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sym typeface="Symbol" panose="05050102010706020507" pitchFamily="18" charset="2"/>
              </a:rPr>
              <a:t>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6636" name="Text Box 20"/>
          <p:cNvSpPr txBox="1">
            <a:spLocks noChangeArrowheads="1"/>
          </p:cNvSpPr>
          <p:nvPr/>
        </p:nvSpPr>
        <p:spPr bwMode="auto">
          <a:xfrm>
            <a:off x="-92075" y="4529138"/>
            <a:ext cx="923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   H</a:t>
            </a:r>
            <a:r>
              <a:rPr lang="en-US" altLang="en-US" sz="1800" b="1" baseline="-25000">
                <a:latin typeface="Times New Roman" panose="02020603050405020304" pitchFamily="18" charset="0"/>
              </a:rPr>
              <a:t>2</a:t>
            </a:r>
            <a:r>
              <a:rPr lang="en-US" altLang="en-US" sz="1800" b="1">
                <a:latin typeface="Times New Roman" panose="02020603050405020304" pitchFamily="18" charset="0"/>
              </a:rPr>
              <a:t>O  +  CH</a:t>
            </a:r>
            <a:r>
              <a:rPr lang="en-US" altLang="en-US" sz="1800" b="1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 b="1">
                <a:latin typeface="Times New Roman" panose="02020603050405020304" pitchFamily="18" charset="0"/>
              </a:rPr>
              <a:t>COOH  </a:t>
            </a:r>
            <a:r>
              <a:rPr lang="en-US" altLang="en-US" sz="1800" b="1">
                <a:latin typeface="Times New Roman" panose="02020603050405020304" pitchFamily="18" charset="0"/>
                <a:sym typeface="Symbol" panose="05050102010706020507" pitchFamily="18" charset="2"/>
              </a:rPr>
              <a:t>  H</a:t>
            </a:r>
            <a:r>
              <a:rPr lang="en-US" altLang="en-US" sz="18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1800" b="1"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1800" b="1" baseline="30000">
                <a:latin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en-US" sz="1800" b="1">
                <a:latin typeface="Times New Roman" panose="02020603050405020304" pitchFamily="18" charset="0"/>
                <a:sym typeface="Symbol" panose="05050102010706020507" pitchFamily="18" charset="2"/>
              </a:rPr>
              <a:t>  +  CH</a:t>
            </a:r>
            <a:r>
              <a:rPr lang="en-US" altLang="en-US" sz="18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1800" b="1">
                <a:latin typeface="Times New Roman" panose="02020603050405020304" pitchFamily="18" charset="0"/>
                <a:sym typeface="Symbol" panose="05050102010706020507" pitchFamily="18" charset="2"/>
              </a:rPr>
              <a:t>COO</a:t>
            </a:r>
            <a:r>
              <a:rPr lang="en-US" altLang="en-US" sz="1800" b="1" baseline="30000">
                <a:latin typeface="Times New Roman" panose="02020603050405020304" pitchFamily="18" charset="0"/>
                <a:sym typeface="Symbol" panose="05050102010706020507" pitchFamily="18" charset="2"/>
              </a:rPr>
              <a:t>-     </a:t>
            </a:r>
            <a:r>
              <a:rPr lang="en-US" altLang="en-US" sz="1800" b="1">
                <a:latin typeface="Times New Roman" panose="02020603050405020304" pitchFamily="18" charset="0"/>
                <a:sym typeface="Symbol" panose="05050102010706020507" pitchFamily="18" charset="2"/>
              </a:rPr>
              <a:t>CH</a:t>
            </a:r>
            <a:r>
              <a:rPr lang="en-US" altLang="en-US" sz="18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1800" b="1">
                <a:latin typeface="Times New Roman" panose="02020603050405020304" pitchFamily="18" charset="0"/>
                <a:sym typeface="Symbol" panose="05050102010706020507" pitchFamily="18" charset="2"/>
              </a:rPr>
              <a:t>COOH  +  OH</a:t>
            </a:r>
            <a:r>
              <a:rPr lang="en-US" altLang="en-US" sz="1800" b="1" baseline="30000">
                <a:latin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en-US" sz="1800" b="1">
                <a:latin typeface="Times New Roman" panose="02020603050405020304" pitchFamily="18" charset="0"/>
                <a:sym typeface="Symbol" panose="05050102010706020507" pitchFamily="18" charset="2"/>
              </a:rPr>
              <a:t>    CH</a:t>
            </a:r>
            <a:r>
              <a:rPr lang="en-US" altLang="en-US" sz="18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1800" b="1">
                <a:latin typeface="Times New Roman" panose="02020603050405020304" pitchFamily="18" charset="0"/>
                <a:sym typeface="Symbol" panose="05050102010706020507" pitchFamily="18" charset="2"/>
              </a:rPr>
              <a:t>COO</a:t>
            </a:r>
            <a:r>
              <a:rPr lang="en-US" altLang="en-US" sz="1800" b="1" baseline="30000">
                <a:latin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en-US" sz="1800" b="1">
                <a:latin typeface="Times New Roman" panose="02020603050405020304" pitchFamily="18" charset="0"/>
                <a:sym typeface="Symbol" panose="05050102010706020507" pitchFamily="18" charset="2"/>
              </a:rPr>
              <a:t>  +  H</a:t>
            </a:r>
            <a:r>
              <a:rPr lang="en-US" altLang="en-US" sz="18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800" b="1"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lang="en-US" altLang="en-US" sz="2400" b="1" baseline="300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6637" name="Line 21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22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23"/>
          <p:cNvSpPr>
            <a:spLocks noChangeShapeType="1"/>
          </p:cNvSpPr>
          <p:nvPr/>
        </p:nvSpPr>
        <p:spPr bwMode="auto">
          <a:xfrm>
            <a:off x="4495800" y="441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0A43446-E985-4125-958E-B55E5937BB52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228600" y="914400"/>
            <a:ext cx="8686800" cy="5410200"/>
            <a:chOff x="144" y="576"/>
            <a:chExt cx="5472" cy="3408"/>
          </a:xfrm>
        </p:grpSpPr>
        <p:sp>
          <p:nvSpPr>
            <p:cNvPr id="28686" name="Rectangle 3"/>
            <p:cNvSpPr>
              <a:spLocks noChangeArrowheads="1"/>
            </p:cNvSpPr>
            <p:nvPr/>
          </p:nvSpPr>
          <p:spPr bwMode="auto">
            <a:xfrm>
              <a:off x="144" y="576"/>
              <a:ext cx="5472" cy="3408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687" name="Text Box 4"/>
            <p:cNvSpPr txBox="1">
              <a:spLocks noChangeArrowheads="1"/>
            </p:cNvSpPr>
            <p:nvPr/>
          </p:nvSpPr>
          <p:spPr bwMode="auto">
            <a:xfrm>
              <a:off x="4800" y="672"/>
              <a:ext cx="6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latin typeface="Times New Roman" panose="02020603050405020304" pitchFamily="18" charset="0"/>
                </a:rPr>
                <a:t>H</a:t>
              </a:r>
              <a:r>
                <a:rPr lang="en-US" altLang="en-US" sz="360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3600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28676" name="Rectangle 16"/>
          <p:cNvSpPr>
            <a:spLocks noChangeArrowheads="1"/>
          </p:cNvSpPr>
          <p:nvPr/>
        </p:nvSpPr>
        <p:spPr bwMode="auto">
          <a:xfrm>
            <a:off x="1524000" y="2209800"/>
            <a:ext cx="10668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HA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r>
              <a:rPr lang="en-US" altLang="en-US" smtClean="0"/>
              <a:t>How Buffers Work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371600" y="2057400"/>
            <a:ext cx="13716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HA</a:t>
            </a:r>
            <a:endParaRPr lang="en-US" altLang="en-US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124200" y="2667000"/>
            <a:ext cx="819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sym typeface="Symbol" panose="05050102010706020507" pitchFamily="18" charset="2"/>
              </a:rPr>
              <a:t>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096000" y="2743200"/>
            <a:ext cx="5286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sym typeface="Symbol" panose="05050102010706020507" pitchFamily="18" charset="2"/>
              </a:rPr>
              <a:t>+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6858000" y="2667000"/>
            <a:ext cx="838200" cy="990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</a:t>
            </a:r>
            <a:r>
              <a:rPr lang="en-US" altLang="en-US" sz="2400" baseline="-25000">
                <a:latin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</a:rPr>
              <a:t>O</a:t>
            </a:r>
            <a:r>
              <a:rPr lang="en-US" altLang="en-US" sz="2400" baseline="30000">
                <a:latin typeface="Times New Roman" panose="02020603050405020304" pitchFamily="18" charset="0"/>
              </a:rPr>
              <a:t>+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4343400" y="2057400"/>
            <a:ext cx="1371600" cy="2438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A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581400" y="5029200"/>
            <a:ext cx="8382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Added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HO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600200" y="1219200"/>
            <a:ext cx="838200" cy="990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new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4038600" y="1600200"/>
            <a:ext cx="1981200" cy="3200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A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en-US" altLang="en-US" baseline="30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048 0.01758 -0.0408 0.03515 -0.05486 0.03816 C -0.06892 0.04117 -0.06944 0.03215 -0.08489 0.01827 C -0.10035 0.00439 -0.12847 0.00185 -0.14792 -0.04556 C -0.16736 -0.09297 -0.18437 -0.17969 -0.20139 -0.26642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1198 -0.00093 0.02396 -0.00185 0.03542 0.00278 C 0.04688 0.00741 0.05243 0.02384 0.06841 0.02801 C 0.08455 0.03241 0.0967 0.02569 0.13195 0.02801 C 0.16702 0.03032 0.2448 0.01458 0.279 0.04213 C 0.31337 0.06991 0.32535 0.13218 0.3375 0.19444 " pathEditMode="relative" rAng="0" ptsTypes="aaaaaA">
                                      <p:cBhvr>
                                        <p:cTn id="27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24" grpId="0" animBg="1"/>
      <p:bldP spid="13324" grpId="1" animBg="1"/>
      <p:bldP spid="13324" grpId="2" animBg="1"/>
      <p:bldP spid="13327" grpId="0" animBg="1"/>
      <p:bldP spid="13327" grpId="1" animBg="1"/>
      <p:bldP spid="133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447800" y="1600200"/>
            <a:ext cx="6705600" cy="685800"/>
          </a:xfrm>
          <a:prstGeom prst="rect">
            <a:avLst/>
          </a:prstGeom>
          <a:solidFill>
            <a:srgbClr val="FFCC0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447800" y="2133600"/>
            <a:ext cx="6705600" cy="685800"/>
          </a:xfrm>
          <a:prstGeom prst="rect">
            <a:avLst/>
          </a:prstGeom>
          <a:solidFill>
            <a:srgbClr val="FFCC0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1447800" y="2819400"/>
            <a:ext cx="6705600" cy="685800"/>
          </a:xfrm>
          <a:prstGeom prst="rect">
            <a:avLst/>
          </a:prstGeom>
          <a:solidFill>
            <a:srgbClr val="FFCC0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1447800" y="4876800"/>
            <a:ext cx="6705600" cy="685800"/>
          </a:xfrm>
          <a:prstGeom prst="rect">
            <a:avLst/>
          </a:prstGeom>
          <a:solidFill>
            <a:srgbClr val="FFCC0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1798" name="Text Box 6">
            <a:extLst>
              <a:ext uri="{FF2B5EF4-FFF2-40B4-BE49-F238E27FC236}">
                <a16:creationId xmlns:a16="http://schemas.microsoft.com/office/drawing/2014/main" xmlns="" id="{A4BEDB00-F59C-4E73-8F54-CBEB8561C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"/>
            <a:ext cx="6530975" cy="396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latin typeface="Arial" charset="0"/>
              </a:rPr>
              <a:t>Buffer Capacity and Buffer Range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990600" y="1066800"/>
            <a:ext cx="5468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Buffer capacity </a:t>
            </a:r>
            <a:r>
              <a:rPr lang="en-US" altLang="en-US" sz="1800" b="1">
                <a:latin typeface="Arial" panose="020B0604020202020204" pitchFamily="34" charset="0"/>
              </a:rPr>
              <a:t>is the ability to resist pH change.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990600" y="4114800"/>
            <a:ext cx="7399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Buffer range </a:t>
            </a:r>
            <a:r>
              <a:rPr lang="en-US" altLang="en-US" sz="1800" b="1">
                <a:latin typeface="Arial" panose="020B0604020202020204" pitchFamily="34" charset="0"/>
              </a:rPr>
              <a:t>is the pH range over which the buffer acts effectively.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524000" y="1600200"/>
            <a:ext cx="6562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more concentrated the components of a buffer, the greater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buffer capacity.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524000" y="2346325"/>
            <a:ext cx="5456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pH of a buffer is distinct from its buffer capacity.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524000" y="2819400"/>
            <a:ext cx="5749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 buffer has the highest capacity when the component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concentrations are equal.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524000" y="4876800"/>
            <a:ext cx="6176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Buffers have a usable range within ± 1 pH unit of the pK</a:t>
            </a:r>
            <a:r>
              <a:rPr lang="en-US" altLang="en-US" sz="1800" baseline="-25000">
                <a:latin typeface="Arial" panose="020B0604020202020204" pitchFamily="34" charset="0"/>
              </a:rPr>
              <a:t>a</a:t>
            </a:r>
            <a:r>
              <a:rPr lang="en-US" altLang="en-US" sz="1800">
                <a:latin typeface="Arial" panose="020B0604020202020204" pitchFamily="34" charset="0"/>
              </a:rPr>
              <a:t>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its acid component.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  <p:bldP spid="161795" grpId="0" animBg="1"/>
      <p:bldP spid="161796" grpId="0" animBg="1"/>
      <p:bldP spid="1617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Sample Problem 1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00400" y="5334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Preparing a Buffer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381000" y="3200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SOLUTION: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143000"/>
            <a:ext cx="8305800" cy="1465263"/>
            <a:chOff x="240" y="720"/>
            <a:chExt cx="5232" cy="923"/>
          </a:xfrm>
        </p:grpSpPr>
        <p:sp>
          <p:nvSpPr>
            <p:cNvPr id="32777" name="Text Box 6"/>
            <p:cNvSpPr txBox="1">
              <a:spLocks noChangeArrowheads="1"/>
            </p:cNvSpPr>
            <p:nvPr/>
          </p:nvSpPr>
          <p:spPr bwMode="auto">
            <a:xfrm>
              <a:off x="240" y="72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PROBLEM:</a:t>
              </a:r>
            </a:p>
          </p:txBody>
        </p:sp>
        <p:sp>
          <p:nvSpPr>
            <p:cNvPr id="32778" name="Text Box 7"/>
            <p:cNvSpPr txBox="1">
              <a:spLocks noChangeArrowheads="1"/>
            </p:cNvSpPr>
            <p:nvPr/>
          </p:nvSpPr>
          <p:spPr bwMode="auto">
            <a:xfrm>
              <a:off x="1200" y="720"/>
              <a:ext cx="4272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An environmental chemist needs a carbonate buffer of pH 10.00 to study the effects of the acid rain on limsetone-rich soils.  How many grams of Na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1800">
                  <a:latin typeface="Arial" panose="020B0604020202020204" pitchFamily="34" charset="0"/>
                </a:rPr>
                <a:t>CO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3</a:t>
              </a:r>
              <a:r>
                <a:rPr lang="en-US" altLang="en-US" sz="1800">
                  <a:latin typeface="Arial" panose="020B0604020202020204" pitchFamily="34" charset="0"/>
                </a:rPr>
                <a:t> must she add to 1.5L of freshly prepared 0.20M NaHCO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3</a:t>
              </a:r>
              <a:r>
                <a:rPr lang="en-US" altLang="en-US" sz="1800">
                  <a:latin typeface="Arial" panose="020B0604020202020204" pitchFamily="34" charset="0"/>
                </a:rPr>
                <a:t> to make the buffer?  K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a</a:t>
              </a:r>
              <a:r>
                <a:rPr lang="en-US" altLang="en-US" sz="1800">
                  <a:latin typeface="Arial" panose="020B0604020202020204" pitchFamily="34" charset="0"/>
                </a:rPr>
                <a:t> of HCO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3</a:t>
              </a:r>
              <a:r>
                <a:rPr lang="en-US" altLang="en-US" sz="1800" baseline="30000">
                  <a:latin typeface="Arial" panose="020B0604020202020204" pitchFamily="34" charset="0"/>
                </a:rPr>
                <a:t>-</a:t>
              </a:r>
              <a:r>
                <a:rPr lang="en-US" altLang="en-US" sz="1800">
                  <a:latin typeface="Arial" panose="020B0604020202020204" pitchFamily="34" charset="0"/>
                </a:rPr>
                <a:t> is 4.7x10</a:t>
              </a:r>
              <a:r>
                <a:rPr lang="en-US" altLang="en-US" sz="1800" baseline="30000">
                  <a:latin typeface="Arial" panose="020B0604020202020204" pitchFamily="34" charset="0"/>
                </a:rPr>
                <a:t>-11</a:t>
              </a:r>
              <a:r>
                <a:rPr lang="en-US" altLang="en-US" sz="1800">
                  <a:latin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81000" y="2590800"/>
            <a:ext cx="8305800" cy="641350"/>
            <a:chOff x="240" y="1488"/>
            <a:chExt cx="5232" cy="404"/>
          </a:xfrm>
        </p:grpSpPr>
        <p:sp>
          <p:nvSpPr>
            <p:cNvPr id="32775" name="Text Box 9"/>
            <p:cNvSpPr txBox="1">
              <a:spLocks noChangeArrowheads="1"/>
            </p:cNvSpPr>
            <p:nvPr/>
          </p:nvSpPr>
          <p:spPr bwMode="auto">
            <a:xfrm>
              <a:off x="240" y="1488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PLAN:</a:t>
              </a:r>
            </a:p>
          </p:txBody>
        </p:sp>
        <p:sp>
          <p:nvSpPr>
            <p:cNvPr id="32776" name="Text Box 10"/>
            <p:cNvSpPr txBox="1">
              <a:spLocks noChangeArrowheads="1"/>
            </p:cNvSpPr>
            <p:nvPr/>
          </p:nvSpPr>
          <p:spPr bwMode="auto">
            <a:xfrm>
              <a:off x="912" y="1488"/>
              <a:ext cx="45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We know the K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a</a:t>
              </a:r>
              <a:r>
                <a:rPr lang="en-US" altLang="en-US" sz="1800">
                  <a:latin typeface="Arial" panose="020B0604020202020204" pitchFamily="34" charset="0"/>
                </a:rPr>
                <a:t> and the conjugate acid-base pair.  Convert pH to [H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3</a:t>
              </a:r>
              <a:r>
                <a:rPr lang="en-US" altLang="en-US" sz="1800">
                  <a:latin typeface="Arial" panose="020B0604020202020204" pitchFamily="34" charset="0"/>
                </a:rPr>
                <a:t>O</a:t>
              </a:r>
              <a:r>
                <a:rPr lang="en-US" altLang="en-US" sz="1800" baseline="30000">
                  <a:latin typeface="Arial" panose="020B0604020202020204" pitchFamily="34" charset="0"/>
                </a:rPr>
                <a:t>+</a:t>
              </a:r>
              <a:r>
                <a:rPr lang="en-US" altLang="en-US" sz="1800">
                  <a:latin typeface="Arial" panose="020B0604020202020204" pitchFamily="34" charset="0"/>
                </a:rPr>
                <a:t>], find the number of moles of carbonate and convert to mass.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9FD3558-9D8A-4D7A-A4F6-DC749006750D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1143000"/>
          </a:xfrm>
        </p:spPr>
        <p:txBody>
          <a:bodyPr/>
          <a:lstStyle/>
          <a:p>
            <a:r>
              <a:rPr lang="en-US" altLang="en-US" sz="4000" smtClean="0"/>
              <a:t>How Much Does the pH of a Buffer Change When an Acid or Base Is Added?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xmlns="" id="{338185EC-B0A8-4E35-9389-515F2BAA7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572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hlinkClick r:id="rId3" action="ppaction://hlinksldjump"/>
              </a:rPr>
              <a:t>though buffers do resist change in pH when acid or base are added to them, their pH does change</a:t>
            </a:r>
            <a:endParaRPr lang="en-US" altLang="en-US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en-US" sz="2800" b="1" dirty="0"/>
              <a:t>calculating the new pH after adding acid or base requires breaking the problem into 2 parts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altLang="en-US" sz="2800" b="1" dirty="0"/>
              <a:t>a stoichiometry calculation for the reaction of the added chemical with one of the ingredients of the buffer to reduce its initial concentration and increase the concentration of the other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en-US" altLang="en-US" sz="2400" b="1" dirty="0"/>
              <a:t>added acid reacts with the A</a:t>
            </a:r>
            <a:r>
              <a:rPr lang="en-US" altLang="en-US" sz="2400" b="1" baseline="30000" dirty="0">
                <a:cs typeface="Times New Roman" panose="02020603050405020304" pitchFamily="18" charset="0"/>
              </a:rPr>
              <a:t>−</a:t>
            </a:r>
            <a:r>
              <a:rPr lang="en-US" altLang="en-US" sz="2400" b="1" dirty="0"/>
              <a:t> to make more HA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en-US" altLang="en-US" sz="2400" b="1" dirty="0"/>
              <a:t>added base reacts with the HA to make more A</a:t>
            </a:r>
            <a:r>
              <a:rPr lang="en-US" altLang="en-US" sz="2400" b="1" baseline="30000" dirty="0">
                <a:cs typeface="Times New Roman" panose="02020603050405020304" pitchFamily="18" charset="0"/>
              </a:rPr>
              <a:t>−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altLang="en-US" sz="2800" b="1" dirty="0">
                <a:cs typeface="Times New Roman" panose="02020603050405020304" pitchFamily="18" charset="0"/>
              </a:rPr>
              <a:t>an equilibrium calculation of [H</a:t>
            </a:r>
            <a:r>
              <a:rPr lang="en-US" altLang="en-US" sz="2800" b="1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cs typeface="Times New Roman" panose="02020603050405020304" pitchFamily="18" charset="0"/>
              </a:rPr>
              <a:t>O</a:t>
            </a:r>
            <a:r>
              <a:rPr lang="en-US" altLang="en-US" sz="2800" b="1" baseline="30000" dirty="0">
                <a:cs typeface="Times New Roman" panose="02020603050405020304" pitchFamily="18" charset="0"/>
              </a:rPr>
              <a:t>+</a:t>
            </a:r>
            <a:r>
              <a:rPr lang="en-US" altLang="en-US" sz="2800" b="1" dirty="0">
                <a:cs typeface="Times New Roman" panose="02020603050405020304" pitchFamily="18" charset="0"/>
              </a:rPr>
              <a:t>] using the new initial values of [HA] and [A</a:t>
            </a:r>
            <a:r>
              <a:rPr lang="en-US" altLang="en-US" sz="2800" b="1" baseline="30000" dirty="0">
                <a:cs typeface="Times New Roman" panose="02020603050405020304" pitchFamily="18" charset="0"/>
              </a:rPr>
              <a:t>−</a:t>
            </a:r>
            <a:r>
              <a:rPr lang="en-US" altLang="en-US" sz="2800" b="1" dirty="0">
                <a:cs typeface="Times New Roman" panose="02020603050405020304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55784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5614988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5">
            <a:extLst>
              <a:ext uri="{FF2B5EF4-FFF2-40B4-BE49-F238E27FC236}">
                <a16:creationId xmlns:a16="http://schemas.microsoft.com/office/drawing/2014/main" xmlns="" id="{58EE78F1-EF5A-4991-9781-9FA6CB3C6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601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hlinkClick r:id="rId5" action="ppaction://hlinksldjump"/>
              </a:rPr>
              <a:t>The effect of addition of acid or base to …</a:t>
            </a:r>
            <a:endParaRPr lang="en-US" altLang="en-US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1524000"/>
            <a:ext cx="5257800" cy="2378075"/>
            <a:chOff x="240" y="960"/>
            <a:chExt cx="3312" cy="1498"/>
          </a:xfrm>
        </p:grpSpPr>
        <p:pic>
          <p:nvPicPr>
            <p:cNvPr id="3688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60"/>
              <a:ext cx="1786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8" name="Text Box 8"/>
            <p:cNvSpPr txBox="1">
              <a:spLocks noChangeArrowheads="1"/>
            </p:cNvSpPr>
            <p:nvPr/>
          </p:nvSpPr>
          <p:spPr bwMode="auto">
            <a:xfrm>
              <a:off x="1488" y="2208"/>
              <a:ext cx="20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an unbuffered solution</a:t>
              </a:r>
            </a:p>
          </p:txBody>
        </p:sp>
      </p:grp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914400" y="2362200"/>
            <a:ext cx="685800" cy="457200"/>
          </a:xfrm>
          <a:prstGeom prst="rect">
            <a:avLst/>
          </a:prstGeom>
          <a:noFill/>
          <a:ln w="38100">
            <a:solidFill>
              <a:srgbClr val="ED18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04800" y="4114800"/>
            <a:ext cx="5486400" cy="2454275"/>
            <a:chOff x="192" y="2592"/>
            <a:chExt cx="3456" cy="1546"/>
          </a:xfrm>
        </p:grpSpPr>
        <p:pic>
          <p:nvPicPr>
            <p:cNvPr id="36884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592"/>
              <a:ext cx="1786" cy="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1" name="Text Box 12">
              <a:extLst>
                <a:ext uri="{FF2B5EF4-FFF2-40B4-BE49-F238E27FC236}">
                  <a16:creationId xmlns:a16="http://schemas.microsoft.com/office/drawing/2014/main" xmlns="" id="{B7076AFA-B2DC-45BE-AC34-7E3E7AC0A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888"/>
              <a:ext cx="20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20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</a:rPr>
                <a:t>or a buffered solution</a:t>
              </a:r>
            </a:p>
          </p:txBody>
        </p:sp>
        <p:sp>
          <p:nvSpPr>
            <p:cNvPr id="36886" name="Rectangle 13"/>
            <p:cNvSpPr>
              <a:spLocks noChangeArrowheads="1"/>
            </p:cNvSpPr>
            <p:nvPr/>
          </p:nvSpPr>
          <p:spPr bwMode="auto">
            <a:xfrm>
              <a:off x="528" y="3168"/>
              <a:ext cx="432" cy="288"/>
            </a:xfrm>
            <a:prstGeom prst="rect">
              <a:avLst/>
            </a:prstGeom>
            <a:noFill/>
            <a:ln w="38100">
              <a:solidFill>
                <a:srgbClr val="ED181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86200" y="2209800"/>
            <a:ext cx="1371600" cy="1204913"/>
            <a:chOff x="2448" y="1392"/>
            <a:chExt cx="864" cy="759"/>
          </a:xfrm>
        </p:grpSpPr>
        <p:sp>
          <p:nvSpPr>
            <p:cNvPr id="36882" name="Rectangle 15"/>
            <p:cNvSpPr>
              <a:spLocks noChangeArrowheads="1"/>
            </p:cNvSpPr>
            <p:nvPr/>
          </p:nvSpPr>
          <p:spPr bwMode="auto">
            <a:xfrm>
              <a:off x="2448" y="1392"/>
              <a:ext cx="432" cy="288"/>
            </a:xfrm>
            <a:prstGeom prst="rect">
              <a:avLst/>
            </a:prstGeom>
            <a:noFill/>
            <a:ln w="38100">
              <a:solidFill>
                <a:srgbClr val="ED181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3" name="Text Box 16"/>
            <p:cNvSpPr txBox="1">
              <a:spLocks noChangeArrowheads="1"/>
            </p:cNvSpPr>
            <p:nvPr/>
          </p:nvSpPr>
          <p:spPr bwMode="auto">
            <a:xfrm>
              <a:off x="2448" y="1920"/>
              <a:ext cx="864" cy="231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ED181E"/>
                  </a:solidFill>
                  <a:latin typeface="Arial" panose="020B0604020202020204" pitchFamily="34" charset="0"/>
                </a:rPr>
                <a:t>acid added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172200" y="2209800"/>
            <a:ext cx="1524000" cy="1204913"/>
            <a:chOff x="3888" y="1392"/>
            <a:chExt cx="960" cy="759"/>
          </a:xfrm>
        </p:grpSpPr>
        <p:sp>
          <p:nvSpPr>
            <p:cNvPr id="36880" name="Rectangle 18"/>
            <p:cNvSpPr>
              <a:spLocks noChangeArrowheads="1"/>
            </p:cNvSpPr>
            <p:nvPr/>
          </p:nvSpPr>
          <p:spPr bwMode="auto">
            <a:xfrm>
              <a:off x="4176" y="1392"/>
              <a:ext cx="432" cy="288"/>
            </a:xfrm>
            <a:prstGeom prst="rect">
              <a:avLst/>
            </a:prstGeom>
            <a:noFill/>
            <a:ln w="38100">
              <a:solidFill>
                <a:srgbClr val="ED181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1" name="Text Box 19"/>
            <p:cNvSpPr txBox="1">
              <a:spLocks noChangeArrowheads="1"/>
            </p:cNvSpPr>
            <p:nvPr/>
          </p:nvSpPr>
          <p:spPr bwMode="auto">
            <a:xfrm>
              <a:off x="3888" y="1920"/>
              <a:ext cx="960" cy="231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ED181E"/>
                  </a:solidFill>
                  <a:latin typeface="Arial" panose="020B0604020202020204" pitchFamily="34" charset="0"/>
                </a:rPr>
                <a:t>base added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733800" y="4800600"/>
            <a:ext cx="1524000" cy="1281113"/>
            <a:chOff x="2352" y="3024"/>
            <a:chExt cx="960" cy="807"/>
          </a:xfrm>
        </p:grpSpPr>
        <p:sp>
          <p:nvSpPr>
            <p:cNvPr id="36878" name="Text Box 21"/>
            <p:cNvSpPr txBox="1">
              <a:spLocks noChangeArrowheads="1"/>
            </p:cNvSpPr>
            <p:nvPr/>
          </p:nvSpPr>
          <p:spPr bwMode="auto">
            <a:xfrm>
              <a:off x="2448" y="3600"/>
              <a:ext cx="864" cy="231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ED181E"/>
                  </a:solidFill>
                  <a:latin typeface="Arial" panose="020B0604020202020204" pitchFamily="34" charset="0"/>
                </a:rPr>
                <a:t>acid added</a:t>
              </a:r>
            </a:p>
          </p:txBody>
        </p:sp>
        <p:sp>
          <p:nvSpPr>
            <p:cNvPr id="36879" name="Rectangle 22"/>
            <p:cNvSpPr>
              <a:spLocks noChangeArrowheads="1"/>
            </p:cNvSpPr>
            <p:nvPr/>
          </p:nvSpPr>
          <p:spPr bwMode="auto">
            <a:xfrm>
              <a:off x="2352" y="3024"/>
              <a:ext cx="480" cy="336"/>
            </a:xfrm>
            <a:prstGeom prst="rect">
              <a:avLst/>
            </a:prstGeom>
            <a:noFill/>
            <a:ln w="38100">
              <a:solidFill>
                <a:srgbClr val="ED181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096000" y="4800600"/>
            <a:ext cx="1524000" cy="1281113"/>
            <a:chOff x="3840" y="3024"/>
            <a:chExt cx="960" cy="807"/>
          </a:xfrm>
        </p:grpSpPr>
        <p:sp>
          <p:nvSpPr>
            <p:cNvPr id="36876" name="Text Box 24"/>
            <p:cNvSpPr txBox="1">
              <a:spLocks noChangeArrowheads="1"/>
            </p:cNvSpPr>
            <p:nvPr/>
          </p:nvSpPr>
          <p:spPr bwMode="auto">
            <a:xfrm>
              <a:off x="3840" y="3600"/>
              <a:ext cx="960" cy="231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ED181E"/>
                  </a:solidFill>
                  <a:latin typeface="Arial" panose="020B0604020202020204" pitchFamily="34" charset="0"/>
                </a:rPr>
                <a:t>base added</a:t>
              </a:r>
            </a:p>
          </p:txBody>
        </p:sp>
        <p:sp>
          <p:nvSpPr>
            <p:cNvPr id="36877" name="Rectangle 25"/>
            <p:cNvSpPr>
              <a:spLocks noChangeArrowheads="1"/>
            </p:cNvSpPr>
            <p:nvPr/>
          </p:nvSpPr>
          <p:spPr bwMode="auto">
            <a:xfrm>
              <a:off x="3984" y="3024"/>
              <a:ext cx="480" cy="336"/>
            </a:xfrm>
            <a:prstGeom prst="rect">
              <a:avLst/>
            </a:prstGeom>
            <a:noFill/>
            <a:ln w="38100">
              <a:solidFill>
                <a:srgbClr val="ED181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28600" y="346075"/>
            <a:ext cx="88026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Buffer after		   Buffer with equal		Buffer after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addition of 		   concentrations of 		addition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OH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-</a:t>
            </a:r>
            <a:r>
              <a:rPr lang="en-US" altLang="en-US" sz="2400" b="1">
                <a:latin typeface="Times New Roman" panose="02020603050405020304" pitchFamily="18" charset="0"/>
              </a:rPr>
              <a:t>			   weak acid and its		H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+</a:t>
            </a: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		   conjugate base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28600" y="2819400"/>
            <a:ext cx="10668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HX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295400" y="2438400"/>
            <a:ext cx="1143000" cy="21336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</a:t>
            </a:r>
            <a:r>
              <a:rPr lang="en-US" altLang="en-US" sz="2400" baseline="30000">
                <a:latin typeface="Times New Roman" panose="02020603050405020304" pitchFamily="18" charset="0"/>
              </a:rPr>
              <a:t>-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352800" y="2667000"/>
            <a:ext cx="1143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HX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495800" y="2667000"/>
            <a:ext cx="1066800" cy="19050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</a:t>
            </a:r>
            <a:r>
              <a:rPr lang="en-US" altLang="en-US" sz="2400" baseline="30000">
                <a:latin typeface="Times New Roman" panose="02020603050405020304" pitchFamily="18" charset="0"/>
              </a:rPr>
              <a:t>-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477000" y="2438400"/>
            <a:ext cx="10668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HX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7543800" y="2819400"/>
            <a:ext cx="1066800" cy="17526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</a:t>
            </a:r>
            <a:r>
              <a:rPr lang="en-US" altLang="en-US" sz="2400" baseline="30000">
                <a:latin typeface="Times New Roman" panose="02020603050405020304" pitchFamily="18" charset="0"/>
              </a:rPr>
              <a:t>-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19"/>
          <p:cNvSpPr txBox="1">
            <a:spLocks noChangeArrowheads="1"/>
          </p:cNvSpPr>
          <p:nvPr/>
        </p:nvSpPr>
        <p:spPr bwMode="auto">
          <a:xfrm>
            <a:off x="2514600" y="3138488"/>
            <a:ext cx="798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OH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-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8923" name="Text Box 20"/>
          <p:cNvSpPr txBox="1">
            <a:spLocks noChangeArrowheads="1"/>
          </p:cNvSpPr>
          <p:nvPr/>
        </p:nvSpPr>
        <p:spPr bwMode="auto">
          <a:xfrm>
            <a:off x="5775325" y="3089275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+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8924" name="AutoShape 21"/>
          <p:cNvSpPr>
            <a:spLocks noChangeArrowheads="1"/>
          </p:cNvSpPr>
          <p:nvPr/>
        </p:nvSpPr>
        <p:spPr bwMode="auto">
          <a:xfrm>
            <a:off x="2590800" y="3505200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5" name="AutoShape 22"/>
          <p:cNvSpPr>
            <a:spLocks noChangeArrowheads="1"/>
          </p:cNvSpPr>
          <p:nvPr/>
        </p:nvSpPr>
        <p:spPr bwMode="auto">
          <a:xfrm>
            <a:off x="5638800" y="3505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6" name="AutoShape 23"/>
          <p:cNvSpPr>
            <a:spLocks noChangeArrowheads="1"/>
          </p:cNvSpPr>
          <p:nvPr/>
        </p:nvSpPr>
        <p:spPr bwMode="auto">
          <a:xfrm>
            <a:off x="228600" y="4648200"/>
            <a:ext cx="4114800" cy="1143000"/>
          </a:xfrm>
          <a:prstGeom prst="leftArrow">
            <a:avLst>
              <a:gd name="adj1" fmla="val 50000"/>
              <a:gd name="adj2" fmla="val 9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OH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- </a:t>
            </a:r>
            <a:r>
              <a:rPr lang="en-US" altLang="en-US" sz="2400" b="1">
                <a:latin typeface="Times New Roman" panose="02020603050405020304" pitchFamily="18" charset="0"/>
              </a:rPr>
              <a:t>  +  HX  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  H</a:t>
            </a:r>
            <a:r>
              <a:rPr lang="en-US" altLang="en-US" sz="24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O  +  X</a:t>
            </a:r>
            <a:r>
              <a:rPr lang="en-US" altLang="en-US" sz="2400" b="1" baseline="30000">
                <a:latin typeface="Times New Roman" panose="02020603050405020304" pitchFamily="18" charset="0"/>
                <a:sym typeface="Symbol" panose="05050102010706020507" pitchFamily="18" charset="2"/>
              </a:rPr>
              <a:t>-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8927" name="AutoShape 24"/>
          <p:cNvSpPr>
            <a:spLocks noChangeArrowheads="1"/>
          </p:cNvSpPr>
          <p:nvPr/>
        </p:nvSpPr>
        <p:spPr bwMode="auto">
          <a:xfrm>
            <a:off x="4572000" y="4648200"/>
            <a:ext cx="4343400" cy="1171575"/>
          </a:xfrm>
          <a:prstGeom prst="rightArrow">
            <a:avLst>
              <a:gd name="adj1" fmla="val 50000"/>
              <a:gd name="adj2" fmla="val 9268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+</a:t>
            </a:r>
            <a:r>
              <a:rPr lang="en-US" altLang="en-US" sz="2400" b="1">
                <a:latin typeface="Times New Roman" panose="02020603050405020304" pitchFamily="18" charset="0"/>
              </a:rPr>
              <a:t>  +  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-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  HX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802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PROCEDURE FOR CALCULATION OF pH (buffer)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905000" y="2133600"/>
            <a:ext cx="29718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X</a:t>
            </a:r>
            <a:r>
              <a:rPr lang="en-US" altLang="en-US" sz="1800" baseline="30000">
                <a:latin typeface="Times New Roman" panose="02020603050405020304" pitchFamily="18" charset="0"/>
              </a:rPr>
              <a:t>-</a:t>
            </a:r>
            <a:r>
              <a:rPr lang="en-US" altLang="en-US" sz="1800">
                <a:latin typeface="Times New Roman" panose="02020603050405020304" pitchFamily="18" charset="0"/>
              </a:rPr>
              <a:t>  +  H</a:t>
            </a:r>
            <a:r>
              <a:rPr lang="en-US" altLang="en-US" sz="1800" baseline="-25000">
                <a:latin typeface="Times New Roman" panose="02020603050405020304" pitchFamily="18" charset="0"/>
              </a:rPr>
              <a:t>3</a:t>
            </a:r>
            <a:r>
              <a:rPr lang="en-US" altLang="en-US" sz="1800">
                <a:latin typeface="Times New Roman" panose="02020603050405020304" pitchFamily="18" charset="0"/>
              </a:rPr>
              <a:t>O  </a:t>
            </a:r>
            <a:r>
              <a:rPr lang="en-US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  HX  +  H</a:t>
            </a:r>
            <a:r>
              <a:rPr lang="en-US" altLang="en-US" sz="18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905000" y="4191000"/>
            <a:ext cx="28956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HX  +  OH</a:t>
            </a:r>
            <a:r>
              <a:rPr lang="en-US" altLang="en-US" sz="1800" b="1" baseline="30000">
                <a:latin typeface="Times New Roman" panose="02020603050405020304" pitchFamily="18" charset="0"/>
              </a:rPr>
              <a:t>- </a:t>
            </a:r>
            <a:r>
              <a:rPr lang="en-US" altLang="en-US" sz="1800" b="1"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sym typeface="Symbol" panose="05050102010706020507" pitchFamily="18" charset="2"/>
              </a:rPr>
              <a:t>  X</a:t>
            </a:r>
            <a:r>
              <a:rPr lang="en-US" altLang="en-US" sz="1800" b="1" baseline="30000">
                <a:latin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en-US" sz="1800" b="1">
                <a:latin typeface="Times New Roman" panose="02020603050405020304" pitchFamily="18" charset="0"/>
                <a:sym typeface="Symbol" panose="05050102010706020507" pitchFamily="18" charset="2"/>
              </a:rPr>
              <a:t>  +  H</a:t>
            </a:r>
            <a:r>
              <a:rPr lang="en-US" altLang="en-US" sz="18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800" b="1"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lang="en-US" altLang="en-US" sz="18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2895600"/>
            <a:ext cx="2057400" cy="990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Buffer containing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HA and X</a:t>
            </a:r>
            <a:r>
              <a:rPr lang="en-US" altLang="en-US" sz="1800" b="1" baseline="30000">
                <a:latin typeface="Times New Roman" panose="02020603050405020304" pitchFamily="18" charset="0"/>
              </a:rPr>
              <a:t>-</a:t>
            </a:r>
            <a:endParaRPr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419600" y="2971800"/>
            <a:ext cx="15240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Recalculate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[HX] and[X</a:t>
            </a:r>
            <a:r>
              <a:rPr lang="en-US" altLang="en-US" sz="1800" b="1" baseline="30000">
                <a:latin typeface="Times New Roman" panose="02020603050405020304" pitchFamily="18" charset="0"/>
              </a:rPr>
              <a:t>-</a:t>
            </a:r>
            <a:r>
              <a:rPr lang="en-US" altLang="en-US" sz="1800" b="1">
                <a:latin typeface="Times New Roman" panose="02020603050405020304" pitchFamily="18" charset="0"/>
              </a:rPr>
              <a:t>]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6324600" y="27432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Use Ka, [HX]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and [X</a:t>
            </a:r>
            <a:r>
              <a:rPr lang="en-US" altLang="en-US" sz="1800" b="1" baseline="30000">
                <a:latin typeface="Times New Roman" panose="02020603050405020304" pitchFamily="18" charset="0"/>
              </a:rPr>
              <a:t>-</a:t>
            </a:r>
            <a:r>
              <a:rPr lang="en-US" altLang="en-US" sz="1800" b="1">
                <a:latin typeface="Times New Roman" panose="02020603050405020304" pitchFamily="18" charset="0"/>
              </a:rPr>
              <a:t>]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calculate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[H</a:t>
            </a:r>
            <a:r>
              <a:rPr lang="en-US" altLang="en-US" sz="1800" b="1" baseline="30000">
                <a:latin typeface="Times New Roman" panose="02020603050405020304" pitchFamily="18" charset="0"/>
              </a:rPr>
              <a:t>+</a:t>
            </a:r>
            <a:r>
              <a:rPr lang="en-US" altLang="en-US" sz="1800" b="1">
                <a:latin typeface="Times New Roman" panose="02020603050405020304" pitchFamily="18" charset="0"/>
              </a:rPr>
              <a:t>]</a:t>
            </a: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8153400" y="2971800"/>
            <a:ext cx="762000" cy="9144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pH</a:t>
            </a:r>
          </a:p>
        </p:txBody>
      </p:sp>
      <p:sp>
        <p:nvSpPr>
          <p:cNvPr id="40969" name="AutoShape 18"/>
          <p:cNvSpPr>
            <a:spLocks noChangeArrowheads="1"/>
          </p:cNvSpPr>
          <p:nvPr/>
        </p:nvSpPr>
        <p:spPr bwMode="auto">
          <a:xfrm flipV="1">
            <a:off x="4876800" y="2286000"/>
            <a:ext cx="6858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AutoShape 19"/>
          <p:cNvSpPr>
            <a:spLocks noChangeArrowheads="1"/>
          </p:cNvSpPr>
          <p:nvPr/>
        </p:nvSpPr>
        <p:spPr bwMode="auto">
          <a:xfrm>
            <a:off x="4800600" y="3810000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AutoShape 22"/>
          <p:cNvSpPr>
            <a:spLocks noChangeArrowheads="1"/>
          </p:cNvSpPr>
          <p:nvPr/>
        </p:nvSpPr>
        <p:spPr bwMode="auto">
          <a:xfrm>
            <a:off x="914400" y="2133600"/>
            <a:ext cx="990600" cy="76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AutoShape 23"/>
          <p:cNvSpPr>
            <a:spLocks noChangeArrowheads="1"/>
          </p:cNvSpPr>
          <p:nvPr/>
        </p:nvSpPr>
        <p:spPr bwMode="auto">
          <a:xfrm flipV="1">
            <a:off x="914400" y="3886200"/>
            <a:ext cx="990600" cy="76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AutoShape 24"/>
          <p:cNvSpPr>
            <a:spLocks noChangeArrowheads="1"/>
          </p:cNvSpPr>
          <p:nvPr/>
        </p:nvSpPr>
        <p:spPr bwMode="auto">
          <a:xfrm>
            <a:off x="5943600" y="32004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974" name="AutoShape 25"/>
          <p:cNvSpPr>
            <a:spLocks noChangeArrowheads="1"/>
          </p:cNvSpPr>
          <p:nvPr/>
        </p:nvSpPr>
        <p:spPr bwMode="auto">
          <a:xfrm>
            <a:off x="7696200" y="32004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975" name="Text Box 26"/>
          <p:cNvSpPr txBox="1">
            <a:spLocks noChangeArrowheads="1"/>
          </p:cNvSpPr>
          <p:nvPr/>
        </p:nvSpPr>
        <p:spPr bwMode="auto">
          <a:xfrm>
            <a:off x="746125" y="5272088"/>
            <a:ext cx="794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              Stoichiometric calculation                      Equilibrium calculation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40976" name="Line 27"/>
          <p:cNvSpPr>
            <a:spLocks noChangeShapeType="1"/>
          </p:cNvSpPr>
          <p:nvPr/>
        </p:nvSpPr>
        <p:spPr bwMode="auto">
          <a:xfrm>
            <a:off x="5562600" y="518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28"/>
          <p:cNvSpPr>
            <a:spLocks noChangeShapeType="1"/>
          </p:cNvSpPr>
          <p:nvPr/>
        </p:nvSpPr>
        <p:spPr bwMode="auto">
          <a:xfrm>
            <a:off x="990600" y="5257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29"/>
          <p:cNvSpPr>
            <a:spLocks noChangeShapeType="1"/>
          </p:cNvSpPr>
          <p:nvPr/>
        </p:nvSpPr>
        <p:spPr bwMode="auto">
          <a:xfrm>
            <a:off x="8839200" y="510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30"/>
          <p:cNvSpPr>
            <a:spLocks noChangeShapeType="1"/>
          </p:cNvSpPr>
          <p:nvPr/>
        </p:nvSpPr>
        <p:spPr bwMode="auto">
          <a:xfrm>
            <a:off x="4648200" y="548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Line 31"/>
          <p:cNvSpPr>
            <a:spLocks noChangeShapeType="1"/>
          </p:cNvSpPr>
          <p:nvPr/>
        </p:nvSpPr>
        <p:spPr bwMode="auto">
          <a:xfrm>
            <a:off x="8534400" y="548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Line 32"/>
          <p:cNvSpPr>
            <a:spLocks noChangeShapeType="1"/>
          </p:cNvSpPr>
          <p:nvPr/>
        </p:nvSpPr>
        <p:spPr bwMode="auto">
          <a:xfrm>
            <a:off x="990600" y="5486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Line 33"/>
          <p:cNvSpPr>
            <a:spLocks noChangeShapeType="1"/>
          </p:cNvSpPr>
          <p:nvPr/>
        </p:nvSpPr>
        <p:spPr bwMode="auto">
          <a:xfrm>
            <a:off x="5562600" y="5486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34"/>
          <p:cNvSpPr txBox="1">
            <a:spLocks noChangeArrowheads="1"/>
          </p:cNvSpPr>
          <p:nvPr/>
        </p:nvSpPr>
        <p:spPr bwMode="auto">
          <a:xfrm>
            <a:off x="381000" y="179070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Add strong acid</a:t>
            </a:r>
          </a:p>
        </p:txBody>
      </p:sp>
      <p:sp>
        <p:nvSpPr>
          <p:cNvPr id="40984" name="Text Box 35"/>
          <p:cNvSpPr txBox="1">
            <a:spLocks noChangeArrowheads="1"/>
          </p:cNvSpPr>
          <p:nvPr/>
        </p:nvSpPr>
        <p:spPr bwMode="auto">
          <a:xfrm>
            <a:off x="2438400" y="1676400"/>
            <a:ext cx="257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Neutralization</a:t>
            </a:r>
          </a:p>
        </p:txBody>
      </p:sp>
      <p:sp>
        <p:nvSpPr>
          <p:cNvPr id="40985" name="Text Box 36"/>
          <p:cNvSpPr txBox="1">
            <a:spLocks noChangeArrowheads="1"/>
          </p:cNvSpPr>
          <p:nvPr/>
        </p:nvSpPr>
        <p:spPr bwMode="auto">
          <a:xfrm>
            <a:off x="2362200" y="3810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Neutralization</a:t>
            </a:r>
          </a:p>
        </p:txBody>
      </p:sp>
      <p:sp>
        <p:nvSpPr>
          <p:cNvPr id="40986" name="Text Box 37"/>
          <p:cNvSpPr txBox="1">
            <a:spLocks noChangeArrowheads="1"/>
          </p:cNvSpPr>
          <p:nvPr/>
        </p:nvSpPr>
        <p:spPr bwMode="auto">
          <a:xfrm>
            <a:off x="669925" y="4648200"/>
            <a:ext cx="1947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Add strong base</a:t>
            </a:r>
            <a:endParaRPr lang="en-US" altLang="en-US" sz="2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xmlns="" id="{523B7E08-276E-4D66-88BA-63D9881B7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6106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		</a:t>
            </a:r>
            <a:r>
              <a:rPr lang="en-US" sz="2800" b="1" dirty="0"/>
              <a:t>       </a:t>
            </a:r>
            <a:r>
              <a:rPr lang="en-US" sz="2800" b="1" u="sng" dirty="0">
                <a:solidFill>
                  <a:schemeClr val="accent6"/>
                </a:solidFill>
                <a:latin typeface="Arial" charset="0"/>
                <a:hlinkClick r:id="rId3" action="ppaction://hlinksldjump"/>
              </a:rPr>
              <a:t>COMMON ION EFFECT</a:t>
            </a:r>
            <a:endParaRPr lang="en-US" sz="2800" b="1" dirty="0">
              <a:solidFill>
                <a:schemeClr val="accent6"/>
              </a:solidFill>
              <a:latin typeface="Arial" charset="0"/>
            </a:endParaRPr>
          </a:p>
          <a:p>
            <a:pPr>
              <a:defRPr/>
            </a:pPr>
            <a:endParaRPr lang="en-US" sz="2800" b="1" dirty="0">
              <a:latin typeface="Arial" charset="0"/>
            </a:endParaRPr>
          </a:p>
          <a:p>
            <a:pPr>
              <a:defRPr/>
            </a:pPr>
            <a:r>
              <a:rPr lang="en-US" sz="2800" b="1" dirty="0">
                <a:latin typeface="Arial" charset="0"/>
              </a:rPr>
              <a:t>		HC</a:t>
            </a:r>
            <a:r>
              <a:rPr lang="en-US" sz="2800" b="1" baseline="-25000" dirty="0">
                <a:latin typeface="Arial" charset="0"/>
              </a:rPr>
              <a:t>2</a:t>
            </a:r>
            <a:r>
              <a:rPr lang="en-US" sz="2800" b="1" dirty="0">
                <a:latin typeface="Arial" charset="0"/>
              </a:rPr>
              <a:t>H</a:t>
            </a:r>
            <a:r>
              <a:rPr lang="en-US" sz="2800" b="1" baseline="-25000" dirty="0">
                <a:latin typeface="Arial" charset="0"/>
              </a:rPr>
              <a:t>3</a:t>
            </a:r>
            <a:r>
              <a:rPr lang="en-US" sz="2800" b="1" dirty="0">
                <a:latin typeface="Arial" charset="0"/>
              </a:rPr>
              <a:t>O</a:t>
            </a:r>
            <a:r>
              <a:rPr lang="en-US" sz="2800" b="1" baseline="-25000" dirty="0">
                <a:latin typeface="Arial" charset="0"/>
              </a:rPr>
              <a:t>2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>
                <a:latin typeface="Arial" charset="0"/>
                <a:sym typeface="Symbol" pitchFamily="1" charset="2"/>
              </a:rPr>
              <a:t>  H</a:t>
            </a:r>
            <a:r>
              <a:rPr lang="en-US" sz="2800" b="1" baseline="30000" dirty="0">
                <a:latin typeface="Arial" charset="0"/>
                <a:sym typeface="Symbol" pitchFamily="1" charset="2"/>
              </a:rPr>
              <a:t>+</a:t>
            </a:r>
            <a:r>
              <a:rPr lang="en-US" sz="2800" b="1" dirty="0">
                <a:latin typeface="Arial" charset="0"/>
                <a:sym typeface="Symbol" pitchFamily="1" charset="2"/>
              </a:rPr>
              <a:t>  +  C</a:t>
            </a:r>
            <a:r>
              <a:rPr lang="en-US" sz="2800" b="1" baseline="-25000" dirty="0">
                <a:latin typeface="Arial" charset="0"/>
                <a:sym typeface="Symbol" pitchFamily="1" charset="2"/>
              </a:rPr>
              <a:t>2</a:t>
            </a:r>
            <a:r>
              <a:rPr lang="en-US" sz="2800" b="1" dirty="0">
                <a:latin typeface="Arial" charset="0"/>
                <a:sym typeface="Symbol" pitchFamily="1" charset="2"/>
              </a:rPr>
              <a:t>H</a:t>
            </a:r>
            <a:r>
              <a:rPr lang="en-US" sz="2800" b="1" baseline="-25000" dirty="0">
                <a:latin typeface="Arial" charset="0"/>
                <a:sym typeface="Symbol" pitchFamily="1" charset="2"/>
              </a:rPr>
              <a:t>3</a:t>
            </a:r>
            <a:r>
              <a:rPr lang="en-US" sz="2800" b="1" dirty="0">
                <a:latin typeface="Arial" charset="0"/>
                <a:sym typeface="Symbol" pitchFamily="1" charset="2"/>
              </a:rPr>
              <a:t>O</a:t>
            </a:r>
            <a:r>
              <a:rPr lang="en-US" sz="2800" b="1" baseline="-25000" dirty="0">
                <a:latin typeface="Arial" charset="0"/>
                <a:sym typeface="Symbol" pitchFamily="1" charset="2"/>
              </a:rPr>
              <a:t>2</a:t>
            </a:r>
            <a:r>
              <a:rPr lang="en-US" sz="2800" b="1" baseline="30000" dirty="0">
                <a:latin typeface="Arial" charset="0"/>
                <a:sym typeface="Symbol" pitchFamily="1" charset="2"/>
              </a:rPr>
              <a:t>-</a:t>
            </a:r>
            <a:endParaRPr lang="en-US" sz="2800" b="1" dirty="0">
              <a:latin typeface="Arial" charset="0"/>
              <a:sym typeface="Symbol" pitchFamily="1" charset="2"/>
            </a:endParaRPr>
          </a:p>
          <a:p>
            <a:pPr>
              <a:defRPr/>
            </a:pPr>
            <a:endParaRPr lang="en-US" sz="2800" b="1" dirty="0">
              <a:latin typeface="Arial" charset="0"/>
              <a:sym typeface="Symbol" pitchFamily="1" charset="2"/>
            </a:endParaRPr>
          </a:p>
          <a:p>
            <a:pPr>
              <a:defRPr/>
            </a:pPr>
            <a:r>
              <a:rPr lang="en-US" sz="2800" b="1" dirty="0">
                <a:latin typeface="Arial" charset="0"/>
                <a:sym typeface="Symbol" pitchFamily="1" charset="2"/>
              </a:rPr>
              <a:t>	NaC</a:t>
            </a:r>
            <a:r>
              <a:rPr lang="en-US" sz="2800" b="1" baseline="-25000" dirty="0">
                <a:latin typeface="Arial" charset="0"/>
                <a:sym typeface="Symbol" pitchFamily="1" charset="2"/>
              </a:rPr>
              <a:t>2</a:t>
            </a:r>
            <a:r>
              <a:rPr lang="en-US" sz="2800" b="1" dirty="0">
                <a:latin typeface="Arial" charset="0"/>
                <a:sym typeface="Symbol" pitchFamily="1" charset="2"/>
              </a:rPr>
              <a:t>H</a:t>
            </a:r>
            <a:r>
              <a:rPr lang="en-US" sz="2800" b="1" baseline="-25000" dirty="0">
                <a:latin typeface="Arial" charset="0"/>
                <a:sym typeface="Symbol" pitchFamily="1" charset="2"/>
              </a:rPr>
              <a:t>3</a:t>
            </a:r>
            <a:r>
              <a:rPr lang="en-US" sz="2800" b="1" dirty="0">
                <a:latin typeface="Arial" charset="0"/>
                <a:sym typeface="Symbol" pitchFamily="1" charset="2"/>
              </a:rPr>
              <a:t>O</a:t>
            </a:r>
            <a:r>
              <a:rPr lang="en-US" sz="2800" b="1" baseline="-25000" dirty="0">
                <a:latin typeface="Arial" charset="0"/>
                <a:sym typeface="Symbol" pitchFamily="1" charset="2"/>
              </a:rPr>
              <a:t>2</a:t>
            </a:r>
            <a:r>
              <a:rPr lang="en-US" sz="2800" b="1" dirty="0">
                <a:latin typeface="Arial" charset="0"/>
                <a:sym typeface="Symbol" pitchFamily="1" charset="2"/>
              </a:rPr>
              <a:t>		strong electrolyte</a:t>
            </a:r>
          </a:p>
          <a:p>
            <a:pPr>
              <a:defRPr/>
            </a:pPr>
            <a:r>
              <a:rPr lang="en-US" sz="2800" b="1" dirty="0">
                <a:latin typeface="Arial" charset="0"/>
                <a:sym typeface="Symbol" pitchFamily="1" charset="2"/>
              </a:rPr>
              <a:t>	HC</a:t>
            </a:r>
            <a:r>
              <a:rPr lang="en-US" sz="2800" b="1" baseline="-25000" dirty="0">
                <a:latin typeface="Arial" charset="0"/>
                <a:sym typeface="Symbol" pitchFamily="1" charset="2"/>
              </a:rPr>
              <a:t>2</a:t>
            </a:r>
            <a:r>
              <a:rPr lang="en-US" sz="2800" b="1" dirty="0">
                <a:latin typeface="Arial" charset="0"/>
                <a:sym typeface="Symbol" pitchFamily="1" charset="2"/>
              </a:rPr>
              <a:t>H</a:t>
            </a:r>
            <a:r>
              <a:rPr lang="en-US" sz="2800" b="1" baseline="-25000" dirty="0">
                <a:latin typeface="Arial" charset="0"/>
                <a:sym typeface="Symbol" pitchFamily="1" charset="2"/>
              </a:rPr>
              <a:t>3</a:t>
            </a:r>
            <a:r>
              <a:rPr lang="en-US" sz="2800" b="1" dirty="0">
                <a:latin typeface="Arial" charset="0"/>
                <a:sym typeface="Symbol" pitchFamily="1" charset="2"/>
              </a:rPr>
              <a:t>O</a:t>
            </a:r>
            <a:r>
              <a:rPr lang="en-US" sz="2800" b="1" baseline="-25000" dirty="0">
                <a:latin typeface="Arial" charset="0"/>
                <a:sym typeface="Symbol" pitchFamily="1" charset="2"/>
              </a:rPr>
              <a:t>2</a:t>
            </a:r>
            <a:r>
              <a:rPr lang="en-US" sz="2800" b="1" dirty="0">
                <a:latin typeface="Arial" charset="0"/>
                <a:sym typeface="Symbol" pitchFamily="1" charset="2"/>
              </a:rPr>
              <a:t>		weak electrolyte</a:t>
            </a:r>
          </a:p>
          <a:p>
            <a:pPr>
              <a:defRPr/>
            </a:pPr>
            <a:endParaRPr lang="en-US" sz="2800" b="1" dirty="0">
              <a:latin typeface="Arial" charset="0"/>
              <a:sym typeface="Symbol" pitchFamily="1" charset="2"/>
            </a:endParaRPr>
          </a:p>
          <a:p>
            <a:pPr>
              <a:defRPr/>
            </a:pPr>
            <a:r>
              <a:rPr lang="en-US" sz="2800" b="1" dirty="0">
                <a:latin typeface="Arial" charset="0"/>
                <a:sym typeface="Symbol" pitchFamily="1" charset="2"/>
              </a:rPr>
              <a:t>Addition of NaC</a:t>
            </a:r>
            <a:r>
              <a:rPr lang="en-US" sz="2800" b="1" baseline="-25000" dirty="0">
                <a:latin typeface="Arial" charset="0"/>
                <a:sym typeface="Symbol" pitchFamily="1" charset="2"/>
              </a:rPr>
              <a:t>2</a:t>
            </a:r>
            <a:r>
              <a:rPr lang="en-US" sz="2800" b="1" dirty="0">
                <a:latin typeface="Arial" charset="0"/>
                <a:sym typeface="Symbol" pitchFamily="1" charset="2"/>
              </a:rPr>
              <a:t>H</a:t>
            </a:r>
            <a:r>
              <a:rPr lang="en-US" sz="2800" b="1" baseline="-25000" dirty="0">
                <a:latin typeface="Arial" charset="0"/>
                <a:sym typeface="Symbol" pitchFamily="1" charset="2"/>
              </a:rPr>
              <a:t>3</a:t>
            </a:r>
            <a:r>
              <a:rPr lang="en-US" sz="2800" b="1" dirty="0">
                <a:latin typeface="Arial" charset="0"/>
                <a:sym typeface="Symbol" pitchFamily="1" charset="2"/>
              </a:rPr>
              <a:t>O</a:t>
            </a:r>
            <a:r>
              <a:rPr lang="en-US" sz="2800" b="1" baseline="-25000" dirty="0">
                <a:latin typeface="Arial" charset="0"/>
                <a:sym typeface="Symbol" pitchFamily="1" charset="2"/>
              </a:rPr>
              <a:t>2</a:t>
            </a:r>
            <a:r>
              <a:rPr lang="en-US" sz="2800" b="1" dirty="0">
                <a:latin typeface="Arial" charset="0"/>
                <a:sym typeface="Symbol" pitchFamily="1" charset="2"/>
              </a:rPr>
              <a:t> causes equilibrium to shift to the left , decreasing [H</a:t>
            </a:r>
            <a:r>
              <a:rPr lang="en-US" sz="2800" b="1" baseline="30000" dirty="0">
                <a:latin typeface="Arial" charset="0"/>
                <a:sym typeface="Symbol" pitchFamily="1" charset="2"/>
              </a:rPr>
              <a:t>+</a:t>
            </a:r>
            <a:r>
              <a:rPr lang="en-US" sz="2800" b="1" dirty="0">
                <a:latin typeface="Arial" charset="0"/>
                <a:sym typeface="Symbol" pitchFamily="1" charset="2"/>
              </a:rPr>
              <a:t>] </a:t>
            </a:r>
            <a:r>
              <a:rPr lang="en-US" sz="2800" b="1" dirty="0" err="1">
                <a:latin typeface="Arial" charset="0"/>
                <a:sym typeface="Symbol" pitchFamily="1" charset="2"/>
              </a:rPr>
              <a:t>eq</a:t>
            </a:r>
            <a:endParaRPr lang="en-US" sz="2800" b="1" dirty="0">
              <a:latin typeface="Arial" charset="0"/>
              <a:sym typeface="Symbol" pitchFamily="1" charset="2"/>
            </a:endParaRPr>
          </a:p>
          <a:p>
            <a:pPr>
              <a:defRPr/>
            </a:pPr>
            <a:endParaRPr lang="en-US" sz="2800" b="1" dirty="0">
              <a:latin typeface="Arial" charset="0"/>
              <a:sym typeface="Symbol" pitchFamily="1" charset="2"/>
            </a:endParaRPr>
          </a:p>
          <a:p>
            <a:pPr>
              <a:defRPr/>
            </a:pPr>
            <a:r>
              <a:rPr lang="en-US" sz="2800" b="1" dirty="0">
                <a:latin typeface="Arial" charset="0"/>
                <a:sym typeface="Symbol" pitchFamily="1" charset="2"/>
              </a:rPr>
              <a:t>Dissociation of weak acid decreases by adding strong electrolyte w/common Ion.  “Predicted from the Le </a:t>
            </a:r>
            <a:r>
              <a:rPr lang="en-US" sz="2800" b="1" dirty="0" err="1">
                <a:latin typeface="Arial" charset="0"/>
                <a:sym typeface="Symbol" pitchFamily="1" charset="2"/>
              </a:rPr>
              <a:t>Chatelier’s</a:t>
            </a:r>
            <a:r>
              <a:rPr lang="en-US" sz="2800" b="1" dirty="0">
                <a:latin typeface="Arial" charset="0"/>
                <a:sym typeface="Symbol" pitchFamily="1" charset="2"/>
              </a:rPr>
              <a:t> Principle.”</a:t>
            </a:r>
          </a:p>
          <a:p>
            <a:pPr>
              <a:defRPr/>
            </a:pPr>
            <a:endParaRPr lang="en-US" sz="2800" b="1" dirty="0">
              <a:latin typeface="Arial" charset="0"/>
              <a:sym typeface="Symbol" pitchFamily="1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xmlns="" id="{1E0D5148-758A-4B32-96AD-DA75DF6BE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 u="sng" dirty="0">
                <a:latin typeface="Comic Sans MS" panose="030F0702030302020204" pitchFamily="66" charset="0"/>
              </a:rPr>
              <a:t>Lecture problems on the</a:t>
            </a:r>
            <a:r>
              <a:rPr lang="en-US" altLang="en-US" sz="2400" b="1" u="sng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ADDITION OF A STRONG ACID OR STRONG BASE TO A BUFFER</a:t>
            </a:r>
            <a:endParaRPr lang="en-US" altLang="en-US" sz="24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41325" y="1641475"/>
            <a:ext cx="82454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9900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b="1">
                <a:solidFill>
                  <a:srgbClr val="800080"/>
                </a:solidFill>
                <a:latin typeface="Comic Sans MS" panose="030F0702030302020204" pitchFamily="66" charset="0"/>
              </a:rPr>
              <a:t>. </a:t>
            </a:r>
            <a:r>
              <a:rPr lang="en-US" altLang="en-US" b="1">
                <a:latin typeface="Comic Sans MS" panose="030F0702030302020204" pitchFamily="66" charset="0"/>
              </a:rPr>
              <a:t>A buffer is made by adding 0.3 mol of acetic acid and 0.3 mol of sodium acetate to 1.0 L of solution.  If the pH of the buffer is 4.74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	A.  Calculate the pH of a solution after 0.02 mol of NaOH is added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	B.  after 0.02 mol HCl is added.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xmlns="" id="{02ABAC28-CF86-4F2D-854C-26ED68BF3B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277495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MAKING A BUFFER:</a:t>
            </a:r>
            <a:b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How would you make a buffer pH 4.25 starting from 250 mL of 0.25 M HCHO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and the solid salt?</a:t>
            </a:r>
          </a:p>
        </p:txBody>
      </p:sp>
      <p:sp>
        <p:nvSpPr>
          <p:cNvPr id="45059" name="Text Placeholder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886200"/>
            <a:ext cx="7772400" cy="2667000"/>
          </a:xfrm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0000"/>
              </a:buClr>
              <a:buFont typeface="Calibri" panose="020F050202020403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altLang="en-US" smtClean="0">
                <a:solidFill>
                  <a:srgbClr val="000000"/>
                </a:solidFill>
                <a:ea typeface="Microsoft YaHei" panose="020B0503020204020204" pitchFamily="34" charset="-122"/>
                <a:cs typeface="Mangal" pitchFamily="18" charset="0"/>
              </a:rPr>
              <a:t>TESTING A BUFFER:</a:t>
            </a:r>
          </a:p>
          <a:p>
            <a:pPr marL="341313" indent="-341313">
              <a:spcBef>
                <a:spcPts val="800"/>
              </a:spcBef>
              <a:buClr>
                <a:srgbClr val="000000"/>
              </a:buClr>
              <a:buFont typeface="Calibri" panose="020F050202020403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altLang="en-US" smtClean="0">
                <a:solidFill>
                  <a:srgbClr val="000000"/>
                </a:solidFill>
                <a:ea typeface="Microsoft YaHei" panose="020B0503020204020204" pitchFamily="34" charset="-122"/>
                <a:cs typeface="Mangal" pitchFamily="18" charset="0"/>
              </a:rPr>
              <a:t>What will be the pH of this solution after 1.0 mL of 0.1 M NaOH is added to this buffer?</a:t>
            </a:r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3276600" y="2238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Lecture Problems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04800" y="422275"/>
            <a:ext cx="8610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BUFFER Workshop B #2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What is the pH of a buffer that is 0.12 M in lactic acid (HC</a:t>
            </a:r>
            <a:r>
              <a:rPr lang="en-US" alt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and 0.10 M sodium lactate?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	Lactic acid 	K</a:t>
            </a:r>
            <a:r>
              <a:rPr lang="en-US" alt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 1.4 x 10</a:t>
            </a:r>
            <a:r>
              <a:rPr lang="en-US" alt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 How many moles of NH</a:t>
            </a:r>
            <a:r>
              <a:rPr lang="en-US" alt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Cl must be added to 2.0 L of 0.10 M NH</a:t>
            </a:r>
            <a:r>
              <a:rPr lang="en-US" alt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to form a buffer whose pH is 9.00?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77F25434-0569-4A59-B0AF-1F993F8ED4FF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/>
          <a:lstStyle/>
          <a:p>
            <a:r>
              <a:rPr lang="en-US" altLang="en-US" smtClean="0"/>
              <a:t>Henderson-Hasselbalch Equation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/>
              <a:t>calculating the pH of a buffer solution can be simplified by using an equation derived from the </a:t>
            </a:r>
            <a:r>
              <a:rPr lang="en-US" altLang="en-US" b="1" i="1" smtClean="0"/>
              <a:t>K</a:t>
            </a:r>
            <a:r>
              <a:rPr lang="en-US" altLang="en-US" b="1" baseline="-25000" smtClean="0"/>
              <a:t>a</a:t>
            </a:r>
            <a:r>
              <a:rPr lang="en-US" altLang="en-US" b="1" smtClean="0"/>
              <a:t> expression called the Henderson-Hasselbalch Equation</a:t>
            </a:r>
          </a:p>
          <a:p>
            <a:pPr>
              <a:lnSpc>
                <a:spcPct val="90000"/>
              </a:lnSpc>
            </a:pPr>
            <a:r>
              <a:rPr lang="en-US" altLang="en-US" b="1" smtClean="0"/>
              <a:t>the equation calculates the pH of a buffer from the </a:t>
            </a:r>
            <a:r>
              <a:rPr lang="en-US" altLang="en-US" b="1" i="1" smtClean="0"/>
              <a:t>K</a:t>
            </a:r>
            <a:r>
              <a:rPr lang="en-US" altLang="en-US" b="1" baseline="-25000" smtClean="0"/>
              <a:t>a</a:t>
            </a:r>
            <a:r>
              <a:rPr lang="en-US" altLang="en-US" b="1" smtClean="0"/>
              <a:t> and initial concentrations of the weak acid and salt of the conjugate base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/>
              <a:t>as long as the “</a:t>
            </a:r>
            <a:r>
              <a:rPr lang="en-US" altLang="en-US" b="1" i="1" smtClean="0"/>
              <a:t>x</a:t>
            </a:r>
            <a:r>
              <a:rPr lang="en-US" altLang="en-US" b="1" smtClean="0"/>
              <a:t> is small” approximation is valid</a:t>
            </a:r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1822450" y="5175250"/>
          <a:ext cx="5638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Microsoft Equation 3.0" r:id="rId4" imgW="2524065" imgH="371612" progId="Equation.3">
                  <p:embed/>
                </p:oleObj>
              </mc:Choice>
              <mc:Fallback>
                <p:oleObj name="Microsoft Equation 3.0" r:id="rId4" imgW="2524065" imgH="3716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5175250"/>
                        <a:ext cx="5638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29D5A4B-B5AA-4A77-BF7C-25A33D34660C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469900"/>
            <a:ext cx="8915400" cy="881063"/>
          </a:xfrm>
        </p:spPr>
        <p:txBody>
          <a:bodyPr/>
          <a:lstStyle/>
          <a:p>
            <a:r>
              <a:rPr lang="en-US" altLang="en-US" sz="3600" smtClean="0"/>
              <a:t>Deriving the Henderson-Hasselbalch Equation</a:t>
            </a:r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/>
        </p:nvGraphicFramePr>
        <p:xfrm>
          <a:off x="2819400" y="1752600"/>
          <a:ext cx="3101975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Equation" r:id="rId4" imgW="1498600" imgH="1054100" progId="Equation.3">
                  <p:embed/>
                </p:oleObj>
              </mc:Choice>
              <mc:Fallback>
                <p:oleObj name="Equation" r:id="rId4" imgW="1498600" imgH="1054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752600"/>
                        <a:ext cx="3101975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3"/>
          <p:cNvGraphicFramePr>
            <a:graphicFrameLocks noChangeAspect="1"/>
          </p:cNvGraphicFramePr>
          <p:nvPr/>
        </p:nvGraphicFramePr>
        <p:xfrm>
          <a:off x="2286000" y="3886200"/>
          <a:ext cx="456723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Equation" r:id="rId6" imgW="2387600" imgH="571500" progId="Equation.3">
                  <p:embed/>
                </p:oleObj>
              </mc:Choice>
              <mc:Fallback>
                <p:oleObj name="Equation" r:id="rId6" imgW="2387600" imgH="571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86200"/>
                        <a:ext cx="4567238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4"/>
          <p:cNvGraphicFramePr>
            <a:graphicFrameLocks noChangeAspect="1"/>
          </p:cNvGraphicFramePr>
          <p:nvPr/>
        </p:nvGraphicFramePr>
        <p:xfrm>
          <a:off x="1905000" y="4648200"/>
          <a:ext cx="2540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Equation" r:id="rId8" imgW="1270000" imgH="279400" progId="Equation.3">
                  <p:embed/>
                </p:oleObj>
              </mc:Choice>
              <mc:Fallback>
                <p:oleObj name="Equation" r:id="rId8" imgW="12700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648200"/>
                        <a:ext cx="2540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5"/>
          <p:cNvGraphicFramePr>
            <a:graphicFrameLocks noChangeAspect="1"/>
          </p:cNvGraphicFramePr>
          <p:nvPr/>
        </p:nvGraphicFramePr>
        <p:xfrm>
          <a:off x="2286000" y="3886200"/>
          <a:ext cx="56118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Equation" r:id="rId10" imgW="2933700" imgH="571500" progId="Equation.3">
                  <p:embed/>
                </p:oleObj>
              </mc:Choice>
              <mc:Fallback>
                <p:oleObj name="Equation" r:id="rId10" imgW="2933700" imgH="571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86200"/>
                        <a:ext cx="561181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6"/>
          <p:cNvGraphicFramePr>
            <a:graphicFrameLocks noChangeAspect="1"/>
          </p:cNvGraphicFramePr>
          <p:nvPr/>
        </p:nvGraphicFramePr>
        <p:xfrm>
          <a:off x="3581400" y="3886200"/>
          <a:ext cx="43243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Equation" r:id="rId12" imgW="2260600" imgH="571500" progId="Equation.3">
                  <p:embed/>
                </p:oleObj>
              </mc:Choice>
              <mc:Fallback>
                <p:oleObj name="Equation" r:id="rId12" imgW="2260600" imgH="571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432435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7"/>
          <p:cNvGraphicFramePr>
            <a:graphicFrameLocks noChangeAspect="1"/>
          </p:cNvGraphicFramePr>
          <p:nvPr/>
        </p:nvGraphicFramePr>
        <p:xfrm>
          <a:off x="4495800" y="4800600"/>
          <a:ext cx="2133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Equation" r:id="rId14" imgW="1066800" imgH="241300" progId="Equation.3">
                  <p:embed/>
                </p:oleObj>
              </mc:Choice>
              <mc:Fallback>
                <p:oleObj name="Equation" r:id="rId14" imgW="10668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800600"/>
                        <a:ext cx="2133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8"/>
          <p:cNvGraphicFramePr>
            <a:graphicFrameLocks noChangeAspect="1"/>
          </p:cNvGraphicFramePr>
          <p:nvPr/>
        </p:nvGraphicFramePr>
        <p:xfrm>
          <a:off x="3581400" y="3886200"/>
          <a:ext cx="37893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Equation" r:id="rId16" imgW="1981200" imgH="571500" progId="Equation.3">
                  <p:embed/>
                </p:oleObj>
              </mc:Choice>
              <mc:Fallback>
                <p:oleObj name="Equation" r:id="rId16" imgW="1981200" imgH="571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378936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9"/>
          <p:cNvGraphicFramePr>
            <a:graphicFrameLocks noChangeAspect="1"/>
          </p:cNvGraphicFramePr>
          <p:nvPr/>
        </p:nvGraphicFramePr>
        <p:xfrm>
          <a:off x="4800600" y="4800600"/>
          <a:ext cx="2832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Equation" r:id="rId18" imgW="1586811" imgH="533169" progId="Equation.3">
                  <p:embed/>
                </p:oleObj>
              </mc:Choice>
              <mc:Fallback>
                <p:oleObj name="Equation" r:id="rId18" imgW="1586811" imgH="53316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800600"/>
                        <a:ext cx="28321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3" name="Object 10"/>
          <p:cNvGraphicFramePr>
            <a:graphicFrameLocks noChangeAspect="1"/>
          </p:cNvGraphicFramePr>
          <p:nvPr/>
        </p:nvGraphicFramePr>
        <p:xfrm>
          <a:off x="3048000" y="3810000"/>
          <a:ext cx="32051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Equation" r:id="rId20" imgW="1676400" imgH="571500" progId="Equation.3">
                  <p:embed/>
                </p:oleObj>
              </mc:Choice>
              <mc:Fallback>
                <p:oleObj name="Equation" r:id="rId20" imgW="1676400" imgH="5715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10000"/>
                        <a:ext cx="320516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698EA96-BF68-4A38-B9E4-4E81D4786F2C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304800"/>
            <a:ext cx="7956550" cy="1143000"/>
          </a:xfrm>
        </p:spPr>
        <p:txBody>
          <a:bodyPr/>
          <a:lstStyle/>
          <a:p>
            <a:r>
              <a:rPr lang="en-US" altLang="en-US" sz="3200" smtClean="0"/>
              <a:t>Example - What is the pH of a buffer that is 0.050 M HC</a:t>
            </a:r>
            <a:r>
              <a:rPr lang="en-US" altLang="en-US" sz="3200" baseline="-25000" smtClean="0"/>
              <a:t>7</a:t>
            </a:r>
            <a:r>
              <a:rPr lang="en-US" altLang="en-US" sz="3200" smtClean="0"/>
              <a:t>H</a:t>
            </a:r>
            <a:r>
              <a:rPr lang="en-US" altLang="en-US" sz="3200" baseline="-25000" smtClean="0"/>
              <a:t>5</a:t>
            </a:r>
            <a:r>
              <a:rPr lang="en-US" altLang="en-US" sz="3200" smtClean="0"/>
              <a:t>O</a:t>
            </a:r>
            <a:r>
              <a:rPr lang="en-US" altLang="en-US" sz="3200" baseline="-25000" smtClean="0"/>
              <a:t>2</a:t>
            </a:r>
            <a:r>
              <a:rPr lang="en-US" altLang="en-US" sz="3200" smtClean="0"/>
              <a:t> and 0.150 M NaC</a:t>
            </a:r>
            <a:r>
              <a:rPr lang="en-US" altLang="en-US" sz="3200" baseline="-25000" smtClean="0"/>
              <a:t>7</a:t>
            </a:r>
            <a:r>
              <a:rPr lang="en-US" altLang="en-US" sz="3200" smtClean="0"/>
              <a:t>H</a:t>
            </a:r>
            <a:r>
              <a:rPr lang="en-US" altLang="en-US" sz="3200" baseline="-25000" smtClean="0"/>
              <a:t>5</a:t>
            </a:r>
            <a:r>
              <a:rPr lang="en-US" altLang="en-US" sz="3200" smtClean="0"/>
              <a:t>O</a:t>
            </a:r>
            <a:r>
              <a:rPr lang="en-US" altLang="en-US" sz="3200" baseline="-25000" smtClean="0"/>
              <a:t>2</a:t>
            </a:r>
            <a:r>
              <a:rPr lang="en-US" altLang="en-US" sz="3200" smtClean="0"/>
              <a:t>?</a:t>
            </a:r>
          </a:p>
        </p:txBody>
      </p:sp>
      <p:graphicFrame>
        <p:nvGraphicFramePr>
          <p:cNvPr id="51225" name="Group 25">
            <a:extLst>
              <a:ext uri="{FF2B5EF4-FFF2-40B4-BE49-F238E27FC236}">
                <a16:creationId xmlns:a16="http://schemas.microsoft.com/office/drawing/2014/main" xmlns="" id="{1B32CF45-3FB0-45F5-A9FA-2A71FB25D0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3124200" cy="3703638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5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Assume the [HA] and [A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 equilibrium concentrations are the same as the initial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Substitute into the Henderson-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Hasselbalch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Equation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Check the “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is small” approximation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3262" name="Text Box 13"/>
          <p:cNvSpPr txBox="1">
            <a:spLocks noChangeArrowheads="1"/>
          </p:cNvSpPr>
          <p:nvPr/>
        </p:nvSpPr>
        <p:spPr bwMode="auto">
          <a:xfrm>
            <a:off x="3276600" y="1524000"/>
            <a:ext cx="5508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HC</a:t>
            </a:r>
            <a:r>
              <a:rPr lang="en-US" altLang="en-US" sz="2800" baseline="-25000">
                <a:latin typeface="Times New Roman" panose="02020603050405020304" pitchFamily="18" charset="0"/>
              </a:rPr>
              <a:t>7</a:t>
            </a:r>
            <a:r>
              <a:rPr lang="en-US" altLang="en-US" sz="2800">
                <a:latin typeface="Times New Roman" panose="02020603050405020304" pitchFamily="18" charset="0"/>
              </a:rPr>
              <a:t>H</a:t>
            </a:r>
            <a:r>
              <a:rPr lang="en-US" altLang="en-US" sz="2800" baseline="-25000">
                <a:latin typeface="Times New Roman" panose="02020603050405020304" pitchFamily="18" charset="0"/>
              </a:rPr>
              <a:t>5</a:t>
            </a:r>
            <a:r>
              <a:rPr lang="en-US" altLang="en-US" sz="2800">
                <a:latin typeface="Times New Roman" panose="02020603050405020304" pitchFamily="18" charset="0"/>
              </a:rPr>
              <a:t>O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 + H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O </a:t>
            </a:r>
            <a:r>
              <a:rPr lang="en-US" alt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lang="en-US" altLang="en-US" sz="2800">
                <a:latin typeface="Times New Roman" panose="02020603050405020304" pitchFamily="18" charset="0"/>
              </a:rPr>
              <a:t>C</a:t>
            </a:r>
            <a:r>
              <a:rPr lang="en-US" altLang="en-US" sz="2800" baseline="-25000">
                <a:latin typeface="Times New Roman" panose="02020603050405020304" pitchFamily="18" charset="0"/>
              </a:rPr>
              <a:t>7</a:t>
            </a:r>
            <a:r>
              <a:rPr lang="en-US" altLang="en-US" sz="2800">
                <a:latin typeface="Times New Roman" panose="02020603050405020304" pitchFamily="18" charset="0"/>
              </a:rPr>
              <a:t>H</a:t>
            </a:r>
            <a:r>
              <a:rPr lang="en-US" altLang="en-US" sz="2800" baseline="-25000">
                <a:latin typeface="Times New Roman" panose="02020603050405020304" pitchFamily="18" charset="0"/>
              </a:rPr>
              <a:t>5</a:t>
            </a:r>
            <a:r>
              <a:rPr lang="en-US" altLang="en-US" sz="2800">
                <a:latin typeface="Times New Roman" panose="02020603050405020304" pitchFamily="18" charset="0"/>
              </a:rPr>
              <a:t>O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 baseline="30000"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 + H</a:t>
            </a:r>
            <a:r>
              <a:rPr lang="en-US" altLang="en-US" sz="28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800" baseline="30000">
                <a:latin typeface="Times New Roman" panose="02020603050405020304" pitchFamily="18" charset="0"/>
                <a:sym typeface="Symbol" panose="05050102010706020507" pitchFamily="18" charset="2"/>
              </a:rPr>
              <a:t>+</a:t>
            </a:r>
          </a:p>
        </p:txBody>
      </p:sp>
      <p:graphicFrame>
        <p:nvGraphicFramePr>
          <p:cNvPr id="51214" name="Object 2"/>
          <p:cNvGraphicFramePr>
            <a:graphicFrameLocks noChangeAspect="1"/>
          </p:cNvGraphicFramePr>
          <p:nvPr/>
        </p:nvGraphicFramePr>
        <p:xfrm>
          <a:off x="4267200" y="3810000"/>
          <a:ext cx="32305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Equation" r:id="rId4" imgW="1688367" imgH="571252" progId="Equation.3">
                  <p:embed/>
                </p:oleObj>
              </mc:Choice>
              <mc:Fallback>
                <p:oleObj name="Equation" r:id="rId4" imgW="1688367" imgH="57125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0"/>
                        <a:ext cx="323056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5" name="Object 3"/>
          <p:cNvGraphicFramePr>
            <a:graphicFrameLocks noChangeAspect="1"/>
          </p:cNvGraphicFramePr>
          <p:nvPr/>
        </p:nvGraphicFramePr>
        <p:xfrm>
          <a:off x="4267200" y="3886200"/>
          <a:ext cx="36687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Equation" r:id="rId6" imgW="1916868" imgH="495085" progId="Equation.3">
                  <p:embed/>
                </p:oleObj>
              </mc:Choice>
              <mc:Fallback>
                <p:oleObj name="Equation" r:id="rId6" imgW="1916868" imgH="49508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86200"/>
                        <a:ext cx="366871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5" name="Text Box 16"/>
          <p:cNvSpPr txBox="1">
            <a:spLocks noChangeArrowheads="1"/>
          </p:cNvSpPr>
          <p:nvPr/>
        </p:nvSpPr>
        <p:spPr bwMode="auto">
          <a:xfrm>
            <a:off x="3886200" y="2209800"/>
            <a:ext cx="4225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chemeClr val="hlink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aseline="-25000">
                <a:solidFill>
                  <a:schemeClr val="hlink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 for HC</a:t>
            </a:r>
            <a:r>
              <a:rPr lang="en-US" altLang="en-US" sz="2800" baseline="-25000">
                <a:solidFill>
                  <a:schemeClr val="hlink"/>
                </a:solidFill>
                <a:latin typeface="Times New Roman" panose="02020603050405020304" pitchFamily="18" charset="0"/>
              </a:rPr>
              <a:t>7</a:t>
            </a:r>
            <a:r>
              <a:rPr lang="en-US" alt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800" baseline="-25000">
                <a:solidFill>
                  <a:schemeClr val="hlink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800" baseline="-2500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 = 6.5 x 10</a:t>
            </a:r>
            <a:r>
              <a:rPr lang="en-US" altLang="en-US" sz="2800" baseline="30000">
                <a:solidFill>
                  <a:schemeClr val="hlink"/>
                </a:solidFill>
                <a:latin typeface="Times New Roman" panose="02020603050405020304" pitchFamily="18" charset="0"/>
              </a:rPr>
              <a:t>-5</a:t>
            </a:r>
            <a:endParaRPr lang="en-US" altLang="en-US" sz="28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1218" name="Object 4"/>
          <p:cNvGraphicFramePr>
            <a:graphicFrameLocks noChangeAspect="1"/>
          </p:cNvGraphicFramePr>
          <p:nvPr/>
        </p:nvGraphicFramePr>
        <p:xfrm>
          <a:off x="4191000" y="2819400"/>
          <a:ext cx="38100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Equation" r:id="rId8" imgW="1841500" imgH="495300" progId="Equation.3">
                  <p:embed/>
                </p:oleObj>
              </mc:Choice>
              <mc:Fallback>
                <p:oleObj name="Equation" r:id="rId8" imgW="1841500" imgH="495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3810000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9" name="Object 5"/>
          <p:cNvGraphicFramePr>
            <a:graphicFrameLocks noChangeAspect="1"/>
          </p:cNvGraphicFramePr>
          <p:nvPr/>
        </p:nvGraphicFramePr>
        <p:xfrm>
          <a:off x="5486400" y="4800600"/>
          <a:ext cx="1536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Equation" r:id="rId10" imgW="749300" imgH="228600" progId="Equation.3">
                  <p:embed/>
                </p:oleObj>
              </mc:Choice>
              <mc:Fallback>
                <p:oleObj name="Equation" r:id="rId10" imgW="7493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800600"/>
                        <a:ext cx="1536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3" name="Object 6"/>
          <p:cNvGraphicFramePr>
            <a:graphicFrameLocks noChangeAspect="1"/>
          </p:cNvGraphicFramePr>
          <p:nvPr/>
        </p:nvGraphicFramePr>
        <p:xfrm>
          <a:off x="4267200" y="5257800"/>
          <a:ext cx="4114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Equation" r:id="rId12" imgW="2032000" imgH="546100" progId="Equation.3">
                  <p:embed/>
                </p:oleObj>
              </mc:Choice>
              <mc:Fallback>
                <p:oleObj name="Equation" r:id="rId12" imgW="2032000" imgH="546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257800"/>
                        <a:ext cx="41148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4" name="Object 7"/>
          <p:cNvGraphicFramePr>
            <a:graphicFrameLocks noChangeAspect="1"/>
          </p:cNvGraphicFramePr>
          <p:nvPr/>
        </p:nvGraphicFramePr>
        <p:xfrm>
          <a:off x="4038600" y="5334000"/>
          <a:ext cx="46228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Equation" r:id="rId14" imgW="2413000" imgH="495300" progId="Equation.3">
                  <p:embed/>
                </p:oleObj>
              </mc:Choice>
              <mc:Fallback>
                <p:oleObj name="Equation" r:id="rId14" imgW="2413000" imgH="495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0"/>
                        <a:ext cx="462280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48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Lecture Problems on </a:t>
            </a:r>
            <a:r>
              <a:rPr lang="en-US" altLang="en-US" sz="2400" b="1" u="sng">
                <a:solidFill>
                  <a:srgbClr val="006666"/>
                </a:solidFill>
                <a:latin typeface="Times New Roman" panose="02020603050405020304" pitchFamily="18" charset="0"/>
              </a:rPr>
              <a:t>Henderson - Hasselbach Equation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457200" y="685800"/>
            <a:ext cx="8382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9900"/>
                </a:solidFill>
                <a:latin typeface="Comic Sans MS" panose="030F0702030302020204" pitchFamily="66" charset="0"/>
              </a:rPr>
              <a:t>Q1</a:t>
            </a:r>
            <a:r>
              <a:rPr lang="en-US" altLang="en-US" sz="2400" b="1">
                <a:solidFill>
                  <a:srgbClr val="FF9900"/>
                </a:solidFill>
                <a:latin typeface="Comic Sans MS" panose="030F0702030302020204" pitchFamily="66" charset="0"/>
              </a:rPr>
              <a:t>.</a:t>
            </a:r>
            <a:r>
              <a:rPr lang="en-US" altLang="en-US" b="1">
                <a:latin typeface="Comic Sans MS" panose="030F0702030302020204" pitchFamily="66" charset="0"/>
              </a:rPr>
              <a:t> A buffer is made by adding 0.3 mol of acetic acid and 0.3 mol of sodium acetate to 1.0 L of solution.  If the pH of the buffer is 4.74; calculate the pH of a solution after 0.02 mol of NaOH is added.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9900"/>
                </a:solidFill>
                <a:latin typeface="Comic Sans MS" panose="030F0702030302020204" pitchFamily="66" charset="0"/>
                <a:hlinkClick r:id="rId3" action="ppaction://hlinksldjump"/>
              </a:rPr>
              <a:t>Q2</a:t>
            </a:r>
            <a:r>
              <a:rPr lang="en-US" altLang="en-US" b="1">
                <a:solidFill>
                  <a:srgbClr val="FF9900"/>
                </a:solidFill>
                <a:latin typeface="Comic Sans MS" panose="030F0702030302020204" pitchFamily="66" charset="0"/>
              </a:rPr>
              <a:t>.</a:t>
            </a:r>
            <a:r>
              <a:rPr lang="en-US" altLang="en-US" b="1">
                <a:latin typeface="Comic Sans MS" panose="030F0702030302020204" pitchFamily="66" charset="0"/>
              </a:rPr>
              <a:t> How would a chemist prepare an NH</a:t>
            </a:r>
            <a:r>
              <a:rPr lang="en-US" altLang="en-US" b="1" baseline="-25000">
                <a:latin typeface="Comic Sans MS" panose="030F0702030302020204" pitchFamily="66" charset="0"/>
              </a:rPr>
              <a:t>4</a:t>
            </a:r>
            <a:r>
              <a:rPr lang="en-US" altLang="en-US" b="1">
                <a:latin typeface="Comic Sans MS" panose="030F0702030302020204" pitchFamily="66" charset="0"/>
              </a:rPr>
              <a:t>Cl/NH</a:t>
            </a:r>
            <a:r>
              <a:rPr lang="en-US" altLang="en-US" b="1" baseline="-25000">
                <a:latin typeface="Comic Sans MS" panose="030F0702030302020204" pitchFamily="66" charset="0"/>
              </a:rPr>
              <a:t>3</a:t>
            </a:r>
            <a:r>
              <a:rPr lang="en-US" altLang="en-US" b="1">
                <a:latin typeface="Comic Sans MS" panose="030F0702030302020204" pitchFamily="66" charset="0"/>
              </a:rPr>
              <a:t> buffer solution (K</a:t>
            </a:r>
            <a:r>
              <a:rPr lang="en-US" altLang="en-US" b="1" baseline="-25000">
                <a:latin typeface="Comic Sans MS" panose="030F0702030302020204" pitchFamily="66" charset="0"/>
              </a:rPr>
              <a:t>b</a:t>
            </a:r>
            <a:r>
              <a:rPr lang="en-US" altLang="en-US" b="1">
                <a:latin typeface="Comic Sans MS" panose="030F0702030302020204" pitchFamily="66" charset="0"/>
              </a:rPr>
              <a:t> for NH</a:t>
            </a:r>
            <a:r>
              <a:rPr lang="en-US" altLang="en-US" b="1" baseline="-25000">
                <a:latin typeface="Comic Sans MS" panose="030F0702030302020204" pitchFamily="66" charset="0"/>
              </a:rPr>
              <a:t>3</a:t>
            </a:r>
            <a:r>
              <a:rPr lang="en-US" altLang="en-US" b="1">
                <a:latin typeface="Comic Sans MS" panose="030F0702030302020204" pitchFamily="66" charset="0"/>
              </a:rPr>
              <a:t> = 1.8 x 10</a:t>
            </a:r>
            <a:r>
              <a:rPr lang="en-US" altLang="en-US" b="1" baseline="30000">
                <a:latin typeface="Comic Sans MS" panose="030F0702030302020204" pitchFamily="66" charset="0"/>
              </a:rPr>
              <a:t>-5</a:t>
            </a:r>
            <a:r>
              <a:rPr lang="en-US" altLang="en-US" b="1">
                <a:latin typeface="Comic Sans MS" panose="030F0702030302020204" pitchFamily="66" charset="0"/>
              </a:rPr>
              <a:t>) that has a pH of 10.00? Explain utilizing appropriate shelf reagent quantities.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CA42AA7-13A6-462A-9A93-B266E8BA3F9F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/>
          <a:lstStyle/>
          <a:p>
            <a:r>
              <a:rPr lang="en-US" altLang="en-US" sz="4000" smtClean="0"/>
              <a:t>Do I Use the Full Equilibrium Analysis or the Henderson-Hasselbalch Equation?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7244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sz="2800" b="1" smtClean="0"/>
              <a:t>the Henderson-Hasselbalch equation is generally good enough when the “</a:t>
            </a:r>
            <a:r>
              <a:rPr lang="en-US" altLang="en-US" sz="2800" b="1" i="1" smtClean="0"/>
              <a:t>x</a:t>
            </a:r>
            <a:r>
              <a:rPr lang="en-US" altLang="en-US" sz="2800" b="1" smtClean="0"/>
              <a:t> is small” approximation is applicable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800" b="1" smtClean="0"/>
              <a:t>generally, the “</a:t>
            </a:r>
            <a:r>
              <a:rPr lang="en-US" altLang="en-US" sz="2800" b="1" i="1" smtClean="0"/>
              <a:t>x</a:t>
            </a:r>
            <a:r>
              <a:rPr lang="en-US" altLang="en-US" sz="2800" b="1" smtClean="0"/>
              <a:t> is small” approximation will work when both of the following are true: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altLang="en-US" sz="2800" b="1" smtClean="0"/>
              <a:t>the initial concentrations of acid and salt are not very dilute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altLang="en-US" sz="2800" b="1" smtClean="0"/>
              <a:t>the </a:t>
            </a:r>
            <a:r>
              <a:rPr lang="en-US" altLang="en-US" sz="2800" b="1" i="1" smtClean="0"/>
              <a:t>K</a:t>
            </a:r>
            <a:r>
              <a:rPr lang="en-US" altLang="en-US" sz="2800" b="1" baseline="-25000" smtClean="0"/>
              <a:t>a</a:t>
            </a:r>
            <a:r>
              <a:rPr lang="en-US" altLang="en-US" sz="2800" b="1" smtClean="0"/>
              <a:t> is fairly small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800" b="1" smtClean="0"/>
              <a:t>for most problems, this means that the initial acid and salt concentrations should be over 1000x larger than the value of </a:t>
            </a:r>
            <a:r>
              <a:rPr lang="en-US" altLang="en-US" sz="2800" b="1" i="1" smtClean="0"/>
              <a:t>K</a:t>
            </a:r>
            <a:r>
              <a:rPr lang="en-US" altLang="en-US" sz="2800" b="1" baseline="-25000" smtClean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1CD93AC-4385-4326-B7DF-7FBD04364C86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543800" cy="1143000"/>
          </a:xfrm>
        </p:spPr>
        <p:txBody>
          <a:bodyPr/>
          <a:lstStyle/>
          <a:p>
            <a:r>
              <a:rPr lang="en-US" altLang="en-US" sz="3200" smtClean="0"/>
              <a:t>In Class Practice - What is the pH of a buffer that is 0.14 M HF (p</a:t>
            </a:r>
            <a:r>
              <a:rPr lang="en-US" altLang="en-US" sz="3200" i="1" smtClean="0"/>
              <a:t>K</a:t>
            </a:r>
            <a:r>
              <a:rPr lang="en-US" altLang="en-US" sz="3200" baseline="-25000" smtClean="0"/>
              <a:t>a</a:t>
            </a:r>
            <a:r>
              <a:rPr lang="en-US" altLang="en-US" sz="3200" smtClean="0"/>
              <a:t> = 3.15) and 0.071 M KF?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956" name="Group 132">
            <a:extLst>
              <a:ext uri="{FF2B5EF4-FFF2-40B4-BE49-F238E27FC236}">
                <a16:creationId xmlns:a16="http://schemas.microsoft.com/office/drawing/2014/main" xmlns="" id="{6189677A-79C0-411D-B090-B4DDC6E20CEE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4859338"/>
          <a:ext cx="4648200" cy="1928813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OH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Before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added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After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≈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14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r>
              <a:rPr lang="en-US" altLang="en-US" sz="4000" b="1" smtClean="0"/>
              <a:t>Effect of Relative Amounts of Acid and Conjugate Base</a:t>
            </a:r>
          </a:p>
        </p:txBody>
      </p:sp>
      <p:sp>
        <p:nvSpPr>
          <p:cNvPr id="61470" name="Text Box 4"/>
          <p:cNvSpPr txBox="1">
            <a:spLocks noChangeArrowheads="1"/>
          </p:cNvSpPr>
          <p:nvPr/>
        </p:nvSpPr>
        <p:spPr bwMode="auto">
          <a:xfrm>
            <a:off x="0" y="2286000"/>
            <a:ext cx="4002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Buffer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0.100 mol HA &amp; 0.100 mol A</a:t>
            </a:r>
            <a:r>
              <a:rPr lang="en-US" altLang="en-US" sz="2400" baseline="30000">
                <a:latin typeface="Times New Roman" panose="02020603050405020304" pitchFamily="18" charset="0"/>
              </a:rPr>
              <a:t>-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Initial pH = 5.00</a:t>
            </a:r>
          </a:p>
        </p:txBody>
      </p:sp>
      <p:sp>
        <p:nvSpPr>
          <p:cNvPr id="61471" name="Text Box 5"/>
          <p:cNvSpPr txBox="1">
            <a:spLocks noChangeArrowheads="1"/>
          </p:cNvSpPr>
          <p:nvPr/>
        </p:nvSpPr>
        <p:spPr bwMode="auto">
          <a:xfrm>
            <a:off x="5294313" y="2286000"/>
            <a:ext cx="38496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Buffer 12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0.18 mol HA &amp; 0.020 mol A</a:t>
            </a:r>
            <a:r>
              <a:rPr lang="en-US" altLang="en-US" sz="2400" baseline="30000">
                <a:latin typeface="Times New Roman" panose="02020603050405020304" pitchFamily="18" charset="0"/>
              </a:rPr>
              <a:t>-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Initial pH = 4.05</a:t>
            </a:r>
          </a:p>
        </p:txBody>
      </p:sp>
      <p:sp>
        <p:nvSpPr>
          <p:cNvPr id="61472" name="Text Box 6"/>
          <p:cNvSpPr txBox="1">
            <a:spLocks noChangeArrowheads="1"/>
          </p:cNvSpPr>
          <p:nvPr/>
        </p:nvSpPr>
        <p:spPr bwMode="auto">
          <a:xfrm>
            <a:off x="3429000" y="3124200"/>
            <a:ext cx="223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pK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a</a:t>
            </a:r>
            <a:r>
              <a:rPr lang="en-US" altLang="en-US" sz="2400">
                <a:latin typeface="Times New Roman" panose="02020603050405020304" pitchFamily="18" charset="0"/>
              </a:rPr>
              <a:t> (HA) = 5.00</a:t>
            </a:r>
          </a:p>
        </p:txBody>
      </p:sp>
      <p:graphicFrame>
        <p:nvGraphicFramePr>
          <p:cNvPr id="77831" name="Object 2"/>
          <p:cNvGraphicFramePr>
            <a:graphicFrameLocks noChangeAspect="1"/>
          </p:cNvGraphicFramePr>
          <p:nvPr/>
        </p:nvGraphicFramePr>
        <p:xfrm>
          <a:off x="3276600" y="3429000"/>
          <a:ext cx="2590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9" name="Equation" r:id="rId4" imgW="1688367" imgH="571252" progId="Equation.3">
                  <p:embed/>
                </p:oleObj>
              </mc:Choice>
              <mc:Fallback>
                <p:oleObj name="Equation" r:id="rId4" imgW="1688367" imgH="57125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429000"/>
                        <a:ext cx="2590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2" name="Object 3"/>
          <p:cNvGraphicFramePr>
            <a:graphicFrameLocks noChangeAspect="1"/>
          </p:cNvGraphicFramePr>
          <p:nvPr/>
        </p:nvGraphicFramePr>
        <p:xfrm>
          <a:off x="4953000" y="5562600"/>
          <a:ext cx="38862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0" name="Equation" r:id="rId6" imgW="1993900" imgH="431800" progId="Equation.3">
                  <p:embed/>
                </p:oleObj>
              </mc:Choice>
              <mc:Fallback>
                <p:oleObj name="Equation" r:id="rId6" imgW="19939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562600"/>
                        <a:ext cx="388620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60" name="Text Box 36"/>
          <p:cNvSpPr txBox="1">
            <a:spLocks noChangeArrowheads="1"/>
          </p:cNvSpPr>
          <p:nvPr/>
        </p:nvSpPr>
        <p:spPr bwMode="auto">
          <a:xfrm>
            <a:off x="304800" y="4648200"/>
            <a:ext cx="3830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after adding 0.010 mol NaOH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 = 5.09</a:t>
            </a:r>
          </a:p>
        </p:txBody>
      </p:sp>
      <p:sp>
        <p:nvSpPr>
          <p:cNvPr id="77889" name="Text Box 65"/>
          <p:cNvSpPr txBox="1">
            <a:spLocks noChangeArrowheads="1"/>
          </p:cNvSpPr>
          <p:nvPr/>
        </p:nvSpPr>
        <p:spPr bwMode="auto">
          <a:xfrm>
            <a:off x="2971800" y="4191000"/>
            <a:ext cx="3173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HA + OH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lang="en-US" altLang="en-US" sz="2400">
                <a:latin typeface="Times New Roman" panose="02020603050405020304" pitchFamily="18" charset="0"/>
              </a:rPr>
              <a:t>A</a:t>
            </a:r>
            <a:r>
              <a:rPr lang="en-US" altLang="en-US" sz="2400" baseline="30000"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 + H</a:t>
            </a:r>
            <a:r>
              <a:rPr lang="en-US" altLang="en-US" sz="24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lang="en-US" altLang="en-US" sz="2400" baseline="300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77955" name="Group 131">
            <a:extLst>
              <a:ext uri="{FF2B5EF4-FFF2-40B4-BE49-F238E27FC236}">
                <a16:creationId xmlns:a16="http://schemas.microsoft.com/office/drawing/2014/main" xmlns="" id="{DC8913C0-7FED-4C08-BEAE-BB670B6C0125}"/>
              </a:ext>
            </a:extLst>
          </p:cNvPr>
          <p:cNvGraphicFramePr>
            <a:graphicFrameLocks noGrp="1"/>
          </p:cNvGraphicFramePr>
          <p:nvPr/>
        </p:nvGraphicFramePr>
        <p:xfrm>
          <a:off x="0" y="4876800"/>
          <a:ext cx="4648200" cy="1982788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OH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Before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added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After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≈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7926" name="Object 4"/>
          <p:cNvGraphicFramePr>
            <a:graphicFrameLocks noChangeAspect="1"/>
          </p:cNvGraphicFramePr>
          <p:nvPr/>
        </p:nvGraphicFramePr>
        <p:xfrm>
          <a:off x="365125" y="5597525"/>
          <a:ext cx="38862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1" name="Equation" r:id="rId8" imgW="1993900" imgH="431800" progId="Equation.3">
                  <p:embed/>
                </p:oleObj>
              </mc:Choice>
              <mc:Fallback>
                <p:oleObj name="Equation" r:id="rId8" imgW="19939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5597525"/>
                        <a:ext cx="388620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954" name="Text Box 130"/>
          <p:cNvSpPr txBox="1">
            <a:spLocks noChangeArrowheads="1"/>
          </p:cNvSpPr>
          <p:nvPr/>
        </p:nvSpPr>
        <p:spPr bwMode="auto">
          <a:xfrm>
            <a:off x="5105400" y="4648200"/>
            <a:ext cx="3830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after adding 0.010 mol NaOH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 = 4.25</a:t>
            </a:r>
          </a:p>
        </p:txBody>
      </p:sp>
      <p:graphicFrame>
        <p:nvGraphicFramePr>
          <p:cNvPr id="77957" name="Object 5"/>
          <p:cNvGraphicFramePr>
            <a:graphicFrameLocks noChangeAspect="1"/>
          </p:cNvGraphicFramePr>
          <p:nvPr/>
        </p:nvGraphicFramePr>
        <p:xfrm>
          <a:off x="533400" y="4495800"/>
          <a:ext cx="2743200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2" name="Equation" r:id="rId10" imgW="1358900" imgH="800100" progId="Equation.3">
                  <p:embed/>
                </p:oleObj>
              </mc:Choice>
              <mc:Fallback>
                <p:oleObj name="Equation" r:id="rId10" imgW="1358900" imgH="800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95800"/>
                        <a:ext cx="2743200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58" name="Object 6"/>
          <p:cNvGraphicFramePr>
            <a:graphicFrameLocks noChangeAspect="1"/>
          </p:cNvGraphicFramePr>
          <p:nvPr/>
        </p:nvGraphicFramePr>
        <p:xfrm>
          <a:off x="6019800" y="4495800"/>
          <a:ext cx="2743200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3" name="Equation" r:id="rId12" imgW="1358900" imgH="800100" progId="Equation.3">
                  <p:embed/>
                </p:oleObj>
              </mc:Choice>
              <mc:Fallback>
                <p:oleObj name="Equation" r:id="rId12" imgW="1358900" imgH="800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95800"/>
                        <a:ext cx="2743200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960" name="Text Box 136"/>
          <p:cNvSpPr txBox="1">
            <a:spLocks noChangeArrowheads="1"/>
          </p:cNvSpPr>
          <p:nvPr/>
        </p:nvSpPr>
        <p:spPr bwMode="auto">
          <a:xfrm>
            <a:off x="914400" y="1143000"/>
            <a:ext cx="7483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a buffer is most effective with equal concentrations of acid and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7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77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7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7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64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1.38728E-6 L -0.01181 -0.1542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7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772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2446E-6 L -0.00486 -0.153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0" grpId="0"/>
      <p:bldP spid="77860" grpId="1"/>
      <p:bldP spid="77889" grpId="0"/>
      <p:bldP spid="77954" grpId="0"/>
      <p:bldP spid="77954" grpId="1"/>
      <p:bldP spid="779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7FE73FC-FB2C-434F-A2A0-B4AC566964BF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hlinkClick r:id="rId3" action="ppaction://hlinksldjump"/>
              </a:rPr>
              <a:t>Common Ion Effect</a:t>
            </a:r>
            <a:endParaRPr lang="en-US" altLang="en-US" b="1" smtClean="0"/>
          </a:p>
        </p:txBody>
      </p:sp>
      <p:pic>
        <p:nvPicPr>
          <p:cNvPr id="8196" name="Picture 5" descr="16_0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412875"/>
            <a:ext cx="84836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42" name="Group 70">
            <a:extLst>
              <a:ext uri="{FF2B5EF4-FFF2-40B4-BE49-F238E27FC236}">
                <a16:creationId xmlns:a16="http://schemas.microsoft.com/office/drawing/2014/main" xmlns="" id="{49D8F4AD-2FEE-484A-97E5-B89C0B9F6E40}"/>
              </a:ext>
            </a:extLst>
          </p:cNvPr>
          <p:cNvGraphicFramePr>
            <a:graphicFrameLocks noGrp="1"/>
          </p:cNvGraphicFramePr>
          <p:nvPr/>
        </p:nvGraphicFramePr>
        <p:xfrm>
          <a:off x="0" y="4876800"/>
          <a:ext cx="4648200" cy="1982788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OH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Before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added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After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≈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9939" name="Object 2"/>
          <p:cNvGraphicFramePr>
            <a:graphicFrameLocks noChangeAspect="1"/>
          </p:cNvGraphicFramePr>
          <p:nvPr/>
        </p:nvGraphicFramePr>
        <p:xfrm>
          <a:off x="6019800" y="4495800"/>
          <a:ext cx="2743200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7" name="Equation" r:id="rId4" imgW="1358900" imgH="800100" progId="Equation.3">
                  <p:embed/>
                </p:oleObj>
              </mc:Choice>
              <mc:Fallback>
                <p:oleObj name="Equation" r:id="rId4" imgW="1358900" imgH="800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95800"/>
                        <a:ext cx="2743200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4" name="Group 2">
            <a:extLst>
              <a:ext uri="{FF2B5EF4-FFF2-40B4-BE49-F238E27FC236}">
                <a16:creationId xmlns:a16="http://schemas.microsoft.com/office/drawing/2014/main" xmlns="" id="{750485EA-0A47-4783-A23F-6F2E754AF1E9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4859338"/>
          <a:ext cx="4648200" cy="1928813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OH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Before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added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After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≈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3545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r>
              <a:rPr lang="en-US" altLang="en-US" sz="4000" b="1" smtClean="0"/>
              <a:t>Effect of Absolute Concentrations of Acid and Conjugate Base</a:t>
            </a:r>
          </a:p>
        </p:txBody>
      </p:sp>
      <p:sp>
        <p:nvSpPr>
          <p:cNvPr id="63546" name="Text Box 30"/>
          <p:cNvSpPr txBox="1">
            <a:spLocks noChangeArrowheads="1"/>
          </p:cNvSpPr>
          <p:nvPr/>
        </p:nvSpPr>
        <p:spPr bwMode="auto">
          <a:xfrm>
            <a:off x="0" y="2286000"/>
            <a:ext cx="36972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Buffer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0.50 mol HA &amp; 0.50 mol A</a:t>
            </a:r>
            <a:r>
              <a:rPr lang="en-US" altLang="en-US" sz="2400" baseline="30000">
                <a:latin typeface="Times New Roman" panose="02020603050405020304" pitchFamily="18" charset="0"/>
              </a:rPr>
              <a:t>-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Initial pH = 5.00</a:t>
            </a:r>
          </a:p>
        </p:txBody>
      </p:sp>
      <p:sp>
        <p:nvSpPr>
          <p:cNvPr id="63547" name="Text Box 31"/>
          <p:cNvSpPr txBox="1">
            <a:spLocks noChangeArrowheads="1"/>
          </p:cNvSpPr>
          <p:nvPr/>
        </p:nvSpPr>
        <p:spPr bwMode="auto">
          <a:xfrm>
            <a:off x="5218113" y="2286000"/>
            <a:ext cx="40020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Buffer 12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0.050 mol HA &amp; 0.050 mol A</a:t>
            </a:r>
            <a:r>
              <a:rPr lang="en-US" altLang="en-US" sz="2400" baseline="30000">
                <a:latin typeface="Times New Roman" panose="02020603050405020304" pitchFamily="18" charset="0"/>
              </a:rPr>
              <a:t>-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Initial pH = 5.00</a:t>
            </a:r>
          </a:p>
        </p:txBody>
      </p:sp>
      <p:sp>
        <p:nvSpPr>
          <p:cNvPr id="63548" name="Text Box 32"/>
          <p:cNvSpPr txBox="1">
            <a:spLocks noChangeArrowheads="1"/>
          </p:cNvSpPr>
          <p:nvPr/>
        </p:nvSpPr>
        <p:spPr bwMode="auto">
          <a:xfrm>
            <a:off x="3429000" y="3124200"/>
            <a:ext cx="223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pK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a</a:t>
            </a:r>
            <a:r>
              <a:rPr lang="en-US" altLang="en-US" sz="2400">
                <a:latin typeface="Times New Roman" panose="02020603050405020304" pitchFamily="18" charset="0"/>
              </a:rPr>
              <a:t> (HA) = 5.00</a:t>
            </a:r>
          </a:p>
        </p:txBody>
      </p:sp>
      <p:graphicFrame>
        <p:nvGraphicFramePr>
          <p:cNvPr id="79905" name="Object 3"/>
          <p:cNvGraphicFramePr>
            <a:graphicFrameLocks noChangeAspect="1"/>
          </p:cNvGraphicFramePr>
          <p:nvPr/>
        </p:nvGraphicFramePr>
        <p:xfrm>
          <a:off x="3276600" y="3429000"/>
          <a:ext cx="2590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8" name="Equation" r:id="rId6" imgW="1688367" imgH="571252" progId="Equation.3">
                  <p:embed/>
                </p:oleObj>
              </mc:Choice>
              <mc:Fallback>
                <p:oleObj name="Equation" r:id="rId6" imgW="1688367" imgH="57125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429000"/>
                        <a:ext cx="2590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06" name="Object 4"/>
          <p:cNvGraphicFramePr>
            <a:graphicFrameLocks noChangeAspect="1"/>
          </p:cNvGraphicFramePr>
          <p:nvPr/>
        </p:nvGraphicFramePr>
        <p:xfrm>
          <a:off x="5038725" y="5562600"/>
          <a:ext cx="37131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9" name="Equation" r:id="rId8" imgW="1905000" imgH="431800" progId="Equation.3">
                  <p:embed/>
                </p:oleObj>
              </mc:Choice>
              <mc:Fallback>
                <p:oleObj name="Equation" r:id="rId8" imgW="19050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5562600"/>
                        <a:ext cx="3713163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07" name="Text Box 35"/>
          <p:cNvSpPr txBox="1">
            <a:spLocks noChangeArrowheads="1"/>
          </p:cNvSpPr>
          <p:nvPr/>
        </p:nvSpPr>
        <p:spPr bwMode="auto">
          <a:xfrm>
            <a:off x="304800" y="4724400"/>
            <a:ext cx="3830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after adding 0.010 mol NaOH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 = 5.02</a:t>
            </a:r>
          </a:p>
        </p:txBody>
      </p:sp>
      <p:sp>
        <p:nvSpPr>
          <p:cNvPr id="79908" name="Text Box 36"/>
          <p:cNvSpPr txBox="1">
            <a:spLocks noChangeArrowheads="1"/>
          </p:cNvSpPr>
          <p:nvPr/>
        </p:nvSpPr>
        <p:spPr bwMode="auto">
          <a:xfrm>
            <a:off x="2971800" y="4191000"/>
            <a:ext cx="3173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HA + OH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lang="en-US" altLang="en-US" sz="2400">
                <a:latin typeface="Times New Roman" panose="02020603050405020304" pitchFamily="18" charset="0"/>
              </a:rPr>
              <a:t>A</a:t>
            </a:r>
            <a:r>
              <a:rPr lang="en-US" altLang="en-US" sz="2400" baseline="30000"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 + H</a:t>
            </a:r>
            <a:r>
              <a:rPr lang="en-US" altLang="en-US" sz="24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lang="en-US" altLang="en-US" sz="2400" baseline="300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79936" name="Object 5"/>
          <p:cNvGraphicFramePr>
            <a:graphicFrameLocks noChangeAspect="1"/>
          </p:cNvGraphicFramePr>
          <p:nvPr/>
        </p:nvGraphicFramePr>
        <p:xfrm>
          <a:off x="366713" y="5597525"/>
          <a:ext cx="388461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0" name="Equation" r:id="rId10" imgW="1993900" imgH="431800" progId="Equation.3">
                  <p:embed/>
                </p:oleObj>
              </mc:Choice>
              <mc:Fallback>
                <p:oleObj name="Equation" r:id="rId10" imgW="19939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5597525"/>
                        <a:ext cx="3884612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37" name="Text Box 65"/>
          <p:cNvSpPr txBox="1">
            <a:spLocks noChangeArrowheads="1"/>
          </p:cNvSpPr>
          <p:nvPr/>
        </p:nvSpPr>
        <p:spPr bwMode="auto">
          <a:xfrm>
            <a:off x="5313363" y="4724400"/>
            <a:ext cx="3830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after adding 0.010 mol NaOH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 = 5.18</a:t>
            </a:r>
          </a:p>
        </p:txBody>
      </p:sp>
      <p:graphicFrame>
        <p:nvGraphicFramePr>
          <p:cNvPr id="79938" name="Object 6"/>
          <p:cNvGraphicFramePr>
            <a:graphicFrameLocks noChangeAspect="1"/>
          </p:cNvGraphicFramePr>
          <p:nvPr/>
        </p:nvGraphicFramePr>
        <p:xfrm>
          <a:off x="457200" y="4572000"/>
          <a:ext cx="2743200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1" name="Equation" r:id="rId12" imgW="1358900" imgH="800100" progId="Equation.3">
                  <p:embed/>
                </p:oleObj>
              </mc:Choice>
              <mc:Fallback>
                <p:oleObj name="Equation" r:id="rId12" imgW="1358900" imgH="800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0"/>
                        <a:ext cx="2743200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40" name="Text Box 68"/>
          <p:cNvSpPr txBox="1">
            <a:spLocks noChangeArrowheads="1"/>
          </p:cNvSpPr>
          <p:nvPr/>
        </p:nvSpPr>
        <p:spPr bwMode="auto">
          <a:xfrm>
            <a:off x="914400" y="1143000"/>
            <a:ext cx="7483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a buffer is most effective when the concentrations of acid and base are largest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9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9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9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64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3.12139E-6 L -0.00382 -0.1701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9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850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97596E-6 L 0.00243 -0.1726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86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7" grpId="0"/>
      <p:bldP spid="79907" grpId="1"/>
      <p:bldP spid="79908" grpId="0"/>
      <p:bldP spid="79937" grpId="0"/>
      <p:bldP spid="79937" grpId="1"/>
      <p:bldP spid="799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7948DB1-434B-4B05-A98E-36DA76E73FE0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BDBEFE7F-DA60-4DCA-A461-93C08CFB2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hlinkClick r:id="rId4" action="ppaction://hlinksldjump"/>
              </a:rPr>
              <a:t>Buffering Range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/>
              <a:t>we have said that a buffer will be effective when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smtClean="0"/>
              <a:t>0.1 &lt; [base]:[acid] &lt; 10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substituting into the Henderson-Hasselbalch we can calculate the maximum and minimum pH at which the buffer will be effective</a:t>
            </a:r>
          </a:p>
        </p:txBody>
      </p:sp>
      <p:graphicFrame>
        <p:nvGraphicFramePr>
          <p:cNvPr id="80900" name="Object 2"/>
          <p:cNvGraphicFramePr>
            <a:graphicFrameLocks noChangeAspect="1"/>
          </p:cNvGraphicFramePr>
          <p:nvPr/>
        </p:nvGraphicFramePr>
        <p:xfrm>
          <a:off x="2895600" y="2667000"/>
          <a:ext cx="33528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8" name="Equation" r:id="rId5" imgW="1688367" imgH="571252" progId="Equation.3">
                  <p:embed/>
                </p:oleObj>
              </mc:Choice>
              <mc:Fallback>
                <p:oleObj name="Equation" r:id="rId5" imgW="1688367" imgH="57125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667000"/>
                        <a:ext cx="335280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295400" y="3505200"/>
            <a:ext cx="1598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Lowest pH</a:t>
            </a:r>
          </a:p>
        </p:txBody>
      </p:sp>
      <p:graphicFrame>
        <p:nvGraphicFramePr>
          <p:cNvPr id="80902" name="Object 3"/>
          <p:cNvGraphicFramePr>
            <a:graphicFrameLocks noChangeAspect="1"/>
          </p:cNvGraphicFramePr>
          <p:nvPr/>
        </p:nvGraphicFramePr>
        <p:xfrm>
          <a:off x="685800" y="3962400"/>
          <a:ext cx="3005138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Equation" r:id="rId7" imgW="1333500" imgH="457200" progId="Equation.3">
                  <p:embed/>
                </p:oleObj>
              </mc:Choice>
              <mc:Fallback>
                <p:oleObj name="Equation" r:id="rId7" imgW="13335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3005138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477000" y="3505200"/>
            <a:ext cx="1665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Highest pH</a:t>
            </a:r>
          </a:p>
        </p:txBody>
      </p:sp>
      <p:graphicFrame>
        <p:nvGraphicFramePr>
          <p:cNvPr id="80904" name="Object 4"/>
          <p:cNvGraphicFramePr>
            <a:graphicFrameLocks noChangeAspect="1"/>
          </p:cNvGraphicFramePr>
          <p:nvPr/>
        </p:nvGraphicFramePr>
        <p:xfrm>
          <a:off x="6010275" y="3962400"/>
          <a:ext cx="2719388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Equation" r:id="rId9" imgW="1206500" imgH="457200" progId="Equation.3">
                  <p:embed/>
                </p:oleObj>
              </mc:Choice>
              <mc:Fallback>
                <p:oleObj name="Equation" r:id="rId9" imgW="12065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3962400"/>
                        <a:ext cx="2719388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5" name="Text Box 9">
            <a:extLst>
              <a:ext uri="{FF2B5EF4-FFF2-40B4-BE49-F238E27FC236}">
                <a16:creationId xmlns:a16="http://schemas.microsoft.com/office/drawing/2014/main" xmlns="" id="{C835E612-B6EF-4720-9D54-A9B3C6480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29200"/>
            <a:ext cx="8378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therefore, the effective pH range of a buffer is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n-US" altLang="en-US" sz="2800" b="1" i="1" dirty="0" err="1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en-US" altLang="en-US" sz="2800" b="1" baseline="-25000" dirty="0" err="1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± 1</a:t>
            </a:r>
          </a:p>
        </p:txBody>
      </p:sp>
      <p:sp>
        <p:nvSpPr>
          <p:cNvPr id="80906" name="Text Box 10">
            <a:extLst>
              <a:ext uri="{FF2B5EF4-FFF2-40B4-BE49-F238E27FC236}">
                <a16:creationId xmlns:a16="http://schemas.microsoft.com/office/drawing/2014/main" xmlns="" id="{0945FC99-113E-4E17-B4B2-5F7F7D81A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86400"/>
            <a:ext cx="7704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when choosing an acid to make a buffer, choose one whose is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n-US" altLang="en-US" sz="2800" b="1" i="1" dirty="0" err="1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en-US" altLang="en-US" sz="2800" b="1" baseline="-25000" dirty="0" err="1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 is closest to the pH of the buffer</a:t>
            </a:r>
            <a:endParaRPr lang="en-US" altLang="en-US" sz="2800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3" grpId="0"/>
      <p:bldP spid="80905" grpId="0"/>
      <p:bldP spid="809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BD39192-F3F1-4A07-9AB1-F66AF517C463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143000"/>
          </a:xfrm>
        </p:spPr>
        <p:txBody>
          <a:bodyPr/>
          <a:lstStyle/>
          <a:p>
            <a:r>
              <a:rPr lang="en-US" altLang="en-US" sz="3200" smtClean="0"/>
              <a:t>Example – Which of the following acids would be the best choice to combine with its sodium salt to make a buffer with pH 4.25?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740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Chlorous Acid, HClO</a:t>
            </a:r>
            <a:r>
              <a:rPr lang="en-US" altLang="en-US" baseline="-25000">
                <a:latin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</a:rPr>
              <a:t>		p</a:t>
            </a:r>
            <a:r>
              <a:rPr lang="en-US" altLang="en-US" i="1">
                <a:latin typeface="Times New Roman" panose="02020603050405020304" pitchFamily="18" charset="0"/>
              </a:rPr>
              <a:t>K</a:t>
            </a:r>
            <a:r>
              <a:rPr lang="en-US" altLang="en-US" baseline="-25000">
                <a:latin typeface="Times New Roman" panose="02020603050405020304" pitchFamily="18" charset="0"/>
              </a:rPr>
              <a:t>a</a:t>
            </a:r>
            <a:r>
              <a:rPr lang="en-US" altLang="en-US">
                <a:latin typeface="Times New Roman" panose="02020603050405020304" pitchFamily="18" charset="0"/>
              </a:rPr>
              <a:t> = 1.95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762000" y="2743200"/>
            <a:ext cx="740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Nitrous Acid, HNO</a:t>
            </a:r>
            <a:r>
              <a:rPr lang="en-US" altLang="en-US" baseline="-25000">
                <a:latin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</a:rPr>
              <a:t>			p</a:t>
            </a:r>
            <a:r>
              <a:rPr lang="en-US" altLang="en-US" i="1">
                <a:latin typeface="Times New Roman" panose="02020603050405020304" pitchFamily="18" charset="0"/>
              </a:rPr>
              <a:t>K</a:t>
            </a:r>
            <a:r>
              <a:rPr lang="en-US" altLang="en-US" baseline="-25000">
                <a:latin typeface="Times New Roman" panose="02020603050405020304" pitchFamily="18" charset="0"/>
              </a:rPr>
              <a:t>a</a:t>
            </a:r>
            <a:r>
              <a:rPr lang="en-US" altLang="en-US">
                <a:latin typeface="Times New Roman" panose="02020603050405020304" pitchFamily="18" charset="0"/>
              </a:rPr>
              <a:t> = 3.34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762000" y="3352800"/>
            <a:ext cx="740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Formic Acid, HCHO</a:t>
            </a:r>
            <a:r>
              <a:rPr lang="en-US" altLang="en-US" baseline="-25000">
                <a:latin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</a:rPr>
              <a:t>			p</a:t>
            </a:r>
            <a:r>
              <a:rPr lang="en-US" altLang="en-US" i="1">
                <a:latin typeface="Times New Roman" panose="02020603050405020304" pitchFamily="18" charset="0"/>
              </a:rPr>
              <a:t>K</a:t>
            </a:r>
            <a:r>
              <a:rPr lang="en-US" altLang="en-US" baseline="-25000">
                <a:latin typeface="Times New Roman" panose="02020603050405020304" pitchFamily="18" charset="0"/>
              </a:rPr>
              <a:t>a</a:t>
            </a:r>
            <a:r>
              <a:rPr lang="en-US" altLang="en-US">
                <a:latin typeface="Times New Roman" panose="02020603050405020304" pitchFamily="18" charset="0"/>
              </a:rPr>
              <a:t> = 3.74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762000" y="3962400"/>
            <a:ext cx="740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Hypochlorous Acid, HClO		p</a:t>
            </a:r>
            <a:r>
              <a:rPr lang="en-US" altLang="en-US" i="1">
                <a:latin typeface="Times New Roman" panose="02020603050405020304" pitchFamily="18" charset="0"/>
              </a:rPr>
              <a:t>K</a:t>
            </a:r>
            <a:r>
              <a:rPr lang="en-US" altLang="en-US" baseline="-25000">
                <a:latin typeface="Times New Roman" panose="02020603050405020304" pitchFamily="18" charset="0"/>
              </a:rPr>
              <a:t>a</a:t>
            </a:r>
            <a:r>
              <a:rPr lang="en-US" altLang="en-US">
                <a:latin typeface="Times New Roman" panose="02020603050405020304" pitchFamily="18" charset="0"/>
              </a:rPr>
              <a:t> = 7.54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311F3042-FA23-4A74-8909-4E7B11D2BC73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39200" cy="1143000"/>
          </a:xfrm>
        </p:spPr>
        <p:txBody>
          <a:bodyPr/>
          <a:lstStyle/>
          <a:p>
            <a:r>
              <a:rPr lang="en-US" altLang="en-US" sz="3200" b="1" smtClean="0"/>
              <a:t>In class Practice – What ratio of NaCHO</a:t>
            </a:r>
            <a:r>
              <a:rPr lang="en-US" altLang="en-US" sz="3200" b="1" baseline="-25000" smtClean="0"/>
              <a:t>2</a:t>
            </a:r>
            <a:r>
              <a:rPr lang="en-US" altLang="en-US" sz="3200" b="1" smtClean="0"/>
              <a:t> : HCHO</a:t>
            </a:r>
            <a:r>
              <a:rPr lang="en-US" altLang="en-US" sz="3200" b="1" baseline="-25000" smtClean="0"/>
              <a:t>2</a:t>
            </a:r>
            <a:r>
              <a:rPr lang="en-US" altLang="en-US" sz="3200" b="1" smtClean="0"/>
              <a:t> would be required to make a buffer with pH 4.25?</a:t>
            </a:r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762000" y="1676400"/>
            <a:ext cx="5678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Formic Acid, HCHO</a:t>
            </a:r>
            <a:r>
              <a:rPr lang="en-US" altLang="en-US" baseline="-25000">
                <a:latin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</a:rPr>
              <a:t>, p</a:t>
            </a:r>
            <a:r>
              <a:rPr lang="en-US" altLang="en-US" i="1">
                <a:latin typeface="Times New Roman" panose="02020603050405020304" pitchFamily="18" charset="0"/>
              </a:rPr>
              <a:t>K</a:t>
            </a:r>
            <a:r>
              <a:rPr lang="en-US" altLang="en-US" baseline="-25000">
                <a:latin typeface="Times New Roman" panose="02020603050405020304" pitchFamily="18" charset="0"/>
              </a:rPr>
              <a:t>a</a:t>
            </a:r>
            <a:r>
              <a:rPr lang="en-US" altLang="en-US">
                <a:latin typeface="Times New Roman" panose="02020603050405020304" pitchFamily="18" charset="0"/>
              </a:rPr>
              <a:t> = 3.74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on Buffers &amp; </a:t>
            </a:r>
            <a:r>
              <a:rPr lang="en-US" altLang="en-US" sz="2000" b="1" u="sng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Henderson - Hasselbach Equation 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#3</a:t>
            </a:r>
          </a:p>
        </p:txBody>
      </p:sp>
      <p:sp>
        <p:nvSpPr>
          <p:cNvPr id="7168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 solution was prepared by mixing 100.0 mL of a 1.2 M propionic acid solution, HC</a:t>
            </a:r>
            <a:r>
              <a:rPr lang="en-US" altLang="en-US" sz="20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0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(aq), where K</a:t>
            </a:r>
            <a:r>
              <a:rPr lang="en-US" altLang="en-US" sz="20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1.3 x 10</a:t>
            </a:r>
            <a:r>
              <a:rPr lang="en-US" altLang="en-US" sz="20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and 400.0 mL of a 0.50 M sodium propionate solution, NaC</a:t>
            </a:r>
            <a:r>
              <a:rPr lang="en-US" altLang="en-US" sz="20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0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(aq).</a:t>
            </a:r>
          </a:p>
          <a:p>
            <a:pPr marL="0" indent="0">
              <a:buFontTx/>
              <a:buNone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	A.  What is the pH of this solution?</a:t>
            </a:r>
          </a:p>
          <a:p>
            <a:pPr marL="0" indent="0">
              <a:buFontTx/>
              <a:buNone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B.   What is the pH of the solution after the addition of 0.10 mol of NaOH(aq)?</a:t>
            </a:r>
          </a:p>
          <a:p>
            <a:pPr marL="0" indent="0">
              <a:buFontTx/>
              <a:buNone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   What is the pH of the solution after the addition of 0.050 mol of HI(aq)?</a:t>
            </a:r>
          </a:p>
          <a:p>
            <a:pPr marL="0" indent="0">
              <a:buFontTx/>
              <a:buNone/>
            </a:pPr>
            <a:endParaRPr lang="en-US" alt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alt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How many grams of sodium hypobromite (NaBrO) should be added to 1.00 L of 0.050 M hypobromous acid (HBrO, K</a:t>
            </a:r>
            <a:r>
              <a:rPr lang="en-US" altLang="en-US" sz="20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2.5 x 10</a:t>
            </a:r>
            <a:r>
              <a:rPr lang="en-US" altLang="en-US" sz="20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to form a buffer solution of pH 9.15?  Assume that no volume change occurs when the NaBrO is added.</a:t>
            </a:r>
          </a:p>
          <a:p>
            <a:pPr marL="0" indent="0">
              <a:buFontTx/>
              <a:buNone/>
            </a:pPr>
            <a:r>
              <a:rPr lang="en-US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FontTx/>
              <a:buNone/>
            </a:pP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4F952F0-B53D-4CA3-982A-AB86095ECF1C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r>
              <a:rPr lang="en-US" altLang="en-US" smtClean="0"/>
              <a:t>Titration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in an acid-base titration, a solution of unknown concentration (</a:t>
            </a:r>
            <a:r>
              <a:rPr lang="en-US" altLang="en-US" sz="2800" b="1" smtClean="0">
                <a:solidFill>
                  <a:schemeClr val="hlink"/>
                </a:solidFill>
              </a:rPr>
              <a:t>titrant</a:t>
            </a:r>
            <a:r>
              <a:rPr lang="en-US" altLang="en-US" sz="2800" smtClean="0"/>
              <a:t>) is slowly added to a solution of known concentration from a </a:t>
            </a:r>
            <a:r>
              <a:rPr lang="en-US" altLang="en-US" sz="2800" b="1" smtClean="0">
                <a:solidFill>
                  <a:schemeClr val="hlink"/>
                </a:solidFill>
              </a:rPr>
              <a:t>burette</a:t>
            </a:r>
            <a:r>
              <a:rPr lang="en-US" altLang="en-US" sz="2800" smtClean="0"/>
              <a:t> until the reaction is complete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when the reaction is complete we have reached the </a:t>
            </a:r>
            <a:r>
              <a:rPr lang="en-US" altLang="en-US" sz="2400" b="1" smtClean="0"/>
              <a:t>endpoint</a:t>
            </a:r>
            <a:r>
              <a:rPr lang="en-US" altLang="en-US" sz="2400" smtClean="0"/>
              <a:t> of the titration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an </a:t>
            </a:r>
            <a:r>
              <a:rPr lang="en-US" altLang="en-US" sz="2800" b="1" smtClean="0">
                <a:solidFill>
                  <a:schemeClr val="hlink"/>
                </a:solidFill>
                <a:hlinkClick r:id="rId3" action="ppaction://hlinksldjump"/>
              </a:rPr>
              <a:t>indicator</a:t>
            </a:r>
            <a:r>
              <a:rPr lang="en-US" altLang="en-US" sz="2800" smtClean="0">
                <a:hlinkClick r:id="rId3" action="ppaction://hlinksldjump"/>
              </a:rPr>
              <a:t> </a:t>
            </a:r>
            <a:r>
              <a:rPr lang="en-US" altLang="en-US" sz="2800" smtClean="0"/>
              <a:t>may be added to determine the endpoint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an indicator is a chemical that changes color when the pH changes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when the moles of 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O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 = moles of OH</a:t>
            </a:r>
            <a:r>
              <a:rPr lang="en-US" altLang="en-US" sz="2800" baseline="30000" smtClean="0">
                <a:cs typeface="Times New Roman" panose="02020603050405020304" pitchFamily="18" charset="0"/>
              </a:rPr>
              <a:t>−</a:t>
            </a:r>
            <a:r>
              <a:rPr lang="en-US" altLang="en-US" sz="2800" smtClean="0">
                <a:cs typeface="Times New Roman" panose="02020603050405020304" pitchFamily="18" charset="0"/>
              </a:rPr>
              <a:t>,  the titration has reached its </a:t>
            </a:r>
            <a:r>
              <a:rPr lang="en-US" altLang="en-US" sz="2800" b="1" smtClean="0">
                <a:solidFill>
                  <a:schemeClr val="hlink"/>
                </a:solidFill>
                <a:cs typeface="Times New Roman" panose="02020603050405020304" pitchFamily="18" charset="0"/>
              </a:rPr>
              <a:t>equivalence point</a:t>
            </a:r>
            <a:endParaRPr lang="en-US" altLang="en-US" sz="2800" smtClean="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2C33BF1-7476-4D15-AC44-843D30171DEA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r>
              <a:rPr lang="en-US" altLang="en-US" smtClean="0"/>
              <a:t>Titration</a:t>
            </a:r>
          </a:p>
        </p:txBody>
      </p:sp>
      <p:pic>
        <p:nvPicPr>
          <p:cNvPr id="75780" name="Picture 5" descr="16_0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075"/>
            <a:ext cx="551815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6" descr="16_05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286000"/>
            <a:ext cx="41592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4E335C3-FC54-4E0D-B42E-A849B0F50963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77827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 altLang="en-US" smtClean="0">
                <a:hlinkClick r:id="rId3" action="ppaction://hlinksldjump"/>
              </a:rPr>
              <a:t>Acid-Base Indicators</a:t>
            </a:r>
            <a:endParaRPr lang="en-US" altLang="en-US" smtClean="0"/>
          </a:p>
        </p:txBody>
      </p:sp>
      <p:pic>
        <p:nvPicPr>
          <p:cNvPr id="77828" name="Picture 6" descr="16_T0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162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Indicator Choice Can Be Critical!</a:t>
            </a:r>
          </a:p>
        </p:txBody>
      </p:sp>
      <p:pic>
        <p:nvPicPr>
          <p:cNvPr id="79875" name="Picture 3" descr="Two titration curves are shown, for either phenolphthalein or methyl red indicators. Titrating against H C l, methyl red is the better choice. Both graphs have milliliters of H C l on the X-axis, ranging from 0 to 80 with intervals of 10, and p H on the Y-axis, ranging from 0 to 14 with intervals of 2. The graphs are summarized in the tables below; values are approximate. Graph 1: Phenolphthalein indicator, color-change interval: p H between 8.3 and 10.0. The following list provides the Milliliters H C l, p h, notes for the data. Item 1. H C l, 0. p H, 11. Notes, Purple solution. Item 2. H C l, 10. p H, 10. Item 3. H C l, 20. p H, 9.5. Item 4. H C l, 30. p H, 9. Item 5. H C l, 40. p H, 8.5. Item 6. H C l, 49. p H, 7. Notes, Clear solution. Item 7. H C l, 50, equivalence point. p H, 5.3. Notes, Poor choice. Unsatisfactory indicator for titration of a weak base with a strong acid because color changes before reaching equivalence point. Item 8. H C l, 51. p H, 3.1. Item 9. H C l, 60. p H, 2.1. Item 10. H C l, 70. p H, 2. Item 11. H C l, 80. p H, 2. Notes, Clear solution. Graph 2: Methyl red indicator, color-change interval: p H between 4.2 and 6.0. The following list provides the Milliliters N ay O H, p h, notes for the data. Item 1. N ay O H, 0. p H, 11. Notes, Yellow solution. Item 2. N ay O H, 10. p H, 10. Item 3. N ay O H, 20. p H, 9.5.. Item 4. N ay O H, 30. p H, 9. Item 5. N ay O H, 40. p H, 8.5. Item 6. N ay O H, 49. p H, 7. Notes, Yellow solution. Item 7. N ay O H, 50, equivalence point. p H, 5.3. Notes, Good choice. Suitable indicator for titration of a weak base with a strong acid because equivalence point falls within the color-change interval. Item 8. N ay O H, 51. p H, 3.1. Item 9. N ay O H, 60. p H, 2.1. Item 10. N ay O H, 70. p H, 2. Item 11. N ay O H, 80. p H, 2. Notes, Orange solu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"/>
          <a:stretch>
            <a:fillRect/>
          </a:stretch>
        </p:blipFill>
        <p:spPr bwMode="auto">
          <a:xfrm>
            <a:off x="430213" y="1604963"/>
            <a:ext cx="82391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4938763-2381-4222-B0BF-B56D61378917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r>
              <a:rPr lang="en-US" altLang="en-US" smtClean="0"/>
              <a:t>Monitoring pH During a Titration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724400"/>
          </a:xfrm>
        </p:spPr>
        <p:txBody>
          <a:bodyPr/>
          <a:lstStyle/>
          <a:p>
            <a:r>
              <a:rPr lang="en-US" altLang="en-US" sz="2800" smtClean="0"/>
              <a:t>the general method for monitoring the pH during the course of a titration is to measure the conductivity of the solution due to the [H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O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]</a:t>
            </a:r>
          </a:p>
          <a:p>
            <a:pPr lvl="1"/>
            <a:r>
              <a:rPr lang="en-US" altLang="en-US" sz="2400" smtClean="0"/>
              <a:t>using a probe that specifically measures just H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O</a:t>
            </a:r>
            <a:r>
              <a:rPr lang="en-US" altLang="en-US" sz="2400" baseline="30000" smtClean="0"/>
              <a:t>+</a:t>
            </a:r>
          </a:p>
          <a:p>
            <a:r>
              <a:rPr lang="en-US" altLang="en-US" sz="2800" smtClean="0"/>
              <a:t>the </a:t>
            </a:r>
            <a:r>
              <a:rPr lang="en-US" altLang="en-US" sz="2800" b="1" smtClean="0">
                <a:solidFill>
                  <a:schemeClr val="hlink"/>
                </a:solidFill>
              </a:rPr>
              <a:t>endpoint</a:t>
            </a:r>
            <a:r>
              <a:rPr lang="en-US" altLang="en-US" sz="2800" smtClean="0"/>
              <a:t> of the titration is reached at the equivalence point in the titration – at the inflection point of the titration curve</a:t>
            </a:r>
          </a:p>
          <a:p>
            <a:r>
              <a:rPr lang="en-US" altLang="en-US" sz="2800" smtClean="0"/>
              <a:t>if you just need to know the amount of titrant added to reach the endpoint, we often monitor the titration with an</a:t>
            </a:r>
            <a:r>
              <a:rPr lang="en-US" altLang="en-US" sz="2800" smtClean="0">
                <a:solidFill>
                  <a:schemeClr val="hlink"/>
                </a:solidFill>
              </a:rPr>
              <a:t> </a:t>
            </a:r>
            <a:r>
              <a:rPr lang="en-US" altLang="en-US" sz="2800" b="1" smtClean="0">
                <a:solidFill>
                  <a:schemeClr val="hlink"/>
                </a:solidFill>
              </a:rPr>
              <a:t>indicator</a:t>
            </a:r>
            <a:endParaRPr lang="en-US" altLang="en-US" sz="28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63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Lecture Problems on the </a:t>
            </a:r>
            <a:r>
              <a:rPr lang="en-US" altLang="en-US" sz="2800" b="1" u="sng">
                <a:solidFill>
                  <a:srgbClr val="0070C0"/>
                </a:solidFill>
                <a:latin typeface="Arial" panose="020B0604020202020204" pitchFamily="34" charset="0"/>
              </a:rPr>
              <a:t>COMMON ION EFFECT</a:t>
            </a:r>
            <a:endParaRPr lang="en-US" altLang="en-US" sz="2800" b="1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A shift of an equilibrium induced by an Ion common to the equilibrium.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	</a:t>
            </a: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HC</a:t>
            </a:r>
            <a:r>
              <a:rPr lang="en-US" altLang="en-US" sz="2800" b="1" baseline="-25000">
                <a:solidFill>
                  <a:srgbClr val="0070C0"/>
                </a:solidFill>
                <a:latin typeface="Arial" panose="020B0604020202020204" pitchFamily="34" charset="0"/>
              </a:rPr>
              <a:t>7</a:t>
            </a: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800" b="1" baseline="-25000">
                <a:solidFill>
                  <a:srgbClr val="0070C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800" b="1" baseline="-2500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  +  H</a:t>
            </a:r>
            <a:r>
              <a:rPr lang="en-US" altLang="en-US" sz="2800" b="1" baseline="-2500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O  </a:t>
            </a: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  C</a:t>
            </a:r>
            <a:r>
              <a:rPr lang="en-US" altLang="en-US" sz="2800" b="1" baseline="-25000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7</a:t>
            </a: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US" altLang="en-US" sz="2800" b="1" baseline="-25000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5</a:t>
            </a: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altLang="en-US" sz="2800" b="1" baseline="-25000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b="1" baseline="30000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+  H</a:t>
            </a:r>
            <a:r>
              <a:rPr lang="en-US" altLang="en-US" sz="2800" b="1" baseline="-25000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altLang="en-US" sz="2800" b="1" baseline="30000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baseline="30000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Benzoic Acid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99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1.</a:t>
            </a:r>
            <a:r>
              <a:rPr lang="en-US" altLang="en-US" b="1">
                <a:latin typeface="Comic Sans MS" panose="030F0702030302020204" pitchFamily="66" charset="0"/>
                <a:sym typeface="Symbol" panose="05050102010706020507" pitchFamily="18" charset="2"/>
              </a:rPr>
              <a:t>  Calculate the degree of ionization of benzoic acid in a 0.15 M solution where sufficient HCl is added to make 0.010 M  HCl in solution.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99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2.</a:t>
            </a:r>
            <a:r>
              <a:rPr lang="en-US" altLang="en-US" b="1">
                <a:latin typeface="Comic Sans MS" panose="030F0702030302020204" pitchFamily="66" charset="0"/>
                <a:sym typeface="Symbol" panose="05050102010706020507" pitchFamily="18" charset="2"/>
              </a:rPr>
              <a:t>  Compare the degree of ionization to that of a 0.15 M benzoic Acid solution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  <a:sym typeface="Symbol" panose="05050102010706020507" pitchFamily="18" charset="2"/>
              </a:rPr>
              <a:t>		Ka =  6.3 x 10</a:t>
            </a:r>
            <a:r>
              <a:rPr lang="en-US" altLang="en-US" b="1" baseline="30000">
                <a:latin typeface="Comic Sans MS" panose="030F0702030302020204" pitchFamily="66" charset="0"/>
                <a:sym typeface="Symbol" panose="05050102010706020507" pitchFamily="18" charset="2"/>
              </a:rPr>
              <a:t>-5</a:t>
            </a:r>
            <a:endParaRPr lang="en-US" altLang="en-US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7083286-4AD1-4B42-9CEC-FABE85D8C46C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82947" name="Picture 7" descr="16_1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50609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6" descr="16_1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0772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altLang="en-US" smtClean="0"/>
              <a:t>Phenolphthalein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D8FD76A-947D-4D82-98C4-E4B7C9464295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84995" name="Picture 8" descr="16_1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1529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r>
              <a:rPr lang="en-US" altLang="en-US" smtClean="0"/>
              <a:t>Methyl Red</a:t>
            </a:r>
          </a:p>
        </p:txBody>
      </p:sp>
      <p:graphicFrame>
        <p:nvGraphicFramePr>
          <p:cNvPr id="84997" name="Object 2"/>
          <p:cNvGraphicFramePr>
            <a:graphicFrameLocks noChangeAspect="1"/>
          </p:cNvGraphicFramePr>
          <p:nvPr/>
        </p:nvGraphicFramePr>
        <p:xfrm>
          <a:off x="304800" y="1828800"/>
          <a:ext cx="4419600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ISIS/Draw Sketch" r:id="rId5" imgW="4585989" imgH="3213754" progId="ISISServer">
                  <p:embed/>
                </p:oleObj>
              </mc:Choice>
              <mc:Fallback>
                <p:oleObj name="ISIS/Draw Sketch" r:id="rId5" imgW="4585989" imgH="3213754" progId="ISISServer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4419600" cy="308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4452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1828800" y="381000"/>
            <a:ext cx="662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The color change of the indicator bromthymol blue.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2362200" y="6019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D181E"/>
                </a:solidFill>
                <a:latin typeface="Arial" panose="020B0604020202020204" pitchFamily="34" charset="0"/>
              </a:rPr>
              <a:t>acidic</a:t>
            </a: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6400800" y="5029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D181E"/>
                </a:solidFill>
                <a:latin typeface="Arial" panose="020B0604020202020204" pitchFamily="34" charset="0"/>
              </a:rPr>
              <a:t>basic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05200" y="5410200"/>
            <a:ext cx="4419600" cy="1174750"/>
            <a:chOff x="2208" y="3408"/>
            <a:chExt cx="2784" cy="740"/>
          </a:xfrm>
        </p:grpSpPr>
        <p:sp>
          <p:nvSpPr>
            <p:cNvPr id="87047" name="Line 8"/>
            <p:cNvSpPr>
              <a:spLocks noChangeShapeType="1"/>
            </p:cNvSpPr>
            <p:nvPr/>
          </p:nvSpPr>
          <p:spPr bwMode="auto">
            <a:xfrm flipV="1">
              <a:off x="2208" y="3408"/>
              <a:ext cx="2400" cy="624"/>
            </a:xfrm>
            <a:prstGeom prst="line">
              <a:avLst/>
            </a:prstGeom>
            <a:noFill/>
            <a:ln w="28575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8" name="Text Box 9"/>
            <p:cNvSpPr txBox="1">
              <a:spLocks noChangeArrowheads="1"/>
            </p:cNvSpPr>
            <p:nvPr/>
          </p:nvSpPr>
          <p:spPr bwMode="auto">
            <a:xfrm>
              <a:off x="3840" y="3744"/>
              <a:ext cx="11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change occurs over ~2pH units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 build="p" autoUpdateAnimBg="0"/>
      <p:bldP spid="172038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BE56878-9E7A-4924-9474-ECB7033AB994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altLang="en-US" smtClean="0"/>
              <a:t>Titration Curve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/>
              <a:t>a plot of pH vs. amount of added titrant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the inflection point of the curve is the equivalence point of the titration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prior to the equivalence point, the known solution in the flask is in excess, so the pH is closest to its pH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the pH of the equivalence point depends on the pH of the salt solution</a:t>
            </a:r>
          </a:p>
          <a:p>
            <a:pPr lvl="1">
              <a:lnSpc>
                <a:spcPct val="80000"/>
              </a:lnSpc>
            </a:pPr>
            <a:r>
              <a:rPr lang="en-US" altLang="en-US" sz="2400" smtClean="0"/>
              <a:t>equivalence point of neutral salt, pH = 7 </a:t>
            </a:r>
          </a:p>
          <a:p>
            <a:pPr lvl="1">
              <a:lnSpc>
                <a:spcPct val="80000"/>
              </a:lnSpc>
            </a:pPr>
            <a:r>
              <a:rPr lang="en-US" altLang="en-US" sz="2400" smtClean="0"/>
              <a:t>equivalence point of acidic salt, pH &lt; 7 </a:t>
            </a:r>
          </a:p>
          <a:p>
            <a:pPr lvl="1">
              <a:lnSpc>
                <a:spcPct val="80000"/>
              </a:lnSpc>
            </a:pPr>
            <a:r>
              <a:rPr lang="en-US" altLang="en-US" sz="2400" smtClean="0"/>
              <a:t>equivalence point of basic salt, pH &gt; 7 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beyond the equivalence point, the unknown solution in the burette is in excess, so the pH approaches its 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Titration of a Strong Acid with a Strong Base </a:t>
            </a:r>
            <a:r>
              <a:rPr lang="en-US" altLang="en-US" sz="2000" smtClean="0"/>
              <a:t>(1 of 3)</a:t>
            </a:r>
          </a:p>
        </p:txBody>
      </p:sp>
      <p:sp>
        <p:nvSpPr>
          <p:cNvPr id="9113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3429000"/>
          </a:xfrm>
        </p:spPr>
        <p:txBody>
          <a:bodyPr/>
          <a:lstStyle/>
          <a:p>
            <a:r>
              <a:rPr lang="en-US" altLang="en-US" smtClean="0"/>
              <a:t>From the start of the titration to near the equivalence point, the pH goes up slowly.</a:t>
            </a:r>
          </a:p>
          <a:p>
            <a:r>
              <a:rPr lang="en-US" altLang="en-US" smtClean="0"/>
              <a:t>Just before (and after) the equivalence point, the pH rises rapidly.</a:t>
            </a:r>
          </a:p>
        </p:txBody>
      </p:sp>
      <p:pic>
        <p:nvPicPr>
          <p:cNvPr id="91140" name="Picture 3" descr="A diagram shows the phases of a titration of a strong acid and with a strong base. A graph has milliliters of N ay O H on the X-axis, ranging from 0 to 80 with intervals of 10, and p H on the Y-axis, ranging from 0 to 14 with intervals of 2. Phase 1. Only H C l, aqueous, is present before the titration, p H equals 1. Phase 2. H plus is consumed as O H minus is added, forming H 2 O, p H less than 7.0. A line beginning at a p H of 1 at 0 milliliters N ay O H increases linearly and slowly to around p H equals 2 by around 45 milliliters N ay O H. Step 3. H plus is completely neutralized by O H minus, p H equals 7.0. The equivalence point, p H equals 7, N ay C l, aqueous, salt solution, occurs when moles of base equals moles of acid. The p H jumps suddenly as the equivalence point approaches at 50 milliliters N ay O H. Step 4. No H plus is left to react with excess O H minus, p H greater than 7.0. After the drastic increase in p H of the equivalence point, the p H line increases linearly and slowly at a p H of around 12. The graph is summarized in the following list; values are approximate. The following list provides the Milliliters N ay O H, p h for the data. Item 1. N ay O H, 0. p H, 1. Item 2. N ay O H, 10. p H, 1.2. Item 3. N ay O H, 20. p H, 1.5. Item 4. N ay O H, 30. p H, 1.8. Item 5. N ay O H, 40. p H, 2. Item 6. N ay O H, 49. p H, 2.7. Item 7. N ay O H, 50, equivalence point. p H, 7. Item 8. N ay O H, 51. p H, 10.5. Item 9. N ay O H, 60. p H, 12. Item 10. N ay O H, 70. p H, 12. Item 11. N ay O H, 80. p H, 12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"/>
          <a:stretch>
            <a:fillRect/>
          </a:stretch>
        </p:blipFill>
        <p:spPr bwMode="auto">
          <a:xfrm>
            <a:off x="5029200" y="1809750"/>
            <a:ext cx="38258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001000" cy="1096963"/>
          </a:xfrm>
        </p:spPr>
        <p:txBody>
          <a:bodyPr/>
          <a:lstStyle/>
          <a:p>
            <a:r>
              <a:rPr lang="en-US" altLang="en-US" smtClean="0"/>
              <a:t>Titration of a Weak Acid with a Strong Base</a:t>
            </a:r>
            <a:endParaRPr lang="en-US" altLang="en-US" sz="2000" smtClean="0"/>
          </a:p>
        </p:txBody>
      </p:sp>
      <p:sp>
        <p:nvSpPr>
          <p:cNvPr id="9216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28613" y="1568450"/>
            <a:ext cx="1042987" cy="336550"/>
          </a:xfrm>
        </p:spPr>
        <p:txBody>
          <a:bodyPr/>
          <a:lstStyle/>
          <a:p>
            <a:r>
              <a:rPr lang="en-US" altLang="en-US" sz="2600" smtClean="0"/>
              <a:t>Use</a:t>
            </a:r>
          </a:p>
        </p:txBody>
      </p:sp>
      <p:graphicFrame>
        <p:nvGraphicFramePr>
          <p:cNvPr id="92164" name="Object 5" descr="K sub a"/>
          <p:cNvGraphicFramePr>
            <a:graphicFrameLocks noChangeAspect="1"/>
          </p:cNvGraphicFramePr>
          <p:nvPr/>
        </p:nvGraphicFramePr>
        <p:xfrm>
          <a:off x="1371600" y="1571625"/>
          <a:ext cx="38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8" name="Equation" r:id="rId3" imgW="380835" imgH="418918" progId="Equation.DSMT4">
                  <p:embed/>
                </p:oleObj>
              </mc:Choice>
              <mc:Fallback>
                <p:oleObj name="Equation" r:id="rId3" imgW="380835" imgH="418918" progId="Equation.DSMT4">
                  <p:embed/>
                  <p:pic>
                    <p:nvPicPr>
                      <p:cNvPr id="0" name="Object 5" descr="K sub 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71625"/>
                        <a:ext cx="381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5" name="Content Placeholder 3"/>
          <p:cNvSpPr>
            <a:spLocks noGrp="1" noChangeArrowheads="1"/>
          </p:cNvSpPr>
          <p:nvPr>
            <p:ph idx="13"/>
          </p:nvPr>
        </p:nvSpPr>
        <p:spPr>
          <a:xfrm>
            <a:off x="1828800" y="1533525"/>
            <a:ext cx="2468563" cy="381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600" smtClean="0"/>
              <a:t>to find initial p</a:t>
            </a:r>
            <a:r>
              <a:rPr lang="en-US" altLang="en-US" sz="100" smtClean="0"/>
              <a:t> </a:t>
            </a:r>
            <a:r>
              <a:rPr lang="en-US" altLang="en-US" sz="2600" smtClean="0"/>
              <a:t>H.</a:t>
            </a:r>
          </a:p>
        </p:txBody>
      </p:sp>
      <p:sp>
        <p:nvSpPr>
          <p:cNvPr id="92166" name="Content Placeholder 4"/>
          <p:cNvSpPr>
            <a:spLocks noGrp="1" noChangeArrowheads="1"/>
          </p:cNvSpPr>
          <p:nvPr>
            <p:ph sz="quarter" idx="14"/>
          </p:nvPr>
        </p:nvSpPr>
        <p:spPr>
          <a:xfrm>
            <a:off x="471488" y="2057400"/>
            <a:ext cx="4100512" cy="4343400"/>
          </a:xfrm>
        </p:spPr>
        <p:txBody>
          <a:bodyPr/>
          <a:lstStyle/>
          <a:p>
            <a:r>
              <a:rPr lang="en-US" altLang="en-US" sz="2600" smtClean="0"/>
              <a:t>Find the p</a:t>
            </a:r>
            <a:r>
              <a:rPr lang="en-US" altLang="en-US" sz="100" smtClean="0"/>
              <a:t> </a:t>
            </a:r>
            <a:r>
              <a:rPr lang="en-US" altLang="en-US" sz="2600" smtClean="0"/>
              <a:t>H in the “buffer region” using stoichiometry followed by the Henderson–Hasselbalch equation.</a:t>
            </a:r>
          </a:p>
          <a:p>
            <a:r>
              <a:rPr lang="en-US" altLang="en-US" sz="2600" smtClean="0"/>
              <a:t>At the equivalence point the p</a:t>
            </a:r>
            <a:r>
              <a:rPr lang="en-US" altLang="en-US" sz="100" smtClean="0"/>
              <a:t> </a:t>
            </a:r>
            <a:r>
              <a:rPr lang="en-US" altLang="en-US" sz="2600" smtClean="0"/>
              <a:t>H is &gt;7. Use the conjugate base of the weak acid to determine the p</a:t>
            </a:r>
            <a:r>
              <a:rPr lang="en-US" altLang="en-US" sz="100" smtClean="0"/>
              <a:t> </a:t>
            </a:r>
            <a:r>
              <a:rPr lang="en-US" altLang="en-US" sz="2600" smtClean="0"/>
              <a:t>H.</a:t>
            </a:r>
          </a:p>
        </p:txBody>
      </p:sp>
      <p:pic>
        <p:nvPicPr>
          <p:cNvPr id="92167" name="Picture 6" descr="A diagram shows the phases of a titration of a weak acid and strong base. A graph has milliliters of N ay O H on the X-axis, ranging from 0 to 80 with intervals of 10, and p H on the Y-axis, ranging from 0 to 14 with intervals of 2. Phase 1. C H 3, C O O H, aqueous, is present in solution before the titration, p H equals 3. Phase 2. Added O H minus converts C H 3, C O O H, aqueous, into C H 3, C O O minus, aqueous, forming a buffer solution. A line beginning at a pH of 3 at 0 milliliters N ay O H increases linearly and slowly to around p H equals 6 by 45 milliliters N ay O H. Phase 3. Acid is completely neutralized by added base. C H 3, C O O N ay, aqueous, salt solution results. The p H jumps suddenly as the equivalence point approaches at 50 milliliters N ay O H, but the pH change near the equivalence point is smaller than in strong acid-base titration. p H is greater than 7.0 at the equivalence point because C H 3, C O O minus is a weak base that reacts with water to make O H minus. Phase 4. No acid is left to react with excess O H minus, p H greater than 7.0. After the drastic increase in p H of the equivalence point, the p H line increases linearly and slowly at a p H of around 12. The curve is shaped like an S, with the equivalence point at a p H of around 8.4. The graph is summarized in the following list; values are approximate. The following list provides Milliliters N ay O H, p h of the data. Item 1. N ay O H, 0. p H, 3. Item 2. N ay O H, 10. p H, 4. Item 3. N ay O H, 20. p H, 4.6. Item 4. N ay O H, 30. p H, 5.1. Item 5. N ay O H, 40. p H, 5.7. Item 6. N ay O H, 49. p H, 7. Item 7. N ay O H, 50, equivalence point. p H, 8.4. Item 8. N ay O H, 51. p H, 10.5. Item 9. N ay O H, 60. p H, 12. Item 10. N ay O H, 70. p H, 12. Item 11. N ay O H, 80. p H, 12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"/>
          <a:stretch>
            <a:fillRect/>
          </a:stretch>
        </p:blipFill>
        <p:spPr bwMode="auto">
          <a:xfrm>
            <a:off x="4678363" y="1765300"/>
            <a:ext cx="41370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Ways That a Weak Acid Titration Differs from a Strong Acid Titration</a:t>
            </a:r>
          </a:p>
        </p:txBody>
      </p:sp>
      <p:sp>
        <p:nvSpPr>
          <p:cNvPr id="9318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572000"/>
          </a:xfrm>
        </p:spPr>
        <p:txBody>
          <a:bodyPr/>
          <a:lstStyle/>
          <a:p>
            <a:pPr marL="428625" indent="-428625">
              <a:buFontTx/>
              <a:buAutoNum type="arabicParenR"/>
            </a:pPr>
            <a:r>
              <a:rPr lang="en-US" altLang="en-US" sz="2400" smtClean="0"/>
              <a:t>A solution of weak acid has a higher initial p</a:t>
            </a:r>
            <a:r>
              <a:rPr lang="en-US" altLang="en-US" sz="100" smtClean="0"/>
              <a:t> </a:t>
            </a:r>
            <a:r>
              <a:rPr lang="en-US" altLang="en-US" sz="2400" smtClean="0"/>
              <a:t>H than a strong acid.</a:t>
            </a:r>
          </a:p>
          <a:p>
            <a:pPr marL="428625" indent="-428625">
              <a:buFontTx/>
              <a:buAutoNum type="arabicParenR"/>
            </a:pPr>
            <a:r>
              <a:rPr lang="en-US" altLang="en-US" sz="2400" smtClean="0"/>
              <a:t>The p</a:t>
            </a:r>
            <a:r>
              <a:rPr lang="en-US" altLang="en-US" sz="100" smtClean="0"/>
              <a:t> </a:t>
            </a:r>
            <a:r>
              <a:rPr lang="en-US" altLang="en-US" sz="2400" smtClean="0"/>
              <a:t>H change near the equivalence point is smaller for a weak acid. (This is at least partly due to the buffer region.)</a:t>
            </a:r>
          </a:p>
          <a:p>
            <a:pPr marL="428625" indent="-428625">
              <a:buFontTx/>
              <a:buAutoNum type="arabicParenR"/>
            </a:pPr>
            <a:r>
              <a:rPr lang="en-US" altLang="en-US" sz="2400" smtClean="0"/>
              <a:t>The p</a:t>
            </a:r>
            <a:r>
              <a:rPr lang="en-US" altLang="en-US" sz="100" smtClean="0"/>
              <a:t> </a:t>
            </a:r>
            <a:r>
              <a:rPr lang="en-US" altLang="en-US" sz="2400" smtClean="0"/>
              <a:t>H at the equivalence point is greater than 7 for a weak acid.</a:t>
            </a:r>
          </a:p>
        </p:txBody>
      </p:sp>
      <p:pic>
        <p:nvPicPr>
          <p:cNvPr id="93188" name="Picture 3" descr="A titration curve for acids of different strength. Initial p H increases as K sub ay decreases, but after the equivalence point they are all equal. A graph has milliliters of N ay O H on the X-axis, ranging from 0 to 60 with intervals of 10, and pH on the Y-axis, ranging from 0 to 14 with intervals of 2. Lines are shown for a strong acid and four weak acids. Initial p H increases as K sub ay decreases, but the p H at the equivalence point increases as K sub ay decreases. The graph is summarized in the table below; values are approximate. The following list provides the Milliliters N ay O H, Strong acid p H, K sub ay equals 10 negative squared p H, K sub ay equals 10 to the negative fourth p H, K sub ay equals 10 to the negative sixth p H, K sub ay equals 10 to the negative eighth p H for the data. Item 1. N ay O H, 0. Strong acid, 1. 10 negative squared, 1.7. 10 to the negative fourth, 2.6. 10 to the negative sixth, 3.8. 10 to the negative eighth, 4.5. Item 2. N ay O H, 10. Strong acid, 1.2. 10 negative squared, 1.9. 10 to the negative fourth, 3.5. 10 to the negative sixth, 5.7. 10 to the negative eighth, 7.3. Item 3. N ay O H, 20. Strong acid, 1.4. 10 negative squared, 2. 10 to the negative fourth, 3.9. 10 to the negative sixth, 5.9. 10 to the negative eighth, 7.9. Item 4. N ay O H, 30. Strong acid, 1.6. 10 negative squared, 2.2. 10 to the negative fourth, 4.1. 10 to the negative sixth, 6.1. 10 to the negative eighth, 8.1. Item 5. N ay O H, 40. Strong acid, 2. 10 negative squared, 2.8. 10 to the negative fourth, 4.8. 10 to the negative sixth, 6.8. 10 to the negative eighth, 8.6. Item 6. N ay O H, 49. Strong acid, 3. 10 negative squared, 3.8. 10 to the negative fourth, 6. 10 to the negative sixth, 8. 10 to the negative eighth, 10. Item 7. N ay O H, 50, equivalence point. Strong acid, 7. 10 negative squared, 7.4. 10 to the negative fourth, 8.2. 10 to the negative sixth, 9.4. 10 to the negative eighth, 10.3. Item 8. N ay O H, 51. Strong acid, 11. 10 negative squared, 11. 10 to the negative fourth, 11. 10 to the negative sixth, 11. 10 to the negative eighth, 11. Item 9. N ay O H, 60. Strong acid, 12. 10 negative squared, 12. 10 to the negative fourth, 12. 10 to the negative sixth, 12. 10 to the negative eighth, 1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"/>
          <a:stretch>
            <a:fillRect/>
          </a:stretch>
        </p:blipFill>
        <p:spPr bwMode="auto">
          <a:xfrm>
            <a:off x="5043488" y="1828800"/>
            <a:ext cx="3643312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xmlns="" id="{39042742-7BD7-4D1E-AEC6-59291D827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9875"/>
            <a:ext cx="8818563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		        </a:t>
            </a:r>
            <a:r>
              <a:rPr lang="en-US" b="1" u="sng" dirty="0">
                <a:solidFill>
                  <a:srgbClr val="339933"/>
                </a:solidFill>
                <a:latin typeface="Arial" charset="0"/>
              </a:rPr>
              <a:t>ACID - BASE TITRATION</a:t>
            </a:r>
            <a:endParaRPr lang="en-US" b="1" dirty="0">
              <a:latin typeface="Arial" charset="0"/>
            </a:endParaRPr>
          </a:p>
          <a:p>
            <a:pPr>
              <a:defRPr/>
            </a:pPr>
            <a:endParaRPr lang="en-US" b="1" dirty="0">
              <a:latin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003300"/>
                </a:solidFill>
                <a:latin typeface="Arial" charset="0"/>
              </a:rPr>
              <a:t>For a strong acid reacting with a strong base, the point of</a:t>
            </a:r>
          </a:p>
          <a:p>
            <a:pPr>
              <a:defRPr/>
            </a:pPr>
            <a:r>
              <a:rPr lang="en-US" b="1" dirty="0">
                <a:solidFill>
                  <a:srgbClr val="003300"/>
                </a:solidFill>
                <a:latin typeface="Arial" charset="0"/>
              </a:rPr>
              <a:t>neutralization is when a salt and water is formed</a:t>
            </a:r>
          </a:p>
          <a:p>
            <a:pPr>
              <a:defRPr/>
            </a:pPr>
            <a:r>
              <a:rPr lang="en-US" b="1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3300"/>
                </a:solidFill>
                <a:latin typeface="Arial" charset="0"/>
                <a:sym typeface="Symbol" pitchFamily="1" charset="2"/>
              </a:rPr>
              <a:t>  pH = ?.  This is also called the equivalence point.</a:t>
            </a:r>
            <a:endParaRPr lang="en-US" b="1" dirty="0">
              <a:latin typeface="Arial" charset="0"/>
              <a:sym typeface="Symbol" pitchFamily="1" charset="2"/>
            </a:endParaRPr>
          </a:p>
          <a:p>
            <a:pPr>
              <a:defRPr/>
            </a:pPr>
            <a:endParaRPr lang="en-US" b="1" dirty="0">
              <a:latin typeface="Arial" charset="0"/>
              <a:sym typeface="Symbol" pitchFamily="1" charset="2"/>
            </a:endParaRPr>
          </a:p>
          <a:p>
            <a:pPr>
              <a:defRPr/>
            </a:pPr>
            <a:r>
              <a:rPr lang="en-US" b="1" dirty="0">
                <a:solidFill>
                  <a:srgbClr val="008080"/>
                </a:solidFill>
                <a:latin typeface="Arial" charset="0"/>
                <a:sym typeface="Symbol" pitchFamily="1" charset="2"/>
              </a:rPr>
              <a:t>Three types of titration curves </a:t>
            </a:r>
          </a:p>
          <a:p>
            <a:pPr>
              <a:defRPr/>
            </a:pPr>
            <a:r>
              <a:rPr lang="en-US" b="1" dirty="0">
                <a:solidFill>
                  <a:srgbClr val="008080"/>
                </a:solidFill>
                <a:latin typeface="Arial" charset="0"/>
                <a:sym typeface="Symbol" pitchFamily="1" charset="2"/>
              </a:rPr>
              <a:t>	-  </a:t>
            </a:r>
            <a:r>
              <a:rPr lang="en-US" b="1" dirty="0">
                <a:solidFill>
                  <a:srgbClr val="008080"/>
                </a:solidFill>
                <a:latin typeface="Arial" charset="0"/>
                <a:sym typeface="Symbol" pitchFamily="1" charset="2"/>
                <a:hlinkClick r:id="rId3" action="ppaction://hlinksldjump"/>
              </a:rPr>
              <a:t>SA  +  SB</a:t>
            </a:r>
            <a:endParaRPr lang="en-US" b="1" dirty="0">
              <a:solidFill>
                <a:srgbClr val="008080"/>
              </a:solidFill>
              <a:latin typeface="Arial" charset="0"/>
              <a:sym typeface="Symbol" pitchFamily="1" charset="2"/>
            </a:endParaRPr>
          </a:p>
          <a:p>
            <a:pPr>
              <a:defRPr/>
            </a:pPr>
            <a:r>
              <a:rPr lang="en-US" b="1" dirty="0">
                <a:solidFill>
                  <a:srgbClr val="008080"/>
                </a:solidFill>
                <a:latin typeface="Arial" charset="0"/>
                <a:sym typeface="Symbol" pitchFamily="1" charset="2"/>
              </a:rPr>
              <a:t>	-  </a:t>
            </a:r>
            <a:r>
              <a:rPr lang="en-US" b="1" dirty="0">
                <a:solidFill>
                  <a:srgbClr val="008080"/>
                </a:solidFill>
                <a:latin typeface="Arial" charset="0"/>
                <a:sym typeface="Symbol" pitchFamily="1" charset="2"/>
                <a:hlinkClick r:id="rId4" action="ppaction://hlinksldjump"/>
              </a:rPr>
              <a:t>WA  +  SB</a:t>
            </a:r>
            <a:endParaRPr lang="en-US" b="1" dirty="0">
              <a:solidFill>
                <a:srgbClr val="008080"/>
              </a:solidFill>
              <a:latin typeface="Arial" charset="0"/>
              <a:sym typeface="Symbol" pitchFamily="1" charset="2"/>
            </a:endParaRPr>
          </a:p>
          <a:p>
            <a:pPr>
              <a:defRPr/>
            </a:pPr>
            <a:r>
              <a:rPr lang="en-US" b="1" dirty="0">
                <a:solidFill>
                  <a:srgbClr val="008080"/>
                </a:solidFill>
                <a:latin typeface="Arial" charset="0"/>
                <a:sym typeface="Symbol" pitchFamily="1" charset="2"/>
              </a:rPr>
              <a:t>	-  </a:t>
            </a:r>
            <a:r>
              <a:rPr lang="en-US" b="1" dirty="0">
                <a:solidFill>
                  <a:srgbClr val="008080"/>
                </a:solidFill>
                <a:latin typeface="Arial" charset="0"/>
                <a:sym typeface="Symbol" pitchFamily="1" charset="2"/>
                <a:hlinkClick r:id="rId5" action="ppaction://hlinksldjump"/>
              </a:rPr>
              <a:t>SA  +  WB</a:t>
            </a:r>
            <a:endParaRPr lang="en-US" b="1" dirty="0">
              <a:latin typeface="Arial" charset="0"/>
              <a:sym typeface="Symbol" pitchFamily="1" charset="2"/>
            </a:endParaRPr>
          </a:p>
          <a:p>
            <a:pPr>
              <a:defRPr/>
            </a:pPr>
            <a:endParaRPr lang="en-US" b="1" dirty="0">
              <a:latin typeface="Arial" charset="0"/>
              <a:sym typeface="Symbol" pitchFamily="1" charset="2"/>
            </a:endParaRPr>
          </a:p>
          <a:p>
            <a:pPr>
              <a:defRPr/>
            </a:pPr>
            <a:r>
              <a:rPr lang="en-US" b="1" dirty="0">
                <a:solidFill>
                  <a:srgbClr val="008080"/>
                </a:solidFill>
                <a:latin typeface="Arial" charset="0"/>
                <a:sym typeface="Symbol" pitchFamily="1" charset="2"/>
              </a:rPr>
              <a:t>Calculations for SA  +  SB </a:t>
            </a:r>
          </a:p>
          <a:p>
            <a:pPr>
              <a:defRPr/>
            </a:pP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" charset="2"/>
              </a:rPr>
              <a:t>1.</a:t>
            </a: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" charset="2"/>
              </a:rPr>
              <a:t>  Calculate the pH if the following quantities of 0.100 M </a:t>
            </a:r>
            <a:r>
              <a:rPr lang="en-US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" charset="2"/>
              </a:rPr>
              <a:t>NaOH</a:t>
            </a: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" charset="2"/>
              </a:rPr>
              <a:t> is added to 50.0 </a:t>
            </a:r>
            <a:r>
              <a:rPr lang="en-US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" charset="2"/>
              </a:rPr>
              <a:t>mL</a:t>
            </a: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" charset="2"/>
              </a:rPr>
              <a:t> of 0.10 M </a:t>
            </a:r>
            <a:r>
              <a:rPr lang="en-US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" charset="2"/>
              </a:rPr>
              <a:t>HCl</a:t>
            </a: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" charset="2"/>
              </a:rPr>
              <a:t>.</a:t>
            </a:r>
          </a:p>
          <a:p>
            <a:pPr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" charset="2"/>
              </a:rPr>
              <a:t>	A.  49.0 </a:t>
            </a:r>
            <a:r>
              <a:rPr lang="en-US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" charset="2"/>
              </a:rPr>
              <a:t>mL</a:t>
            </a:r>
            <a:endParaRPr lang="en-US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" charset="2"/>
            </a:endParaRPr>
          </a:p>
          <a:p>
            <a:pPr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" charset="2"/>
              </a:rPr>
              <a:t>	B.  50.0 </a:t>
            </a:r>
            <a:r>
              <a:rPr lang="en-US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" charset="2"/>
              </a:rPr>
              <a:t>mL</a:t>
            </a:r>
            <a:endParaRPr lang="en-US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" charset="2"/>
            </a:endParaRPr>
          </a:p>
          <a:p>
            <a:pPr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" charset="2"/>
              </a:rPr>
              <a:t>	C.  51.0 </a:t>
            </a:r>
            <a:r>
              <a:rPr lang="en-US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" charset="2"/>
              </a:rPr>
              <a:t>mL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4C914D-A925-4967-92C0-D7E70C84EDC1}"/>
              </a:ext>
            </a:extLst>
          </p:cNvPr>
          <p:cNvSpPr txBox="1"/>
          <p:nvPr/>
        </p:nvSpPr>
        <p:spPr>
          <a:xfrm>
            <a:off x="5181600" y="6172200"/>
            <a:ext cx="1905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SA/SB graph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DC41B9-FFE9-42B8-B49B-747BBCA9F2D7}"/>
              </a:ext>
            </a:extLst>
          </p:cNvPr>
          <p:cNvSpPr txBox="1"/>
          <p:nvPr/>
        </p:nvSpPr>
        <p:spPr>
          <a:xfrm>
            <a:off x="6400800" y="3200400"/>
            <a:ext cx="2163763" cy="4619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Skip to WB/SB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28600"/>
            <a:ext cx="2401887" cy="62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5846763" cy="57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762000"/>
            <a:ext cx="2438400" cy="4724400"/>
            <a:chOff x="672" y="480"/>
            <a:chExt cx="1536" cy="2976"/>
          </a:xfrm>
        </p:grpSpPr>
        <p:sp>
          <p:nvSpPr>
            <p:cNvPr id="96277" name="AutoShape 5"/>
            <p:cNvSpPr>
              <a:spLocks noChangeArrowheads="1"/>
            </p:cNvSpPr>
            <p:nvPr/>
          </p:nvSpPr>
          <p:spPr bwMode="auto">
            <a:xfrm>
              <a:off x="672" y="480"/>
              <a:ext cx="1056" cy="14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6278" name="Oval 6"/>
            <p:cNvSpPr>
              <a:spLocks noChangeArrowheads="1"/>
            </p:cNvSpPr>
            <p:nvPr/>
          </p:nvSpPr>
          <p:spPr bwMode="auto">
            <a:xfrm>
              <a:off x="2064" y="3312"/>
              <a:ext cx="144" cy="144"/>
            </a:xfrm>
            <a:prstGeom prst="ellipse">
              <a:avLst/>
            </a:prstGeom>
            <a:noFill/>
            <a:ln w="38100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54100" y="1017588"/>
            <a:ext cx="3060700" cy="4392612"/>
            <a:chOff x="664" y="641"/>
            <a:chExt cx="1928" cy="2767"/>
          </a:xfrm>
        </p:grpSpPr>
        <p:sp>
          <p:nvSpPr>
            <p:cNvPr id="96275" name="Oval 8"/>
            <p:cNvSpPr>
              <a:spLocks noChangeArrowheads="1"/>
            </p:cNvSpPr>
            <p:nvPr/>
          </p:nvSpPr>
          <p:spPr bwMode="auto">
            <a:xfrm>
              <a:off x="2448" y="3264"/>
              <a:ext cx="144" cy="144"/>
            </a:xfrm>
            <a:prstGeom prst="ellipse">
              <a:avLst/>
            </a:prstGeom>
            <a:noFill/>
            <a:ln w="38100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6276" name="AutoShape 9"/>
            <p:cNvSpPr>
              <a:spLocks noChangeArrowheads="1"/>
            </p:cNvSpPr>
            <p:nvPr/>
          </p:nvSpPr>
          <p:spPr bwMode="auto">
            <a:xfrm>
              <a:off x="664" y="641"/>
              <a:ext cx="1056" cy="14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66800" y="2259013"/>
            <a:ext cx="4876800" cy="2541587"/>
            <a:chOff x="672" y="1423"/>
            <a:chExt cx="3072" cy="1601"/>
          </a:xfrm>
        </p:grpSpPr>
        <p:sp>
          <p:nvSpPr>
            <p:cNvPr id="96273" name="AutoShape 11"/>
            <p:cNvSpPr>
              <a:spLocks noChangeArrowheads="1"/>
            </p:cNvSpPr>
            <p:nvPr/>
          </p:nvSpPr>
          <p:spPr bwMode="auto">
            <a:xfrm>
              <a:off x="672" y="1423"/>
              <a:ext cx="1056" cy="44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6274" name="Oval 12"/>
            <p:cNvSpPr>
              <a:spLocks noChangeArrowheads="1"/>
            </p:cNvSpPr>
            <p:nvPr/>
          </p:nvSpPr>
          <p:spPr bwMode="auto">
            <a:xfrm>
              <a:off x="3552" y="2736"/>
              <a:ext cx="192" cy="288"/>
            </a:xfrm>
            <a:prstGeom prst="ellipse">
              <a:avLst/>
            </a:prstGeom>
            <a:noFill/>
            <a:ln w="38100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066800" y="3124200"/>
            <a:ext cx="4953000" cy="914400"/>
            <a:chOff x="672" y="1968"/>
            <a:chExt cx="3120" cy="576"/>
          </a:xfrm>
        </p:grpSpPr>
        <p:sp>
          <p:nvSpPr>
            <p:cNvPr id="96271" name="AutoShape 14"/>
            <p:cNvSpPr>
              <a:spLocks noChangeArrowheads="1"/>
            </p:cNvSpPr>
            <p:nvPr/>
          </p:nvSpPr>
          <p:spPr bwMode="auto">
            <a:xfrm>
              <a:off x="672" y="2046"/>
              <a:ext cx="1056" cy="30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6272" name="Oval 15"/>
            <p:cNvSpPr>
              <a:spLocks noChangeArrowheads="1"/>
            </p:cNvSpPr>
            <p:nvPr/>
          </p:nvSpPr>
          <p:spPr bwMode="auto">
            <a:xfrm>
              <a:off x="3600" y="1968"/>
              <a:ext cx="192" cy="576"/>
            </a:xfrm>
            <a:prstGeom prst="ellipse">
              <a:avLst/>
            </a:prstGeom>
            <a:noFill/>
            <a:ln w="38100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066800" y="2286000"/>
            <a:ext cx="4876800" cy="1676400"/>
            <a:chOff x="672" y="1440"/>
            <a:chExt cx="3072" cy="1056"/>
          </a:xfrm>
        </p:grpSpPr>
        <p:sp>
          <p:nvSpPr>
            <p:cNvPr id="96269" name="AutoShape 17"/>
            <p:cNvSpPr>
              <a:spLocks noChangeArrowheads="1"/>
            </p:cNvSpPr>
            <p:nvPr/>
          </p:nvSpPr>
          <p:spPr bwMode="auto">
            <a:xfrm>
              <a:off x="672" y="2352"/>
              <a:ext cx="1056" cy="14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6270" name="Oval 18"/>
            <p:cNvSpPr>
              <a:spLocks noChangeArrowheads="1"/>
            </p:cNvSpPr>
            <p:nvPr/>
          </p:nvSpPr>
          <p:spPr bwMode="auto">
            <a:xfrm>
              <a:off x="3600" y="1440"/>
              <a:ext cx="144" cy="144"/>
            </a:xfrm>
            <a:prstGeom prst="ellipse">
              <a:avLst/>
            </a:prstGeom>
            <a:noFill/>
            <a:ln w="38100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143000" y="1066800"/>
            <a:ext cx="7391400" cy="5410200"/>
            <a:chOff x="720" y="672"/>
            <a:chExt cx="4656" cy="3408"/>
          </a:xfrm>
        </p:grpSpPr>
        <p:sp>
          <p:nvSpPr>
            <p:cNvPr id="96267" name="AutoShape 20"/>
            <p:cNvSpPr>
              <a:spLocks noChangeArrowheads="1"/>
            </p:cNvSpPr>
            <p:nvPr/>
          </p:nvSpPr>
          <p:spPr bwMode="auto">
            <a:xfrm>
              <a:off x="720" y="3264"/>
              <a:ext cx="1008" cy="81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6268" name="Oval 21"/>
            <p:cNvSpPr>
              <a:spLocks noChangeArrowheads="1"/>
            </p:cNvSpPr>
            <p:nvPr/>
          </p:nvSpPr>
          <p:spPr bwMode="auto">
            <a:xfrm>
              <a:off x="3840" y="672"/>
              <a:ext cx="1536" cy="480"/>
            </a:xfrm>
            <a:prstGeom prst="ellipse">
              <a:avLst/>
            </a:prstGeom>
            <a:noFill/>
            <a:ln w="38100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96266" name="Text Box 23"/>
          <p:cNvSpPr txBox="1">
            <a:spLocks noChangeArrowheads="1"/>
          </p:cNvSpPr>
          <p:nvPr/>
        </p:nvSpPr>
        <p:spPr bwMode="auto">
          <a:xfrm>
            <a:off x="4724400" y="228600"/>
            <a:ext cx="403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hlinkClick r:id="rId5" action="ppaction://hlinksldjump"/>
              </a:rPr>
              <a:t>Curve for a strong acid-strong base titration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00128E5-09FF-4722-AE83-0320D488E563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98307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391400" cy="1143000"/>
          </a:xfrm>
        </p:spPr>
        <p:txBody>
          <a:bodyPr/>
          <a:lstStyle/>
          <a:p>
            <a:r>
              <a:rPr lang="en-US" altLang="en-US" sz="4000" smtClean="0">
                <a:hlinkClick r:id="rId3" action="ppaction://hlinksldjump"/>
              </a:rPr>
              <a:t>Titration Curve:</a:t>
            </a:r>
            <a:br>
              <a:rPr lang="en-US" altLang="en-US" sz="4000" smtClean="0">
                <a:hlinkClick r:id="rId3" action="ppaction://hlinksldjump"/>
              </a:rPr>
            </a:br>
            <a:r>
              <a:rPr lang="en-US" altLang="en-US" sz="4000" smtClean="0">
                <a:hlinkClick r:id="rId3" action="ppaction://hlinksldjump"/>
              </a:rPr>
              <a:t>Unknown Strong Base Added to Strong Acid</a:t>
            </a:r>
            <a:endParaRPr lang="en-US" altLang="en-US" sz="4000" smtClean="0"/>
          </a:p>
        </p:txBody>
      </p:sp>
      <p:pic>
        <p:nvPicPr>
          <p:cNvPr id="98308" name="Picture 5" descr="16_06-08UN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981200"/>
            <a:ext cx="9093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215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Workshop B #1 on the </a:t>
            </a:r>
            <a:r>
              <a:rPr lang="en-US" altLang="en-US" sz="28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ION EFFECT</a:t>
            </a:r>
            <a:endParaRPr lang="en-US" alt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xmlns="" id="{56A6A9CF-CCB1-45D3-9076-531C63D41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3058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 startAt="3"/>
              <a:defRPr/>
            </a:pPr>
            <a:endParaRPr lang="en-US" altLang="en-US" sz="3200" b="1" dirty="0">
              <a:latin typeface="Comic Sans MS" panose="030F0702030302020204" pitchFamily="66" charset="0"/>
            </a:endParaRPr>
          </a:p>
          <a:p>
            <a:pPr marL="0" indent="0">
              <a:defRPr/>
            </a:pPr>
            <a:r>
              <a:rPr lang="en-US" altLang="en-US" sz="2800" b="1" dirty="0">
                <a:cs typeface="Times New Roman" panose="02020603050405020304" pitchFamily="18" charset="0"/>
              </a:rPr>
              <a:t>1. Calculate [F-] and pH of a solution  containing 0.10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mol</a:t>
            </a:r>
            <a:r>
              <a:rPr lang="en-US" altLang="en-US" sz="2800" b="1" dirty="0">
                <a:cs typeface="Times New Roman" panose="02020603050405020304" pitchFamily="18" charset="0"/>
              </a:rPr>
              <a:t> of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HCl</a:t>
            </a:r>
            <a:r>
              <a:rPr lang="en-US" altLang="en-US" sz="2800" b="1" dirty="0">
                <a:cs typeface="Times New Roman" panose="02020603050405020304" pitchFamily="18" charset="0"/>
              </a:rPr>
              <a:t> and 0.20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mol</a:t>
            </a:r>
            <a:r>
              <a:rPr lang="en-US" altLang="en-US" sz="2800" b="1" dirty="0">
                <a:cs typeface="Times New Roman" panose="02020603050405020304" pitchFamily="18" charset="0"/>
              </a:rPr>
              <a:t> of HF in a 1.0 L solution.</a:t>
            </a:r>
          </a:p>
          <a:p>
            <a:pPr marL="0" indent="0">
              <a:defRPr/>
            </a:pPr>
            <a:endParaRPr lang="en-US" altLang="en-US" sz="2800" b="1" dirty="0">
              <a:cs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en-US" altLang="en-US" sz="2800" b="1" dirty="0">
                <a:cs typeface="Times New Roman" panose="02020603050405020304" pitchFamily="18" charset="0"/>
                <a:sym typeface="Symbol" panose="05050102010706020507" pitchFamily="18" charset="2"/>
              </a:rPr>
              <a:t>2. What is the pH of a solution made by adding 0.30 </a:t>
            </a:r>
            <a:r>
              <a:rPr lang="en-US" altLang="en-US" sz="2800" b="1" dirty="0" err="1">
                <a:cs typeface="Times New Roman" panose="02020603050405020304" pitchFamily="18" charset="0"/>
                <a:sym typeface="Symbol" panose="05050102010706020507" pitchFamily="18" charset="2"/>
              </a:rPr>
              <a:t>mol</a:t>
            </a:r>
            <a:r>
              <a:rPr lang="en-US" altLang="en-US" sz="2800" b="1" dirty="0">
                <a:cs typeface="Times New Roman" panose="02020603050405020304" pitchFamily="18" charset="0"/>
                <a:sym typeface="Symbol" panose="05050102010706020507" pitchFamily="18" charset="2"/>
              </a:rPr>
              <a:t> of acetic acid and 0.30 </a:t>
            </a:r>
            <a:r>
              <a:rPr lang="en-US" altLang="en-US" sz="2800" b="1" dirty="0" err="1">
                <a:cs typeface="Times New Roman" panose="02020603050405020304" pitchFamily="18" charset="0"/>
                <a:sym typeface="Symbol" panose="05050102010706020507" pitchFamily="18" charset="2"/>
              </a:rPr>
              <a:t>mol</a:t>
            </a:r>
            <a:r>
              <a:rPr lang="en-US" altLang="en-US" sz="2800" b="1" dirty="0">
                <a:cs typeface="Times New Roman" panose="02020603050405020304" pitchFamily="18" charset="0"/>
                <a:sym typeface="Symbol" panose="05050102010706020507" pitchFamily="18" charset="2"/>
              </a:rPr>
              <a:t> of sodium acetate to enough water to make 1.0 L of solution?</a:t>
            </a:r>
            <a:endParaRPr lang="en-US" altLang="en-US" sz="2800" b="1" dirty="0">
              <a:cs typeface="Times New Roman" panose="02020603050405020304" pitchFamily="18" charset="0"/>
            </a:endParaRPr>
          </a:p>
          <a:p>
            <a:pPr marL="0" indent="0">
              <a:defRPr/>
            </a:pPr>
            <a:endParaRPr lang="en-US" altLang="en-US" sz="2800" b="1" dirty="0">
              <a:cs typeface="Times New Roman" panose="02020603050405020304" pitchFamily="18" charset="0"/>
            </a:endParaRPr>
          </a:p>
          <a:p>
            <a:pPr marL="0" indent="0">
              <a:defRPr/>
            </a:pPr>
            <a:endParaRPr lang="en-US" altLang="en-US" sz="28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5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539344C-8E01-48CB-B98C-67F573AB84AC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altLang="en-US" sz="4000" smtClean="0"/>
              <a:t>EXAMPLE 1</a:t>
            </a:r>
            <a:br>
              <a:rPr lang="en-US" altLang="en-US" sz="4000" smtClean="0"/>
            </a:br>
            <a:r>
              <a:rPr lang="en-US" altLang="en-US" sz="3600" smtClean="0"/>
              <a:t>Titration of 25 mL of 0.100 M HCl with 0.100 M NaOH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3" y="1981200"/>
            <a:ext cx="8783637" cy="2057400"/>
          </a:xfrm>
        </p:spPr>
        <p:txBody>
          <a:bodyPr/>
          <a:lstStyle/>
          <a:p>
            <a:r>
              <a:rPr lang="en-US" altLang="en-US" sz="2800" smtClean="0"/>
              <a:t>HCl</a:t>
            </a:r>
            <a:r>
              <a:rPr lang="en-US" altLang="en-US" sz="2800" baseline="-25000" smtClean="0"/>
              <a:t>(</a:t>
            </a:r>
            <a:r>
              <a:rPr lang="en-US" altLang="en-US" sz="2800" i="1" baseline="-25000" smtClean="0"/>
              <a:t>aq</a:t>
            </a:r>
            <a:r>
              <a:rPr lang="en-US" altLang="en-US" sz="2800" baseline="-25000" smtClean="0"/>
              <a:t>) </a:t>
            </a:r>
            <a:r>
              <a:rPr lang="en-US" altLang="en-US" sz="2800" smtClean="0"/>
              <a:t>+ NaOH</a:t>
            </a:r>
            <a:r>
              <a:rPr lang="en-US" altLang="en-US" sz="2800" baseline="-25000" smtClean="0"/>
              <a:t>(</a:t>
            </a:r>
            <a:r>
              <a:rPr lang="en-US" altLang="en-US" sz="2800" i="1" baseline="-25000" smtClean="0"/>
              <a:t>aq</a:t>
            </a:r>
            <a:r>
              <a:rPr lang="en-US" altLang="en-US" sz="2800" baseline="-25000" smtClean="0"/>
              <a:t>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 </a:t>
            </a:r>
            <a:r>
              <a:rPr lang="en-US" altLang="en-US" sz="2800" smtClean="0"/>
              <a:t>NaCl</a:t>
            </a:r>
            <a:r>
              <a:rPr lang="en-US" altLang="en-US" sz="2800" baseline="-25000" smtClean="0"/>
              <a:t>(</a:t>
            </a:r>
            <a:r>
              <a:rPr lang="en-US" altLang="en-US" sz="2800" i="1" baseline="-25000" smtClean="0"/>
              <a:t>aq</a:t>
            </a:r>
            <a:r>
              <a:rPr lang="en-US" altLang="en-US" sz="2800" baseline="-25000" smtClean="0"/>
              <a:t>)</a:t>
            </a:r>
            <a:r>
              <a:rPr lang="en-US" altLang="en-US" sz="2800" smtClean="0"/>
              <a:t> + 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</a:t>
            </a:r>
            <a:r>
              <a:rPr lang="en-US" altLang="en-US" sz="2800" baseline="-25000" smtClean="0"/>
              <a:t>(</a:t>
            </a:r>
            <a:r>
              <a:rPr lang="en-US" altLang="en-US" sz="2800" i="1" baseline="-25000" smtClean="0"/>
              <a:t>aq</a:t>
            </a:r>
            <a:r>
              <a:rPr lang="en-US" altLang="en-US" sz="2800" baseline="-25000" smtClean="0"/>
              <a:t>)</a:t>
            </a:r>
            <a:endParaRPr lang="en-US" altLang="en-US" sz="2800" smtClean="0"/>
          </a:p>
          <a:p>
            <a:r>
              <a:rPr lang="en-US" altLang="en-US" sz="2800" smtClean="0"/>
              <a:t>initial pH = -log(0.100) = 1.00</a:t>
            </a:r>
          </a:p>
          <a:p>
            <a:r>
              <a:rPr lang="en-US" altLang="en-US" sz="2800" smtClean="0"/>
              <a:t>initial mol of HCl = 0.0250 L x 0.100 mol/L = 2.50 x 10</a:t>
            </a:r>
            <a:r>
              <a:rPr lang="en-US" altLang="en-US" sz="2800" baseline="30000" smtClean="0"/>
              <a:t>-3</a:t>
            </a:r>
            <a:endParaRPr lang="en-US" altLang="en-US" sz="2800" smtClean="0"/>
          </a:p>
          <a:p>
            <a:r>
              <a:rPr lang="en-US" altLang="en-US" sz="2800" smtClean="0"/>
              <a:t>before equivalence point</a:t>
            </a:r>
          </a:p>
        </p:txBody>
      </p:sp>
      <p:graphicFrame>
        <p:nvGraphicFramePr>
          <p:cNvPr id="103428" name="Object 2"/>
          <p:cNvGraphicFramePr>
            <a:graphicFrameLocks noChangeAspect="1"/>
          </p:cNvGraphicFramePr>
          <p:nvPr/>
        </p:nvGraphicFramePr>
        <p:xfrm>
          <a:off x="304800" y="4038600"/>
          <a:ext cx="41306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0" name="Equation" r:id="rId4" imgW="2705100" imgH="622300" progId="Equation.3">
                  <p:embed/>
                </p:oleObj>
              </mc:Choice>
              <mc:Fallback>
                <p:oleObj name="Equation" r:id="rId4" imgW="2705100" imgH="622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38600"/>
                        <a:ext cx="413067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5562600" y="3581400"/>
            <a:ext cx="274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added 5.0 mL NaOH</a:t>
            </a:r>
          </a:p>
        </p:txBody>
      </p:sp>
      <p:graphicFrame>
        <p:nvGraphicFramePr>
          <p:cNvPr id="103430" name="Object 3"/>
          <p:cNvGraphicFramePr>
            <a:graphicFrameLocks noChangeAspect="1"/>
          </p:cNvGraphicFramePr>
          <p:nvPr/>
        </p:nvGraphicFramePr>
        <p:xfrm>
          <a:off x="5105400" y="4038600"/>
          <a:ext cx="37338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1" name="Equation" r:id="rId6" imgW="2565400" imgH="673100" progId="Equation.3">
                  <p:embed/>
                </p:oleObj>
              </mc:Choice>
              <mc:Fallback>
                <p:oleObj name="Equation" r:id="rId6" imgW="2565400" imgH="673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373380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1" name="Object 4"/>
          <p:cNvGraphicFramePr>
            <a:graphicFrameLocks noChangeAspect="1"/>
          </p:cNvGraphicFramePr>
          <p:nvPr/>
        </p:nvGraphicFramePr>
        <p:xfrm>
          <a:off x="685800" y="4038600"/>
          <a:ext cx="2895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2" name="Equation" r:id="rId8" imgW="1943100" imgH="622300" progId="Equation.3">
                  <p:embed/>
                </p:oleObj>
              </mc:Choice>
              <mc:Fallback>
                <p:oleObj name="Equation" r:id="rId8" imgW="1943100" imgH="622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38600"/>
                        <a:ext cx="2895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5562600" y="4038600"/>
            <a:ext cx="2767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5.0 x 10</a:t>
            </a:r>
            <a:r>
              <a:rPr lang="en-US" altLang="en-US" sz="2400" baseline="30000">
                <a:latin typeface="Times New Roman" panose="02020603050405020304" pitchFamily="18" charset="0"/>
              </a:rPr>
              <a:t>-4</a:t>
            </a:r>
            <a:r>
              <a:rPr lang="en-US" altLang="en-US" sz="2400">
                <a:latin typeface="Times New Roman" panose="02020603050405020304" pitchFamily="18" charset="0"/>
              </a:rPr>
              <a:t> mol NaOH</a:t>
            </a:r>
          </a:p>
        </p:txBody>
      </p:sp>
      <p:graphicFrame>
        <p:nvGraphicFramePr>
          <p:cNvPr id="103433" name="Object 5"/>
          <p:cNvGraphicFramePr>
            <a:graphicFrameLocks noChangeAspect="1"/>
          </p:cNvGraphicFramePr>
          <p:nvPr/>
        </p:nvGraphicFramePr>
        <p:xfrm>
          <a:off x="4953000" y="4038600"/>
          <a:ext cx="3810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3" name="Equation" r:id="rId10" imgW="2590800" imgH="673100" progId="Equation.3">
                  <p:embed/>
                </p:oleObj>
              </mc:Choice>
              <mc:Fallback>
                <p:oleObj name="Equation" r:id="rId10" imgW="2590800" imgH="673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038600"/>
                        <a:ext cx="3810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4" name="Object 6"/>
          <p:cNvGraphicFramePr>
            <a:graphicFrameLocks noChangeAspect="1"/>
          </p:cNvGraphicFramePr>
          <p:nvPr/>
        </p:nvGraphicFramePr>
        <p:xfrm>
          <a:off x="304800" y="5094288"/>
          <a:ext cx="3276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4" name="Equation" r:id="rId12" imgW="2184400" imgH="419100" progId="Equation.3">
                  <p:embed/>
                </p:oleObj>
              </mc:Choice>
              <mc:Fallback>
                <p:oleObj name="Equation" r:id="rId12" imgW="21844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94288"/>
                        <a:ext cx="3276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5" name="Object 7"/>
          <p:cNvGraphicFramePr>
            <a:graphicFrameLocks noChangeAspect="1"/>
          </p:cNvGraphicFramePr>
          <p:nvPr/>
        </p:nvGraphicFramePr>
        <p:xfrm>
          <a:off x="4157663" y="5037138"/>
          <a:ext cx="47244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5" name="Equation" r:id="rId14" imgW="3149600" imgH="495300" progId="Equation.3">
                  <p:embed/>
                </p:oleObj>
              </mc:Choice>
              <mc:Fallback>
                <p:oleObj name="Equation" r:id="rId14" imgW="3149600" imgH="495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5037138"/>
                        <a:ext cx="47244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6" name="Object 8"/>
          <p:cNvGraphicFramePr>
            <a:graphicFrameLocks noChangeAspect="1"/>
          </p:cNvGraphicFramePr>
          <p:nvPr/>
        </p:nvGraphicFramePr>
        <p:xfrm>
          <a:off x="762000" y="4038600"/>
          <a:ext cx="21209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6" name="Equation" r:id="rId16" imgW="1358310" imgH="723586" progId="Equation.3">
                  <p:embed/>
                </p:oleObj>
              </mc:Choice>
              <mc:Fallback>
                <p:oleObj name="Equation" r:id="rId16" imgW="1358310" imgH="72358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38600"/>
                        <a:ext cx="21209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7" name="Object 9"/>
          <p:cNvGraphicFramePr>
            <a:graphicFrameLocks noChangeAspect="1"/>
          </p:cNvGraphicFramePr>
          <p:nvPr/>
        </p:nvGraphicFramePr>
        <p:xfrm>
          <a:off x="5105400" y="4038600"/>
          <a:ext cx="3646488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7" name="Equation" r:id="rId18" imgW="2336800" imgH="749300" progId="Equation.3">
                  <p:embed/>
                </p:oleObj>
              </mc:Choice>
              <mc:Fallback>
                <p:oleObj name="Equation" r:id="rId18" imgW="2336800" imgH="749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3646488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5638800" y="4114800"/>
            <a:ext cx="263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2.00 x 10</a:t>
            </a:r>
            <a:r>
              <a:rPr lang="en-US" altLang="en-US" sz="2400" baseline="30000">
                <a:latin typeface="Times New Roman" panose="02020603050405020304" pitchFamily="18" charset="0"/>
              </a:rPr>
              <a:t>-3</a:t>
            </a:r>
            <a:r>
              <a:rPr lang="en-US" altLang="en-US" sz="2400">
                <a:latin typeface="Times New Roman" panose="02020603050405020304" pitchFamily="18" charset="0"/>
              </a:rPr>
              <a:t> mol HCl</a:t>
            </a:r>
          </a:p>
        </p:txBody>
      </p:sp>
      <p:graphicFrame>
        <p:nvGraphicFramePr>
          <p:cNvPr id="103439" name="Object 10"/>
          <p:cNvGraphicFramePr>
            <a:graphicFrameLocks noChangeAspect="1"/>
          </p:cNvGraphicFramePr>
          <p:nvPr/>
        </p:nvGraphicFramePr>
        <p:xfrm>
          <a:off x="533400" y="5257800"/>
          <a:ext cx="24130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8" name="Equation" r:id="rId20" imgW="1244600" imgH="279400" progId="Equation.3">
                  <p:embed/>
                </p:oleObj>
              </mc:Choice>
              <mc:Fallback>
                <p:oleObj name="Equation" r:id="rId20" imgW="1244600" imgH="279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257800"/>
                        <a:ext cx="24130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0" name="Object 11"/>
          <p:cNvGraphicFramePr>
            <a:graphicFrameLocks noChangeAspect="1"/>
          </p:cNvGraphicFramePr>
          <p:nvPr/>
        </p:nvGraphicFramePr>
        <p:xfrm>
          <a:off x="5257800" y="5334000"/>
          <a:ext cx="34480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9" name="Equation" r:id="rId22" imgW="1778000" imgH="241300" progId="Equation.3">
                  <p:embed/>
                </p:oleObj>
              </mc:Choice>
              <mc:Fallback>
                <p:oleObj name="Equation" r:id="rId22" imgW="17780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334000"/>
                        <a:ext cx="34480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  <p:bldP spid="103432" grpId="0"/>
      <p:bldP spid="103432" grpId="1"/>
      <p:bldP spid="103438" grpId="0"/>
      <p:bldP spid="103438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20399DC-4D5D-4FFC-8180-8492D40C31FF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3752850" y="4572000"/>
          <a:ext cx="53911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7" name="Equation" r:id="rId4" imgW="3594100" imgH="495300" progId="Equation.3">
                  <p:embed/>
                </p:oleObj>
              </mc:Choice>
              <mc:Fallback>
                <p:oleObj name="Equation" r:id="rId4" imgW="3594100" imgH="495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4572000"/>
                        <a:ext cx="53911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5105400" y="4038600"/>
          <a:ext cx="37338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8" name="Equation" r:id="rId6" imgW="2565400" imgH="673100" progId="Equation.3">
                  <p:embed/>
                </p:oleObj>
              </mc:Choice>
              <mc:Fallback>
                <p:oleObj name="Equation" r:id="rId6" imgW="2565400" imgH="673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373380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3" name="Object 4"/>
          <p:cNvGraphicFramePr>
            <a:graphicFrameLocks noChangeAspect="1"/>
          </p:cNvGraphicFramePr>
          <p:nvPr/>
        </p:nvGraphicFramePr>
        <p:xfrm>
          <a:off x="5181600" y="4419600"/>
          <a:ext cx="3646488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9" name="Equation" r:id="rId8" imgW="2336800" imgH="749300" progId="Equation.3">
                  <p:embed/>
                </p:oleObj>
              </mc:Choice>
              <mc:Fallback>
                <p:oleObj name="Equation" r:id="rId8" imgW="2336800" imgH="749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419600"/>
                        <a:ext cx="3646488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50" name="Object 5"/>
          <p:cNvGraphicFramePr>
            <a:graphicFrameLocks noChangeAspect="1"/>
          </p:cNvGraphicFramePr>
          <p:nvPr/>
        </p:nvGraphicFramePr>
        <p:xfrm>
          <a:off x="5334000" y="4343400"/>
          <a:ext cx="2817813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0" name="Equation" r:id="rId10" imgW="1905000" imgH="977900" progId="Equation.3">
                  <p:embed/>
                </p:oleObj>
              </mc:Choice>
              <mc:Fallback>
                <p:oleObj name="Equation" r:id="rId10" imgW="1905000" imgH="977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343400"/>
                        <a:ext cx="2817813" cy="144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685800" y="4495800"/>
          <a:ext cx="2300288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1" name="Equation" r:id="rId12" imgW="1473200" imgH="698500" progId="Equation.3">
                  <p:embed/>
                </p:oleObj>
              </mc:Choice>
              <mc:Fallback>
                <p:oleObj name="Equation" r:id="rId12" imgW="1473200" imgH="698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95800"/>
                        <a:ext cx="2300288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Titration of 25 mL of 0.100 M HCl with 0.100 M NaOH</a:t>
            </a:r>
          </a:p>
        </p:txBody>
      </p:sp>
      <p:sp>
        <p:nvSpPr>
          <p:cNvPr id="10240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1763" y="1981200"/>
            <a:ext cx="8783637" cy="2057400"/>
          </a:xfrm>
        </p:spPr>
        <p:txBody>
          <a:bodyPr/>
          <a:lstStyle/>
          <a:p>
            <a:r>
              <a:rPr lang="en-US" altLang="en-US" sz="2800" smtClean="0"/>
              <a:t>HCl</a:t>
            </a:r>
            <a:r>
              <a:rPr lang="en-US" altLang="en-US" sz="2800" baseline="-25000" smtClean="0"/>
              <a:t>(</a:t>
            </a:r>
            <a:r>
              <a:rPr lang="en-US" altLang="en-US" sz="2800" i="1" baseline="-25000" smtClean="0"/>
              <a:t>aq</a:t>
            </a:r>
            <a:r>
              <a:rPr lang="en-US" altLang="en-US" sz="2800" baseline="-25000" smtClean="0"/>
              <a:t>) </a:t>
            </a:r>
            <a:r>
              <a:rPr lang="en-US" altLang="en-US" sz="2800" smtClean="0"/>
              <a:t>+ NaOH</a:t>
            </a:r>
            <a:r>
              <a:rPr lang="en-US" altLang="en-US" sz="2800" baseline="-25000" smtClean="0"/>
              <a:t>(</a:t>
            </a:r>
            <a:r>
              <a:rPr lang="en-US" altLang="en-US" sz="2800" i="1" baseline="-25000" smtClean="0"/>
              <a:t>aq</a:t>
            </a:r>
            <a:r>
              <a:rPr lang="en-US" altLang="en-US" sz="2800" baseline="-25000" smtClean="0"/>
              <a:t>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 </a:t>
            </a:r>
            <a:r>
              <a:rPr lang="en-US" altLang="en-US" sz="2800" smtClean="0"/>
              <a:t>NaCl</a:t>
            </a:r>
            <a:r>
              <a:rPr lang="en-US" altLang="en-US" sz="2800" baseline="-25000" smtClean="0"/>
              <a:t>(</a:t>
            </a:r>
            <a:r>
              <a:rPr lang="en-US" altLang="en-US" sz="2800" i="1" baseline="-25000" smtClean="0"/>
              <a:t>aq</a:t>
            </a:r>
            <a:r>
              <a:rPr lang="en-US" altLang="en-US" sz="2800" baseline="-25000" smtClean="0"/>
              <a:t>)</a:t>
            </a:r>
            <a:r>
              <a:rPr lang="en-US" altLang="en-US" sz="2800" smtClean="0"/>
              <a:t> + 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</a:t>
            </a:r>
            <a:r>
              <a:rPr lang="en-US" altLang="en-US" sz="2800" baseline="-25000" smtClean="0"/>
              <a:t>(</a:t>
            </a:r>
            <a:r>
              <a:rPr lang="en-US" altLang="en-US" sz="2800" i="1" baseline="-25000" smtClean="0"/>
              <a:t>aq</a:t>
            </a:r>
            <a:r>
              <a:rPr lang="en-US" altLang="en-US" sz="2800" baseline="-25000" smtClean="0"/>
              <a:t>)</a:t>
            </a:r>
            <a:endParaRPr lang="en-US" altLang="en-US" sz="2800" smtClean="0"/>
          </a:p>
          <a:p>
            <a:r>
              <a:rPr lang="en-US" altLang="en-US" sz="2800" smtClean="0"/>
              <a:t>at equivalence, 0.00 mol HCl and 0.00 mol NaOH</a:t>
            </a:r>
          </a:p>
          <a:p>
            <a:r>
              <a:rPr lang="en-US" altLang="en-US" sz="2800" smtClean="0"/>
              <a:t>pH at equivalence = 7.00</a:t>
            </a:r>
          </a:p>
          <a:p>
            <a:r>
              <a:rPr lang="en-US" altLang="en-US" sz="2800" smtClean="0"/>
              <a:t>after equivalence point</a:t>
            </a:r>
          </a:p>
        </p:txBody>
      </p:sp>
      <p:graphicFrame>
        <p:nvGraphicFramePr>
          <p:cNvPr id="116746" name="Object 7"/>
          <p:cNvGraphicFramePr>
            <a:graphicFrameLocks noChangeAspect="1"/>
          </p:cNvGraphicFramePr>
          <p:nvPr/>
        </p:nvGraphicFramePr>
        <p:xfrm>
          <a:off x="304800" y="4038600"/>
          <a:ext cx="41306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2" name="Equation" r:id="rId14" imgW="2705100" imgH="622300" progId="Equation.3">
                  <p:embed/>
                </p:oleObj>
              </mc:Choice>
              <mc:Fallback>
                <p:oleObj name="Equation" r:id="rId14" imgW="2705100" imgH="622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38600"/>
                        <a:ext cx="413067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5562600" y="3581400"/>
            <a:ext cx="289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added 30.0 mL NaOH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5562600" y="3962400"/>
            <a:ext cx="311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5.0 x 10</a:t>
            </a:r>
            <a:r>
              <a:rPr lang="en-US" altLang="en-US" sz="2400" baseline="30000">
                <a:latin typeface="Times New Roman" panose="02020603050405020304" pitchFamily="18" charset="0"/>
              </a:rPr>
              <a:t>-4</a:t>
            </a:r>
            <a:r>
              <a:rPr lang="en-US" altLang="en-US" sz="2400">
                <a:latin typeface="Times New Roman" panose="02020603050405020304" pitchFamily="18" charset="0"/>
              </a:rPr>
              <a:t> mol NaOH xs</a:t>
            </a:r>
          </a:p>
        </p:txBody>
      </p:sp>
      <p:graphicFrame>
        <p:nvGraphicFramePr>
          <p:cNvPr id="116749" name="Object 8"/>
          <p:cNvGraphicFramePr>
            <a:graphicFrameLocks noChangeAspect="1"/>
          </p:cNvGraphicFramePr>
          <p:nvPr/>
        </p:nvGraphicFramePr>
        <p:xfrm>
          <a:off x="228600" y="4343400"/>
          <a:ext cx="37528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3" name="Equation" r:id="rId16" imgW="2501900" imgH="419100" progId="Equation.3">
                  <p:embed/>
                </p:oleObj>
              </mc:Choice>
              <mc:Fallback>
                <p:oleObj name="Equation" r:id="rId16" imgW="25019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43400"/>
                        <a:ext cx="37528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51" name="Object 9"/>
          <p:cNvGraphicFramePr>
            <a:graphicFrameLocks noChangeAspect="1"/>
          </p:cNvGraphicFramePr>
          <p:nvPr/>
        </p:nvGraphicFramePr>
        <p:xfrm>
          <a:off x="533400" y="4572000"/>
          <a:ext cx="2438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4" name="Equation" r:id="rId18" imgW="1435100" imgH="279400" progId="Equation.3">
                  <p:embed/>
                </p:oleObj>
              </mc:Choice>
              <mc:Fallback>
                <p:oleObj name="Equation" r:id="rId18" imgW="1435100" imgH="279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0"/>
                        <a:ext cx="24384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52" name="Object 10"/>
          <p:cNvGraphicFramePr>
            <a:graphicFrameLocks noChangeAspect="1"/>
          </p:cNvGraphicFramePr>
          <p:nvPr/>
        </p:nvGraphicFramePr>
        <p:xfrm>
          <a:off x="5105400" y="5791200"/>
          <a:ext cx="34623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5" name="Equation" r:id="rId20" imgW="2070100" imgH="279400" progId="Equation.3">
                  <p:embed/>
                </p:oleObj>
              </mc:Choice>
              <mc:Fallback>
                <p:oleObj name="Equation" r:id="rId20" imgW="2070100" imgH="279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791200"/>
                        <a:ext cx="346233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53" name="Object 11"/>
          <p:cNvGraphicFramePr>
            <a:graphicFrameLocks noChangeAspect="1"/>
          </p:cNvGraphicFramePr>
          <p:nvPr/>
        </p:nvGraphicFramePr>
        <p:xfrm>
          <a:off x="762000" y="5791200"/>
          <a:ext cx="21240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6" name="Equation" r:id="rId22" imgW="1270000" imgH="279400" progId="Equation.3">
                  <p:embed/>
                </p:oleObj>
              </mc:Choice>
              <mc:Fallback>
                <p:oleObj name="Equation" r:id="rId22" imgW="1270000" imgH="279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91200"/>
                        <a:ext cx="21240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7" grpId="0"/>
      <p:bldP spid="11674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BF1DE">
            <a:alpha val="529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300B925-078B-4F6B-9F8B-8C0FFE88BE54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106507" name="Object 2"/>
          <p:cNvGraphicFramePr>
            <a:graphicFrameLocks noChangeAspect="1"/>
          </p:cNvGraphicFramePr>
          <p:nvPr/>
        </p:nvGraphicFramePr>
        <p:xfrm>
          <a:off x="3752850" y="4572000"/>
          <a:ext cx="53911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3" name="Equation" r:id="rId4" imgW="3594100" imgH="495300" progId="Equation.3">
                  <p:embed/>
                </p:oleObj>
              </mc:Choice>
              <mc:Fallback>
                <p:oleObj name="Equation" r:id="rId4" imgW="3594100" imgH="495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4572000"/>
                        <a:ext cx="53911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2" name="Object 3"/>
          <p:cNvGraphicFramePr>
            <a:graphicFrameLocks noChangeAspect="1"/>
          </p:cNvGraphicFramePr>
          <p:nvPr/>
        </p:nvGraphicFramePr>
        <p:xfrm>
          <a:off x="5105400" y="4038600"/>
          <a:ext cx="37338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4" name="Equation" r:id="rId6" imgW="2565400" imgH="673100" progId="Equation.3">
                  <p:embed/>
                </p:oleObj>
              </mc:Choice>
              <mc:Fallback>
                <p:oleObj name="Equation" r:id="rId6" imgW="2565400" imgH="673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373380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2" name="Object 4"/>
          <p:cNvGraphicFramePr>
            <a:graphicFrameLocks noChangeAspect="1"/>
          </p:cNvGraphicFramePr>
          <p:nvPr/>
        </p:nvGraphicFramePr>
        <p:xfrm>
          <a:off x="5029200" y="5562600"/>
          <a:ext cx="34956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5" name="Equation" r:id="rId8" imgW="2184400" imgH="495300" progId="Equation.3">
                  <p:embed/>
                </p:oleObj>
              </mc:Choice>
              <mc:Fallback>
                <p:oleObj name="Equation" r:id="rId8" imgW="2184400" imgH="495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562600"/>
                        <a:ext cx="349567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1" name="Object 5"/>
          <p:cNvGraphicFramePr>
            <a:graphicFrameLocks noChangeAspect="1"/>
          </p:cNvGraphicFramePr>
          <p:nvPr/>
        </p:nvGraphicFramePr>
        <p:xfrm>
          <a:off x="609600" y="5257800"/>
          <a:ext cx="24384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6" name="Equation" r:id="rId10" imgW="1307532" imgH="495085" progId="Equation.3">
                  <p:embed/>
                </p:oleObj>
              </mc:Choice>
              <mc:Fallback>
                <p:oleObj name="Equation" r:id="rId10" imgW="1307532" imgH="49508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57800"/>
                        <a:ext cx="24384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8" name="Object 6"/>
          <p:cNvGraphicFramePr>
            <a:graphicFrameLocks noChangeAspect="1"/>
          </p:cNvGraphicFramePr>
          <p:nvPr/>
        </p:nvGraphicFramePr>
        <p:xfrm>
          <a:off x="685800" y="4191000"/>
          <a:ext cx="2300288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7" name="Equation" r:id="rId12" imgW="1473200" imgH="698500" progId="Equation.3">
                  <p:embed/>
                </p:oleObj>
              </mc:Choice>
              <mc:Fallback>
                <p:oleObj name="Equation" r:id="rId12" imgW="1473200" imgH="698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91000"/>
                        <a:ext cx="2300288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9" name="Object 7"/>
          <p:cNvGraphicFramePr>
            <a:graphicFrameLocks noChangeAspect="1"/>
          </p:cNvGraphicFramePr>
          <p:nvPr/>
        </p:nvGraphicFramePr>
        <p:xfrm>
          <a:off x="5181600" y="4419600"/>
          <a:ext cx="3646488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8" name="Equation" r:id="rId14" imgW="2336800" imgH="749300" progId="Equation.3">
                  <p:embed/>
                </p:oleObj>
              </mc:Choice>
              <mc:Fallback>
                <p:oleObj name="Equation" r:id="rId14" imgW="2336800" imgH="749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419600"/>
                        <a:ext cx="3646488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Titration of 25 mL of 0.100 M HCl with 0.100 M NaOH</a:t>
            </a:r>
          </a:p>
        </p:txBody>
      </p:sp>
      <p:sp>
        <p:nvSpPr>
          <p:cNvPr id="104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3" y="1981200"/>
            <a:ext cx="8783637" cy="2057400"/>
          </a:xfrm>
        </p:spPr>
        <p:txBody>
          <a:bodyPr/>
          <a:lstStyle/>
          <a:p>
            <a:r>
              <a:rPr lang="en-US" altLang="en-US" sz="2800" smtClean="0"/>
              <a:t>HCl</a:t>
            </a:r>
            <a:r>
              <a:rPr lang="en-US" altLang="en-US" sz="2800" baseline="-25000" smtClean="0"/>
              <a:t>(</a:t>
            </a:r>
            <a:r>
              <a:rPr lang="en-US" altLang="en-US" sz="2800" i="1" baseline="-25000" smtClean="0"/>
              <a:t>aq</a:t>
            </a:r>
            <a:r>
              <a:rPr lang="en-US" altLang="en-US" sz="2800" baseline="-25000" smtClean="0"/>
              <a:t>) </a:t>
            </a:r>
            <a:r>
              <a:rPr lang="en-US" altLang="en-US" sz="2800" smtClean="0"/>
              <a:t>+ NaOH</a:t>
            </a:r>
            <a:r>
              <a:rPr lang="en-US" altLang="en-US" sz="2800" baseline="-25000" smtClean="0"/>
              <a:t>(</a:t>
            </a:r>
            <a:r>
              <a:rPr lang="en-US" altLang="en-US" sz="2800" i="1" baseline="-25000" smtClean="0"/>
              <a:t>aq</a:t>
            </a:r>
            <a:r>
              <a:rPr lang="en-US" altLang="en-US" sz="2800" baseline="-25000" smtClean="0"/>
              <a:t>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 </a:t>
            </a:r>
            <a:r>
              <a:rPr lang="en-US" altLang="en-US" sz="2800" smtClean="0"/>
              <a:t>NaCl</a:t>
            </a:r>
            <a:r>
              <a:rPr lang="en-US" altLang="en-US" sz="2800" baseline="-25000" smtClean="0"/>
              <a:t>(</a:t>
            </a:r>
            <a:r>
              <a:rPr lang="en-US" altLang="en-US" sz="2800" i="1" baseline="-25000" smtClean="0"/>
              <a:t>aq</a:t>
            </a:r>
            <a:r>
              <a:rPr lang="en-US" altLang="en-US" sz="2800" baseline="-25000" smtClean="0"/>
              <a:t>)</a:t>
            </a:r>
            <a:r>
              <a:rPr lang="en-US" altLang="en-US" sz="2800" smtClean="0"/>
              <a:t> + 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</a:t>
            </a:r>
            <a:r>
              <a:rPr lang="en-US" altLang="en-US" sz="2800" baseline="-25000" smtClean="0"/>
              <a:t>(</a:t>
            </a:r>
            <a:r>
              <a:rPr lang="en-US" altLang="en-US" sz="2800" i="1" baseline="-25000" smtClean="0"/>
              <a:t>aq</a:t>
            </a:r>
            <a:r>
              <a:rPr lang="en-US" altLang="en-US" sz="2800" baseline="-25000" smtClean="0"/>
              <a:t>)</a:t>
            </a:r>
            <a:endParaRPr lang="en-US" altLang="en-US" sz="2800" smtClean="0"/>
          </a:p>
          <a:p>
            <a:r>
              <a:rPr lang="en-US" altLang="en-US" sz="2800" smtClean="0"/>
              <a:t>at equivalence, 0.00 mol HCl and 0.00 mol NaOH</a:t>
            </a:r>
          </a:p>
          <a:p>
            <a:r>
              <a:rPr lang="en-US" altLang="en-US" sz="2800" smtClean="0"/>
              <a:t>pH at equivalence = 7.00</a:t>
            </a:r>
          </a:p>
          <a:p>
            <a:r>
              <a:rPr lang="en-US" altLang="en-US" sz="2800" smtClean="0"/>
              <a:t>after equivalence point</a:t>
            </a:r>
          </a:p>
        </p:txBody>
      </p:sp>
      <p:graphicFrame>
        <p:nvGraphicFramePr>
          <p:cNvPr id="106500" name="Object 8"/>
          <p:cNvGraphicFramePr>
            <a:graphicFrameLocks noChangeAspect="1"/>
          </p:cNvGraphicFramePr>
          <p:nvPr/>
        </p:nvGraphicFramePr>
        <p:xfrm>
          <a:off x="304800" y="4038600"/>
          <a:ext cx="41306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9" name="Equation" r:id="rId16" imgW="2705100" imgH="622300" progId="Equation.3">
                  <p:embed/>
                </p:oleObj>
              </mc:Choice>
              <mc:Fallback>
                <p:oleObj name="Equation" r:id="rId16" imgW="2705100" imgH="622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38600"/>
                        <a:ext cx="413067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562600" y="3581400"/>
            <a:ext cx="289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added 30.0 mL NaOH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5562600" y="3962400"/>
            <a:ext cx="311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5.0 x 10</a:t>
            </a:r>
            <a:r>
              <a:rPr lang="en-US" altLang="en-US" sz="2400" baseline="30000">
                <a:latin typeface="Times New Roman" panose="02020603050405020304" pitchFamily="18" charset="0"/>
              </a:rPr>
              <a:t>-4</a:t>
            </a:r>
            <a:r>
              <a:rPr lang="en-US" altLang="en-US" sz="2400">
                <a:latin typeface="Times New Roman" panose="02020603050405020304" pitchFamily="18" charset="0"/>
              </a:rPr>
              <a:t> mol NaOH xs</a:t>
            </a:r>
          </a:p>
        </p:txBody>
      </p:sp>
      <p:graphicFrame>
        <p:nvGraphicFramePr>
          <p:cNvPr id="106506" name="Object 9"/>
          <p:cNvGraphicFramePr>
            <a:graphicFrameLocks noChangeAspect="1"/>
          </p:cNvGraphicFramePr>
          <p:nvPr/>
        </p:nvGraphicFramePr>
        <p:xfrm>
          <a:off x="228600" y="4343400"/>
          <a:ext cx="37528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0" name="Equation" r:id="rId18" imgW="2501900" imgH="419100" progId="Equation.3">
                  <p:embed/>
                </p:oleObj>
              </mc:Choice>
              <mc:Fallback>
                <p:oleObj name="Equation" r:id="rId18" imgW="25019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43400"/>
                        <a:ext cx="37528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  <p:bldP spid="10650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7354D629-C089-4C29-BD40-E644F617A589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100492" name="Group 140">
            <a:extLst>
              <a:ext uri="{FF2B5EF4-FFF2-40B4-BE49-F238E27FC236}">
                <a16:creationId xmlns:a16="http://schemas.microsoft.com/office/drawing/2014/main" xmlns="" id="{E0433EED-D99D-4F9C-B8A7-54F581AD63B3}"/>
              </a:ext>
            </a:extLst>
          </p:cNvPr>
          <p:cNvGraphicFramePr>
            <a:graphicFrameLocks noGrp="1"/>
          </p:cNvGraphicFramePr>
          <p:nvPr/>
        </p:nvGraphicFramePr>
        <p:xfrm>
          <a:off x="969963" y="723900"/>
          <a:ext cx="587375" cy="244475"/>
        </p:xfrm>
        <a:graphic>
          <a:graphicData uri="http://schemas.openxmlformats.org/drawingml/2006/table">
            <a:tbl>
              <a:tblPr/>
              <a:tblGrid>
                <a:gridCol w="587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839" marB="45839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6505" name="Object 3"/>
          <p:cNvGraphicFramePr>
            <a:graphicFrameLocks noChangeAspect="1"/>
          </p:cNvGraphicFramePr>
          <p:nvPr/>
        </p:nvGraphicFramePr>
        <p:xfrm>
          <a:off x="228600" y="609600"/>
          <a:ext cx="6400800" cy="548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0" name="Chart" r:id="rId5" imgW="5962802" imgH="3991051" progId="Excel.Chart.8">
                  <p:embed/>
                </p:oleObj>
              </mc:Choice>
              <mc:Fallback>
                <p:oleObj name="Chart" r:id="rId5" imgW="5962802" imgH="3991051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1886"/>
                      <a:stretch>
                        <a:fillRect/>
                      </a:stretch>
                    </p:blipFill>
                    <p:spPr bwMode="auto">
                      <a:xfrm>
                        <a:off x="228600" y="609600"/>
                        <a:ext cx="6400800" cy="548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6" name="Text Box 142"/>
          <p:cNvSpPr txBox="1">
            <a:spLocks noChangeArrowheads="1"/>
          </p:cNvSpPr>
          <p:nvPr/>
        </p:nvSpPr>
        <p:spPr bwMode="auto">
          <a:xfrm>
            <a:off x="6705600" y="381000"/>
            <a:ext cx="2209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Titration of  25.0 mL of 0.100 M HCl with 0.100 M NaOH</a:t>
            </a:r>
          </a:p>
        </p:txBody>
      </p:sp>
      <p:sp>
        <p:nvSpPr>
          <p:cNvPr id="106507" name="Text Box 143"/>
          <p:cNvSpPr txBox="1">
            <a:spLocks noChangeArrowheads="1"/>
          </p:cNvSpPr>
          <p:nvPr/>
        </p:nvSpPr>
        <p:spPr bwMode="auto">
          <a:xfrm>
            <a:off x="6629400" y="2514600"/>
            <a:ext cx="2514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The 1st derivative of the curve is maximum at the equivalence point</a:t>
            </a:r>
          </a:p>
        </p:txBody>
      </p:sp>
      <p:sp>
        <p:nvSpPr>
          <p:cNvPr id="106508" name="Text Box 144"/>
          <p:cNvSpPr txBox="1">
            <a:spLocks noChangeArrowheads="1"/>
          </p:cNvSpPr>
          <p:nvPr/>
        </p:nvSpPr>
        <p:spPr bwMode="auto">
          <a:xfrm>
            <a:off x="6613525" y="4156075"/>
            <a:ext cx="25304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Since the solutions are equal concentration, the equivalence point is at equal volumes</a:t>
            </a:r>
          </a:p>
        </p:txBody>
      </p:sp>
      <p:sp>
        <p:nvSpPr>
          <p:cNvPr id="106509" name="Control 2"/>
          <p:cNvSpPr>
            <a:spLocks noRot="1" noChangeArrowheads="1" noChangeShapeType="1" noTextEdit="1"/>
          </p:cNvSpPr>
          <p:nvPr/>
        </p:nvSpPr>
        <p:spPr bwMode="auto">
          <a:xfrm>
            <a:off x="989013" y="742950"/>
            <a:ext cx="54102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	</a:t>
            </a:r>
            <a:r>
              <a:rPr lang="en-US" altLang="en-US" sz="2400" b="1" u="sng">
                <a:solidFill>
                  <a:srgbClr val="003399"/>
                </a:solidFill>
                <a:latin typeface="Arial" panose="020B0604020202020204" pitchFamily="34" charset="0"/>
              </a:rPr>
              <a:t>STRONG BASE WITH WEAK ACID</a:t>
            </a:r>
            <a:endParaRPr lang="en-US" altLang="en-US" sz="2400" b="1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		     </a:t>
            </a: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WA  +  OH</a:t>
            </a:r>
            <a:r>
              <a:rPr lang="en-US" altLang="en-US" sz="2400" b="1" baseline="30000">
                <a:solidFill>
                  <a:srgbClr val="003399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  A</a:t>
            </a:r>
            <a:r>
              <a:rPr lang="en-US" altLang="en-US" sz="2400" b="1" baseline="30000">
                <a:solidFill>
                  <a:srgbClr val="003399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+  H</a:t>
            </a:r>
            <a:r>
              <a:rPr lang="en-US" altLang="en-US" sz="2400" b="1" baseline="-25000">
                <a:solidFill>
                  <a:srgbClr val="003399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3399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sym typeface="Symbol" panose="05050102010706020507" pitchFamily="18" charset="2"/>
              </a:rPr>
              <a:t>for each mole of OH</a:t>
            </a:r>
            <a:r>
              <a:rPr lang="en-US" altLang="en-US" sz="2800" b="1" baseline="30000"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en-US" altLang="en-US" sz="2800" b="1">
                <a:latin typeface="Arial" panose="020B0604020202020204" pitchFamily="34" charset="0"/>
                <a:sym typeface="Symbol" panose="05050102010706020507" pitchFamily="18" charset="2"/>
              </a:rPr>
              <a:t> consumed 1 mol WA needed to produce 1 mol of A</a:t>
            </a:r>
            <a:r>
              <a:rPr lang="en-US" altLang="en-US" sz="2800" b="1" baseline="30000">
                <a:latin typeface="Arial" panose="020B0604020202020204" pitchFamily="34" charset="0"/>
                <a:sym typeface="Symbol" panose="05050102010706020507" pitchFamily="18" charset="2"/>
              </a:rPr>
              <a:t>- </a:t>
            </a:r>
            <a:r>
              <a:rPr lang="en-US" altLang="en-US" sz="2800" b="1">
                <a:latin typeface="Arial" panose="020B0604020202020204" pitchFamily="34" charset="0"/>
              </a:rPr>
              <a:t>when WA is in excess, need to consider proton transfer between WA and H</a:t>
            </a:r>
            <a:r>
              <a:rPr lang="en-US" altLang="en-US" sz="2800" b="1" baseline="-25000">
                <a:latin typeface="Arial" panose="020B0604020202020204" pitchFamily="34" charset="0"/>
              </a:rPr>
              <a:t>2</a:t>
            </a:r>
            <a:r>
              <a:rPr lang="en-US" altLang="en-US" sz="2800" b="1">
                <a:latin typeface="Arial" panose="020B0604020202020204" pitchFamily="34" charset="0"/>
              </a:rPr>
              <a:t>O to create A</a:t>
            </a:r>
            <a:r>
              <a:rPr lang="en-US" altLang="en-US" sz="2800" b="1" baseline="30000">
                <a:latin typeface="Arial" panose="020B0604020202020204" pitchFamily="34" charset="0"/>
              </a:rPr>
              <a:t>-</a:t>
            </a:r>
            <a:r>
              <a:rPr lang="en-US" altLang="en-US" sz="2800" b="1">
                <a:latin typeface="Arial" panose="020B0604020202020204" pitchFamily="34" charset="0"/>
              </a:rPr>
              <a:t> and H</a:t>
            </a:r>
            <a:r>
              <a:rPr lang="en-US" altLang="en-US" sz="2800" b="1" baseline="-25000">
                <a:latin typeface="Arial" panose="020B0604020202020204" pitchFamily="34" charset="0"/>
              </a:rPr>
              <a:t>3</a:t>
            </a:r>
            <a:r>
              <a:rPr lang="en-US" altLang="en-US" sz="2800" b="1">
                <a:latin typeface="Arial" panose="020B0604020202020204" pitchFamily="34" charset="0"/>
              </a:rPr>
              <a:t>O</a:t>
            </a:r>
            <a:r>
              <a:rPr lang="en-US" altLang="en-US" sz="2800" b="1" baseline="30000">
                <a:latin typeface="Arial" panose="020B0604020202020204" pitchFamily="34" charset="0"/>
              </a:rPr>
              <a:t>+</a:t>
            </a:r>
            <a:endParaRPr lang="en-US" altLang="en-US" sz="28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		    </a:t>
            </a:r>
            <a:r>
              <a:rPr lang="en-US" altLang="en-US" sz="2800" b="1">
                <a:solidFill>
                  <a:srgbClr val="003399"/>
                </a:solidFill>
                <a:latin typeface="Arial" panose="020B0604020202020204" pitchFamily="34" charset="0"/>
              </a:rPr>
              <a:t>WA  +  H</a:t>
            </a:r>
            <a:r>
              <a:rPr lang="en-US" altLang="en-US" sz="2800" b="1" baseline="-25000">
                <a:solidFill>
                  <a:srgbClr val="003399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>
                <a:solidFill>
                  <a:srgbClr val="003399"/>
                </a:solidFill>
                <a:latin typeface="Arial" panose="020B0604020202020204" pitchFamily="34" charset="0"/>
              </a:rPr>
              <a:t>O </a:t>
            </a:r>
            <a:r>
              <a:rPr lang="en-US" altLang="en-US" sz="2800" b="1">
                <a:solidFill>
                  <a:srgbClr val="003399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  A</a:t>
            </a:r>
            <a:r>
              <a:rPr lang="en-US" altLang="en-US" sz="2800" b="1" baseline="30000">
                <a:solidFill>
                  <a:srgbClr val="003399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en-US" altLang="en-US" sz="2800" b="1">
                <a:solidFill>
                  <a:srgbClr val="003399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+  H</a:t>
            </a:r>
            <a:r>
              <a:rPr lang="en-US" altLang="en-US" sz="2800" b="1" baseline="-25000">
                <a:solidFill>
                  <a:srgbClr val="003399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altLang="en-US" sz="2800" b="1">
                <a:solidFill>
                  <a:srgbClr val="003399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altLang="en-US" sz="2800" b="1" baseline="30000">
                <a:solidFill>
                  <a:srgbClr val="003399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baseline="30000">
              <a:solidFill>
                <a:srgbClr val="003399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sym typeface="Symbol" panose="05050102010706020507" pitchFamily="18" charset="2"/>
              </a:rPr>
              <a:t>1.  Stoichiometric calculation: allow SB to react with WA, solution product = WA &amp; CB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sym typeface="Symbol" panose="05050102010706020507" pitchFamily="18" charset="2"/>
              </a:rPr>
              <a:t>2.  Equilibrium calculation: use Ka and equil. to calculate [WA] and CB and H</a:t>
            </a:r>
            <a:r>
              <a:rPr lang="en-US" altLang="en-US" sz="2800" b="1" baseline="30000">
                <a:latin typeface="Arial" panose="020B0604020202020204" pitchFamily="34" charset="0"/>
                <a:sym typeface="Symbol" panose="05050102010706020507" pitchFamily="18" charset="2"/>
              </a:rPr>
              <a:t>+</a:t>
            </a:r>
            <a:endParaRPr lang="en-US" altLang="en-US" sz="2800" b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036C8F1-51F6-4F5E-90F1-7C666035654D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r>
              <a:rPr lang="en-US" altLang="en-US" sz="4000" smtClean="0"/>
              <a:t>Titrating Weak Acid with a Strong Base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the initial pH is that of the weak acid solution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calculate like a weak acid equilibrium problem 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e.g., 15.5 and 15.6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before the equivalence point, the solution becomes a buffer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calculate mol HA</a:t>
            </a:r>
            <a:r>
              <a:rPr lang="en-US" altLang="en-US" baseline="-25000" smtClean="0"/>
              <a:t>init</a:t>
            </a:r>
            <a:r>
              <a:rPr lang="en-US" altLang="en-US" smtClean="0"/>
              <a:t> and mol A</a:t>
            </a:r>
            <a:r>
              <a:rPr lang="en-US" altLang="en-US" baseline="30000" smtClean="0">
                <a:cs typeface="Times New Roman" panose="02020603050405020304" pitchFamily="18" charset="0"/>
              </a:rPr>
              <a:t>−</a:t>
            </a:r>
            <a:r>
              <a:rPr lang="en-US" altLang="en-US" baseline="-25000" smtClean="0">
                <a:cs typeface="Times New Roman" panose="02020603050405020304" pitchFamily="18" charset="0"/>
              </a:rPr>
              <a:t>init</a:t>
            </a:r>
            <a:r>
              <a:rPr lang="en-US" altLang="en-US" smtClean="0">
                <a:cs typeface="Times New Roman" panose="02020603050405020304" pitchFamily="18" charset="0"/>
              </a:rPr>
              <a:t> using reaction stoichiometry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calculate pH with Henderson-Hasselbalch using mol HA</a:t>
            </a:r>
            <a:r>
              <a:rPr lang="en-US" altLang="en-US" baseline="-25000" smtClean="0"/>
              <a:t>init</a:t>
            </a:r>
            <a:r>
              <a:rPr lang="en-US" altLang="en-US" smtClean="0"/>
              <a:t> and mol A</a:t>
            </a:r>
            <a:r>
              <a:rPr lang="en-US" altLang="en-US" baseline="30000" smtClean="0">
                <a:cs typeface="Times New Roman" panose="02020603050405020304" pitchFamily="18" charset="0"/>
              </a:rPr>
              <a:t>−</a:t>
            </a:r>
            <a:r>
              <a:rPr lang="en-US" altLang="en-US" baseline="-25000" smtClean="0">
                <a:cs typeface="Times New Roman" panose="02020603050405020304" pitchFamily="18" charset="0"/>
              </a:rPr>
              <a:t>init</a:t>
            </a:r>
            <a:r>
              <a:rPr lang="en-US" altLang="en-US" smtClean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half-neutralization pH = p</a:t>
            </a:r>
            <a:r>
              <a:rPr lang="en-US" altLang="en-US" i="1" smtClean="0">
                <a:cs typeface="Times New Roman" panose="02020603050405020304" pitchFamily="18" charset="0"/>
              </a:rPr>
              <a:t>K</a:t>
            </a:r>
            <a:r>
              <a:rPr lang="en-US" altLang="en-US" baseline="-25000" smtClean="0">
                <a:cs typeface="Times New Roman" panose="02020603050405020304" pitchFamily="18" charset="0"/>
              </a:rPr>
              <a:t>a</a:t>
            </a:r>
            <a:endParaRPr lang="en-US" altLang="en-US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C725B4D-4E33-41DA-890D-2FF0666DF703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r>
              <a:rPr lang="en-US" altLang="en-US" sz="4000" smtClean="0"/>
              <a:t>Titrating Weak Acid with a Strong Base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at the equivalence point, the mole HA = mol Base, so the resulting solution has only the conjugate base anion in it before equilibrium is established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mol A</a:t>
            </a:r>
            <a:r>
              <a:rPr lang="en-US" altLang="en-US" baseline="30000" smtClean="0">
                <a:cs typeface="Times New Roman" panose="02020603050405020304" pitchFamily="18" charset="0"/>
              </a:rPr>
              <a:t>−</a:t>
            </a:r>
            <a:r>
              <a:rPr lang="en-US" altLang="en-US" smtClean="0">
                <a:cs typeface="Times New Roman" panose="02020603050405020304" pitchFamily="18" charset="0"/>
              </a:rPr>
              <a:t> = original mole HA</a:t>
            </a:r>
          </a:p>
          <a:p>
            <a:pPr lvl="2"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calculate the volume of added base like Ex 4.8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[A</a:t>
            </a:r>
            <a:r>
              <a:rPr lang="en-US" altLang="en-US" baseline="30000" smtClean="0">
                <a:cs typeface="Times New Roman" panose="02020603050405020304" pitchFamily="18" charset="0"/>
              </a:rPr>
              <a:t>−</a:t>
            </a:r>
            <a:r>
              <a:rPr lang="en-US" altLang="en-US" smtClean="0">
                <a:cs typeface="Times New Roman" panose="02020603050405020304" pitchFamily="18" charset="0"/>
              </a:rPr>
              <a:t>]</a:t>
            </a:r>
            <a:r>
              <a:rPr lang="en-US" altLang="en-US" baseline="-25000" smtClean="0">
                <a:cs typeface="Times New Roman" panose="02020603050405020304" pitchFamily="18" charset="0"/>
              </a:rPr>
              <a:t>init</a:t>
            </a:r>
            <a:r>
              <a:rPr lang="en-US" altLang="en-US" smtClean="0">
                <a:cs typeface="Times New Roman" panose="02020603050405020304" pitchFamily="18" charset="0"/>
              </a:rPr>
              <a:t> = </a:t>
            </a:r>
            <a:r>
              <a:rPr lang="en-US" altLang="en-US" smtClean="0"/>
              <a:t>mol A</a:t>
            </a:r>
            <a:r>
              <a:rPr lang="en-US" altLang="en-US" baseline="30000" smtClean="0">
                <a:cs typeface="Times New Roman" panose="02020603050405020304" pitchFamily="18" charset="0"/>
              </a:rPr>
              <a:t>−</a:t>
            </a:r>
            <a:r>
              <a:rPr lang="en-US" altLang="en-US" smtClean="0">
                <a:cs typeface="Times New Roman" panose="02020603050405020304" pitchFamily="18" charset="0"/>
              </a:rPr>
              <a:t>/total liters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calculate like a weak base equilibrium problem 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e.g., 15.14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beyond equivalence point, the OH is in excess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[OH</a:t>
            </a:r>
            <a:r>
              <a:rPr lang="en-US" altLang="en-US" baseline="30000" smtClean="0">
                <a:cs typeface="Times New Roman" panose="02020603050405020304" pitchFamily="18" charset="0"/>
              </a:rPr>
              <a:t>−</a:t>
            </a:r>
            <a:r>
              <a:rPr lang="en-US" altLang="en-US" smtClean="0">
                <a:cs typeface="Times New Roman" panose="02020603050405020304" pitchFamily="18" charset="0"/>
              </a:rPr>
              <a:t>] = mol MOH xs/total liters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[H</a:t>
            </a:r>
            <a:r>
              <a:rPr lang="en-US" altLang="en-US" baseline="-25000" smtClean="0"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cs typeface="Times New Roman" panose="02020603050405020304" pitchFamily="18" charset="0"/>
              </a:rPr>
              <a:t>O</a:t>
            </a:r>
            <a:r>
              <a:rPr lang="en-US" altLang="en-US" baseline="30000" smtClean="0">
                <a:cs typeface="Times New Roman" panose="02020603050405020304" pitchFamily="18" charset="0"/>
              </a:rPr>
              <a:t>+</a:t>
            </a:r>
            <a:r>
              <a:rPr lang="en-US" altLang="en-US" smtClean="0">
                <a:cs typeface="Times New Roman" panose="02020603050405020304" pitchFamily="18" charset="0"/>
              </a:rPr>
              <a:t>][OH</a:t>
            </a:r>
            <a:r>
              <a:rPr lang="en-US" altLang="en-US" baseline="30000" smtClean="0">
                <a:cs typeface="Times New Roman" panose="02020603050405020304" pitchFamily="18" charset="0"/>
              </a:rPr>
              <a:t>−</a:t>
            </a:r>
            <a:r>
              <a:rPr lang="en-US" altLang="en-US" smtClean="0">
                <a:cs typeface="Times New Roman" panose="02020603050405020304" pitchFamily="18" charset="0"/>
              </a:rPr>
              <a:t>]=1 x 10</a:t>
            </a:r>
            <a:r>
              <a:rPr lang="en-US" altLang="en-US" baseline="30000" smtClean="0">
                <a:cs typeface="Times New Roman" panose="02020603050405020304" pitchFamily="18" charset="0"/>
              </a:rPr>
              <a:t>-14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b="1" i="1" baseline="-2500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160F3109-16FD-49F7-85E4-A7B5877CC28F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114691" name="Object 2"/>
          <p:cNvGraphicFramePr>
            <a:graphicFrameLocks noChangeAspect="1"/>
          </p:cNvGraphicFramePr>
          <p:nvPr/>
        </p:nvGraphicFramePr>
        <p:xfrm>
          <a:off x="762000" y="357188"/>
          <a:ext cx="6858000" cy="588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2" name="Chart" r:id="rId5" imgW="5962802" imgH="3991051" progId="Excel.Chart.8">
                  <p:embed/>
                </p:oleObj>
              </mc:Choice>
              <mc:Fallback>
                <p:oleObj name="Chart" r:id="rId5" imgW="5962802" imgH="3991051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000"/>
                      <a:stretch>
                        <a:fillRect/>
                      </a:stretch>
                    </p:blipFill>
                    <p:spPr bwMode="auto">
                      <a:xfrm>
                        <a:off x="762000" y="357188"/>
                        <a:ext cx="6858000" cy="588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228600" y="498475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80"/>
                </a:solidFill>
                <a:latin typeface="Times New Roman" panose="02020603050405020304" pitchFamily="18" charset="0"/>
              </a:rPr>
              <a:t>PROCEDURE FOR CALCULATION OF pH (TITRATION)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228600" y="2514600"/>
            <a:ext cx="1143000" cy="21336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Solution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containing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weak acid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and strong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base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600200" y="3048000"/>
            <a:ext cx="2438400" cy="990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HX + OH</a:t>
            </a:r>
            <a:r>
              <a:rPr lang="en-US" altLang="en-US" sz="1800" b="1" baseline="30000">
                <a:latin typeface="Times New Roman" panose="02020603050405020304" pitchFamily="18" charset="0"/>
              </a:rPr>
              <a:t>-</a:t>
            </a:r>
            <a:r>
              <a:rPr lang="en-US" altLang="en-US" sz="1800" b="1"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sym typeface="Symbol" panose="05050102010706020507" pitchFamily="18" charset="2"/>
              </a:rPr>
              <a:t> X</a:t>
            </a:r>
            <a:r>
              <a:rPr lang="en-US" altLang="en-US" sz="1800" b="1" baseline="30000">
                <a:latin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en-US" altLang="en-US" sz="1800" b="1">
                <a:latin typeface="Times New Roman" panose="02020603050405020304" pitchFamily="18" charset="0"/>
                <a:sym typeface="Symbol" panose="05050102010706020507" pitchFamily="18" charset="2"/>
              </a:rPr>
              <a:t>+ H</a:t>
            </a:r>
            <a:r>
              <a:rPr lang="en-US" altLang="en-US" sz="18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800" b="1"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lang="en-US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4267200" y="2514600"/>
            <a:ext cx="1143000" cy="21336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Calculate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[HX] and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[X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-</a:t>
            </a:r>
            <a:r>
              <a:rPr lang="en-US" altLang="en-US" sz="2000" b="1">
                <a:latin typeface="Times New Roman" panose="02020603050405020304" pitchFamily="18" charset="0"/>
              </a:rPr>
              <a:t>] after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reaction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5638800" y="3048000"/>
            <a:ext cx="2057400" cy="914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Use Ka, [HX], 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[X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-</a:t>
            </a:r>
            <a:r>
              <a:rPr lang="en-US" altLang="en-US" sz="2000" b="1">
                <a:latin typeface="Times New Roman" panose="02020603050405020304" pitchFamily="18" charset="0"/>
              </a:rPr>
              <a:t>] to calculate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[H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+</a:t>
            </a:r>
            <a:r>
              <a:rPr lang="en-US" altLang="en-US" sz="2000" b="1">
                <a:latin typeface="Times New Roman" panose="02020603050405020304" pitchFamily="18" charset="0"/>
              </a:rPr>
              <a:t>]</a:t>
            </a:r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8001000" y="3124200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pH</a:t>
            </a:r>
          </a:p>
        </p:txBody>
      </p:sp>
      <p:sp>
        <p:nvSpPr>
          <p:cNvPr id="116744" name="Line 15"/>
          <p:cNvSpPr>
            <a:spLocks noChangeShapeType="1"/>
          </p:cNvSpPr>
          <p:nvPr/>
        </p:nvSpPr>
        <p:spPr bwMode="auto">
          <a:xfrm>
            <a:off x="1371600" y="3581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Line 16"/>
          <p:cNvSpPr>
            <a:spLocks noChangeShapeType="1"/>
          </p:cNvSpPr>
          <p:nvPr/>
        </p:nvSpPr>
        <p:spPr bwMode="auto">
          <a:xfrm>
            <a:off x="4038600" y="3581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Line 17"/>
          <p:cNvSpPr>
            <a:spLocks noChangeShapeType="1"/>
          </p:cNvSpPr>
          <p:nvPr/>
        </p:nvSpPr>
        <p:spPr bwMode="auto">
          <a:xfrm>
            <a:off x="5410200" y="3581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Line 18"/>
          <p:cNvSpPr>
            <a:spLocks noChangeShapeType="1"/>
          </p:cNvSpPr>
          <p:nvPr/>
        </p:nvSpPr>
        <p:spPr bwMode="auto">
          <a:xfrm>
            <a:off x="7696200" y="3581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Line 19"/>
          <p:cNvSpPr>
            <a:spLocks noChangeShapeType="1"/>
          </p:cNvSpPr>
          <p:nvPr/>
        </p:nvSpPr>
        <p:spPr bwMode="auto">
          <a:xfrm>
            <a:off x="4876800" y="518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Line 20"/>
          <p:cNvSpPr>
            <a:spLocks noChangeShapeType="1"/>
          </p:cNvSpPr>
          <p:nvPr/>
        </p:nvSpPr>
        <p:spPr bwMode="auto">
          <a:xfrm>
            <a:off x="8610600" y="5105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Line 21"/>
          <p:cNvSpPr>
            <a:spLocks noChangeShapeType="1"/>
          </p:cNvSpPr>
          <p:nvPr/>
        </p:nvSpPr>
        <p:spPr bwMode="auto">
          <a:xfrm>
            <a:off x="762000" y="5181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Text Box 22"/>
          <p:cNvSpPr txBox="1">
            <a:spLocks noChangeArrowheads="1"/>
          </p:cNvSpPr>
          <p:nvPr/>
        </p:nvSpPr>
        <p:spPr bwMode="auto">
          <a:xfrm>
            <a:off x="990600" y="5299075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Stoichiometric calculation          Equilibrium calculation           </a:t>
            </a:r>
          </a:p>
        </p:txBody>
      </p:sp>
      <p:sp>
        <p:nvSpPr>
          <p:cNvPr id="116752" name="Line 23"/>
          <p:cNvSpPr>
            <a:spLocks noChangeShapeType="1"/>
          </p:cNvSpPr>
          <p:nvPr/>
        </p:nvSpPr>
        <p:spPr bwMode="auto">
          <a:xfrm>
            <a:off x="762000" y="5562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Line 24"/>
          <p:cNvSpPr>
            <a:spLocks noChangeShapeType="1"/>
          </p:cNvSpPr>
          <p:nvPr/>
        </p:nvSpPr>
        <p:spPr bwMode="auto">
          <a:xfrm>
            <a:off x="4495800" y="556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Line 25"/>
          <p:cNvSpPr>
            <a:spLocks noChangeShapeType="1"/>
          </p:cNvSpPr>
          <p:nvPr/>
        </p:nvSpPr>
        <p:spPr bwMode="auto">
          <a:xfrm>
            <a:off x="4876800" y="556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5" name="Line 26"/>
          <p:cNvSpPr>
            <a:spLocks noChangeShapeType="1"/>
          </p:cNvSpPr>
          <p:nvPr/>
        </p:nvSpPr>
        <p:spPr bwMode="auto">
          <a:xfrm>
            <a:off x="8305800" y="5562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6" name="Text Box 27"/>
          <p:cNvSpPr txBox="1">
            <a:spLocks noChangeArrowheads="1"/>
          </p:cNvSpPr>
          <p:nvPr/>
        </p:nvSpPr>
        <p:spPr bwMode="auto">
          <a:xfrm>
            <a:off x="1736725" y="2479675"/>
            <a:ext cx="206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Neutralization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1D2AE3E-3E4F-48DB-9CD8-D1865EFAC368}"/>
              </a:ext>
            </a:extLst>
          </p:cNvPr>
          <p:cNvSpPr txBox="1"/>
          <p:nvPr/>
        </p:nvSpPr>
        <p:spPr>
          <a:xfrm>
            <a:off x="1371600" y="6096000"/>
            <a:ext cx="72580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Pink Example</a:t>
            </a:r>
            <a:r>
              <a:rPr lang="en-US" dirty="0"/>
              <a:t>       </a:t>
            </a:r>
            <a:r>
              <a:rPr lang="en-US" dirty="0">
                <a:hlinkClick r:id="rId4" action="ppaction://hlinksldjump"/>
              </a:rPr>
              <a:t>Blue Example</a:t>
            </a:r>
            <a:r>
              <a:rPr lang="en-US" dirty="0"/>
              <a:t>       </a:t>
            </a:r>
            <a:r>
              <a:rPr lang="en-US" b="1" dirty="0">
                <a:hlinkClick r:id="rId5" action="ppaction://hlinksldjump"/>
              </a:rPr>
              <a:t>Practice Problems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54864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1905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Curve for a weak acid-strong base titration</a:t>
            </a:r>
          </a:p>
        </p:txBody>
      </p:sp>
      <p:sp>
        <p:nvSpPr>
          <p:cNvPr id="118788" name="Text Box 5"/>
          <p:cNvSpPr txBox="1">
            <a:spLocks noChangeArrowheads="1"/>
          </p:cNvSpPr>
          <p:nvPr/>
        </p:nvSpPr>
        <p:spPr bwMode="auto">
          <a:xfrm>
            <a:off x="3429000" y="533400"/>
            <a:ext cx="4343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hlinkClick r:id="rId4" action="ppaction://hlinksldjump"/>
              </a:rPr>
              <a:t>Titration of 40.00mL of 0.1000M HPr with 0.1000M NaOH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657600" y="3987800"/>
            <a:ext cx="1371600" cy="1225550"/>
            <a:chOff x="2304" y="2512"/>
            <a:chExt cx="864" cy="772"/>
          </a:xfrm>
        </p:grpSpPr>
        <p:sp>
          <p:nvSpPr>
            <p:cNvPr id="118801" name="Line 7"/>
            <p:cNvSpPr>
              <a:spLocks noChangeShapeType="1"/>
            </p:cNvSpPr>
            <p:nvPr/>
          </p:nvSpPr>
          <p:spPr bwMode="auto">
            <a:xfrm>
              <a:off x="2665" y="2512"/>
              <a:ext cx="0" cy="336"/>
            </a:xfrm>
            <a:prstGeom prst="line">
              <a:avLst/>
            </a:prstGeom>
            <a:noFill/>
            <a:ln w="28575">
              <a:solidFill>
                <a:srgbClr val="ED181E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02" name="Text Box 8"/>
            <p:cNvSpPr txBox="1">
              <a:spLocks noChangeArrowheads="1"/>
            </p:cNvSpPr>
            <p:nvPr/>
          </p:nvSpPr>
          <p:spPr bwMode="auto">
            <a:xfrm>
              <a:off x="2304" y="2880"/>
              <a:ext cx="864" cy="40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[HPr] = [Pr</a:t>
              </a:r>
              <a:r>
                <a:rPr lang="en-US" altLang="en-US" sz="1800" baseline="30000">
                  <a:latin typeface="Arial" panose="020B0604020202020204" pitchFamily="34" charset="0"/>
                </a:rPr>
                <a:t>-</a:t>
              </a:r>
              <a:r>
                <a:rPr lang="en-US" altLang="en-US" sz="1800">
                  <a:latin typeface="Arial" panose="020B0604020202020204" pitchFamily="34" charset="0"/>
                </a:rPr>
                <a:t>]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957513" y="2568575"/>
            <a:ext cx="5424487" cy="1631950"/>
            <a:chOff x="1863" y="1584"/>
            <a:chExt cx="3417" cy="1028"/>
          </a:xfrm>
        </p:grpSpPr>
        <p:sp>
          <p:nvSpPr>
            <p:cNvPr id="118798" name="Line 10"/>
            <p:cNvSpPr>
              <a:spLocks noChangeShapeType="1"/>
            </p:cNvSpPr>
            <p:nvPr/>
          </p:nvSpPr>
          <p:spPr bwMode="auto">
            <a:xfrm flipH="1">
              <a:off x="1863" y="1609"/>
              <a:ext cx="1584" cy="0"/>
            </a:xfrm>
            <a:prstGeom prst="line">
              <a:avLst/>
            </a:prstGeom>
            <a:noFill/>
            <a:ln w="28575">
              <a:solidFill>
                <a:srgbClr val="ED181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9" name="Line 11"/>
            <p:cNvSpPr>
              <a:spLocks noChangeShapeType="1"/>
            </p:cNvSpPr>
            <p:nvPr/>
          </p:nvSpPr>
          <p:spPr bwMode="auto">
            <a:xfrm flipH="1" flipV="1">
              <a:off x="3504" y="1584"/>
              <a:ext cx="480" cy="576"/>
            </a:xfrm>
            <a:prstGeom prst="line">
              <a:avLst/>
            </a:prstGeom>
            <a:noFill/>
            <a:ln w="28575">
              <a:solidFill>
                <a:srgbClr val="ED181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00" name="Text Box 12"/>
            <p:cNvSpPr txBox="1">
              <a:spLocks noChangeArrowheads="1"/>
            </p:cNvSpPr>
            <p:nvPr/>
          </p:nvSpPr>
          <p:spPr bwMode="auto">
            <a:xfrm>
              <a:off x="3744" y="2208"/>
              <a:ext cx="1536" cy="40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pH = 8.80 at equivalence point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066800" y="3505200"/>
            <a:ext cx="3124200" cy="641350"/>
            <a:chOff x="672" y="2256"/>
            <a:chExt cx="1968" cy="404"/>
          </a:xfrm>
        </p:grpSpPr>
        <p:sp>
          <p:nvSpPr>
            <p:cNvPr id="118795" name="Line 14"/>
            <p:cNvSpPr>
              <a:spLocks noChangeShapeType="1"/>
            </p:cNvSpPr>
            <p:nvPr/>
          </p:nvSpPr>
          <p:spPr bwMode="auto">
            <a:xfrm flipH="1">
              <a:off x="1872" y="2505"/>
              <a:ext cx="768" cy="0"/>
            </a:xfrm>
            <a:prstGeom prst="line">
              <a:avLst/>
            </a:prstGeom>
            <a:noFill/>
            <a:ln w="28575">
              <a:solidFill>
                <a:srgbClr val="ED181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6" name="Text Box 15"/>
            <p:cNvSpPr txBox="1">
              <a:spLocks noChangeArrowheads="1"/>
            </p:cNvSpPr>
            <p:nvPr/>
          </p:nvSpPr>
          <p:spPr bwMode="auto">
            <a:xfrm>
              <a:off x="672" y="2256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pK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a</a:t>
              </a:r>
              <a:r>
                <a:rPr lang="en-US" altLang="en-US" sz="1800">
                  <a:latin typeface="Arial" panose="020B0604020202020204" pitchFamily="34" charset="0"/>
                </a:rPr>
                <a:t> of HPr = 4.89</a:t>
              </a:r>
            </a:p>
          </p:txBody>
        </p:sp>
        <p:sp>
          <p:nvSpPr>
            <p:cNvPr id="118797" name="Line 16"/>
            <p:cNvSpPr>
              <a:spLocks noChangeShapeType="1"/>
            </p:cNvSpPr>
            <p:nvPr/>
          </p:nvSpPr>
          <p:spPr bwMode="auto">
            <a:xfrm>
              <a:off x="1488" y="2513"/>
              <a:ext cx="336" cy="0"/>
            </a:xfrm>
            <a:prstGeom prst="line">
              <a:avLst/>
            </a:prstGeom>
            <a:noFill/>
            <a:ln w="28575">
              <a:solidFill>
                <a:srgbClr val="ED181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257800" y="3886200"/>
            <a:ext cx="1828800" cy="976313"/>
            <a:chOff x="3312" y="2448"/>
            <a:chExt cx="1152" cy="615"/>
          </a:xfrm>
        </p:grpSpPr>
        <p:sp>
          <p:nvSpPr>
            <p:cNvPr id="118793" name="Text Box 18"/>
            <p:cNvSpPr txBox="1">
              <a:spLocks noChangeArrowheads="1"/>
            </p:cNvSpPr>
            <p:nvPr/>
          </p:nvSpPr>
          <p:spPr bwMode="auto">
            <a:xfrm>
              <a:off x="3696" y="2832"/>
              <a:ext cx="768" cy="231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i="1">
                  <a:latin typeface="Times" panose="02020603050405020304" pitchFamily="18" charset="0"/>
                </a:rPr>
                <a:t>methyl red</a:t>
              </a:r>
            </a:p>
          </p:txBody>
        </p:sp>
        <p:sp>
          <p:nvSpPr>
            <p:cNvPr id="118794" name="Line 19"/>
            <p:cNvSpPr>
              <a:spLocks noChangeShapeType="1"/>
            </p:cNvSpPr>
            <p:nvPr/>
          </p:nvSpPr>
          <p:spPr bwMode="auto">
            <a:xfrm flipH="1" flipV="1">
              <a:off x="3312" y="2448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xmlns="" id="{C74B899D-5AC5-4137-8CBA-AC5EA2328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86800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</a:rPr>
              <a:t>		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BUFFERS</a:t>
            </a:r>
            <a:endParaRPr lang="en-US" altLang="en-US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A buffer is a solution characterized by the ability to resist changes in pH when limited amounts of acids or bases are added to it.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</a:rPr>
              <a:t>Buffers contain both an acidic species to neutralize OH- and a basic species to neutralize H</a:t>
            </a:r>
            <a:r>
              <a:rPr lang="en-US" altLang="en-US" sz="2400" b="1" baseline="-25000" dirty="0">
                <a:latin typeface="Arial" panose="020B0604020202020204" pitchFamily="34" charset="0"/>
              </a:rPr>
              <a:t>3</a:t>
            </a:r>
            <a:r>
              <a:rPr lang="en-US" altLang="en-US" sz="2400" b="1" dirty="0">
                <a:latin typeface="Arial" panose="020B0604020202020204" pitchFamily="34" charset="0"/>
              </a:rPr>
              <a:t>O</a:t>
            </a:r>
            <a:r>
              <a:rPr lang="en-US" altLang="en-US" sz="2400" b="1" baseline="30000" dirty="0">
                <a:latin typeface="Arial" panose="020B0604020202020204" pitchFamily="34" charset="0"/>
              </a:rPr>
              <a:t>+</a:t>
            </a:r>
            <a:r>
              <a:rPr lang="en-US" altLang="en-US" sz="2400" b="1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</a:rPr>
              <a:t>An important characteristic of a buffer is it’s </a:t>
            </a:r>
            <a:r>
              <a:rPr lang="en-US" altLang="en-US" sz="2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capacity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to resist change in </a:t>
            </a:r>
            <a:r>
              <a:rPr lang="en-US" altLang="en-US" sz="2400" b="1" dirty="0" err="1">
                <a:latin typeface="Arial" panose="020B0604020202020204" pitchFamily="34" charset="0"/>
              </a:rPr>
              <a:t>pH.</a:t>
            </a:r>
            <a:r>
              <a:rPr lang="en-US" altLang="en-US" sz="2400" b="1" dirty="0">
                <a:latin typeface="Arial" panose="020B0604020202020204" pitchFamily="34" charset="0"/>
              </a:rPr>
              <a:t>  This is a special case of the common Ion effect.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</a:rPr>
              <a:t>Ways to Make a Buffer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100" b="1" dirty="0">
              <a:latin typeface="Arial" panose="020B0604020202020204" pitchFamily="34" charset="0"/>
            </a:endParaRPr>
          </a:p>
          <a:p>
            <a:pPr marL="429768" indent="-429768">
              <a:buFontTx/>
              <a:buAutoNum type="arabicParenR"/>
              <a:defRPr/>
            </a:pPr>
            <a:r>
              <a:rPr lang="en-US" sz="2000" b="1" dirty="0"/>
              <a:t>Mix a weak acid and a salt of its conjugate base or a weak base and a salt of its conjugate acid.</a:t>
            </a:r>
          </a:p>
          <a:p>
            <a:pPr marL="429768" indent="-429768">
              <a:buFontTx/>
              <a:buAutoNum type="arabicParenR"/>
              <a:defRPr/>
            </a:pPr>
            <a:r>
              <a:rPr lang="en-US" sz="2000" b="1" dirty="0"/>
              <a:t>Add strong acid and partially neutralize a weak base or add strong base and partially neutralize a weak acid.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EXAMPLE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We’ve seen what happens when a strong acid is titrated with a strong base but what happens when a weak acid is titrated?  What is the fundamental difference between a strong acid and a weak acid?    To compare with what we learned about the titration of a strong acid with a strong base, let’s calculate two points along the titration curve of a weak acid, HOAc, with a strong base, NaOH.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Q:  If 30.0 mL of 0.200 M acetic acid, HC</a:t>
            </a:r>
            <a:r>
              <a:rPr lang="en-US" altLang="en-US" sz="2400" b="1" baseline="-25000">
                <a:latin typeface="Comic Sans MS" panose="030F0702030302020204" pitchFamily="66" charset="0"/>
              </a:rPr>
              <a:t>2</a:t>
            </a:r>
            <a:r>
              <a:rPr lang="en-US" altLang="en-US" sz="2400" b="1">
                <a:latin typeface="Comic Sans MS" panose="030F0702030302020204" pitchFamily="66" charset="0"/>
              </a:rPr>
              <a:t>H</a:t>
            </a:r>
            <a:r>
              <a:rPr lang="en-US" altLang="en-US" sz="2400" b="1" baseline="-25000">
                <a:latin typeface="Comic Sans MS" panose="030F0702030302020204" pitchFamily="66" charset="0"/>
              </a:rPr>
              <a:t>3</a:t>
            </a:r>
            <a:r>
              <a:rPr lang="en-US" altLang="en-US" sz="2400" b="1">
                <a:latin typeface="Comic Sans MS" panose="030F0702030302020204" pitchFamily="66" charset="0"/>
              </a:rPr>
              <a:t>O</a:t>
            </a:r>
            <a:r>
              <a:rPr lang="en-US" altLang="en-US" sz="2400" b="1" baseline="-25000">
                <a:latin typeface="Comic Sans MS" panose="030F0702030302020204" pitchFamily="66" charset="0"/>
              </a:rPr>
              <a:t>2</a:t>
            </a:r>
            <a:r>
              <a:rPr lang="en-US" altLang="en-US" sz="2400" b="1">
                <a:latin typeface="Comic Sans MS" panose="030F0702030302020204" pitchFamily="66" charset="0"/>
              </a:rPr>
              <a:t>, is titrated with 15.0 ml of 0.100 M sodium hydroxide, NaOH, what is the pH of the resulting solution?  Ka for acetic acid is 1.8 x 10</a:t>
            </a:r>
            <a:r>
              <a:rPr lang="en-US" altLang="en-US" sz="2400" b="1" baseline="30000">
                <a:latin typeface="Comic Sans MS" panose="030F0702030302020204" pitchFamily="66" charset="0"/>
              </a:rPr>
              <a:t>-5</a:t>
            </a:r>
            <a:r>
              <a:rPr lang="en-US" altLang="en-US" sz="2400" b="1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Step 1</a:t>
            </a:r>
            <a:r>
              <a:rPr lang="en-US" altLang="en-US" sz="2400" b="1">
                <a:latin typeface="Times New Roman" panose="02020603050405020304" pitchFamily="18" charset="0"/>
              </a:rPr>
              <a:t>:  Write a balanced chemical equation describing the action: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	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</a:rPr>
              <a:t>HC</a:t>
            </a:r>
            <a:r>
              <a:rPr lang="en-US" altLang="en-US" sz="2400" b="1" baseline="-25000">
                <a:solidFill>
                  <a:srgbClr val="9966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="1" baseline="-25000">
                <a:solidFill>
                  <a:srgbClr val="9966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b="1" baseline="-25000">
                <a:solidFill>
                  <a:srgbClr val="9966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</a:rPr>
              <a:t>  +  OH</a:t>
            </a:r>
            <a:r>
              <a:rPr lang="en-US" altLang="en-US" sz="2400" b="1" baseline="30000">
                <a:solidFill>
                  <a:srgbClr val="9966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  C</a:t>
            </a:r>
            <a:r>
              <a:rPr lang="en-US" altLang="en-US" sz="2400" b="1" baseline="-25000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altLang="en-US" sz="2400" b="1" baseline="-25000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400" b="1" baseline="-25000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+  H</a:t>
            </a:r>
            <a:r>
              <a:rPr lang="en-US" altLang="en-US" sz="2400" b="1" baseline="-25000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lang="en-US" altLang="en-US" sz="2400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	  why did I exclude Na</a:t>
            </a:r>
            <a:r>
              <a:rPr lang="en-US" altLang="en-US" sz="2400" b="1" baseline="30000">
                <a:latin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  <a:sym typeface="Symbol" panose="05050102010706020507" pitchFamily="18" charset="2"/>
              </a:rPr>
              <a:t>Step 2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:  List all important information under the chemical equation: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		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HC</a:t>
            </a:r>
            <a:r>
              <a:rPr lang="en-US" altLang="en-US" sz="2400" b="1" baseline="-25000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altLang="en-US" sz="2400" b="1" baseline="-25000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400" b="1" baseline="-25000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  +     OH</a:t>
            </a:r>
            <a:r>
              <a:rPr lang="en-US" altLang="en-US" sz="2400" b="1" baseline="30000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          C</a:t>
            </a:r>
            <a:r>
              <a:rPr lang="en-US" altLang="en-US" sz="2400" b="1" baseline="-25000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altLang="en-US" sz="2400" b="1" baseline="-25000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400" b="1" baseline="-25000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   +    H</a:t>
            </a:r>
            <a:r>
              <a:rPr lang="en-US" altLang="en-US" sz="2400" b="1" baseline="-25000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lang="en-US" altLang="en-US" sz="2400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                              0.20 M                 0.10M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                               30mL                   15mL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Step 3</a:t>
            </a:r>
            <a:r>
              <a:rPr lang="en-US" altLang="en-US" sz="2400" b="1">
                <a:latin typeface="Times New Roman" panose="02020603050405020304" pitchFamily="18" charset="0"/>
              </a:rPr>
              <a:t>:  How many moles are initially present?  What are we  		  starting with before the titration?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	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n(HOAc)i  =  (0.03 L)(0.200M)  =  0.006 moles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		n(OH</a:t>
            </a:r>
            <a:r>
              <a:rPr lang="en-US" altLang="en-US" sz="2400" b="1" baseline="30000">
                <a:solidFill>
                  <a:srgbClr val="993366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)i  =  (0.015L)(0.100M)  =  0.0015 moles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Q:  What does this calculation represent?</a:t>
            </a: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solidFill>
                  <a:schemeClr val="accent1"/>
                </a:solidFill>
                <a:latin typeface="Times New Roman" panose="02020603050405020304" pitchFamily="18" charset="0"/>
              </a:rPr>
              <a:t>A:  During titration OH</a:t>
            </a:r>
            <a:r>
              <a:rPr lang="en-US" altLang="en-US" sz="2400" b="1" baseline="30000">
                <a:solidFill>
                  <a:schemeClr val="accent1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>
                <a:solidFill>
                  <a:schemeClr val="accent1"/>
                </a:solidFill>
                <a:latin typeface="Times New Roman" panose="02020603050405020304" pitchFamily="18" charset="0"/>
              </a:rPr>
              <a:t> reacts with HOAc to form 0.0015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1"/>
                </a:solidFill>
                <a:latin typeface="Times New Roman" panose="02020603050405020304" pitchFamily="18" charset="0"/>
              </a:rPr>
              <a:t>                  moles of Oac</a:t>
            </a:r>
            <a:r>
              <a:rPr lang="en-US" altLang="en-US" sz="2400" b="1" baseline="30000">
                <a:solidFill>
                  <a:schemeClr val="accent1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>
                <a:solidFill>
                  <a:schemeClr val="accent1"/>
                </a:solidFill>
                <a:latin typeface="Times New Roman" panose="02020603050405020304" pitchFamily="18" charset="0"/>
              </a:rPr>
              <a:t> leaving 0.0045 moles of HOAc left in 		      solution.</a:t>
            </a: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Step 4</a:t>
            </a:r>
            <a:r>
              <a:rPr lang="en-US" altLang="en-US" sz="2400" b="1">
                <a:latin typeface="Times New Roman" panose="02020603050405020304" pitchFamily="18" charset="0"/>
              </a:rPr>
              <a:t>:  Since we are dealing with a weak acid, ie., partially 		  dissociated, an equilibrium can be established.  So we need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  to set up a table describing the changes which exist during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  equilibrium.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	HC</a:t>
            </a:r>
            <a:r>
              <a:rPr lang="en-US" altLang="en-US" sz="2400" b="1" baseline="-25000">
                <a:solidFill>
                  <a:srgbClr val="9933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="1" baseline="-25000">
                <a:solidFill>
                  <a:srgbClr val="993366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b="1" baseline="-25000">
                <a:solidFill>
                  <a:srgbClr val="9933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    +     OH</a:t>
            </a:r>
            <a:r>
              <a:rPr lang="en-US" altLang="en-US" sz="2400" b="1" baseline="30000">
                <a:solidFill>
                  <a:srgbClr val="99336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      C</a:t>
            </a:r>
            <a:r>
              <a:rPr lang="en-US" altLang="en-US" sz="2400" b="1" baseline="-25000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altLang="en-US" sz="2400" b="1" baseline="-25000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400" b="1" baseline="-25000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 baseline="30000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   +     H</a:t>
            </a:r>
            <a:r>
              <a:rPr lang="en-US" altLang="en-US" sz="2400" b="1" baseline="-25000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lang="en-US" altLang="en-US" sz="2400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	   i           0.006              0.0015                0                     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	            -.0015              -.0015               0.0015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            eq        0.0045                 0                    0.0015</a:t>
            </a:r>
            <a:endParaRPr lang="en-US" altLang="en-US" sz="2400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altLang="en-US" sz="2000" b="1">
                <a:solidFill>
                  <a:srgbClr val="00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[HOAc]  =  n/V  =  0.0045/0.045 L  =  0.100 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	[OAc-]     =  n/V  =  0.0015/0.045 L  =  0.033 M</a:t>
            </a:r>
            <a:endParaRPr lang="en-US" altLang="en-US" sz="2400" b="1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22883" name="Line 3"/>
          <p:cNvSpPr>
            <a:spLocks noChangeShapeType="1"/>
          </p:cNvSpPr>
          <p:nvPr/>
        </p:nvSpPr>
        <p:spPr bwMode="auto">
          <a:xfrm>
            <a:off x="1219200" y="57150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1676400" y="4876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Step 5</a:t>
            </a:r>
            <a:r>
              <a:rPr lang="en-US" altLang="en-US" sz="2400" b="1">
                <a:latin typeface="Times New Roman" panose="02020603050405020304" pitchFamily="18" charset="0"/>
              </a:rPr>
              <a:t>:  To calculate the pH, we must first calculate the [H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+</a:t>
            </a:r>
            <a:r>
              <a:rPr lang="en-US" altLang="en-US" sz="2400" b="1">
                <a:latin typeface="Times New Roman" panose="02020603050405020304" pitchFamily="18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6633"/>
                </a:solidFill>
                <a:latin typeface="Times New Roman" panose="02020603050405020304" pitchFamily="18" charset="0"/>
              </a:rPr>
              <a:t>	  Q:  What is the relationship between [H</a:t>
            </a:r>
            <a:r>
              <a:rPr lang="en-US" altLang="en-US" sz="2400" b="1" baseline="30000">
                <a:solidFill>
                  <a:srgbClr val="996633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2400" b="1">
                <a:solidFill>
                  <a:srgbClr val="996633"/>
                </a:solidFill>
                <a:latin typeface="Times New Roman" panose="02020603050405020304" pitchFamily="18" charset="0"/>
              </a:rPr>
              <a:t>] and pH?</a:t>
            </a: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9900"/>
                </a:solidFill>
                <a:latin typeface="Times New Roman" panose="02020603050405020304" pitchFamily="18" charset="0"/>
              </a:rPr>
              <a:t>	  A:  acid-dissociation expression, products over reactants.</a:t>
            </a: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Times New Roman" panose="02020603050405020304" pitchFamily="18" charset="0"/>
              </a:rPr>
              <a:t>	  Q:  Which reaction are we establishing an equilibrium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Times New Roman" panose="02020603050405020304" pitchFamily="18" charset="0"/>
              </a:rPr>
              <a:t>	         acid-dissociation expression for?</a:t>
            </a: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	HC</a:t>
            </a:r>
            <a:r>
              <a:rPr lang="en-US" altLang="en-US" sz="2400" b="1" baseline="-25000">
                <a:solidFill>
                  <a:srgbClr val="9933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="1" baseline="-25000">
                <a:solidFill>
                  <a:srgbClr val="993366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b="1" baseline="-25000">
                <a:solidFill>
                  <a:srgbClr val="9933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  C</a:t>
            </a:r>
            <a:r>
              <a:rPr lang="en-US" altLang="en-US" sz="2400" b="1" baseline="-25000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altLang="en-US" sz="2400" b="1" baseline="-25000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400" b="1" baseline="-25000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 baseline="30000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+  H</a:t>
            </a:r>
            <a:r>
              <a:rPr lang="en-US" altLang="en-US" sz="2400" b="1" baseline="30000">
                <a:solidFill>
                  <a:srgbClr val="99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+</a:t>
            </a: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	Ka  =  [Oac</a:t>
            </a:r>
            <a:r>
              <a:rPr lang="en-US" altLang="en-US" sz="2400" b="1" baseline="30000">
                <a:solidFill>
                  <a:srgbClr val="993366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] [H</a:t>
            </a:r>
            <a:r>
              <a:rPr lang="en-US" altLang="en-US" sz="2400" b="1" baseline="30000">
                <a:solidFill>
                  <a:srgbClr val="993366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]/[HOAc]  =  1.8 x 10</a:t>
            </a:r>
            <a:r>
              <a:rPr lang="en-US" altLang="en-US" sz="2400" b="1" baseline="30000">
                <a:solidFill>
                  <a:srgbClr val="993366"/>
                </a:solidFill>
                <a:latin typeface="Times New Roman" panose="02020603050405020304" pitchFamily="18" charset="0"/>
              </a:rPr>
              <a:t>-5</a:t>
            </a:r>
            <a:endParaRPr lang="en-US" altLang="en-US" sz="2400" b="1" baseline="30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solve for [H+]  =  Ka[HOAc]/[OAc</a:t>
            </a:r>
            <a:r>
              <a:rPr lang="en-US" altLang="en-US" sz="2400" b="1" baseline="30000">
                <a:solidFill>
                  <a:srgbClr val="993366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]  =  (1.8 x 10</a:t>
            </a:r>
            <a:r>
              <a:rPr lang="en-US" altLang="en-US" sz="2400" b="1" baseline="30000">
                <a:solidFill>
                  <a:srgbClr val="993366"/>
                </a:solidFill>
                <a:latin typeface="Times New Roman" panose="02020603050405020304" pitchFamily="18" charset="0"/>
              </a:rPr>
              <a:t>-5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)(0.100)/0.033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		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		  =  5.45 x 10</a:t>
            </a:r>
            <a:r>
              <a:rPr lang="en-US" altLang="en-US" sz="2400" b="1" baseline="30000">
                <a:solidFill>
                  <a:srgbClr val="993366"/>
                </a:solidFill>
                <a:latin typeface="Times New Roman" panose="02020603050405020304" pitchFamily="18" charset="0"/>
              </a:rPr>
              <a:t>-5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 M</a:t>
            </a: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u="sng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Step 6</a:t>
            </a:r>
            <a:r>
              <a:rPr lang="en-US" altLang="en-US" sz="2400" b="1">
                <a:latin typeface="Times New Roman" panose="02020603050405020304" pitchFamily="18" charset="0"/>
              </a:rPr>
              <a:t>:  Calculate the pH from   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</a:rPr>
              <a:t>pH  =  -Log [H</a:t>
            </a:r>
            <a:r>
              <a:rPr lang="en-US" altLang="en-US" sz="2400" b="1" baseline="30000">
                <a:solidFill>
                  <a:srgbClr val="9966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	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	pH  =  4.26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So at this point, we have a pH of 4.26,   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</a:rPr>
              <a:t>Is this the equivalence point?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Is the equivalence point at pH = 7 as with a strong acid titration?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	Q:  By definition, how is the equivalence point calculated?</a:t>
            </a: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80"/>
                </a:solidFill>
                <a:latin typeface="Times New Roman" panose="02020603050405020304" pitchFamily="18" charset="0"/>
              </a:rPr>
              <a:t>	A:  moles of base = moles of acid</a:t>
            </a: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Let’s calculate the pH at the equivalence point.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Step 1</a:t>
            </a:r>
            <a:r>
              <a:rPr lang="en-US" altLang="en-US" sz="2400" b="1">
                <a:latin typeface="Times New Roman" panose="02020603050405020304" pitchFamily="18" charset="0"/>
              </a:rPr>
              <a:t>:  Calculate the number of moles of base used to reach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  equivalence point.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	</a:t>
            </a:r>
            <a:r>
              <a:rPr lang="en-US" altLang="en-US" sz="2400" b="1">
                <a:solidFill>
                  <a:srgbClr val="993366"/>
                </a:solidFill>
                <a:latin typeface="Times New Roman" panose="02020603050405020304" pitchFamily="18" charset="0"/>
              </a:rPr>
              <a:t>n(HOAc)i  =  (0.03 L)(0.200 M)  =  0.006 moles</a:t>
            </a: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  there is a 1:1 mole ration between the acid and the base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  therefore 0.006 moles of base are needed.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This corresponds to 60 ml of 0.10 M NaOH.  The molarity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the base solution titrated is moles of OAc- produced/total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volume:       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0.006 moles/0.090 L  =  0.067 M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Step 2</a:t>
            </a:r>
            <a:r>
              <a:rPr lang="en-US" altLang="en-US" sz="2400" b="1">
                <a:latin typeface="Times New Roman" panose="02020603050405020304" pitchFamily="18" charset="0"/>
              </a:rPr>
              <a:t>:  At the equivalence point, the solution contains NaOAC,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  so we may treat this problem similar to the calculation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  of the pH of a salt solution.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solidFill>
                  <a:srgbClr val="660066"/>
                </a:solidFill>
                <a:latin typeface="Times New Roman" panose="02020603050405020304" pitchFamily="18" charset="0"/>
              </a:rPr>
              <a:t>	NaC</a:t>
            </a:r>
            <a:r>
              <a:rPr lang="en-US" altLang="en-US" sz="2400" b="1" baseline="-25000">
                <a:solidFill>
                  <a:srgbClr val="66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660066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="1" baseline="-25000">
                <a:solidFill>
                  <a:srgbClr val="660066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 b="1">
                <a:solidFill>
                  <a:srgbClr val="660066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b="1" baseline="-25000">
                <a:solidFill>
                  <a:srgbClr val="66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660066"/>
                </a:solidFill>
                <a:latin typeface="Times New Roman" panose="02020603050405020304" pitchFamily="18" charset="0"/>
              </a:rPr>
              <a:t>   +   H</a:t>
            </a:r>
            <a:r>
              <a:rPr lang="en-US" altLang="en-US" sz="2400" b="1" baseline="-25000">
                <a:solidFill>
                  <a:srgbClr val="66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660066"/>
                </a:solidFill>
                <a:latin typeface="Times New Roman" panose="02020603050405020304" pitchFamily="18" charset="0"/>
              </a:rPr>
              <a:t>O  </a:t>
            </a:r>
            <a:r>
              <a:rPr lang="en-US" altLang="en-US" sz="2400" b="1">
                <a:solidFill>
                  <a:srgbClr val="66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   HC</a:t>
            </a:r>
            <a:r>
              <a:rPr lang="en-US" altLang="en-US" sz="2400" b="1" baseline="-25000">
                <a:solidFill>
                  <a:srgbClr val="66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66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altLang="en-US" sz="2400" b="1" baseline="-25000">
                <a:solidFill>
                  <a:srgbClr val="66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b="1">
                <a:solidFill>
                  <a:srgbClr val="66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400" b="1" baseline="-25000">
                <a:solidFill>
                  <a:srgbClr val="66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66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+   OH</a:t>
            </a:r>
            <a:r>
              <a:rPr lang="en-US" altLang="en-US" sz="2400" b="1" baseline="30000">
                <a:solidFill>
                  <a:srgbClr val="66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	i	    0.067               ---                0          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	       -x                                      x                   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	eq	    0.067-x                                x                   x</a:t>
            </a: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</a:rPr>
              <a:t>	Kb  =  [HOAc][OH-]/[OAc-]  =  5.556 x 10</a:t>
            </a:r>
            <a:r>
              <a:rPr lang="en-US" altLang="en-US" sz="2400" b="1" baseline="30000">
                <a:solidFill>
                  <a:srgbClr val="996600"/>
                </a:solidFill>
                <a:latin typeface="Times New Roman" panose="02020603050405020304" pitchFamily="18" charset="0"/>
              </a:rPr>
              <a:t>-10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baseline="30000">
                <a:solidFill>
                  <a:srgbClr val="9966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</a:rPr>
              <a:t>        =  x*  x /0.067</a:t>
            </a: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</a:rPr>
              <a:t>	x  =  [OH</a:t>
            </a:r>
            <a:r>
              <a:rPr lang="en-US" altLang="en-US" sz="2400" b="1" baseline="30000">
                <a:solidFill>
                  <a:srgbClr val="9966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</a:rPr>
              <a:t>]  =  6.1 x 10</a:t>
            </a:r>
            <a:r>
              <a:rPr lang="en-US" altLang="en-US" sz="2400" b="1" baseline="30000">
                <a:solidFill>
                  <a:srgbClr val="996600"/>
                </a:solidFill>
                <a:latin typeface="Times New Roman" panose="02020603050405020304" pitchFamily="18" charset="0"/>
              </a:rPr>
              <a:t>-6</a:t>
            </a: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</a:rPr>
              <a:t>	pOH  =  -Log[OH</a:t>
            </a:r>
            <a:r>
              <a:rPr lang="en-US" altLang="en-US" sz="2400" b="1" baseline="30000">
                <a:solidFill>
                  <a:srgbClr val="9966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</a:rPr>
              <a:t>]  =  5.21</a:t>
            </a: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6600"/>
                </a:solidFill>
                <a:latin typeface="Times New Roman" panose="02020603050405020304" pitchFamily="18" charset="0"/>
              </a:rPr>
              <a:t>	pKw - pOH  =  pH  = 14  -  5.21  =  8.79</a:t>
            </a:r>
            <a:r>
              <a:rPr lang="en-US" altLang="en-US" sz="2400" b="1">
                <a:latin typeface="Times New Roman" panose="02020603050405020304" pitchFamily="18" charset="0"/>
              </a:rPr>
              <a:t>    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at the equivalence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	                                                                       point </a:t>
            </a:r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>
            <a:off x="838200" y="25908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>
            <a:off x="1600200" y="1828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9" name="TextBox 4"/>
          <p:cNvSpPr txBox="1">
            <a:spLocks noChangeArrowheads="1"/>
          </p:cNvSpPr>
          <p:nvPr/>
        </p:nvSpPr>
        <p:spPr bwMode="auto">
          <a:xfrm>
            <a:off x="7467600" y="3810000"/>
            <a:ext cx="1425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hlinkClick r:id="rId3" action="ppaction://hlinksldjump"/>
              </a:rPr>
              <a:t>Skip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hlinkClick r:id="rId3" action="ppaction://hlinksldjump"/>
              </a:rPr>
              <a:t>Practice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hlinkClick r:id="rId3" action="ppaction://hlinksldjump"/>
              </a:rPr>
              <a:t>Problems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3B06CE0-44B3-46DE-9B94-F016EEF0CA7A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752600"/>
          </a:xfrm>
        </p:spPr>
        <p:txBody>
          <a:bodyPr/>
          <a:lstStyle/>
          <a:p>
            <a:r>
              <a:rPr lang="en-US" altLang="en-US" sz="4000" smtClean="0"/>
              <a:t>EXAMPLE 3</a:t>
            </a:r>
            <a:br>
              <a:rPr lang="en-US" altLang="en-US" sz="4000" smtClean="0"/>
            </a:br>
            <a:r>
              <a:rPr lang="en-US" altLang="en-US" sz="4000" smtClean="0"/>
              <a:t>Titration of 25 mL of 0.100 M HCHO</a:t>
            </a:r>
            <a:r>
              <a:rPr lang="en-US" altLang="en-US" sz="4000" baseline="-25000" smtClean="0"/>
              <a:t>2</a:t>
            </a:r>
            <a:r>
              <a:rPr lang="en-US" altLang="en-US" sz="4000" smtClean="0"/>
              <a:t> with 0.100 M NaOH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3" y="1981200"/>
            <a:ext cx="8783637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HCHO</a:t>
            </a:r>
            <a:r>
              <a:rPr lang="en-US" altLang="en-US" baseline="-25000" smtClean="0"/>
              <a:t>2(</a:t>
            </a:r>
            <a:r>
              <a:rPr lang="en-US" altLang="en-US" i="1" baseline="-25000" smtClean="0"/>
              <a:t>aq</a:t>
            </a:r>
            <a:r>
              <a:rPr lang="en-US" altLang="en-US" baseline="-25000" smtClean="0"/>
              <a:t>) </a:t>
            </a:r>
            <a:r>
              <a:rPr lang="en-US" altLang="en-US" smtClean="0"/>
              <a:t>+ NaOH</a:t>
            </a:r>
            <a:r>
              <a:rPr lang="en-US" altLang="en-US" baseline="-25000" smtClean="0"/>
              <a:t>(</a:t>
            </a:r>
            <a:r>
              <a:rPr lang="en-US" altLang="en-US" i="1" baseline="-25000" smtClean="0"/>
              <a:t>aq</a:t>
            </a:r>
            <a:r>
              <a:rPr lang="en-US" altLang="en-US" baseline="-25000" smtClean="0"/>
              <a:t>)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 </a:t>
            </a:r>
            <a:r>
              <a:rPr lang="en-US" altLang="en-US" smtClean="0"/>
              <a:t>NaCHO</a:t>
            </a:r>
            <a:r>
              <a:rPr lang="en-US" altLang="en-US" baseline="-25000" smtClean="0"/>
              <a:t>2(</a:t>
            </a:r>
            <a:r>
              <a:rPr lang="en-US" altLang="en-US" i="1" baseline="-25000" smtClean="0"/>
              <a:t>aq</a:t>
            </a:r>
            <a:r>
              <a:rPr lang="en-US" altLang="en-US" baseline="-25000" smtClean="0"/>
              <a:t>)</a:t>
            </a:r>
            <a:r>
              <a:rPr lang="en-US" altLang="en-US" smtClean="0"/>
              <a:t> + H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  <a:r>
              <a:rPr lang="en-US" altLang="en-US" baseline="-25000" smtClean="0"/>
              <a:t>(</a:t>
            </a:r>
            <a:r>
              <a:rPr lang="en-US" altLang="en-US" i="1" baseline="-25000" smtClean="0"/>
              <a:t>aq</a:t>
            </a:r>
            <a:r>
              <a:rPr lang="en-US" altLang="en-US" baseline="-2500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Initial pH:</a:t>
            </a:r>
          </a:p>
        </p:txBody>
      </p:sp>
      <p:graphicFrame>
        <p:nvGraphicFramePr>
          <p:cNvPr id="112701" name="Group 61">
            <a:extLst>
              <a:ext uri="{FF2B5EF4-FFF2-40B4-BE49-F238E27FC236}">
                <a16:creationId xmlns:a16="http://schemas.microsoft.com/office/drawing/2014/main" xmlns="" id="{79E5EA0F-762F-4BF5-9B7F-43C2E8571C42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200400"/>
          <a:ext cx="4191000" cy="207645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[HCHO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[CHO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0.100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≈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equilibrium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0.100 -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2702" name="Text Box 62"/>
          <p:cNvSpPr txBox="1">
            <a:spLocks noChangeArrowheads="1"/>
          </p:cNvSpPr>
          <p:nvPr/>
        </p:nvSpPr>
        <p:spPr bwMode="auto">
          <a:xfrm>
            <a:off x="5638800" y="2819400"/>
            <a:ext cx="199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K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a</a:t>
            </a:r>
            <a:r>
              <a:rPr lang="en-US" altLang="en-US" sz="2400">
                <a:latin typeface="Times New Roman" panose="02020603050405020304" pitchFamily="18" charset="0"/>
              </a:rPr>
              <a:t> = 1.8 x 10</a:t>
            </a:r>
            <a:r>
              <a:rPr lang="en-US" altLang="en-US" sz="2400" baseline="30000">
                <a:latin typeface="Times New Roman" panose="02020603050405020304" pitchFamily="18" charset="0"/>
              </a:rPr>
              <a:t>-4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12703" name="Object 2"/>
          <p:cNvGraphicFramePr>
            <a:graphicFrameLocks noChangeAspect="1"/>
          </p:cNvGraphicFramePr>
          <p:nvPr/>
        </p:nvGraphicFramePr>
        <p:xfrm>
          <a:off x="4953000" y="3352800"/>
          <a:ext cx="3886200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8" name="Equation" r:id="rId5" imgW="2260600" imgH="1308100" progId="Equation.3">
                  <p:embed/>
                </p:oleObj>
              </mc:Choice>
              <mc:Fallback>
                <p:oleObj name="Equation" r:id="rId5" imgW="2260600" imgH="1308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352800"/>
                        <a:ext cx="3886200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4" name="Object 3"/>
          <p:cNvGraphicFramePr>
            <a:graphicFrameLocks noChangeAspect="1"/>
          </p:cNvGraphicFramePr>
          <p:nvPr/>
        </p:nvGraphicFramePr>
        <p:xfrm>
          <a:off x="838200" y="5334000"/>
          <a:ext cx="297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9" name="Equation" r:id="rId7" imgW="1777229" imgH="545863" progId="Equation.3">
                  <p:embed/>
                </p:oleObj>
              </mc:Choice>
              <mc:Fallback>
                <p:oleObj name="Equation" r:id="rId7" imgW="1777229" imgH="54586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34000"/>
                        <a:ext cx="2971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5" name="Object 4"/>
          <p:cNvGraphicFramePr>
            <a:graphicFrameLocks noChangeAspect="1"/>
          </p:cNvGraphicFramePr>
          <p:nvPr/>
        </p:nvGraphicFramePr>
        <p:xfrm>
          <a:off x="4876800" y="5711825"/>
          <a:ext cx="3505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0" name="Equation" r:id="rId9" imgW="2234230" imgH="495085" progId="Equation.3">
                  <p:embed/>
                </p:oleObj>
              </mc:Choice>
              <mc:Fallback>
                <p:oleObj name="Equation" r:id="rId9" imgW="2234230" imgH="49508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711825"/>
                        <a:ext cx="3505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958534C-2AD6-4CF1-8EA7-2F1B3ADC895D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Titration of 25 mL of 0.100 M HCHO</a:t>
            </a:r>
            <a:r>
              <a:rPr lang="en-US" altLang="en-US" sz="4000" baseline="-25000" smtClean="0"/>
              <a:t>2</a:t>
            </a:r>
            <a:r>
              <a:rPr lang="en-US" altLang="en-US" sz="4000" smtClean="0"/>
              <a:t> with 0.100 M NaOH</a:t>
            </a: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3" y="1981200"/>
            <a:ext cx="8783637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HCHO</a:t>
            </a:r>
            <a:r>
              <a:rPr lang="en-US" altLang="en-US" sz="2400" baseline="-25000" smtClean="0"/>
              <a:t>2(</a:t>
            </a:r>
            <a:r>
              <a:rPr lang="en-US" altLang="en-US" sz="2400" i="1" baseline="-25000" smtClean="0"/>
              <a:t>aq</a:t>
            </a:r>
            <a:r>
              <a:rPr lang="en-US" altLang="en-US" sz="2400" baseline="-25000" smtClean="0"/>
              <a:t>) </a:t>
            </a:r>
            <a:r>
              <a:rPr lang="en-US" altLang="en-US" sz="2400" smtClean="0"/>
              <a:t>+ NaOH</a:t>
            </a:r>
            <a:r>
              <a:rPr lang="en-US" altLang="en-US" sz="2400" baseline="-25000" smtClean="0"/>
              <a:t>(</a:t>
            </a:r>
            <a:r>
              <a:rPr lang="en-US" altLang="en-US" sz="2400" i="1" baseline="-25000" smtClean="0"/>
              <a:t>aq</a:t>
            </a:r>
            <a:r>
              <a:rPr lang="en-US" altLang="en-US" sz="2400" baseline="-25000" smtClean="0"/>
              <a:t>)</a:t>
            </a:r>
            <a:r>
              <a:rPr lang="en-US" altLang="en-US" sz="2400" smtClean="0"/>
              <a:t> </a:t>
            </a:r>
            <a:r>
              <a:rPr lang="en-US" altLang="en-US" sz="2400" smtClean="0">
                <a:sym typeface="Symbol" panose="05050102010706020507" pitchFamily="18" charset="2"/>
              </a:rPr>
              <a:t> </a:t>
            </a:r>
            <a:r>
              <a:rPr lang="en-US" altLang="en-US" sz="2400" smtClean="0"/>
              <a:t>NaCHO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</a:t>
            </a:r>
            <a:r>
              <a:rPr lang="en-US" altLang="en-US" sz="2400" baseline="-25000" smtClean="0"/>
              <a:t>(</a:t>
            </a:r>
            <a:r>
              <a:rPr lang="en-US" altLang="en-US" sz="2400" i="1" baseline="-25000" smtClean="0"/>
              <a:t>aq</a:t>
            </a:r>
            <a:r>
              <a:rPr lang="en-US" altLang="en-US" sz="2400" baseline="-25000" smtClean="0"/>
              <a:t>)</a:t>
            </a:r>
            <a:r>
              <a:rPr lang="en-US" altLang="en-US" sz="2400" smtClean="0"/>
              <a:t> + H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O</a:t>
            </a:r>
            <a:r>
              <a:rPr lang="en-US" altLang="en-US" sz="2400" baseline="-25000" smtClean="0"/>
              <a:t>(</a:t>
            </a:r>
            <a:r>
              <a:rPr lang="en-US" altLang="en-US" sz="2400" i="1" baseline="-25000" smtClean="0"/>
              <a:t>aq</a:t>
            </a:r>
            <a:r>
              <a:rPr lang="en-US" altLang="en-US" sz="2400" baseline="-25000" smtClean="0"/>
              <a:t>)</a:t>
            </a: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initial mol of HCHO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= 0.0250 L x 0.100 mol/L = 2.50 x 10</a:t>
            </a:r>
            <a:r>
              <a:rPr lang="en-US" altLang="en-US" sz="2400" baseline="30000" smtClean="0"/>
              <a:t>-3</a:t>
            </a:r>
            <a:endParaRPr lang="en-US" altLang="en-US" sz="2400" baseline="-250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before equivalence</a:t>
            </a:r>
          </a:p>
        </p:txBody>
      </p:sp>
      <p:sp>
        <p:nvSpPr>
          <p:cNvPr id="111638" name="Text Box 22"/>
          <p:cNvSpPr txBox="1">
            <a:spLocks noChangeArrowheads="1"/>
          </p:cNvSpPr>
          <p:nvPr/>
        </p:nvSpPr>
        <p:spPr bwMode="auto">
          <a:xfrm>
            <a:off x="5562600" y="2971800"/>
            <a:ext cx="274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added 5.0 mL NaOH</a:t>
            </a:r>
          </a:p>
        </p:txBody>
      </p:sp>
      <p:graphicFrame>
        <p:nvGraphicFramePr>
          <p:cNvPr id="111639" name="Object 2"/>
          <p:cNvGraphicFramePr>
            <a:graphicFrameLocks noChangeAspect="1"/>
          </p:cNvGraphicFramePr>
          <p:nvPr/>
        </p:nvGraphicFramePr>
        <p:xfrm>
          <a:off x="5181600" y="3581400"/>
          <a:ext cx="39624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7" name="Equation" r:id="rId5" imgW="2565400" imgH="673100" progId="Equation.3">
                  <p:embed/>
                </p:oleObj>
              </mc:Choice>
              <mc:Fallback>
                <p:oleObj name="Equation" r:id="rId5" imgW="2565400" imgH="673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81400"/>
                        <a:ext cx="39624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723" name="Group 107">
            <a:extLst>
              <a:ext uri="{FF2B5EF4-FFF2-40B4-BE49-F238E27FC236}">
                <a16:creationId xmlns:a16="http://schemas.microsoft.com/office/drawing/2014/main" xmlns="" id="{3F09CB22-790E-4232-BE68-8586EC23EB61}"/>
              </a:ext>
            </a:extLst>
          </p:cNvPr>
          <p:cNvGraphicFramePr>
            <a:graphicFrameLocks noGrp="1"/>
          </p:cNvGraphicFramePr>
          <p:nvPr/>
        </p:nvGraphicFramePr>
        <p:xfrm>
          <a:off x="0" y="3276600"/>
          <a:ext cx="4953000" cy="1982788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OH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Before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2.50E-3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added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5.0E-4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After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2.00E-3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5.0E-4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≈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11724" name="Object 3"/>
          <p:cNvGraphicFramePr>
            <a:graphicFrameLocks noChangeAspect="1"/>
          </p:cNvGraphicFramePr>
          <p:nvPr/>
        </p:nvGraphicFramePr>
        <p:xfrm>
          <a:off x="5181600" y="3429000"/>
          <a:ext cx="37338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8" name="Equation" r:id="rId7" imgW="2235200" imgH="596900" progId="Equation.3">
                  <p:embed/>
                </p:oleObj>
              </mc:Choice>
              <mc:Fallback>
                <p:oleObj name="Equation" r:id="rId7" imgW="2235200" imgH="596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429000"/>
                        <a:ext cx="37338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725" name="Object 4"/>
          <p:cNvGraphicFramePr>
            <a:graphicFrameLocks noChangeAspect="1"/>
          </p:cNvGraphicFramePr>
          <p:nvPr/>
        </p:nvGraphicFramePr>
        <p:xfrm>
          <a:off x="5181600" y="4495800"/>
          <a:ext cx="36576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9" name="Equation" r:id="rId9" imgW="2070100" imgH="800100" progId="Equation.3">
                  <p:embed/>
                </p:oleObj>
              </mc:Choice>
              <mc:Fallback>
                <p:oleObj name="Equation" r:id="rId9" imgW="2070100" imgH="800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495800"/>
                        <a:ext cx="36576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726" name="Object 5"/>
          <p:cNvGraphicFramePr>
            <a:graphicFrameLocks noChangeAspect="1"/>
          </p:cNvGraphicFramePr>
          <p:nvPr/>
        </p:nvGraphicFramePr>
        <p:xfrm>
          <a:off x="933450" y="5375275"/>
          <a:ext cx="2781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0" name="Equation" r:id="rId11" imgW="1663700" imgH="495300" progId="Equation.3">
                  <p:embed/>
                </p:oleObj>
              </mc:Choice>
              <mc:Fallback>
                <p:oleObj name="Equation" r:id="rId11" imgW="16637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5375275"/>
                        <a:ext cx="2781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38E8EE3F-101D-4012-BFE3-CE2DFCC4C2F6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113734" name="Object 2"/>
          <p:cNvGraphicFramePr>
            <a:graphicFrameLocks noChangeAspect="1"/>
          </p:cNvGraphicFramePr>
          <p:nvPr/>
        </p:nvGraphicFramePr>
        <p:xfrm>
          <a:off x="4495800" y="3733800"/>
          <a:ext cx="4300538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8" name="Equation" r:id="rId5" imgW="2501900" imgH="1308100" progId="Equation.3">
                  <p:embed/>
                </p:oleObj>
              </mc:Choice>
              <mc:Fallback>
                <p:oleObj name="Equation" r:id="rId5" imgW="2501900" imgH="1308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733800"/>
                        <a:ext cx="4300538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40" name="Object 3"/>
          <p:cNvGraphicFramePr>
            <a:graphicFrameLocks noChangeAspect="1"/>
          </p:cNvGraphicFramePr>
          <p:nvPr/>
        </p:nvGraphicFramePr>
        <p:xfrm>
          <a:off x="5562600" y="4191000"/>
          <a:ext cx="2535238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9" name="Equation" r:id="rId7" imgW="1714500" imgH="977900" progId="Equation.3">
                  <p:embed/>
                </p:oleObj>
              </mc:Choice>
              <mc:Fallback>
                <p:oleObj name="Equation" r:id="rId7" imgW="1714500" imgH="977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91000"/>
                        <a:ext cx="2535238" cy="144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38" name="Object 4"/>
          <p:cNvGraphicFramePr>
            <a:graphicFrameLocks noChangeAspect="1"/>
          </p:cNvGraphicFramePr>
          <p:nvPr/>
        </p:nvGraphicFramePr>
        <p:xfrm>
          <a:off x="609600" y="5326063"/>
          <a:ext cx="2743200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0" name="Equation" r:id="rId9" imgW="1752600" imgH="977900" progId="Equation.3">
                  <p:embed/>
                </p:oleObj>
              </mc:Choice>
              <mc:Fallback>
                <p:oleObj name="Equation" r:id="rId9" imgW="1752600" imgH="977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26063"/>
                        <a:ext cx="2743200" cy="153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37" name="Object 5"/>
          <p:cNvGraphicFramePr>
            <a:graphicFrameLocks noChangeAspect="1"/>
          </p:cNvGraphicFramePr>
          <p:nvPr/>
        </p:nvGraphicFramePr>
        <p:xfrm>
          <a:off x="5181600" y="4724400"/>
          <a:ext cx="39624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1" name="Equation" r:id="rId11" imgW="3086100" imgH="825500" progId="Equation.3">
                  <p:embed/>
                </p:oleObj>
              </mc:Choice>
              <mc:Fallback>
                <p:oleObj name="Equation" r:id="rId11" imgW="3086100" imgH="825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724400"/>
                        <a:ext cx="396240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36" name="Object 6"/>
          <p:cNvGraphicFramePr>
            <a:graphicFrameLocks noChangeAspect="1"/>
          </p:cNvGraphicFramePr>
          <p:nvPr/>
        </p:nvGraphicFramePr>
        <p:xfrm>
          <a:off x="5715000" y="3429000"/>
          <a:ext cx="2478088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2" name="Equation" r:id="rId13" imgW="1587500" imgH="825500" progId="Equation.3">
                  <p:embed/>
                </p:oleObj>
              </mc:Choice>
              <mc:Fallback>
                <p:oleObj name="Equation" r:id="rId13" imgW="1587500" imgH="825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429000"/>
                        <a:ext cx="2478088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Titration of 25 mL of 0.100 M HCHO</a:t>
            </a:r>
            <a:r>
              <a:rPr lang="en-US" altLang="en-US" sz="4000" baseline="-25000" smtClean="0"/>
              <a:t>2</a:t>
            </a:r>
            <a:r>
              <a:rPr lang="en-US" altLang="en-US" sz="4000" smtClean="0"/>
              <a:t> with 0.100 M NaOH</a:t>
            </a:r>
          </a:p>
        </p:txBody>
      </p:sp>
      <p:sp>
        <p:nvSpPr>
          <p:cNvPr id="1351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3" y="1981200"/>
            <a:ext cx="8783637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HCHO</a:t>
            </a:r>
            <a:r>
              <a:rPr lang="en-US" altLang="en-US" sz="2400" baseline="-25000" smtClean="0"/>
              <a:t>2(</a:t>
            </a:r>
            <a:r>
              <a:rPr lang="en-US" altLang="en-US" sz="2400" i="1" baseline="-25000" smtClean="0"/>
              <a:t>aq</a:t>
            </a:r>
            <a:r>
              <a:rPr lang="en-US" altLang="en-US" sz="2400" baseline="-25000" smtClean="0"/>
              <a:t>) </a:t>
            </a:r>
            <a:r>
              <a:rPr lang="en-US" altLang="en-US" sz="2400" smtClean="0"/>
              <a:t>+ NaOH</a:t>
            </a:r>
            <a:r>
              <a:rPr lang="en-US" altLang="en-US" sz="2400" baseline="-25000" smtClean="0"/>
              <a:t>(</a:t>
            </a:r>
            <a:r>
              <a:rPr lang="en-US" altLang="en-US" sz="2400" i="1" baseline="-25000" smtClean="0"/>
              <a:t>aq</a:t>
            </a:r>
            <a:r>
              <a:rPr lang="en-US" altLang="en-US" sz="2400" baseline="-25000" smtClean="0"/>
              <a:t>)</a:t>
            </a:r>
            <a:r>
              <a:rPr lang="en-US" altLang="en-US" sz="2400" smtClean="0"/>
              <a:t> </a:t>
            </a:r>
            <a:r>
              <a:rPr lang="en-US" altLang="en-US" sz="2400" smtClean="0">
                <a:sym typeface="Symbol" panose="05050102010706020507" pitchFamily="18" charset="2"/>
              </a:rPr>
              <a:t> </a:t>
            </a:r>
            <a:r>
              <a:rPr lang="en-US" altLang="en-US" sz="2400" smtClean="0"/>
              <a:t>NaCHO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</a:t>
            </a:r>
            <a:r>
              <a:rPr lang="en-US" altLang="en-US" sz="2400" baseline="-25000" smtClean="0"/>
              <a:t>(</a:t>
            </a:r>
            <a:r>
              <a:rPr lang="en-US" altLang="en-US" sz="2400" i="1" baseline="-25000" smtClean="0"/>
              <a:t>aq</a:t>
            </a:r>
            <a:r>
              <a:rPr lang="en-US" altLang="en-US" sz="2400" baseline="-25000" smtClean="0"/>
              <a:t>)</a:t>
            </a:r>
            <a:r>
              <a:rPr lang="en-US" altLang="en-US" sz="2400" smtClean="0"/>
              <a:t> + H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O</a:t>
            </a:r>
            <a:r>
              <a:rPr lang="en-US" altLang="en-US" sz="2400" baseline="-25000" smtClean="0"/>
              <a:t>(</a:t>
            </a:r>
            <a:r>
              <a:rPr lang="en-US" altLang="en-US" sz="2400" i="1" baseline="-25000" smtClean="0"/>
              <a:t>aq</a:t>
            </a:r>
            <a:r>
              <a:rPr lang="en-US" altLang="en-US" sz="2400" baseline="-25000" smtClean="0"/>
              <a:t>)</a:t>
            </a: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initial mol of HCHO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= 0.0250 L x 0.100 mol/L = 2.50 x 10</a:t>
            </a:r>
            <a:r>
              <a:rPr lang="en-US" altLang="en-US" sz="2400" baseline="30000" smtClean="0"/>
              <a:t>-3</a:t>
            </a:r>
            <a:endParaRPr lang="en-US" altLang="en-US" sz="2400" baseline="-250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at equivalence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5562600" y="2971800"/>
            <a:ext cx="289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added 25.0 mL NaOH</a:t>
            </a:r>
          </a:p>
        </p:txBody>
      </p:sp>
      <p:graphicFrame>
        <p:nvGraphicFramePr>
          <p:cNvPr id="113669" name="Object 7"/>
          <p:cNvGraphicFramePr>
            <a:graphicFrameLocks noChangeAspect="1"/>
          </p:cNvGraphicFramePr>
          <p:nvPr/>
        </p:nvGraphicFramePr>
        <p:xfrm>
          <a:off x="5181600" y="3505200"/>
          <a:ext cx="39624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3" name="Equation" r:id="rId15" imgW="2565400" imgH="673100" progId="Equation.3">
                  <p:embed/>
                </p:oleObj>
              </mc:Choice>
              <mc:Fallback>
                <p:oleObj name="Equation" r:id="rId15" imgW="2565400" imgH="673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05200"/>
                        <a:ext cx="39624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02" name="Group 38">
            <a:extLst>
              <a:ext uri="{FF2B5EF4-FFF2-40B4-BE49-F238E27FC236}">
                <a16:creationId xmlns:a16="http://schemas.microsoft.com/office/drawing/2014/main" xmlns="" id="{8F6AFC39-CF64-40F9-B005-14B2184A6965}"/>
              </a:ext>
            </a:extLst>
          </p:cNvPr>
          <p:cNvGraphicFramePr>
            <a:graphicFrameLocks noGrp="1"/>
          </p:cNvGraphicFramePr>
          <p:nvPr/>
        </p:nvGraphicFramePr>
        <p:xfrm>
          <a:off x="0" y="3352800"/>
          <a:ext cx="5105400" cy="1982788"/>
        </p:xfrm>
        <a:graphic>
          <a:graphicData uri="http://schemas.openxmlformats.org/drawingml/2006/table">
            <a:tbl>
              <a:tblPr/>
              <a:tblGrid>
                <a:gridCol w="1806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OH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Before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2.50E-3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added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2.50E-3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mols After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2.50E-3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≈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13731" name="Group 67">
            <a:extLst>
              <a:ext uri="{FF2B5EF4-FFF2-40B4-BE49-F238E27FC236}">
                <a16:creationId xmlns:a16="http://schemas.microsoft.com/office/drawing/2014/main" xmlns="" id="{BD7FFD24-6825-4A30-91AE-7246827B2FCB}"/>
              </a:ext>
            </a:extLst>
          </p:cNvPr>
          <p:cNvGraphicFramePr>
            <a:graphicFrameLocks noGrp="1"/>
          </p:cNvGraphicFramePr>
          <p:nvPr/>
        </p:nvGraphicFramePr>
        <p:xfrm>
          <a:off x="0" y="3276600"/>
          <a:ext cx="4191000" cy="207645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[HCHO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[CHO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[OH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0.0500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≈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equilibrium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5.00E-2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-x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3732" name="Text Box 68"/>
          <p:cNvSpPr txBox="1">
            <a:spLocks noChangeArrowheads="1"/>
          </p:cNvSpPr>
          <p:nvPr/>
        </p:nvSpPr>
        <p:spPr bwMode="auto">
          <a:xfrm>
            <a:off x="3703638" y="2819400"/>
            <a:ext cx="544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CHO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HCHO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2(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aq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OH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−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aq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3733" name="Text Box 69"/>
          <p:cNvSpPr txBox="1">
            <a:spLocks noChangeArrowheads="1"/>
          </p:cNvSpPr>
          <p:nvPr/>
        </p:nvSpPr>
        <p:spPr bwMode="auto">
          <a:xfrm>
            <a:off x="5715000" y="3200400"/>
            <a:ext cx="209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K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b</a:t>
            </a:r>
            <a:r>
              <a:rPr lang="en-US" altLang="en-US" sz="2400">
                <a:latin typeface="Times New Roman" panose="02020603050405020304" pitchFamily="18" charset="0"/>
              </a:rPr>
              <a:t> = 5.6 x 10</a:t>
            </a:r>
            <a:r>
              <a:rPr lang="en-US" altLang="en-US" sz="2400" baseline="30000">
                <a:latin typeface="Times New Roman" panose="02020603050405020304" pitchFamily="18" charset="0"/>
              </a:rPr>
              <a:t>-11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13735" name="Object 8"/>
          <p:cNvGraphicFramePr>
            <a:graphicFrameLocks noChangeAspect="1"/>
          </p:cNvGraphicFramePr>
          <p:nvPr/>
        </p:nvGraphicFramePr>
        <p:xfrm>
          <a:off x="5410200" y="5638800"/>
          <a:ext cx="28019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4" name="Equation" r:id="rId17" imgW="1675673" imgH="545863" progId="Equation.3">
                  <p:embed/>
                </p:oleObj>
              </mc:Choice>
              <mc:Fallback>
                <p:oleObj name="Equation" r:id="rId17" imgW="1675673" imgH="54586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638800"/>
                        <a:ext cx="28019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39" name="Text Box 75"/>
          <p:cNvSpPr txBox="1">
            <a:spLocks noChangeArrowheads="1"/>
          </p:cNvSpPr>
          <p:nvPr/>
        </p:nvSpPr>
        <p:spPr bwMode="auto">
          <a:xfrm>
            <a:off x="5486400" y="3657600"/>
            <a:ext cx="270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[OH</a:t>
            </a:r>
            <a:r>
              <a:rPr lang="en-US" altLang="en-US" sz="2400" baseline="30000">
                <a:latin typeface="Times New Roman" panose="02020603050405020304" pitchFamily="18" charset="0"/>
              </a:rPr>
              <a:t>-</a:t>
            </a:r>
            <a:r>
              <a:rPr lang="en-US" altLang="en-US" sz="2400">
                <a:latin typeface="Times New Roman" panose="02020603050405020304" pitchFamily="18" charset="0"/>
              </a:rPr>
              <a:t>] = 1.7 x 10</a:t>
            </a:r>
            <a:r>
              <a:rPr lang="en-US" altLang="en-US" sz="2400" baseline="30000">
                <a:latin typeface="Times New Roman" panose="02020603050405020304" pitchFamily="18" charset="0"/>
              </a:rPr>
              <a:t>-6 </a:t>
            </a:r>
            <a:r>
              <a:rPr lang="en-US" altLang="en-US" sz="2400">
                <a:latin typeface="Times New Roman" panose="02020603050405020304" pitchFamily="18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3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13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13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13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1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8" grpId="1"/>
      <p:bldP spid="113732" grpId="0"/>
      <p:bldP spid="113733" grpId="0"/>
      <p:bldP spid="11373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D082CBE-6513-42BA-8356-5F8F7F592917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3752850" y="4572000"/>
          <a:ext cx="53911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3" name="Equation" r:id="rId5" imgW="3594100" imgH="495300" progId="Equation.3">
                  <p:embed/>
                </p:oleObj>
              </mc:Choice>
              <mc:Fallback>
                <p:oleObj name="Equation" r:id="rId5" imgW="3594100" imgH="495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4572000"/>
                        <a:ext cx="53911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5105400" y="3581400"/>
          <a:ext cx="37338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4" name="Equation" r:id="rId7" imgW="2565400" imgH="673100" progId="Equation.3">
                  <p:embed/>
                </p:oleObj>
              </mc:Choice>
              <mc:Fallback>
                <p:oleObj name="Equation" r:id="rId7" imgW="2565400" imgH="673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81400"/>
                        <a:ext cx="373380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8" name="Object 4"/>
          <p:cNvGraphicFramePr>
            <a:graphicFrameLocks noChangeAspect="1"/>
          </p:cNvGraphicFramePr>
          <p:nvPr/>
        </p:nvGraphicFramePr>
        <p:xfrm>
          <a:off x="685800" y="4191000"/>
          <a:ext cx="2300288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5" name="Equation" r:id="rId9" imgW="1473200" imgH="698500" progId="Equation.3">
                  <p:embed/>
                </p:oleObj>
              </mc:Choice>
              <mc:Fallback>
                <p:oleObj name="Equation" r:id="rId9" imgW="1473200" imgH="698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91000"/>
                        <a:ext cx="2300288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5"/>
          <p:cNvGraphicFramePr>
            <a:graphicFrameLocks noChangeAspect="1"/>
          </p:cNvGraphicFramePr>
          <p:nvPr/>
        </p:nvGraphicFramePr>
        <p:xfrm>
          <a:off x="5257800" y="4191000"/>
          <a:ext cx="3646488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6" name="Equation" r:id="rId11" imgW="2336800" imgH="749300" progId="Equation.3">
                  <p:embed/>
                </p:oleObj>
              </mc:Choice>
              <mc:Fallback>
                <p:oleObj name="Equation" r:id="rId11" imgW="2336800" imgH="749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91000"/>
                        <a:ext cx="3646488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Titration of 25 mL of 0.100 M HCHO</a:t>
            </a:r>
            <a:r>
              <a:rPr lang="en-US" altLang="en-US" sz="4000" baseline="-25000" smtClean="0"/>
              <a:t>2</a:t>
            </a:r>
            <a:r>
              <a:rPr lang="en-US" altLang="en-US" sz="4000" smtClean="0"/>
              <a:t> with 0.100 M NaOH</a:t>
            </a:r>
          </a:p>
        </p:txBody>
      </p:sp>
      <p:sp>
        <p:nvSpPr>
          <p:cNvPr id="13722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1763" y="1981200"/>
            <a:ext cx="8783637" cy="1219200"/>
          </a:xfrm>
        </p:spPr>
        <p:txBody>
          <a:bodyPr/>
          <a:lstStyle/>
          <a:p>
            <a:r>
              <a:rPr lang="en-US" altLang="en-US" smtClean="0"/>
              <a:t>HCHO</a:t>
            </a:r>
            <a:r>
              <a:rPr lang="en-US" altLang="en-US" baseline="-25000" smtClean="0"/>
              <a:t>2(</a:t>
            </a:r>
            <a:r>
              <a:rPr lang="en-US" altLang="en-US" i="1" baseline="-25000" smtClean="0"/>
              <a:t>aq</a:t>
            </a:r>
            <a:r>
              <a:rPr lang="en-US" altLang="en-US" baseline="-25000" smtClean="0"/>
              <a:t>) </a:t>
            </a:r>
            <a:r>
              <a:rPr lang="en-US" altLang="en-US" smtClean="0"/>
              <a:t>+ NaOH</a:t>
            </a:r>
            <a:r>
              <a:rPr lang="en-US" altLang="en-US" baseline="-25000" smtClean="0"/>
              <a:t>(</a:t>
            </a:r>
            <a:r>
              <a:rPr lang="en-US" altLang="en-US" i="1" baseline="-25000" smtClean="0"/>
              <a:t>aq</a:t>
            </a:r>
            <a:r>
              <a:rPr lang="en-US" altLang="en-US" baseline="-25000" smtClean="0"/>
              <a:t>)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 </a:t>
            </a:r>
            <a:r>
              <a:rPr lang="en-US" altLang="en-US" smtClean="0"/>
              <a:t>NaCHO</a:t>
            </a:r>
            <a:r>
              <a:rPr lang="en-US" altLang="en-US" baseline="-25000" smtClean="0"/>
              <a:t>2</a:t>
            </a:r>
            <a:r>
              <a:rPr lang="en-US" altLang="en-US" smtClean="0"/>
              <a:t> </a:t>
            </a:r>
            <a:r>
              <a:rPr lang="en-US" altLang="en-US" baseline="-25000" smtClean="0"/>
              <a:t>(</a:t>
            </a:r>
            <a:r>
              <a:rPr lang="en-US" altLang="en-US" i="1" baseline="-25000" smtClean="0"/>
              <a:t>aq</a:t>
            </a:r>
            <a:r>
              <a:rPr lang="en-US" altLang="en-US" baseline="-25000" smtClean="0"/>
              <a:t>)</a:t>
            </a:r>
            <a:r>
              <a:rPr lang="en-US" altLang="en-US" smtClean="0"/>
              <a:t> + H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  <a:r>
              <a:rPr lang="en-US" altLang="en-US" baseline="-25000" smtClean="0"/>
              <a:t>(</a:t>
            </a:r>
            <a:r>
              <a:rPr lang="en-US" altLang="en-US" i="1" baseline="-25000" smtClean="0"/>
              <a:t>aq</a:t>
            </a:r>
            <a:r>
              <a:rPr lang="en-US" altLang="en-US" baseline="-25000" smtClean="0"/>
              <a:t>)</a:t>
            </a:r>
            <a:endParaRPr lang="en-US" altLang="en-US" smtClean="0"/>
          </a:p>
          <a:p>
            <a:r>
              <a:rPr lang="en-US" altLang="en-US" smtClean="0"/>
              <a:t>after equivalence point</a:t>
            </a:r>
          </a:p>
        </p:txBody>
      </p:sp>
      <p:graphicFrame>
        <p:nvGraphicFramePr>
          <p:cNvPr id="115722" name="Object 6"/>
          <p:cNvGraphicFramePr>
            <a:graphicFrameLocks noChangeAspect="1"/>
          </p:cNvGraphicFramePr>
          <p:nvPr/>
        </p:nvGraphicFramePr>
        <p:xfrm>
          <a:off x="304800" y="3505200"/>
          <a:ext cx="41306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7" name="Equation" r:id="rId13" imgW="2705100" imgH="622300" progId="Equation.3">
                  <p:embed/>
                </p:oleObj>
              </mc:Choice>
              <mc:Fallback>
                <p:oleObj name="Equation" r:id="rId13" imgW="2705100" imgH="622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05200"/>
                        <a:ext cx="413067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5486400" y="3048000"/>
            <a:ext cx="289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added 30.0 mL NaOH</a:t>
            </a: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5562600" y="3657600"/>
            <a:ext cx="311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5.0 x 10</a:t>
            </a:r>
            <a:r>
              <a:rPr lang="en-US" altLang="en-US" sz="2400" baseline="30000">
                <a:latin typeface="Times New Roman" panose="02020603050405020304" pitchFamily="18" charset="0"/>
              </a:rPr>
              <a:t>-4</a:t>
            </a:r>
            <a:r>
              <a:rPr lang="en-US" altLang="en-US" sz="2400">
                <a:latin typeface="Times New Roman" panose="02020603050405020304" pitchFamily="18" charset="0"/>
              </a:rPr>
              <a:t> mol NaOH xs</a:t>
            </a:r>
          </a:p>
        </p:txBody>
      </p:sp>
      <p:graphicFrame>
        <p:nvGraphicFramePr>
          <p:cNvPr id="115725" name="Object 7"/>
          <p:cNvGraphicFramePr>
            <a:graphicFrameLocks noChangeAspect="1"/>
          </p:cNvGraphicFramePr>
          <p:nvPr/>
        </p:nvGraphicFramePr>
        <p:xfrm>
          <a:off x="228600" y="4267200"/>
          <a:ext cx="41719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8" name="Equation" r:id="rId15" imgW="2781300" imgH="419100" progId="Equation.3">
                  <p:embed/>
                </p:oleObj>
              </mc:Choice>
              <mc:Fallback>
                <p:oleObj name="Equation" r:id="rId15" imgW="27813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267200"/>
                        <a:ext cx="41719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6" name="Object 8"/>
          <p:cNvGraphicFramePr>
            <a:graphicFrameLocks noChangeAspect="1"/>
          </p:cNvGraphicFramePr>
          <p:nvPr/>
        </p:nvGraphicFramePr>
        <p:xfrm>
          <a:off x="5410200" y="4191000"/>
          <a:ext cx="266700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9" name="Equation" r:id="rId17" imgW="1803400" imgH="977900" progId="Equation.3">
                  <p:embed/>
                </p:oleObj>
              </mc:Choice>
              <mc:Fallback>
                <p:oleObj name="Equation" r:id="rId17" imgW="1803400" imgH="977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91000"/>
                        <a:ext cx="2667000" cy="144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7" name="Object 9"/>
          <p:cNvGraphicFramePr>
            <a:graphicFrameLocks noChangeAspect="1"/>
          </p:cNvGraphicFramePr>
          <p:nvPr/>
        </p:nvGraphicFramePr>
        <p:xfrm>
          <a:off x="5081588" y="5861050"/>
          <a:ext cx="34623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0" name="Equation" r:id="rId19" imgW="2070100" imgH="279400" progId="Equation.3">
                  <p:embed/>
                </p:oleObj>
              </mc:Choice>
              <mc:Fallback>
                <p:oleObj name="Equation" r:id="rId19" imgW="2070100" imgH="279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88" y="5861050"/>
                        <a:ext cx="346233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8" name="Object 10"/>
          <p:cNvGraphicFramePr>
            <a:graphicFrameLocks noChangeAspect="1"/>
          </p:cNvGraphicFramePr>
          <p:nvPr/>
        </p:nvGraphicFramePr>
        <p:xfrm>
          <a:off x="685800" y="5791200"/>
          <a:ext cx="21240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1" name="Equation" r:id="rId21" imgW="1270000" imgH="279400" progId="Equation.3">
                  <p:embed/>
                </p:oleObj>
              </mc:Choice>
              <mc:Fallback>
                <p:oleObj name="Equation" r:id="rId21" imgW="1270000" imgH="279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791200"/>
                        <a:ext cx="21240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9" name="Object 11"/>
          <p:cNvGraphicFramePr>
            <a:graphicFrameLocks noChangeAspect="1"/>
          </p:cNvGraphicFramePr>
          <p:nvPr/>
        </p:nvGraphicFramePr>
        <p:xfrm>
          <a:off x="533400" y="4572000"/>
          <a:ext cx="2438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2" name="Equation" r:id="rId23" imgW="1435100" imgH="279400" progId="Equation.3">
                  <p:embed/>
                </p:oleObj>
              </mc:Choice>
              <mc:Fallback>
                <p:oleObj name="Equation" r:id="rId23" imgW="1435100" imgH="279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0"/>
                        <a:ext cx="24384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3" grpId="0"/>
      <p:bldP spid="11572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FA338A60-AE34-4D56-9299-BAFDC0CC8391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0" y="990600"/>
            <a:ext cx="8812213" cy="5253038"/>
            <a:chOff x="0" y="624"/>
            <a:chExt cx="5551" cy="3309"/>
          </a:xfrm>
        </p:grpSpPr>
        <p:pic>
          <p:nvPicPr>
            <p:cNvPr id="139289" name="Picture 40" descr="16_07-06UN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"/>
              <a:ext cx="3593" cy="3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90" name="Text Box 41"/>
            <p:cNvSpPr txBox="1">
              <a:spLocks noChangeArrowheads="1"/>
            </p:cNvSpPr>
            <p:nvPr/>
          </p:nvSpPr>
          <p:spPr bwMode="auto">
            <a:xfrm>
              <a:off x="3696" y="768"/>
              <a:ext cx="185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added 30.0 mL NaOH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0.00050 mol NaOH xs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pH = 11.96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0" y="990600"/>
            <a:ext cx="8812213" cy="5253038"/>
            <a:chOff x="0" y="624"/>
            <a:chExt cx="5551" cy="3309"/>
          </a:xfrm>
        </p:grpSpPr>
        <p:pic>
          <p:nvPicPr>
            <p:cNvPr id="139287" name="Picture 43" descr="16_07-07UN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"/>
              <a:ext cx="3593" cy="3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88" name="Text Box 44"/>
            <p:cNvSpPr txBox="1">
              <a:spLocks noChangeArrowheads="1"/>
            </p:cNvSpPr>
            <p:nvPr/>
          </p:nvSpPr>
          <p:spPr bwMode="auto">
            <a:xfrm>
              <a:off x="3696" y="768"/>
              <a:ext cx="185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added 35.0 mL NaOH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0.00100 mol NaOH xs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pH = 12.22</a:t>
              </a:r>
            </a:p>
          </p:txBody>
        </p:sp>
      </p:grpSp>
      <p:sp>
        <p:nvSpPr>
          <p:cNvPr id="139269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altLang="en-US" smtClean="0"/>
              <a:t>Adding NaOH to HCHO</a:t>
            </a:r>
            <a:r>
              <a:rPr lang="en-US" altLang="en-US" baseline="-25000" smtClean="0"/>
              <a:t>2</a:t>
            </a:r>
            <a:endParaRPr lang="en-US" altLang="en-US" smtClean="0"/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5867400" y="2362200"/>
            <a:ext cx="28924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added 12.5 mL NaOH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0.00125 mol HCHO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 = 3.74 = pK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a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half-neutralization</a:t>
            </a:r>
            <a:endParaRPr lang="en-US" altLang="en-US" sz="2400" i="1">
              <a:latin typeface="Times New Roman" panose="02020603050405020304" pitchFamily="18" charset="0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04800" y="1066800"/>
            <a:ext cx="8555038" cy="5026025"/>
            <a:chOff x="192" y="672"/>
            <a:chExt cx="5389" cy="3166"/>
          </a:xfrm>
        </p:grpSpPr>
        <p:pic>
          <p:nvPicPr>
            <p:cNvPr id="139285" name="Picture 25" descr="16_07-01UN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72"/>
              <a:ext cx="3438" cy="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86" name="Text Box 26"/>
            <p:cNvSpPr txBox="1">
              <a:spLocks noChangeArrowheads="1"/>
            </p:cNvSpPr>
            <p:nvPr/>
          </p:nvSpPr>
          <p:spPr bwMode="auto">
            <a:xfrm>
              <a:off x="3696" y="768"/>
              <a:ext cx="188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initial HCHO</a:t>
              </a:r>
              <a:r>
                <a:rPr lang="en-US" altLang="en-US" sz="240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2400">
                  <a:latin typeface="Times New Roman" panose="02020603050405020304" pitchFamily="18" charset="0"/>
                </a:rPr>
                <a:t> solution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0.00250 mol HCHO</a:t>
              </a:r>
              <a:r>
                <a:rPr lang="en-US" altLang="en-US" sz="2400" baseline="-25000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pH = 2.37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04800" y="1066800"/>
            <a:ext cx="8329613" cy="5026025"/>
            <a:chOff x="192" y="672"/>
            <a:chExt cx="5247" cy="3166"/>
          </a:xfrm>
        </p:grpSpPr>
        <p:pic>
          <p:nvPicPr>
            <p:cNvPr id="139283" name="Picture 28" descr="16_07-02UN[1]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72"/>
              <a:ext cx="3438" cy="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84" name="Text Box 29"/>
            <p:cNvSpPr txBox="1">
              <a:spLocks noChangeArrowheads="1"/>
            </p:cNvSpPr>
            <p:nvPr/>
          </p:nvSpPr>
          <p:spPr bwMode="auto">
            <a:xfrm>
              <a:off x="3696" y="768"/>
              <a:ext cx="1743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added 5.0 mL NaOH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0.00200 mol HCHO</a:t>
              </a:r>
              <a:r>
                <a:rPr lang="en-US" altLang="en-US" sz="2400" baseline="-25000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pH = 3.14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04800" y="914400"/>
            <a:ext cx="8455025" cy="5257800"/>
            <a:chOff x="192" y="576"/>
            <a:chExt cx="5326" cy="3312"/>
          </a:xfrm>
        </p:grpSpPr>
        <p:pic>
          <p:nvPicPr>
            <p:cNvPr id="139281" name="Picture 31" descr="16_07-03UN[1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76"/>
              <a:ext cx="3408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82" name="Text Box 32"/>
            <p:cNvSpPr txBox="1">
              <a:spLocks noChangeArrowheads="1"/>
            </p:cNvSpPr>
            <p:nvPr/>
          </p:nvSpPr>
          <p:spPr bwMode="auto">
            <a:xfrm>
              <a:off x="3696" y="768"/>
              <a:ext cx="182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added 10.0 mL NaOH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0.00150 mol HCHO</a:t>
              </a:r>
              <a:r>
                <a:rPr lang="en-US" altLang="en-US" sz="2400" baseline="-25000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pH = 3.56</a:t>
              </a:r>
            </a:p>
          </p:txBody>
        </p:sp>
      </p:grpSp>
      <p:sp>
        <p:nvSpPr>
          <p:cNvPr id="117794" name="Text Box 34"/>
          <p:cNvSpPr txBox="1">
            <a:spLocks noChangeArrowheads="1"/>
          </p:cNvSpPr>
          <p:nvPr/>
        </p:nvSpPr>
        <p:spPr bwMode="auto">
          <a:xfrm>
            <a:off x="5867400" y="3886200"/>
            <a:ext cx="2892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added 15.0 mL NaOH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0.00100 mol HCHO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 = 3.92</a:t>
            </a:r>
          </a:p>
        </p:txBody>
      </p:sp>
      <p:sp>
        <p:nvSpPr>
          <p:cNvPr id="117795" name="Text Box 35"/>
          <p:cNvSpPr txBox="1">
            <a:spLocks noChangeArrowheads="1"/>
          </p:cNvSpPr>
          <p:nvPr/>
        </p:nvSpPr>
        <p:spPr bwMode="auto">
          <a:xfrm>
            <a:off x="5867400" y="5105400"/>
            <a:ext cx="2892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added 20.0 mL NaOH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0.00050 mol HCHO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 = 4.34</a:t>
            </a:r>
          </a:p>
        </p:txBody>
      </p:sp>
      <p:sp>
        <p:nvSpPr>
          <p:cNvPr id="117796" name="Text Box 36"/>
          <p:cNvSpPr txBox="1">
            <a:spLocks noChangeArrowheads="1"/>
          </p:cNvSpPr>
          <p:nvPr/>
        </p:nvSpPr>
        <p:spPr bwMode="auto">
          <a:xfrm>
            <a:off x="5867400" y="2514600"/>
            <a:ext cx="29448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added 40.0 mL NaOH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0.00150 mol NaOH xs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 = 12.36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304800" y="990600"/>
            <a:ext cx="8669338" cy="5257800"/>
            <a:chOff x="192" y="624"/>
            <a:chExt cx="5461" cy="3312"/>
          </a:xfrm>
        </p:grpSpPr>
        <p:pic>
          <p:nvPicPr>
            <p:cNvPr id="139279" name="Picture 37" descr="16_07-05UN[1]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24"/>
              <a:ext cx="3438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80" name="Text Box 38"/>
            <p:cNvSpPr txBox="1">
              <a:spLocks noChangeArrowheads="1"/>
            </p:cNvSpPr>
            <p:nvPr/>
          </p:nvSpPr>
          <p:spPr bwMode="auto">
            <a:xfrm>
              <a:off x="3696" y="768"/>
              <a:ext cx="1957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added 25.0 mL NaOH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equivalence point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0.00250 mol CHO</a:t>
              </a:r>
              <a:r>
                <a:rPr lang="en-US" altLang="en-US" sz="240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2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[CHO</a:t>
              </a:r>
              <a:r>
                <a:rPr lang="en-US" altLang="en-US" sz="240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−</a:t>
              </a:r>
              <a:r>
                <a:rPr lang="en-US" altLang="en-US" sz="2400">
                  <a:latin typeface="Times New Roman" panose="02020603050405020304" pitchFamily="18" charset="0"/>
                </a:rPr>
                <a:t>]</a:t>
              </a:r>
              <a:r>
                <a:rPr lang="en-US" altLang="en-US" sz="2400" baseline="-25000">
                  <a:latin typeface="Times New Roman" panose="02020603050405020304" pitchFamily="18" charset="0"/>
                </a:rPr>
                <a:t>init</a:t>
              </a:r>
              <a:r>
                <a:rPr lang="en-US" altLang="en-US" sz="2400">
                  <a:latin typeface="Times New Roman" panose="02020603050405020304" pitchFamily="18" charset="0"/>
                </a:rPr>
                <a:t> = 0.0500 M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[OH</a:t>
              </a:r>
              <a:r>
                <a:rPr lang="en-US" altLang="en-US" sz="2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r>
                <a:rPr lang="en-US" altLang="en-US" sz="24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eq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1.7 x 10</a:t>
              </a:r>
              <a:r>
                <a:rPr lang="en-US" altLang="en-US" sz="2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-6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pH = 8.23</a:t>
              </a:r>
            </a:p>
          </p:txBody>
        </p:sp>
      </p:grpSp>
      <p:sp>
        <p:nvSpPr>
          <p:cNvPr id="117806" name="Text Box 46"/>
          <p:cNvSpPr txBox="1">
            <a:spLocks noChangeArrowheads="1"/>
          </p:cNvSpPr>
          <p:nvPr/>
        </p:nvSpPr>
        <p:spPr bwMode="auto">
          <a:xfrm>
            <a:off x="5867400" y="3886200"/>
            <a:ext cx="29448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added 50.0 mL NaOH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0.00250 mol NaOH xs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 = 12.52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7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7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8" grpId="0"/>
      <p:bldP spid="117778" grpId="1"/>
      <p:bldP spid="117794" grpId="0"/>
      <p:bldP spid="117794" grpId="1"/>
      <p:bldP spid="117795" grpId="0"/>
      <p:bldP spid="117795" grpId="1"/>
      <p:bldP spid="117796" grpId="0"/>
      <p:bldP spid="1178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A66E25F-F581-4C0F-9960-E6A0DB913A40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xmlns="" id="{D2F17FE7-0418-4499-A0DC-48A4CB3D3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9144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3">
                    <a:lumMod val="75000"/>
                  </a:schemeClr>
                </a:solidFill>
              </a:rPr>
              <a:t>Making an Acid Buffer</a:t>
            </a:r>
          </a:p>
        </p:txBody>
      </p:sp>
      <p:pic>
        <p:nvPicPr>
          <p:cNvPr id="16388" name="Picture 5" descr="16_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50196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358162A0-0D37-4061-ACA0-415D2D86682A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141315" name="Object 2"/>
          <p:cNvGraphicFramePr>
            <a:graphicFrameLocks noChangeAspect="1"/>
          </p:cNvGraphicFramePr>
          <p:nvPr/>
        </p:nvGraphicFramePr>
        <p:xfrm>
          <a:off x="0" y="515938"/>
          <a:ext cx="7848600" cy="545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0" name="Chart" r:id="rId6" imgW="5410200" imgH="3762451" progId="Excel.Chart.8">
                  <p:embed/>
                </p:oleObj>
              </mc:Choice>
              <mc:Fallback>
                <p:oleObj name="Chart" r:id="rId6" imgW="5410200" imgH="3762451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5938"/>
                        <a:ext cx="7848600" cy="545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6" name="Text Box 6"/>
          <p:cNvSpPr txBox="1">
            <a:spLocks noChangeArrowheads="1"/>
          </p:cNvSpPr>
          <p:nvPr/>
        </p:nvSpPr>
        <p:spPr bwMode="auto">
          <a:xfrm>
            <a:off x="6705600" y="381000"/>
            <a:ext cx="2286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Titration of  25.0 mL of 0.100 M HCHO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 with 0.100 M NaOH</a:t>
            </a:r>
          </a:p>
        </p:txBody>
      </p:sp>
      <p:sp>
        <p:nvSpPr>
          <p:cNvPr id="141317" name="Text Box 7"/>
          <p:cNvSpPr txBox="1">
            <a:spLocks noChangeArrowheads="1"/>
          </p:cNvSpPr>
          <p:nvPr/>
        </p:nvSpPr>
        <p:spPr bwMode="auto">
          <a:xfrm>
            <a:off x="6629400" y="2057400"/>
            <a:ext cx="2514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The 1st derivative of the curve is maximum at the equivalence point</a:t>
            </a:r>
          </a:p>
        </p:txBody>
      </p:sp>
      <p:sp>
        <p:nvSpPr>
          <p:cNvPr id="141318" name="Text Box 8"/>
          <p:cNvSpPr txBox="1">
            <a:spLocks noChangeArrowheads="1"/>
          </p:cNvSpPr>
          <p:nvPr/>
        </p:nvSpPr>
        <p:spPr bwMode="auto">
          <a:xfrm>
            <a:off x="6613525" y="3657600"/>
            <a:ext cx="25304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Since the solutions are equal concentration, the equivalence point is at equal volumes</a:t>
            </a:r>
          </a:p>
        </p:txBody>
      </p:sp>
      <p:sp>
        <p:nvSpPr>
          <p:cNvPr id="141319" name="Text Box 9"/>
          <p:cNvSpPr txBox="1">
            <a:spLocks noChangeArrowheads="1"/>
          </p:cNvSpPr>
          <p:nvPr/>
        </p:nvSpPr>
        <p:spPr bwMode="auto">
          <a:xfrm>
            <a:off x="4038600" y="2438400"/>
            <a:ext cx="251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 at equivalence = 8.23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xmlns="" id="{F437E094-076B-4CE8-BDA3-63C6E046D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3200" b="1">
                <a:solidFill>
                  <a:srgbClr val="FF9900"/>
                </a:solidFill>
                <a:latin typeface="Comic Sans MS" pitchFamily="66" charset="0"/>
              </a:rPr>
              <a:t>1</a:t>
            </a:r>
            <a:r>
              <a:rPr lang="en-US" sz="3200" b="1">
                <a:latin typeface="Comic Sans MS" pitchFamily="66" charset="0"/>
              </a:rPr>
              <a:t>: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Calculate the pH for the titration of HOAc by NaOH after 35 mL of 0.10 M NaOH has been added to 50 mL of 0.100 M HOAc.</a:t>
            </a:r>
          </a:p>
          <a:p>
            <a:pPr marL="457200" indent="-457200">
              <a:defRPr/>
            </a:pPr>
            <a:endParaRPr lang="en-US" sz="3200" b="1">
              <a:solidFill>
                <a:srgbClr val="003399"/>
              </a:solidFill>
              <a:latin typeface="Comic Sans MS" pitchFamily="66" charset="0"/>
            </a:endParaRPr>
          </a:p>
          <a:p>
            <a:pPr marL="457200" indent="-457200">
              <a:defRPr/>
            </a:pPr>
            <a:r>
              <a:rPr lang="en-US" sz="3200" b="1">
                <a:solidFill>
                  <a:srgbClr val="FF9900"/>
                </a:solidFill>
                <a:latin typeface="Comic Sans MS" pitchFamily="66" charset="0"/>
              </a:rPr>
              <a:t>2</a:t>
            </a:r>
            <a:r>
              <a:rPr lang="en-US" sz="3200" b="1">
                <a:solidFill>
                  <a:srgbClr val="003399"/>
                </a:solidFill>
                <a:latin typeface="Comic Sans MS" pitchFamily="66" charset="0"/>
              </a:rPr>
              <a:t>.  If 45.0 mL of 0.250 M acetic acid, HC</a:t>
            </a:r>
            <a:r>
              <a:rPr lang="en-US" sz="3200" b="1" baseline="-25000">
                <a:solidFill>
                  <a:srgbClr val="003399"/>
                </a:solidFill>
                <a:latin typeface="Comic Sans MS" pitchFamily="66" charset="0"/>
              </a:rPr>
              <a:t>2</a:t>
            </a:r>
            <a:r>
              <a:rPr lang="en-US" sz="3200" b="1">
                <a:solidFill>
                  <a:srgbClr val="003399"/>
                </a:solidFill>
                <a:latin typeface="Comic Sans MS" pitchFamily="66" charset="0"/>
              </a:rPr>
              <a:t>H</a:t>
            </a:r>
            <a:r>
              <a:rPr lang="en-US" sz="3200" b="1" baseline="-25000">
                <a:solidFill>
                  <a:srgbClr val="003399"/>
                </a:solidFill>
                <a:latin typeface="Comic Sans MS" pitchFamily="66" charset="0"/>
              </a:rPr>
              <a:t>3</a:t>
            </a:r>
            <a:r>
              <a:rPr lang="en-US" sz="3200" b="1">
                <a:solidFill>
                  <a:srgbClr val="003399"/>
                </a:solidFill>
                <a:latin typeface="Comic Sans MS" pitchFamily="66" charset="0"/>
              </a:rPr>
              <a:t>O</a:t>
            </a:r>
            <a:r>
              <a:rPr lang="en-US" sz="3200" b="1" baseline="-25000">
                <a:solidFill>
                  <a:srgbClr val="003399"/>
                </a:solidFill>
                <a:latin typeface="Comic Sans MS" pitchFamily="66" charset="0"/>
              </a:rPr>
              <a:t>2</a:t>
            </a:r>
            <a:r>
              <a:rPr lang="en-US" sz="3200" b="1">
                <a:solidFill>
                  <a:srgbClr val="003399"/>
                </a:solidFill>
                <a:latin typeface="Comic Sans MS" pitchFamily="66" charset="0"/>
              </a:rPr>
              <a:t>, is titrated with 18.0 mL of 0.125 M sodium hydroxide, NaOH:</a:t>
            </a:r>
          </a:p>
          <a:p>
            <a:pPr marL="457200" indent="-457200">
              <a:defRPr/>
            </a:pPr>
            <a:endParaRPr lang="en-US" sz="3200" b="1">
              <a:solidFill>
                <a:srgbClr val="003399"/>
              </a:solidFill>
              <a:latin typeface="Comic Sans MS" pitchFamily="66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3200" b="1">
                <a:solidFill>
                  <a:srgbClr val="003399"/>
                </a:solidFill>
                <a:latin typeface="Comic Sans MS" pitchFamily="66" charset="0"/>
              </a:rPr>
              <a:t>What is the pH of the resulting solution?   K</a:t>
            </a:r>
            <a:r>
              <a:rPr lang="en-US" sz="3200" b="1" baseline="-25000">
                <a:solidFill>
                  <a:srgbClr val="003399"/>
                </a:solidFill>
                <a:latin typeface="Comic Sans MS" pitchFamily="66" charset="0"/>
              </a:rPr>
              <a:t>a</a:t>
            </a:r>
            <a:r>
              <a:rPr lang="en-US" sz="3200" b="1">
                <a:solidFill>
                  <a:srgbClr val="003399"/>
                </a:solidFill>
                <a:latin typeface="Comic Sans MS" pitchFamily="66" charset="0"/>
              </a:rPr>
              <a:t>  for acetic acid is 1.8x10</a:t>
            </a:r>
            <a:r>
              <a:rPr lang="en-US" sz="3200" b="1" baseline="30000">
                <a:solidFill>
                  <a:srgbClr val="003399"/>
                </a:solidFill>
                <a:latin typeface="Comic Sans MS" pitchFamily="66" charset="0"/>
              </a:rPr>
              <a:t>-5</a:t>
            </a:r>
            <a:r>
              <a:rPr lang="en-US" sz="3200" b="1">
                <a:solidFill>
                  <a:srgbClr val="003399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FontTx/>
              <a:buAutoNum type="alphaLcParenR"/>
              <a:defRPr/>
            </a:pPr>
            <a:endParaRPr lang="en-US" sz="3200" b="1">
              <a:solidFill>
                <a:srgbClr val="003399"/>
              </a:solidFill>
              <a:latin typeface="Comic Sans MS" pitchFamily="66" charset="0"/>
            </a:endParaRPr>
          </a:p>
          <a:p>
            <a:pPr marL="457200" indent="-457200">
              <a:buFontTx/>
              <a:buAutoNum type="alphaLcParenR" startAt="2"/>
              <a:defRPr/>
            </a:pPr>
            <a:r>
              <a:rPr lang="en-US" sz="3200" b="1">
                <a:solidFill>
                  <a:srgbClr val="003399"/>
                </a:solidFill>
                <a:latin typeface="Comic Sans MS" pitchFamily="66" charset="0"/>
              </a:rPr>
              <a:t>What is the pH at the equivalence point?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Box 1"/>
          <p:cNvSpPr txBox="1">
            <a:spLocks noChangeArrowheads="1"/>
          </p:cNvSpPr>
          <p:nvPr/>
        </p:nvSpPr>
        <p:spPr bwMode="auto">
          <a:xfrm>
            <a:off x="2667000" y="88900"/>
            <a:ext cx="3629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Workshop on Titration B #4</a:t>
            </a:r>
          </a:p>
        </p:txBody>
      </p:sp>
      <p:sp>
        <p:nvSpPr>
          <p:cNvPr id="145411" name="TextBox 2"/>
          <p:cNvSpPr txBox="1">
            <a:spLocks noChangeArrowheads="1"/>
          </p:cNvSpPr>
          <p:nvPr/>
        </p:nvSpPr>
        <p:spPr bwMode="auto">
          <a:xfrm>
            <a:off x="114300" y="585788"/>
            <a:ext cx="8915400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1. Consider the titration of 40.0 mL of 0.250 M HF (K</a:t>
            </a:r>
            <a:r>
              <a:rPr lang="en-US" altLang="en-US" sz="1600" baseline="-25000">
                <a:latin typeface="Times New Roman" panose="02020603050405020304" pitchFamily="18" charset="0"/>
              </a:rPr>
              <a:t>a</a:t>
            </a:r>
            <a:r>
              <a:rPr lang="en-US" altLang="en-US" sz="1600">
                <a:latin typeface="Times New Roman" panose="02020603050405020304" pitchFamily="18" charset="0"/>
              </a:rPr>
              <a:t> = 6.6 x 10</a:t>
            </a:r>
            <a:r>
              <a:rPr lang="en-US" altLang="en-US" sz="1600" baseline="30000">
                <a:latin typeface="Times New Roman" panose="02020603050405020304" pitchFamily="18" charset="0"/>
              </a:rPr>
              <a:t>-4</a:t>
            </a:r>
            <a:r>
              <a:rPr lang="en-US" altLang="en-US" sz="1600">
                <a:latin typeface="Times New Roman" panose="02020603050405020304" pitchFamily="18" charset="0"/>
              </a:rPr>
              <a:t>) with 0.200 M NaOH.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	a) What is the pH of the solution before any base is added?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	b) What is the pH of the solution when 10.0 mL of 0.200 M NaOH is added?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	c) What is the pH of the solution at the halfway point of the titration?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	d) What is the pH of the solution at the equivalence point of the titration?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	e) What is the pH of the solution when 80.0 mL of 0.200 M NaOH is added?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2. A 50.0 mL sample of 0.25 M benzoic acid, HC</a:t>
            </a:r>
            <a:r>
              <a:rPr lang="en-US" altLang="en-US" sz="1600" baseline="-25000">
                <a:latin typeface="Times New Roman" panose="02020603050405020304" pitchFamily="18" charset="0"/>
              </a:rPr>
              <a:t>7</a:t>
            </a:r>
            <a:r>
              <a:rPr lang="en-US" altLang="en-US" sz="1600">
                <a:latin typeface="Times New Roman" panose="02020603050405020304" pitchFamily="18" charset="0"/>
              </a:rPr>
              <a:t>H</a:t>
            </a:r>
            <a:r>
              <a:rPr lang="en-US" altLang="en-US" sz="1600" baseline="-25000">
                <a:latin typeface="Times New Roman" panose="02020603050405020304" pitchFamily="18" charset="0"/>
              </a:rPr>
              <a:t>5</a:t>
            </a:r>
            <a:r>
              <a:rPr lang="en-US" altLang="en-US" sz="1600">
                <a:latin typeface="Times New Roman" panose="02020603050405020304" pitchFamily="18" charset="0"/>
              </a:rPr>
              <a:t>O</a:t>
            </a:r>
            <a:r>
              <a:rPr lang="en-US" altLang="en-US" sz="1600" baseline="-25000">
                <a:latin typeface="Times New Roman" panose="02020603050405020304" pitchFamily="18" charset="0"/>
              </a:rPr>
              <a:t>2</a:t>
            </a:r>
            <a:r>
              <a:rPr lang="en-US" altLang="en-US" sz="1600">
                <a:latin typeface="Times New Roman" panose="02020603050405020304" pitchFamily="18" charset="0"/>
              </a:rPr>
              <a:t>, is titrated with 0.199 M NaOH solution.  The K</a:t>
            </a:r>
            <a:r>
              <a:rPr lang="en-US" altLang="en-US" sz="1600" baseline="-25000">
                <a:latin typeface="Times New Roman" panose="02020603050405020304" pitchFamily="18" charset="0"/>
              </a:rPr>
              <a:t>a</a:t>
            </a:r>
            <a:r>
              <a:rPr lang="en-US" altLang="en-US" sz="1600">
                <a:latin typeface="Times New Roman" panose="02020603050405020304" pitchFamily="18" charset="0"/>
              </a:rPr>
              <a:t> of benzoic acid is 6.3 x 10</a:t>
            </a:r>
            <a:r>
              <a:rPr lang="en-US" altLang="en-US" sz="1600" baseline="30000">
                <a:latin typeface="Times New Roman" panose="02020603050405020304" pitchFamily="18" charset="0"/>
              </a:rPr>
              <a:t>-5</a:t>
            </a:r>
            <a:r>
              <a:rPr lang="en-US" altLang="en-US" sz="160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	a) What is the pH, pOH, and [H</a:t>
            </a:r>
            <a:r>
              <a:rPr lang="en-US" altLang="en-US" sz="1600" baseline="-25000">
                <a:latin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</a:rPr>
              <a:t>O</a:t>
            </a:r>
            <a:r>
              <a:rPr lang="en-US" altLang="en-US" sz="1600" baseline="30000">
                <a:latin typeface="Times New Roman" panose="02020603050405020304" pitchFamily="18" charset="0"/>
              </a:rPr>
              <a:t>+</a:t>
            </a:r>
            <a:r>
              <a:rPr lang="en-US" altLang="en-US" sz="1600">
                <a:latin typeface="Times New Roman" panose="02020603050405020304" pitchFamily="18" charset="0"/>
              </a:rPr>
              <a:t>] of the benzoic acid solution prior to the titration?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	b) What is the pH of the solution when 30.0 mL of 0.199 M NaOH solution is added to the original sample?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	c) What is the pH of the solution at the half-way point of the titration?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	d) What is the pH of the solution at the equivalence point of the titration?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	e) What is the pH of the solution when 70.0 mL of 0.199 M NaOH solution is added to the original sample?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	f) Which of the following would be the best indicator to use for this titration?  Justify your answer.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		Methyl red			K</a:t>
            </a:r>
            <a:r>
              <a:rPr lang="en-US" altLang="en-US" sz="1600" baseline="-25000">
                <a:latin typeface="Times New Roman" panose="02020603050405020304" pitchFamily="18" charset="0"/>
              </a:rPr>
              <a:t>a</a:t>
            </a:r>
            <a:r>
              <a:rPr lang="en-US" altLang="en-US" sz="1600">
                <a:latin typeface="Times New Roman" panose="02020603050405020304" pitchFamily="18" charset="0"/>
              </a:rPr>
              <a:t> = 1 x 10</a:t>
            </a:r>
            <a:r>
              <a:rPr lang="en-US" altLang="en-US" sz="1600" baseline="30000">
                <a:latin typeface="Times New Roman" panose="02020603050405020304" pitchFamily="18" charset="0"/>
              </a:rPr>
              <a:t>-5</a:t>
            </a:r>
            <a:endParaRPr lang="en-US" altLang="en-US" sz="16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		Cresol red			K</a:t>
            </a:r>
            <a:r>
              <a:rPr lang="en-US" altLang="en-US" sz="1600" baseline="-25000">
                <a:latin typeface="Times New Roman" panose="02020603050405020304" pitchFamily="18" charset="0"/>
              </a:rPr>
              <a:t>a</a:t>
            </a:r>
            <a:r>
              <a:rPr lang="en-US" altLang="en-US" sz="1600">
                <a:latin typeface="Times New Roman" panose="02020603050405020304" pitchFamily="18" charset="0"/>
              </a:rPr>
              <a:t> = 1 x 10</a:t>
            </a:r>
            <a:r>
              <a:rPr lang="en-US" altLang="en-US" sz="1600" baseline="30000">
                <a:latin typeface="Times New Roman" panose="02020603050405020304" pitchFamily="18" charset="0"/>
              </a:rPr>
              <a:t>-8</a:t>
            </a:r>
            <a:endParaRPr lang="en-US" altLang="en-US" sz="16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		Alizarin yellow		K</a:t>
            </a:r>
            <a:r>
              <a:rPr lang="en-US" altLang="en-US" sz="1600" baseline="-25000">
                <a:latin typeface="Times New Roman" panose="02020603050405020304" pitchFamily="18" charset="0"/>
              </a:rPr>
              <a:t>a</a:t>
            </a:r>
            <a:r>
              <a:rPr lang="en-US" altLang="en-US" sz="1600">
                <a:latin typeface="Times New Roman" panose="02020603050405020304" pitchFamily="18" charset="0"/>
              </a:rPr>
              <a:t> = 1 x 10</a:t>
            </a:r>
            <a:r>
              <a:rPr lang="en-US" altLang="en-US" sz="1600" baseline="30000">
                <a:latin typeface="Times New Roman" panose="02020603050405020304" pitchFamily="18" charset="0"/>
              </a:rPr>
              <a:t>-11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2FF7A7F-6D26-46CB-ABE2-3DF767863DC7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147459" name="Picture 6" descr="16_0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371600"/>
            <a:ext cx="4772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altLang="en-US" smtClean="0">
                <a:hlinkClick r:id="rId4" action="ppaction://hlinksldjump"/>
              </a:rPr>
              <a:t>Titration Curve of a Weak Base with a Strong Acid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Times New Roman" panose="02020603050405020304" pitchFamily="18" charset="0"/>
              </a:rPr>
              <a:t>Tro, Chemistry: A Molecular Approach</a:t>
            </a:r>
          </a:p>
        </p:txBody>
      </p:sp>
      <p:sp>
        <p:nvSpPr>
          <p:cNvPr id="14950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C7AD501-FC3B-4844-AF5F-5B6AB9BDC98E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4950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altLang="en-US" smtClean="0"/>
              <a:t>Titration of a Polyprotic Acid</a:t>
            </a:r>
          </a:p>
        </p:txBody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2057400"/>
          </a:xfrm>
        </p:spPr>
        <p:txBody>
          <a:bodyPr/>
          <a:lstStyle/>
          <a:p>
            <a:r>
              <a:rPr lang="en-US" altLang="en-US" smtClean="0"/>
              <a:t>if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a1 </a:t>
            </a:r>
            <a:r>
              <a:rPr lang="en-US" altLang="en-US" smtClean="0"/>
              <a:t>&gt;&gt;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a2</a:t>
            </a:r>
            <a:r>
              <a:rPr lang="en-US" altLang="en-US" smtClean="0"/>
              <a:t>, there will be two equivalence points in the titration</a:t>
            </a:r>
          </a:p>
          <a:p>
            <a:pPr lvl="1"/>
            <a:r>
              <a:rPr lang="en-US" altLang="en-US" smtClean="0"/>
              <a:t>the closer the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a</a:t>
            </a:r>
            <a:r>
              <a:rPr lang="en-US" altLang="en-US" smtClean="0"/>
              <a:t>’s are to each other, the less distinguishable the equivalence points are</a:t>
            </a:r>
          </a:p>
        </p:txBody>
      </p:sp>
      <p:sp>
        <p:nvSpPr>
          <p:cNvPr id="149510" name="Text Box 5"/>
          <p:cNvSpPr txBox="1">
            <a:spLocks noChangeArrowheads="1"/>
          </p:cNvSpPr>
          <p:nvPr/>
        </p:nvSpPr>
        <p:spPr bwMode="auto">
          <a:xfrm>
            <a:off x="3962400" y="3962400"/>
            <a:ext cx="502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titration of 25.0 mL of 0.100 M H</a:t>
            </a:r>
            <a:r>
              <a:rPr lang="en-US" altLang="en-US" sz="2400" baseline="-2500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SO</a:t>
            </a:r>
            <a:r>
              <a:rPr lang="en-US" altLang="en-US" sz="2400" baseline="-25000">
                <a:solidFill>
                  <a:schemeClr val="hlink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 with 0.100 M NaOH</a:t>
            </a:r>
          </a:p>
        </p:txBody>
      </p:sp>
      <p:pic>
        <p:nvPicPr>
          <p:cNvPr id="149511" name="Picture 6" descr="16_0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6068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236538"/>
            <a:ext cx="7667625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Line 3"/>
          <p:cNvSpPr>
            <a:spLocks noChangeShapeType="1"/>
          </p:cNvSpPr>
          <p:nvPr/>
        </p:nvSpPr>
        <p:spPr bwMode="auto">
          <a:xfrm>
            <a:off x="1371600" y="5160963"/>
            <a:ext cx="1143000" cy="0"/>
          </a:xfrm>
          <a:prstGeom prst="line">
            <a:avLst/>
          </a:prstGeom>
          <a:noFill/>
          <a:ln w="28575">
            <a:solidFill>
              <a:srgbClr val="ED18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Line 4"/>
          <p:cNvSpPr>
            <a:spLocks noChangeShapeType="1"/>
          </p:cNvSpPr>
          <p:nvPr/>
        </p:nvSpPr>
        <p:spPr bwMode="auto">
          <a:xfrm flipH="1">
            <a:off x="1447800" y="3048000"/>
            <a:ext cx="4038600" cy="0"/>
          </a:xfrm>
          <a:prstGeom prst="line">
            <a:avLst/>
          </a:prstGeom>
          <a:noFill/>
          <a:ln w="28575">
            <a:solidFill>
              <a:srgbClr val="ED181E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1524000" y="2590800"/>
            <a:ext cx="1295400" cy="3667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pK</a:t>
            </a:r>
            <a:r>
              <a:rPr lang="en-US" altLang="en-US" sz="1800" baseline="-25000">
                <a:latin typeface="Arial" panose="020B0604020202020204" pitchFamily="34" charset="0"/>
              </a:rPr>
              <a:t>a</a:t>
            </a:r>
            <a:r>
              <a:rPr lang="en-US" altLang="en-US" sz="1800">
                <a:latin typeface="Arial" panose="020B0604020202020204" pitchFamily="34" charset="0"/>
              </a:rPr>
              <a:t> = 7.19</a:t>
            </a:r>
          </a:p>
        </p:txBody>
      </p:sp>
      <p:sp>
        <p:nvSpPr>
          <p:cNvPr id="151558" name="Oval 6"/>
          <p:cNvSpPr>
            <a:spLocks noChangeArrowheads="1"/>
          </p:cNvSpPr>
          <p:nvPr/>
        </p:nvSpPr>
        <p:spPr bwMode="auto">
          <a:xfrm>
            <a:off x="1385888" y="3025775"/>
            <a:ext cx="76200" cy="76200"/>
          </a:xfrm>
          <a:prstGeom prst="ellipse">
            <a:avLst/>
          </a:prstGeom>
          <a:solidFill>
            <a:srgbClr val="ED181E"/>
          </a:solidFill>
          <a:ln w="9525">
            <a:solidFill>
              <a:srgbClr val="ED181E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59" name="Oval 7"/>
          <p:cNvSpPr>
            <a:spLocks noChangeArrowheads="1"/>
          </p:cNvSpPr>
          <p:nvPr/>
        </p:nvSpPr>
        <p:spPr bwMode="auto">
          <a:xfrm>
            <a:off x="1371600" y="5105400"/>
            <a:ext cx="76200" cy="76200"/>
          </a:xfrm>
          <a:prstGeom prst="ellipse">
            <a:avLst/>
          </a:prstGeom>
          <a:solidFill>
            <a:srgbClr val="ED181E"/>
          </a:solidFill>
          <a:ln w="9525">
            <a:solidFill>
              <a:srgbClr val="ED181E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152400" y="4648200"/>
            <a:ext cx="1295400" cy="3667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pK</a:t>
            </a:r>
            <a:r>
              <a:rPr lang="en-US" altLang="en-US" sz="1800" baseline="-25000">
                <a:latin typeface="Arial" panose="020B0604020202020204" pitchFamily="34" charset="0"/>
              </a:rPr>
              <a:t>a</a:t>
            </a:r>
            <a:r>
              <a:rPr lang="en-US" altLang="en-US" sz="1800">
                <a:latin typeface="Arial" panose="020B0604020202020204" pitchFamily="34" charset="0"/>
              </a:rPr>
              <a:t> = 1.85</a:t>
            </a:r>
          </a:p>
        </p:txBody>
      </p:sp>
      <p:sp>
        <p:nvSpPr>
          <p:cNvPr id="151561" name="Text Box 10"/>
          <p:cNvSpPr txBox="1">
            <a:spLocks noChangeArrowheads="1"/>
          </p:cNvSpPr>
          <p:nvPr/>
        </p:nvSpPr>
        <p:spPr bwMode="auto">
          <a:xfrm>
            <a:off x="2286000" y="533400"/>
            <a:ext cx="609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Curve for the titration of a weak polyprotic acid.</a:t>
            </a:r>
          </a:p>
        </p:txBody>
      </p:sp>
      <p:sp>
        <p:nvSpPr>
          <p:cNvPr id="151562" name="Text Box 11"/>
          <p:cNvSpPr txBox="1">
            <a:spLocks noChangeArrowheads="1"/>
          </p:cNvSpPr>
          <p:nvPr/>
        </p:nvSpPr>
        <p:spPr bwMode="auto">
          <a:xfrm>
            <a:off x="5257800" y="5029200"/>
            <a:ext cx="3657600" cy="6413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Titration of 40.00mL of 0.1000M H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</a:rPr>
              <a:t>SO</a:t>
            </a:r>
            <a:r>
              <a:rPr lang="en-US" altLang="en-US" sz="1800" baseline="-25000">
                <a:latin typeface="Arial" panose="020B0604020202020204" pitchFamily="34" charset="0"/>
              </a:rPr>
              <a:t>3</a:t>
            </a:r>
            <a:r>
              <a:rPr lang="en-US" altLang="en-US" sz="1800">
                <a:latin typeface="Arial" panose="020B0604020202020204" pitchFamily="34" charset="0"/>
              </a:rPr>
              <a:t> with 0.1000M NaOH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>
                <a:latin typeface="Comic Sans MS" panose="030F0702030302020204" pitchFamily="66" charset="0"/>
              </a:rPr>
              <a:t>KEY POINTS</a:t>
            </a:r>
            <a:endParaRPr lang="en-US" altLang="en-US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Comic Sans MS" panose="030F0702030302020204" pitchFamily="66" charset="0"/>
              </a:rPr>
              <a:t>1.	Weak acid has a higher pH since it is partially dissociated and less [H+] is present</a:t>
            </a:r>
            <a:endParaRPr lang="en-US" altLang="en-US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3399FF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99FF"/>
                </a:solidFill>
                <a:latin typeface="Comic Sans MS" panose="030F0702030302020204" pitchFamily="66" charset="0"/>
              </a:rPr>
              <a:t>2.  	pH rises rapidly in the beginning and slowly towards the equivalence point.</a:t>
            </a:r>
            <a:endParaRPr lang="en-US" altLang="en-US" b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3399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3399"/>
                </a:solidFill>
                <a:latin typeface="Comic Sans MS" panose="030F0702030302020204" pitchFamily="66" charset="0"/>
              </a:rPr>
              <a:t>3.  	The pH at the equivalence point is not </a:t>
            </a:r>
            <a:r>
              <a:rPr lang="en-US" altLang="en-US" b="1" u="sng">
                <a:solidFill>
                  <a:srgbClr val="003399"/>
                </a:solidFill>
                <a:latin typeface="Comic Sans MS" panose="030F0702030302020204" pitchFamily="66" charset="0"/>
              </a:rPr>
              <a:t>7</a:t>
            </a:r>
            <a:r>
              <a:rPr lang="en-US" altLang="en-US" b="1">
                <a:solidFill>
                  <a:srgbClr val="003399"/>
                </a:solidFill>
                <a:latin typeface="Comic Sans MS" panose="030F0702030302020204" pitchFamily="66" charset="0"/>
              </a:rPr>
              <a:t> (only applies to strong acid titration).</a:t>
            </a:r>
            <a:endParaRPr lang="en-US" altLang="en-US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F171A7FE-9BA0-47C9-B855-DCAC278F60C5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232ACE9B-247E-4F10-AD54-D22D8DFB3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3">
                    <a:lumMod val="75000"/>
                  </a:schemeClr>
                </a:solidFill>
              </a:rPr>
              <a:t>Basic Buffers</a:t>
            </a:r>
            <a:r>
              <a:rPr lang="en-US" altLang="en-US" sz="4000" b="1" dirty="0"/>
              <a:t/>
            </a:r>
            <a:br>
              <a:rPr lang="en-US" altLang="en-US" sz="4000" b="1" dirty="0"/>
            </a:br>
            <a:r>
              <a:rPr lang="en-US" altLang="en-US" sz="4000" b="1" dirty="0">
                <a:solidFill>
                  <a:schemeClr val="accent3">
                    <a:lumMod val="75000"/>
                  </a:schemeClr>
                </a:solidFill>
              </a:rPr>
              <a:t>B:</a:t>
            </a:r>
            <a:r>
              <a:rPr lang="en-US" altLang="en-US" sz="4000" b="1" baseline="-250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(</a:t>
            </a:r>
            <a:r>
              <a:rPr lang="en-US" altLang="en-US" sz="4000" b="1" i="1" baseline="-250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aq</a:t>
            </a:r>
            <a:r>
              <a:rPr lang="en-US" altLang="en-US" sz="4000" b="1" baseline="-250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)</a:t>
            </a:r>
            <a:r>
              <a:rPr lang="en-US" altLang="en-US" sz="4000" b="1" dirty="0">
                <a:solidFill>
                  <a:schemeClr val="accent3">
                    <a:lumMod val="75000"/>
                  </a:schemeClr>
                </a:solidFill>
              </a:rPr>
              <a:t> + H</a:t>
            </a:r>
            <a:r>
              <a:rPr lang="en-US" altLang="en-US" sz="4000" b="1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altLang="en-US" sz="4000" b="1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en-US" altLang="en-US" sz="4000" b="1" baseline="-250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altLang="en-US" sz="4000" b="1" i="1" baseline="-25000" dirty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altLang="en-US" sz="4000" b="1" baseline="-25000" dirty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US" altLang="en-US" sz="4000" b="1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 H:B</a:t>
            </a:r>
            <a:r>
              <a:rPr lang="en-US" altLang="en-US" sz="4000" b="1" baseline="300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+</a:t>
            </a:r>
            <a:r>
              <a:rPr lang="en-US" altLang="en-US" sz="4000" b="1" baseline="-250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(</a:t>
            </a:r>
            <a:r>
              <a:rPr lang="en-US" altLang="en-US" sz="4000" b="1" i="1" baseline="-250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aq</a:t>
            </a:r>
            <a:r>
              <a:rPr lang="en-US" altLang="en-US" sz="4000" b="1" baseline="-250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)</a:t>
            </a:r>
            <a:r>
              <a:rPr lang="en-US" altLang="en-US" sz="4000" b="1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 + OH</a:t>
            </a:r>
            <a:r>
              <a:rPr lang="en-US" altLang="en-US" sz="4000" b="1" baseline="3000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−</a:t>
            </a:r>
            <a:r>
              <a:rPr lang="en-US" altLang="en-US" sz="4000" b="1" baseline="-250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(</a:t>
            </a:r>
            <a:r>
              <a:rPr lang="en-US" altLang="en-US" sz="4000" b="1" i="1" baseline="-25000" dirty="0" err="1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aq</a:t>
            </a:r>
            <a:r>
              <a:rPr lang="en-US" altLang="en-US" sz="4000" b="1" baseline="-250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114800"/>
          </a:xfrm>
        </p:spPr>
        <p:txBody>
          <a:bodyPr/>
          <a:lstStyle/>
          <a:p>
            <a:r>
              <a:rPr lang="en-US" altLang="en-US" smtClean="0"/>
              <a:t>buffers can also be made by mixing a weak base, (B:), with a soluble salt of its conjugate acid, H:B</a:t>
            </a:r>
            <a:r>
              <a:rPr lang="en-US" altLang="en-US" baseline="30000" smtClean="0"/>
              <a:t>+</a:t>
            </a:r>
            <a:r>
              <a:rPr lang="en-US" altLang="en-US" smtClean="0"/>
              <a:t>Cl</a:t>
            </a:r>
            <a:r>
              <a:rPr lang="en-US" altLang="en-US" baseline="30000" smtClean="0">
                <a:cs typeface="Times New Roman" panose="02020603050405020304" pitchFamily="18" charset="0"/>
              </a:rPr>
              <a:t>−</a:t>
            </a:r>
            <a:r>
              <a:rPr lang="en-US" altLang="en-US" smtClean="0"/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71800" y="2590800"/>
            <a:ext cx="5884863" cy="3940175"/>
            <a:chOff x="1883" y="1728"/>
            <a:chExt cx="3707" cy="2482"/>
          </a:xfrm>
        </p:grpSpPr>
        <p:pic>
          <p:nvPicPr>
            <p:cNvPr id="18438" name="Picture 4" descr="16_04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728"/>
              <a:ext cx="2928" cy="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 Box 5"/>
            <p:cNvSpPr txBox="1">
              <a:spLocks noChangeArrowheads="1"/>
            </p:cNvSpPr>
            <p:nvPr/>
          </p:nvSpPr>
          <p:spPr bwMode="auto">
            <a:xfrm>
              <a:off x="1883" y="2186"/>
              <a:ext cx="370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en-US" sz="2800" b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8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O</a:t>
              </a:r>
              <a:r>
                <a:rPr lang="en-US" altLang="en-US" sz="2800" b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en-US" sz="2800" b="1" i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en-US" sz="2800" b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)</a:t>
              </a:r>
              <a:r>
                <a:rPr lang="en-US" altLang="en-US" sz="28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 + NH</a:t>
              </a:r>
              <a:r>
                <a:rPr lang="en-US" altLang="en-US" sz="2800" b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en-US" sz="28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en-US" sz="2800" b="1" i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aq</a:t>
              </a:r>
              <a:r>
                <a:rPr lang="en-US" altLang="en-US" sz="2800" b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)</a:t>
              </a:r>
              <a:r>
                <a:rPr lang="en-US" altLang="en-US" sz="28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</a:t>
              </a:r>
              <a:r>
                <a:rPr lang="en-US" altLang="en-US" sz="2800" b="1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 NH</a:t>
              </a:r>
              <a:r>
                <a:rPr lang="en-US" altLang="en-US" sz="2800" b="1" baseline="-250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r>
                <a:rPr lang="en-US" altLang="en-US" sz="2800" b="1" baseline="300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+</a:t>
              </a:r>
              <a:r>
                <a:rPr lang="en-US" altLang="en-US" sz="2800" b="1" baseline="-250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US" altLang="en-US" sz="2800" b="1" i="1" baseline="-250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aq</a:t>
              </a:r>
              <a:r>
                <a:rPr lang="en-US" altLang="en-US" sz="2800" b="1" baseline="-250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800" b="1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 + OH</a:t>
              </a:r>
              <a:r>
                <a:rPr lang="en-US" altLang="en-US" sz="2800" b="1" baseline="300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−</a:t>
              </a:r>
              <a:r>
                <a:rPr lang="en-US" altLang="en-US" sz="2800" b="1" baseline="-250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US" altLang="en-US" sz="2800" b="1" i="1" baseline="-250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aq</a:t>
              </a:r>
              <a:r>
                <a:rPr lang="en-US" altLang="en-US" sz="2800" b="1" baseline="-250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C561BFC-361E-4D68-9884-93FEF8CCF6FE}" type="slidenum">
              <a:rPr lang="en-US" altLang="en-US" sz="1400" smtClean="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275FFA36-FB4F-4B77-88E2-B712F2170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</a:rPr>
              <a:t>Buffering Effectiveness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xmlns="" id="{DE27E57C-CE60-4CB6-AAD9-379A03398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4800600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a good buffer should be able to neutralize moderate amounts of added acid or base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however, there is a limit to how much can be added before the pH changes significantly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the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hlinkClick r:id="rId3" action="ppaction://hlinksldjump"/>
              </a:rPr>
              <a:t>buffering capacity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hlinkClick r:id="rId3" action="ppaction://hlinksldjump"/>
              </a:rPr>
              <a:t> </a:t>
            </a:r>
            <a:r>
              <a:rPr lang="en-US" sz="2800" dirty="0"/>
              <a:t>is the amount of acid or base a buffer can neutralize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the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hlinkClick r:id="rId4" action="ppaction://hlinksldjump"/>
              </a:rPr>
              <a:t>buffering range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hlinkClick r:id="rId4" action="ppaction://hlinksldjump"/>
              </a:rPr>
              <a:t> </a:t>
            </a:r>
            <a:r>
              <a:rPr lang="en-US" sz="2800" dirty="0"/>
              <a:t>is the pH range the buffer can be effective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the effectiveness of a buffer depends on two factors (1) the relative amounts of acid and base, and (2) the absolute concentrations of acid and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3567</Words>
  <Application>Microsoft Office PowerPoint</Application>
  <PresentationFormat>On-screen Show (4:3)</PresentationFormat>
  <Paragraphs>802</Paragraphs>
  <Slides>76</Slides>
  <Notes>72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76</vt:i4>
      </vt:variant>
    </vt:vector>
  </HeadingPairs>
  <TitlesOfParts>
    <vt:vector size="89" baseType="lpstr">
      <vt:lpstr>Times New Roman</vt:lpstr>
      <vt:lpstr>Arial</vt:lpstr>
      <vt:lpstr>Calibri</vt:lpstr>
      <vt:lpstr>Symbol</vt:lpstr>
      <vt:lpstr>Comic Sans MS</vt:lpstr>
      <vt:lpstr>Microsoft YaHei</vt:lpstr>
      <vt:lpstr>Mangal</vt:lpstr>
      <vt:lpstr>Times</vt:lpstr>
      <vt:lpstr>Default Design</vt:lpstr>
      <vt:lpstr>Microsoft Equation 3.0</vt:lpstr>
      <vt:lpstr>ISIS/Draw Sketch</vt:lpstr>
      <vt:lpstr>Equation</vt:lpstr>
      <vt:lpstr>Microsoft Excel Chart</vt:lpstr>
      <vt:lpstr>Introduction to Buffers</vt:lpstr>
      <vt:lpstr>PowerPoint Presentation</vt:lpstr>
      <vt:lpstr>Common Ion Effect</vt:lpstr>
      <vt:lpstr>PowerPoint Presentation</vt:lpstr>
      <vt:lpstr>PowerPoint Presentation</vt:lpstr>
      <vt:lpstr>PowerPoint Presentation</vt:lpstr>
      <vt:lpstr>Making an Acid Buffer</vt:lpstr>
      <vt:lpstr>Basic Buffers B:(aq) + H2O(l)  H:B+(aq) + OH−(aq)</vt:lpstr>
      <vt:lpstr>Buffering Effectiveness</vt:lpstr>
      <vt:lpstr>Buffering Capacity</vt:lpstr>
      <vt:lpstr>How Buffers Work</vt:lpstr>
      <vt:lpstr>PowerPoint Presentation</vt:lpstr>
      <vt:lpstr>How Buffers Work</vt:lpstr>
      <vt:lpstr>PowerPoint Presentation</vt:lpstr>
      <vt:lpstr>PowerPoint Presentation</vt:lpstr>
      <vt:lpstr>How Much Does the pH of a Buffer Change When an Acid or Base Is Added?</vt:lpstr>
      <vt:lpstr>PowerPoint Presentation</vt:lpstr>
      <vt:lpstr>PowerPoint Presentation</vt:lpstr>
      <vt:lpstr>PowerPoint Presentation</vt:lpstr>
      <vt:lpstr>PowerPoint Presentation</vt:lpstr>
      <vt:lpstr>MAKING A BUFFER: How would you make a buffer pH 4.25 starting from 250 mL of 0.25 M HCHO2 and the solid salt?</vt:lpstr>
      <vt:lpstr>PowerPoint Presentation</vt:lpstr>
      <vt:lpstr>Henderson-Hasselbalch Equation</vt:lpstr>
      <vt:lpstr>Deriving the Henderson-Hasselbalch Equation</vt:lpstr>
      <vt:lpstr>Example - What is the pH of a buffer that is 0.050 M HC7H5O2 and 0.150 M NaC7H5O2?</vt:lpstr>
      <vt:lpstr>PowerPoint Presentation</vt:lpstr>
      <vt:lpstr>Do I Use the Full Equilibrium Analysis or the Henderson-Hasselbalch Equation?</vt:lpstr>
      <vt:lpstr>In Class Practice - What is the pH of a buffer that is 0.14 M HF (pKa = 3.15) and 0.071 M KF?</vt:lpstr>
      <vt:lpstr>Effect of Relative Amounts of Acid and Conjugate Base</vt:lpstr>
      <vt:lpstr>Effect of Absolute Concentrations of Acid and Conjugate Base</vt:lpstr>
      <vt:lpstr>Buffering Range</vt:lpstr>
      <vt:lpstr>Example – Which of the following acids would be the best choice to combine with its sodium salt to make a buffer with pH 4.25?</vt:lpstr>
      <vt:lpstr>In class Practice – What ratio of NaCHO2 : HCHO2 would be required to make a buffer with pH 4.25?</vt:lpstr>
      <vt:lpstr>Workshop on Buffers &amp; Henderson - Hasselbach Equation B #3</vt:lpstr>
      <vt:lpstr>Titration</vt:lpstr>
      <vt:lpstr>Titration</vt:lpstr>
      <vt:lpstr>Acid-Base Indicators</vt:lpstr>
      <vt:lpstr>Indicator Choice Can Be Critical!</vt:lpstr>
      <vt:lpstr>Monitoring pH During a Titration</vt:lpstr>
      <vt:lpstr>Phenolphthalein</vt:lpstr>
      <vt:lpstr>Methyl Red</vt:lpstr>
      <vt:lpstr>PowerPoint Presentation</vt:lpstr>
      <vt:lpstr>Titration Curve</vt:lpstr>
      <vt:lpstr>Titration of a Strong Acid with a Strong Base (1 of 3)</vt:lpstr>
      <vt:lpstr>Titration of a Weak Acid with a Strong Base</vt:lpstr>
      <vt:lpstr>Ways That a Weak Acid Titration Differs from a Strong Acid Titration</vt:lpstr>
      <vt:lpstr>PowerPoint Presentation</vt:lpstr>
      <vt:lpstr>PowerPoint Presentation</vt:lpstr>
      <vt:lpstr>Titration Curve: Unknown Strong Base Added to Strong Acid</vt:lpstr>
      <vt:lpstr>EXAMPLE 1 Titration of 25 mL of 0.100 M HCl with 0.100 M NaOH</vt:lpstr>
      <vt:lpstr>Titration of 25 mL of 0.100 M HCl with 0.100 M NaOH</vt:lpstr>
      <vt:lpstr>Titration of 25 mL of 0.100 M HCl with 0.100 M NaOH</vt:lpstr>
      <vt:lpstr>PowerPoint Presentation</vt:lpstr>
      <vt:lpstr>PowerPoint Presentation</vt:lpstr>
      <vt:lpstr>Titrating Weak Acid with a Strong Base</vt:lpstr>
      <vt:lpstr>Titrating Weak Acid with a Strong 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3 Titration of 25 mL of 0.100 M HCHO2 with 0.100 M NaOH</vt:lpstr>
      <vt:lpstr>Titration of 25 mL of 0.100 M HCHO2 with 0.100 M NaOH</vt:lpstr>
      <vt:lpstr>Titration of 25 mL of 0.100 M HCHO2 with 0.100 M NaOH</vt:lpstr>
      <vt:lpstr>Titration of 25 mL of 0.100 M HCHO2 with 0.100 M NaOH</vt:lpstr>
      <vt:lpstr>Adding NaOH to HCHO2</vt:lpstr>
      <vt:lpstr>PowerPoint Presentation</vt:lpstr>
      <vt:lpstr>PowerPoint Presentation</vt:lpstr>
      <vt:lpstr>PowerPoint Presentation</vt:lpstr>
      <vt:lpstr>Titration Curve of a Weak Base with a Strong Acid</vt:lpstr>
      <vt:lpstr>Titration of a Polyprotic Acid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terry boan</dc:creator>
  <cp:lastModifiedBy>Terry Boan</cp:lastModifiedBy>
  <cp:revision>122</cp:revision>
  <dcterms:created xsi:type="dcterms:W3CDTF">2006-01-30T23:48:06Z</dcterms:created>
  <dcterms:modified xsi:type="dcterms:W3CDTF">2020-08-07T16:33:00Z</dcterms:modified>
</cp:coreProperties>
</file>