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88" r:id="rId2"/>
    <p:sldId id="289" r:id="rId3"/>
    <p:sldId id="277" r:id="rId4"/>
    <p:sldId id="287" r:id="rId5"/>
    <p:sldId id="286" r:id="rId6"/>
    <p:sldId id="278" r:id="rId7"/>
    <p:sldId id="276" r:id="rId8"/>
    <p:sldId id="279" r:id="rId9"/>
    <p:sldId id="280" r:id="rId10"/>
    <p:sldId id="281" r:id="rId11"/>
    <p:sldId id="282" r:id="rId12"/>
    <p:sldId id="292" r:id="rId13"/>
    <p:sldId id="284" r:id="rId14"/>
    <p:sldId id="285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800080"/>
    <a:srgbClr val="CC3399"/>
    <a:srgbClr val="006699"/>
    <a:srgbClr val="333300"/>
    <a:srgbClr val="0099FF"/>
    <a:srgbClr val="9966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943932D4-981E-4EA4-9A4E-D37B5779B92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855433E5-B2A9-4D6B-B764-CDF6B556557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74DD8B37-298A-43B0-B5AA-C930FE280FB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9A2F394E-3A83-4472-87D3-3816278122C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5E36130F-F8DD-417D-9AB3-5DE89403F2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01E6793-FC54-4ACA-9061-5393F526B3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1E6793-FC54-4ACA-9061-5393F526B34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2926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94D9-7273-4F03-8805-32855208E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599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660F9-E49C-49CC-A055-69C5624F02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00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DFFA6E-DD05-4E20-8E6F-52F15701E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452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AEE0B-890B-4328-B3FD-44B6854058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0998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2A0A7-A4BC-42BF-91B9-D9E7817721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027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F2991-F3B1-40E9-A197-834F9D43F8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432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4754D-824D-4A32-B6B5-83B38D3987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11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17691-1FD1-461E-A6A0-4A3584D5D7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4143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069D6-4646-4635-8939-9B7A02BD3B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055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020E4-19A0-48D8-9A16-CC148CB199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71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6D95C-529B-483D-9A8D-4B267BE471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30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6F5">
            <a:alpha val="2509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D0A9546-CBDB-489E-93D7-AB72D4C0014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DC24BF0-1E36-486C-8C1D-B9A464437D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1C45066-B170-4D7E-9D8B-E42FD3B563C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813453B-9F55-4CF3-8C6F-F976581233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614398D-3819-41A1-A279-2F09FCC0C576}"/>
              </a:ext>
            </a:extLst>
          </p:cNvPr>
          <p:cNvSpPr/>
          <p:nvPr/>
        </p:nvSpPr>
        <p:spPr>
          <a:xfrm>
            <a:off x="447771" y="4604587"/>
            <a:ext cx="8174033" cy="221599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Nomenclature</a:t>
            </a:r>
          </a:p>
          <a:p>
            <a:pPr algn="ctr">
              <a:defRPr/>
            </a:pPr>
            <a:endParaRPr lang="en-US" sz="1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language of chemistry</a:t>
            </a:r>
          </a:p>
        </p:txBody>
      </p:sp>
      <p:pic>
        <p:nvPicPr>
          <p:cNvPr id="3075" name="Picture 4" descr="C:\Users\terry\Pictures\lecture pictures\iPhonePicture 108.jpg" title="decorative 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4800"/>
            <a:ext cx="8153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04800" y="381000"/>
            <a:ext cx="8534400" cy="6008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u="sng"/>
              <a:t>Naming Simple Organic Compounds</a:t>
            </a:r>
            <a:endParaRPr lang="en-US" altLang="en-US" sz="24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/>
              <a:t>Compounds containing only carbon and hydrogen are called hydrocarbons.  Hydrocarbons that contain only carbon-carbon single bonds are called </a:t>
            </a:r>
            <a:r>
              <a:rPr lang="en-US" altLang="en-US" sz="2800" b="1"/>
              <a:t>alkanes</a:t>
            </a:r>
            <a:r>
              <a:rPr lang="en-US" altLang="en-US" sz="2800"/>
              <a:t>.  The simplest alkane is methane (CH</a:t>
            </a:r>
            <a:r>
              <a:rPr lang="en-US" altLang="en-US" sz="2800" baseline="-25000"/>
              <a:t>4</a:t>
            </a:r>
            <a:r>
              <a:rPr lang="en-US" altLang="en-US" sz="2800"/>
              <a:t>), followed by ethane (C</a:t>
            </a:r>
            <a:r>
              <a:rPr lang="en-US" altLang="en-US" sz="2800" baseline="-25000"/>
              <a:t>2</a:t>
            </a:r>
            <a:r>
              <a:rPr lang="en-US" altLang="en-US" sz="2800"/>
              <a:t>H</a:t>
            </a:r>
            <a:r>
              <a:rPr lang="en-US" altLang="en-US" sz="2800" baseline="-25000"/>
              <a:t>6</a:t>
            </a:r>
            <a:r>
              <a:rPr lang="en-US" altLang="en-US" sz="2800"/>
              <a:t> or CH</a:t>
            </a:r>
            <a:r>
              <a:rPr lang="en-US" altLang="en-US" sz="2800" baseline="-25000"/>
              <a:t>3</a:t>
            </a:r>
            <a:r>
              <a:rPr lang="en-US" altLang="en-US" sz="2800"/>
              <a:t>CH</a:t>
            </a:r>
            <a:r>
              <a:rPr lang="en-US" altLang="en-US" sz="2800" baseline="-25000"/>
              <a:t>3</a:t>
            </a:r>
            <a:r>
              <a:rPr lang="en-US" altLang="en-US" sz="2800"/>
              <a:t>), etc.  The names of the alkanes are composed of two parts: a prefix indicating the number of carbon atoms, and the suffix “-ane” indicating that the molecule contains only carbon-carbon single bonds.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/>
              <a:t>Hydrocarbons that contain only carbon=carbon double bonds are called </a:t>
            </a:r>
            <a:r>
              <a:rPr lang="en-US" altLang="en-US" sz="2800" b="1"/>
              <a:t>alkenes</a:t>
            </a:r>
            <a:r>
              <a:rPr lang="en-US" altLang="en-US" sz="2800"/>
              <a:t>. The simplest alkene is ethene (C</a:t>
            </a:r>
            <a:r>
              <a:rPr lang="en-US" altLang="en-US" sz="2800" baseline="-25000"/>
              <a:t>2</a:t>
            </a:r>
            <a:r>
              <a:rPr lang="en-US" altLang="en-US" sz="2800"/>
              <a:t>H</a:t>
            </a:r>
            <a:r>
              <a:rPr lang="en-US" altLang="en-US" sz="2800" baseline="-25000"/>
              <a:t>4</a:t>
            </a:r>
            <a:r>
              <a:rPr lang="en-US" altLang="en-US" sz="2800"/>
              <a:t> or CH</a:t>
            </a:r>
            <a:r>
              <a:rPr lang="en-US" altLang="en-US" sz="2800" baseline="-25000"/>
              <a:t>2</a:t>
            </a:r>
            <a:r>
              <a:rPr lang="en-US" altLang="en-US" sz="2800"/>
              <a:t>CH</a:t>
            </a:r>
            <a:r>
              <a:rPr lang="en-US" altLang="en-US" sz="2800" baseline="-25000"/>
              <a:t>2</a:t>
            </a:r>
            <a:r>
              <a:rPr lang="en-US" altLang="en-US" sz="2800"/>
              <a:t>) followed by propene (C</a:t>
            </a:r>
            <a:r>
              <a:rPr lang="en-US" altLang="en-US" sz="2800" baseline="-25000"/>
              <a:t>3</a:t>
            </a:r>
            <a:r>
              <a:rPr lang="en-US" altLang="en-US" sz="2800"/>
              <a:t>H</a:t>
            </a:r>
            <a:r>
              <a:rPr lang="en-US" altLang="en-US" sz="2800" baseline="-25000"/>
              <a:t>6</a:t>
            </a:r>
            <a:r>
              <a:rPr lang="en-US" altLang="en-US" sz="2800"/>
              <a:t>).</a:t>
            </a:r>
            <a:endParaRPr lang="en-US" alt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>
            <a:extLst>
              <a:ext uri="{FF2B5EF4-FFF2-40B4-BE49-F238E27FC236}">
                <a16:creationId xmlns:a16="http://schemas.microsoft.com/office/drawing/2014/main" id="{89BDF330-D1EB-442B-BFB2-4DBBF0558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382000" cy="528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2000" dirty="0">
                <a:solidFill>
                  <a:srgbClr val="66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Lecture Questions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b="1" dirty="0">
                <a:solidFill>
                  <a:schemeClr val="accent4"/>
                </a:solidFill>
              </a:rPr>
              <a:t>1.	Name each of the following compounds:</a:t>
            </a:r>
          </a:p>
          <a:p>
            <a:pPr>
              <a:defRPr/>
            </a:pPr>
            <a:endParaRPr lang="en-US" sz="2000" b="1" dirty="0">
              <a:solidFill>
                <a:schemeClr val="accent4"/>
              </a:solidFill>
            </a:endParaRPr>
          </a:p>
          <a:p>
            <a:pPr lvl="2">
              <a:defRPr/>
            </a:pPr>
            <a:r>
              <a:rPr lang="en-US" sz="2000" b="1" dirty="0">
                <a:solidFill>
                  <a:schemeClr val="accent4"/>
                </a:solidFill>
              </a:rPr>
              <a:t>A.	HClO</a:t>
            </a:r>
            <a:r>
              <a:rPr lang="en-US" sz="2000" b="1" baseline="-25000" dirty="0">
                <a:solidFill>
                  <a:schemeClr val="accent4"/>
                </a:solidFill>
              </a:rPr>
              <a:t>4</a:t>
            </a:r>
            <a:r>
              <a:rPr lang="en-US" sz="2000" b="1" dirty="0">
                <a:solidFill>
                  <a:schemeClr val="accent4"/>
                </a:solidFill>
              </a:rPr>
              <a:t>	(s) &amp; (</a:t>
            </a:r>
            <a:r>
              <a:rPr lang="en-US" sz="2000" b="1" dirty="0" err="1">
                <a:solidFill>
                  <a:schemeClr val="accent4"/>
                </a:solidFill>
              </a:rPr>
              <a:t>aq</a:t>
            </a:r>
            <a:r>
              <a:rPr lang="en-US" sz="2000" b="1" dirty="0">
                <a:solidFill>
                  <a:schemeClr val="accent4"/>
                </a:solidFill>
              </a:rPr>
              <a:t>)	E.	KMnO</a:t>
            </a:r>
            <a:r>
              <a:rPr lang="en-US" sz="2000" b="1" baseline="-25000" dirty="0">
                <a:solidFill>
                  <a:schemeClr val="accent4"/>
                </a:solidFill>
              </a:rPr>
              <a:t>4</a:t>
            </a:r>
          </a:p>
          <a:p>
            <a:pPr lvl="2">
              <a:defRPr/>
            </a:pPr>
            <a:r>
              <a:rPr lang="en-US" sz="2000" b="1" dirty="0">
                <a:solidFill>
                  <a:schemeClr val="accent4"/>
                </a:solidFill>
              </a:rPr>
              <a:t>B.	Ca</a:t>
            </a:r>
            <a:r>
              <a:rPr lang="en-US" sz="2000" b="1" baseline="-25000" dirty="0">
                <a:solidFill>
                  <a:schemeClr val="accent4"/>
                </a:solidFill>
              </a:rPr>
              <a:t>3</a:t>
            </a:r>
            <a:r>
              <a:rPr lang="en-US" sz="2000" b="1" dirty="0">
                <a:solidFill>
                  <a:schemeClr val="accent4"/>
                </a:solidFill>
              </a:rPr>
              <a:t>(PO</a:t>
            </a:r>
            <a:r>
              <a:rPr lang="en-US" sz="2000" b="1" baseline="-25000" dirty="0">
                <a:solidFill>
                  <a:schemeClr val="accent4"/>
                </a:solidFill>
              </a:rPr>
              <a:t>4</a:t>
            </a:r>
            <a:r>
              <a:rPr lang="en-US" sz="2000" b="1" dirty="0">
                <a:solidFill>
                  <a:schemeClr val="accent4"/>
                </a:solidFill>
              </a:rPr>
              <a:t>)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r>
              <a:rPr lang="en-US" sz="2000" b="1" dirty="0">
                <a:solidFill>
                  <a:schemeClr val="accent4"/>
                </a:solidFill>
              </a:rPr>
              <a:t>		F.	K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r>
              <a:rPr lang="en-US" sz="2000" b="1" dirty="0">
                <a:solidFill>
                  <a:schemeClr val="accent4"/>
                </a:solidFill>
              </a:rPr>
              <a:t>Cr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r>
              <a:rPr lang="en-US" sz="2000" b="1" dirty="0">
                <a:solidFill>
                  <a:schemeClr val="accent4"/>
                </a:solidFill>
              </a:rPr>
              <a:t>O</a:t>
            </a:r>
            <a:r>
              <a:rPr lang="en-US" sz="2000" b="1" baseline="-25000" dirty="0">
                <a:solidFill>
                  <a:schemeClr val="accent4"/>
                </a:solidFill>
              </a:rPr>
              <a:t>7</a:t>
            </a:r>
            <a:endParaRPr lang="en-US" sz="2000" b="1" dirty="0">
              <a:solidFill>
                <a:schemeClr val="accent4"/>
              </a:solidFill>
            </a:endParaRPr>
          </a:p>
          <a:p>
            <a:pPr lvl="2">
              <a:defRPr/>
            </a:pPr>
            <a:r>
              <a:rPr lang="en-US" sz="2000" b="1" dirty="0">
                <a:solidFill>
                  <a:schemeClr val="accent4"/>
                </a:solidFill>
              </a:rPr>
              <a:t>C.	AlI</a:t>
            </a:r>
            <a:r>
              <a:rPr lang="en-US" sz="2000" b="1" baseline="-25000" dirty="0">
                <a:solidFill>
                  <a:schemeClr val="accent4"/>
                </a:solidFill>
              </a:rPr>
              <a:t>3</a:t>
            </a:r>
            <a:r>
              <a:rPr lang="en-US" sz="2000" b="1" dirty="0">
                <a:solidFill>
                  <a:schemeClr val="accent4"/>
                </a:solidFill>
              </a:rPr>
              <a:t>			G.	SiF</a:t>
            </a:r>
            <a:r>
              <a:rPr lang="en-US" sz="2000" b="1" baseline="-25000" dirty="0">
                <a:solidFill>
                  <a:schemeClr val="accent4"/>
                </a:solidFill>
              </a:rPr>
              <a:t>4</a:t>
            </a:r>
            <a:endParaRPr lang="en-US" sz="2000" b="1" dirty="0">
              <a:solidFill>
                <a:schemeClr val="accent4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chemeClr val="accent4"/>
                </a:solidFill>
              </a:rPr>
              <a:t>	D	V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r>
              <a:rPr lang="en-US" sz="2000" b="1" dirty="0">
                <a:solidFill>
                  <a:schemeClr val="accent4"/>
                </a:solidFill>
              </a:rPr>
              <a:t>O</a:t>
            </a:r>
            <a:r>
              <a:rPr lang="en-US" sz="2000" b="1" baseline="-25000" dirty="0">
                <a:solidFill>
                  <a:schemeClr val="accent4"/>
                </a:solidFill>
              </a:rPr>
              <a:t>5</a:t>
            </a:r>
            <a:r>
              <a:rPr lang="en-US" sz="2000" b="1" dirty="0">
                <a:solidFill>
                  <a:schemeClr val="accent4"/>
                </a:solidFill>
              </a:rPr>
              <a:t>			H.	Ca(HSO</a:t>
            </a:r>
            <a:r>
              <a:rPr lang="en-US" sz="2000" b="1" baseline="-25000" dirty="0">
                <a:solidFill>
                  <a:schemeClr val="accent4"/>
                </a:solidFill>
              </a:rPr>
              <a:t>3</a:t>
            </a:r>
            <a:r>
              <a:rPr lang="en-US" sz="2000" b="1" dirty="0">
                <a:solidFill>
                  <a:schemeClr val="accent4"/>
                </a:solidFill>
              </a:rPr>
              <a:t>)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</a:p>
          <a:p>
            <a:pPr>
              <a:defRPr/>
            </a:pPr>
            <a:endParaRPr lang="en-US" sz="2000" b="1" baseline="-25000" dirty="0">
              <a:solidFill>
                <a:srgbClr val="66006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tx2"/>
                </a:solidFill>
              </a:rPr>
              <a:t>2.  Write formulas for the following compounds:</a:t>
            </a:r>
          </a:p>
          <a:p>
            <a:pPr>
              <a:defRPr/>
            </a:pPr>
            <a:endParaRPr lang="en-US" b="1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chemeClr val="tx2"/>
                </a:solidFill>
              </a:rPr>
              <a:t>A.  chromium(III) carbonate	B.  potassium chlorate</a:t>
            </a:r>
          </a:p>
          <a:p>
            <a:pPr>
              <a:defRPr/>
            </a:pPr>
            <a:r>
              <a:rPr lang="en-US" sz="2000" b="1" dirty="0">
                <a:solidFill>
                  <a:schemeClr val="tx2"/>
                </a:solidFill>
              </a:rPr>
              <a:t>C.  octane			D.  cobalt(II) chloride </a:t>
            </a:r>
            <a:r>
              <a:rPr lang="en-US" sz="2000" b="1" dirty="0" err="1">
                <a:solidFill>
                  <a:schemeClr val="tx2"/>
                </a:solidFill>
              </a:rPr>
              <a:t>heptahydrate</a:t>
            </a:r>
            <a:endParaRPr lang="en-US" sz="2000" b="1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chemeClr val="tx2"/>
                </a:solidFill>
              </a:rPr>
              <a:t>E.  sodium hydroxide		F.   potassium hypochlorite</a:t>
            </a:r>
          </a:p>
          <a:p>
            <a:pPr>
              <a:defRPr/>
            </a:pPr>
            <a:r>
              <a:rPr lang="en-US" sz="2000" b="1" dirty="0">
                <a:solidFill>
                  <a:schemeClr val="tx2"/>
                </a:solidFill>
              </a:rPr>
              <a:t>G.  aluminum hydroxide		H.  Lead(IV) oxide</a:t>
            </a:r>
          </a:p>
          <a:p>
            <a:pPr>
              <a:defRPr/>
            </a:pPr>
            <a:r>
              <a:rPr lang="en-US" sz="2000" b="1" dirty="0">
                <a:solidFill>
                  <a:schemeClr val="tx2"/>
                </a:solidFill>
              </a:rPr>
              <a:t>I.   </a:t>
            </a:r>
            <a:r>
              <a:rPr lang="en-US" sz="2000" b="1" dirty="0" err="1">
                <a:solidFill>
                  <a:schemeClr val="tx2"/>
                </a:solidFill>
              </a:rPr>
              <a:t>peroiodic</a:t>
            </a:r>
            <a:r>
              <a:rPr lang="en-US" sz="2000" b="1" dirty="0">
                <a:solidFill>
                  <a:schemeClr val="tx2"/>
                </a:solidFill>
              </a:rPr>
              <a:t> acid		J.  Nitrous acid</a:t>
            </a:r>
          </a:p>
          <a:p>
            <a:pPr>
              <a:defRPr/>
            </a:pPr>
            <a:endParaRPr lang="en-US" b="1" baseline="-250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>
            <a:extLst>
              <a:ext uri="{FF2B5EF4-FFF2-40B4-BE49-F238E27FC236}">
                <a16:creationId xmlns:a16="http://schemas.microsoft.com/office/drawing/2014/main" id="{38B0DC8D-0C4E-4B0E-A31F-A53D39396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7924800" cy="6494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2000" u="sng" dirty="0"/>
              <a:t>Workshop on Nomenclature – Page 1</a:t>
            </a:r>
            <a:endParaRPr lang="en-US" sz="2000" dirty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1800" b="1" dirty="0"/>
              <a:t>1.   Name each of the following compounds:</a:t>
            </a:r>
          </a:p>
          <a:p>
            <a:pPr lvl="2">
              <a:defRPr/>
            </a:pPr>
            <a:r>
              <a:rPr lang="en-US" sz="1800" b="1" dirty="0"/>
              <a:t>A.	Al</a:t>
            </a:r>
            <a:r>
              <a:rPr lang="en-US" sz="1800" b="1" baseline="-25000" dirty="0"/>
              <a:t>2</a:t>
            </a:r>
            <a:r>
              <a:rPr lang="en-US" sz="1800" b="1" dirty="0"/>
              <a:t>(SO</a:t>
            </a:r>
            <a:r>
              <a:rPr lang="en-US" sz="1800" b="1" baseline="-25000" dirty="0"/>
              <a:t>4</a:t>
            </a:r>
            <a:r>
              <a:rPr lang="en-US" sz="1800" b="1" dirty="0"/>
              <a:t>)</a:t>
            </a:r>
            <a:r>
              <a:rPr lang="en-US" sz="1800" b="1" baseline="-25000" dirty="0"/>
              <a:t>3</a:t>
            </a:r>
            <a:r>
              <a:rPr lang="en-US" sz="1800" b="1" dirty="0"/>
              <a:t>	I.    CH</a:t>
            </a:r>
            <a:r>
              <a:rPr lang="en-US" sz="1800" b="1" baseline="-25000" dirty="0"/>
              <a:t>3</a:t>
            </a:r>
            <a:r>
              <a:rPr lang="en-US" sz="1800" b="1" dirty="0"/>
              <a:t>CH</a:t>
            </a:r>
            <a:r>
              <a:rPr lang="en-US" sz="1800" b="1" baseline="-25000" dirty="0"/>
              <a:t>2</a:t>
            </a:r>
            <a:r>
              <a:rPr lang="en-US" sz="1800" b="1" dirty="0"/>
              <a:t>CH</a:t>
            </a:r>
            <a:r>
              <a:rPr lang="en-US" sz="1800" b="1" baseline="-25000" dirty="0"/>
              <a:t>2</a:t>
            </a:r>
            <a:r>
              <a:rPr lang="en-US" sz="1800" b="1" dirty="0"/>
              <a:t>CH</a:t>
            </a:r>
            <a:r>
              <a:rPr lang="en-US" sz="1800" b="1" baseline="-25000" dirty="0"/>
              <a:t>2</a:t>
            </a:r>
            <a:r>
              <a:rPr lang="en-US" sz="1800" b="1" dirty="0"/>
              <a:t>CH</a:t>
            </a:r>
            <a:r>
              <a:rPr lang="en-US" sz="1800" b="1" baseline="-25000" dirty="0"/>
              <a:t>3</a:t>
            </a:r>
            <a:endParaRPr lang="en-US" sz="1800" b="1" dirty="0"/>
          </a:p>
          <a:p>
            <a:pPr lvl="2">
              <a:defRPr/>
            </a:pPr>
            <a:r>
              <a:rPr lang="en-US" sz="1800" b="1" dirty="0"/>
              <a:t>B.	</a:t>
            </a:r>
            <a:r>
              <a:rPr lang="en-US" sz="1800" b="1" dirty="0" err="1"/>
              <a:t>Pb</a:t>
            </a:r>
            <a:r>
              <a:rPr lang="en-US" sz="1800" b="1" dirty="0"/>
              <a:t>(NO</a:t>
            </a:r>
            <a:r>
              <a:rPr lang="en-US" sz="1800" b="1" baseline="-25000" dirty="0"/>
              <a:t>3</a:t>
            </a:r>
            <a:r>
              <a:rPr lang="en-US" sz="1800" b="1" dirty="0"/>
              <a:t>)</a:t>
            </a:r>
            <a:r>
              <a:rPr lang="en-US" sz="1800" b="1" baseline="-25000" dirty="0"/>
              <a:t>2</a:t>
            </a:r>
            <a:r>
              <a:rPr lang="en-US" sz="1800" b="1" dirty="0"/>
              <a:t>	J.     Li</a:t>
            </a:r>
            <a:r>
              <a:rPr lang="en-US" sz="1800" b="1" baseline="-25000" dirty="0"/>
              <a:t>2</a:t>
            </a:r>
            <a:r>
              <a:rPr lang="en-US" sz="1800" b="1" dirty="0"/>
              <a:t>C</a:t>
            </a:r>
            <a:r>
              <a:rPr lang="en-US" sz="1800" b="1" baseline="-25000" dirty="0"/>
              <a:t>2</a:t>
            </a:r>
            <a:r>
              <a:rPr lang="en-US" sz="1800" b="1" dirty="0"/>
              <a:t>O</a:t>
            </a:r>
            <a:r>
              <a:rPr lang="en-US" sz="1800" b="1" baseline="-25000" dirty="0"/>
              <a:t>4</a:t>
            </a:r>
          </a:p>
          <a:p>
            <a:pPr lvl="2">
              <a:defRPr/>
            </a:pPr>
            <a:r>
              <a:rPr lang="en-US" sz="1800" b="1" dirty="0"/>
              <a:t>C.	BaSO</a:t>
            </a:r>
            <a:r>
              <a:rPr lang="en-US" sz="1800" b="1" baseline="-25000" dirty="0"/>
              <a:t>3</a:t>
            </a:r>
            <a:r>
              <a:rPr lang="en-US" sz="1800" b="1" dirty="0"/>
              <a:t>		K.   TiO</a:t>
            </a:r>
            <a:r>
              <a:rPr lang="en-US" sz="1800" b="1" baseline="-25000" dirty="0"/>
              <a:t>2</a:t>
            </a:r>
            <a:endParaRPr lang="en-US" sz="1800" b="1" dirty="0"/>
          </a:p>
          <a:p>
            <a:pPr>
              <a:defRPr/>
            </a:pPr>
            <a:r>
              <a:rPr lang="en-US" sz="1800" b="1" dirty="0"/>
              <a:t>	D.	NaNO</a:t>
            </a:r>
            <a:r>
              <a:rPr lang="en-US" sz="1800" b="1" baseline="-25000" dirty="0"/>
              <a:t>2</a:t>
            </a:r>
            <a:r>
              <a:rPr lang="en-US" sz="1800" b="1" dirty="0"/>
              <a:t>		L.    BaCl</a:t>
            </a:r>
            <a:r>
              <a:rPr lang="en-US" sz="1800" b="1" baseline="-25000" dirty="0"/>
              <a:t>2</a:t>
            </a:r>
            <a:r>
              <a:rPr lang="en-US" sz="1800" b="1" dirty="0">
                <a:sym typeface="Symbol" pitchFamily="18" charset="2"/>
              </a:rPr>
              <a:t></a:t>
            </a:r>
            <a:r>
              <a:rPr lang="en-US" sz="1800" b="1" dirty="0"/>
              <a:t>8H</a:t>
            </a:r>
            <a:r>
              <a:rPr lang="en-US" sz="1800" b="1" baseline="-25000" dirty="0"/>
              <a:t>2</a:t>
            </a:r>
            <a:r>
              <a:rPr lang="en-US" sz="1800" b="1" dirty="0"/>
              <a:t>O</a:t>
            </a:r>
            <a:endParaRPr lang="en-US" sz="1800" dirty="0"/>
          </a:p>
          <a:p>
            <a:pPr lvl="2">
              <a:defRPr/>
            </a:pPr>
            <a:r>
              <a:rPr lang="en-US" sz="1800" b="1" dirty="0"/>
              <a:t>E.	</a:t>
            </a:r>
            <a:r>
              <a:rPr lang="en-US" sz="1800" b="1" dirty="0" err="1"/>
              <a:t>NaCl</a:t>
            </a:r>
            <a:r>
              <a:rPr lang="en-US" sz="1800" b="1" dirty="0"/>
              <a:t>		M.    NO</a:t>
            </a:r>
          </a:p>
          <a:p>
            <a:pPr lvl="2">
              <a:defRPr/>
            </a:pPr>
            <a:r>
              <a:rPr lang="en-US" sz="1800" b="1" dirty="0"/>
              <a:t>F.	MgCl</a:t>
            </a:r>
            <a:r>
              <a:rPr lang="en-US" sz="1800" b="1" baseline="-25000" dirty="0"/>
              <a:t>2</a:t>
            </a:r>
            <a:r>
              <a:rPr lang="en-US" sz="1800" b="1" dirty="0"/>
              <a:t>		N.    NaHSO</a:t>
            </a:r>
            <a:r>
              <a:rPr lang="en-US" sz="1800" b="1" baseline="-25000" dirty="0"/>
              <a:t>4</a:t>
            </a:r>
            <a:endParaRPr lang="en-US" sz="1800" b="1" dirty="0"/>
          </a:p>
          <a:p>
            <a:pPr lvl="2">
              <a:defRPr/>
            </a:pPr>
            <a:r>
              <a:rPr lang="en-US" sz="1800" b="1" dirty="0"/>
              <a:t>G.	</a:t>
            </a:r>
            <a:r>
              <a:rPr lang="en-US" sz="1800" b="1" dirty="0" err="1"/>
              <a:t>RbBr</a:t>
            </a:r>
            <a:r>
              <a:rPr lang="en-US" sz="1800" b="1" dirty="0"/>
              <a:t>		O.    N</a:t>
            </a:r>
            <a:r>
              <a:rPr lang="en-US" sz="1800" b="1" baseline="-25000" dirty="0"/>
              <a:t>2</a:t>
            </a:r>
            <a:r>
              <a:rPr lang="en-US" sz="1800" b="1" dirty="0"/>
              <a:t>F</a:t>
            </a:r>
            <a:r>
              <a:rPr lang="en-US" sz="1800" b="1" baseline="-25000" dirty="0"/>
              <a:t>4</a:t>
            </a:r>
            <a:endParaRPr lang="en-US" sz="1800" b="1" dirty="0"/>
          </a:p>
          <a:p>
            <a:pPr lvl="2">
              <a:defRPr/>
            </a:pPr>
            <a:r>
              <a:rPr lang="en-US" sz="1800" b="1" dirty="0"/>
              <a:t>H.	</a:t>
            </a:r>
            <a:r>
              <a:rPr lang="en-US" sz="1800" b="1" dirty="0" err="1"/>
              <a:t>CsF</a:t>
            </a:r>
            <a:r>
              <a:rPr lang="en-US" sz="1800" b="1" dirty="0"/>
              <a:t>		P.     FePO</a:t>
            </a:r>
            <a:r>
              <a:rPr lang="en-US" sz="1800" b="1" baseline="-25000" dirty="0"/>
              <a:t>4</a:t>
            </a:r>
          </a:p>
          <a:p>
            <a:pPr lvl="2">
              <a:defRPr/>
            </a:pPr>
            <a:endParaRPr lang="en-US" sz="1800" b="1" dirty="0"/>
          </a:p>
          <a:p>
            <a:pPr>
              <a:defRPr/>
            </a:pPr>
            <a:r>
              <a:rPr lang="en-US" sz="1800" b="1" dirty="0"/>
              <a:t>2. Write formulas for the following compounds:</a:t>
            </a:r>
          </a:p>
          <a:p>
            <a:pPr>
              <a:defRPr/>
            </a:pPr>
            <a:endParaRPr lang="en-US" sz="1800" b="1" dirty="0"/>
          </a:p>
          <a:p>
            <a:pPr>
              <a:defRPr/>
            </a:pPr>
            <a:r>
              <a:rPr lang="en-US" sz="1800" b="1" dirty="0"/>
              <a:t>A.  potassium dichromate		G.  ammonium acetate</a:t>
            </a:r>
          </a:p>
          <a:p>
            <a:pPr marL="342900" indent="-342900">
              <a:buFontTx/>
              <a:buAutoNum type="alphaUcPeriod" startAt="2"/>
              <a:defRPr/>
            </a:pPr>
            <a:r>
              <a:rPr lang="en-US" sz="1800" b="1" dirty="0"/>
              <a:t>sulfur hexafluoride		H.  ammonium hydrogen  sulfate        </a:t>
            </a:r>
          </a:p>
          <a:p>
            <a:pPr marL="342900" indent="-342900">
              <a:buFontTx/>
              <a:buAutoNum type="alphaUcPeriod" startAt="2"/>
              <a:defRPr/>
            </a:pPr>
            <a:r>
              <a:rPr lang="en-US" sz="1800" b="1" dirty="0"/>
              <a:t>sodium </a:t>
            </a:r>
            <a:r>
              <a:rPr lang="en-US" sz="1800" b="1" dirty="0" err="1"/>
              <a:t>dihydrogen</a:t>
            </a:r>
            <a:r>
              <a:rPr lang="en-US" sz="1800" b="1" dirty="0"/>
              <a:t>  phosphate	I.   cobalt(III) nitrate </a:t>
            </a:r>
          </a:p>
          <a:p>
            <a:pPr marL="342900" indent="-342900">
              <a:buFontTx/>
              <a:buAutoNum type="alphaUcPeriod" startAt="4"/>
              <a:defRPr/>
            </a:pPr>
            <a:r>
              <a:rPr lang="en-US" sz="1800" b="1" dirty="0"/>
              <a:t>lithium nitride			J.   mercury(I) chloride</a:t>
            </a:r>
          </a:p>
          <a:p>
            <a:pPr marL="342900" indent="-342900">
              <a:buFontTx/>
              <a:buAutoNum type="alphaUcPeriod" startAt="3"/>
              <a:defRPr/>
            </a:pPr>
            <a:r>
              <a:rPr lang="en-US" sz="1800" b="1" dirty="0"/>
              <a:t>hydrogen cyanide		I.   ammonium chromate</a:t>
            </a:r>
          </a:p>
          <a:p>
            <a:pPr marL="342900" indent="-342900">
              <a:buFontTx/>
              <a:buAutoNum type="alphaUcPeriod" startAt="4"/>
              <a:defRPr/>
            </a:pPr>
            <a:r>
              <a:rPr lang="en-US" sz="1800" b="1" dirty="0"/>
              <a:t>sodium peroxide		J.   copper(I) bromide</a:t>
            </a:r>
          </a:p>
          <a:p>
            <a:pPr marL="342900" indent="-342900">
              <a:buFontTx/>
              <a:buAutoNum type="alphaUcPeriod" startAt="5"/>
              <a:defRPr/>
            </a:pPr>
            <a:r>
              <a:rPr lang="en-US" sz="1800" b="1" dirty="0"/>
              <a:t>copper(II) acetate		K.   germanium dioxide</a:t>
            </a:r>
          </a:p>
          <a:p>
            <a:pPr>
              <a:defRPr/>
            </a:pPr>
            <a:r>
              <a:rPr lang="en-US" sz="1800" b="1" dirty="0"/>
              <a:t>F.   carbon </a:t>
            </a:r>
            <a:r>
              <a:rPr lang="en-US" sz="1800" b="1" dirty="0" err="1"/>
              <a:t>tetrafluoride</a:t>
            </a:r>
            <a:r>
              <a:rPr lang="en-US" sz="1800" b="1" dirty="0"/>
              <a:t>		L.   butane</a:t>
            </a:r>
          </a:p>
          <a:p>
            <a:pPr lvl="2">
              <a:defRPr/>
            </a:pPr>
            <a:endParaRPr lang="en-US" sz="16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1C46164E-BC75-44A9-BCF7-0BE849C46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686800" cy="630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2000" b="1" dirty="0">
                <a:solidFill>
                  <a:schemeClr val="accent4"/>
                </a:solidFill>
              </a:rPr>
              <a:t>Workshop on </a:t>
            </a:r>
            <a:r>
              <a:rPr lang="en-US" sz="2000" b="1" dirty="0" err="1">
                <a:solidFill>
                  <a:schemeClr val="accent4"/>
                </a:solidFill>
              </a:rPr>
              <a:t>nomeclature</a:t>
            </a:r>
            <a:r>
              <a:rPr lang="en-US" sz="2000" b="1" dirty="0">
                <a:solidFill>
                  <a:schemeClr val="accent4"/>
                </a:solidFill>
              </a:rPr>
              <a:t> – page 2</a:t>
            </a:r>
          </a:p>
          <a:p>
            <a:pPr algn="ctr">
              <a:defRPr/>
            </a:pPr>
            <a:endParaRPr lang="en-US" sz="2000" b="1" dirty="0">
              <a:solidFill>
                <a:schemeClr val="accent4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chemeClr val="accent4"/>
                </a:solidFill>
              </a:rPr>
              <a:t>3.  The formulas and common names for several substances are given below.  What are the systematic names for these substances?</a:t>
            </a:r>
          </a:p>
          <a:p>
            <a:pPr lvl="2">
              <a:defRPr/>
            </a:pPr>
            <a:endParaRPr lang="en-US" sz="2000" b="1" dirty="0">
              <a:solidFill>
                <a:schemeClr val="accent4"/>
              </a:solidFill>
            </a:endParaRPr>
          </a:p>
          <a:p>
            <a:pPr lvl="2">
              <a:defRPr/>
            </a:pPr>
            <a:r>
              <a:rPr lang="en-US" sz="2000" b="1" dirty="0">
                <a:solidFill>
                  <a:schemeClr val="accent4"/>
                </a:solidFill>
              </a:rPr>
              <a:t>A.	sugar of lead		</a:t>
            </a:r>
            <a:r>
              <a:rPr lang="en-US" sz="2000" b="1" dirty="0" err="1">
                <a:solidFill>
                  <a:schemeClr val="accent4"/>
                </a:solidFill>
              </a:rPr>
              <a:t>Pb</a:t>
            </a:r>
            <a:r>
              <a:rPr lang="en-US" sz="2000" b="1" dirty="0">
                <a:solidFill>
                  <a:schemeClr val="accent4"/>
                </a:solidFill>
              </a:rPr>
              <a:t>(C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r>
              <a:rPr lang="en-US" sz="2000" b="1" dirty="0">
                <a:solidFill>
                  <a:schemeClr val="accent4"/>
                </a:solidFill>
              </a:rPr>
              <a:t>H</a:t>
            </a:r>
            <a:r>
              <a:rPr lang="en-US" sz="2000" b="1" baseline="-25000" dirty="0">
                <a:solidFill>
                  <a:schemeClr val="accent4"/>
                </a:solidFill>
              </a:rPr>
              <a:t>3</a:t>
            </a:r>
            <a:r>
              <a:rPr lang="en-US" sz="2000" b="1" dirty="0">
                <a:solidFill>
                  <a:schemeClr val="accent4"/>
                </a:solidFill>
              </a:rPr>
              <a:t>O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r>
              <a:rPr lang="en-US" sz="2000" b="1" dirty="0">
                <a:solidFill>
                  <a:schemeClr val="accent4"/>
                </a:solidFill>
              </a:rPr>
              <a:t>)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endParaRPr lang="en-US" sz="2000" b="1" dirty="0">
              <a:solidFill>
                <a:schemeClr val="accent4"/>
              </a:solidFill>
            </a:endParaRPr>
          </a:p>
          <a:p>
            <a:pPr lvl="2">
              <a:defRPr/>
            </a:pPr>
            <a:r>
              <a:rPr lang="en-US" sz="2000" b="1" dirty="0">
                <a:solidFill>
                  <a:schemeClr val="accent4"/>
                </a:solidFill>
              </a:rPr>
              <a:t>B.	blue </a:t>
            </a:r>
            <a:r>
              <a:rPr lang="en-US" sz="2000" b="1" dirty="0" err="1">
                <a:solidFill>
                  <a:schemeClr val="accent4"/>
                </a:solidFill>
              </a:rPr>
              <a:t>vitrol</a:t>
            </a:r>
            <a:r>
              <a:rPr lang="en-US" sz="2000" b="1" dirty="0">
                <a:solidFill>
                  <a:schemeClr val="accent4"/>
                </a:solidFill>
              </a:rPr>
              <a:t>		CuSO</a:t>
            </a:r>
            <a:r>
              <a:rPr lang="en-US" sz="2000" b="1" baseline="-25000" dirty="0">
                <a:solidFill>
                  <a:schemeClr val="accent4"/>
                </a:solidFill>
              </a:rPr>
              <a:t>4</a:t>
            </a:r>
            <a:endParaRPr lang="en-US" sz="2000" b="1" dirty="0">
              <a:solidFill>
                <a:schemeClr val="accent4"/>
              </a:solidFill>
            </a:endParaRPr>
          </a:p>
          <a:p>
            <a:pPr lvl="2">
              <a:defRPr/>
            </a:pPr>
            <a:r>
              <a:rPr lang="en-US" sz="2000" b="1" dirty="0">
                <a:solidFill>
                  <a:schemeClr val="accent4"/>
                </a:solidFill>
              </a:rPr>
              <a:t>C.	quicklime		</a:t>
            </a:r>
            <a:r>
              <a:rPr lang="en-US" sz="2000" b="1" dirty="0" err="1">
                <a:solidFill>
                  <a:schemeClr val="accent4"/>
                </a:solidFill>
              </a:rPr>
              <a:t>CaO</a:t>
            </a:r>
            <a:endParaRPr lang="en-US" sz="2000" b="1" dirty="0">
              <a:solidFill>
                <a:schemeClr val="accent4"/>
              </a:solidFill>
            </a:endParaRPr>
          </a:p>
          <a:p>
            <a:pPr lvl="2">
              <a:defRPr/>
            </a:pPr>
            <a:r>
              <a:rPr lang="en-US" sz="2000" b="1" dirty="0">
                <a:solidFill>
                  <a:schemeClr val="accent4"/>
                </a:solidFill>
              </a:rPr>
              <a:t>D.	milk of magnesia	Mg(OH)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endParaRPr lang="en-US" sz="2000" b="1" dirty="0">
              <a:solidFill>
                <a:schemeClr val="accent4"/>
              </a:solidFill>
            </a:endParaRPr>
          </a:p>
          <a:p>
            <a:pPr lvl="2">
              <a:defRPr/>
            </a:pPr>
            <a:r>
              <a:rPr lang="en-US" sz="2000" b="1" dirty="0">
                <a:solidFill>
                  <a:schemeClr val="accent4"/>
                </a:solidFill>
              </a:rPr>
              <a:t>E.	laughing gas		N</a:t>
            </a:r>
            <a:r>
              <a:rPr lang="en-US" sz="2000" b="1" baseline="-25000" dirty="0">
                <a:solidFill>
                  <a:schemeClr val="accent4"/>
                </a:solidFill>
              </a:rPr>
              <a:t>2</a:t>
            </a:r>
            <a:r>
              <a:rPr lang="en-US" sz="2000" b="1" dirty="0">
                <a:solidFill>
                  <a:schemeClr val="accent4"/>
                </a:solidFill>
              </a:rPr>
              <a:t>O</a:t>
            </a:r>
          </a:p>
          <a:p>
            <a:pPr>
              <a:defRPr/>
            </a:pPr>
            <a:endParaRPr lang="en-US" sz="2000" b="1" dirty="0">
              <a:solidFill>
                <a:schemeClr val="accent4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chemeClr val="accent4"/>
                </a:solidFill>
              </a:rPr>
              <a:t>4.   Writing Names and Formulas of Compounds</a:t>
            </a:r>
            <a:r>
              <a:rPr lang="en-US" sz="2000" dirty="0">
                <a:solidFill>
                  <a:schemeClr val="accent4"/>
                </a:solidFill>
              </a:rPr>
              <a:t> </a:t>
            </a:r>
          </a:p>
          <a:p>
            <a:pPr>
              <a:defRPr/>
            </a:pPr>
            <a:r>
              <a:rPr lang="en-US" sz="2000" dirty="0">
                <a:solidFill>
                  <a:schemeClr val="accent4"/>
                </a:solidFill>
              </a:rPr>
              <a:t>A.	Calcium hydroxide		____________________</a:t>
            </a:r>
          </a:p>
          <a:p>
            <a:pPr>
              <a:defRPr/>
            </a:pPr>
            <a:r>
              <a:rPr lang="en-US" sz="2000" dirty="0">
                <a:solidFill>
                  <a:schemeClr val="accent4"/>
                </a:solidFill>
              </a:rPr>
              <a:t>B.	Nickel(II) phosphate		____________________</a:t>
            </a:r>
          </a:p>
          <a:p>
            <a:pPr>
              <a:defRPr/>
            </a:pPr>
            <a:r>
              <a:rPr lang="en-US" sz="2000" dirty="0">
                <a:solidFill>
                  <a:schemeClr val="accent4"/>
                </a:solidFill>
              </a:rPr>
              <a:t>C.	Beryllium iodide			____________________</a:t>
            </a:r>
          </a:p>
          <a:p>
            <a:pPr>
              <a:defRPr/>
            </a:pPr>
            <a:r>
              <a:rPr lang="en-US" sz="2000" dirty="0">
                <a:solidFill>
                  <a:schemeClr val="accent4"/>
                </a:solidFill>
              </a:rPr>
              <a:t>D.	Chromium(III) sulfide		____________________</a:t>
            </a:r>
          </a:p>
          <a:p>
            <a:pPr>
              <a:defRPr/>
            </a:pPr>
            <a:r>
              <a:rPr lang="en-US" sz="2000" dirty="0">
                <a:solidFill>
                  <a:schemeClr val="accent4"/>
                </a:solidFill>
              </a:rPr>
              <a:t>E.	</a:t>
            </a:r>
            <a:r>
              <a:rPr lang="en-US" sz="2000" dirty="0" err="1">
                <a:solidFill>
                  <a:schemeClr val="accent4"/>
                </a:solidFill>
              </a:rPr>
              <a:t>Diphosphorus</a:t>
            </a:r>
            <a:r>
              <a:rPr lang="en-US" sz="2000" dirty="0">
                <a:solidFill>
                  <a:schemeClr val="accent4"/>
                </a:solidFill>
              </a:rPr>
              <a:t> tetroxide		____________________</a:t>
            </a:r>
          </a:p>
          <a:p>
            <a:pPr>
              <a:defRPr/>
            </a:pPr>
            <a:r>
              <a:rPr lang="en-US" sz="2000" dirty="0">
                <a:solidFill>
                  <a:schemeClr val="accent4"/>
                </a:solidFill>
              </a:rPr>
              <a:t>F.	Aluminum oxide			____________________</a:t>
            </a:r>
          </a:p>
          <a:p>
            <a:pPr>
              <a:defRPr/>
            </a:pPr>
            <a:r>
              <a:rPr lang="en-US" sz="2000" dirty="0">
                <a:solidFill>
                  <a:schemeClr val="accent4"/>
                </a:solidFill>
              </a:rPr>
              <a:t>G.	Ammonium nitrate		____________________</a:t>
            </a:r>
          </a:p>
          <a:p>
            <a:pPr>
              <a:defRPr/>
            </a:pPr>
            <a:r>
              <a:rPr lang="en-US" sz="2000" dirty="0">
                <a:solidFill>
                  <a:schemeClr val="accent4"/>
                </a:solidFill>
              </a:rPr>
              <a:t>H.	Phosphorus </a:t>
            </a:r>
            <a:r>
              <a:rPr lang="en-US" sz="2000" dirty="0" err="1">
                <a:solidFill>
                  <a:schemeClr val="accent4"/>
                </a:solidFill>
              </a:rPr>
              <a:t>pentachloride</a:t>
            </a:r>
            <a:r>
              <a:rPr lang="en-US" sz="2000" dirty="0">
                <a:solidFill>
                  <a:schemeClr val="accent4"/>
                </a:solidFill>
              </a:rPr>
              <a:t>		</a:t>
            </a:r>
            <a:r>
              <a:rPr lang="en-US" dirty="0">
                <a:solidFill>
                  <a:schemeClr val="accent4"/>
                </a:solidFill>
              </a:rPr>
              <a:t>_________________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3F76A35B-41D5-44E8-96D7-8F804FC08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915400" cy="600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dirty="0"/>
              <a:t>Workshop on Nomenclature – page 3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>
                <a:solidFill>
                  <a:schemeClr val="accent4"/>
                </a:solidFill>
              </a:rPr>
              <a:t>5. Name each of the following compounds.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A.   Na</a:t>
            </a:r>
            <a:r>
              <a:rPr lang="en-US" b="1" baseline="-25000" dirty="0">
                <a:solidFill>
                  <a:schemeClr val="accent4"/>
                </a:solidFill>
              </a:rPr>
              <a:t>3</a:t>
            </a:r>
            <a:r>
              <a:rPr lang="en-US" b="1" dirty="0">
                <a:solidFill>
                  <a:schemeClr val="accent4"/>
                </a:solidFill>
              </a:rPr>
              <a:t>PO</a:t>
            </a:r>
            <a:r>
              <a:rPr lang="en-US" b="1" baseline="-25000" dirty="0">
                <a:solidFill>
                  <a:schemeClr val="accent4"/>
                </a:solidFill>
              </a:rPr>
              <a:t>4</a:t>
            </a:r>
            <a:r>
              <a:rPr lang="en-US" b="1" dirty="0">
                <a:solidFill>
                  <a:schemeClr val="accent4"/>
                </a:solidFill>
              </a:rPr>
              <a:t>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B.   PF</a:t>
            </a:r>
            <a:r>
              <a:rPr lang="en-US" b="1" baseline="-25000" dirty="0">
                <a:solidFill>
                  <a:schemeClr val="accent4"/>
                </a:solidFill>
              </a:rPr>
              <a:t>5</a:t>
            </a:r>
            <a:r>
              <a:rPr lang="en-US" b="1" dirty="0">
                <a:solidFill>
                  <a:schemeClr val="accent4"/>
                </a:solidFill>
              </a:rPr>
              <a:t>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D.   FeBr</a:t>
            </a:r>
            <a:r>
              <a:rPr lang="en-US" b="1" baseline="-25000" dirty="0">
                <a:solidFill>
                  <a:schemeClr val="accent4"/>
                </a:solidFill>
              </a:rPr>
              <a:t>3</a:t>
            </a:r>
            <a:r>
              <a:rPr lang="en-US" b="1" dirty="0">
                <a:solidFill>
                  <a:schemeClr val="accent4"/>
                </a:solidFill>
              </a:rPr>
              <a:t>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E.   Cu</a:t>
            </a:r>
            <a:r>
              <a:rPr lang="en-US" b="1" baseline="-25000" dirty="0">
                <a:solidFill>
                  <a:schemeClr val="accent4"/>
                </a:solidFill>
              </a:rPr>
              <a:t>2</a:t>
            </a:r>
            <a:r>
              <a:rPr lang="en-US" b="1" dirty="0">
                <a:solidFill>
                  <a:schemeClr val="accent4"/>
                </a:solidFill>
              </a:rPr>
              <a:t>O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F.   Cr(OH)</a:t>
            </a:r>
            <a:r>
              <a:rPr lang="en-US" b="1" baseline="-25000" dirty="0">
                <a:solidFill>
                  <a:schemeClr val="accent4"/>
                </a:solidFill>
              </a:rPr>
              <a:t>3</a:t>
            </a:r>
            <a:r>
              <a:rPr lang="en-US" b="1" dirty="0">
                <a:solidFill>
                  <a:schemeClr val="accent4"/>
                </a:solidFill>
              </a:rPr>
              <a:t>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G.   Rb</a:t>
            </a:r>
            <a:r>
              <a:rPr lang="en-US" b="1" baseline="-25000" dirty="0">
                <a:solidFill>
                  <a:schemeClr val="accent4"/>
                </a:solidFill>
              </a:rPr>
              <a:t>2</a:t>
            </a:r>
            <a:r>
              <a:rPr lang="en-US" b="1" dirty="0">
                <a:solidFill>
                  <a:schemeClr val="accent4"/>
                </a:solidFill>
              </a:rPr>
              <a:t>SO</a:t>
            </a:r>
            <a:r>
              <a:rPr lang="en-US" b="1" baseline="-25000" dirty="0">
                <a:solidFill>
                  <a:schemeClr val="accent4"/>
                </a:solidFill>
              </a:rPr>
              <a:t>4</a:t>
            </a:r>
            <a:r>
              <a:rPr lang="en-US" b="1" dirty="0">
                <a:solidFill>
                  <a:schemeClr val="accent4"/>
                </a:solidFill>
              </a:rPr>
              <a:t>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H.   N</a:t>
            </a:r>
            <a:r>
              <a:rPr lang="en-US" b="1" baseline="-25000" dirty="0">
                <a:solidFill>
                  <a:schemeClr val="accent4"/>
                </a:solidFill>
              </a:rPr>
              <a:t>2</a:t>
            </a:r>
            <a:r>
              <a:rPr lang="en-US" b="1" dirty="0">
                <a:solidFill>
                  <a:schemeClr val="accent4"/>
                </a:solidFill>
              </a:rPr>
              <a:t>O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I.     HI (</a:t>
            </a:r>
            <a:r>
              <a:rPr lang="en-US" b="1" dirty="0" err="1">
                <a:solidFill>
                  <a:schemeClr val="accent4"/>
                </a:solidFill>
              </a:rPr>
              <a:t>aq</a:t>
            </a:r>
            <a:r>
              <a:rPr lang="en-US" b="1" dirty="0">
                <a:solidFill>
                  <a:schemeClr val="accent4"/>
                </a:solidFill>
              </a:rPr>
              <a:t>)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J.    KH		________________________________</a:t>
            </a:r>
          </a:p>
          <a:p>
            <a:pPr lvl="2">
              <a:defRPr/>
            </a:pPr>
            <a:r>
              <a:rPr lang="en-US" b="1" dirty="0">
                <a:solidFill>
                  <a:schemeClr val="accent4"/>
                </a:solidFill>
              </a:rPr>
              <a:t>K.   Cr</a:t>
            </a:r>
            <a:r>
              <a:rPr lang="en-US" b="1" baseline="-25000" dirty="0">
                <a:solidFill>
                  <a:schemeClr val="accent4"/>
                </a:solidFill>
              </a:rPr>
              <a:t>2</a:t>
            </a:r>
            <a:r>
              <a:rPr lang="en-US" b="1" dirty="0">
                <a:solidFill>
                  <a:schemeClr val="accent4"/>
                </a:solidFill>
              </a:rPr>
              <a:t>O</a:t>
            </a:r>
            <a:r>
              <a:rPr lang="en-US" b="1" baseline="-25000" dirty="0">
                <a:solidFill>
                  <a:schemeClr val="accent4"/>
                </a:solidFill>
              </a:rPr>
              <a:t>3</a:t>
            </a:r>
            <a:r>
              <a:rPr lang="en-US" b="1" dirty="0">
                <a:solidFill>
                  <a:schemeClr val="accent4"/>
                </a:solidFill>
              </a:rPr>
              <a:t>		________________________________</a:t>
            </a:r>
          </a:p>
          <a:p>
            <a:pPr>
              <a:defRPr/>
            </a:pPr>
            <a:r>
              <a:rPr lang="en-US" b="1" dirty="0">
                <a:solidFill>
                  <a:schemeClr val="accent4"/>
                </a:solidFill>
              </a:rPr>
              <a:t>	L.   MgSO</a:t>
            </a:r>
            <a:r>
              <a:rPr lang="en-US" b="1" baseline="-25000" dirty="0">
                <a:solidFill>
                  <a:schemeClr val="accent4"/>
                </a:solidFill>
              </a:rPr>
              <a:t>4</a:t>
            </a:r>
            <a:r>
              <a:rPr lang="en-US" b="1" dirty="0">
                <a:solidFill>
                  <a:schemeClr val="accent4"/>
                </a:solidFill>
                <a:sym typeface="Symbol" pitchFamily="18" charset="2"/>
              </a:rPr>
              <a:t></a:t>
            </a:r>
            <a:r>
              <a:rPr lang="en-US" b="1" dirty="0">
                <a:solidFill>
                  <a:schemeClr val="accent4"/>
                </a:solidFill>
              </a:rPr>
              <a:t>6H</a:t>
            </a:r>
            <a:r>
              <a:rPr lang="en-US" b="1" baseline="-25000" dirty="0">
                <a:solidFill>
                  <a:schemeClr val="accent4"/>
                </a:solidFill>
              </a:rPr>
              <a:t>2</a:t>
            </a:r>
            <a:r>
              <a:rPr lang="en-US" b="1" dirty="0">
                <a:solidFill>
                  <a:schemeClr val="accent4"/>
                </a:solidFill>
              </a:rPr>
              <a:t>O	________________________________	M.  CH</a:t>
            </a:r>
            <a:r>
              <a:rPr lang="en-US" b="1" baseline="-25000" dirty="0">
                <a:solidFill>
                  <a:schemeClr val="accent4"/>
                </a:solidFill>
              </a:rPr>
              <a:t>3</a:t>
            </a:r>
            <a:r>
              <a:rPr lang="en-US" b="1" dirty="0">
                <a:solidFill>
                  <a:schemeClr val="accent4"/>
                </a:solidFill>
              </a:rPr>
              <a:t>CH</a:t>
            </a:r>
            <a:r>
              <a:rPr lang="en-US" b="1" baseline="-25000" dirty="0">
                <a:solidFill>
                  <a:schemeClr val="accent4"/>
                </a:solidFill>
              </a:rPr>
              <a:t>2</a:t>
            </a:r>
            <a:r>
              <a:rPr lang="en-US" b="1" dirty="0">
                <a:solidFill>
                  <a:schemeClr val="accent4"/>
                </a:solidFill>
              </a:rPr>
              <a:t>CH</a:t>
            </a:r>
            <a:r>
              <a:rPr lang="en-US" b="1" baseline="-25000" dirty="0">
                <a:solidFill>
                  <a:schemeClr val="accent4"/>
                </a:solidFill>
              </a:rPr>
              <a:t>3</a:t>
            </a:r>
            <a:r>
              <a:rPr lang="en-US" b="1" dirty="0">
                <a:solidFill>
                  <a:schemeClr val="accent4"/>
                </a:solidFill>
              </a:rPr>
              <a:t>	________________________________</a:t>
            </a:r>
          </a:p>
          <a:p>
            <a:pPr lvl="2">
              <a:defRPr/>
            </a:pPr>
            <a:endParaRPr lang="en-US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erry\Pictures\lecture pictures\Picture 075.jpg" title="decorative 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AF6B299E-8C21-463A-959D-5B1C99409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-34925"/>
            <a:ext cx="8915400" cy="669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u="sng"/>
              <a:t>Assigning Oxidation States</a:t>
            </a:r>
          </a:p>
          <a:p>
            <a:pPr>
              <a:defRPr/>
            </a:pPr>
            <a:endParaRPr lang="en-US" sz="2000">
              <a:solidFill>
                <a:srgbClr val="800000"/>
              </a:solidFill>
            </a:endParaRPr>
          </a:p>
          <a:p>
            <a:pPr>
              <a:defRPr/>
            </a:pPr>
            <a:r>
              <a:rPr lang="en-US" b="1">
                <a:solidFill>
                  <a:srgbClr val="800000"/>
                </a:solidFill>
              </a:rPr>
              <a:t>The concept of oxidation numbers (or oxidation states) was devised as a simple way of keeping track of electrons in reactions.  We use the following rules for assigning oxidation numbers:</a:t>
            </a:r>
            <a:endParaRPr lang="en-US" sz="2800" b="1"/>
          </a:p>
          <a:p>
            <a:pPr>
              <a:defRPr/>
            </a:pPr>
            <a:endParaRPr lang="en-US" sz="2800" b="1">
              <a:solidFill>
                <a:srgbClr val="660066"/>
              </a:solidFill>
            </a:endParaRPr>
          </a:p>
          <a:p>
            <a:pPr>
              <a:defRPr/>
            </a:pPr>
            <a:r>
              <a:rPr lang="en-US" sz="2800" b="1">
                <a:solidFill>
                  <a:srgbClr val="660066"/>
                </a:solidFill>
              </a:rPr>
              <a:t>Free Elements (Na, O</a:t>
            </a:r>
            <a:r>
              <a:rPr lang="en-US" sz="2800" b="1" baseline="-25000">
                <a:solidFill>
                  <a:srgbClr val="660066"/>
                </a:solidFill>
              </a:rPr>
              <a:t>2</a:t>
            </a:r>
            <a:r>
              <a:rPr lang="en-US" sz="2800" b="1">
                <a:solidFill>
                  <a:srgbClr val="660066"/>
                </a:solidFill>
              </a:rPr>
              <a:t>, etc.)			0	</a:t>
            </a:r>
          </a:p>
          <a:p>
            <a:pPr>
              <a:defRPr/>
            </a:pPr>
            <a:r>
              <a:rPr lang="en-US" sz="2800" b="1">
                <a:solidFill>
                  <a:srgbClr val="660066"/>
                </a:solidFill>
              </a:rPr>
              <a:t>Group 1 Elements in a compound</a:t>
            </a:r>
            <a:r>
              <a:rPr lang="en-US" sz="2800" b="1" baseline="30000">
                <a:solidFill>
                  <a:srgbClr val="660066"/>
                </a:solidFill>
              </a:rPr>
              <a:t>1		</a:t>
            </a:r>
            <a:r>
              <a:rPr lang="en-US" sz="2800" b="1">
                <a:solidFill>
                  <a:srgbClr val="660066"/>
                </a:solidFill>
              </a:rPr>
              <a:t>+1	</a:t>
            </a:r>
          </a:p>
          <a:p>
            <a:pPr>
              <a:defRPr/>
            </a:pPr>
            <a:r>
              <a:rPr lang="en-US" sz="2800" b="1">
                <a:solidFill>
                  <a:srgbClr val="660066"/>
                </a:solidFill>
              </a:rPr>
              <a:t>Group 2 Elements in a compound		+2	</a:t>
            </a:r>
          </a:p>
          <a:p>
            <a:pPr>
              <a:defRPr/>
            </a:pPr>
            <a:r>
              <a:rPr lang="en-US" sz="2800" b="1">
                <a:solidFill>
                  <a:srgbClr val="660066"/>
                </a:solidFill>
              </a:rPr>
              <a:t>Group 3 Elements in a compound		+3	</a:t>
            </a:r>
          </a:p>
          <a:p>
            <a:pPr>
              <a:defRPr/>
            </a:pPr>
            <a:r>
              <a:rPr lang="en-US" sz="2800" b="1">
                <a:solidFill>
                  <a:srgbClr val="660066"/>
                </a:solidFill>
              </a:rPr>
              <a:t>“O” in a compound</a:t>
            </a:r>
            <a:r>
              <a:rPr lang="en-US" sz="2800" b="1" baseline="30000">
                <a:solidFill>
                  <a:srgbClr val="660066"/>
                </a:solidFill>
              </a:rPr>
              <a:t>2				</a:t>
            </a:r>
            <a:r>
              <a:rPr lang="en-US" sz="2800" b="1">
                <a:solidFill>
                  <a:srgbClr val="660066"/>
                </a:solidFill>
              </a:rPr>
              <a:t>-2	</a:t>
            </a:r>
          </a:p>
          <a:p>
            <a:pPr>
              <a:defRPr/>
            </a:pPr>
            <a:r>
              <a:rPr lang="en-US" sz="2800" b="1">
                <a:solidFill>
                  <a:srgbClr val="660066"/>
                </a:solidFill>
              </a:rPr>
              <a:t>“F” in a compound				-1	</a:t>
            </a:r>
            <a:endParaRPr lang="en-US" b="1"/>
          </a:p>
          <a:p>
            <a:pPr>
              <a:defRPr/>
            </a:pPr>
            <a:endParaRPr lang="en-US" b="1"/>
          </a:p>
          <a:p>
            <a:pPr>
              <a:defRPr/>
            </a:pPr>
            <a:r>
              <a:rPr lang="en-US" sz="2000" b="1" baseline="30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20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Exception to this rule occurs for hydrogen in hydrides (e.g. LiH, where the oxidation state of hydrogen is –1).</a:t>
            </a:r>
          </a:p>
          <a:p>
            <a:pPr>
              <a:defRPr/>
            </a:pPr>
            <a:endParaRPr lang="en-US" sz="2000" b="1" baseline="3000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2000" b="1" baseline="30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0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Exception to this rule occurs in peroxides (e.g. H</a:t>
            </a:r>
            <a:r>
              <a:rPr lang="en-US" sz="2000" b="1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0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</a:t>
            </a:r>
            <a:r>
              <a:rPr lang="en-US" sz="2000" b="1" baseline="-2500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0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where the oxidation state of  oxygen is –1).</a:t>
            </a:r>
            <a:endParaRPr lang="en-US" sz="2000" b="1" u="sng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1026">
            <a:extLst>
              <a:ext uri="{FF2B5EF4-FFF2-40B4-BE49-F238E27FC236}">
                <a16:creationId xmlns:a16="http://schemas.microsoft.com/office/drawing/2014/main" id="{E279DCC6-3840-469C-8B2F-4C5F2C9EB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686800" cy="600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en-US" sz="3200" b="1" i="1" u="sng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3200" b="1" i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NOTE</a:t>
            </a:r>
            <a:r>
              <a:rPr lang="en-US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Three transition metals, Cd</a:t>
            </a:r>
            <a:r>
              <a:rPr lang="en-US" sz="3200" b="1" baseline="300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Zn</a:t>
            </a:r>
            <a:r>
              <a:rPr lang="en-US" sz="3200" b="1" baseline="300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2+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and Ag</a:t>
            </a:r>
            <a:r>
              <a:rPr lang="en-US" sz="3200" b="1" baseline="300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are understood to exist in these oxidation states (numbers); therefore, Roman numerals are NOT included in parentheses.  Also note that the mercury(I) ion is written as a diatomic ion (dimer): Hg</a:t>
            </a:r>
            <a:r>
              <a:rPr lang="en-US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3200" b="1" baseline="300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+2</a:t>
            </a:r>
            <a:r>
              <a:rPr lang="en-US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defRPr/>
            </a:pPr>
            <a:endParaRPr lang="en-US" sz="3200" dirty="0"/>
          </a:p>
          <a:p>
            <a:pPr>
              <a:defRPr/>
            </a:pPr>
            <a:r>
              <a:rPr lang="en-US" sz="3200" u="sng" dirty="0">
                <a:solidFill>
                  <a:srgbClr val="008000"/>
                </a:solidFill>
              </a:rPr>
              <a:t>Practice</a:t>
            </a:r>
          </a:p>
          <a:p>
            <a:pPr>
              <a:defRPr/>
            </a:pPr>
            <a:r>
              <a:rPr lang="en-US" sz="3200" b="1" dirty="0">
                <a:solidFill>
                  <a:srgbClr val="336699"/>
                </a:solidFill>
              </a:rPr>
              <a:t>Determine the oxidation state of each underlined atom: </a:t>
            </a:r>
          </a:p>
          <a:p>
            <a:pPr>
              <a:defRPr/>
            </a:pPr>
            <a:r>
              <a:rPr lang="en-US" sz="3200" b="1" dirty="0">
                <a:solidFill>
                  <a:srgbClr val="336699"/>
                </a:solidFill>
              </a:rPr>
              <a:t>K</a:t>
            </a:r>
            <a:r>
              <a:rPr lang="en-US" sz="3200" b="1" u="sng" dirty="0">
                <a:solidFill>
                  <a:srgbClr val="336699"/>
                </a:solidFill>
              </a:rPr>
              <a:t>Mn</a:t>
            </a:r>
            <a:r>
              <a:rPr lang="en-US" sz="3200" b="1" dirty="0">
                <a:solidFill>
                  <a:srgbClr val="336699"/>
                </a:solidFill>
              </a:rPr>
              <a:t>O</a:t>
            </a:r>
            <a:r>
              <a:rPr lang="en-US" sz="3200" b="1" baseline="-25000" dirty="0">
                <a:solidFill>
                  <a:srgbClr val="336699"/>
                </a:solidFill>
              </a:rPr>
              <a:t>4</a:t>
            </a:r>
            <a:r>
              <a:rPr lang="en-US" sz="3200" b="1" dirty="0">
                <a:solidFill>
                  <a:srgbClr val="336699"/>
                </a:solidFill>
              </a:rPr>
              <a:t>, 		</a:t>
            </a:r>
            <a:r>
              <a:rPr lang="en-US" sz="3200" b="1" u="sng" dirty="0">
                <a:solidFill>
                  <a:srgbClr val="336699"/>
                </a:solidFill>
              </a:rPr>
              <a:t>Cl</a:t>
            </a:r>
            <a:r>
              <a:rPr lang="en-US" sz="3200" b="1" dirty="0">
                <a:solidFill>
                  <a:srgbClr val="336699"/>
                </a:solidFill>
              </a:rPr>
              <a:t>O</a:t>
            </a:r>
            <a:r>
              <a:rPr lang="en-US" sz="3200" b="1" baseline="-25000" dirty="0">
                <a:solidFill>
                  <a:srgbClr val="336699"/>
                </a:solidFill>
              </a:rPr>
              <a:t>4</a:t>
            </a:r>
            <a:r>
              <a:rPr lang="en-US" sz="3200" b="1" baseline="30000" dirty="0">
                <a:solidFill>
                  <a:srgbClr val="336699"/>
                </a:solidFill>
              </a:rPr>
              <a:t>-</a:t>
            </a:r>
            <a:r>
              <a:rPr lang="en-US" sz="3200" b="1" dirty="0">
                <a:solidFill>
                  <a:srgbClr val="336699"/>
                </a:solidFill>
              </a:rPr>
              <a:t>, 	and 		</a:t>
            </a:r>
            <a:r>
              <a:rPr lang="en-US" sz="3200" b="1" u="sng" dirty="0">
                <a:solidFill>
                  <a:srgbClr val="336699"/>
                </a:solidFill>
              </a:rPr>
              <a:t>S</a:t>
            </a:r>
            <a:r>
              <a:rPr lang="en-US" sz="3200" b="1" baseline="-25000" dirty="0">
                <a:solidFill>
                  <a:srgbClr val="336699"/>
                </a:solidFill>
              </a:rPr>
              <a:t>2</a:t>
            </a:r>
            <a:r>
              <a:rPr lang="en-US" sz="3200" b="1" dirty="0">
                <a:solidFill>
                  <a:srgbClr val="336699"/>
                </a:solidFill>
              </a:rPr>
              <a:t>O</a:t>
            </a:r>
            <a:r>
              <a:rPr lang="en-US" sz="3200" b="1" baseline="-25000" dirty="0">
                <a:solidFill>
                  <a:srgbClr val="336699"/>
                </a:solidFill>
              </a:rPr>
              <a:t>3</a:t>
            </a:r>
            <a:r>
              <a:rPr lang="en-US" sz="3200" b="1" baseline="30000" dirty="0">
                <a:solidFill>
                  <a:srgbClr val="336699"/>
                </a:solidFill>
              </a:rPr>
              <a:t>2-</a:t>
            </a:r>
            <a:r>
              <a:rPr lang="en-US" sz="3200" b="1" dirty="0">
                <a:solidFill>
                  <a:srgbClr val="336699"/>
                </a:solidFill>
              </a:rPr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143000" y="12192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Ionic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886200" y="12192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66"/>
                </a:solidFill>
                <a:latin typeface="Arial" panose="020B0604020202020204" pitchFamily="34" charset="0"/>
              </a:rPr>
              <a:t>Covalent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781800" y="12192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990099"/>
                </a:solidFill>
                <a:latin typeface="Arial" panose="020B0604020202020204" pitchFamily="34" charset="0"/>
              </a:rPr>
              <a:t>Metallic </a:t>
            </a:r>
          </a:p>
        </p:txBody>
      </p:sp>
      <p:sp>
        <p:nvSpPr>
          <p:cNvPr id="47110" name="Text Box 6">
            <a:extLst>
              <a:ext uri="{FF2B5EF4-FFF2-40B4-BE49-F238E27FC236}">
                <a16:creationId xmlns:a16="http://schemas.microsoft.com/office/drawing/2014/main" id="{409A8320-1252-4CDC-AE77-B9BD998E8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57200"/>
            <a:ext cx="3352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2800" b="1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Chemical Bonds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57200" y="1905000"/>
            <a:ext cx="3048000" cy="389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Arial" panose="020B0604020202020204" pitchFamily="34" charset="0"/>
              </a:rPr>
              <a:t> e- transfer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Arial" panose="020B0604020202020204" pitchFamily="34" charset="0"/>
              </a:rPr>
              <a:t>Crystal lattice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Arial" panose="020B0604020202020204" pitchFamily="34" charset="0"/>
              </a:rPr>
              <a:t>                 ions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 typeface="Wingdings" panose="05000000000000000000" pitchFamily="2" charset="2"/>
              <a:buNone/>
            </a:pPr>
            <a:endParaRPr lang="en-US" altLang="en-US" sz="1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dirty="0">
                <a:latin typeface="Arial" panose="020B0604020202020204" pitchFamily="34" charset="0"/>
              </a:rPr>
              <a:t> Na  +  Cl           Na</a:t>
            </a:r>
            <a:r>
              <a:rPr lang="en-US" altLang="en-US" sz="2400" b="1" baseline="30000" dirty="0">
                <a:latin typeface="Arial" panose="020B0604020202020204" pitchFamily="34" charset="0"/>
              </a:rPr>
              <a:t>+ </a:t>
            </a:r>
            <a:r>
              <a:rPr lang="en-US" altLang="en-US" sz="1800" dirty="0">
                <a:latin typeface="Arial" panose="020B0604020202020204" pitchFamily="34" charset="0"/>
              </a:rPr>
              <a:t>Cl </a:t>
            </a:r>
            <a:r>
              <a:rPr lang="en-US" altLang="en-US" sz="2800" baseline="30000" dirty="0">
                <a:latin typeface="Arial" panose="020B0604020202020204" pitchFamily="34" charset="0"/>
              </a:rPr>
              <a:t>-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Arial" panose="020B0604020202020204" pitchFamily="34" charset="0"/>
              </a:rPr>
              <a:t> “salts”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Arial" panose="020B0604020202020204" pitchFamily="34" charset="0"/>
              </a:rPr>
              <a:t> very strong bonds generally between metals and non metals.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Arial" panose="020B0604020202020204" pitchFamily="34" charset="0"/>
              </a:rPr>
              <a:t> Solids at room temp.</a:t>
            </a:r>
          </a:p>
          <a:p>
            <a:pPr eaLnBrk="1" hangingPunct="1">
              <a:lnSpc>
                <a:spcPct val="75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 dirty="0">
                <a:latin typeface="Arial" panose="020B0604020202020204" pitchFamily="34" charset="0"/>
              </a:rPr>
              <a:t> Poor conductors of electricity in a solid state</a:t>
            </a: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762000" y="3200400"/>
            <a:ext cx="3810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+</a:t>
            </a: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1295400" y="3200400"/>
            <a:ext cx="3810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7178" name="Line 18" title="arrow"/>
          <p:cNvSpPr>
            <a:spLocks noChangeShapeType="1"/>
          </p:cNvSpPr>
          <p:nvPr/>
        </p:nvSpPr>
        <p:spPr bwMode="auto">
          <a:xfrm>
            <a:off x="1828800" y="3581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Text Box 27"/>
          <p:cNvSpPr txBox="1">
            <a:spLocks noChangeArrowheads="1"/>
          </p:cNvSpPr>
          <p:nvPr/>
        </p:nvSpPr>
        <p:spPr bwMode="auto">
          <a:xfrm>
            <a:off x="3810000" y="1905000"/>
            <a:ext cx="2438400" cy="407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>
                <a:solidFill>
                  <a:srgbClr val="000066"/>
                </a:solidFill>
                <a:latin typeface="Arial" panose="020B0604020202020204" pitchFamily="34" charset="0"/>
              </a:rPr>
              <a:t> sharing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>
                <a:solidFill>
                  <a:srgbClr val="000066"/>
                </a:solidFill>
                <a:latin typeface="Arial" panose="020B0604020202020204" pitchFamily="34" charset="0"/>
              </a:rPr>
              <a:t> “molecules”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>
                <a:solidFill>
                  <a:srgbClr val="000066"/>
                </a:solidFill>
                <a:latin typeface="Arial" panose="020B0604020202020204" pitchFamily="34" charset="0"/>
              </a:rPr>
              <a:t> hypothetical charge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>
                <a:solidFill>
                  <a:srgbClr val="000066"/>
                </a:solidFill>
                <a:latin typeface="Arial" panose="020B0604020202020204" pitchFamily="34" charset="0"/>
              </a:rPr>
              <a:t> H   +   H       H  H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000066"/>
                </a:solidFill>
                <a:latin typeface="Arial" panose="020B0604020202020204" pitchFamily="34" charset="0"/>
              </a:rPr>
              <a:t>.</a:t>
            </a:r>
            <a:r>
              <a:rPr lang="en-US" altLang="en-US" sz="1800" b="1">
                <a:solidFill>
                  <a:srgbClr val="000066"/>
                </a:solidFill>
                <a:latin typeface="Arial" panose="020B0604020202020204" pitchFamily="34" charset="0"/>
              </a:rPr>
              <a:t> orbital overlap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>
                <a:solidFill>
                  <a:srgbClr val="000066"/>
                </a:solidFill>
                <a:latin typeface="Arial" panose="020B0604020202020204" pitchFamily="34" charset="0"/>
              </a:rPr>
              <a:t> Bonding e- are localized between two atoms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>
                <a:solidFill>
                  <a:srgbClr val="000066"/>
                </a:solidFill>
                <a:latin typeface="Arial" panose="020B0604020202020204" pitchFamily="34" charset="0"/>
              </a:rPr>
              <a:t> Formed between two nonmetals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7180" name="Line 28" title="arrow"/>
          <p:cNvSpPr>
            <a:spLocks noChangeShapeType="1"/>
          </p:cNvSpPr>
          <p:nvPr/>
        </p:nvSpPr>
        <p:spPr bwMode="auto">
          <a:xfrm>
            <a:off x="5029200" y="3581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Text Box 33"/>
          <p:cNvSpPr txBox="1">
            <a:spLocks noChangeArrowheads="1"/>
          </p:cNvSpPr>
          <p:nvPr/>
        </p:nvSpPr>
        <p:spPr bwMode="auto">
          <a:xfrm>
            <a:off x="6781800" y="1981200"/>
            <a:ext cx="16002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>
                <a:solidFill>
                  <a:srgbClr val="990099"/>
                </a:solidFill>
                <a:latin typeface="Arial" panose="020B0604020202020204" pitchFamily="34" charset="0"/>
              </a:rPr>
              <a:t> “sea” of e-</a:t>
            </a:r>
          </a:p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en-US" altLang="en-US" sz="1800" b="1">
                <a:solidFill>
                  <a:srgbClr val="990099"/>
                </a:solidFill>
                <a:latin typeface="Arial" panose="020B0604020202020204" pitchFamily="34" charset="0"/>
              </a:rPr>
              <a:t> e- are delocalized.</a:t>
            </a:r>
          </a:p>
        </p:txBody>
      </p:sp>
      <p:cxnSp>
        <p:nvCxnSpPr>
          <p:cNvPr id="7182" name="AutoShape 34"/>
          <p:cNvCxnSpPr>
            <a:cxnSpLocks noChangeShapeType="1"/>
            <a:stCxn id="7170" idx="0"/>
            <a:endCxn id="7171" idx="0"/>
          </p:cNvCxnSpPr>
          <p:nvPr/>
        </p:nvCxnSpPr>
        <p:spPr bwMode="auto">
          <a:xfrm rot="5400000" flipV="1">
            <a:off x="3256756" y="-284956"/>
            <a:ext cx="1588" cy="3009900"/>
          </a:xfrm>
          <a:prstGeom prst="bent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83" name="AutoShape 35"/>
          <p:cNvCxnSpPr>
            <a:cxnSpLocks noChangeShapeType="1"/>
            <a:stCxn id="7171" idx="3"/>
            <a:endCxn id="7172" idx="0"/>
          </p:cNvCxnSpPr>
          <p:nvPr/>
        </p:nvCxnSpPr>
        <p:spPr bwMode="auto">
          <a:xfrm flipV="1">
            <a:off x="5638800" y="1219200"/>
            <a:ext cx="1905000" cy="260350"/>
          </a:xfrm>
          <a:prstGeom prst="bentConnector4">
            <a:avLst>
              <a:gd name="adj1" fmla="val 30000"/>
              <a:gd name="adj2" fmla="val 18780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84" name="Text Box 36"/>
          <p:cNvSpPr txBox="1">
            <a:spLocks noChangeArrowheads="1"/>
          </p:cNvSpPr>
          <p:nvPr/>
        </p:nvSpPr>
        <p:spPr bwMode="auto">
          <a:xfrm>
            <a:off x="2590800" y="1066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“glue”</a:t>
            </a:r>
          </a:p>
        </p:txBody>
      </p:sp>
      <p:sp>
        <p:nvSpPr>
          <p:cNvPr id="7185" name="Text Box 37"/>
          <p:cNvSpPr txBox="1">
            <a:spLocks noChangeArrowheads="1"/>
          </p:cNvSpPr>
          <p:nvPr/>
        </p:nvSpPr>
        <p:spPr bwMode="auto">
          <a:xfrm>
            <a:off x="2590800" y="609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Bonds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68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u="sng"/>
              <a:t>Common Polyatomic Ions</a:t>
            </a:r>
            <a:r>
              <a:rPr lang="en-US" altLang="en-US" sz="1800"/>
              <a:t> – </a:t>
            </a:r>
            <a:r>
              <a:rPr lang="en-US" altLang="en-US" sz="1800" i="1"/>
              <a:t>YOU MUST MEMORIZE THESE</a:t>
            </a:r>
            <a:r>
              <a:rPr lang="en-US" altLang="en-US" sz="1800"/>
              <a:t>!!!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336699"/>
                </a:solidFill>
              </a:rPr>
              <a:t>acetate			C</a:t>
            </a:r>
            <a:r>
              <a:rPr lang="en-US" altLang="en-US" sz="1800" baseline="-25000">
                <a:solidFill>
                  <a:srgbClr val="336699"/>
                </a:solidFill>
              </a:rPr>
              <a:t>2</a:t>
            </a:r>
            <a:r>
              <a:rPr lang="en-US" altLang="en-US" sz="1800">
                <a:solidFill>
                  <a:srgbClr val="336699"/>
                </a:solidFill>
              </a:rPr>
              <a:t>H</a:t>
            </a:r>
            <a:r>
              <a:rPr lang="en-US" altLang="en-US" sz="1800" baseline="-25000">
                <a:solidFill>
                  <a:srgbClr val="336699"/>
                </a:solidFill>
              </a:rPr>
              <a:t>3</a:t>
            </a:r>
            <a:r>
              <a:rPr lang="en-US" altLang="en-US" sz="1800">
                <a:solidFill>
                  <a:srgbClr val="336699"/>
                </a:solidFill>
              </a:rPr>
              <a:t>O</a:t>
            </a:r>
            <a:r>
              <a:rPr lang="en-US" altLang="en-US" sz="1800" baseline="-25000">
                <a:solidFill>
                  <a:srgbClr val="336699"/>
                </a:solidFill>
              </a:rPr>
              <a:t>2</a:t>
            </a:r>
            <a:r>
              <a:rPr lang="en-US" altLang="en-US" sz="1800" baseline="30000">
                <a:solidFill>
                  <a:srgbClr val="336699"/>
                </a:solidFill>
              </a:rPr>
              <a:t>-</a:t>
            </a:r>
            <a:r>
              <a:rPr lang="en-US" altLang="en-US" sz="1800">
                <a:solidFill>
                  <a:srgbClr val="336699"/>
                </a:solidFill>
              </a:rPr>
              <a:t>		hydrogen phosphate	HPO</a:t>
            </a:r>
            <a:r>
              <a:rPr lang="en-US" altLang="en-US" sz="1800" baseline="-25000">
                <a:solidFill>
                  <a:srgbClr val="336699"/>
                </a:solidFill>
              </a:rPr>
              <a:t>4</a:t>
            </a:r>
            <a:r>
              <a:rPr lang="en-US" altLang="en-US" sz="1800" baseline="30000">
                <a:solidFill>
                  <a:srgbClr val="336699"/>
                </a:solidFill>
              </a:rPr>
              <a:t>2-</a:t>
            </a: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CC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ammonium		NH</a:t>
            </a:r>
            <a:r>
              <a:rPr lang="en-US" altLang="en-US" sz="1800" baseline="-25000">
                <a:solidFill>
                  <a:srgbClr val="CC0000"/>
                </a:solidFill>
              </a:rPr>
              <a:t>4</a:t>
            </a:r>
            <a:r>
              <a:rPr lang="en-US" altLang="en-US" sz="1800" baseline="30000">
                <a:solidFill>
                  <a:srgbClr val="CC0000"/>
                </a:solidFill>
              </a:rPr>
              <a:t>+</a:t>
            </a:r>
            <a:r>
              <a:rPr lang="en-US" altLang="en-US" sz="1800">
                <a:solidFill>
                  <a:srgbClr val="CC0000"/>
                </a:solidFill>
              </a:rPr>
              <a:t>		hydrogen sulfate		HSO</a:t>
            </a:r>
            <a:r>
              <a:rPr lang="en-US" altLang="en-US" sz="1800" baseline="-25000">
                <a:solidFill>
                  <a:srgbClr val="CC0000"/>
                </a:solidFill>
              </a:rPr>
              <a:t>4</a:t>
            </a:r>
            <a:r>
              <a:rPr lang="en-US" altLang="en-US" sz="1800" baseline="30000">
                <a:solidFill>
                  <a:srgbClr val="CC0000"/>
                </a:solidFill>
              </a:rPr>
              <a:t>-</a:t>
            </a:r>
            <a:endParaRPr lang="en-US" altLang="en-US" sz="1800" baseline="30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336699"/>
                </a:solidFill>
              </a:rPr>
              <a:t>carbonate			CO</a:t>
            </a:r>
            <a:r>
              <a:rPr lang="en-US" altLang="en-US" sz="1800" baseline="-25000">
                <a:solidFill>
                  <a:srgbClr val="336699"/>
                </a:solidFill>
              </a:rPr>
              <a:t>3</a:t>
            </a:r>
            <a:r>
              <a:rPr lang="en-US" altLang="en-US" sz="1800" baseline="30000">
                <a:solidFill>
                  <a:srgbClr val="336699"/>
                </a:solidFill>
              </a:rPr>
              <a:t>2-</a:t>
            </a:r>
            <a:r>
              <a:rPr lang="en-US" altLang="en-US" sz="1800">
                <a:solidFill>
                  <a:srgbClr val="336699"/>
                </a:solidFill>
              </a:rPr>
              <a:t>		hydroxide		OH</a:t>
            </a:r>
            <a:r>
              <a:rPr lang="en-US" altLang="en-US" sz="1800" baseline="30000">
                <a:solidFill>
                  <a:srgbClr val="336699"/>
                </a:solidFill>
              </a:rPr>
              <a:t>-</a:t>
            </a:r>
            <a:r>
              <a:rPr lang="en-US" altLang="en-US" sz="1800"/>
              <a:t>	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chromate			CrO</a:t>
            </a:r>
            <a:r>
              <a:rPr lang="en-US" altLang="en-US" sz="1800" baseline="-25000">
                <a:solidFill>
                  <a:srgbClr val="CC0000"/>
                </a:solidFill>
              </a:rPr>
              <a:t>4</a:t>
            </a:r>
            <a:r>
              <a:rPr lang="en-US" altLang="en-US" sz="1800" baseline="30000">
                <a:solidFill>
                  <a:srgbClr val="CC0000"/>
                </a:solidFill>
              </a:rPr>
              <a:t>2-</a:t>
            </a:r>
            <a:r>
              <a:rPr lang="en-US" altLang="en-US" sz="1800">
                <a:solidFill>
                  <a:srgbClr val="CC0000"/>
                </a:solidFill>
              </a:rPr>
              <a:t>		nitrate			NO</a:t>
            </a:r>
            <a:r>
              <a:rPr lang="en-US" altLang="en-US" sz="1800" baseline="-25000">
                <a:solidFill>
                  <a:srgbClr val="CC0000"/>
                </a:solidFill>
              </a:rPr>
              <a:t>3</a:t>
            </a:r>
            <a:r>
              <a:rPr lang="en-US" altLang="en-US" sz="1800" baseline="30000">
                <a:solidFill>
                  <a:srgbClr val="CC0000"/>
                </a:solidFill>
              </a:rPr>
              <a:t>-</a:t>
            </a:r>
            <a:r>
              <a:rPr lang="en-US" altLang="en-US" sz="1800"/>
              <a:t>	</a:t>
            </a:r>
            <a:r>
              <a:rPr lang="en-US" altLang="en-US" sz="1800">
                <a:solidFill>
                  <a:srgbClr val="336699"/>
                </a:solidFill>
              </a:rPr>
              <a:t>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336699"/>
                </a:solidFill>
              </a:rPr>
              <a:t>hypochlorite		ClO</a:t>
            </a:r>
            <a:r>
              <a:rPr lang="en-US" altLang="en-US" sz="1800" baseline="30000">
                <a:solidFill>
                  <a:srgbClr val="336699"/>
                </a:solidFill>
              </a:rPr>
              <a:t>-</a:t>
            </a:r>
            <a:r>
              <a:rPr lang="en-US" altLang="en-US" sz="1800">
                <a:solidFill>
                  <a:srgbClr val="336699"/>
                </a:solidFill>
              </a:rPr>
              <a:t>		nitrite			NO</a:t>
            </a:r>
            <a:r>
              <a:rPr lang="en-US" altLang="en-US" sz="1800" baseline="-25000">
                <a:solidFill>
                  <a:srgbClr val="336699"/>
                </a:solidFill>
              </a:rPr>
              <a:t>2</a:t>
            </a:r>
            <a:r>
              <a:rPr lang="en-US" altLang="en-US" sz="1800" baseline="30000">
                <a:solidFill>
                  <a:srgbClr val="336699"/>
                </a:solidFill>
              </a:rPr>
              <a:t>-</a:t>
            </a:r>
            <a:endParaRPr lang="en-US" altLang="en-US" sz="1800" baseline="30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chlorite			ClO</a:t>
            </a:r>
            <a:r>
              <a:rPr lang="en-US" altLang="en-US" sz="1800" baseline="-25000">
                <a:solidFill>
                  <a:srgbClr val="CC0000"/>
                </a:solidFill>
              </a:rPr>
              <a:t>2</a:t>
            </a:r>
            <a:r>
              <a:rPr lang="en-US" altLang="en-US" sz="1800" baseline="30000">
                <a:solidFill>
                  <a:srgbClr val="CC0000"/>
                </a:solidFill>
              </a:rPr>
              <a:t>-</a:t>
            </a:r>
            <a:r>
              <a:rPr lang="en-US" altLang="en-US" sz="1800">
                <a:solidFill>
                  <a:srgbClr val="CC0000"/>
                </a:solidFill>
              </a:rPr>
              <a:t>		oxalate			C</a:t>
            </a:r>
            <a:r>
              <a:rPr lang="en-US" altLang="en-US" sz="1800" baseline="-25000">
                <a:solidFill>
                  <a:srgbClr val="CC0000"/>
                </a:solidFill>
              </a:rPr>
              <a:t>2</a:t>
            </a:r>
            <a:r>
              <a:rPr lang="en-US" altLang="en-US" sz="1800">
                <a:solidFill>
                  <a:srgbClr val="CC0000"/>
                </a:solidFill>
              </a:rPr>
              <a:t>O</a:t>
            </a:r>
            <a:r>
              <a:rPr lang="en-US" altLang="en-US" sz="1800" baseline="-25000">
                <a:solidFill>
                  <a:srgbClr val="CC0000"/>
                </a:solidFill>
              </a:rPr>
              <a:t>4</a:t>
            </a:r>
            <a:r>
              <a:rPr lang="en-US" altLang="en-US" sz="1800" baseline="30000">
                <a:solidFill>
                  <a:srgbClr val="CC0000"/>
                </a:solidFill>
              </a:rPr>
              <a:t>2-</a:t>
            </a:r>
            <a:endParaRPr lang="en-US" altLang="en-US" sz="1800" baseline="30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336699"/>
                </a:solidFill>
              </a:rPr>
              <a:t>chlorate			ClO</a:t>
            </a:r>
            <a:r>
              <a:rPr lang="en-US" altLang="en-US" sz="1800" baseline="-25000">
                <a:solidFill>
                  <a:srgbClr val="336699"/>
                </a:solidFill>
              </a:rPr>
              <a:t>3</a:t>
            </a:r>
            <a:r>
              <a:rPr lang="en-US" altLang="en-US" sz="1800" baseline="30000">
                <a:solidFill>
                  <a:srgbClr val="336699"/>
                </a:solidFill>
              </a:rPr>
              <a:t>-</a:t>
            </a:r>
            <a:r>
              <a:rPr lang="en-US" altLang="en-US" sz="1800">
                <a:solidFill>
                  <a:srgbClr val="336699"/>
                </a:solidFill>
              </a:rPr>
              <a:t>		permanganate		MnO</a:t>
            </a:r>
            <a:r>
              <a:rPr lang="en-US" altLang="en-US" sz="1800" baseline="-25000">
                <a:solidFill>
                  <a:srgbClr val="336699"/>
                </a:solidFill>
              </a:rPr>
              <a:t>4</a:t>
            </a:r>
            <a:r>
              <a:rPr lang="en-US" altLang="en-US" sz="1800" baseline="30000">
                <a:solidFill>
                  <a:srgbClr val="336699"/>
                </a:solidFill>
              </a:rPr>
              <a:t>-</a:t>
            </a:r>
            <a:endParaRPr lang="en-US" altLang="en-US" sz="1800" baseline="30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perchlorate		ClO</a:t>
            </a:r>
            <a:r>
              <a:rPr lang="en-US" altLang="en-US" sz="1800" baseline="-25000">
                <a:solidFill>
                  <a:srgbClr val="CC0000"/>
                </a:solidFill>
              </a:rPr>
              <a:t>4</a:t>
            </a:r>
            <a:r>
              <a:rPr lang="en-US" altLang="en-US" sz="1800" baseline="30000">
                <a:solidFill>
                  <a:srgbClr val="CC0000"/>
                </a:solidFill>
              </a:rPr>
              <a:t>-</a:t>
            </a:r>
            <a:r>
              <a:rPr lang="en-US" altLang="en-US" sz="1800">
                <a:solidFill>
                  <a:srgbClr val="CC0000"/>
                </a:solidFill>
              </a:rPr>
              <a:t>		peroxide			O</a:t>
            </a:r>
            <a:r>
              <a:rPr lang="en-US" altLang="en-US" sz="1800" baseline="-25000">
                <a:solidFill>
                  <a:srgbClr val="CC0000"/>
                </a:solidFill>
              </a:rPr>
              <a:t>2</a:t>
            </a:r>
            <a:r>
              <a:rPr lang="en-US" altLang="en-US" sz="1800" baseline="30000">
                <a:solidFill>
                  <a:srgbClr val="CC0000"/>
                </a:solidFill>
              </a:rPr>
              <a:t>2-</a:t>
            </a:r>
            <a:endParaRPr lang="en-US" altLang="en-US" sz="1800" baseline="30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336699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336699"/>
                </a:solidFill>
              </a:rPr>
              <a:t>cyanide			CN</a:t>
            </a:r>
            <a:r>
              <a:rPr lang="en-US" altLang="en-US" sz="1800" baseline="30000">
                <a:solidFill>
                  <a:srgbClr val="336699"/>
                </a:solidFill>
              </a:rPr>
              <a:t>-</a:t>
            </a:r>
            <a:r>
              <a:rPr lang="en-US" altLang="en-US" sz="1800">
                <a:solidFill>
                  <a:srgbClr val="336699"/>
                </a:solidFill>
              </a:rPr>
              <a:t>		phosphate		PO</a:t>
            </a:r>
            <a:r>
              <a:rPr lang="en-US" altLang="en-US" sz="1800" baseline="-25000">
                <a:solidFill>
                  <a:srgbClr val="336699"/>
                </a:solidFill>
              </a:rPr>
              <a:t>4</a:t>
            </a:r>
            <a:r>
              <a:rPr lang="en-US" altLang="en-US" sz="1800" baseline="30000">
                <a:solidFill>
                  <a:srgbClr val="336699"/>
                </a:solidFill>
              </a:rPr>
              <a:t>3-</a:t>
            </a:r>
            <a:endParaRPr lang="en-US" altLang="en-US" sz="1800" baseline="30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dichromate		Cr</a:t>
            </a:r>
            <a:r>
              <a:rPr lang="en-US" altLang="en-US" sz="1800" baseline="-25000">
                <a:solidFill>
                  <a:srgbClr val="CC0000"/>
                </a:solidFill>
              </a:rPr>
              <a:t>2</a:t>
            </a:r>
            <a:r>
              <a:rPr lang="en-US" altLang="en-US" sz="1800">
                <a:solidFill>
                  <a:srgbClr val="CC0000"/>
                </a:solidFill>
              </a:rPr>
              <a:t>O</a:t>
            </a:r>
            <a:r>
              <a:rPr lang="en-US" altLang="en-US" sz="1800" baseline="-25000">
                <a:solidFill>
                  <a:srgbClr val="CC0000"/>
                </a:solidFill>
              </a:rPr>
              <a:t>7</a:t>
            </a:r>
            <a:r>
              <a:rPr lang="en-US" altLang="en-US" sz="1800" baseline="30000">
                <a:solidFill>
                  <a:srgbClr val="CC0000"/>
                </a:solidFill>
              </a:rPr>
              <a:t>2-</a:t>
            </a:r>
            <a:r>
              <a:rPr lang="en-US" altLang="en-US" sz="1800">
                <a:solidFill>
                  <a:srgbClr val="CC0000"/>
                </a:solidFill>
              </a:rPr>
              <a:t>		sulfate			SO</a:t>
            </a:r>
            <a:r>
              <a:rPr lang="en-US" altLang="en-US" sz="1800" baseline="-25000">
                <a:solidFill>
                  <a:srgbClr val="CC0000"/>
                </a:solidFill>
              </a:rPr>
              <a:t>4</a:t>
            </a:r>
            <a:r>
              <a:rPr lang="en-US" altLang="en-US" sz="1800" baseline="30000">
                <a:solidFill>
                  <a:srgbClr val="CC0000"/>
                </a:solidFill>
              </a:rPr>
              <a:t>2-</a:t>
            </a:r>
            <a:endParaRPr lang="en-US" altLang="en-US" sz="1800" baseline="30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336699"/>
                </a:solidFill>
              </a:rPr>
              <a:t>dihydrogen phosphate	H</a:t>
            </a:r>
            <a:r>
              <a:rPr lang="en-US" altLang="en-US" sz="1800" baseline="-25000">
                <a:solidFill>
                  <a:srgbClr val="336699"/>
                </a:solidFill>
              </a:rPr>
              <a:t>2</a:t>
            </a:r>
            <a:r>
              <a:rPr lang="en-US" altLang="en-US" sz="1800">
                <a:solidFill>
                  <a:srgbClr val="336699"/>
                </a:solidFill>
              </a:rPr>
              <a:t>PO</a:t>
            </a:r>
            <a:r>
              <a:rPr lang="en-US" altLang="en-US" sz="1800" baseline="-25000">
                <a:solidFill>
                  <a:srgbClr val="336699"/>
                </a:solidFill>
              </a:rPr>
              <a:t>4</a:t>
            </a:r>
            <a:r>
              <a:rPr lang="en-US" altLang="en-US" sz="1800" baseline="30000">
                <a:solidFill>
                  <a:srgbClr val="336699"/>
                </a:solidFill>
              </a:rPr>
              <a:t>-</a:t>
            </a:r>
            <a:r>
              <a:rPr lang="en-US" altLang="en-US" sz="1800">
                <a:solidFill>
                  <a:srgbClr val="336699"/>
                </a:solidFill>
              </a:rPr>
              <a:t>		sulfite			SO</a:t>
            </a:r>
            <a:r>
              <a:rPr lang="en-US" altLang="en-US" sz="1800" baseline="-25000">
                <a:solidFill>
                  <a:srgbClr val="336699"/>
                </a:solidFill>
              </a:rPr>
              <a:t>3</a:t>
            </a:r>
            <a:r>
              <a:rPr lang="en-US" altLang="en-US" sz="1800" baseline="30000">
                <a:solidFill>
                  <a:srgbClr val="336699"/>
                </a:solidFill>
              </a:rPr>
              <a:t>2-</a:t>
            </a:r>
            <a:endParaRPr lang="en-US" altLang="en-US" sz="1800" baseline="300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CC000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hydrogen carbonate		HCO</a:t>
            </a:r>
            <a:r>
              <a:rPr lang="en-US" altLang="en-US" sz="1800" baseline="-25000">
                <a:solidFill>
                  <a:srgbClr val="CC0000"/>
                </a:solidFill>
              </a:rPr>
              <a:t>3</a:t>
            </a:r>
            <a:r>
              <a:rPr lang="en-US" altLang="en-US" sz="1800" baseline="30000">
                <a:solidFill>
                  <a:srgbClr val="CC0000"/>
                </a:solidFill>
              </a:rPr>
              <a:t>-</a:t>
            </a:r>
            <a:r>
              <a:rPr lang="en-US" altLang="en-US" sz="1800">
                <a:solidFill>
                  <a:srgbClr val="CC0000"/>
                </a:solidFill>
              </a:rPr>
              <a:t>		thiocyanate		SCN</a:t>
            </a:r>
            <a:r>
              <a:rPr lang="en-US" altLang="en-US" sz="1800" baseline="30000">
                <a:solidFill>
                  <a:srgbClr val="CC0000"/>
                </a:solidFill>
              </a:rPr>
              <a:t>-</a:t>
            </a:r>
            <a:endParaRPr lang="en-US" altLang="en-US" sz="2400" baseline="30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932180"/>
              </p:ext>
            </p:extLst>
          </p:nvPr>
        </p:nvGraphicFramePr>
        <p:xfrm>
          <a:off x="228600" y="38101"/>
          <a:ext cx="8763000" cy="6667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r:id="rId3" imgW="5976620" imgH="5222240" progId="">
                  <p:embed/>
                </p:oleObj>
              </mc:Choice>
              <mc:Fallback>
                <p:oleObj r:id="rId3" imgW="5976620" imgH="52222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8101"/>
                        <a:ext cx="8763000" cy="66674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4">
            <a:extLst>
              <a:ext uri="{FF2B5EF4-FFF2-40B4-BE49-F238E27FC236}">
                <a16:creationId xmlns:a16="http://schemas.microsoft.com/office/drawing/2014/main" id="{E9FBDA53-684D-44EB-809B-3A558CE53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579438"/>
            <a:ext cx="2187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Nomenclature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12725" y="41275"/>
            <a:ext cx="8626475" cy="622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u="sng"/>
              <a:t>Naming Acids</a:t>
            </a:r>
            <a:endParaRPr lang="en-US" altLang="en-US" sz="2400">
              <a:solidFill>
                <a:srgbClr val="80008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800080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There are two main types of acids that we will encounter at the onset of this course, binary acids, and oxoacids.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/>
              <a:t>1.  Binary Acids – certain compounds of H with other nonmetal atoms.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 u="sng">
                <a:solidFill>
                  <a:srgbClr val="CC0000"/>
                </a:solidFill>
              </a:rPr>
              <a:t>Examples</a:t>
            </a:r>
            <a:r>
              <a:rPr lang="en-US" altLang="en-US" sz="1800">
                <a:solidFill>
                  <a:srgbClr val="CC0000"/>
                </a:solidFill>
              </a:rPr>
              <a:t>: 	HF(aq) = hydrofluoric acid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HCl(aq) = hydrochloric acid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HBr(aq) = hydrobromic acid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HI(aq) = hydroiodic acid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H</a:t>
            </a:r>
            <a:r>
              <a:rPr lang="en-US" altLang="en-US" sz="1800" baseline="-25000">
                <a:solidFill>
                  <a:srgbClr val="CC0000"/>
                </a:solidFill>
              </a:rPr>
              <a:t>2</a:t>
            </a:r>
            <a:r>
              <a:rPr lang="en-US" altLang="en-US" sz="1800">
                <a:solidFill>
                  <a:srgbClr val="CC0000"/>
                </a:solidFill>
              </a:rPr>
              <a:t>S(aq) = hydrosulfuric acid</a:t>
            </a: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/>
              <a:t>2.  Oxoacids – Hydrogen with two other nonmetals, one of which is oxygen.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 u="sng">
                <a:solidFill>
                  <a:srgbClr val="CC0000"/>
                </a:solidFill>
              </a:rPr>
              <a:t>Examples</a:t>
            </a:r>
            <a:r>
              <a:rPr lang="en-US" altLang="en-US" sz="1800">
                <a:solidFill>
                  <a:srgbClr val="CC0000"/>
                </a:solidFill>
              </a:rPr>
              <a:t>:	HClO = hypochlorous acid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HClO</a:t>
            </a:r>
            <a:r>
              <a:rPr lang="en-US" altLang="en-US" sz="1800" baseline="-25000">
                <a:solidFill>
                  <a:srgbClr val="CC0000"/>
                </a:solidFill>
              </a:rPr>
              <a:t>2</a:t>
            </a:r>
            <a:r>
              <a:rPr lang="en-US" altLang="en-US" sz="1800">
                <a:solidFill>
                  <a:srgbClr val="CC0000"/>
                </a:solidFill>
              </a:rPr>
              <a:t> = chlorous acid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HClO</a:t>
            </a:r>
            <a:r>
              <a:rPr lang="en-US" altLang="en-US" sz="1800" baseline="-25000">
                <a:solidFill>
                  <a:srgbClr val="CC0000"/>
                </a:solidFill>
              </a:rPr>
              <a:t>3</a:t>
            </a:r>
            <a:r>
              <a:rPr lang="en-US" altLang="en-US" sz="1800">
                <a:solidFill>
                  <a:srgbClr val="CC0000"/>
                </a:solidFill>
              </a:rPr>
              <a:t> = chloric acid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HClO</a:t>
            </a:r>
            <a:r>
              <a:rPr lang="en-US" altLang="en-US" sz="1800" baseline="-25000">
                <a:solidFill>
                  <a:srgbClr val="CC0000"/>
                </a:solidFill>
              </a:rPr>
              <a:t>4</a:t>
            </a:r>
            <a:r>
              <a:rPr lang="en-US" altLang="en-US" sz="1800">
                <a:solidFill>
                  <a:srgbClr val="CC0000"/>
                </a:solidFill>
              </a:rPr>
              <a:t> = perchloric acid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CC0000"/>
              </a:solidFill>
            </a:endParaRPr>
          </a:p>
          <a:p>
            <a:pPr lvl="2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HNO</a:t>
            </a:r>
            <a:r>
              <a:rPr lang="en-US" altLang="en-US" sz="1800" baseline="-25000">
                <a:solidFill>
                  <a:srgbClr val="CC0000"/>
                </a:solidFill>
              </a:rPr>
              <a:t>2</a:t>
            </a:r>
            <a:r>
              <a:rPr lang="en-US" altLang="en-US" sz="1800">
                <a:solidFill>
                  <a:srgbClr val="CC0000"/>
                </a:solidFill>
              </a:rPr>
              <a:t> = nitrous acid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CC0000"/>
                </a:solidFill>
              </a:rPr>
              <a:t>			HNO</a:t>
            </a:r>
            <a:r>
              <a:rPr lang="en-US" altLang="en-US" sz="1800" baseline="-25000">
                <a:solidFill>
                  <a:srgbClr val="CC0000"/>
                </a:solidFill>
              </a:rPr>
              <a:t>3</a:t>
            </a:r>
            <a:r>
              <a:rPr lang="en-US" altLang="en-US" sz="1800">
                <a:solidFill>
                  <a:srgbClr val="CC0000"/>
                </a:solidFill>
              </a:rPr>
              <a:t> = nitric acid</a:t>
            </a:r>
            <a:endParaRPr lang="en-US" altLang="en-US"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>
            <a:extLst>
              <a:ext uri="{FF2B5EF4-FFF2-40B4-BE49-F238E27FC236}">
                <a16:creationId xmlns:a16="http://schemas.microsoft.com/office/drawing/2014/main" id="{E165738C-6FFF-4AEF-8164-2D3578C43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1275"/>
            <a:ext cx="9144000" cy="689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u="sng" dirty="0"/>
              <a:t>Naming Hydrates and Simple Organic Compounds</a:t>
            </a:r>
            <a:endParaRPr lang="en-US" dirty="0"/>
          </a:p>
          <a:p>
            <a:pPr>
              <a:defRPr/>
            </a:pPr>
            <a:endParaRPr lang="en-US" sz="2000" dirty="0">
              <a:solidFill>
                <a:srgbClr val="663300"/>
              </a:solidFill>
            </a:endParaRPr>
          </a:p>
          <a:p>
            <a:pPr>
              <a:defRPr/>
            </a:pP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Hydrates</a:t>
            </a:r>
            <a:r>
              <a:rPr lang="en-US" sz="2000" dirty="0"/>
              <a:t> are ordinary chemical substances that have associated with them a certain number of water molecules.  For example, CuSO</a:t>
            </a:r>
            <a:r>
              <a:rPr lang="en-US" sz="2000" baseline="-25000" dirty="0"/>
              <a:t>4</a:t>
            </a:r>
            <a:r>
              <a:rPr lang="en-US" sz="2000" dirty="0">
                <a:sym typeface="Symbol" pitchFamily="18" charset="2"/>
              </a:rPr>
              <a:t></a:t>
            </a:r>
            <a:r>
              <a:rPr lang="en-US" sz="2000" dirty="0"/>
              <a:t>5H</a:t>
            </a:r>
            <a:r>
              <a:rPr lang="en-US" sz="2000" baseline="-25000" dirty="0"/>
              <a:t>2</a:t>
            </a:r>
            <a:r>
              <a:rPr lang="en-US" sz="2000" dirty="0"/>
              <a:t>O is read </a:t>
            </a:r>
            <a:r>
              <a:rPr lang="en-US" sz="2000" i="1" dirty="0"/>
              <a:t>copper(II) sulfate pentahydrate</a:t>
            </a:r>
            <a:r>
              <a:rPr lang="en-US" sz="2000" dirty="0"/>
              <a:t>.  As we will see in section 2, when determining the overall molecular weight of this particular compound, you ADD five water molecules to the initial CuSO</a:t>
            </a:r>
            <a:r>
              <a:rPr lang="en-US" sz="2000" baseline="-25000" dirty="0"/>
              <a:t>4</a:t>
            </a:r>
            <a:r>
              <a:rPr lang="en-US" sz="2000" dirty="0"/>
              <a:t> (as opposed to multiply, where the “</a:t>
            </a:r>
            <a:r>
              <a:rPr lang="en-US" sz="2000" dirty="0">
                <a:sym typeface="Symbol" pitchFamily="18" charset="2"/>
              </a:rPr>
              <a:t></a:t>
            </a:r>
            <a:r>
              <a:rPr lang="en-US" sz="2000" dirty="0"/>
              <a:t>” is commonly misinterpreted by beginner chemistry students; more on this later)!</a:t>
            </a:r>
          </a:p>
          <a:p>
            <a:pPr>
              <a:lnSpc>
                <a:spcPct val="70000"/>
              </a:lnSpc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When dealing with organic (or carbon-containing) compounds, we refer to the following prefixes:</a:t>
            </a:r>
            <a:endParaRPr lang="en-US" dirty="0"/>
          </a:p>
          <a:p>
            <a:pPr>
              <a:defRPr/>
            </a:pPr>
            <a:r>
              <a:rPr lang="en-US" b="1" dirty="0">
                <a:solidFill>
                  <a:srgbClr val="660066"/>
                </a:solidFill>
              </a:rPr>
              <a:t>     </a:t>
            </a:r>
            <a:r>
              <a:rPr lang="en-US" sz="2000" b="1" u="sng" dirty="0">
                <a:solidFill>
                  <a:srgbClr val="660066"/>
                </a:solidFill>
              </a:rPr>
              <a:t>Number of Carbons</a:t>
            </a:r>
            <a:r>
              <a:rPr lang="en-US" sz="2000" b="1" dirty="0">
                <a:solidFill>
                  <a:srgbClr val="660066"/>
                </a:solidFill>
              </a:rPr>
              <a:t>				</a:t>
            </a:r>
            <a:r>
              <a:rPr lang="en-US" sz="2000" b="1" u="sng" dirty="0">
                <a:solidFill>
                  <a:srgbClr val="660066"/>
                </a:solidFill>
              </a:rPr>
              <a:t>Prefix</a:t>
            </a:r>
            <a:r>
              <a:rPr lang="en-US" sz="2000" b="1" dirty="0">
                <a:solidFill>
                  <a:srgbClr val="660066"/>
                </a:solidFill>
              </a:rPr>
              <a:t>	</a:t>
            </a:r>
            <a:endParaRPr lang="en-US" sz="2000" dirty="0">
              <a:solidFill>
                <a:srgbClr val="660066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1				Meth-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2				Eth-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3				Prop-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4				But-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5				Pent-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6				Hex-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7				Hept-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8				Oct-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9				Non-	</a:t>
            </a:r>
          </a:p>
          <a:p>
            <a:pPr>
              <a:defRPr/>
            </a:pPr>
            <a:r>
              <a:rPr lang="en-US" sz="2000" dirty="0">
                <a:solidFill>
                  <a:srgbClr val="660066"/>
                </a:solidFill>
              </a:rPr>
              <a:t>		10				Dec-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1452</Words>
  <Application>Microsoft Office PowerPoint</Application>
  <PresentationFormat>On-screen Show (4:3)</PresentationFormat>
  <Paragraphs>187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Comic Sans MS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terry boan</dc:creator>
  <cp:lastModifiedBy>Boan, Terry A</cp:lastModifiedBy>
  <cp:revision>51</cp:revision>
  <dcterms:created xsi:type="dcterms:W3CDTF">2005-08-19T03:38:12Z</dcterms:created>
  <dcterms:modified xsi:type="dcterms:W3CDTF">2020-06-04T19:40:41Z</dcterms:modified>
</cp:coreProperties>
</file>