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0"/>
  </p:notesMasterIdLst>
  <p:sldIdLst>
    <p:sldId id="369" r:id="rId2"/>
    <p:sldId id="371" r:id="rId3"/>
    <p:sldId id="256" r:id="rId4"/>
    <p:sldId id="328" r:id="rId5"/>
    <p:sldId id="329" r:id="rId6"/>
    <p:sldId id="331" r:id="rId7"/>
    <p:sldId id="318" r:id="rId8"/>
    <p:sldId id="324" r:id="rId9"/>
    <p:sldId id="354" r:id="rId10"/>
    <p:sldId id="355" r:id="rId11"/>
    <p:sldId id="356" r:id="rId12"/>
    <p:sldId id="357" r:id="rId13"/>
    <p:sldId id="330" r:id="rId14"/>
    <p:sldId id="332" r:id="rId15"/>
    <p:sldId id="333" r:id="rId16"/>
    <p:sldId id="258" r:id="rId17"/>
    <p:sldId id="310" r:id="rId18"/>
    <p:sldId id="311" r:id="rId19"/>
    <p:sldId id="334" r:id="rId20"/>
    <p:sldId id="257" r:id="rId21"/>
    <p:sldId id="259" r:id="rId22"/>
    <p:sldId id="260" r:id="rId23"/>
    <p:sldId id="352" r:id="rId24"/>
    <p:sldId id="353" r:id="rId25"/>
    <p:sldId id="263" r:id="rId26"/>
    <p:sldId id="261" r:id="rId27"/>
    <p:sldId id="314" r:id="rId28"/>
    <p:sldId id="362" r:id="rId29"/>
    <p:sldId id="266" r:id="rId30"/>
    <p:sldId id="267" r:id="rId31"/>
    <p:sldId id="372" r:id="rId32"/>
    <p:sldId id="316" r:id="rId33"/>
    <p:sldId id="315" r:id="rId34"/>
    <p:sldId id="265" r:id="rId35"/>
    <p:sldId id="363" r:id="rId36"/>
    <p:sldId id="335" r:id="rId37"/>
    <p:sldId id="361" r:id="rId38"/>
    <p:sldId id="364" r:id="rId39"/>
    <p:sldId id="358" r:id="rId40"/>
    <p:sldId id="313" r:id="rId41"/>
    <p:sldId id="325" r:id="rId42"/>
    <p:sldId id="336" r:id="rId43"/>
    <p:sldId id="317" r:id="rId44"/>
    <p:sldId id="373" r:id="rId45"/>
    <p:sldId id="374" r:id="rId46"/>
    <p:sldId id="269" r:id="rId47"/>
    <p:sldId id="346" r:id="rId48"/>
    <p:sldId id="270" r:id="rId49"/>
    <p:sldId id="365" r:id="rId50"/>
    <p:sldId id="319" r:id="rId51"/>
    <p:sldId id="320" r:id="rId52"/>
    <p:sldId id="271" r:id="rId53"/>
    <p:sldId id="366" r:id="rId54"/>
    <p:sldId id="375" r:id="rId55"/>
    <p:sldId id="322" r:id="rId56"/>
    <p:sldId id="376" r:id="rId57"/>
    <p:sldId id="377" r:id="rId58"/>
    <p:sldId id="272" r:id="rId59"/>
    <p:sldId id="343" r:id="rId60"/>
    <p:sldId id="378" r:id="rId61"/>
    <p:sldId id="274" r:id="rId62"/>
    <p:sldId id="367" r:id="rId63"/>
    <p:sldId id="379" r:id="rId64"/>
    <p:sldId id="380" r:id="rId65"/>
    <p:sldId id="381" r:id="rId66"/>
    <p:sldId id="323" r:id="rId67"/>
    <p:sldId id="348" r:id="rId68"/>
    <p:sldId id="349" r:id="rId69"/>
    <p:sldId id="278" r:id="rId70"/>
    <p:sldId id="277" r:id="rId71"/>
    <p:sldId id="326" r:id="rId72"/>
    <p:sldId id="279" r:id="rId73"/>
    <p:sldId id="350" r:id="rId74"/>
    <p:sldId id="351" r:id="rId75"/>
    <p:sldId id="370" r:id="rId76"/>
    <p:sldId id="276" r:id="rId77"/>
    <p:sldId id="280" r:id="rId78"/>
    <p:sldId id="368" r:id="rId7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0F93"/>
    <a:srgbClr val="FF5050"/>
    <a:srgbClr val="003399"/>
    <a:srgbClr val="A20000"/>
    <a:srgbClr val="9913BD"/>
    <a:srgbClr val="D60093"/>
    <a:srgbClr val="FF0066"/>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44" autoAdjust="0"/>
    <p:restoredTop sz="86268" autoAdjust="0"/>
  </p:normalViewPr>
  <p:slideViewPr>
    <p:cSldViewPr>
      <p:cViewPr varScale="1">
        <p:scale>
          <a:sx n="74" d="100"/>
          <a:sy n="74" d="100"/>
        </p:scale>
        <p:origin x="1254"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72"/>
    </p:cViewPr>
  </p:sorterViewPr>
  <p:notesViewPr>
    <p:cSldViewPr>
      <p:cViewPr varScale="1">
        <p:scale>
          <a:sx n="58" d="100"/>
          <a:sy n="58" d="100"/>
        </p:scale>
        <p:origin x="-25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image" Target="../media/image45.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image" Target="../media/image54.wmf"/><Relationship Id="rId7" Type="http://schemas.openxmlformats.org/officeDocument/2006/relationships/image" Target="../media/image58.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5" Type="http://schemas.openxmlformats.org/officeDocument/2006/relationships/image" Target="../media/image56.wmf"/><Relationship Id="rId10" Type="http://schemas.openxmlformats.org/officeDocument/2006/relationships/image" Target="../media/image61.wmf"/><Relationship Id="rId4" Type="http://schemas.openxmlformats.org/officeDocument/2006/relationships/image" Target="../media/image55.wmf"/><Relationship Id="rId9" Type="http://schemas.openxmlformats.org/officeDocument/2006/relationships/image" Target="../media/image60.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72.wmf"/><Relationship Id="rId13" Type="http://schemas.openxmlformats.org/officeDocument/2006/relationships/image" Target="../media/image61.wmf"/><Relationship Id="rId3" Type="http://schemas.openxmlformats.org/officeDocument/2006/relationships/image" Target="../media/image67.wmf"/><Relationship Id="rId7" Type="http://schemas.openxmlformats.org/officeDocument/2006/relationships/image" Target="../media/image71.wmf"/><Relationship Id="rId12" Type="http://schemas.openxmlformats.org/officeDocument/2006/relationships/image" Target="../media/image76.wmf"/><Relationship Id="rId2" Type="http://schemas.openxmlformats.org/officeDocument/2006/relationships/image" Target="../media/image66.wmf"/><Relationship Id="rId1" Type="http://schemas.openxmlformats.org/officeDocument/2006/relationships/image" Target="../media/image65.wmf"/><Relationship Id="rId6" Type="http://schemas.openxmlformats.org/officeDocument/2006/relationships/image" Target="../media/image70.wmf"/><Relationship Id="rId11" Type="http://schemas.openxmlformats.org/officeDocument/2006/relationships/image" Target="../media/image75.wmf"/><Relationship Id="rId5" Type="http://schemas.openxmlformats.org/officeDocument/2006/relationships/image" Target="../media/image69.wmf"/><Relationship Id="rId10" Type="http://schemas.openxmlformats.org/officeDocument/2006/relationships/image" Target="../media/image74.wmf"/><Relationship Id="rId4" Type="http://schemas.openxmlformats.org/officeDocument/2006/relationships/image" Target="../media/image68.wmf"/><Relationship Id="rId9" Type="http://schemas.openxmlformats.org/officeDocument/2006/relationships/image" Target="../media/image7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F8AD3716-CA70-40EA-94EF-7765C418B7C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xmlns="" id="{DDBECD27-EE9D-4CCB-B49D-59B638ACAD68}"/>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CA663C9-63C6-4711-AF69-6F7201B2E81F}" type="datetimeFigureOut">
              <a:rPr lang="en-US"/>
              <a:pPr>
                <a:defRPr/>
              </a:pPr>
              <a:t>8/7/2020</a:t>
            </a:fld>
            <a:endParaRPr lang="en-US"/>
          </a:p>
        </p:txBody>
      </p:sp>
      <p:sp>
        <p:nvSpPr>
          <p:cNvPr id="4" name="Slide Image Placeholder 3">
            <a:extLst>
              <a:ext uri="{FF2B5EF4-FFF2-40B4-BE49-F238E27FC236}">
                <a16:creationId xmlns:a16="http://schemas.microsoft.com/office/drawing/2014/main" xmlns="" id="{A9134F96-7A50-488B-909E-F77BAA6AC100}"/>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DE6AC713-D5A7-45A6-85EB-2DF049B823F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43E91E82-88E3-419B-9661-3E03BE8CDAE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xmlns="" id="{01172C1F-8000-46D9-ADE3-FFB9171D32D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288538E-7F70-40E6-B26B-7226DB6E7F95}" type="slidenum">
              <a:rPr lang="en-US" altLang="en-US"/>
              <a:pPr>
                <a:defRPr/>
              </a:pPr>
              <a:t>‹#›</a:t>
            </a:fld>
            <a:endParaRPr lang="en-US" altLang="en-US"/>
          </a:p>
        </p:txBody>
      </p:sp>
    </p:spTree>
    <p:extLst>
      <p:ext uri="{BB962C8B-B14F-4D97-AF65-F5344CB8AC3E}">
        <p14:creationId xmlns:p14="http://schemas.microsoft.com/office/powerpoint/2010/main" val="30134703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IN" altLang="en-US" smtClean="0"/>
              <a:t>If this PowerPoint presentation contains mathematical equations, you may need to check that your computer has the following installed:</a:t>
            </a:r>
          </a:p>
          <a:p>
            <a:pPr eaLnBrk="1" hangingPunct="1">
              <a:spcBef>
                <a:spcPct val="0"/>
              </a:spcBef>
            </a:pPr>
            <a:r>
              <a:rPr lang="en-IN" altLang="en-US" smtClean="0"/>
              <a:t>1) MathType Plugin</a:t>
            </a:r>
          </a:p>
          <a:p>
            <a:pPr eaLnBrk="1" hangingPunct="1">
              <a:spcBef>
                <a:spcPct val="0"/>
              </a:spcBef>
            </a:pPr>
            <a:r>
              <a:rPr lang="en-IN" altLang="en-US" smtClean="0"/>
              <a:t>2) Math Player (free versions available)</a:t>
            </a:r>
          </a:p>
          <a:p>
            <a:pPr eaLnBrk="1" hangingPunct="1">
              <a:spcBef>
                <a:spcPct val="0"/>
              </a:spcBef>
            </a:pPr>
            <a:r>
              <a:rPr lang="en-IN" altLang="en-US" smtClean="0"/>
              <a:t>3) NVDA Reader (free versions available)</a:t>
            </a:r>
            <a:endParaRPr lang="en-US" altLang="en-US" smtClean="0">
              <a:ea typeface="ＭＳ Ｐゴシック" panose="020B0600070205080204" pitchFamily="34" charset="-128"/>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2035059-F4BA-45AB-A81C-07C046070934}" type="slidenum">
              <a:rPr lang="en-US" altLang="en-US" sz="1200" smtClean="0"/>
              <a:pPr/>
              <a:t>1</a:t>
            </a:fld>
            <a:endParaRPr lang="en-US" altLang="en-US" sz="1200" smtClean="0"/>
          </a:p>
        </p:txBody>
      </p:sp>
    </p:spTree>
    <p:extLst>
      <p:ext uri="{BB962C8B-B14F-4D97-AF65-F5344CB8AC3E}">
        <p14:creationId xmlns:p14="http://schemas.microsoft.com/office/powerpoint/2010/main" val="4099555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E7E0EAA-BD8D-4DAB-B68D-8C567AF8AD9D}" type="slidenum">
              <a:rPr lang="en-US" altLang="en-US" sz="1200" smtClean="0"/>
              <a:pPr/>
              <a:t>11</a:t>
            </a:fld>
            <a:endParaRPr lang="en-US" altLang="en-US" sz="1200" smtClean="0"/>
          </a:p>
        </p:txBody>
      </p:sp>
      <p:sp>
        <p:nvSpPr>
          <p:cNvPr id="27651" name="Rectangle 2"/>
          <p:cNvSpPr>
            <a:spLocks noRot="1" noChangeArrowheads="1" noTextEdit="1"/>
          </p:cNvSpPr>
          <p:nvPr>
            <p:ph type="sldImg"/>
          </p:nvPr>
        </p:nvSpPr>
        <p:spPr bwMode="auto">
          <a:xfrm>
            <a:off x="1150938" y="692150"/>
            <a:ext cx="4556125"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223416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9EEF127-837A-476F-A86F-10BF2950C0B1}" type="slidenum">
              <a:rPr lang="en-US" altLang="en-US" sz="1200" smtClean="0"/>
              <a:pPr/>
              <a:t>12</a:t>
            </a:fld>
            <a:endParaRPr lang="en-US" altLang="en-US" sz="1200" smtClean="0"/>
          </a:p>
        </p:txBody>
      </p:sp>
      <p:sp>
        <p:nvSpPr>
          <p:cNvPr id="29699" name="Rectangle 2"/>
          <p:cNvSpPr>
            <a:spLocks noRot="1" noChangeArrowheads="1" noTextEdit="1"/>
          </p:cNvSpPr>
          <p:nvPr>
            <p:ph type="sldImg"/>
          </p:nvPr>
        </p:nvSpPr>
        <p:spPr bwMode="auto">
          <a:xfrm>
            <a:off x="1150938" y="692150"/>
            <a:ext cx="4556125"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950752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5A5A237-5E80-4A5C-A8A4-8EB15E39E79D}" type="slidenum">
              <a:rPr lang="en-US" altLang="en-US" sz="1200" smtClean="0"/>
              <a:pPr/>
              <a:t>13</a:t>
            </a:fld>
            <a:endParaRPr lang="en-US" altLang="en-US" sz="1200" smtClean="0"/>
          </a:p>
        </p:txBody>
      </p:sp>
      <p:sp>
        <p:nvSpPr>
          <p:cNvPr id="31747" name="Rectangle 2"/>
          <p:cNvSpPr>
            <a:spLocks noRot="1" noChangeArrowheads="1" noTextEdit="1"/>
          </p:cNvSpPr>
          <p:nvPr>
            <p:ph type="sldImg"/>
          </p:nvPr>
        </p:nvSpPr>
        <p:spPr bwMode="auto">
          <a:xfrm>
            <a:off x="1150938" y="692150"/>
            <a:ext cx="4556125"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174711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4F5FF7C-F18D-491F-A2F0-9CD6D3E44C77}" type="slidenum">
              <a:rPr lang="en-US" altLang="en-US" sz="1200" smtClean="0"/>
              <a:pPr/>
              <a:t>14</a:t>
            </a:fld>
            <a:endParaRPr lang="en-US" altLang="en-US" sz="1200" smtClean="0"/>
          </a:p>
        </p:txBody>
      </p:sp>
      <p:sp>
        <p:nvSpPr>
          <p:cNvPr id="3379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156374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A22D40C-778F-4385-8819-0FB62CDC8B71}" type="slidenum">
              <a:rPr lang="en-US" altLang="en-US" sz="1200" smtClean="0"/>
              <a:pPr/>
              <a:t>15</a:t>
            </a:fld>
            <a:endParaRPr lang="en-US" altLang="en-US" sz="1200" smtClean="0"/>
          </a:p>
        </p:txBody>
      </p:sp>
      <p:sp>
        <p:nvSpPr>
          <p:cNvPr id="35843" name="Rectangle 2"/>
          <p:cNvSpPr>
            <a:spLocks noRot="1" noChangeArrowheads="1" noTextEdit="1"/>
          </p:cNvSpPr>
          <p:nvPr>
            <p:ph type="sldImg"/>
          </p:nvPr>
        </p:nvSpPr>
        <p:spPr bwMode="auto">
          <a:xfrm>
            <a:off x="1150938" y="692150"/>
            <a:ext cx="4556125"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160525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5CF8E46-A02A-4258-A544-8BDA7D101033}" type="slidenum">
              <a:rPr lang="en-US" altLang="en-US" sz="1200" smtClean="0"/>
              <a:pPr/>
              <a:t>16</a:t>
            </a:fld>
            <a:endParaRPr lang="en-US" altLang="en-US" sz="1200" smtClean="0"/>
          </a:p>
        </p:txBody>
      </p:sp>
    </p:spTree>
    <p:extLst>
      <p:ext uri="{BB962C8B-B14F-4D97-AF65-F5344CB8AC3E}">
        <p14:creationId xmlns:p14="http://schemas.microsoft.com/office/powerpoint/2010/main" val="2210285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80F28E4-E4E5-48A2-9837-E291A3E3AEB3}" type="slidenum">
              <a:rPr lang="en-US" altLang="en-US" sz="1200" smtClean="0"/>
              <a:pPr/>
              <a:t>17</a:t>
            </a:fld>
            <a:endParaRPr lang="en-US" altLang="en-US" sz="1200" smtClean="0"/>
          </a:p>
        </p:txBody>
      </p:sp>
      <p:sp>
        <p:nvSpPr>
          <p:cNvPr id="3993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299012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F40DB29-7580-4CA3-92AD-EC7D61696E81}" type="slidenum">
              <a:rPr lang="en-US" altLang="en-US" sz="1200" smtClean="0"/>
              <a:pPr/>
              <a:t>18</a:t>
            </a:fld>
            <a:endParaRPr lang="en-US" altLang="en-US" sz="1200" smtClean="0"/>
          </a:p>
        </p:txBody>
      </p:sp>
      <p:sp>
        <p:nvSpPr>
          <p:cNvPr id="4198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061039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5C20005-19DE-41DB-87B0-1C65D8043F51}" type="slidenum">
              <a:rPr lang="en-US" altLang="en-US" sz="1200" smtClean="0"/>
              <a:pPr/>
              <a:t>19</a:t>
            </a:fld>
            <a:endParaRPr lang="en-US" altLang="en-US" sz="1200" smtClean="0"/>
          </a:p>
        </p:txBody>
      </p:sp>
      <p:sp>
        <p:nvSpPr>
          <p:cNvPr id="44035" name="Rectangle 2"/>
          <p:cNvSpPr>
            <a:spLocks noRot="1" noChangeArrowheads="1" noTextEdit="1"/>
          </p:cNvSpPr>
          <p:nvPr>
            <p:ph type="sldImg"/>
          </p:nvPr>
        </p:nvSpPr>
        <p:spPr bwMode="auto">
          <a:xfrm>
            <a:off x="1150938" y="692150"/>
            <a:ext cx="4556125"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371085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D877B6C-F741-4C4C-AA9A-7EE5D3FB8A2B}" type="slidenum">
              <a:rPr lang="en-US" altLang="en-US" sz="1200" smtClean="0"/>
              <a:pPr/>
              <a:t>20</a:t>
            </a:fld>
            <a:endParaRPr lang="en-US" altLang="en-US" sz="1200" smtClean="0"/>
          </a:p>
        </p:txBody>
      </p:sp>
    </p:spTree>
    <p:extLst>
      <p:ext uri="{BB962C8B-B14F-4D97-AF65-F5344CB8AC3E}">
        <p14:creationId xmlns:p14="http://schemas.microsoft.com/office/powerpoint/2010/main" val="1334925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8AC5D69-AC23-4B0F-9280-942C99921219}" type="slidenum">
              <a:rPr lang="en-US" altLang="en-US" sz="1200" smtClean="0"/>
              <a:pPr/>
              <a:t>3</a:t>
            </a:fld>
            <a:endParaRPr lang="en-US" altLang="en-US" sz="1200" smtClean="0"/>
          </a:p>
        </p:txBody>
      </p:sp>
    </p:spTree>
    <p:extLst>
      <p:ext uri="{BB962C8B-B14F-4D97-AF65-F5344CB8AC3E}">
        <p14:creationId xmlns:p14="http://schemas.microsoft.com/office/powerpoint/2010/main" val="1857442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68A4ACE-F36D-40FF-8B11-CECD40544402}" type="slidenum">
              <a:rPr lang="en-US" altLang="en-US" sz="1200" smtClean="0"/>
              <a:pPr/>
              <a:t>21</a:t>
            </a:fld>
            <a:endParaRPr lang="en-US" altLang="en-US" sz="1200" smtClean="0"/>
          </a:p>
        </p:txBody>
      </p:sp>
    </p:spTree>
    <p:extLst>
      <p:ext uri="{BB962C8B-B14F-4D97-AF65-F5344CB8AC3E}">
        <p14:creationId xmlns:p14="http://schemas.microsoft.com/office/powerpoint/2010/main" val="3270046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F5F94E8-5E20-4DCF-BD86-B220FA17DA2F}" type="slidenum">
              <a:rPr lang="en-US" altLang="en-US" sz="1200" smtClean="0"/>
              <a:pPr/>
              <a:t>22</a:t>
            </a:fld>
            <a:endParaRPr lang="en-US" altLang="en-US" sz="1200" smtClean="0"/>
          </a:p>
        </p:txBody>
      </p:sp>
    </p:spTree>
    <p:extLst>
      <p:ext uri="{BB962C8B-B14F-4D97-AF65-F5344CB8AC3E}">
        <p14:creationId xmlns:p14="http://schemas.microsoft.com/office/powerpoint/2010/main" val="4061359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D1F538E-4F3D-44B8-9CF7-A0B2156F361A}" type="slidenum">
              <a:rPr lang="en-US" altLang="en-US" sz="1200" smtClean="0"/>
              <a:pPr/>
              <a:t>23</a:t>
            </a:fld>
            <a:endParaRPr lang="en-US" altLang="en-US" sz="1200" smtClean="0"/>
          </a:p>
        </p:txBody>
      </p:sp>
      <p:sp>
        <p:nvSpPr>
          <p:cNvPr id="5222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044629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A1D4350-8C04-4FCA-B65D-BFE144131067}" type="slidenum">
              <a:rPr lang="en-US" altLang="en-US" sz="1200" smtClean="0"/>
              <a:pPr/>
              <a:t>24</a:t>
            </a:fld>
            <a:endParaRPr lang="en-US" altLang="en-US" sz="1200" smtClean="0"/>
          </a:p>
        </p:txBody>
      </p:sp>
      <p:sp>
        <p:nvSpPr>
          <p:cNvPr id="5427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193581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0540770-18A9-4D98-8B91-9533BAC46802}" type="slidenum">
              <a:rPr lang="en-US" altLang="en-US" sz="1200" smtClean="0"/>
              <a:pPr/>
              <a:t>25</a:t>
            </a:fld>
            <a:endParaRPr lang="en-US" altLang="en-US" sz="1200" smtClean="0"/>
          </a:p>
        </p:txBody>
      </p:sp>
    </p:spTree>
    <p:extLst>
      <p:ext uri="{BB962C8B-B14F-4D97-AF65-F5344CB8AC3E}">
        <p14:creationId xmlns:p14="http://schemas.microsoft.com/office/powerpoint/2010/main" val="3909172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CCB4767-DD5F-44DC-BDAC-2BFBE009040A}" type="slidenum">
              <a:rPr lang="en-US" altLang="en-US" sz="1200" smtClean="0"/>
              <a:pPr/>
              <a:t>26</a:t>
            </a:fld>
            <a:endParaRPr lang="en-US" altLang="en-US" sz="1200" smtClean="0"/>
          </a:p>
        </p:txBody>
      </p:sp>
    </p:spTree>
    <p:extLst>
      <p:ext uri="{BB962C8B-B14F-4D97-AF65-F5344CB8AC3E}">
        <p14:creationId xmlns:p14="http://schemas.microsoft.com/office/powerpoint/2010/main" val="372823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931A1CA-64E1-4D15-817E-60D3400D8A14}" type="slidenum">
              <a:rPr lang="en-US" altLang="en-US" sz="1200" smtClean="0"/>
              <a:pPr/>
              <a:t>27</a:t>
            </a:fld>
            <a:endParaRPr lang="en-US" altLang="en-US" sz="1200" smtClean="0"/>
          </a:p>
        </p:txBody>
      </p:sp>
      <p:sp>
        <p:nvSpPr>
          <p:cNvPr id="6041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4744199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93D290F-8CB2-4895-9373-A95ED8363668}" type="slidenum">
              <a:rPr lang="en-US" altLang="en-US" sz="1200" smtClean="0"/>
              <a:pPr/>
              <a:t>29</a:t>
            </a:fld>
            <a:endParaRPr lang="en-US" altLang="en-US" sz="1200" smtClean="0"/>
          </a:p>
        </p:txBody>
      </p:sp>
    </p:spTree>
    <p:extLst>
      <p:ext uri="{BB962C8B-B14F-4D97-AF65-F5344CB8AC3E}">
        <p14:creationId xmlns:p14="http://schemas.microsoft.com/office/powerpoint/2010/main" val="36833204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844E95-9EBC-43C7-8157-6B4F1F86B089}" type="slidenum">
              <a:rPr lang="en-US" altLang="en-US" sz="1200" smtClean="0"/>
              <a:pPr/>
              <a:t>30</a:t>
            </a:fld>
            <a:endParaRPr lang="en-US" altLang="en-US" sz="1200" smtClean="0"/>
          </a:p>
        </p:txBody>
      </p:sp>
    </p:spTree>
    <p:extLst>
      <p:ext uri="{BB962C8B-B14F-4D97-AF65-F5344CB8AC3E}">
        <p14:creationId xmlns:p14="http://schemas.microsoft.com/office/powerpoint/2010/main" val="1058404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E6B97EA-3069-458A-BEE0-27968C5739CC}" type="slidenum">
              <a:rPr lang="en-US" altLang="en-US" sz="1200" smtClean="0"/>
              <a:pPr/>
              <a:t>32</a:t>
            </a:fld>
            <a:endParaRPr lang="en-US" altLang="en-US" sz="1200" smtClean="0"/>
          </a:p>
        </p:txBody>
      </p:sp>
      <p:sp>
        <p:nvSpPr>
          <p:cNvPr id="6861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498770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6F4C0A1-5895-40C9-8D0C-9516512B3869}" type="slidenum">
              <a:rPr lang="en-US" altLang="en-US" sz="1200" smtClean="0"/>
              <a:pPr/>
              <a:t>4</a:t>
            </a:fld>
            <a:endParaRPr lang="en-US" altLang="en-US" sz="1200" smtClean="0"/>
          </a:p>
        </p:txBody>
      </p:sp>
      <p:sp>
        <p:nvSpPr>
          <p:cNvPr id="1331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3469366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436CFF-13BB-43B3-9280-C20B0ADBAC5F}" type="slidenum">
              <a:rPr lang="en-US" altLang="en-US" sz="1200" smtClean="0"/>
              <a:pPr/>
              <a:t>33</a:t>
            </a:fld>
            <a:endParaRPr lang="en-US" altLang="en-US" sz="1200" smtClean="0"/>
          </a:p>
        </p:txBody>
      </p:sp>
      <p:sp>
        <p:nvSpPr>
          <p:cNvPr id="7065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42166850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19A6B56-0940-4AF7-86C3-A4D246C9074E}" type="slidenum">
              <a:rPr lang="en-US" altLang="en-US" sz="1200" smtClean="0"/>
              <a:pPr/>
              <a:t>34</a:t>
            </a:fld>
            <a:endParaRPr lang="en-US" altLang="en-US" sz="1200" smtClean="0"/>
          </a:p>
        </p:txBody>
      </p:sp>
    </p:spTree>
    <p:extLst>
      <p:ext uri="{BB962C8B-B14F-4D97-AF65-F5344CB8AC3E}">
        <p14:creationId xmlns:p14="http://schemas.microsoft.com/office/powerpoint/2010/main" val="5484255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7D0736D-A281-41ED-AF8C-E34117FEAC61}" type="slidenum">
              <a:rPr lang="en-US" altLang="en-US" sz="1200" smtClean="0"/>
              <a:pPr/>
              <a:t>35</a:t>
            </a:fld>
            <a:endParaRPr lang="en-US" altLang="en-US" sz="1200" smtClean="0"/>
          </a:p>
        </p:txBody>
      </p:sp>
    </p:spTree>
    <p:extLst>
      <p:ext uri="{BB962C8B-B14F-4D97-AF65-F5344CB8AC3E}">
        <p14:creationId xmlns:p14="http://schemas.microsoft.com/office/powerpoint/2010/main" val="18384568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0DB4DED-B059-44C8-8C24-05ED2A273400}" type="slidenum">
              <a:rPr lang="en-US" altLang="en-US" sz="1200" smtClean="0"/>
              <a:pPr/>
              <a:t>36</a:t>
            </a:fld>
            <a:endParaRPr lang="en-US" altLang="en-US" sz="1200" smtClean="0"/>
          </a:p>
        </p:txBody>
      </p:sp>
      <p:sp>
        <p:nvSpPr>
          <p:cNvPr id="7680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42654052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F271506-40D3-477B-8976-537501723208}" type="slidenum">
              <a:rPr lang="en-US" altLang="en-US" sz="1200" smtClean="0"/>
              <a:pPr/>
              <a:t>37</a:t>
            </a:fld>
            <a:endParaRPr lang="en-US" altLang="en-US" sz="1200" smtClean="0"/>
          </a:p>
        </p:txBody>
      </p:sp>
    </p:spTree>
    <p:extLst>
      <p:ext uri="{BB962C8B-B14F-4D97-AF65-F5344CB8AC3E}">
        <p14:creationId xmlns:p14="http://schemas.microsoft.com/office/powerpoint/2010/main" val="8777896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EE642B6-EAAC-451B-A1F3-E0B3A1A99141}" type="slidenum">
              <a:rPr lang="en-US" altLang="en-US" sz="1200" smtClean="0"/>
              <a:pPr/>
              <a:t>38</a:t>
            </a:fld>
            <a:endParaRPr lang="en-US" altLang="en-US" sz="1200" smtClean="0"/>
          </a:p>
        </p:txBody>
      </p:sp>
    </p:spTree>
    <p:extLst>
      <p:ext uri="{BB962C8B-B14F-4D97-AF65-F5344CB8AC3E}">
        <p14:creationId xmlns:p14="http://schemas.microsoft.com/office/powerpoint/2010/main" val="32761612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D433C8A-2251-4C7F-A6EB-DB383F0EC297}" type="slidenum">
              <a:rPr lang="en-US" altLang="en-US" sz="1200" smtClean="0"/>
              <a:pPr/>
              <a:t>39</a:t>
            </a:fld>
            <a:endParaRPr lang="en-US" altLang="en-US" sz="1200" smtClean="0"/>
          </a:p>
        </p:txBody>
      </p:sp>
    </p:spTree>
    <p:extLst>
      <p:ext uri="{BB962C8B-B14F-4D97-AF65-F5344CB8AC3E}">
        <p14:creationId xmlns:p14="http://schemas.microsoft.com/office/powerpoint/2010/main" val="4135149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DB32C82-BC1C-4F29-956C-F7933EC91391}" type="slidenum">
              <a:rPr lang="en-US" altLang="en-US" sz="1200" smtClean="0"/>
              <a:pPr/>
              <a:t>40</a:t>
            </a:fld>
            <a:endParaRPr lang="en-US" altLang="en-US" sz="1200" smtClean="0"/>
          </a:p>
        </p:txBody>
      </p:sp>
      <p:sp>
        <p:nvSpPr>
          <p:cNvPr id="8499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4263314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1127125" y="711200"/>
            <a:ext cx="4605338"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p:cNvSpPr>
          <p:nvPr>
            <p:ph type="body" idx="1"/>
          </p:nvPr>
        </p:nvSpPr>
        <p:spPr bwMode="auto">
          <a:xfrm>
            <a:off x="914400" y="4368800"/>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41422479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C8D7BA0-F01E-4FA4-AF22-DF7DC472D9B8}" type="slidenum">
              <a:rPr lang="en-US" altLang="en-US" sz="1200" smtClean="0"/>
              <a:pPr/>
              <a:t>42</a:t>
            </a:fld>
            <a:endParaRPr lang="en-US" altLang="en-US" sz="1200" smtClean="0"/>
          </a:p>
        </p:txBody>
      </p:sp>
      <p:sp>
        <p:nvSpPr>
          <p:cNvPr id="8909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954665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0CDF73-8BEE-4388-8389-C6656BE3D21F}" type="slidenum">
              <a:rPr lang="en-US" altLang="en-US" sz="1200" smtClean="0"/>
              <a:pPr/>
              <a:t>5</a:t>
            </a:fld>
            <a:endParaRPr lang="en-US" altLang="en-US" sz="1200" smtClean="0"/>
          </a:p>
        </p:txBody>
      </p:sp>
      <p:sp>
        <p:nvSpPr>
          <p:cNvPr id="1536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5443067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77D4304-1547-4D70-A2B3-4A45A692A949}" type="slidenum">
              <a:rPr lang="en-US" altLang="en-US" sz="1200" smtClean="0"/>
              <a:pPr/>
              <a:t>43</a:t>
            </a:fld>
            <a:endParaRPr lang="en-US" altLang="en-US" sz="1200" smtClean="0"/>
          </a:p>
        </p:txBody>
      </p:sp>
      <p:sp>
        <p:nvSpPr>
          <p:cNvPr id="9113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1283835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B23A8FA-37DE-44C7-8E4F-F7BDA397AD56}" type="slidenum">
              <a:rPr lang="en-US" altLang="en-US" sz="1200" smtClean="0"/>
              <a:pPr/>
              <a:t>46</a:t>
            </a:fld>
            <a:endParaRPr lang="en-US" altLang="en-US" sz="1200" smtClean="0"/>
          </a:p>
        </p:txBody>
      </p:sp>
    </p:spTree>
    <p:extLst>
      <p:ext uri="{BB962C8B-B14F-4D97-AF65-F5344CB8AC3E}">
        <p14:creationId xmlns:p14="http://schemas.microsoft.com/office/powerpoint/2010/main" val="38956849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CD48EBC-7960-4805-8CB5-D71C83D9E64E}" type="slidenum">
              <a:rPr lang="en-US" altLang="en-US" sz="1200" smtClean="0"/>
              <a:pPr/>
              <a:t>47</a:t>
            </a:fld>
            <a:endParaRPr lang="en-US" altLang="en-US" sz="1200" smtClean="0"/>
          </a:p>
        </p:txBody>
      </p:sp>
      <p:sp>
        <p:nvSpPr>
          <p:cNvPr id="9728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7351319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0848A9F-69E2-4168-9C47-4209D37E868A}" type="slidenum">
              <a:rPr lang="en-US" altLang="en-US" sz="1200" smtClean="0"/>
              <a:pPr/>
              <a:t>48</a:t>
            </a:fld>
            <a:endParaRPr lang="en-US" altLang="en-US" sz="1200" smtClean="0"/>
          </a:p>
        </p:txBody>
      </p:sp>
    </p:spTree>
    <p:extLst>
      <p:ext uri="{BB962C8B-B14F-4D97-AF65-F5344CB8AC3E}">
        <p14:creationId xmlns:p14="http://schemas.microsoft.com/office/powerpoint/2010/main" val="11528630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AC90D71-A7BF-4861-ADF0-04EB53D08803}" type="slidenum">
              <a:rPr lang="en-US" altLang="en-US" sz="1200" smtClean="0"/>
              <a:pPr/>
              <a:t>49</a:t>
            </a:fld>
            <a:endParaRPr lang="en-US" altLang="en-US" sz="1200" smtClean="0"/>
          </a:p>
        </p:txBody>
      </p:sp>
    </p:spTree>
    <p:extLst>
      <p:ext uri="{BB962C8B-B14F-4D97-AF65-F5344CB8AC3E}">
        <p14:creationId xmlns:p14="http://schemas.microsoft.com/office/powerpoint/2010/main" val="32547519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0364954-D466-47A2-9A9F-E5DAE49B844F}" type="slidenum">
              <a:rPr lang="en-US" altLang="en-US" sz="1200" smtClean="0"/>
              <a:pPr/>
              <a:t>50</a:t>
            </a:fld>
            <a:endParaRPr lang="en-US" altLang="en-US" sz="1200" smtClean="0"/>
          </a:p>
        </p:txBody>
      </p:sp>
      <p:sp>
        <p:nvSpPr>
          <p:cNvPr id="10342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0726388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E1FA183-F571-41B7-967E-D3FA6F88763C}" type="slidenum">
              <a:rPr lang="en-US" altLang="en-US" sz="1200" smtClean="0"/>
              <a:pPr/>
              <a:t>51</a:t>
            </a:fld>
            <a:endParaRPr lang="en-US" altLang="en-US" sz="1200" smtClean="0"/>
          </a:p>
        </p:txBody>
      </p:sp>
      <p:sp>
        <p:nvSpPr>
          <p:cNvPr id="10547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972702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5B17B45-A066-4AFC-8491-A741FDBA1F9C}" type="slidenum">
              <a:rPr lang="en-US" altLang="en-US" sz="1200" smtClean="0"/>
              <a:pPr/>
              <a:t>52</a:t>
            </a:fld>
            <a:endParaRPr lang="en-US" altLang="en-US" sz="1200" smtClean="0"/>
          </a:p>
        </p:txBody>
      </p:sp>
    </p:spTree>
    <p:extLst>
      <p:ext uri="{BB962C8B-B14F-4D97-AF65-F5344CB8AC3E}">
        <p14:creationId xmlns:p14="http://schemas.microsoft.com/office/powerpoint/2010/main" val="31289658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2DF63CC-5273-432A-A10F-970549AC4581}" type="slidenum">
              <a:rPr lang="en-US" altLang="en-US" sz="1200" smtClean="0"/>
              <a:pPr/>
              <a:t>53</a:t>
            </a:fld>
            <a:endParaRPr lang="en-US" altLang="en-US" sz="1200" smtClean="0"/>
          </a:p>
        </p:txBody>
      </p:sp>
    </p:spTree>
    <p:extLst>
      <p:ext uri="{BB962C8B-B14F-4D97-AF65-F5344CB8AC3E}">
        <p14:creationId xmlns:p14="http://schemas.microsoft.com/office/powerpoint/2010/main" val="14725207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C5DDA02-A4F7-42E1-AC53-38D699A6BEE8}" type="slidenum">
              <a:rPr lang="en-US" altLang="en-US" sz="1200" smtClean="0"/>
              <a:pPr/>
              <a:t>55</a:t>
            </a:fld>
            <a:endParaRPr lang="en-US" altLang="en-US" sz="1200" smtClean="0"/>
          </a:p>
        </p:txBody>
      </p:sp>
      <p:sp>
        <p:nvSpPr>
          <p:cNvPr id="11264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361904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B1A5B58-DD29-42FA-B91F-290795401E99}" type="slidenum">
              <a:rPr lang="en-US" altLang="en-US" sz="1200" smtClean="0"/>
              <a:pPr/>
              <a:t>6</a:t>
            </a:fld>
            <a:endParaRPr lang="en-US" altLang="en-US" sz="1200" smtClean="0"/>
          </a:p>
        </p:txBody>
      </p:sp>
      <p:sp>
        <p:nvSpPr>
          <p:cNvPr id="1741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871794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3F5BAFD-4DF0-4A51-BA98-B61FC138FE4F}" type="slidenum">
              <a:rPr lang="en-US" altLang="en-US" sz="1200" smtClean="0"/>
              <a:pPr/>
              <a:t>58</a:t>
            </a:fld>
            <a:endParaRPr lang="en-US" altLang="en-US" sz="1200" smtClean="0"/>
          </a:p>
        </p:txBody>
      </p:sp>
    </p:spTree>
    <p:extLst>
      <p:ext uri="{BB962C8B-B14F-4D97-AF65-F5344CB8AC3E}">
        <p14:creationId xmlns:p14="http://schemas.microsoft.com/office/powerpoint/2010/main" val="9474087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AAF1D18-E59F-494C-AAE7-8F55311A71F3}" type="slidenum">
              <a:rPr lang="en-US" altLang="en-US" sz="1200" smtClean="0"/>
              <a:pPr/>
              <a:t>59</a:t>
            </a:fld>
            <a:endParaRPr lang="en-US" altLang="en-US" sz="1200" smtClean="0"/>
          </a:p>
        </p:txBody>
      </p:sp>
      <p:sp>
        <p:nvSpPr>
          <p:cNvPr id="118787" name="Rectangle 2"/>
          <p:cNvSpPr>
            <a:spLocks noRot="1" noChangeArrowheads="1" noTextEdit="1"/>
          </p:cNvSpPr>
          <p:nvPr>
            <p:ph type="sldImg"/>
          </p:nvPr>
        </p:nvSpPr>
        <p:spPr bwMode="auto">
          <a:xfrm>
            <a:off x="1150938" y="692150"/>
            <a:ext cx="4556125"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1878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40779825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12B80EB-CEE1-49EB-B24E-2CA513C28C54}" type="slidenum">
              <a:rPr lang="en-US" altLang="en-US" sz="1200" smtClean="0"/>
              <a:pPr/>
              <a:t>61</a:t>
            </a:fld>
            <a:endParaRPr lang="en-US" altLang="en-US" sz="1200" smtClean="0"/>
          </a:p>
        </p:txBody>
      </p:sp>
    </p:spTree>
    <p:extLst>
      <p:ext uri="{BB962C8B-B14F-4D97-AF65-F5344CB8AC3E}">
        <p14:creationId xmlns:p14="http://schemas.microsoft.com/office/powerpoint/2010/main" val="5183424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10B2C0-83DD-465E-9EAA-2467F37086D8}" type="slidenum">
              <a:rPr lang="en-US" altLang="en-US" sz="1200" smtClean="0"/>
              <a:pPr/>
              <a:t>62</a:t>
            </a:fld>
            <a:endParaRPr lang="en-US" altLang="en-US" sz="1200" smtClean="0"/>
          </a:p>
        </p:txBody>
      </p:sp>
    </p:spTree>
    <p:extLst>
      <p:ext uri="{BB962C8B-B14F-4D97-AF65-F5344CB8AC3E}">
        <p14:creationId xmlns:p14="http://schemas.microsoft.com/office/powerpoint/2010/main" val="16902752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7535173-D4E5-4CA3-9308-CE9049929238}" type="slidenum">
              <a:rPr lang="en-US" altLang="en-US" sz="1200" smtClean="0"/>
              <a:pPr/>
              <a:t>66</a:t>
            </a:fld>
            <a:endParaRPr lang="en-US" altLang="en-US" sz="1200" smtClean="0"/>
          </a:p>
        </p:txBody>
      </p:sp>
      <p:sp>
        <p:nvSpPr>
          <p:cNvPr id="12902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3864293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A11EE8-3610-4EB0-8E61-3F1CC7D2A000}" type="slidenum">
              <a:rPr lang="en-US" altLang="en-US" sz="1200" smtClean="0"/>
              <a:pPr/>
              <a:t>67</a:t>
            </a:fld>
            <a:endParaRPr lang="en-US" altLang="en-US" sz="1200" smtClean="0"/>
          </a:p>
        </p:txBody>
      </p:sp>
      <p:sp>
        <p:nvSpPr>
          <p:cNvPr id="13107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886332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6CA9F0A-3900-4476-9A38-A31890A4F317}" type="slidenum">
              <a:rPr lang="en-US" altLang="en-US" sz="1200" smtClean="0"/>
              <a:pPr/>
              <a:t>68</a:t>
            </a:fld>
            <a:endParaRPr lang="en-US" altLang="en-US" sz="1200" smtClean="0"/>
          </a:p>
        </p:txBody>
      </p:sp>
      <p:sp>
        <p:nvSpPr>
          <p:cNvPr id="13312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5798996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BED9A5D-8744-47D6-A8C2-B08E4182F28E}" type="slidenum">
              <a:rPr lang="en-US" altLang="en-US" sz="1200" smtClean="0"/>
              <a:pPr/>
              <a:t>69</a:t>
            </a:fld>
            <a:endParaRPr lang="en-US" altLang="en-US" sz="1200" smtClean="0"/>
          </a:p>
        </p:txBody>
      </p:sp>
    </p:spTree>
    <p:extLst>
      <p:ext uri="{BB962C8B-B14F-4D97-AF65-F5344CB8AC3E}">
        <p14:creationId xmlns:p14="http://schemas.microsoft.com/office/powerpoint/2010/main" val="17043645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003F9AC-9711-4B6F-B3A3-CC70ABD534CA}" type="slidenum">
              <a:rPr lang="en-US" altLang="en-US" sz="1200" smtClean="0"/>
              <a:pPr/>
              <a:t>70</a:t>
            </a:fld>
            <a:endParaRPr lang="en-US" altLang="en-US" sz="1200" smtClean="0"/>
          </a:p>
        </p:txBody>
      </p:sp>
    </p:spTree>
    <p:extLst>
      <p:ext uri="{BB962C8B-B14F-4D97-AF65-F5344CB8AC3E}">
        <p14:creationId xmlns:p14="http://schemas.microsoft.com/office/powerpoint/2010/main" val="32795401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TextEdit="1"/>
          </p:cNvSpPr>
          <p:nvPr>
            <p:ph type="sldImg"/>
          </p:nvPr>
        </p:nvSpPr>
        <p:spPr bwMode="auto">
          <a:xfrm>
            <a:off x="1127125" y="711200"/>
            <a:ext cx="4605338"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Rectangle 3"/>
          <p:cNvSpPr>
            <a:spLocks noGrp="1"/>
          </p:cNvSpPr>
          <p:nvPr>
            <p:ph type="body" idx="1"/>
          </p:nvPr>
        </p:nvSpPr>
        <p:spPr bwMode="auto">
          <a:xfrm>
            <a:off x="914400" y="4368800"/>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193326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38B8450-0E5D-4E71-916E-0055992DFA34}" type="slidenum">
              <a:rPr lang="en-US" altLang="en-US" sz="1200" smtClean="0"/>
              <a:pPr/>
              <a:t>7</a:t>
            </a:fld>
            <a:endParaRPr lang="en-US" altLang="en-US" sz="1200" smtClean="0"/>
          </a:p>
        </p:txBody>
      </p:sp>
      <p:sp>
        <p:nvSpPr>
          <p:cNvPr id="1945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42484174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EBBBCE-03A0-4299-A26A-1C02662683A9}" type="slidenum">
              <a:rPr lang="en-US" altLang="en-US" sz="1200" smtClean="0"/>
              <a:pPr/>
              <a:t>72</a:t>
            </a:fld>
            <a:endParaRPr lang="en-US" altLang="en-US" sz="1200" smtClean="0"/>
          </a:p>
        </p:txBody>
      </p:sp>
    </p:spTree>
    <p:extLst>
      <p:ext uri="{BB962C8B-B14F-4D97-AF65-F5344CB8AC3E}">
        <p14:creationId xmlns:p14="http://schemas.microsoft.com/office/powerpoint/2010/main" val="12848579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DB84352-E69A-4E35-BA1A-D4231DEB47A4}" type="slidenum">
              <a:rPr lang="en-US" altLang="en-US" sz="1200" smtClean="0"/>
              <a:pPr/>
              <a:t>73</a:t>
            </a:fld>
            <a:endParaRPr lang="en-US" altLang="en-US" sz="1200" smtClean="0"/>
          </a:p>
        </p:txBody>
      </p:sp>
      <p:sp>
        <p:nvSpPr>
          <p:cNvPr id="14336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5237767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6D08A00-246E-4549-BE0A-7294375FF2E2}" type="slidenum">
              <a:rPr lang="en-US" altLang="en-US" sz="1200" smtClean="0"/>
              <a:pPr/>
              <a:t>74</a:t>
            </a:fld>
            <a:endParaRPr lang="en-US" altLang="en-US" sz="1200" smtClean="0"/>
          </a:p>
        </p:txBody>
      </p:sp>
      <p:sp>
        <p:nvSpPr>
          <p:cNvPr id="14541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6843207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6EA75E9-C73F-4321-B429-7348AB70C339}" type="slidenum">
              <a:rPr lang="en-US" altLang="en-US" sz="1200" smtClean="0"/>
              <a:pPr/>
              <a:t>76</a:t>
            </a:fld>
            <a:endParaRPr lang="en-US" altLang="en-US" sz="1200" smtClean="0"/>
          </a:p>
        </p:txBody>
      </p:sp>
    </p:spTree>
    <p:extLst>
      <p:ext uri="{BB962C8B-B14F-4D97-AF65-F5344CB8AC3E}">
        <p14:creationId xmlns:p14="http://schemas.microsoft.com/office/powerpoint/2010/main" val="13662058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884056B-8E0B-4600-8B5A-D1B7DA972FA9}" type="slidenum">
              <a:rPr lang="en-US" altLang="en-US" sz="1200" smtClean="0"/>
              <a:pPr/>
              <a:t>77</a:t>
            </a:fld>
            <a:endParaRPr lang="en-US" altLang="en-US" sz="1200" smtClean="0"/>
          </a:p>
        </p:txBody>
      </p:sp>
    </p:spTree>
    <p:extLst>
      <p:ext uri="{BB962C8B-B14F-4D97-AF65-F5344CB8AC3E}">
        <p14:creationId xmlns:p14="http://schemas.microsoft.com/office/powerpoint/2010/main" val="5822870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84ED40E-9AF7-4AEB-AA39-596BC0C92FAA}" type="slidenum">
              <a:rPr lang="en-US" altLang="en-US" sz="1200" smtClean="0"/>
              <a:pPr/>
              <a:t>78</a:t>
            </a:fld>
            <a:endParaRPr lang="en-US" altLang="en-US" sz="1200" smtClean="0"/>
          </a:p>
        </p:txBody>
      </p:sp>
    </p:spTree>
    <p:extLst>
      <p:ext uri="{BB962C8B-B14F-4D97-AF65-F5344CB8AC3E}">
        <p14:creationId xmlns:p14="http://schemas.microsoft.com/office/powerpoint/2010/main" val="1742108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E0DED2-5C38-44B3-82B6-1A9E90AD032B}" type="slidenum">
              <a:rPr lang="en-US" altLang="en-US" sz="1200" smtClean="0"/>
              <a:pPr/>
              <a:t>8</a:t>
            </a:fld>
            <a:endParaRPr lang="en-US" altLang="en-US" sz="1200" smtClean="0"/>
          </a:p>
        </p:txBody>
      </p:sp>
      <p:sp>
        <p:nvSpPr>
          <p:cNvPr id="2150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707074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60CEC81-1734-4118-984E-53F374995CC3}" type="slidenum">
              <a:rPr lang="en-US" altLang="en-US" sz="1200" smtClean="0"/>
              <a:pPr/>
              <a:t>9</a:t>
            </a:fld>
            <a:endParaRPr lang="en-US" altLang="en-US" sz="1200" smtClean="0"/>
          </a:p>
        </p:txBody>
      </p:sp>
      <p:sp>
        <p:nvSpPr>
          <p:cNvPr id="23555" name="Rectangle 2"/>
          <p:cNvSpPr>
            <a:spLocks noRot="1" noChangeArrowheads="1" noTextEdit="1"/>
          </p:cNvSpPr>
          <p:nvPr>
            <p:ph type="sldImg"/>
          </p:nvPr>
        </p:nvSpPr>
        <p:spPr bwMode="auto">
          <a:xfrm>
            <a:off x="1150938" y="692150"/>
            <a:ext cx="4556125"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749255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96B4EFE-9DB7-44F1-AC1F-622D4445611C}" type="slidenum">
              <a:rPr lang="en-US" altLang="en-US" sz="1200" smtClean="0"/>
              <a:pPr/>
              <a:t>10</a:t>
            </a:fld>
            <a:endParaRPr lang="en-US" altLang="en-US" sz="1200" smtClean="0"/>
          </a:p>
        </p:txBody>
      </p:sp>
      <p:sp>
        <p:nvSpPr>
          <p:cNvPr id="2560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252203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1543F621-3728-4820-B012-FC39201DE46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8092E0C8-5509-44EC-9CB5-63E8D11330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39D8EA02-C193-43C1-A4E6-85A16DC345AA}"/>
              </a:ext>
            </a:extLst>
          </p:cNvPr>
          <p:cNvSpPr>
            <a:spLocks noGrp="1" noChangeArrowheads="1"/>
          </p:cNvSpPr>
          <p:nvPr>
            <p:ph type="sldNum" sz="quarter" idx="12"/>
          </p:nvPr>
        </p:nvSpPr>
        <p:spPr>
          <a:ln/>
        </p:spPr>
        <p:txBody>
          <a:bodyPr/>
          <a:lstStyle>
            <a:lvl1pPr>
              <a:defRPr/>
            </a:lvl1pPr>
          </a:lstStyle>
          <a:p>
            <a:pPr>
              <a:defRPr/>
            </a:pPr>
            <a:fld id="{72727D9C-DA0B-4D1B-BFA5-725CAD94C650}" type="slidenum">
              <a:rPr lang="en-US" altLang="en-US"/>
              <a:pPr>
                <a:defRPr/>
              </a:pPr>
              <a:t>‹#›</a:t>
            </a:fld>
            <a:endParaRPr lang="en-US" altLang="en-US"/>
          </a:p>
        </p:txBody>
      </p:sp>
    </p:spTree>
    <p:extLst>
      <p:ext uri="{BB962C8B-B14F-4D97-AF65-F5344CB8AC3E}">
        <p14:creationId xmlns:p14="http://schemas.microsoft.com/office/powerpoint/2010/main" val="4035130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1543F621-3728-4820-B012-FC39201DE46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8092E0C8-5509-44EC-9CB5-63E8D11330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39D8EA02-C193-43C1-A4E6-85A16DC345AA}"/>
              </a:ext>
            </a:extLst>
          </p:cNvPr>
          <p:cNvSpPr>
            <a:spLocks noGrp="1" noChangeArrowheads="1"/>
          </p:cNvSpPr>
          <p:nvPr>
            <p:ph type="sldNum" sz="quarter" idx="12"/>
          </p:nvPr>
        </p:nvSpPr>
        <p:spPr>
          <a:ln/>
        </p:spPr>
        <p:txBody>
          <a:bodyPr/>
          <a:lstStyle>
            <a:lvl1pPr>
              <a:defRPr/>
            </a:lvl1pPr>
          </a:lstStyle>
          <a:p>
            <a:pPr>
              <a:defRPr/>
            </a:pPr>
            <a:fld id="{19A1F887-816A-4595-91BD-8FB007CBF4F4}" type="slidenum">
              <a:rPr lang="en-US" altLang="en-US"/>
              <a:pPr>
                <a:defRPr/>
              </a:pPr>
              <a:t>‹#›</a:t>
            </a:fld>
            <a:endParaRPr lang="en-US" altLang="en-US"/>
          </a:p>
        </p:txBody>
      </p:sp>
    </p:spTree>
    <p:extLst>
      <p:ext uri="{BB962C8B-B14F-4D97-AF65-F5344CB8AC3E}">
        <p14:creationId xmlns:p14="http://schemas.microsoft.com/office/powerpoint/2010/main" val="2539601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1543F621-3728-4820-B012-FC39201DE46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8092E0C8-5509-44EC-9CB5-63E8D11330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39D8EA02-C193-43C1-A4E6-85A16DC345AA}"/>
              </a:ext>
            </a:extLst>
          </p:cNvPr>
          <p:cNvSpPr>
            <a:spLocks noGrp="1" noChangeArrowheads="1"/>
          </p:cNvSpPr>
          <p:nvPr>
            <p:ph type="sldNum" sz="quarter" idx="12"/>
          </p:nvPr>
        </p:nvSpPr>
        <p:spPr>
          <a:ln/>
        </p:spPr>
        <p:txBody>
          <a:bodyPr/>
          <a:lstStyle>
            <a:lvl1pPr>
              <a:defRPr/>
            </a:lvl1pPr>
          </a:lstStyle>
          <a:p>
            <a:pPr>
              <a:defRPr/>
            </a:pPr>
            <a:fld id="{206A01EE-B2A8-42FB-A8EC-A75CEE1B3EC6}" type="slidenum">
              <a:rPr lang="en-US" altLang="en-US"/>
              <a:pPr>
                <a:defRPr/>
              </a:pPr>
              <a:t>‹#›</a:t>
            </a:fld>
            <a:endParaRPr lang="en-US" altLang="en-US"/>
          </a:p>
        </p:txBody>
      </p:sp>
    </p:spTree>
    <p:extLst>
      <p:ext uri="{BB962C8B-B14F-4D97-AF65-F5344CB8AC3E}">
        <p14:creationId xmlns:p14="http://schemas.microsoft.com/office/powerpoint/2010/main" val="1594222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hapter Opener">
    <p:spTree>
      <p:nvGrpSpPr>
        <p:cNvPr id="1" name=""/>
        <p:cNvGrpSpPr/>
        <p:nvPr/>
      </p:nvGrpSpPr>
      <p:grpSpPr>
        <a:xfrm>
          <a:off x="0" y="0"/>
          <a:ext cx="0" cy="0"/>
          <a:chOff x="0" y="0"/>
          <a:chExt cx="0" cy="0"/>
        </a:xfrm>
      </p:grpSpPr>
      <p:pic>
        <p:nvPicPr>
          <p:cNvPr id="8"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376988"/>
            <a:ext cx="9175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a:t>Click to edit Master text styles</a:t>
            </a:r>
          </a:p>
        </p:txBody>
      </p:sp>
      <p:sp>
        <p:nvSpPr>
          <p:cNvPr id="9" name="Text Placeholder 8"/>
          <p:cNvSpPr>
            <a:spLocks noGrp="1"/>
          </p:cNvSpPr>
          <p:nvPr>
            <p:ph type="body" sz="quarter" idx="14"/>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a:t>Click to edit Master text styles</a:t>
            </a:r>
          </a:p>
        </p:txBody>
      </p:sp>
      <p:sp>
        <p:nvSpPr>
          <p:cNvPr id="10" name="Text Placeholder 8"/>
          <p:cNvSpPr>
            <a:spLocks noGrp="1"/>
          </p:cNvSpPr>
          <p:nvPr>
            <p:ph type="body" sz="quarter" idx="15"/>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a:t>Click to edit Master text styles</a:t>
            </a:r>
          </a:p>
        </p:txBody>
      </p:sp>
      <p:sp>
        <p:nvSpPr>
          <p:cNvPr id="20" name="Text Placeholder 17"/>
          <p:cNvSpPr>
            <a:spLocks noGrp="1"/>
          </p:cNvSpPr>
          <p:nvPr>
            <p:ph type="body" sz="quarter" idx="16"/>
          </p:nvPr>
        </p:nvSpPr>
        <p:spPr>
          <a:xfrm>
            <a:off x="1219200" y="6529254"/>
            <a:ext cx="5867400" cy="187537"/>
          </a:xfrm>
        </p:spPr>
        <p:txBody>
          <a:bodyPr/>
          <a:lstStyle>
            <a:lvl1pPr marL="0" indent="0" algn="r">
              <a:buNone/>
              <a:defRPr sz="800" baseline="0"/>
            </a:lvl1pPr>
          </a:lstStyle>
          <a:p>
            <a:pPr lvl="0"/>
            <a:r>
              <a:rPr lang="en-US"/>
              <a:t>Click to edit Master text styles</a:t>
            </a:r>
          </a:p>
        </p:txBody>
      </p:sp>
      <p:sp>
        <p:nvSpPr>
          <p:cNvPr id="12" name="Footer Placeholder 2">
            <a:extLst>
              <a:ext uri="{FF2B5EF4-FFF2-40B4-BE49-F238E27FC236}">
                <a16:creationId xmlns:a16="http://schemas.microsoft.com/office/drawing/2014/main" xmlns="" id="{1D80C13E-BD49-4024-9233-AF7BB7958F17}"/>
              </a:ext>
            </a:extLst>
          </p:cNvPr>
          <p:cNvSpPr>
            <a:spLocks noGrp="1"/>
          </p:cNvSpPr>
          <p:nvPr>
            <p:ph type="ftr" sz="quarter" idx="17"/>
          </p:nvPr>
        </p:nvSpPr>
        <p:spPr>
          <a:xfrm>
            <a:off x="93663" y="6165850"/>
            <a:ext cx="8596312" cy="234950"/>
          </a:xfrm>
        </p:spPr>
        <p:txBody>
          <a:bodyPr/>
          <a:lstStyle>
            <a:lvl1pPr>
              <a:defRPr/>
            </a:lvl1pPr>
          </a:lstStyle>
          <a:p>
            <a:pPr>
              <a:defRPr/>
            </a:pPr>
            <a:endParaRPr lang="en-US"/>
          </a:p>
        </p:txBody>
      </p:sp>
      <p:sp>
        <p:nvSpPr>
          <p:cNvPr id="13" name="Date Placeholder 3">
            <a:extLst>
              <a:ext uri="{FF2B5EF4-FFF2-40B4-BE49-F238E27FC236}">
                <a16:creationId xmlns:a16="http://schemas.microsoft.com/office/drawing/2014/main" xmlns="" id="{69101672-7636-4CCB-8C30-21669AB28E10}"/>
              </a:ext>
            </a:extLst>
          </p:cNvPr>
          <p:cNvSpPr>
            <a:spLocks noGrp="1"/>
          </p:cNvSpPr>
          <p:nvPr>
            <p:ph type="dt" sz="half" idx="18"/>
          </p:nvPr>
        </p:nvSpPr>
        <p:spPr/>
        <p:txBody>
          <a:bodyPr/>
          <a:lstStyle>
            <a:lvl1pPr>
              <a:defRPr/>
            </a:lvl1pPr>
          </a:lstStyle>
          <a:p>
            <a:pPr>
              <a:defRPr/>
            </a:pPr>
            <a:fld id="{D23E9CD7-60C5-44FE-B46E-55E7A872D835}" type="datetimeFigureOut">
              <a:rPr lang="en-US"/>
              <a:pPr>
                <a:defRPr/>
              </a:pPr>
              <a:t>8/7/2020</a:t>
            </a:fld>
            <a:endParaRPr lang="en-US" dirty="0"/>
          </a:p>
        </p:txBody>
      </p:sp>
      <p:sp>
        <p:nvSpPr>
          <p:cNvPr id="14" name="Slide Number Placeholder 4">
            <a:extLst>
              <a:ext uri="{FF2B5EF4-FFF2-40B4-BE49-F238E27FC236}">
                <a16:creationId xmlns:a16="http://schemas.microsoft.com/office/drawing/2014/main" xmlns="" id="{342E5E4D-6E0C-4F67-A960-17AD278B0A48}"/>
              </a:ext>
            </a:extLst>
          </p:cNvPr>
          <p:cNvSpPr>
            <a:spLocks noGrp="1"/>
          </p:cNvSpPr>
          <p:nvPr>
            <p:ph type="sldNum" sz="quarter" idx="19"/>
          </p:nvPr>
        </p:nvSpPr>
        <p:spPr/>
        <p:txBody>
          <a:bodyPr/>
          <a:lstStyle>
            <a:lvl1pPr>
              <a:defRPr/>
            </a:lvl1pPr>
          </a:lstStyle>
          <a:p>
            <a:pPr>
              <a:defRPr/>
            </a:pPr>
            <a:fld id="{096A67AD-CD1C-4718-B1CC-B28A674FB36D}" type="slidenum">
              <a:rPr lang="en-US" altLang="en-US"/>
              <a:pPr>
                <a:defRPr/>
              </a:pPr>
              <a:t>‹#›</a:t>
            </a:fld>
            <a:endParaRPr lang="en-US" altLang="en-US"/>
          </a:p>
        </p:txBody>
      </p:sp>
    </p:spTree>
    <p:extLst>
      <p:ext uri="{BB962C8B-B14F-4D97-AF65-F5344CB8AC3E}">
        <p14:creationId xmlns:p14="http://schemas.microsoft.com/office/powerpoint/2010/main" val="2733803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568932"/>
            <a:ext cx="8229600" cy="834224"/>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743200"/>
            <a:ext cx="8229600" cy="9858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4"/>
          </p:nvPr>
        </p:nvSpPr>
        <p:spPr>
          <a:xfrm>
            <a:off x="471052" y="4114800"/>
            <a:ext cx="8229600" cy="109279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a:extLst>
              <a:ext uri="{FF2B5EF4-FFF2-40B4-BE49-F238E27FC236}">
                <a16:creationId xmlns:a16="http://schemas.microsoft.com/office/drawing/2014/main" xmlns="" id="{DCF82499-EF87-4457-9C93-722A58363EB3}"/>
              </a:ext>
            </a:extLst>
          </p:cNvPr>
          <p:cNvSpPr>
            <a:spLocks noGrp="1"/>
          </p:cNvSpPr>
          <p:nvPr>
            <p:ph type="ftr" sz="quarter" idx="15"/>
          </p:nvPr>
        </p:nvSpPr>
        <p:spPr>
          <a:xfrm>
            <a:off x="93663" y="6172200"/>
            <a:ext cx="8596312" cy="234950"/>
          </a:xfrm>
        </p:spPr>
        <p:txBody>
          <a:bodyPr/>
          <a:lstStyle>
            <a:lvl1pPr>
              <a:defRPr/>
            </a:lvl1pPr>
          </a:lstStyle>
          <a:p>
            <a:pPr>
              <a:defRPr/>
            </a:pPr>
            <a:endParaRPr lang="en-US"/>
          </a:p>
        </p:txBody>
      </p:sp>
      <p:sp>
        <p:nvSpPr>
          <p:cNvPr id="9" name="Date Placeholder 3">
            <a:extLst>
              <a:ext uri="{FF2B5EF4-FFF2-40B4-BE49-F238E27FC236}">
                <a16:creationId xmlns:a16="http://schemas.microsoft.com/office/drawing/2014/main" xmlns="" id="{B89EB2EC-9962-4170-8037-55458891D417}"/>
              </a:ext>
            </a:extLst>
          </p:cNvPr>
          <p:cNvSpPr>
            <a:spLocks noGrp="1"/>
          </p:cNvSpPr>
          <p:nvPr>
            <p:ph type="dt" sz="half" idx="16"/>
          </p:nvPr>
        </p:nvSpPr>
        <p:spPr/>
        <p:txBody>
          <a:bodyPr/>
          <a:lstStyle>
            <a:lvl1pPr>
              <a:defRPr/>
            </a:lvl1pPr>
          </a:lstStyle>
          <a:p>
            <a:pPr>
              <a:defRPr/>
            </a:pPr>
            <a:fld id="{33F01DCB-BACD-46FE-853A-CCF8D4745D19}" type="datetimeFigureOut">
              <a:rPr lang="en-US"/>
              <a:pPr>
                <a:defRPr/>
              </a:pPr>
              <a:t>8/7/2020</a:t>
            </a:fld>
            <a:endParaRPr lang="en-US" dirty="0"/>
          </a:p>
        </p:txBody>
      </p:sp>
      <p:sp>
        <p:nvSpPr>
          <p:cNvPr id="11" name="Slide Number Placeholder 5">
            <a:extLst>
              <a:ext uri="{FF2B5EF4-FFF2-40B4-BE49-F238E27FC236}">
                <a16:creationId xmlns:a16="http://schemas.microsoft.com/office/drawing/2014/main" xmlns="" id="{94CF3203-B681-4117-9DAD-08796D12C642}"/>
              </a:ext>
            </a:extLst>
          </p:cNvPr>
          <p:cNvSpPr>
            <a:spLocks noGrp="1"/>
          </p:cNvSpPr>
          <p:nvPr>
            <p:ph type="sldNum" sz="quarter" idx="17"/>
          </p:nvPr>
        </p:nvSpPr>
        <p:spPr/>
        <p:txBody>
          <a:bodyPr/>
          <a:lstStyle>
            <a:lvl1pPr>
              <a:defRPr/>
            </a:lvl1pPr>
          </a:lstStyle>
          <a:p>
            <a:pPr>
              <a:defRPr/>
            </a:pPr>
            <a:fld id="{85F88309-C91F-4481-A485-59B2C44C7A7A}" type="slidenum">
              <a:rPr lang="en-US" altLang="en-US"/>
              <a:pPr>
                <a:defRPr/>
              </a:pPr>
              <a:t>‹#›</a:t>
            </a:fld>
            <a:endParaRPr lang="en-US" altLang="en-US"/>
          </a:p>
        </p:txBody>
      </p:sp>
    </p:spTree>
    <p:extLst>
      <p:ext uri="{BB962C8B-B14F-4D97-AF65-F5344CB8AC3E}">
        <p14:creationId xmlns:p14="http://schemas.microsoft.com/office/powerpoint/2010/main" val="642407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1" i="0" baseline="0">
                <a:latin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1"/>
            <a:ext cx="8229600" cy="1295400"/>
          </a:xfrm>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Content Placeholder 4"/>
          <p:cNvSpPr>
            <a:spLocks noGrp="1"/>
          </p:cNvSpPr>
          <p:nvPr>
            <p:ph sz="quarter" idx="13"/>
          </p:nvPr>
        </p:nvSpPr>
        <p:spPr>
          <a:xfrm>
            <a:off x="457200" y="3124200"/>
            <a:ext cx="8229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a:extLst>
              <a:ext uri="{FF2B5EF4-FFF2-40B4-BE49-F238E27FC236}">
                <a16:creationId xmlns:a16="http://schemas.microsoft.com/office/drawing/2014/main" xmlns="" id="{3D1F5058-A874-4A70-8C46-CB9B99B07D40}"/>
              </a:ext>
            </a:extLst>
          </p:cNvPr>
          <p:cNvSpPr>
            <a:spLocks noGrp="1"/>
          </p:cNvSpPr>
          <p:nvPr>
            <p:ph type="ftr" sz="quarter" idx="14"/>
          </p:nvPr>
        </p:nvSpPr>
        <p:spPr>
          <a:xfrm>
            <a:off x="93663" y="6172200"/>
            <a:ext cx="8596312" cy="234950"/>
          </a:xfrm>
        </p:spPr>
        <p:txBody>
          <a:bodyPr/>
          <a:lstStyle>
            <a:lvl1pPr>
              <a:defRPr/>
            </a:lvl1pPr>
          </a:lstStyle>
          <a:p>
            <a:pPr>
              <a:defRPr/>
            </a:pPr>
            <a:endParaRPr lang="en-US"/>
          </a:p>
        </p:txBody>
      </p:sp>
      <p:sp>
        <p:nvSpPr>
          <p:cNvPr id="7" name="Date Placeholder 3">
            <a:extLst>
              <a:ext uri="{FF2B5EF4-FFF2-40B4-BE49-F238E27FC236}">
                <a16:creationId xmlns:a16="http://schemas.microsoft.com/office/drawing/2014/main" xmlns="" id="{8138779D-5BC9-4EAC-9E9D-F45A62EFEB8C}"/>
              </a:ext>
            </a:extLst>
          </p:cNvPr>
          <p:cNvSpPr>
            <a:spLocks noGrp="1"/>
          </p:cNvSpPr>
          <p:nvPr>
            <p:ph type="dt" sz="half" idx="15"/>
          </p:nvPr>
        </p:nvSpPr>
        <p:spPr/>
        <p:txBody>
          <a:bodyPr/>
          <a:lstStyle>
            <a:lvl1pPr>
              <a:defRPr/>
            </a:lvl1pPr>
          </a:lstStyle>
          <a:p>
            <a:pPr>
              <a:defRPr/>
            </a:pPr>
            <a:fld id="{15D4620B-1152-41D8-9F3A-B560531194E6}" type="datetimeFigureOut">
              <a:rPr lang="en-US"/>
              <a:pPr>
                <a:defRPr/>
              </a:pPr>
              <a:t>8/7/2020</a:t>
            </a:fld>
            <a:endParaRPr lang="en-US" dirty="0"/>
          </a:p>
        </p:txBody>
      </p:sp>
      <p:sp>
        <p:nvSpPr>
          <p:cNvPr id="9" name="Slide Number Placeholder 5">
            <a:extLst>
              <a:ext uri="{FF2B5EF4-FFF2-40B4-BE49-F238E27FC236}">
                <a16:creationId xmlns:a16="http://schemas.microsoft.com/office/drawing/2014/main" xmlns="" id="{36F449F9-B47D-4B83-8FD8-3FCAF6728D44}"/>
              </a:ext>
            </a:extLst>
          </p:cNvPr>
          <p:cNvSpPr>
            <a:spLocks noGrp="1"/>
          </p:cNvSpPr>
          <p:nvPr>
            <p:ph type="sldNum" sz="quarter" idx="16"/>
          </p:nvPr>
        </p:nvSpPr>
        <p:spPr/>
        <p:txBody>
          <a:bodyPr/>
          <a:lstStyle>
            <a:lvl1pPr>
              <a:defRPr/>
            </a:lvl1pPr>
          </a:lstStyle>
          <a:p>
            <a:pPr>
              <a:defRPr/>
            </a:pPr>
            <a:fld id="{55B58ABF-2916-4D47-902F-D43614015918}" type="slidenum">
              <a:rPr lang="en-US" altLang="en-US"/>
              <a:pPr>
                <a:defRPr/>
              </a:pPr>
              <a:t>‹#›</a:t>
            </a:fld>
            <a:endParaRPr lang="en-US" altLang="en-US"/>
          </a:p>
        </p:txBody>
      </p:sp>
    </p:spTree>
    <p:extLst>
      <p:ext uri="{BB962C8B-B14F-4D97-AF65-F5344CB8AC3E}">
        <p14:creationId xmlns:p14="http://schemas.microsoft.com/office/powerpoint/2010/main" val="2365514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5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p:cNvPr>
          <p:cNvSpPr>
            <a:spLocks noGrp="1"/>
          </p:cNvSpPr>
          <p:nvPr>
            <p:ph sz="quarter" idx="13"/>
          </p:nvPr>
        </p:nvSpPr>
        <p:spPr>
          <a:xfrm>
            <a:off x="457200" y="2286000"/>
            <a:ext cx="8229600" cy="685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p:cNvPr>
          <p:cNvSpPr>
            <a:spLocks noGrp="1"/>
          </p:cNvSpPr>
          <p:nvPr>
            <p:ph sz="quarter" idx="14"/>
          </p:nvPr>
        </p:nvSpPr>
        <p:spPr>
          <a:xfrm>
            <a:off x="457200" y="3048000"/>
            <a:ext cx="8229600" cy="76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p:cNvPr>
          <p:cNvSpPr>
            <a:spLocks noGrp="1"/>
          </p:cNvSpPr>
          <p:nvPr>
            <p:ph sz="quarter" idx="15"/>
          </p:nvPr>
        </p:nvSpPr>
        <p:spPr>
          <a:xfrm>
            <a:off x="457200" y="3886200"/>
            <a:ext cx="8229600" cy="60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p:cNvPr>
          <p:cNvSpPr>
            <a:spLocks noGrp="1"/>
          </p:cNvSpPr>
          <p:nvPr>
            <p:ph sz="quarter" idx="16"/>
          </p:nvPr>
        </p:nvSpPr>
        <p:spPr>
          <a:xfrm>
            <a:off x="457200" y="4572000"/>
            <a:ext cx="8229600" cy="68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a:extLst/>
          </p:cNvPr>
          <p:cNvSpPr>
            <a:spLocks noGrp="1"/>
          </p:cNvSpPr>
          <p:nvPr>
            <p:ph sz="quarter" idx="17"/>
          </p:nvPr>
        </p:nvSpPr>
        <p:spPr>
          <a:xfrm>
            <a:off x="457200" y="5334000"/>
            <a:ext cx="8229600" cy="68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xmlns="" id="{F8261648-73D9-4413-A658-9E8895463EAA}"/>
              </a:ext>
            </a:extLst>
          </p:cNvPr>
          <p:cNvSpPr>
            <a:spLocks noGrp="1"/>
          </p:cNvSpPr>
          <p:nvPr>
            <p:ph type="ftr" sz="quarter" idx="18"/>
          </p:nvPr>
        </p:nvSpPr>
        <p:spPr>
          <a:xfrm>
            <a:off x="93663" y="6172200"/>
            <a:ext cx="8596312" cy="234950"/>
          </a:xfrm>
        </p:spPr>
        <p:txBody>
          <a:bodyPr/>
          <a:lstStyle>
            <a:lvl1pPr>
              <a:defRPr/>
            </a:lvl1pPr>
          </a:lstStyle>
          <a:p>
            <a:pPr>
              <a:defRPr/>
            </a:pPr>
            <a:endParaRPr lang="en-US"/>
          </a:p>
        </p:txBody>
      </p:sp>
      <p:sp>
        <p:nvSpPr>
          <p:cNvPr id="11" name="Date Placeholder 3">
            <a:extLst>
              <a:ext uri="{FF2B5EF4-FFF2-40B4-BE49-F238E27FC236}">
                <a16:creationId xmlns:a16="http://schemas.microsoft.com/office/drawing/2014/main" xmlns="" id="{B70E3A99-36D6-4AC8-A8BD-0B9CD3BB1D89}"/>
              </a:ext>
            </a:extLst>
          </p:cNvPr>
          <p:cNvSpPr>
            <a:spLocks noGrp="1"/>
          </p:cNvSpPr>
          <p:nvPr>
            <p:ph type="dt" sz="half" idx="19"/>
          </p:nvPr>
        </p:nvSpPr>
        <p:spPr/>
        <p:txBody>
          <a:bodyPr/>
          <a:lstStyle>
            <a:lvl1pPr>
              <a:defRPr/>
            </a:lvl1pPr>
          </a:lstStyle>
          <a:p>
            <a:pPr>
              <a:defRPr/>
            </a:pPr>
            <a:fld id="{6E14535A-5538-4B96-9730-70A980CB21A7}" type="datetimeFigureOut">
              <a:rPr lang="en-US"/>
              <a:pPr>
                <a:defRPr/>
              </a:pPr>
              <a:t>8/7/2020</a:t>
            </a:fld>
            <a:endParaRPr lang="en-US" dirty="0"/>
          </a:p>
        </p:txBody>
      </p:sp>
      <p:sp>
        <p:nvSpPr>
          <p:cNvPr id="12" name="Slide Number Placeholder 5">
            <a:extLst>
              <a:ext uri="{FF2B5EF4-FFF2-40B4-BE49-F238E27FC236}">
                <a16:creationId xmlns:a16="http://schemas.microsoft.com/office/drawing/2014/main" xmlns="" id="{9E7968F1-71DB-4AF2-917C-44E29FF643B5}"/>
              </a:ext>
            </a:extLst>
          </p:cNvPr>
          <p:cNvSpPr>
            <a:spLocks noGrp="1"/>
          </p:cNvSpPr>
          <p:nvPr>
            <p:ph type="sldNum" sz="quarter" idx="20"/>
          </p:nvPr>
        </p:nvSpPr>
        <p:spPr/>
        <p:txBody>
          <a:bodyPr/>
          <a:lstStyle>
            <a:lvl1pPr>
              <a:defRPr/>
            </a:lvl1pPr>
          </a:lstStyle>
          <a:p>
            <a:pPr>
              <a:defRPr/>
            </a:pPr>
            <a:fld id="{03DED178-513F-4DF2-82BF-5067A403FAA3}" type="slidenum">
              <a:rPr lang="en-US" altLang="en-US"/>
              <a:pPr>
                <a:defRPr/>
              </a:pPr>
              <a:t>‹#›</a:t>
            </a:fld>
            <a:endParaRPr lang="en-US" altLang="en-US"/>
          </a:p>
        </p:txBody>
      </p:sp>
    </p:spTree>
    <p:extLst>
      <p:ext uri="{BB962C8B-B14F-4D97-AF65-F5344CB8AC3E}">
        <p14:creationId xmlns:p14="http://schemas.microsoft.com/office/powerpoint/2010/main" val="4051022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1543F621-3728-4820-B012-FC39201DE46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8092E0C8-5509-44EC-9CB5-63E8D11330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39D8EA02-C193-43C1-A4E6-85A16DC345AA}"/>
              </a:ext>
            </a:extLst>
          </p:cNvPr>
          <p:cNvSpPr>
            <a:spLocks noGrp="1" noChangeArrowheads="1"/>
          </p:cNvSpPr>
          <p:nvPr>
            <p:ph type="sldNum" sz="quarter" idx="12"/>
          </p:nvPr>
        </p:nvSpPr>
        <p:spPr>
          <a:ln/>
        </p:spPr>
        <p:txBody>
          <a:bodyPr/>
          <a:lstStyle>
            <a:lvl1pPr>
              <a:defRPr/>
            </a:lvl1pPr>
          </a:lstStyle>
          <a:p>
            <a:pPr>
              <a:defRPr/>
            </a:pPr>
            <a:fld id="{CE84DD21-22FF-45DC-A384-58AA81C8726F}" type="slidenum">
              <a:rPr lang="en-US" altLang="en-US"/>
              <a:pPr>
                <a:defRPr/>
              </a:pPr>
              <a:t>‹#›</a:t>
            </a:fld>
            <a:endParaRPr lang="en-US" altLang="en-US"/>
          </a:p>
        </p:txBody>
      </p:sp>
    </p:spTree>
    <p:extLst>
      <p:ext uri="{BB962C8B-B14F-4D97-AF65-F5344CB8AC3E}">
        <p14:creationId xmlns:p14="http://schemas.microsoft.com/office/powerpoint/2010/main" val="3743449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1543F621-3728-4820-B012-FC39201DE46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8092E0C8-5509-44EC-9CB5-63E8D11330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39D8EA02-C193-43C1-A4E6-85A16DC345AA}"/>
              </a:ext>
            </a:extLst>
          </p:cNvPr>
          <p:cNvSpPr>
            <a:spLocks noGrp="1" noChangeArrowheads="1"/>
          </p:cNvSpPr>
          <p:nvPr>
            <p:ph type="sldNum" sz="quarter" idx="12"/>
          </p:nvPr>
        </p:nvSpPr>
        <p:spPr>
          <a:ln/>
        </p:spPr>
        <p:txBody>
          <a:bodyPr/>
          <a:lstStyle>
            <a:lvl1pPr>
              <a:defRPr/>
            </a:lvl1pPr>
          </a:lstStyle>
          <a:p>
            <a:pPr>
              <a:defRPr/>
            </a:pPr>
            <a:fld id="{81675FC3-25A2-4BDD-9CE6-C09F6EBAF11F}" type="slidenum">
              <a:rPr lang="en-US" altLang="en-US"/>
              <a:pPr>
                <a:defRPr/>
              </a:pPr>
              <a:t>‹#›</a:t>
            </a:fld>
            <a:endParaRPr lang="en-US" altLang="en-US"/>
          </a:p>
        </p:txBody>
      </p:sp>
    </p:spTree>
    <p:extLst>
      <p:ext uri="{BB962C8B-B14F-4D97-AF65-F5344CB8AC3E}">
        <p14:creationId xmlns:p14="http://schemas.microsoft.com/office/powerpoint/2010/main" val="294533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1543F621-3728-4820-B012-FC39201DE46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8092E0C8-5509-44EC-9CB5-63E8D11330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39D8EA02-C193-43C1-A4E6-85A16DC345AA}"/>
              </a:ext>
            </a:extLst>
          </p:cNvPr>
          <p:cNvSpPr>
            <a:spLocks noGrp="1" noChangeArrowheads="1"/>
          </p:cNvSpPr>
          <p:nvPr>
            <p:ph type="sldNum" sz="quarter" idx="12"/>
          </p:nvPr>
        </p:nvSpPr>
        <p:spPr>
          <a:ln/>
        </p:spPr>
        <p:txBody>
          <a:bodyPr/>
          <a:lstStyle>
            <a:lvl1pPr>
              <a:defRPr/>
            </a:lvl1pPr>
          </a:lstStyle>
          <a:p>
            <a:pPr>
              <a:defRPr/>
            </a:pPr>
            <a:fld id="{2C8FB841-8781-4D79-9E61-56571DC6579F}" type="slidenum">
              <a:rPr lang="en-US" altLang="en-US"/>
              <a:pPr>
                <a:defRPr/>
              </a:pPr>
              <a:t>‹#›</a:t>
            </a:fld>
            <a:endParaRPr lang="en-US" altLang="en-US"/>
          </a:p>
        </p:txBody>
      </p:sp>
    </p:spTree>
    <p:extLst>
      <p:ext uri="{BB962C8B-B14F-4D97-AF65-F5344CB8AC3E}">
        <p14:creationId xmlns:p14="http://schemas.microsoft.com/office/powerpoint/2010/main" val="275368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1543F621-3728-4820-B012-FC39201DE46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8092E0C8-5509-44EC-9CB5-63E8D11330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39D8EA02-C193-43C1-A4E6-85A16DC345AA}"/>
              </a:ext>
            </a:extLst>
          </p:cNvPr>
          <p:cNvSpPr>
            <a:spLocks noGrp="1" noChangeArrowheads="1"/>
          </p:cNvSpPr>
          <p:nvPr>
            <p:ph type="sldNum" sz="quarter" idx="12"/>
          </p:nvPr>
        </p:nvSpPr>
        <p:spPr>
          <a:ln/>
        </p:spPr>
        <p:txBody>
          <a:bodyPr/>
          <a:lstStyle>
            <a:lvl1pPr>
              <a:defRPr/>
            </a:lvl1pPr>
          </a:lstStyle>
          <a:p>
            <a:pPr>
              <a:defRPr/>
            </a:pPr>
            <a:fld id="{29909734-6B2D-4797-B003-5F2C13ED0B67}" type="slidenum">
              <a:rPr lang="en-US" altLang="en-US"/>
              <a:pPr>
                <a:defRPr/>
              </a:pPr>
              <a:t>‹#›</a:t>
            </a:fld>
            <a:endParaRPr lang="en-US" altLang="en-US"/>
          </a:p>
        </p:txBody>
      </p:sp>
    </p:spTree>
    <p:extLst>
      <p:ext uri="{BB962C8B-B14F-4D97-AF65-F5344CB8AC3E}">
        <p14:creationId xmlns:p14="http://schemas.microsoft.com/office/powerpoint/2010/main" val="3044225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1543F621-3728-4820-B012-FC39201DE46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8092E0C8-5509-44EC-9CB5-63E8D11330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39D8EA02-C193-43C1-A4E6-85A16DC345AA}"/>
              </a:ext>
            </a:extLst>
          </p:cNvPr>
          <p:cNvSpPr>
            <a:spLocks noGrp="1" noChangeArrowheads="1"/>
          </p:cNvSpPr>
          <p:nvPr>
            <p:ph type="sldNum" sz="quarter" idx="12"/>
          </p:nvPr>
        </p:nvSpPr>
        <p:spPr>
          <a:ln/>
        </p:spPr>
        <p:txBody>
          <a:bodyPr/>
          <a:lstStyle>
            <a:lvl1pPr>
              <a:defRPr/>
            </a:lvl1pPr>
          </a:lstStyle>
          <a:p>
            <a:pPr>
              <a:defRPr/>
            </a:pPr>
            <a:fld id="{C5D99AAD-B777-4B2F-A79E-E99401AF32D2}" type="slidenum">
              <a:rPr lang="en-US" altLang="en-US"/>
              <a:pPr>
                <a:defRPr/>
              </a:pPr>
              <a:t>‹#›</a:t>
            </a:fld>
            <a:endParaRPr lang="en-US" altLang="en-US"/>
          </a:p>
        </p:txBody>
      </p:sp>
    </p:spTree>
    <p:extLst>
      <p:ext uri="{BB962C8B-B14F-4D97-AF65-F5344CB8AC3E}">
        <p14:creationId xmlns:p14="http://schemas.microsoft.com/office/powerpoint/2010/main" val="251658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1543F621-3728-4820-B012-FC39201DE46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8092E0C8-5509-44EC-9CB5-63E8D11330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39D8EA02-C193-43C1-A4E6-85A16DC345AA}"/>
              </a:ext>
            </a:extLst>
          </p:cNvPr>
          <p:cNvSpPr>
            <a:spLocks noGrp="1" noChangeArrowheads="1"/>
          </p:cNvSpPr>
          <p:nvPr>
            <p:ph type="sldNum" sz="quarter" idx="12"/>
          </p:nvPr>
        </p:nvSpPr>
        <p:spPr>
          <a:ln/>
        </p:spPr>
        <p:txBody>
          <a:bodyPr/>
          <a:lstStyle>
            <a:lvl1pPr>
              <a:defRPr/>
            </a:lvl1pPr>
          </a:lstStyle>
          <a:p>
            <a:pPr>
              <a:defRPr/>
            </a:pPr>
            <a:fld id="{4A920C7E-8D7D-49B6-BEFD-444A34990C95}" type="slidenum">
              <a:rPr lang="en-US" altLang="en-US"/>
              <a:pPr>
                <a:defRPr/>
              </a:pPr>
              <a:t>‹#›</a:t>
            </a:fld>
            <a:endParaRPr lang="en-US" altLang="en-US"/>
          </a:p>
        </p:txBody>
      </p:sp>
    </p:spTree>
    <p:extLst>
      <p:ext uri="{BB962C8B-B14F-4D97-AF65-F5344CB8AC3E}">
        <p14:creationId xmlns:p14="http://schemas.microsoft.com/office/powerpoint/2010/main" val="2915632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1543F621-3728-4820-B012-FC39201DE46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8092E0C8-5509-44EC-9CB5-63E8D11330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39D8EA02-C193-43C1-A4E6-85A16DC345AA}"/>
              </a:ext>
            </a:extLst>
          </p:cNvPr>
          <p:cNvSpPr>
            <a:spLocks noGrp="1" noChangeArrowheads="1"/>
          </p:cNvSpPr>
          <p:nvPr>
            <p:ph type="sldNum" sz="quarter" idx="12"/>
          </p:nvPr>
        </p:nvSpPr>
        <p:spPr>
          <a:ln/>
        </p:spPr>
        <p:txBody>
          <a:bodyPr/>
          <a:lstStyle>
            <a:lvl1pPr>
              <a:defRPr/>
            </a:lvl1pPr>
          </a:lstStyle>
          <a:p>
            <a:pPr>
              <a:defRPr/>
            </a:pPr>
            <a:fld id="{6AE4E770-748E-4FA7-B8FE-FB692C2A7BD7}" type="slidenum">
              <a:rPr lang="en-US" altLang="en-US"/>
              <a:pPr>
                <a:defRPr/>
              </a:pPr>
              <a:t>‹#›</a:t>
            </a:fld>
            <a:endParaRPr lang="en-US" altLang="en-US"/>
          </a:p>
        </p:txBody>
      </p:sp>
    </p:spTree>
    <p:extLst>
      <p:ext uri="{BB962C8B-B14F-4D97-AF65-F5344CB8AC3E}">
        <p14:creationId xmlns:p14="http://schemas.microsoft.com/office/powerpoint/2010/main" val="1087879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1543F621-3728-4820-B012-FC39201DE46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8092E0C8-5509-44EC-9CB5-63E8D11330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39D8EA02-C193-43C1-A4E6-85A16DC345AA}"/>
              </a:ext>
            </a:extLst>
          </p:cNvPr>
          <p:cNvSpPr>
            <a:spLocks noGrp="1" noChangeArrowheads="1"/>
          </p:cNvSpPr>
          <p:nvPr>
            <p:ph type="sldNum" sz="quarter" idx="12"/>
          </p:nvPr>
        </p:nvSpPr>
        <p:spPr>
          <a:ln/>
        </p:spPr>
        <p:txBody>
          <a:bodyPr/>
          <a:lstStyle>
            <a:lvl1pPr>
              <a:defRPr/>
            </a:lvl1pPr>
          </a:lstStyle>
          <a:p>
            <a:pPr>
              <a:defRPr/>
            </a:pPr>
            <a:fld id="{5212A153-DBBA-4C32-9A28-2E87AA994C9A}" type="slidenum">
              <a:rPr lang="en-US" altLang="en-US"/>
              <a:pPr>
                <a:defRPr/>
              </a:pPr>
              <a:t>‹#›</a:t>
            </a:fld>
            <a:endParaRPr lang="en-US" altLang="en-US"/>
          </a:p>
        </p:txBody>
      </p:sp>
    </p:spTree>
    <p:extLst>
      <p:ext uri="{BB962C8B-B14F-4D97-AF65-F5344CB8AC3E}">
        <p14:creationId xmlns:p14="http://schemas.microsoft.com/office/powerpoint/2010/main" val="1023588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a:extLst>
              <a:ext uri="{FF2B5EF4-FFF2-40B4-BE49-F238E27FC236}">
                <a16:creationId xmlns:a16="http://schemas.microsoft.com/office/drawing/2014/main" xmlns="" id="{1543F621-3728-4820-B012-FC39201DE46B}"/>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xmlns="" id="{8092E0C8-5509-44EC-9CB5-63E8D113301F}"/>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a:extLst>
              <a:ext uri="{FF2B5EF4-FFF2-40B4-BE49-F238E27FC236}">
                <a16:creationId xmlns:a16="http://schemas.microsoft.com/office/drawing/2014/main" xmlns="" id="{39D8EA02-C193-43C1-A4E6-85A16DC345AA}"/>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396C9AB-B452-4AF8-BC80-44C53125589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0.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 Id="rId9"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slide" Target="slide4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wmf"/><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Microsoft_Word_97_-_2003_Document1.doc"/><Relationship Id="rId5" Type="http://schemas.openxmlformats.org/officeDocument/2006/relationships/oleObject" Target="../embeddings/oleObject4.bin"/><Relationship Id="rId4" Type="http://schemas.openxmlformats.org/officeDocument/2006/relationships/slide" Target="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slide" Target="slide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46.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45.emf"/><Relationship Id="rId4" Type="http://schemas.openxmlformats.org/officeDocument/2006/relationships/oleObject" Target="../embeddings/oleObject6.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Microsoft_Word_97_-_2003_Document2.doc"/><Relationship Id="rId5" Type="http://schemas.openxmlformats.org/officeDocument/2006/relationships/oleObject" Target="../embeddings/oleObject5.bin"/><Relationship Id="rId4" Type="http://schemas.openxmlformats.org/officeDocument/2006/relationships/slide" Target="slide3.xml"/></Relationships>
</file>

<file path=ppt/slides/_rels/slide50.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48.jpeg"/><Relationship Id="rId7" Type="http://schemas.openxmlformats.org/officeDocument/2006/relationships/image" Target="../media/image51.jpe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1.wmf"/><Relationship Id="rId4" Type="http://schemas.openxmlformats.org/officeDocument/2006/relationships/image" Target="../media/image49.jpeg"/></Relationships>
</file>

<file path=ppt/slides/_rels/slide56.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55.wmf"/><Relationship Id="rId18" Type="http://schemas.openxmlformats.org/officeDocument/2006/relationships/oleObject" Target="../embeddings/oleObject14.bin"/><Relationship Id="rId3" Type="http://schemas.openxmlformats.org/officeDocument/2006/relationships/oleObject" Target="../embeddings/oleObject8.bin"/><Relationship Id="rId21" Type="http://schemas.openxmlformats.org/officeDocument/2006/relationships/image" Target="../media/image59.wmf"/><Relationship Id="rId7" Type="http://schemas.openxmlformats.org/officeDocument/2006/relationships/image" Target="../media/image62.png"/><Relationship Id="rId12" Type="http://schemas.openxmlformats.org/officeDocument/2006/relationships/oleObject" Target="../embeddings/oleObject11.bin"/><Relationship Id="rId17" Type="http://schemas.openxmlformats.org/officeDocument/2006/relationships/image" Target="../media/image57.wmf"/><Relationship Id="rId25" Type="http://schemas.openxmlformats.org/officeDocument/2006/relationships/image" Target="../media/image61.wmf"/><Relationship Id="rId2" Type="http://schemas.openxmlformats.org/officeDocument/2006/relationships/slideLayout" Target="../slideLayouts/slideLayout13.xml"/><Relationship Id="rId16" Type="http://schemas.openxmlformats.org/officeDocument/2006/relationships/oleObject" Target="../embeddings/oleObject13.bin"/><Relationship Id="rId20" Type="http://schemas.openxmlformats.org/officeDocument/2006/relationships/oleObject" Target="../embeddings/oleObject15.bin"/><Relationship Id="rId1" Type="http://schemas.openxmlformats.org/officeDocument/2006/relationships/vmlDrawing" Target="../drawings/vmlDrawing5.vml"/><Relationship Id="rId6" Type="http://schemas.openxmlformats.org/officeDocument/2006/relationships/image" Target="../media/image53.wmf"/><Relationship Id="rId11" Type="http://schemas.openxmlformats.org/officeDocument/2006/relationships/image" Target="../media/image54.wmf"/><Relationship Id="rId24" Type="http://schemas.openxmlformats.org/officeDocument/2006/relationships/oleObject" Target="../embeddings/oleObject17.bin"/><Relationship Id="rId5" Type="http://schemas.openxmlformats.org/officeDocument/2006/relationships/oleObject" Target="../embeddings/oleObject9.bin"/><Relationship Id="rId15" Type="http://schemas.openxmlformats.org/officeDocument/2006/relationships/image" Target="../media/image56.wmf"/><Relationship Id="rId23" Type="http://schemas.openxmlformats.org/officeDocument/2006/relationships/image" Target="../media/image60.wmf"/><Relationship Id="rId10" Type="http://schemas.openxmlformats.org/officeDocument/2006/relationships/oleObject" Target="../embeddings/oleObject10.bin"/><Relationship Id="rId19" Type="http://schemas.openxmlformats.org/officeDocument/2006/relationships/image" Target="../media/image58.wmf"/><Relationship Id="rId4" Type="http://schemas.openxmlformats.org/officeDocument/2006/relationships/image" Target="../media/image52.wmf"/><Relationship Id="rId9" Type="http://schemas.openxmlformats.org/officeDocument/2006/relationships/image" Target="../media/image64.png"/><Relationship Id="rId14" Type="http://schemas.openxmlformats.org/officeDocument/2006/relationships/oleObject" Target="../embeddings/oleObject12.bin"/><Relationship Id="rId22" Type="http://schemas.openxmlformats.org/officeDocument/2006/relationships/oleObject" Target="../embeddings/oleObject16.bin"/></Relationships>
</file>

<file path=ppt/slides/_rels/slide57.xml.rels><?xml version="1.0" encoding="UTF-8" standalone="yes"?>
<Relationships xmlns="http://schemas.openxmlformats.org/package/2006/relationships"><Relationship Id="rId8" Type="http://schemas.openxmlformats.org/officeDocument/2006/relationships/image" Target="../media/image67.wmf"/><Relationship Id="rId13" Type="http://schemas.openxmlformats.org/officeDocument/2006/relationships/oleObject" Target="../embeddings/oleObject23.bin"/><Relationship Id="rId18" Type="http://schemas.openxmlformats.org/officeDocument/2006/relationships/image" Target="../media/image78.png"/><Relationship Id="rId26" Type="http://schemas.openxmlformats.org/officeDocument/2006/relationships/image" Target="../media/image74.wmf"/><Relationship Id="rId3" Type="http://schemas.openxmlformats.org/officeDocument/2006/relationships/oleObject" Target="../embeddings/oleObject18.bin"/><Relationship Id="rId21" Type="http://schemas.openxmlformats.org/officeDocument/2006/relationships/oleObject" Target="../embeddings/oleObject25.bin"/><Relationship Id="rId7" Type="http://schemas.openxmlformats.org/officeDocument/2006/relationships/oleObject" Target="../embeddings/oleObject20.bin"/><Relationship Id="rId12" Type="http://schemas.openxmlformats.org/officeDocument/2006/relationships/image" Target="../media/image69.wmf"/><Relationship Id="rId17" Type="http://schemas.openxmlformats.org/officeDocument/2006/relationships/image" Target="../media/image77.png"/><Relationship Id="rId25" Type="http://schemas.openxmlformats.org/officeDocument/2006/relationships/oleObject" Target="../embeddings/oleObject27.bin"/><Relationship Id="rId2" Type="http://schemas.openxmlformats.org/officeDocument/2006/relationships/slideLayout" Target="../slideLayouts/slideLayout2.xml"/><Relationship Id="rId16" Type="http://schemas.openxmlformats.org/officeDocument/2006/relationships/image" Target="../media/image71.wmf"/><Relationship Id="rId20" Type="http://schemas.openxmlformats.org/officeDocument/2006/relationships/image" Target="../media/image80.png"/><Relationship Id="rId29" Type="http://schemas.openxmlformats.org/officeDocument/2006/relationships/oleObject" Target="../embeddings/oleObject29.bin"/><Relationship Id="rId1" Type="http://schemas.openxmlformats.org/officeDocument/2006/relationships/vmlDrawing" Target="../drawings/vmlDrawing6.vml"/><Relationship Id="rId6" Type="http://schemas.openxmlformats.org/officeDocument/2006/relationships/image" Target="../media/image66.wmf"/><Relationship Id="rId11" Type="http://schemas.openxmlformats.org/officeDocument/2006/relationships/oleObject" Target="../embeddings/oleObject22.bin"/><Relationship Id="rId24" Type="http://schemas.openxmlformats.org/officeDocument/2006/relationships/image" Target="../media/image73.wmf"/><Relationship Id="rId32" Type="http://schemas.openxmlformats.org/officeDocument/2006/relationships/image" Target="../media/image61.wmf"/><Relationship Id="rId5" Type="http://schemas.openxmlformats.org/officeDocument/2006/relationships/oleObject" Target="../embeddings/oleObject19.bin"/><Relationship Id="rId15" Type="http://schemas.openxmlformats.org/officeDocument/2006/relationships/oleObject" Target="../embeddings/oleObject24.bin"/><Relationship Id="rId23" Type="http://schemas.openxmlformats.org/officeDocument/2006/relationships/oleObject" Target="../embeddings/oleObject26.bin"/><Relationship Id="rId28" Type="http://schemas.openxmlformats.org/officeDocument/2006/relationships/image" Target="../media/image75.wmf"/><Relationship Id="rId10" Type="http://schemas.openxmlformats.org/officeDocument/2006/relationships/image" Target="../media/image68.wmf"/><Relationship Id="rId19" Type="http://schemas.openxmlformats.org/officeDocument/2006/relationships/image" Target="../media/image79.png"/><Relationship Id="rId31" Type="http://schemas.openxmlformats.org/officeDocument/2006/relationships/oleObject" Target="../embeddings/oleObject30.bin"/><Relationship Id="rId4" Type="http://schemas.openxmlformats.org/officeDocument/2006/relationships/image" Target="../media/image65.wmf"/><Relationship Id="rId9" Type="http://schemas.openxmlformats.org/officeDocument/2006/relationships/oleObject" Target="../embeddings/oleObject21.bin"/><Relationship Id="rId14" Type="http://schemas.openxmlformats.org/officeDocument/2006/relationships/image" Target="../media/image70.wmf"/><Relationship Id="rId22" Type="http://schemas.openxmlformats.org/officeDocument/2006/relationships/image" Target="../media/image72.wmf"/><Relationship Id="rId27" Type="http://schemas.openxmlformats.org/officeDocument/2006/relationships/oleObject" Target="../embeddings/oleObject28.bin"/><Relationship Id="rId30" Type="http://schemas.openxmlformats.org/officeDocument/2006/relationships/image" Target="../media/image76.w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60.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5.xml"/><Relationship Id="rId1" Type="http://schemas.openxmlformats.org/officeDocument/2006/relationships/vmlDrawing" Target="../drawings/vmlDrawing7.vml"/><Relationship Id="rId4" Type="http://schemas.openxmlformats.org/officeDocument/2006/relationships/image" Target="../media/image82.w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5.xml"/><Relationship Id="rId1" Type="http://schemas.openxmlformats.org/officeDocument/2006/relationships/vmlDrawing" Target="../drawings/vmlDrawing8.vml"/><Relationship Id="rId5" Type="http://schemas.openxmlformats.org/officeDocument/2006/relationships/image" Target="../media/image84.jpeg"/><Relationship Id="rId4" Type="http://schemas.openxmlformats.org/officeDocument/2006/relationships/image" Target="../media/image83.wmf"/></Relationships>
</file>

<file path=ppt/slides/_rels/slide65.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6.jpeg"/><Relationship Id="rId7" Type="http://schemas.openxmlformats.org/officeDocument/2006/relationships/image" Target="../media/image89.jpe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88.jpeg"/><Relationship Id="rId5" Type="http://schemas.openxmlformats.org/officeDocument/2006/relationships/image" Target="../media/image41.wmf"/><Relationship Id="rId4" Type="http://schemas.openxmlformats.org/officeDocument/2006/relationships/image" Target="../media/image87.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19.wmf"/><Relationship Id="rId3" Type="http://schemas.openxmlformats.org/officeDocument/2006/relationships/slide" Target="slide3.xml"/><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7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slide" Target="slide7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slide" Target="slide3.xml"/><Relationship Id="rId7" Type="http://schemas.openxmlformats.org/officeDocument/2006/relationships/slide" Target="slide9.xml"/><Relationship Id="rId12" Type="http://schemas.openxmlformats.org/officeDocument/2006/relationships/slide" Target="slide1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wmf"/><Relationship Id="rId11" Type="http://schemas.openxmlformats.org/officeDocument/2006/relationships/slide" Target="slide10.xml"/><Relationship Id="rId5" Type="http://schemas.openxmlformats.org/officeDocument/2006/relationships/image" Target="../media/image21.wmf"/><Relationship Id="rId10" Type="http://schemas.openxmlformats.org/officeDocument/2006/relationships/image" Target="../media/image25.wmf"/><Relationship Id="rId4" Type="http://schemas.openxmlformats.org/officeDocument/2006/relationships/image" Target="../media/image20.wmf"/><Relationship Id="rId9" Type="http://schemas.openxmlformats.org/officeDocument/2006/relationships/image" Target="../media/image24.wmf"/></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noChangeArrowheads="1"/>
          </p:cNvSpPr>
          <p:nvPr>
            <p:ph type="title"/>
          </p:nvPr>
        </p:nvSpPr>
        <p:spPr>
          <a:xfrm>
            <a:off x="457200" y="228600"/>
            <a:ext cx="8534400" cy="806450"/>
          </a:xfrm>
        </p:spPr>
        <p:txBody>
          <a:bodyPr anchor="b"/>
          <a:lstStyle/>
          <a:p>
            <a:r>
              <a:rPr lang="en-US" altLang="en-US" smtClean="0">
                <a:solidFill>
                  <a:schemeClr val="bg2"/>
                </a:solidFill>
                <a:ea typeface="ＭＳ Ｐゴシック" panose="020B0600070205080204" pitchFamily="34" charset="-128"/>
              </a:rPr>
              <a:t>Chemistry: The Central Science</a:t>
            </a:r>
          </a:p>
        </p:txBody>
      </p:sp>
      <p:sp>
        <p:nvSpPr>
          <p:cNvPr id="3" name="Text Placeholder 2">
            <a:extLst>
              <a:ext uri="{FF2B5EF4-FFF2-40B4-BE49-F238E27FC236}">
                <a16:creationId xmlns:a16="http://schemas.microsoft.com/office/drawing/2014/main" xmlns="" id="{1E63BF86-B783-4E44-97F1-D67A78D3F0FE}"/>
              </a:ext>
            </a:extLst>
          </p:cNvPr>
          <p:cNvSpPr>
            <a:spLocks noGrp="1"/>
          </p:cNvSpPr>
          <p:nvPr>
            <p:ph type="body" sz="quarter" idx="13"/>
          </p:nvPr>
        </p:nvSpPr>
        <p:spPr>
          <a:xfrm>
            <a:off x="457200" y="1174750"/>
            <a:ext cx="8229600" cy="349250"/>
          </a:xfrm>
        </p:spPr>
        <p:txBody>
          <a:bodyPr/>
          <a:lstStyle/>
          <a:p>
            <a:pPr>
              <a:defRPr/>
            </a:pPr>
            <a:r>
              <a:rPr lang="en-US" altLang="en-US" dirty="0"/>
              <a:t>Fourteenth Edition</a:t>
            </a:r>
            <a:endParaRPr lang="en-IN" dirty="0">
              <a:latin typeface="+mj-lt"/>
            </a:endParaRPr>
          </a:p>
        </p:txBody>
      </p:sp>
      <p:sp>
        <p:nvSpPr>
          <p:cNvPr id="4" name="Text Placeholder 3">
            <a:extLst>
              <a:ext uri="{FF2B5EF4-FFF2-40B4-BE49-F238E27FC236}">
                <a16:creationId xmlns:a16="http://schemas.microsoft.com/office/drawing/2014/main" xmlns="" id="{82E10F44-B347-44E2-B795-E768C10E8A91}"/>
              </a:ext>
            </a:extLst>
          </p:cNvPr>
          <p:cNvSpPr>
            <a:spLocks noGrp="1"/>
          </p:cNvSpPr>
          <p:nvPr>
            <p:ph type="body" sz="quarter" idx="14"/>
          </p:nvPr>
        </p:nvSpPr>
        <p:spPr>
          <a:xfrm>
            <a:off x="5029200" y="1600200"/>
            <a:ext cx="3657600" cy="1600200"/>
          </a:xfrm>
        </p:spPr>
        <p:txBody>
          <a:bodyPr/>
          <a:lstStyle/>
          <a:p>
            <a:pPr algn="ctr">
              <a:defRPr/>
            </a:pPr>
            <a:r>
              <a:rPr lang="en-IN" b="1" dirty="0">
                <a:latin typeface="+mj-lt"/>
              </a:rPr>
              <a:t>Chapter 16</a:t>
            </a:r>
          </a:p>
        </p:txBody>
      </p:sp>
      <p:sp>
        <p:nvSpPr>
          <p:cNvPr id="7173" name="Text Placeholder 4"/>
          <p:cNvSpPr>
            <a:spLocks noGrp="1" noChangeArrowheads="1"/>
          </p:cNvSpPr>
          <p:nvPr>
            <p:ph type="body" sz="quarter" idx="15"/>
          </p:nvPr>
        </p:nvSpPr>
        <p:spPr>
          <a:xfrm>
            <a:off x="5029200" y="3322638"/>
            <a:ext cx="3657600" cy="1782762"/>
          </a:xfrm>
        </p:spPr>
        <p:txBody>
          <a:bodyPr/>
          <a:lstStyle/>
          <a:p>
            <a:pPr algn="ctr">
              <a:spcBef>
                <a:spcPct val="50000"/>
              </a:spcBef>
            </a:pPr>
            <a:r>
              <a:rPr lang="en-US" altLang="en-US" smtClean="0">
                <a:solidFill>
                  <a:srgbClr val="000000"/>
                </a:solidFill>
                <a:latin typeface="Arial" panose="020B0604020202020204" pitchFamily="34" charset="0"/>
              </a:rPr>
              <a:t>Acid–Base Equilibria</a:t>
            </a:r>
            <a:endParaRPr lang="en-US" altLang="en-US" smtClean="0">
              <a:latin typeface="Arial" panose="020B0604020202020204" pitchFamily="34" charset="0"/>
            </a:endParaRPr>
          </a:p>
        </p:txBody>
      </p:sp>
      <p:pic>
        <p:nvPicPr>
          <p:cNvPr id="7174" name="Picture 1" descr="Front Cover: Chemistry: The Central Science Fourteenth Edition by Brown, Lemay, Bursten, Murphy, Woodward, and Stoltzfu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58938"/>
            <a:ext cx="3505200" cy="45672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fld id="{C935E9A9-69B6-4B35-BCEF-2E307CCF4569}" type="slidenum">
              <a:rPr lang="en-US" altLang="en-US" sz="1400" smtClean="0"/>
              <a:pPr algn="ctr">
                <a:spcBef>
                  <a:spcPct val="0"/>
                </a:spcBef>
                <a:buFontTx/>
                <a:buNone/>
              </a:pPr>
              <a:t>10</a:t>
            </a:fld>
            <a:endParaRPr lang="en-US" altLang="en-US" sz="1400" smtClean="0"/>
          </a:p>
        </p:txBody>
      </p:sp>
      <p:sp>
        <p:nvSpPr>
          <p:cNvPr id="24579" name="Rectangle 2"/>
          <p:cNvSpPr>
            <a:spLocks noGrp="1" noChangeArrowheads="1"/>
          </p:cNvSpPr>
          <p:nvPr>
            <p:ph type="title"/>
          </p:nvPr>
        </p:nvSpPr>
        <p:spPr>
          <a:noFill/>
        </p:spPr>
        <p:txBody>
          <a:bodyPr lIns="90488" tIns="44450" rIns="90488" bIns="44450"/>
          <a:lstStyle/>
          <a:p>
            <a:r>
              <a:rPr lang="en-US" altLang="en-US" sz="3600" smtClean="0">
                <a:hlinkClick r:id="rId3" action="ppaction://hlinksldjump"/>
              </a:rPr>
              <a:t>Example - Complete the Following </a:t>
            </a:r>
            <a:br>
              <a:rPr lang="en-US" altLang="en-US" sz="3600" smtClean="0">
                <a:hlinkClick r:id="rId3" action="ppaction://hlinksldjump"/>
              </a:rPr>
            </a:br>
            <a:r>
              <a:rPr lang="en-US" altLang="en-US" sz="3600" smtClean="0">
                <a:hlinkClick r:id="rId3" action="ppaction://hlinksldjump"/>
              </a:rPr>
              <a:t>Lewis Acid-Base Reactions</a:t>
            </a:r>
            <a:br>
              <a:rPr lang="en-US" altLang="en-US" sz="3600" smtClean="0">
                <a:hlinkClick r:id="rId3" action="ppaction://hlinksldjump"/>
              </a:rPr>
            </a:br>
            <a:r>
              <a:rPr lang="en-US" altLang="en-US" sz="3600" smtClean="0">
                <a:hlinkClick r:id="rId3" action="ppaction://hlinksldjump"/>
              </a:rPr>
              <a:t>Label the Nucleophile and Electrophile</a:t>
            </a:r>
            <a:endParaRPr lang="en-US" altLang="en-US" sz="3600" smtClean="0"/>
          </a:p>
        </p:txBody>
      </p:sp>
      <p:grpSp>
        <p:nvGrpSpPr>
          <p:cNvPr id="24580" name="Group 3"/>
          <p:cNvGrpSpPr>
            <a:grpSpLocks/>
          </p:cNvGrpSpPr>
          <p:nvPr/>
        </p:nvGrpSpPr>
        <p:grpSpPr bwMode="auto">
          <a:xfrm>
            <a:off x="214313" y="1920875"/>
            <a:ext cx="2266950" cy="2224088"/>
            <a:chOff x="135" y="1210"/>
            <a:chExt cx="1428" cy="1401"/>
          </a:xfrm>
        </p:grpSpPr>
        <p:grpSp>
          <p:nvGrpSpPr>
            <p:cNvPr id="24603" name="Group 4"/>
            <p:cNvGrpSpPr>
              <a:grpSpLocks/>
            </p:cNvGrpSpPr>
            <p:nvPr/>
          </p:nvGrpSpPr>
          <p:grpSpPr bwMode="auto">
            <a:xfrm>
              <a:off x="135" y="1210"/>
              <a:ext cx="1428" cy="1401"/>
              <a:chOff x="135" y="1210"/>
              <a:chExt cx="1428" cy="1401"/>
            </a:xfrm>
          </p:grpSpPr>
          <p:sp>
            <p:nvSpPr>
              <p:cNvPr id="24605" name="Rectangle 5"/>
              <p:cNvSpPr>
                <a:spLocks noChangeArrowheads="1"/>
              </p:cNvSpPr>
              <p:nvPr/>
            </p:nvSpPr>
            <p:spPr bwMode="auto">
              <a:xfrm>
                <a:off x="135" y="1210"/>
                <a:ext cx="1428" cy="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t>	OH</a:t>
                </a:r>
              </a:p>
              <a:p>
                <a:pPr>
                  <a:spcBef>
                    <a:spcPct val="0"/>
                  </a:spcBef>
                  <a:buFontTx/>
                  <a:buNone/>
                </a:pPr>
                <a:endParaRPr lang="en-US" altLang="en-US" sz="2800"/>
              </a:p>
              <a:p>
                <a:pPr>
                  <a:spcBef>
                    <a:spcPct val="0"/>
                  </a:spcBef>
                  <a:buFontTx/>
                  <a:buNone/>
                </a:pPr>
                <a:r>
                  <a:rPr lang="en-US" altLang="en-US" sz="2800"/>
                  <a:t>H	C	H</a:t>
                </a:r>
              </a:p>
              <a:p>
                <a:pPr>
                  <a:spcBef>
                    <a:spcPct val="0"/>
                  </a:spcBef>
                  <a:buFontTx/>
                  <a:buNone/>
                </a:pPr>
                <a:endParaRPr lang="en-US" altLang="en-US" sz="2800"/>
              </a:p>
              <a:p>
                <a:pPr>
                  <a:spcBef>
                    <a:spcPct val="0"/>
                  </a:spcBef>
                  <a:buFontTx/>
                  <a:buNone/>
                </a:pPr>
                <a:r>
                  <a:rPr lang="en-US" altLang="en-US" sz="2800"/>
                  <a:t>	</a:t>
                </a:r>
              </a:p>
            </p:txBody>
          </p:sp>
          <p:sp>
            <p:nvSpPr>
              <p:cNvPr id="24606" name="Line 6"/>
              <p:cNvSpPr>
                <a:spLocks noChangeShapeType="1"/>
              </p:cNvSpPr>
              <p:nvPr/>
            </p:nvSpPr>
            <p:spPr bwMode="auto">
              <a:xfrm>
                <a:off x="388" y="1920"/>
                <a:ext cx="32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7" name="Line 7"/>
              <p:cNvSpPr>
                <a:spLocks noChangeShapeType="1"/>
              </p:cNvSpPr>
              <p:nvPr/>
            </p:nvSpPr>
            <p:spPr bwMode="auto">
              <a:xfrm>
                <a:off x="964" y="1920"/>
                <a:ext cx="32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8" name="Line 8"/>
              <p:cNvSpPr>
                <a:spLocks noChangeShapeType="1"/>
              </p:cNvSpPr>
              <p:nvPr/>
            </p:nvSpPr>
            <p:spPr bwMode="auto">
              <a:xfrm>
                <a:off x="846" y="1492"/>
                <a:ext cx="0" cy="2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4604" name="Rectangle 9"/>
            <p:cNvSpPr>
              <a:spLocks noChangeArrowheads="1"/>
            </p:cNvSpPr>
            <p:nvPr/>
          </p:nvSpPr>
          <p:spPr bwMode="auto">
            <a:xfrm>
              <a:off x="692" y="1940"/>
              <a:ext cx="286"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latin typeface="Symbol" panose="05050102010706020507" pitchFamily="18" charset="2"/>
                </a:rPr>
                <a:t></a:t>
              </a:r>
            </a:p>
          </p:txBody>
        </p:sp>
      </p:grpSp>
      <p:sp>
        <p:nvSpPr>
          <p:cNvPr id="24581" name="Rectangle 10"/>
          <p:cNvSpPr>
            <a:spLocks noChangeArrowheads="1"/>
          </p:cNvSpPr>
          <p:nvPr/>
        </p:nvSpPr>
        <p:spPr bwMode="auto">
          <a:xfrm>
            <a:off x="2652713" y="2409825"/>
            <a:ext cx="17875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t>+  OH</a:t>
            </a:r>
            <a:r>
              <a:rPr lang="en-US" altLang="en-US" sz="2800" baseline="30000"/>
              <a:t>-1</a:t>
            </a:r>
            <a:r>
              <a:rPr lang="en-US" altLang="en-US" sz="2800"/>
              <a:t> </a:t>
            </a:r>
            <a:r>
              <a:rPr lang="en-US" altLang="en-US">
                <a:latin typeface="Symbol" panose="05050102010706020507" pitchFamily="18" charset="2"/>
              </a:rPr>
              <a:t></a:t>
            </a:r>
          </a:p>
        </p:txBody>
      </p:sp>
      <p:grpSp>
        <p:nvGrpSpPr>
          <p:cNvPr id="24582" name="Group 11"/>
          <p:cNvGrpSpPr>
            <a:grpSpLocks/>
          </p:cNvGrpSpPr>
          <p:nvPr/>
        </p:nvGrpSpPr>
        <p:grpSpPr bwMode="auto">
          <a:xfrm>
            <a:off x="609600" y="3733800"/>
            <a:ext cx="6762750" cy="2224088"/>
            <a:chOff x="423" y="2842"/>
            <a:chExt cx="4260" cy="1401"/>
          </a:xfrm>
        </p:grpSpPr>
        <p:grpSp>
          <p:nvGrpSpPr>
            <p:cNvPr id="24584" name="Group 12"/>
            <p:cNvGrpSpPr>
              <a:grpSpLocks/>
            </p:cNvGrpSpPr>
            <p:nvPr/>
          </p:nvGrpSpPr>
          <p:grpSpPr bwMode="auto">
            <a:xfrm>
              <a:off x="3255" y="2842"/>
              <a:ext cx="1428" cy="1401"/>
              <a:chOff x="3255" y="2842"/>
              <a:chExt cx="1428" cy="1401"/>
            </a:xfrm>
          </p:grpSpPr>
          <p:sp>
            <p:nvSpPr>
              <p:cNvPr id="24598" name="Rectangle 13"/>
              <p:cNvSpPr>
                <a:spLocks noChangeArrowheads="1"/>
              </p:cNvSpPr>
              <p:nvPr/>
            </p:nvSpPr>
            <p:spPr bwMode="auto">
              <a:xfrm>
                <a:off x="3255" y="2842"/>
                <a:ext cx="1428" cy="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solidFill>
                      <a:schemeClr val="hlink"/>
                    </a:solidFill>
                  </a:rPr>
                  <a:t>	OH</a:t>
                </a:r>
              </a:p>
              <a:p>
                <a:pPr>
                  <a:spcBef>
                    <a:spcPct val="0"/>
                  </a:spcBef>
                  <a:buFontTx/>
                  <a:buNone/>
                </a:pPr>
                <a:endParaRPr lang="en-US" altLang="en-US" sz="2800">
                  <a:solidFill>
                    <a:schemeClr val="hlink"/>
                  </a:solidFill>
                </a:endParaRPr>
              </a:p>
              <a:p>
                <a:pPr>
                  <a:spcBef>
                    <a:spcPct val="0"/>
                  </a:spcBef>
                  <a:buFontTx/>
                  <a:buNone/>
                </a:pPr>
                <a:r>
                  <a:rPr lang="en-US" altLang="en-US" sz="2800">
                    <a:solidFill>
                      <a:schemeClr val="hlink"/>
                    </a:solidFill>
                  </a:rPr>
                  <a:t>H	C	H</a:t>
                </a:r>
              </a:p>
              <a:p>
                <a:pPr>
                  <a:spcBef>
                    <a:spcPct val="0"/>
                  </a:spcBef>
                  <a:buFontTx/>
                  <a:buNone/>
                </a:pPr>
                <a:endParaRPr lang="en-US" altLang="en-US" sz="2800">
                  <a:solidFill>
                    <a:schemeClr val="hlink"/>
                  </a:solidFill>
                </a:endParaRPr>
              </a:p>
              <a:p>
                <a:pPr>
                  <a:spcBef>
                    <a:spcPct val="0"/>
                  </a:spcBef>
                  <a:buFontTx/>
                  <a:buNone/>
                </a:pPr>
                <a:r>
                  <a:rPr lang="en-US" altLang="en-US" sz="2800">
                    <a:solidFill>
                      <a:schemeClr val="hlink"/>
                    </a:solidFill>
                  </a:rPr>
                  <a:t>	OH</a:t>
                </a:r>
              </a:p>
            </p:txBody>
          </p:sp>
          <p:sp>
            <p:nvSpPr>
              <p:cNvPr id="24599" name="Line 14"/>
              <p:cNvSpPr>
                <a:spLocks noChangeShapeType="1"/>
              </p:cNvSpPr>
              <p:nvPr/>
            </p:nvSpPr>
            <p:spPr bwMode="auto">
              <a:xfrm>
                <a:off x="3508" y="3552"/>
                <a:ext cx="328"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0" name="Line 15"/>
              <p:cNvSpPr>
                <a:spLocks noChangeShapeType="1"/>
              </p:cNvSpPr>
              <p:nvPr/>
            </p:nvSpPr>
            <p:spPr bwMode="auto">
              <a:xfrm>
                <a:off x="4084" y="3552"/>
                <a:ext cx="328"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1" name="Line 16"/>
              <p:cNvSpPr>
                <a:spLocks noChangeShapeType="1"/>
              </p:cNvSpPr>
              <p:nvPr/>
            </p:nvSpPr>
            <p:spPr bwMode="auto">
              <a:xfrm>
                <a:off x="3966" y="3124"/>
                <a:ext cx="0" cy="28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2" name="Line 17"/>
              <p:cNvSpPr>
                <a:spLocks noChangeShapeType="1"/>
              </p:cNvSpPr>
              <p:nvPr/>
            </p:nvSpPr>
            <p:spPr bwMode="auto">
              <a:xfrm>
                <a:off x="3966" y="3652"/>
                <a:ext cx="0" cy="28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4585" name="Group 18"/>
            <p:cNvGrpSpPr>
              <a:grpSpLocks/>
            </p:cNvGrpSpPr>
            <p:nvPr/>
          </p:nvGrpSpPr>
          <p:grpSpPr bwMode="auto">
            <a:xfrm>
              <a:off x="423" y="2842"/>
              <a:ext cx="1428" cy="1401"/>
              <a:chOff x="423" y="2842"/>
              <a:chExt cx="1428" cy="1401"/>
            </a:xfrm>
          </p:grpSpPr>
          <p:grpSp>
            <p:nvGrpSpPr>
              <p:cNvPr id="24592" name="Group 19"/>
              <p:cNvGrpSpPr>
                <a:grpSpLocks/>
              </p:cNvGrpSpPr>
              <p:nvPr/>
            </p:nvGrpSpPr>
            <p:grpSpPr bwMode="auto">
              <a:xfrm>
                <a:off x="423" y="2842"/>
                <a:ext cx="1428" cy="1401"/>
                <a:chOff x="423" y="2842"/>
                <a:chExt cx="1428" cy="1401"/>
              </a:xfrm>
            </p:grpSpPr>
            <p:sp>
              <p:nvSpPr>
                <p:cNvPr id="24594" name="Rectangle 20"/>
                <p:cNvSpPr>
                  <a:spLocks noChangeArrowheads="1"/>
                </p:cNvSpPr>
                <p:nvPr/>
              </p:nvSpPr>
              <p:spPr bwMode="auto">
                <a:xfrm>
                  <a:off x="423" y="2842"/>
                  <a:ext cx="1428" cy="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solidFill>
                        <a:schemeClr val="hlink"/>
                      </a:solidFill>
                    </a:rPr>
                    <a:t>	OH</a:t>
                  </a:r>
                </a:p>
                <a:p>
                  <a:pPr>
                    <a:spcBef>
                      <a:spcPct val="0"/>
                    </a:spcBef>
                    <a:buFontTx/>
                    <a:buNone/>
                  </a:pPr>
                  <a:endParaRPr lang="en-US" altLang="en-US" sz="2800">
                    <a:solidFill>
                      <a:schemeClr val="hlink"/>
                    </a:solidFill>
                  </a:endParaRPr>
                </a:p>
                <a:p>
                  <a:pPr>
                    <a:spcBef>
                      <a:spcPct val="0"/>
                    </a:spcBef>
                    <a:buFontTx/>
                    <a:buNone/>
                  </a:pPr>
                  <a:r>
                    <a:rPr lang="en-US" altLang="en-US" sz="2800">
                      <a:solidFill>
                        <a:schemeClr val="hlink"/>
                      </a:solidFill>
                    </a:rPr>
                    <a:t>H	C	H</a:t>
                  </a:r>
                </a:p>
                <a:p>
                  <a:pPr>
                    <a:spcBef>
                      <a:spcPct val="0"/>
                    </a:spcBef>
                    <a:buFontTx/>
                    <a:buNone/>
                  </a:pPr>
                  <a:endParaRPr lang="en-US" altLang="en-US" sz="2800">
                    <a:solidFill>
                      <a:schemeClr val="hlink"/>
                    </a:solidFill>
                  </a:endParaRPr>
                </a:p>
                <a:p>
                  <a:pPr>
                    <a:spcBef>
                      <a:spcPct val="0"/>
                    </a:spcBef>
                    <a:buFontTx/>
                    <a:buNone/>
                  </a:pPr>
                  <a:r>
                    <a:rPr lang="en-US" altLang="en-US" sz="2800">
                      <a:solidFill>
                        <a:schemeClr val="hlink"/>
                      </a:solidFill>
                    </a:rPr>
                    <a:t>	</a:t>
                  </a:r>
                </a:p>
              </p:txBody>
            </p:sp>
            <p:sp>
              <p:nvSpPr>
                <p:cNvPr id="24595" name="Line 21"/>
                <p:cNvSpPr>
                  <a:spLocks noChangeShapeType="1"/>
                </p:cNvSpPr>
                <p:nvPr/>
              </p:nvSpPr>
              <p:spPr bwMode="auto">
                <a:xfrm>
                  <a:off x="676" y="3552"/>
                  <a:ext cx="328"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6" name="Line 22"/>
                <p:cNvSpPr>
                  <a:spLocks noChangeShapeType="1"/>
                </p:cNvSpPr>
                <p:nvPr/>
              </p:nvSpPr>
              <p:spPr bwMode="auto">
                <a:xfrm>
                  <a:off x="1252" y="3552"/>
                  <a:ext cx="328"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7" name="Line 23"/>
                <p:cNvSpPr>
                  <a:spLocks noChangeShapeType="1"/>
                </p:cNvSpPr>
                <p:nvPr/>
              </p:nvSpPr>
              <p:spPr bwMode="auto">
                <a:xfrm>
                  <a:off x="1134" y="3124"/>
                  <a:ext cx="0" cy="28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4593" name="Rectangle 24"/>
              <p:cNvSpPr>
                <a:spLocks noChangeArrowheads="1"/>
              </p:cNvSpPr>
              <p:nvPr/>
            </p:nvSpPr>
            <p:spPr bwMode="auto">
              <a:xfrm>
                <a:off x="980" y="3572"/>
                <a:ext cx="286"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solidFill>
                      <a:schemeClr val="hlink"/>
                    </a:solidFill>
                    <a:latin typeface="Symbol" panose="05050102010706020507" pitchFamily="18" charset="2"/>
                  </a:rPr>
                  <a:t></a:t>
                </a:r>
              </a:p>
            </p:txBody>
          </p:sp>
        </p:grpSp>
        <p:sp>
          <p:nvSpPr>
            <p:cNvPr id="24586" name="Rectangle 25"/>
            <p:cNvSpPr>
              <a:spLocks noChangeArrowheads="1"/>
            </p:cNvSpPr>
            <p:nvPr/>
          </p:nvSpPr>
          <p:spPr bwMode="auto">
            <a:xfrm>
              <a:off x="1959" y="3342"/>
              <a:ext cx="1294"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solidFill>
                    <a:schemeClr val="hlink"/>
                  </a:solidFill>
                </a:rPr>
                <a:t>+   OH</a:t>
              </a:r>
              <a:r>
                <a:rPr lang="en-US" altLang="en-US" sz="2800" baseline="30000">
                  <a:solidFill>
                    <a:schemeClr val="hlink"/>
                  </a:solidFill>
                </a:rPr>
                <a:t>-1</a:t>
              </a:r>
              <a:r>
                <a:rPr lang="en-US" altLang="en-US" sz="2800">
                  <a:solidFill>
                    <a:schemeClr val="hlink"/>
                  </a:solidFill>
                </a:rPr>
                <a:t>   </a:t>
              </a:r>
              <a:r>
                <a:rPr lang="en-US" altLang="en-US">
                  <a:solidFill>
                    <a:schemeClr val="hlink"/>
                  </a:solidFill>
                  <a:latin typeface="Symbol" panose="05050102010706020507" pitchFamily="18" charset="2"/>
                </a:rPr>
                <a:t></a:t>
              </a:r>
            </a:p>
          </p:txBody>
        </p:sp>
        <p:sp>
          <p:nvSpPr>
            <p:cNvPr id="24587" name="Rectangle 26"/>
            <p:cNvSpPr>
              <a:spLocks noChangeArrowheads="1"/>
            </p:cNvSpPr>
            <p:nvPr/>
          </p:nvSpPr>
          <p:spPr bwMode="auto">
            <a:xfrm>
              <a:off x="711" y="3812"/>
              <a:ext cx="894"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solidFill>
                    <a:schemeClr val="hlink"/>
                  </a:solidFill>
                </a:rPr>
                <a:t>Electrophile</a:t>
              </a:r>
            </a:p>
          </p:txBody>
        </p:sp>
        <p:sp>
          <p:nvSpPr>
            <p:cNvPr id="24588" name="Rectangle 27"/>
            <p:cNvSpPr>
              <a:spLocks noChangeArrowheads="1"/>
            </p:cNvSpPr>
            <p:nvPr/>
          </p:nvSpPr>
          <p:spPr bwMode="auto">
            <a:xfrm>
              <a:off x="2103" y="3716"/>
              <a:ext cx="895"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solidFill>
                    <a:schemeClr val="hlink"/>
                  </a:solidFill>
                </a:rPr>
                <a:t>Nucleophile</a:t>
              </a:r>
            </a:p>
          </p:txBody>
        </p:sp>
        <p:sp>
          <p:nvSpPr>
            <p:cNvPr id="24589" name="Rectangle 28"/>
            <p:cNvSpPr>
              <a:spLocks noChangeArrowheads="1"/>
            </p:cNvSpPr>
            <p:nvPr/>
          </p:nvSpPr>
          <p:spPr bwMode="auto">
            <a:xfrm>
              <a:off x="2276" y="3284"/>
              <a:ext cx="22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solidFill>
                    <a:schemeClr val="hlink"/>
                  </a:solidFill>
                </a:rPr>
                <a:t>••</a:t>
              </a:r>
            </a:p>
          </p:txBody>
        </p:sp>
        <p:sp>
          <p:nvSpPr>
            <p:cNvPr id="24590" name="Rectangle 29"/>
            <p:cNvSpPr>
              <a:spLocks noChangeArrowheads="1"/>
            </p:cNvSpPr>
            <p:nvPr/>
          </p:nvSpPr>
          <p:spPr bwMode="auto">
            <a:xfrm>
              <a:off x="2276" y="3544"/>
              <a:ext cx="22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solidFill>
                    <a:schemeClr val="hlink"/>
                  </a:solidFill>
                </a:rPr>
                <a:t>••</a:t>
              </a:r>
            </a:p>
          </p:txBody>
        </p:sp>
        <p:sp>
          <p:nvSpPr>
            <p:cNvPr id="24591" name="Rectangle 30"/>
            <p:cNvSpPr>
              <a:spLocks noChangeArrowheads="1"/>
            </p:cNvSpPr>
            <p:nvPr/>
          </p:nvSpPr>
          <p:spPr bwMode="auto">
            <a:xfrm>
              <a:off x="2170" y="3453"/>
              <a:ext cx="17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50000"/>
                </a:lnSpc>
                <a:spcBef>
                  <a:spcPct val="0"/>
                </a:spcBef>
                <a:buFontTx/>
                <a:buNone/>
              </a:pPr>
              <a:r>
                <a:rPr lang="en-US" altLang="en-US" sz="2000">
                  <a:solidFill>
                    <a:schemeClr val="hlink"/>
                  </a:solidFill>
                </a:rPr>
                <a:t>•</a:t>
              </a:r>
            </a:p>
            <a:p>
              <a:pPr>
                <a:lnSpc>
                  <a:spcPct val="40000"/>
                </a:lnSpc>
                <a:spcBef>
                  <a:spcPct val="0"/>
                </a:spcBef>
                <a:buFontTx/>
                <a:buNone/>
              </a:pPr>
              <a:r>
                <a:rPr lang="en-US" altLang="en-US" sz="2000">
                  <a:solidFill>
                    <a:schemeClr val="hlink"/>
                  </a:solidFill>
                </a:rPr>
                <a:t>•</a:t>
              </a:r>
            </a:p>
          </p:txBody>
        </p:sp>
      </p:grpSp>
      <p:sp>
        <p:nvSpPr>
          <p:cNvPr id="192543" name="Freeform 31"/>
          <p:cNvSpPr>
            <a:spLocks/>
          </p:cNvSpPr>
          <p:nvPr/>
        </p:nvSpPr>
        <p:spPr bwMode="auto">
          <a:xfrm>
            <a:off x="1905000" y="4330700"/>
            <a:ext cx="1816100" cy="393700"/>
          </a:xfrm>
          <a:custGeom>
            <a:avLst/>
            <a:gdLst>
              <a:gd name="T0" fmla="*/ 2147483646 w 1144"/>
              <a:gd name="T1" fmla="*/ 2147483646 h 248"/>
              <a:gd name="T2" fmla="*/ 2147483646 w 1144"/>
              <a:gd name="T3" fmla="*/ 2147483646 h 248"/>
              <a:gd name="T4" fmla="*/ 0 w 1144"/>
              <a:gd name="T5" fmla="*/ 2147483646 h 248"/>
              <a:gd name="T6" fmla="*/ 0 60000 65536"/>
              <a:gd name="T7" fmla="*/ 0 60000 65536"/>
              <a:gd name="T8" fmla="*/ 0 60000 65536"/>
              <a:gd name="T9" fmla="*/ 0 w 1144"/>
              <a:gd name="T10" fmla="*/ 0 h 248"/>
              <a:gd name="T11" fmla="*/ 1144 w 1144"/>
              <a:gd name="T12" fmla="*/ 248 h 248"/>
            </a:gdLst>
            <a:ahLst/>
            <a:cxnLst>
              <a:cxn ang="T6">
                <a:pos x="T0" y="T1"/>
              </a:cxn>
              <a:cxn ang="T7">
                <a:pos x="T2" y="T3"/>
              </a:cxn>
              <a:cxn ang="T8">
                <a:pos x="T4" y="T5"/>
              </a:cxn>
            </a:cxnLst>
            <a:rect l="T9" t="T10" r="T11" b="T12"/>
            <a:pathLst>
              <a:path w="1144" h="248">
                <a:moveTo>
                  <a:pt x="1104" y="200"/>
                </a:moveTo>
                <a:cubicBezTo>
                  <a:pt x="1124" y="100"/>
                  <a:pt x="1144" y="0"/>
                  <a:pt x="960" y="8"/>
                </a:cubicBezTo>
                <a:cubicBezTo>
                  <a:pt x="776" y="16"/>
                  <a:pt x="388" y="132"/>
                  <a:pt x="0" y="248"/>
                </a:cubicBezTo>
              </a:path>
            </a:pathLst>
          </a:custGeom>
          <a:noFill/>
          <a:ln w="12700">
            <a:solidFill>
              <a:schemeClr val="accent2"/>
            </a:solidFill>
            <a:round/>
            <a:headEnd/>
            <a:tailEnd type="arrow" w="lg" len="lg"/>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92543"/>
                                        </p:tgtEl>
                                        <p:attrNameLst>
                                          <p:attrName>style.visibility</p:attrName>
                                        </p:attrNameLst>
                                      </p:cBhvr>
                                      <p:to>
                                        <p:strVal val="visible"/>
                                      </p:to>
                                    </p:set>
                                    <p:animEffect transition="in" filter="wipe(right)">
                                      <p:cBhvr>
                                        <p:cTn id="7" dur="500"/>
                                        <p:tgtEl>
                                          <p:spTgt spid="192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fld id="{0917F645-4F8F-4085-B9C5-49BF324386E2}" type="slidenum">
              <a:rPr lang="en-US" altLang="en-US" sz="1400" smtClean="0"/>
              <a:pPr algn="ctr">
                <a:spcBef>
                  <a:spcPct val="0"/>
                </a:spcBef>
                <a:buFontTx/>
                <a:buNone/>
              </a:pPr>
              <a:t>11</a:t>
            </a:fld>
            <a:endParaRPr lang="en-US" altLang="en-US" sz="1400" smtClean="0"/>
          </a:p>
        </p:txBody>
      </p:sp>
      <p:sp>
        <p:nvSpPr>
          <p:cNvPr id="26627" name="Rectangle 2"/>
          <p:cNvSpPr>
            <a:spLocks noGrp="1" noChangeArrowheads="1"/>
          </p:cNvSpPr>
          <p:nvPr>
            <p:ph type="title"/>
          </p:nvPr>
        </p:nvSpPr>
        <p:spPr>
          <a:xfrm>
            <a:off x="685800" y="381000"/>
            <a:ext cx="7772400" cy="1143000"/>
          </a:xfrm>
          <a:noFill/>
        </p:spPr>
        <p:txBody>
          <a:bodyPr lIns="90488" tIns="44450" rIns="90488" bIns="44450"/>
          <a:lstStyle/>
          <a:p>
            <a:r>
              <a:rPr lang="en-US" altLang="en-US" sz="3600" smtClean="0">
                <a:hlinkClick r:id="rId3" action="ppaction://hlinksldjump"/>
              </a:rPr>
              <a:t>Practice - Complete the Following </a:t>
            </a:r>
            <a:br>
              <a:rPr lang="en-US" altLang="en-US" sz="3600" smtClean="0">
                <a:hlinkClick r:id="rId3" action="ppaction://hlinksldjump"/>
              </a:rPr>
            </a:br>
            <a:r>
              <a:rPr lang="en-US" altLang="en-US" sz="3600" smtClean="0">
                <a:hlinkClick r:id="rId3" action="ppaction://hlinksldjump"/>
              </a:rPr>
              <a:t>Lewis Acid-Base Reactions</a:t>
            </a:r>
            <a:br>
              <a:rPr lang="en-US" altLang="en-US" sz="3600" smtClean="0">
                <a:hlinkClick r:id="rId3" action="ppaction://hlinksldjump"/>
              </a:rPr>
            </a:br>
            <a:r>
              <a:rPr lang="en-US" altLang="en-US" sz="3600" smtClean="0">
                <a:hlinkClick r:id="rId3" action="ppaction://hlinksldjump"/>
              </a:rPr>
              <a:t>Label the Nucleophile and Electrophile </a:t>
            </a:r>
            <a:endParaRPr lang="en-US" altLang="en-US" sz="3600" smtClean="0"/>
          </a:p>
        </p:txBody>
      </p:sp>
      <p:sp>
        <p:nvSpPr>
          <p:cNvPr id="26628" name="Rectangle 3"/>
          <p:cNvSpPr>
            <a:spLocks noGrp="1" noChangeArrowheads="1"/>
          </p:cNvSpPr>
          <p:nvPr>
            <p:ph type="body" idx="1"/>
          </p:nvPr>
        </p:nvSpPr>
        <p:spPr>
          <a:noFill/>
        </p:spPr>
        <p:txBody>
          <a:bodyPr lIns="90488" tIns="44450" rIns="90488" bIns="44450"/>
          <a:lstStyle/>
          <a:p>
            <a:r>
              <a:rPr lang="en-US" altLang="en-US" smtClean="0">
                <a:solidFill>
                  <a:schemeClr val="hlink"/>
                </a:solidFill>
              </a:rPr>
              <a:t>BF</a:t>
            </a:r>
            <a:r>
              <a:rPr lang="en-US" altLang="en-US" baseline="-25000" smtClean="0">
                <a:solidFill>
                  <a:schemeClr val="hlink"/>
                </a:solidFill>
              </a:rPr>
              <a:t>3</a:t>
            </a:r>
            <a:r>
              <a:rPr lang="en-US" altLang="en-US" smtClean="0">
                <a:solidFill>
                  <a:schemeClr val="hlink"/>
                </a:solidFill>
              </a:rPr>
              <a:t>  +  HF </a:t>
            </a:r>
            <a:r>
              <a:rPr lang="en-US" altLang="en-US" smtClean="0">
                <a:solidFill>
                  <a:schemeClr val="hlink"/>
                </a:solidFill>
                <a:latin typeface="Symbol" panose="05050102010706020507" pitchFamily="18" charset="2"/>
              </a:rPr>
              <a:t></a:t>
            </a:r>
            <a:r>
              <a:rPr lang="en-US" altLang="en-US" smtClean="0">
                <a:solidFill>
                  <a:schemeClr val="hlink"/>
                </a:solidFill>
              </a:rPr>
              <a:t>  </a:t>
            </a:r>
          </a:p>
          <a:p>
            <a:pPr>
              <a:spcBef>
                <a:spcPct val="200000"/>
              </a:spcBef>
            </a:pPr>
            <a:r>
              <a:rPr lang="en-US" altLang="en-US" smtClean="0">
                <a:solidFill>
                  <a:schemeClr val="hlink"/>
                </a:solidFill>
              </a:rPr>
              <a:t>CaO + SO</a:t>
            </a:r>
            <a:r>
              <a:rPr lang="en-US" altLang="en-US" baseline="-25000" smtClean="0">
                <a:solidFill>
                  <a:schemeClr val="hlink"/>
                </a:solidFill>
              </a:rPr>
              <a:t>3</a:t>
            </a:r>
            <a:r>
              <a:rPr lang="en-US" altLang="en-US" smtClean="0">
                <a:solidFill>
                  <a:schemeClr val="hlink"/>
                </a:solidFill>
              </a:rPr>
              <a:t> </a:t>
            </a:r>
            <a:r>
              <a:rPr lang="en-US" altLang="en-US" smtClean="0">
                <a:solidFill>
                  <a:schemeClr val="hlink"/>
                </a:solidFill>
                <a:latin typeface="Symbol" panose="05050102010706020507" pitchFamily="18" charset="2"/>
              </a:rPr>
              <a:t></a:t>
            </a:r>
            <a:r>
              <a:rPr lang="en-US" altLang="en-US" smtClean="0">
                <a:solidFill>
                  <a:schemeClr val="hlink"/>
                </a:solidFill>
              </a:rPr>
              <a:t>  </a:t>
            </a:r>
          </a:p>
          <a:p>
            <a:pPr>
              <a:spcBef>
                <a:spcPct val="200000"/>
              </a:spcBef>
            </a:pPr>
            <a:r>
              <a:rPr lang="en-US" altLang="en-US" smtClean="0">
                <a:solidFill>
                  <a:schemeClr val="hlink"/>
                </a:solidFill>
              </a:rPr>
              <a:t>KI + I</a:t>
            </a:r>
            <a:r>
              <a:rPr lang="en-US" altLang="en-US" baseline="-25000" smtClean="0">
                <a:solidFill>
                  <a:schemeClr val="hlink"/>
                </a:solidFill>
              </a:rPr>
              <a:t>2</a:t>
            </a:r>
            <a:r>
              <a:rPr lang="en-US" altLang="en-US" smtClean="0">
                <a:solidFill>
                  <a:schemeClr val="hlink"/>
                </a:solidFill>
              </a:rPr>
              <a:t> </a:t>
            </a:r>
            <a:r>
              <a:rPr lang="en-US" altLang="en-US" smtClean="0">
                <a:solidFill>
                  <a:schemeClr val="hlink"/>
                </a:solidFill>
                <a:latin typeface="Symbol" panose="05050102010706020507" pitchFamily="18" charset="2"/>
              </a:rPr>
              <a:t></a:t>
            </a:r>
            <a:r>
              <a:rPr lang="en-US" altLang="en-US" smtClean="0">
                <a:solidFill>
                  <a:schemeClr val="hlink"/>
                </a:solidFill>
              </a:rPr>
              <a:t>  </a:t>
            </a: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fld id="{499E441D-7740-4277-8113-2B5C2C569C1B}" type="slidenum">
              <a:rPr lang="en-US" altLang="en-US" sz="1400" smtClean="0"/>
              <a:pPr algn="ctr">
                <a:spcBef>
                  <a:spcPct val="0"/>
                </a:spcBef>
                <a:buFontTx/>
                <a:buNone/>
              </a:pPr>
              <a:t>12</a:t>
            </a:fld>
            <a:endParaRPr lang="en-US" altLang="en-US" sz="1400" smtClean="0"/>
          </a:p>
        </p:txBody>
      </p:sp>
      <p:sp>
        <p:nvSpPr>
          <p:cNvPr id="28675" name="Rectangle 2"/>
          <p:cNvSpPr>
            <a:spLocks noGrp="1" noChangeArrowheads="1"/>
          </p:cNvSpPr>
          <p:nvPr>
            <p:ph type="title"/>
          </p:nvPr>
        </p:nvSpPr>
        <p:spPr>
          <a:xfrm>
            <a:off x="685800" y="381000"/>
            <a:ext cx="7772400" cy="1143000"/>
          </a:xfrm>
          <a:noFill/>
        </p:spPr>
        <p:txBody>
          <a:bodyPr lIns="90488" tIns="44450" rIns="90488" bIns="44450"/>
          <a:lstStyle/>
          <a:p>
            <a:r>
              <a:rPr lang="en-US" altLang="en-US" sz="3600" smtClean="0">
                <a:hlinkClick r:id="rId3" action="ppaction://hlinksldjump"/>
              </a:rPr>
              <a:t>Practice - Complete the Following </a:t>
            </a:r>
            <a:br>
              <a:rPr lang="en-US" altLang="en-US" sz="3600" smtClean="0">
                <a:hlinkClick r:id="rId3" action="ppaction://hlinksldjump"/>
              </a:rPr>
            </a:br>
            <a:r>
              <a:rPr lang="en-US" altLang="en-US" sz="3600" smtClean="0">
                <a:hlinkClick r:id="rId3" action="ppaction://hlinksldjump"/>
              </a:rPr>
              <a:t>Lewis Acid-Base Reactions</a:t>
            </a:r>
            <a:br>
              <a:rPr lang="en-US" altLang="en-US" sz="3600" smtClean="0">
                <a:hlinkClick r:id="rId3" action="ppaction://hlinksldjump"/>
              </a:rPr>
            </a:br>
            <a:r>
              <a:rPr lang="en-US" altLang="en-US" sz="3600" smtClean="0">
                <a:hlinkClick r:id="rId3" action="ppaction://hlinksldjump"/>
              </a:rPr>
              <a:t>Label the Nucleophile and Electrophile </a:t>
            </a:r>
            <a:endParaRPr lang="en-US" altLang="en-US" sz="3600" smtClean="0"/>
          </a:p>
        </p:txBody>
      </p:sp>
      <p:sp>
        <p:nvSpPr>
          <p:cNvPr id="28676" name="Rectangle 3"/>
          <p:cNvSpPr>
            <a:spLocks noGrp="1" noChangeArrowheads="1"/>
          </p:cNvSpPr>
          <p:nvPr>
            <p:ph type="body" idx="1"/>
          </p:nvPr>
        </p:nvSpPr>
        <p:spPr>
          <a:xfrm>
            <a:off x="685800" y="1981200"/>
            <a:ext cx="5803900" cy="3657600"/>
          </a:xfrm>
          <a:noFill/>
        </p:spPr>
        <p:txBody>
          <a:bodyPr lIns="90488" tIns="44450" rIns="90488" bIns="44450"/>
          <a:lstStyle/>
          <a:p>
            <a:r>
              <a:rPr lang="en-US" altLang="en-US" smtClean="0">
                <a:solidFill>
                  <a:schemeClr val="hlink"/>
                </a:solidFill>
              </a:rPr>
              <a:t>BF</a:t>
            </a:r>
            <a:r>
              <a:rPr lang="en-US" altLang="en-US" baseline="-25000" smtClean="0">
                <a:solidFill>
                  <a:schemeClr val="hlink"/>
                </a:solidFill>
              </a:rPr>
              <a:t>3</a:t>
            </a:r>
            <a:r>
              <a:rPr lang="en-US" altLang="en-US" smtClean="0">
                <a:solidFill>
                  <a:schemeClr val="hlink"/>
                </a:solidFill>
              </a:rPr>
              <a:t>  +  HF </a:t>
            </a:r>
            <a:r>
              <a:rPr lang="en-US" altLang="en-US" smtClean="0">
                <a:solidFill>
                  <a:schemeClr val="hlink"/>
                </a:solidFill>
                <a:latin typeface="Symbol" panose="05050102010706020507" pitchFamily="18" charset="2"/>
              </a:rPr>
              <a:t></a:t>
            </a:r>
            <a:r>
              <a:rPr lang="en-US" altLang="en-US" smtClean="0">
                <a:solidFill>
                  <a:schemeClr val="hlink"/>
                </a:solidFill>
              </a:rPr>
              <a:t> H</a:t>
            </a:r>
            <a:r>
              <a:rPr lang="en-US" altLang="en-US" baseline="30000" smtClean="0">
                <a:solidFill>
                  <a:schemeClr val="hlink"/>
                </a:solidFill>
              </a:rPr>
              <a:t>+1</a:t>
            </a:r>
            <a:r>
              <a:rPr lang="en-US" altLang="en-US" smtClean="0">
                <a:solidFill>
                  <a:schemeClr val="hlink"/>
                </a:solidFill>
              </a:rPr>
              <a:t>BF</a:t>
            </a:r>
            <a:r>
              <a:rPr lang="en-US" altLang="en-US" baseline="-25000" smtClean="0">
                <a:solidFill>
                  <a:schemeClr val="hlink"/>
                </a:solidFill>
              </a:rPr>
              <a:t>4</a:t>
            </a:r>
            <a:r>
              <a:rPr lang="en-US" altLang="en-US" baseline="30000" smtClean="0">
                <a:solidFill>
                  <a:schemeClr val="hlink"/>
                </a:solidFill>
              </a:rPr>
              <a:t>-1</a:t>
            </a:r>
            <a:r>
              <a:rPr lang="en-US" altLang="en-US" smtClean="0">
                <a:solidFill>
                  <a:schemeClr val="hlink"/>
                </a:solidFill>
              </a:rPr>
              <a:t> </a:t>
            </a:r>
          </a:p>
          <a:p>
            <a:pPr>
              <a:spcBef>
                <a:spcPct val="200000"/>
              </a:spcBef>
            </a:pPr>
            <a:r>
              <a:rPr lang="en-US" altLang="en-US" smtClean="0">
                <a:solidFill>
                  <a:schemeClr val="hlink"/>
                </a:solidFill>
              </a:rPr>
              <a:t>CaO + SO</a:t>
            </a:r>
            <a:r>
              <a:rPr lang="en-US" altLang="en-US" baseline="-25000" smtClean="0">
                <a:solidFill>
                  <a:schemeClr val="hlink"/>
                </a:solidFill>
              </a:rPr>
              <a:t>3</a:t>
            </a:r>
            <a:r>
              <a:rPr lang="en-US" altLang="en-US" smtClean="0">
                <a:solidFill>
                  <a:schemeClr val="hlink"/>
                </a:solidFill>
              </a:rPr>
              <a:t> </a:t>
            </a:r>
            <a:r>
              <a:rPr lang="en-US" altLang="en-US" smtClean="0">
                <a:solidFill>
                  <a:schemeClr val="hlink"/>
                </a:solidFill>
                <a:latin typeface="Symbol" panose="05050102010706020507" pitchFamily="18" charset="2"/>
              </a:rPr>
              <a:t></a:t>
            </a:r>
            <a:r>
              <a:rPr lang="en-US" altLang="en-US" smtClean="0">
                <a:solidFill>
                  <a:schemeClr val="hlink"/>
                </a:solidFill>
              </a:rPr>
              <a:t> Ca</a:t>
            </a:r>
            <a:r>
              <a:rPr lang="en-US" altLang="en-US" baseline="30000" smtClean="0">
                <a:solidFill>
                  <a:schemeClr val="hlink"/>
                </a:solidFill>
              </a:rPr>
              <a:t>+2</a:t>
            </a:r>
            <a:r>
              <a:rPr lang="en-US" altLang="en-US" smtClean="0">
                <a:solidFill>
                  <a:schemeClr val="hlink"/>
                </a:solidFill>
              </a:rPr>
              <a:t>SO</a:t>
            </a:r>
            <a:r>
              <a:rPr lang="en-US" altLang="en-US" baseline="-25000" smtClean="0">
                <a:solidFill>
                  <a:schemeClr val="hlink"/>
                </a:solidFill>
              </a:rPr>
              <a:t>4</a:t>
            </a:r>
            <a:r>
              <a:rPr lang="en-US" altLang="en-US" baseline="30000" smtClean="0">
                <a:solidFill>
                  <a:schemeClr val="hlink"/>
                </a:solidFill>
              </a:rPr>
              <a:t>-2</a:t>
            </a:r>
            <a:r>
              <a:rPr lang="en-US" altLang="en-US" smtClean="0">
                <a:solidFill>
                  <a:schemeClr val="hlink"/>
                </a:solidFill>
              </a:rPr>
              <a:t> </a:t>
            </a:r>
          </a:p>
          <a:p>
            <a:pPr>
              <a:spcBef>
                <a:spcPct val="200000"/>
              </a:spcBef>
            </a:pPr>
            <a:r>
              <a:rPr lang="en-US" altLang="en-US" smtClean="0">
                <a:solidFill>
                  <a:schemeClr val="hlink"/>
                </a:solidFill>
              </a:rPr>
              <a:t>KI + I</a:t>
            </a:r>
            <a:r>
              <a:rPr lang="en-US" altLang="en-US" baseline="-25000" smtClean="0">
                <a:solidFill>
                  <a:schemeClr val="hlink"/>
                </a:solidFill>
              </a:rPr>
              <a:t>2</a:t>
            </a:r>
            <a:r>
              <a:rPr lang="en-US" altLang="en-US" smtClean="0">
                <a:solidFill>
                  <a:schemeClr val="hlink"/>
                </a:solidFill>
              </a:rPr>
              <a:t> </a:t>
            </a:r>
            <a:r>
              <a:rPr lang="en-US" altLang="en-US" smtClean="0">
                <a:solidFill>
                  <a:schemeClr val="hlink"/>
                </a:solidFill>
                <a:latin typeface="Symbol" panose="05050102010706020507" pitchFamily="18" charset="2"/>
              </a:rPr>
              <a:t></a:t>
            </a:r>
            <a:r>
              <a:rPr lang="en-US" altLang="en-US" smtClean="0">
                <a:solidFill>
                  <a:schemeClr val="hlink"/>
                </a:solidFill>
              </a:rPr>
              <a:t> KI</a:t>
            </a:r>
            <a:r>
              <a:rPr lang="en-US" altLang="en-US" baseline="-25000" smtClean="0">
                <a:solidFill>
                  <a:schemeClr val="hlink"/>
                </a:solidFill>
              </a:rPr>
              <a:t>3</a:t>
            </a:r>
            <a:r>
              <a:rPr lang="en-US" altLang="en-US" smtClean="0">
                <a:solidFill>
                  <a:schemeClr val="hlink"/>
                </a:solidFill>
              </a:rPr>
              <a:t> </a:t>
            </a:r>
          </a:p>
        </p:txBody>
      </p:sp>
      <p:grpSp>
        <p:nvGrpSpPr>
          <p:cNvPr id="2" name="Group 86"/>
          <p:cNvGrpSpPr>
            <a:grpSpLocks/>
          </p:cNvGrpSpPr>
          <p:nvPr/>
        </p:nvGrpSpPr>
        <p:grpSpPr bwMode="auto">
          <a:xfrm>
            <a:off x="1052513" y="2209800"/>
            <a:ext cx="8021637" cy="1462088"/>
            <a:chOff x="663" y="1426"/>
            <a:chExt cx="5053" cy="921"/>
          </a:xfrm>
        </p:grpSpPr>
        <p:grpSp>
          <p:nvGrpSpPr>
            <p:cNvPr id="28731" name="Group 85"/>
            <p:cNvGrpSpPr>
              <a:grpSpLocks/>
            </p:cNvGrpSpPr>
            <p:nvPr/>
          </p:nvGrpSpPr>
          <p:grpSpPr bwMode="auto">
            <a:xfrm>
              <a:off x="2640" y="1426"/>
              <a:ext cx="3076" cy="921"/>
              <a:chOff x="2640" y="1426"/>
              <a:chExt cx="3076" cy="921"/>
            </a:xfrm>
          </p:grpSpPr>
          <p:grpSp>
            <p:nvGrpSpPr>
              <p:cNvPr id="28734" name="Group 4"/>
              <p:cNvGrpSpPr>
                <a:grpSpLocks/>
              </p:cNvGrpSpPr>
              <p:nvPr/>
            </p:nvGrpSpPr>
            <p:grpSpPr bwMode="auto">
              <a:xfrm>
                <a:off x="3447" y="1426"/>
                <a:ext cx="637" cy="921"/>
                <a:chOff x="3447" y="1426"/>
                <a:chExt cx="637" cy="921"/>
              </a:xfrm>
            </p:grpSpPr>
            <p:sp>
              <p:nvSpPr>
                <p:cNvPr id="28758" name="Rectangle 5"/>
                <p:cNvSpPr>
                  <a:spLocks noChangeArrowheads="1"/>
                </p:cNvSpPr>
                <p:nvPr/>
              </p:nvSpPr>
              <p:spPr bwMode="auto">
                <a:xfrm>
                  <a:off x="3447" y="1426"/>
                  <a:ext cx="637"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75000"/>
                    </a:lnSpc>
                    <a:spcBef>
                      <a:spcPct val="0"/>
                    </a:spcBef>
                    <a:buFontTx/>
                    <a:buNone/>
                  </a:pPr>
                  <a:r>
                    <a:rPr lang="en-US" altLang="en-US" sz="2400"/>
                    <a:t>F</a:t>
                  </a:r>
                </a:p>
                <a:p>
                  <a:pPr>
                    <a:lnSpc>
                      <a:spcPct val="75000"/>
                    </a:lnSpc>
                    <a:spcBef>
                      <a:spcPct val="0"/>
                    </a:spcBef>
                    <a:buFontTx/>
                    <a:buNone/>
                  </a:pPr>
                  <a:endParaRPr lang="en-US" altLang="en-US" sz="2400"/>
                </a:p>
                <a:p>
                  <a:pPr>
                    <a:lnSpc>
                      <a:spcPct val="75000"/>
                    </a:lnSpc>
                    <a:spcBef>
                      <a:spcPct val="0"/>
                    </a:spcBef>
                    <a:buFontTx/>
                    <a:buNone/>
                  </a:pPr>
                  <a:r>
                    <a:rPr lang="en-US" altLang="en-US" sz="2400"/>
                    <a:t>B      F</a:t>
                  </a:r>
                </a:p>
                <a:p>
                  <a:pPr>
                    <a:lnSpc>
                      <a:spcPct val="75000"/>
                    </a:lnSpc>
                    <a:spcBef>
                      <a:spcPct val="0"/>
                    </a:spcBef>
                    <a:buFontTx/>
                    <a:buNone/>
                  </a:pPr>
                  <a:endParaRPr lang="en-US" altLang="en-US" sz="2400"/>
                </a:p>
                <a:p>
                  <a:pPr>
                    <a:lnSpc>
                      <a:spcPct val="75000"/>
                    </a:lnSpc>
                    <a:spcBef>
                      <a:spcPct val="0"/>
                    </a:spcBef>
                    <a:buFontTx/>
                    <a:buNone/>
                  </a:pPr>
                  <a:r>
                    <a:rPr lang="en-US" altLang="en-US" sz="2400"/>
                    <a:t>F</a:t>
                  </a:r>
                </a:p>
              </p:txBody>
            </p:sp>
            <p:sp>
              <p:nvSpPr>
                <p:cNvPr id="28759" name="Line 6"/>
                <p:cNvSpPr>
                  <a:spLocks noChangeShapeType="1"/>
                </p:cNvSpPr>
                <p:nvPr/>
              </p:nvSpPr>
              <p:spPr bwMode="auto">
                <a:xfrm flipV="1">
                  <a:off x="3552" y="1621"/>
                  <a:ext cx="0" cy="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60" name="Line 7"/>
                <p:cNvSpPr>
                  <a:spLocks noChangeShapeType="1"/>
                </p:cNvSpPr>
                <p:nvPr/>
              </p:nvSpPr>
              <p:spPr bwMode="auto">
                <a:xfrm flipV="1">
                  <a:off x="3552" y="1957"/>
                  <a:ext cx="0" cy="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61" name="Line 8"/>
                <p:cNvSpPr>
                  <a:spLocks noChangeShapeType="1"/>
                </p:cNvSpPr>
                <p:nvPr/>
              </p:nvSpPr>
              <p:spPr bwMode="auto">
                <a:xfrm>
                  <a:off x="3662" y="1872"/>
                  <a:ext cx="16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8735" name="Group 9"/>
              <p:cNvGrpSpPr>
                <a:grpSpLocks/>
              </p:cNvGrpSpPr>
              <p:nvPr/>
            </p:nvGrpSpPr>
            <p:grpSpPr bwMode="auto">
              <a:xfrm>
                <a:off x="2640" y="1536"/>
                <a:ext cx="912" cy="590"/>
                <a:chOff x="2640" y="1536"/>
                <a:chExt cx="912" cy="590"/>
              </a:xfrm>
            </p:grpSpPr>
            <p:sp>
              <p:nvSpPr>
                <p:cNvPr id="28749" name="Rectangle 10"/>
                <p:cNvSpPr>
                  <a:spLocks noChangeArrowheads="1"/>
                </p:cNvSpPr>
                <p:nvPr/>
              </p:nvSpPr>
              <p:spPr bwMode="auto">
                <a:xfrm>
                  <a:off x="2640" y="1680"/>
                  <a:ext cx="50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H   F</a:t>
                  </a:r>
                </a:p>
              </p:txBody>
            </p:sp>
            <p:sp>
              <p:nvSpPr>
                <p:cNvPr id="28750" name="Line 11"/>
                <p:cNvSpPr>
                  <a:spLocks noChangeShapeType="1"/>
                </p:cNvSpPr>
                <p:nvPr/>
              </p:nvSpPr>
              <p:spPr bwMode="auto">
                <a:xfrm>
                  <a:off x="2835" y="1824"/>
                  <a:ext cx="11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51" name="Rectangle 12"/>
                <p:cNvSpPr>
                  <a:spLocks noChangeArrowheads="1"/>
                </p:cNvSpPr>
                <p:nvPr/>
              </p:nvSpPr>
              <p:spPr bwMode="auto">
                <a:xfrm>
                  <a:off x="2896" y="1536"/>
                  <a:ext cx="24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t>
                  </a:r>
                </a:p>
              </p:txBody>
            </p:sp>
            <p:sp>
              <p:nvSpPr>
                <p:cNvPr id="28752" name="Rectangle 13"/>
                <p:cNvSpPr>
                  <a:spLocks noChangeArrowheads="1"/>
                </p:cNvSpPr>
                <p:nvPr/>
              </p:nvSpPr>
              <p:spPr bwMode="auto">
                <a:xfrm>
                  <a:off x="2912" y="1840"/>
                  <a:ext cx="24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t>
                  </a:r>
                </a:p>
              </p:txBody>
            </p:sp>
            <p:sp>
              <p:nvSpPr>
                <p:cNvPr id="28753" name="Rectangle 14"/>
                <p:cNvSpPr>
                  <a:spLocks noChangeArrowheads="1"/>
                </p:cNvSpPr>
                <p:nvPr/>
              </p:nvSpPr>
              <p:spPr bwMode="auto">
                <a:xfrm rot="5400000">
                  <a:off x="3043" y="1735"/>
                  <a:ext cx="24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t>
                  </a:r>
                </a:p>
              </p:txBody>
            </p:sp>
            <p:sp>
              <p:nvSpPr>
                <p:cNvPr id="28754" name="Rectangle 15"/>
                <p:cNvSpPr>
                  <a:spLocks noChangeArrowheads="1"/>
                </p:cNvSpPr>
                <p:nvPr/>
              </p:nvSpPr>
              <p:spPr bwMode="auto">
                <a:xfrm>
                  <a:off x="3264" y="1728"/>
                  <a:ext cx="22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t>
                  </a:r>
                </a:p>
              </p:txBody>
            </p:sp>
            <p:grpSp>
              <p:nvGrpSpPr>
                <p:cNvPr id="28755" name="Group 16"/>
                <p:cNvGrpSpPr>
                  <a:grpSpLocks/>
                </p:cNvGrpSpPr>
                <p:nvPr/>
              </p:nvGrpSpPr>
              <p:grpSpPr bwMode="auto">
                <a:xfrm>
                  <a:off x="3192" y="1943"/>
                  <a:ext cx="360" cy="133"/>
                  <a:chOff x="3183" y="1934"/>
                  <a:chExt cx="360" cy="133"/>
                </a:xfrm>
              </p:grpSpPr>
              <p:sp>
                <p:nvSpPr>
                  <p:cNvPr id="28756" name="Arc 17"/>
                  <p:cNvSpPr>
                    <a:spLocks/>
                  </p:cNvSpPr>
                  <p:nvPr/>
                </p:nvSpPr>
                <p:spPr bwMode="auto">
                  <a:xfrm rot="-5400000">
                    <a:off x="3207" y="1911"/>
                    <a:ext cx="132" cy="180"/>
                  </a:xfrm>
                  <a:custGeom>
                    <a:avLst/>
                    <a:gdLst>
                      <a:gd name="T0" fmla="*/ 0 w 21599"/>
                      <a:gd name="T1" fmla="*/ 0 h 21599"/>
                      <a:gd name="T2" fmla="*/ 0 w 21599"/>
                      <a:gd name="T3" fmla="*/ 0 h 21599"/>
                      <a:gd name="T4" fmla="*/ 0 w 21599"/>
                      <a:gd name="T5" fmla="*/ 0 h 21599"/>
                      <a:gd name="T6" fmla="*/ 0 60000 65536"/>
                      <a:gd name="T7" fmla="*/ 0 60000 65536"/>
                      <a:gd name="T8" fmla="*/ 0 60000 65536"/>
                      <a:gd name="T9" fmla="*/ 0 w 21599"/>
                      <a:gd name="T10" fmla="*/ 0 h 21599"/>
                      <a:gd name="T11" fmla="*/ 21599 w 21599"/>
                      <a:gd name="T12" fmla="*/ 21599 h 21599"/>
                    </a:gdLst>
                    <a:ahLst/>
                    <a:cxnLst>
                      <a:cxn ang="T6">
                        <a:pos x="T0" y="T1"/>
                      </a:cxn>
                      <a:cxn ang="T7">
                        <a:pos x="T2" y="T3"/>
                      </a:cxn>
                      <a:cxn ang="T8">
                        <a:pos x="T4" y="T5"/>
                      </a:cxn>
                    </a:cxnLst>
                    <a:rect l="T9" t="T10" r="T11" b="T12"/>
                    <a:pathLst>
                      <a:path w="21599" h="21599" fill="none" extrusionOk="0">
                        <a:moveTo>
                          <a:pt x="0" y="21359"/>
                        </a:moveTo>
                        <a:cubicBezTo>
                          <a:pt x="131" y="9587"/>
                          <a:pt x="9663" y="89"/>
                          <a:pt x="21434" y="-1"/>
                        </a:cubicBezTo>
                      </a:path>
                      <a:path w="21599" h="21599" stroke="0" extrusionOk="0">
                        <a:moveTo>
                          <a:pt x="0" y="21359"/>
                        </a:moveTo>
                        <a:cubicBezTo>
                          <a:pt x="131" y="9587"/>
                          <a:pt x="9663" y="89"/>
                          <a:pt x="21434" y="-1"/>
                        </a:cubicBezTo>
                        <a:lnTo>
                          <a:pt x="21599" y="21599"/>
                        </a:lnTo>
                        <a:lnTo>
                          <a:pt x="0" y="21359"/>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757" name="Arc 18"/>
                  <p:cNvSpPr>
                    <a:spLocks/>
                  </p:cNvSpPr>
                  <p:nvPr/>
                </p:nvSpPr>
                <p:spPr bwMode="auto">
                  <a:xfrm rot="5400000">
                    <a:off x="3386" y="1911"/>
                    <a:ext cx="133" cy="180"/>
                  </a:xfrm>
                  <a:custGeom>
                    <a:avLst/>
                    <a:gdLst>
                      <a:gd name="T0" fmla="*/ 0 w 21764"/>
                      <a:gd name="T1" fmla="*/ 0 h 21600"/>
                      <a:gd name="T2" fmla="*/ 0 w 21764"/>
                      <a:gd name="T3" fmla="*/ 0 h 21600"/>
                      <a:gd name="T4" fmla="*/ 0 w 21764"/>
                      <a:gd name="T5" fmla="*/ 0 h 21600"/>
                      <a:gd name="T6" fmla="*/ 0 60000 65536"/>
                      <a:gd name="T7" fmla="*/ 0 60000 65536"/>
                      <a:gd name="T8" fmla="*/ 0 60000 65536"/>
                      <a:gd name="T9" fmla="*/ 0 w 21764"/>
                      <a:gd name="T10" fmla="*/ 0 h 21600"/>
                      <a:gd name="T11" fmla="*/ 21764 w 21764"/>
                      <a:gd name="T12" fmla="*/ 21600 h 21600"/>
                    </a:gdLst>
                    <a:ahLst/>
                    <a:cxnLst>
                      <a:cxn ang="T6">
                        <a:pos x="T0" y="T1"/>
                      </a:cxn>
                      <a:cxn ang="T7">
                        <a:pos x="T2" y="T3"/>
                      </a:cxn>
                      <a:cxn ang="T8">
                        <a:pos x="T4" y="T5"/>
                      </a:cxn>
                    </a:cxnLst>
                    <a:rect l="T9" t="T10" r="T11" b="T12"/>
                    <a:pathLst>
                      <a:path w="21764" h="21600" fill="none" extrusionOk="0">
                        <a:moveTo>
                          <a:pt x="-1" y="0"/>
                        </a:moveTo>
                        <a:cubicBezTo>
                          <a:pt x="54" y="0"/>
                          <a:pt x="109" y="-1"/>
                          <a:pt x="164" y="0"/>
                        </a:cubicBezTo>
                        <a:cubicBezTo>
                          <a:pt x="12093" y="0"/>
                          <a:pt x="21764" y="9670"/>
                          <a:pt x="21764" y="21600"/>
                        </a:cubicBezTo>
                      </a:path>
                      <a:path w="21764" h="21600" stroke="0" extrusionOk="0">
                        <a:moveTo>
                          <a:pt x="-1" y="0"/>
                        </a:moveTo>
                        <a:cubicBezTo>
                          <a:pt x="54" y="0"/>
                          <a:pt x="109" y="-1"/>
                          <a:pt x="164" y="0"/>
                        </a:cubicBezTo>
                        <a:cubicBezTo>
                          <a:pt x="12093" y="0"/>
                          <a:pt x="21764" y="9670"/>
                          <a:pt x="21764" y="21600"/>
                        </a:cubicBezTo>
                        <a:lnTo>
                          <a:pt x="164" y="21600"/>
                        </a:lnTo>
                        <a:lnTo>
                          <a:pt x="-1" y="0"/>
                        </a:lnTo>
                        <a:close/>
                      </a:path>
                    </a:pathLst>
                  </a:custGeom>
                  <a:noFill/>
                  <a:ln w="12700" cap="rnd">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28736" name="Line 19"/>
              <p:cNvSpPr>
                <a:spLocks noChangeShapeType="1"/>
              </p:cNvSpPr>
              <p:nvPr/>
            </p:nvSpPr>
            <p:spPr bwMode="auto">
              <a:xfrm>
                <a:off x="4094" y="1872"/>
                <a:ext cx="26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8737" name="Group 20"/>
              <p:cNvGrpSpPr>
                <a:grpSpLocks/>
              </p:cNvGrpSpPr>
              <p:nvPr/>
            </p:nvGrpSpPr>
            <p:grpSpPr bwMode="auto">
              <a:xfrm>
                <a:off x="4743" y="1426"/>
                <a:ext cx="973" cy="921"/>
                <a:chOff x="4743" y="1426"/>
                <a:chExt cx="973" cy="921"/>
              </a:xfrm>
            </p:grpSpPr>
            <p:grpSp>
              <p:nvGrpSpPr>
                <p:cNvPr id="28739" name="Group 21"/>
                <p:cNvGrpSpPr>
                  <a:grpSpLocks/>
                </p:cNvGrpSpPr>
                <p:nvPr/>
              </p:nvGrpSpPr>
              <p:grpSpPr bwMode="auto">
                <a:xfrm>
                  <a:off x="4743" y="1426"/>
                  <a:ext cx="973" cy="921"/>
                  <a:chOff x="4743" y="1426"/>
                  <a:chExt cx="973" cy="921"/>
                </a:xfrm>
              </p:grpSpPr>
              <p:grpSp>
                <p:nvGrpSpPr>
                  <p:cNvPr id="28741" name="Group 22"/>
                  <p:cNvGrpSpPr>
                    <a:grpSpLocks/>
                  </p:cNvGrpSpPr>
                  <p:nvPr/>
                </p:nvGrpSpPr>
                <p:grpSpPr bwMode="auto">
                  <a:xfrm>
                    <a:off x="5079" y="1426"/>
                    <a:ext cx="637" cy="921"/>
                    <a:chOff x="5079" y="1426"/>
                    <a:chExt cx="637" cy="921"/>
                  </a:xfrm>
                </p:grpSpPr>
                <p:sp>
                  <p:nvSpPr>
                    <p:cNvPr id="28745" name="Rectangle 23"/>
                    <p:cNvSpPr>
                      <a:spLocks noChangeArrowheads="1"/>
                    </p:cNvSpPr>
                    <p:nvPr/>
                  </p:nvSpPr>
                  <p:spPr bwMode="auto">
                    <a:xfrm>
                      <a:off x="5079" y="1426"/>
                      <a:ext cx="637"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75000"/>
                        </a:lnSpc>
                        <a:spcBef>
                          <a:spcPct val="0"/>
                        </a:spcBef>
                        <a:buFontTx/>
                        <a:buNone/>
                      </a:pPr>
                      <a:r>
                        <a:rPr lang="en-US" altLang="en-US" sz="2400"/>
                        <a:t>F</a:t>
                      </a:r>
                    </a:p>
                    <a:p>
                      <a:pPr>
                        <a:lnSpc>
                          <a:spcPct val="75000"/>
                        </a:lnSpc>
                        <a:spcBef>
                          <a:spcPct val="0"/>
                        </a:spcBef>
                        <a:buFontTx/>
                        <a:buNone/>
                      </a:pPr>
                      <a:endParaRPr lang="en-US" altLang="en-US" sz="2400"/>
                    </a:p>
                    <a:p>
                      <a:pPr>
                        <a:lnSpc>
                          <a:spcPct val="75000"/>
                        </a:lnSpc>
                        <a:spcBef>
                          <a:spcPct val="0"/>
                        </a:spcBef>
                        <a:buFontTx/>
                        <a:buNone/>
                      </a:pPr>
                      <a:r>
                        <a:rPr lang="en-US" altLang="en-US" sz="2400"/>
                        <a:t>B      F</a:t>
                      </a:r>
                    </a:p>
                    <a:p>
                      <a:pPr>
                        <a:lnSpc>
                          <a:spcPct val="75000"/>
                        </a:lnSpc>
                        <a:spcBef>
                          <a:spcPct val="0"/>
                        </a:spcBef>
                        <a:buFontTx/>
                        <a:buNone/>
                      </a:pPr>
                      <a:endParaRPr lang="en-US" altLang="en-US" sz="2400"/>
                    </a:p>
                    <a:p>
                      <a:pPr>
                        <a:lnSpc>
                          <a:spcPct val="75000"/>
                        </a:lnSpc>
                        <a:spcBef>
                          <a:spcPct val="0"/>
                        </a:spcBef>
                        <a:buFontTx/>
                        <a:buNone/>
                      </a:pPr>
                      <a:r>
                        <a:rPr lang="en-US" altLang="en-US" sz="2400"/>
                        <a:t>F</a:t>
                      </a:r>
                    </a:p>
                  </p:txBody>
                </p:sp>
                <p:sp>
                  <p:nvSpPr>
                    <p:cNvPr id="28746" name="Line 24"/>
                    <p:cNvSpPr>
                      <a:spLocks noChangeShapeType="1"/>
                    </p:cNvSpPr>
                    <p:nvPr/>
                  </p:nvSpPr>
                  <p:spPr bwMode="auto">
                    <a:xfrm flipV="1">
                      <a:off x="5184" y="1621"/>
                      <a:ext cx="0" cy="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47" name="Line 25"/>
                    <p:cNvSpPr>
                      <a:spLocks noChangeShapeType="1"/>
                    </p:cNvSpPr>
                    <p:nvPr/>
                  </p:nvSpPr>
                  <p:spPr bwMode="auto">
                    <a:xfrm flipV="1">
                      <a:off x="5184" y="1957"/>
                      <a:ext cx="0" cy="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48" name="Line 26"/>
                    <p:cNvSpPr>
                      <a:spLocks noChangeShapeType="1"/>
                    </p:cNvSpPr>
                    <p:nvPr/>
                  </p:nvSpPr>
                  <p:spPr bwMode="auto">
                    <a:xfrm>
                      <a:off x="5294" y="1872"/>
                      <a:ext cx="16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8742" name="Group 27"/>
                  <p:cNvGrpSpPr>
                    <a:grpSpLocks/>
                  </p:cNvGrpSpPr>
                  <p:nvPr/>
                </p:nvGrpSpPr>
                <p:grpSpPr bwMode="auto">
                  <a:xfrm>
                    <a:off x="4743" y="1719"/>
                    <a:ext cx="333" cy="286"/>
                    <a:chOff x="4743" y="1719"/>
                    <a:chExt cx="333" cy="286"/>
                  </a:xfrm>
                </p:grpSpPr>
                <p:sp>
                  <p:nvSpPr>
                    <p:cNvPr id="28743" name="Rectangle 28"/>
                    <p:cNvSpPr>
                      <a:spLocks noChangeArrowheads="1"/>
                    </p:cNvSpPr>
                    <p:nvPr/>
                  </p:nvSpPr>
                  <p:spPr bwMode="auto">
                    <a:xfrm>
                      <a:off x="4743" y="1719"/>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F</a:t>
                      </a:r>
                    </a:p>
                  </p:txBody>
                </p:sp>
                <p:sp>
                  <p:nvSpPr>
                    <p:cNvPr id="28744" name="Line 29"/>
                    <p:cNvSpPr>
                      <a:spLocks noChangeShapeType="1"/>
                    </p:cNvSpPr>
                    <p:nvPr/>
                  </p:nvSpPr>
                  <p:spPr bwMode="auto">
                    <a:xfrm>
                      <a:off x="4910" y="1872"/>
                      <a:ext cx="16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28740" name="Rectangle 30"/>
                <p:cNvSpPr>
                  <a:spLocks noChangeArrowheads="1"/>
                </p:cNvSpPr>
                <p:nvPr/>
              </p:nvSpPr>
              <p:spPr bwMode="auto">
                <a:xfrm>
                  <a:off x="5271" y="1479"/>
                  <a:ext cx="27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grpSp>
          <p:sp>
            <p:nvSpPr>
              <p:cNvPr id="28738" name="Rectangle 31"/>
              <p:cNvSpPr>
                <a:spLocks noChangeArrowheads="1"/>
              </p:cNvSpPr>
              <p:nvPr/>
            </p:nvSpPr>
            <p:spPr bwMode="auto">
              <a:xfrm>
                <a:off x="4407" y="1719"/>
                <a:ext cx="389"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H</a:t>
                </a:r>
                <a:r>
                  <a:rPr lang="en-US" altLang="en-US" sz="2400" baseline="30000"/>
                  <a:t>+1</a:t>
                </a:r>
              </a:p>
            </p:txBody>
          </p:sp>
        </p:grpSp>
        <p:sp>
          <p:nvSpPr>
            <p:cNvPr id="28732" name="Rectangle 61"/>
            <p:cNvSpPr>
              <a:spLocks noChangeArrowheads="1"/>
            </p:cNvSpPr>
            <p:nvPr/>
          </p:nvSpPr>
          <p:spPr bwMode="auto">
            <a:xfrm>
              <a:off x="1479" y="1527"/>
              <a:ext cx="43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Nuc</a:t>
              </a:r>
            </a:p>
          </p:txBody>
        </p:sp>
        <p:sp>
          <p:nvSpPr>
            <p:cNvPr id="28733" name="Rectangle 63"/>
            <p:cNvSpPr>
              <a:spLocks noChangeArrowheads="1"/>
            </p:cNvSpPr>
            <p:nvPr/>
          </p:nvSpPr>
          <p:spPr bwMode="auto">
            <a:xfrm>
              <a:off x="663" y="1536"/>
              <a:ext cx="45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Elec</a:t>
              </a:r>
            </a:p>
          </p:txBody>
        </p:sp>
      </p:grpSp>
      <p:grpSp>
        <p:nvGrpSpPr>
          <p:cNvPr id="11" name="Group 87"/>
          <p:cNvGrpSpPr>
            <a:grpSpLocks/>
          </p:cNvGrpSpPr>
          <p:nvPr/>
        </p:nvGrpSpPr>
        <p:grpSpPr bwMode="auto">
          <a:xfrm>
            <a:off x="1204913" y="3787775"/>
            <a:ext cx="7804150" cy="1558925"/>
            <a:chOff x="759" y="2386"/>
            <a:chExt cx="4916" cy="982"/>
          </a:xfrm>
        </p:grpSpPr>
        <p:grpSp>
          <p:nvGrpSpPr>
            <p:cNvPr id="28700" name="Group 32"/>
            <p:cNvGrpSpPr>
              <a:grpSpLocks/>
            </p:cNvGrpSpPr>
            <p:nvPr/>
          </p:nvGrpSpPr>
          <p:grpSpPr bwMode="auto">
            <a:xfrm>
              <a:off x="3447" y="2386"/>
              <a:ext cx="648" cy="921"/>
              <a:chOff x="3447" y="2386"/>
              <a:chExt cx="648" cy="921"/>
            </a:xfrm>
          </p:grpSpPr>
          <p:grpSp>
            <p:nvGrpSpPr>
              <p:cNvPr id="28725" name="Group 33"/>
              <p:cNvGrpSpPr>
                <a:grpSpLocks/>
              </p:cNvGrpSpPr>
              <p:nvPr/>
            </p:nvGrpSpPr>
            <p:grpSpPr bwMode="auto">
              <a:xfrm>
                <a:off x="3447" y="2386"/>
                <a:ext cx="648" cy="921"/>
                <a:chOff x="3447" y="2386"/>
                <a:chExt cx="648" cy="921"/>
              </a:xfrm>
            </p:grpSpPr>
            <p:sp>
              <p:nvSpPr>
                <p:cNvPr id="28727" name="Rectangle 34"/>
                <p:cNvSpPr>
                  <a:spLocks noChangeArrowheads="1"/>
                </p:cNvSpPr>
                <p:nvPr/>
              </p:nvSpPr>
              <p:spPr bwMode="auto">
                <a:xfrm>
                  <a:off x="3447" y="2386"/>
                  <a:ext cx="648"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75000"/>
                    </a:lnSpc>
                    <a:spcBef>
                      <a:spcPct val="0"/>
                    </a:spcBef>
                    <a:buFontTx/>
                    <a:buNone/>
                  </a:pPr>
                  <a:r>
                    <a:rPr lang="en-US" altLang="en-US" sz="2400"/>
                    <a:t>O</a:t>
                  </a:r>
                </a:p>
                <a:p>
                  <a:pPr>
                    <a:lnSpc>
                      <a:spcPct val="75000"/>
                    </a:lnSpc>
                    <a:spcBef>
                      <a:spcPct val="0"/>
                    </a:spcBef>
                    <a:buFontTx/>
                    <a:buNone/>
                  </a:pPr>
                  <a:endParaRPr lang="en-US" altLang="en-US" sz="2400"/>
                </a:p>
                <a:p>
                  <a:pPr>
                    <a:lnSpc>
                      <a:spcPct val="75000"/>
                    </a:lnSpc>
                    <a:spcBef>
                      <a:spcPct val="0"/>
                    </a:spcBef>
                    <a:buFontTx/>
                    <a:buNone/>
                  </a:pPr>
                  <a:r>
                    <a:rPr lang="en-US" altLang="en-US" sz="2400"/>
                    <a:t>S      O</a:t>
                  </a:r>
                </a:p>
                <a:p>
                  <a:pPr>
                    <a:lnSpc>
                      <a:spcPct val="75000"/>
                    </a:lnSpc>
                    <a:spcBef>
                      <a:spcPct val="0"/>
                    </a:spcBef>
                    <a:buFontTx/>
                    <a:buNone/>
                  </a:pPr>
                  <a:endParaRPr lang="en-US" altLang="en-US" sz="2400"/>
                </a:p>
                <a:p>
                  <a:pPr>
                    <a:lnSpc>
                      <a:spcPct val="75000"/>
                    </a:lnSpc>
                    <a:spcBef>
                      <a:spcPct val="0"/>
                    </a:spcBef>
                    <a:buFontTx/>
                    <a:buNone/>
                  </a:pPr>
                  <a:r>
                    <a:rPr lang="en-US" altLang="en-US" sz="2400"/>
                    <a:t>O</a:t>
                  </a:r>
                </a:p>
              </p:txBody>
            </p:sp>
            <p:sp>
              <p:nvSpPr>
                <p:cNvPr id="28728" name="Line 35"/>
                <p:cNvSpPr>
                  <a:spLocks noChangeShapeType="1"/>
                </p:cNvSpPr>
                <p:nvPr/>
              </p:nvSpPr>
              <p:spPr bwMode="auto">
                <a:xfrm flipV="1">
                  <a:off x="3552" y="2581"/>
                  <a:ext cx="0" cy="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29" name="Line 36"/>
                <p:cNvSpPr>
                  <a:spLocks noChangeShapeType="1"/>
                </p:cNvSpPr>
                <p:nvPr/>
              </p:nvSpPr>
              <p:spPr bwMode="auto">
                <a:xfrm flipV="1">
                  <a:off x="3552" y="2917"/>
                  <a:ext cx="0" cy="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30" name="Line 37"/>
                <p:cNvSpPr>
                  <a:spLocks noChangeShapeType="1"/>
                </p:cNvSpPr>
                <p:nvPr/>
              </p:nvSpPr>
              <p:spPr bwMode="auto">
                <a:xfrm>
                  <a:off x="3662" y="2769"/>
                  <a:ext cx="16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8726" name="Line 38"/>
              <p:cNvSpPr>
                <a:spLocks noChangeShapeType="1"/>
              </p:cNvSpPr>
              <p:nvPr/>
            </p:nvSpPr>
            <p:spPr bwMode="auto">
              <a:xfrm>
                <a:off x="3662" y="2828"/>
                <a:ext cx="16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8701" name="Group 39"/>
            <p:cNvGrpSpPr>
              <a:grpSpLocks/>
            </p:cNvGrpSpPr>
            <p:nvPr/>
          </p:nvGrpSpPr>
          <p:grpSpPr bwMode="auto">
            <a:xfrm>
              <a:off x="2849" y="2494"/>
              <a:ext cx="248" cy="591"/>
              <a:chOff x="2832" y="2527"/>
              <a:chExt cx="248" cy="591"/>
            </a:xfrm>
          </p:grpSpPr>
          <p:sp>
            <p:nvSpPr>
              <p:cNvPr id="28723" name="Rectangle 40"/>
              <p:cNvSpPr>
                <a:spLocks noChangeArrowheads="1"/>
              </p:cNvSpPr>
              <p:nvPr/>
            </p:nvSpPr>
            <p:spPr bwMode="auto">
              <a:xfrm>
                <a:off x="2832" y="2527"/>
                <a:ext cx="24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t>
                </a:r>
              </a:p>
            </p:txBody>
          </p:sp>
          <p:sp>
            <p:nvSpPr>
              <p:cNvPr id="28724" name="Rectangle 41"/>
              <p:cNvSpPr>
                <a:spLocks noChangeArrowheads="1"/>
              </p:cNvSpPr>
              <p:nvPr/>
            </p:nvSpPr>
            <p:spPr bwMode="auto">
              <a:xfrm>
                <a:off x="2832" y="2832"/>
                <a:ext cx="24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t>
                </a:r>
              </a:p>
            </p:txBody>
          </p:sp>
        </p:grpSp>
        <p:grpSp>
          <p:nvGrpSpPr>
            <p:cNvPr id="28702" name="Group 42"/>
            <p:cNvGrpSpPr>
              <a:grpSpLocks/>
            </p:cNvGrpSpPr>
            <p:nvPr/>
          </p:nvGrpSpPr>
          <p:grpSpPr bwMode="auto">
            <a:xfrm>
              <a:off x="2304" y="2656"/>
              <a:ext cx="1182" cy="405"/>
              <a:chOff x="2304" y="2656"/>
              <a:chExt cx="1182" cy="405"/>
            </a:xfrm>
          </p:grpSpPr>
          <p:sp>
            <p:nvSpPr>
              <p:cNvPr id="28716" name="Rectangle 43"/>
              <p:cNvSpPr>
                <a:spLocks noChangeArrowheads="1"/>
              </p:cNvSpPr>
              <p:nvPr/>
            </p:nvSpPr>
            <p:spPr bwMode="auto">
              <a:xfrm>
                <a:off x="2304" y="2656"/>
                <a:ext cx="997"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Ca</a:t>
                </a:r>
                <a:r>
                  <a:rPr lang="en-US" altLang="en-US" sz="2400" baseline="30000"/>
                  <a:t>+2</a:t>
                </a:r>
                <a:r>
                  <a:rPr lang="en-US" altLang="en-US" sz="2400"/>
                  <a:t>    O  </a:t>
                </a:r>
                <a:r>
                  <a:rPr lang="en-US" altLang="en-US" sz="2400" baseline="30000"/>
                  <a:t>-2</a:t>
                </a:r>
              </a:p>
            </p:txBody>
          </p:sp>
          <p:sp>
            <p:nvSpPr>
              <p:cNvPr id="28717" name="Rectangle 44"/>
              <p:cNvSpPr>
                <a:spLocks noChangeArrowheads="1"/>
              </p:cNvSpPr>
              <p:nvPr/>
            </p:nvSpPr>
            <p:spPr bwMode="auto">
              <a:xfrm rot="5400000">
                <a:off x="2710" y="2667"/>
                <a:ext cx="24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t>
                </a:r>
              </a:p>
            </p:txBody>
          </p:sp>
          <p:sp>
            <p:nvSpPr>
              <p:cNvPr id="28718" name="Rectangle 45"/>
              <p:cNvSpPr>
                <a:spLocks noChangeArrowheads="1"/>
              </p:cNvSpPr>
              <p:nvPr/>
            </p:nvSpPr>
            <p:spPr bwMode="auto">
              <a:xfrm rot="5400000">
                <a:off x="2963" y="2669"/>
                <a:ext cx="24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t>
                </a:r>
              </a:p>
            </p:txBody>
          </p:sp>
          <p:sp>
            <p:nvSpPr>
              <p:cNvPr id="28719" name="Rectangle 46"/>
              <p:cNvSpPr>
                <a:spLocks noChangeArrowheads="1"/>
              </p:cNvSpPr>
              <p:nvPr/>
            </p:nvSpPr>
            <p:spPr bwMode="auto">
              <a:xfrm>
                <a:off x="3264" y="2688"/>
                <a:ext cx="22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t>
                </a:r>
              </a:p>
            </p:txBody>
          </p:sp>
          <p:grpSp>
            <p:nvGrpSpPr>
              <p:cNvPr id="28720" name="Group 47"/>
              <p:cNvGrpSpPr>
                <a:grpSpLocks/>
              </p:cNvGrpSpPr>
              <p:nvPr/>
            </p:nvGrpSpPr>
            <p:grpSpPr bwMode="auto">
              <a:xfrm>
                <a:off x="3057" y="2928"/>
                <a:ext cx="360" cy="133"/>
                <a:chOff x="3048" y="2919"/>
                <a:chExt cx="360" cy="133"/>
              </a:xfrm>
            </p:grpSpPr>
            <p:sp>
              <p:nvSpPr>
                <p:cNvPr id="28721" name="Arc 48"/>
                <p:cNvSpPr>
                  <a:spLocks/>
                </p:cNvSpPr>
                <p:nvPr/>
              </p:nvSpPr>
              <p:spPr bwMode="auto">
                <a:xfrm rot="-5400000">
                  <a:off x="3072" y="2896"/>
                  <a:ext cx="132" cy="180"/>
                </a:xfrm>
                <a:custGeom>
                  <a:avLst/>
                  <a:gdLst>
                    <a:gd name="T0" fmla="*/ 0 w 21599"/>
                    <a:gd name="T1" fmla="*/ 0 h 21599"/>
                    <a:gd name="T2" fmla="*/ 0 w 21599"/>
                    <a:gd name="T3" fmla="*/ 0 h 21599"/>
                    <a:gd name="T4" fmla="*/ 0 w 21599"/>
                    <a:gd name="T5" fmla="*/ 0 h 21599"/>
                    <a:gd name="T6" fmla="*/ 0 60000 65536"/>
                    <a:gd name="T7" fmla="*/ 0 60000 65536"/>
                    <a:gd name="T8" fmla="*/ 0 60000 65536"/>
                    <a:gd name="T9" fmla="*/ 0 w 21599"/>
                    <a:gd name="T10" fmla="*/ 0 h 21599"/>
                    <a:gd name="T11" fmla="*/ 21599 w 21599"/>
                    <a:gd name="T12" fmla="*/ 21599 h 21599"/>
                  </a:gdLst>
                  <a:ahLst/>
                  <a:cxnLst>
                    <a:cxn ang="T6">
                      <a:pos x="T0" y="T1"/>
                    </a:cxn>
                    <a:cxn ang="T7">
                      <a:pos x="T2" y="T3"/>
                    </a:cxn>
                    <a:cxn ang="T8">
                      <a:pos x="T4" y="T5"/>
                    </a:cxn>
                  </a:cxnLst>
                  <a:rect l="T9" t="T10" r="T11" b="T12"/>
                  <a:pathLst>
                    <a:path w="21599" h="21599" fill="none" extrusionOk="0">
                      <a:moveTo>
                        <a:pt x="0" y="21359"/>
                      </a:moveTo>
                      <a:cubicBezTo>
                        <a:pt x="131" y="9587"/>
                        <a:pt x="9663" y="89"/>
                        <a:pt x="21434" y="-1"/>
                      </a:cubicBezTo>
                    </a:path>
                    <a:path w="21599" h="21599" stroke="0" extrusionOk="0">
                      <a:moveTo>
                        <a:pt x="0" y="21359"/>
                      </a:moveTo>
                      <a:cubicBezTo>
                        <a:pt x="131" y="9587"/>
                        <a:pt x="9663" y="89"/>
                        <a:pt x="21434" y="-1"/>
                      </a:cubicBezTo>
                      <a:lnTo>
                        <a:pt x="21599" y="21599"/>
                      </a:lnTo>
                      <a:lnTo>
                        <a:pt x="0" y="21359"/>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722" name="Arc 49"/>
                <p:cNvSpPr>
                  <a:spLocks/>
                </p:cNvSpPr>
                <p:nvPr/>
              </p:nvSpPr>
              <p:spPr bwMode="auto">
                <a:xfrm rot="5400000">
                  <a:off x="3251" y="2896"/>
                  <a:ext cx="133" cy="180"/>
                </a:xfrm>
                <a:custGeom>
                  <a:avLst/>
                  <a:gdLst>
                    <a:gd name="T0" fmla="*/ 0 w 21764"/>
                    <a:gd name="T1" fmla="*/ 0 h 21600"/>
                    <a:gd name="T2" fmla="*/ 0 w 21764"/>
                    <a:gd name="T3" fmla="*/ 0 h 21600"/>
                    <a:gd name="T4" fmla="*/ 0 w 21764"/>
                    <a:gd name="T5" fmla="*/ 0 h 21600"/>
                    <a:gd name="T6" fmla="*/ 0 60000 65536"/>
                    <a:gd name="T7" fmla="*/ 0 60000 65536"/>
                    <a:gd name="T8" fmla="*/ 0 60000 65536"/>
                    <a:gd name="T9" fmla="*/ 0 w 21764"/>
                    <a:gd name="T10" fmla="*/ 0 h 21600"/>
                    <a:gd name="T11" fmla="*/ 21764 w 21764"/>
                    <a:gd name="T12" fmla="*/ 21600 h 21600"/>
                  </a:gdLst>
                  <a:ahLst/>
                  <a:cxnLst>
                    <a:cxn ang="T6">
                      <a:pos x="T0" y="T1"/>
                    </a:cxn>
                    <a:cxn ang="T7">
                      <a:pos x="T2" y="T3"/>
                    </a:cxn>
                    <a:cxn ang="T8">
                      <a:pos x="T4" y="T5"/>
                    </a:cxn>
                  </a:cxnLst>
                  <a:rect l="T9" t="T10" r="T11" b="T12"/>
                  <a:pathLst>
                    <a:path w="21764" h="21600" fill="none" extrusionOk="0">
                      <a:moveTo>
                        <a:pt x="-1" y="0"/>
                      </a:moveTo>
                      <a:cubicBezTo>
                        <a:pt x="54" y="0"/>
                        <a:pt x="109" y="-1"/>
                        <a:pt x="164" y="0"/>
                      </a:cubicBezTo>
                      <a:cubicBezTo>
                        <a:pt x="12093" y="0"/>
                        <a:pt x="21764" y="9670"/>
                        <a:pt x="21764" y="21600"/>
                      </a:cubicBezTo>
                    </a:path>
                    <a:path w="21764" h="21600" stroke="0" extrusionOk="0">
                      <a:moveTo>
                        <a:pt x="-1" y="0"/>
                      </a:moveTo>
                      <a:cubicBezTo>
                        <a:pt x="54" y="0"/>
                        <a:pt x="109" y="-1"/>
                        <a:pt x="164" y="0"/>
                      </a:cubicBezTo>
                      <a:cubicBezTo>
                        <a:pt x="12093" y="0"/>
                        <a:pt x="21764" y="9670"/>
                        <a:pt x="21764" y="21600"/>
                      </a:cubicBezTo>
                      <a:lnTo>
                        <a:pt x="164" y="21600"/>
                      </a:lnTo>
                      <a:lnTo>
                        <a:pt x="-1" y="0"/>
                      </a:lnTo>
                      <a:close/>
                    </a:path>
                  </a:pathLst>
                </a:custGeom>
                <a:noFill/>
                <a:ln w="12700" cap="rnd">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28703" name="Line 50"/>
            <p:cNvSpPr>
              <a:spLocks noChangeShapeType="1"/>
            </p:cNvSpPr>
            <p:nvPr/>
          </p:nvSpPr>
          <p:spPr bwMode="auto">
            <a:xfrm>
              <a:off x="4065" y="2824"/>
              <a:ext cx="26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8704" name="Group 51"/>
            <p:cNvGrpSpPr>
              <a:grpSpLocks/>
            </p:cNvGrpSpPr>
            <p:nvPr/>
          </p:nvGrpSpPr>
          <p:grpSpPr bwMode="auto">
            <a:xfrm>
              <a:off x="4695" y="2447"/>
              <a:ext cx="980" cy="921"/>
              <a:chOff x="4695" y="2447"/>
              <a:chExt cx="980" cy="921"/>
            </a:xfrm>
          </p:grpSpPr>
          <p:grpSp>
            <p:nvGrpSpPr>
              <p:cNvPr id="28709" name="Group 52"/>
              <p:cNvGrpSpPr>
                <a:grpSpLocks/>
              </p:cNvGrpSpPr>
              <p:nvPr/>
            </p:nvGrpSpPr>
            <p:grpSpPr bwMode="auto">
              <a:xfrm>
                <a:off x="5027" y="2447"/>
                <a:ext cx="648" cy="921"/>
                <a:chOff x="5027" y="2447"/>
                <a:chExt cx="648" cy="921"/>
              </a:xfrm>
            </p:grpSpPr>
            <p:sp>
              <p:nvSpPr>
                <p:cNvPr id="28712" name="Rectangle 53"/>
                <p:cNvSpPr>
                  <a:spLocks noChangeArrowheads="1"/>
                </p:cNvSpPr>
                <p:nvPr/>
              </p:nvSpPr>
              <p:spPr bwMode="auto">
                <a:xfrm>
                  <a:off x="5027" y="2447"/>
                  <a:ext cx="648"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75000"/>
                    </a:lnSpc>
                    <a:spcBef>
                      <a:spcPct val="0"/>
                    </a:spcBef>
                    <a:buFontTx/>
                    <a:buNone/>
                  </a:pPr>
                  <a:r>
                    <a:rPr lang="en-US" altLang="en-US" sz="2400"/>
                    <a:t>O</a:t>
                  </a:r>
                </a:p>
                <a:p>
                  <a:pPr>
                    <a:lnSpc>
                      <a:spcPct val="75000"/>
                    </a:lnSpc>
                    <a:spcBef>
                      <a:spcPct val="0"/>
                    </a:spcBef>
                    <a:buFontTx/>
                    <a:buNone/>
                  </a:pPr>
                  <a:endParaRPr lang="en-US" altLang="en-US" sz="2400"/>
                </a:p>
                <a:p>
                  <a:pPr>
                    <a:lnSpc>
                      <a:spcPct val="75000"/>
                    </a:lnSpc>
                    <a:spcBef>
                      <a:spcPct val="0"/>
                    </a:spcBef>
                    <a:buFontTx/>
                    <a:buNone/>
                  </a:pPr>
                  <a:r>
                    <a:rPr lang="en-US" altLang="en-US" sz="2400"/>
                    <a:t>S      O</a:t>
                  </a:r>
                </a:p>
                <a:p>
                  <a:pPr>
                    <a:lnSpc>
                      <a:spcPct val="75000"/>
                    </a:lnSpc>
                    <a:spcBef>
                      <a:spcPct val="0"/>
                    </a:spcBef>
                    <a:buFontTx/>
                    <a:buNone/>
                  </a:pPr>
                  <a:endParaRPr lang="en-US" altLang="en-US" sz="2400"/>
                </a:p>
                <a:p>
                  <a:pPr>
                    <a:lnSpc>
                      <a:spcPct val="75000"/>
                    </a:lnSpc>
                    <a:spcBef>
                      <a:spcPct val="0"/>
                    </a:spcBef>
                    <a:buFontTx/>
                    <a:buNone/>
                  </a:pPr>
                  <a:r>
                    <a:rPr lang="en-US" altLang="en-US" sz="2400"/>
                    <a:t>O</a:t>
                  </a:r>
                </a:p>
              </p:txBody>
            </p:sp>
            <p:sp>
              <p:nvSpPr>
                <p:cNvPr id="28713" name="Line 54"/>
                <p:cNvSpPr>
                  <a:spLocks noChangeShapeType="1"/>
                </p:cNvSpPr>
                <p:nvPr/>
              </p:nvSpPr>
              <p:spPr bwMode="auto">
                <a:xfrm flipV="1">
                  <a:off x="5132" y="2642"/>
                  <a:ext cx="0" cy="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14" name="Line 55"/>
                <p:cNvSpPr>
                  <a:spLocks noChangeShapeType="1"/>
                </p:cNvSpPr>
                <p:nvPr/>
              </p:nvSpPr>
              <p:spPr bwMode="auto">
                <a:xfrm flipV="1">
                  <a:off x="5132" y="2978"/>
                  <a:ext cx="0" cy="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15" name="Line 56"/>
                <p:cNvSpPr>
                  <a:spLocks noChangeShapeType="1"/>
                </p:cNvSpPr>
                <p:nvPr/>
              </p:nvSpPr>
              <p:spPr bwMode="auto">
                <a:xfrm>
                  <a:off x="5242" y="2830"/>
                  <a:ext cx="16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8710" name="Rectangle 57"/>
              <p:cNvSpPr>
                <a:spLocks noChangeArrowheads="1"/>
              </p:cNvSpPr>
              <p:nvPr/>
            </p:nvSpPr>
            <p:spPr bwMode="auto">
              <a:xfrm>
                <a:off x="4695" y="2727"/>
                <a:ext cx="253"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O</a:t>
                </a:r>
              </a:p>
            </p:txBody>
          </p:sp>
          <p:sp>
            <p:nvSpPr>
              <p:cNvPr id="28711" name="Line 58"/>
              <p:cNvSpPr>
                <a:spLocks noChangeShapeType="1"/>
              </p:cNvSpPr>
              <p:nvPr/>
            </p:nvSpPr>
            <p:spPr bwMode="auto">
              <a:xfrm>
                <a:off x="4910" y="2832"/>
                <a:ext cx="11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8705" name="Rectangle 59"/>
            <p:cNvSpPr>
              <a:spLocks noChangeArrowheads="1"/>
            </p:cNvSpPr>
            <p:nvPr/>
          </p:nvSpPr>
          <p:spPr bwMode="auto">
            <a:xfrm>
              <a:off x="5271" y="2439"/>
              <a:ext cx="27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-2</a:t>
              </a:r>
            </a:p>
          </p:txBody>
        </p:sp>
        <p:sp>
          <p:nvSpPr>
            <p:cNvPr id="28706" name="Rectangle 60"/>
            <p:cNvSpPr>
              <a:spLocks noChangeArrowheads="1"/>
            </p:cNvSpPr>
            <p:nvPr/>
          </p:nvSpPr>
          <p:spPr bwMode="auto">
            <a:xfrm>
              <a:off x="4311" y="2727"/>
              <a:ext cx="463"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Ca</a:t>
              </a:r>
              <a:r>
                <a:rPr lang="en-US" altLang="en-US" sz="2400" baseline="30000"/>
                <a:t>+2</a:t>
              </a:r>
            </a:p>
          </p:txBody>
        </p:sp>
        <p:sp>
          <p:nvSpPr>
            <p:cNvPr id="28707" name="Rectangle 62"/>
            <p:cNvSpPr>
              <a:spLocks noChangeArrowheads="1"/>
            </p:cNvSpPr>
            <p:nvPr/>
          </p:nvSpPr>
          <p:spPr bwMode="auto">
            <a:xfrm>
              <a:off x="1431" y="2439"/>
              <a:ext cx="45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Elec</a:t>
              </a:r>
            </a:p>
          </p:txBody>
        </p:sp>
        <p:sp>
          <p:nvSpPr>
            <p:cNvPr id="28708" name="Rectangle 64"/>
            <p:cNvSpPr>
              <a:spLocks noChangeArrowheads="1"/>
            </p:cNvSpPr>
            <p:nvPr/>
          </p:nvSpPr>
          <p:spPr bwMode="auto">
            <a:xfrm>
              <a:off x="759" y="2439"/>
              <a:ext cx="43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Nuc</a:t>
              </a:r>
            </a:p>
          </p:txBody>
        </p:sp>
      </p:grpSp>
      <p:grpSp>
        <p:nvGrpSpPr>
          <p:cNvPr id="19" name="Group 88"/>
          <p:cNvGrpSpPr>
            <a:grpSpLocks/>
          </p:cNvGrpSpPr>
          <p:nvPr/>
        </p:nvGrpSpPr>
        <p:grpSpPr bwMode="auto">
          <a:xfrm>
            <a:off x="976313" y="5283200"/>
            <a:ext cx="7945437" cy="1008063"/>
            <a:chOff x="615" y="3328"/>
            <a:chExt cx="5005" cy="635"/>
          </a:xfrm>
        </p:grpSpPr>
        <p:grpSp>
          <p:nvGrpSpPr>
            <p:cNvPr id="28680" name="Group 65"/>
            <p:cNvGrpSpPr>
              <a:grpSpLocks/>
            </p:cNvGrpSpPr>
            <p:nvPr/>
          </p:nvGrpSpPr>
          <p:grpSpPr bwMode="auto">
            <a:xfrm>
              <a:off x="3495" y="3495"/>
              <a:ext cx="434" cy="286"/>
              <a:chOff x="3495" y="3495"/>
              <a:chExt cx="434" cy="286"/>
            </a:xfrm>
          </p:grpSpPr>
          <p:sp>
            <p:nvSpPr>
              <p:cNvPr id="28698" name="Rectangle 66"/>
              <p:cNvSpPr>
                <a:spLocks noChangeArrowheads="1"/>
              </p:cNvSpPr>
              <p:nvPr/>
            </p:nvSpPr>
            <p:spPr bwMode="auto">
              <a:xfrm>
                <a:off x="3495" y="3495"/>
                <a:ext cx="43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I    I</a:t>
                </a:r>
              </a:p>
            </p:txBody>
          </p:sp>
          <p:sp>
            <p:nvSpPr>
              <p:cNvPr id="28699" name="Line 67"/>
              <p:cNvSpPr>
                <a:spLocks noChangeShapeType="1"/>
              </p:cNvSpPr>
              <p:nvPr/>
            </p:nvSpPr>
            <p:spPr bwMode="auto">
              <a:xfrm>
                <a:off x="3614" y="3600"/>
                <a:ext cx="16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8681" name="Group 68"/>
            <p:cNvGrpSpPr>
              <a:grpSpLocks/>
            </p:cNvGrpSpPr>
            <p:nvPr/>
          </p:nvGrpSpPr>
          <p:grpSpPr bwMode="auto">
            <a:xfrm>
              <a:off x="2400" y="3328"/>
              <a:ext cx="1086" cy="635"/>
              <a:chOff x="2400" y="3328"/>
              <a:chExt cx="1086" cy="635"/>
            </a:xfrm>
          </p:grpSpPr>
          <p:sp>
            <p:nvSpPr>
              <p:cNvPr id="28689" name="Rectangle 69"/>
              <p:cNvSpPr>
                <a:spLocks noChangeArrowheads="1"/>
              </p:cNvSpPr>
              <p:nvPr/>
            </p:nvSpPr>
            <p:spPr bwMode="auto">
              <a:xfrm>
                <a:off x="2400" y="3504"/>
                <a:ext cx="89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 K</a:t>
                </a:r>
                <a:r>
                  <a:rPr lang="en-US" altLang="en-US" sz="2400" baseline="30000"/>
                  <a:t>+1</a:t>
                </a:r>
                <a:r>
                  <a:rPr lang="en-US" altLang="en-US" sz="2400"/>
                  <a:t>   I   </a:t>
                </a:r>
                <a:r>
                  <a:rPr lang="en-US" altLang="en-US" sz="2400" baseline="30000"/>
                  <a:t>-1</a:t>
                </a:r>
              </a:p>
            </p:txBody>
          </p:sp>
          <p:sp>
            <p:nvSpPr>
              <p:cNvPr id="28690" name="Rectangle 70"/>
              <p:cNvSpPr>
                <a:spLocks noChangeArrowheads="1"/>
              </p:cNvSpPr>
              <p:nvPr/>
            </p:nvSpPr>
            <p:spPr bwMode="auto">
              <a:xfrm>
                <a:off x="2847" y="3328"/>
                <a:ext cx="24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t>
                </a:r>
              </a:p>
            </p:txBody>
          </p:sp>
          <p:sp>
            <p:nvSpPr>
              <p:cNvPr id="28691" name="Rectangle 71"/>
              <p:cNvSpPr>
                <a:spLocks noChangeArrowheads="1"/>
              </p:cNvSpPr>
              <p:nvPr/>
            </p:nvSpPr>
            <p:spPr bwMode="auto">
              <a:xfrm>
                <a:off x="2841" y="3677"/>
                <a:ext cx="24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t>
                </a:r>
              </a:p>
            </p:txBody>
          </p:sp>
          <p:sp>
            <p:nvSpPr>
              <p:cNvPr id="28692" name="Rectangle 72"/>
              <p:cNvSpPr>
                <a:spLocks noChangeArrowheads="1"/>
              </p:cNvSpPr>
              <p:nvPr/>
            </p:nvSpPr>
            <p:spPr bwMode="auto">
              <a:xfrm rot="5400000">
                <a:off x="2721" y="3518"/>
                <a:ext cx="24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t>
                </a:r>
              </a:p>
            </p:txBody>
          </p:sp>
          <p:sp>
            <p:nvSpPr>
              <p:cNvPr id="28693" name="Rectangle 73"/>
              <p:cNvSpPr>
                <a:spLocks noChangeArrowheads="1"/>
              </p:cNvSpPr>
              <p:nvPr/>
            </p:nvSpPr>
            <p:spPr bwMode="auto">
              <a:xfrm rot="5400000">
                <a:off x="2957" y="3504"/>
                <a:ext cx="24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t>
                </a:r>
              </a:p>
            </p:txBody>
          </p:sp>
          <p:sp>
            <p:nvSpPr>
              <p:cNvPr id="28694" name="Rectangle 74"/>
              <p:cNvSpPr>
                <a:spLocks noChangeArrowheads="1"/>
              </p:cNvSpPr>
              <p:nvPr/>
            </p:nvSpPr>
            <p:spPr bwMode="auto">
              <a:xfrm>
                <a:off x="3264" y="3504"/>
                <a:ext cx="22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t>
                </a:r>
              </a:p>
            </p:txBody>
          </p:sp>
          <p:grpSp>
            <p:nvGrpSpPr>
              <p:cNvPr id="28695" name="Group 75"/>
              <p:cNvGrpSpPr>
                <a:grpSpLocks/>
              </p:cNvGrpSpPr>
              <p:nvPr/>
            </p:nvGrpSpPr>
            <p:grpSpPr bwMode="auto">
              <a:xfrm>
                <a:off x="3105" y="3744"/>
                <a:ext cx="360" cy="133"/>
                <a:chOff x="3096" y="3735"/>
                <a:chExt cx="360" cy="133"/>
              </a:xfrm>
            </p:grpSpPr>
            <p:sp>
              <p:nvSpPr>
                <p:cNvPr id="28696" name="Arc 76"/>
                <p:cNvSpPr>
                  <a:spLocks/>
                </p:cNvSpPr>
                <p:nvPr/>
              </p:nvSpPr>
              <p:spPr bwMode="auto">
                <a:xfrm rot="-5400000">
                  <a:off x="3120" y="3712"/>
                  <a:ext cx="132" cy="180"/>
                </a:xfrm>
                <a:custGeom>
                  <a:avLst/>
                  <a:gdLst>
                    <a:gd name="T0" fmla="*/ 0 w 21599"/>
                    <a:gd name="T1" fmla="*/ 0 h 21599"/>
                    <a:gd name="T2" fmla="*/ 0 w 21599"/>
                    <a:gd name="T3" fmla="*/ 0 h 21599"/>
                    <a:gd name="T4" fmla="*/ 0 w 21599"/>
                    <a:gd name="T5" fmla="*/ 0 h 21599"/>
                    <a:gd name="T6" fmla="*/ 0 60000 65536"/>
                    <a:gd name="T7" fmla="*/ 0 60000 65536"/>
                    <a:gd name="T8" fmla="*/ 0 60000 65536"/>
                    <a:gd name="T9" fmla="*/ 0 w 21599"/>
                    <a:gd name="T10" fmla="*/ 0 h 21599"/>
                    <a:gd name="T11" fmla="*/ 21599 w 21599"/>
                    <a:gd name="T12" fmla="*/ 21599 h 21599"/>
                  </a:gdLst>
                  <a:ahLst/>
                  <a:cxnLst>
                    <a:cxn ang="T6">
                      <a:pos x="T0" y="T1"/>
                    </a:cxn>
                    <a:cxn ang="T7">
                      <a:pos x="T2" y="T3"/>
                    </a:cxn>
                    <a:cxn ang="T8">
                      <a:pos x="T4" y="T5"/>
                    </a:cxn>
                  </a:cxnLst>
                  <a:rect l="T9" t="T10" r="T11" b="T12"/>
                  <a:pathLst>
                    <a:path w="21599" h="21599" fill="none" extrusionOk="0">
                      <a:moveTo>
                        <a:pt x="0" y="21359"/>
                      </a:moveTo>
                      <a:cubicBezTo>
                        <a:pt x="131" y="9587"/>
                        <a:pt x="9663" y="89"/>
                        <a:pt x="21434" y="-1"/>
                      </a:cubicBezTo>
                    </a:path>
                    <a:path w="21599" h="21599" stroke="0" extrusionOk="0">
                      <a:moveTo>
                        <a:pt x="0" y="21359"/>
                      </a:moveTo>
                      <a:cubicBezTo>
                        <a:pt x="131" y="9587"/>
                        <a:pt x="9663" y="89"/>
                        <a:pt x="21434" y="-1"/>
                      </a:cubicBezTo>
                      <a:lnTo>
                        <a:pt x="21599" y="21599"/>
                      </a:lnTo>
                      <a:lnTo>
                        <a:pt x="0" y="21359"/>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97" name="Arc 77"/>
                <p:cNvSpPr>
                  <a:spLocks/>
                </p:cNvSpPr>
                <p:nvPr/>
              </p:nvSpPr>
              <p:spPr bwMode="auto">
                <a:xfrm rot="5400000">
                  <a:off x="3299" y="3712"/>
                  <a:ext cx="133" cy="180"/>
                </a:xfrm>
                <a:custGeom>
                  <a:avLst/>
                  <a:gdLst>
                    <a:gd name="T0" fmla="*/ 0 w 21764"/>
                    <a:gd name="T1" fmla="*/ 0 h 21600"/>
                    <a:gd name="T2" fmla="*/ 0 w 21764"/>
                    <a:gd name="T3" fmla="*/ 0 h 21600"/>
                    <a:gd name="T4" fmla="*/ 0 w 21764"/>
                    <a:gd name="T5" fmla="*/ 0 h 21600"/>
                    <a:gd name="T6" fmla="*/ 0 60000 65536"/>
                    <a:gd name="T7" fmla="*/ 0 60000 65536"/>
                    <a:gd name="T8" fmla="*/ 0 60000 65536"/>
                    <a:gd name="T9" fmla="*/ 0 w 21764"/>
                    <a:gd name="T10" fmla="*/ 0 h 21600"/>
                    <a:gd name="T11" fmla="*/ 21764 w 21764"/>
                    <a:gd name="T12" fmla="*/ 21600 h 21600"/>
                  </a:gdLst>
                  <a:ahLst/>
                  <a:cxnLst>
                    <a:cxn ang="T6">
                      <a:pos x="T0" y="T1"/>
                    </a:cxn>
                    <a:cxn ang="T7">
                      <a:pos x="T2" y="T3"/>
                    </a:cxn>
                    <a:cxn ang="T8">
                      <a:pos x="T4" y="T5"/>
                    </a:cxn>
                  </a:cxnLst>
                  <a:rect l="T9" t="T10" r="T11" b="T12"/>
                  <a:pathLst>
                    <a:path w="21764" h="21600" fill="none" extrusionOk="0">
                      <a:moveTo>
                        <a:pt x="-1" y="0"/>
                      </a:moveTo>
                      <a:cubicBezTo>
                        <a:pt x="54" y="0"/>
                        <a:pt x="109" y="-1"/>
                        <a:pt x="164" y="0"/>
                      </a:cubicBezTo>
                      <a:cubicBezTo>
                        <a:pt x="12093" y="0"/>
                        <a:pt x="21764" y="9670"/>
                        <a:pt x="21764" y="21600"/>
                      </a:cubicBezTo>
                    </a:path>
                    <a:path w="21764" h="21600" stroke="0" extrusionOk="0">
                      <a:moveTo>
                        <a:pt x="-1" y="0"/>
                      </a:moveTo>
                      <a:cubicBezTo>
                        <a:pt x="54" y="0"/>
                        <a:pt x="109" y="-1"/>
                        <a:pt x="164" y="0"/>
                      </a:cubicBezTo>
                      <a:cubicBezTo>
                        <a:pt x="12093" y="0"/>
                        <a:pt x="21764" y="9670"/>
                        <a:pt x="21764" y="21600"/>
                      </a:cubicBezTo>
                      <a:lnTo>
                        <a:pt x="164" y="21600"/>
                      </a:lnTo>
                      <a:lnTo>
                        <a:pt x="-1" y="0"/>
                      </a:lnTo>
                      <a:close/>
                    </a:path>
                  </a:pathLst>
                </a:custGeom>
                <a:noFill/>
                <a:ln w="12700" cap="rnd">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28682" name="Line 78"/>
            <p:cNvSpPr>
              <a:spLocks noChangeShapeType="1"/>
            </p:cNvSpPr>
            <p:nvPr/>
          </p:nvSpPr>
          <p:spPr bwMode="auto">
            <a:xfrm>
              <a:off x="3969" y="3592"/>
              <a:ext cx="26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83" name="Rectangle 79"/>
            <p:cNvSpPr>
              <a:spLocks noChangeArrowheads="1"/>
            </p:cNvSpPr>
            <p:nvPr/>
          </p:nvSpPr>
          <p:spPr bwMode="auto">
            <a:xfrm>
              <a:off x="1143" y="3399"/>
              <a:ext cx="45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Elec</a:t>
              </a:r>
            </a:p>
          </p:txBody>
        </p:sp>
        <p:sp>
          <p:nvSpPr>
            <p:cNvPr id="28684" name="Rectangle 80"/>
            <p:cNvSpPr>
              <a:spLocks noChangeArrowheads="1"/>
            </p:cNvSpPr>
            <p:nvPr/>
          </p:nvSpPr>
          <p:spPr bwMode="auto">
            <a:xfrm>
              <a:off x="615" y="3399"/>
              <a:ext cx="43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Nuc</a:t>
              </a:r>
            </a:p>
          </p:txBody>
        </p:sp>
        <p:grpSp>
          <p:nvGrpSpPr>
            <p:cNvPr id="28685" name="Group 81"/>
            <p:cNvGrpSpPr>
              <a:grpSpLocks/>
            </p:cNvGrpSpPr>
            <p:nvPr/>
          </p:nvGrpSpPr>
          <p:grpSpPr bwMode="auto">
            <a:xfrm>
              <a:off x="4311" y="3495"/>
              <a:ext cx="1309" cy="286"/>
              <a:chOff x="4311" y="3495"/>
              <a:chExt cx="1309" cy="286"/>
            </a:xfrm>
          </p:grpSpPr>
          <p:sp>
            <p:nvSpPr>
              <p:cNvPr id="28686" name="Rectangle 82"/>
              <p:cNvSpPr>
                <a:spLocks noChangeArrowheads="1"/>
              </p:cNvSpPr>
              <p:nvPr/>
            </p:nvSpPr>
            <p:spPr bwMode="auto">
              <a:xfrm>
                <a:off x="4311" y="3495"/>
                <a:ext cx="1309"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K</a:t>
                </a:r>
                <a:r>
                  <a:rPr lang="en-US" altLang="en-US" sz="2400" baseline="30000"/>
                  <a:t>+1</a:t>
                </a:r>
                <a:r>
                  <a:rPr lang="en-US" altLang="en-US" sz="2400"/>
                  <a:t>  I	  I     I </a:t>
                </a:r>
                <a:r>
                  <a:rPr lang="en-US" altLang="en-US" sz="2400" baseline="30000"/>
                  <a:t>-1</a:t>
                </a:r>
              </a:p>
            </p:txBody>
          </p:sp>
          <p:sp>
            <p:nvSpPr>
              <p:cNvPr id="28687" name="Line 83"/>
              <p:cNvSpPr>
                <a:spLocks noChangeShapeType="1"/>
              </p:cNvSpPr>
              <p:nvPr/>
            </p:nvSpPr>
            <p:spPr bwMode="auto">
              <a:xfrm>
                <a:off x="4814" y="3600"/>
                <a:ext cx="16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8" name="Line 84"/>
              <p:cNvSpPr>
                <a:spLocks noChangeShapeType="1"/>
              </p:cNvSpPr>
              <p:nvPr/>
            </p:nvSpPr>
            <p:spPr bwMode="auto">
              <a:xfrm>
                <a:off x="5102" y="3600"/>
                <a:ext cx="16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Slide Number Placeholder 4"/>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fld id="{FC8E3847-BF09-4AFF-8442-7BE8BC444704}" type="slidenum">
              <a:rPr lang="en-US" altLang="en-US" sz="1400" smtClean="0"/>
              <a:pPr algn="ctr">
                <a:spcBef>
                  <a:spcPct val="0"/>
                </a:spcBef>
                <a:buFontTx/>
                <a:buNone/>
              </a:pPr>
              <a:t>13</a:t>
            </a:fld>
            <a:endParaRPr lang="en-US" altLang="en-US" sz="1400" smtClean="0"/>
          </a:p>
        </p:txBody>
      </p:sp>
      <p:sp>
        <p:nvSpPr>
          <p:cNvPr id="30723" name="Rectangle 2"/>
          <p:cNvSpPr>
            <a:spLocks noGrp="1" noChangeArrowheads="1"/>
          </p:cNvSpPr>
          <p:nvPr>
            <p:ph type="title"/>
          </p:nvPr>
        </p:nvSpPr>
        <p:spPr>
          <a:xfrm>
            <a:off x="685800" y="76200"/>
            <a:ext cx="7772400" cy="1143000"/>
          </a:xfrm>
          <a:noFill/>
        </p:spPr>
        <p:txBody>
          <a:bodyPr lIns="90488" tIns="44450" rIns="90488" bIns="44450"/>
          <a:lstStyle/>
          <a:p>
            <a:r>
              <a:rPr lang="en-US" altLang="en-US" b="1" smtClean="0">
                <a:solidFill>
                  <a:srgbClr val="D60093"/>
                </a:solidFill>
                <a:latin typeface="Arial" panose="020B0604020202020204" pitchFamily="34" charset="0"/>
                <a:cs typeface="Arial" panose="020B0604020202020204" pitchFamily="34" charset="0"/>
              </a:rPr>
              <a:t>Indicators</a:t>
            </a:r>
          </a:p>
        </p:txBody>
      </p:sp>
      <p:sp>
        <p:nvSpPr>
          <p:cNvPr id="16387" name="Rectangle 3"/>
          <p:cNvSpPr>
            <a:spLocks noGrp="1" noChangeArrowheads="1"/>
          </p:cNvSpPr>
          <p:nvPr>
            <p:ph type="body" idx="1"/>
          </p:nvPr>
        </p:nvSpPr>
        <p:spPr>
          <a:xfrm>
            <a:off x="685800" y="1219200"/>
            <a:ext cx="7772400" cy="5105400"/>
          </a:xfrm>
          <a:noFill/>
        </p:spPr>
        <p:txBody>
          <a:bodyPr lIns="90488" tIns="44450" rIns="90488" bIns="44450"/>
          <a:lstStyle/>
          <a:p>
            <a:pPr>
              <a:lnSpc>
                <a:spcPct val="90000"/>
              </a:lnSpc>
            </a:pPr>
            <a:r>
              <a:rPr lang="en-US" altLang="en-US" smtClean="0">
                <a:latin typeface="Arial" panose="020B0604020202020204" pitchFamily="34" charset="0"/>
                <a:cs typeface="Arial" panose="020B0604020202020204" pitchFamily="34" charset="0"/>
              </a:rPr>
              <a:t>chemicals which change color depending on the acidity/basicity</a:t>
            </a:r>
          </a:p>
          <a:p>
            <a:pPr>
              <a:lnSpc>
                <a:spcPct val="90000"/>
              </a:lnSpc>
            </a:pPr>
            <a:r>
              <a:rPr lang="en-US" altLang="en-US" smtClean="0">
                <a:latin typeface="Arial" panose="020B0604020202020204" pitchFamily="34" charset="0"/>
                <a:cs typeface="Arial" panose="020B0604020202020204" pitchFamily="34" charset="0"/>
              </a:rPr>
              <a:t>many vegetable dyes are indicators</a:t>
            </a:r>
          </a:p>
          <a:p>
            <a:pPr lvl="1">
              <a:lnSpc>
                <a:spcPct val="90000"/>
              </a:lnSpc>
            </a:pPr>
            <a:r>
              <a:rPr lang="en-US" altLang="en-US" b="1" smtClean="0">
                <a:solidFill>
                  <a:srgbClr val="D60093"/>
                </a:solidFill>
                <a:latin typeface="Arial" panose="020B0604020202020204" pitchFamily="34" charset="0"/>
                <a:cs typeface="Arial" panose="020B0604020202020204" pitchFamily="34" charset="0"/>
              </a:rPr>
              <a:t>anthocyanins</a:t>
            </a:r>
          </a:p>
          <a:p>
            <a:pPr>
              <a:lnSpc>
                <a:spcPct val="90000"/>
              </a:lnSpc>
            </a:pPr>
            <a:r>
              <a:rPr lang="en-US" altLang="en-US" smtClean="0">
                <a:solidFill>
                  <a:srgbClr val="0070C0"/>
                </a:solidFill>
                <a:latin typeface="Arial" panose="020B0604020202020204" pitchFamily="34" charset="0"/>
                <a:cs typeface="Arial" panose="020B0604020202020204" pitchFamily="34" charset="0"/>
              </a:rPr>
              <a:t>l</a:t>
            </a:r>
            <a:r>
              <a:rPr lang="en-US" altLang="en-US" smtClean="0">
                <a:solidFill>
                  <a:srgbClr val="FF5050"/>
                </a:solidFill>
                <a:latin typeface="Arial" panose="020B0604020202020204" pitchFamily="34" charset="0"/>
                <a:cs typeface="Arial" panose="020B0604020202020204" pitchFamily="34" charset="0"/>
              </a:rPr>
              <a:t>i</a:t>
            </a:r>
            <a:r>
              <a:rPr lang="en-US" altLang="en-US" smtClean="0">
                <a:solidFill>
                  <a:srgbClr val="0070C0"/>
                </a:solidFill>
                <a:latin typeface="Arial" panose="020B0604020202020204" pitchFamily="34" charset="0"/>
                <a:cs typeface="Arial" panose="020B0604020202020204" pitchFamily="34" charset="0"/>
              </a:rPr>
              <a:t>t</a:t>
            </a:r>
            <a:r>
              <a:rPr lang="en-US" altLang="en-US" smtClean="0">
                <a:solidFill>
                  <a:srgbClr val="FF5050"/>
                </a:solidFill>
                <a:latin typeface="Arial" panose="020B0604020202020204" pitchFamily="34" charset="0"/>
                <a:cs typeface="Arial" panose="020B0604020202020204" pitchFamily="34" charset="0"/>
              </a:rPr>
              <a:t>m</a:t>
            </a:r>
            <a:r>
              <a:rPr lang="en-US" altLang="en-US" smtClean="0">
                <a:solidFill>
                  <a:srgbClr val="0070C0"/>
                </a:solidFill>
                <a:latin typeface="Arial" panose="020B0604020202020204" pitchFamily="34" charset="0"/>
                <a:cs typeface="Arial" panose="020B0604020202020204" pitchFamily="34" charset="0"/>
              </a:rPr>
              <a:t>u</a:t>
            </a:r>
            <a:r>
              <a:rPr lang="en-US" altLang="en-US" smtClean="0">
                <a:solidFill>
                  <a:srgbClr val="FF5050"/>
                </a:solidFill>
                <a:latin typeface="Arial" panose="020B0604020202020204" pitchFamily="34" charset="0"/>
                <a:cs typeface="Arial" panose="020B0604020202020204" pitchFamily="34" charset="0"/>
              </a:rPr>
              <a:t>s</a:t>
            </a:r>
            <a:r>
              <a:rPr lang="en-US" altLang="en-US" smtClean="0">
                <a:latin typeface="Arial" panose="020B0604020202020204" pitchFamily="34" charset="0"/>
                <a:cs typeface="Arial" panose="020B0604020202020204" pitchFamily="34" charset="0"/>
              </a:rPr>
              <a:t> </a:t>
            </a:r>
          </a:p>
          <a:p>
            <a:pPr lvl="1">
              <a:lnSpc>
                <a:spcPct val="90000"/>
              </a:lnSpc>
            </a:pPr>
            <a:r>
              <a:rPr lang="en-US" altLang="en-US" smtClean="0">
                <a:latin typeface="Arial" panose="020B0604020202020204" pitchFamily="34" charset="0"/>
                <a:cs typeface="Arial" panose="020B0604020202020204" pitchFamily="34" charset="0"/>
              </a:rPr>
              <a:t>from Spanish moss</a:t>
            </a:r>
          </a:p>
          <a:p>
            <a:pPr lvl="1">
              <a:lnSpc>
                <a:spcPct val="90000"/>
              </a:lnSpc>
            </a:pPr>
            <a:r>
              <a:rPr lang="en-US" altLang="en-US" smtClean="0">
                <a:latin typeface="Arial" panose="020B0604020202020204" pitchFamily="34" charset="0"/>
                <a:cs typeface="Arial" panose="020B0604020202020204" pitchFamily="34" charset="0"/>
              </a:rPr>
              <a:t>red in acid, blue in base</a:t>
            </a:r>
          </a:p>
          <a:p>
            <a:pPr>
              <a:lnSpc>
                <a:spcPct val="90000"/>
              </a:lnSpc>
            </a:pPr>
            <a:r>
              <a:rPr lang="en-US" altLang="en-US" b="1" smtClean="0">
                <a:solidFill>
                  <a:srgbClr val="FF0066"/>
                </a:solidFill>
                <a:latin typeface="Arial" panose="020B0604020202020204" pitchFamily="34" charset="0"/>
                <a:cs typeface="Arial" panose="020B0604020202020204" pitchFamily="34" charset="0"/>
              </a:rPr>
              <a:t>phenolphthalein</a:t>
            </a:r>
          </a:p>
          <a:p>
            <a:pPr lvl="1">
              <a:lnSpc>
                <a:spcPct val="90000"/>
              </a:lnSpc>
            </a:pPr>
            <a:r>
              <a:rPr lang="en-US" altLang="en-US" smtClean="0">
                <a:latin typeface="Arial" panose="020B0604020202020204" pitchFamily="34" charset="0"/>
                <a:cs typeface="Arial" panose="020B0604020202020204" pitchFamily="34" charset="0"/>
              </a:rPr>
              <a:t>found in laxatives</a:t>
            </a:r>
          </a:p>
          <a:p>
            <a:pPr lvl="1">
              <a:lnSpc>
                <a:spcPct val="90000"/>
              </a:lnSpc>
            </a:pPr>
            <a:r>
              <a:rPr lang="en-US" altLang="en-US" smtClean="0">
                <a:latin typeface="Arial" panose="020B0604020202020204" pitchFamily="34" charset="0"/>
                <a:cs typeface="Arial" panose="020B0604020202020204" pitchFamily="34" charset="0"/>
              </a:rPr>
              <a:t>red in base, colorless in acid</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checkerboard(across)">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checkerboard(across)">
                                      <p:cBhvr>
                                        <p:cTn id="12" dur="500"/>
                                        <p:tgtEl>
                                          <p:spTgt spid="16387">
                                            <p:txEl>
                                              <p:pRg st="1" end="1"/>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Effect transition="in" filter="checkerboard(across)">
                                      <p:cBhvr>
                                        <p:cTn id="15" dur="500"/>
                                        <p:tgtEl>
                                          <p:spTgt spid="16387">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6387">
                                            <p:txEl>
                                              <p:pRg st="3" end="3"/>
                                            </p:txEl>
                                          </p:spTgt>
                                        </p:tgtEl>
                                        <p:attrNameLst>
                                          <p:attrName>style.visibility</p:attrName>
                                        </p:attrNameLst>
                                      </p:cBhvr>
                                      <p:to>
                                        <p:strVal val="visible"/>
                                      </p:to>
                                    </p:set>
                                    <p:animEffect transition="in" filter="checkerboard(across)">
                                      <p:cBhvr>
                                        <p:cTn id="20" dur="500"/>
                                        <p:tgtEl>
                                          <p:spTgt spid="16387">
                                            <p:txEl>
                                              <p:pRg st="3" end="3"/>
                                            </p:txEl>
                                          </p:spTgt>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animEffect transition="in" filter="checkerboard(across)">
                                      <p:cBhvr>
                                        <p:cTn id="23" dur="500"/>
                                        <p:tgtEl>
                                          <p:spTgt spid="16387">
                                            <p:txEl>
                                              <p:pRg st="4" end="4"/>
                                            </p:txEl>
                                          </p:spTgt>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6387">
                                            <p:txEl>
                                              <p:pRg st="5" end="5"/>
                                            </p:txEl>
                                          </p:spTgt>
                                        </p:tgtEl>
                                        <p:attrNameLst>
                                          <p:attrName>style.visibility</p:attrName>
                                        </p:attrNameLst>
                                      </p:cBhvr>
                                      <p:to>
                                        <p:strVal val="visible"/>
                                      </p:to>
                                    </p:set>
                                    <p:animEffect transition="in" filter="checkerboard(across)">
                                      <p:cBhvr>
                                        <p:cTn id="26" dur="500"/>
                                        <p:tgtEl>
                                          <p:spTgt spid="16387">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6387">
                                            <p:txEl>
                                              <p:pRg st="6" end="6"/>
                                            </p:txEl>
                                          </p:spTgt>
                                        </p:tgtEl>
                                        <p:attrNameLst>
                                          <p:attrName>style.visibility</p:attrName>
                                        </p:attrNameLst>
                                      </p:cBhvr>
                                      <p:to>
                                        <p:strVal val="visible"/>
                                      </p:to>
                                    </p:set>
                                    <p:animEffect transition="in" filter="checkerboard(across)">
                                      <p:cBhvr>
                                        <p:cTn id="31" dur="500"/>
                                        <p:tgtEl>
                                          <p:spTgt spid="16387">
                                            <p:txEl>
                                              <p:pRg st="6" end="6"/>
                                            </p:txEl>
                                          </p:spTgt>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6387">
                                            <p:txEl>
                                              <p:pRg st="7" end="7"/>
                                            </p:txEl>
                                          </p:spTgt>
                                        </p:tgtEl>
                                        <p:attrNameLst>
                                          <p:attrName>style.visibility</p:attrName>
                                        </p:attrNameLst>
                                      </p:cBhvr>
                                      <p:to>
                                        <p:strVal val="visible"/>
                                      </p:to>
                                    </p:set>
                                    <p:animEffect transition="in" filter="checkerboard(across)">
                                      <p:cBhvr>
                                        <p:cTn id="34" dur="500"/>
                                        <p:tgtEl>
                                          <p:spTgt spid="16387">
                                            <p:txEl>
                                              <p:pRg st="7" end="7"/>
                                            </p:txEl>
                                          </p:spTgt>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6387">
                                            <p:txEl>
                                              <p:pRg st="8" end="8"/>
                                            </p:txEl>
                                          </p:spTgt>
                                        </p:tgtEl>
                                        <p:attrNameLst>
                                          <p:attrName>style.visibility</p:attrName>
                                        </p:attrNameLst>
                                      </p:cBhvr>
                                      <p:to>
                                        <p:strVal val="visible"/>
                                      </p:to>
                                    </p:set>
                                    <p:animEffect transition="in" filter="checkerboard(across)">
                                      <p:cBhvr>
                                        <p:cTn id="37" dur="500"/>
                                        <p:tgtEl>
                                          <p:spTgt spid="163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fld id="{4D8EA73B-36C2-4D42-B42E-B23D094C0D7E}" type="slidenum">
              <a:rPr lang="en-US" altLang="en-US" sz="1400" smtClean="0"/>
              <a:pPr algn="ctr">
                <a:spcBef>
                  <a:spcPct val="0"/>
                </a:spcBef>
                <a:buFontTx/>
                <a:buNone/>
              </a:pPr>
              <a:t>14</a:t>
            </a:fld>
            <a:endParaRPr lang="en-US" altLang="en-US" sz="1400" smtClean="0"/>
          </a:p>
        </p:txBody>
      </p:sp>
      <p:sp>
        <p:nvSpPr>
          <p:cNvPr id="32771" name="Rectangle 2"/>
          <p:cNvSpPr>
            <a:spLocks noGrp="1" noChangeArrowheads="1"/>
          </p:cNvSpPr>
          <p:nvPr>
            <p:ph type="title"/>
          </p:nvPr>
        </p:nvSpPr>
        <p:spPr>
          <a:xfrm>
            <a:off x="609600" y="381000"/>
            <a:ext cx="7772400" cy="990600"/>
          </a:xfrm>
        </p:spPr>
        <p:txBody>
          <a:bodyPr/>
          <a:lstStyle/>
          <a:p>
            <a:r>
              <a:rPr lang="en-US" altLang="en-US" smtClean="0">
                <a:latin typeface="Arial" panose="020B0604020202020204" pitchFamily="34" charset="0"/>
                <a:cs typeface="Arial" panose="020B0604020202020204" pitchFamily="34" charset="0"/>
              </a:rPr>
              <a:t>Amphoteric Substances</a:t>
            </a:r>
          </a:p>
        </p:txBody>
      </p:sp>
      <p:sp>
        <p:nvSpPr>
          <p:cNvPr id="2" name="Rectangle 3"/>
          <p:cNvSpPr>
            <a:spLocks noGrp="1" noChangeArrowheads="1"/>
          </p:cNvSpPr>
          <p:nvPr>
            <p:ph type="body" idx="1"/>
          </p:nvPr>
        </p:nvSpPr>
        <p:spPr>
          <a:xfrm>
            <a:off x="533400" y="1447800"/>
            <a:ext cx="8077200" cy="5257800"/>
          </a:xfrm>
        </p:spPr>
        <p:txBody>
          <a:bodyPr/>
          <a:lstStyle/>
          <a:p>
            <a:r>
              <a:rPr lang="en-US" altLang="en-US" b="1" smtClean="0">
                <a:solidFill>
                  <a:srgbClr val="FF0000"/>
                </a:solidFill>
                <a:latin typeface="Arial" panose="020B0604020202020204" pitchFamily="34" charset="0"/>
                <a:cs typeface="Arial" panose="020B0604020202020204" pitchFamily="34" charset="0"/>
              </a:rPr>
              <a:t>amphoteric substances</a:t>
            </a:r>
            <a:r>
              <a:rPr lang="en-US" altLang="en-US" smtClean="0">
                <a:solidFill>
                  <a:srgbClr val="FF0000"/>
                </a:solidFill>
                <a:latin typeface="Arial" panose="020B0604020202020204" pitchFamily="34" charset="0"/>
                <a:cs typeface="Arial" panose="020B0604020202020204" pitchFamily="34" charset="0"/>
              </a:rPr>
              <a:t> </a:t>
            </a:r>
            <a:r>
              <a:rPr lang="en-US" altLang="en-US" smtClean="0">
                <a:latin typeface="Arial" panose="020B0604020202020204" pitchFamily="34" charset="0"/>
                <a:cs typeface="Arial" panose="020B0604020202020204" pitchFamily="34" charset="0"/>
              </a:rPr>
              <a:t>can act as either an acid or a base</a:t>
            </a:r>
          </a:p>
          <a:p>
            <a:pPr lvl="1"/>
            <a:r>
              <a:rPr lang="en-US" altLang="en-US" smtClean="0">
                <a:latin typeface="Arial" panose="020B0604020202020204" pitchFamily="34" charset="0"/>
                <a:cs typeface="Arial" panose="020B0604020202020204" pitchFamily="34" charset="0"/>
              </a:rPr>
              <a:t>have both transferable H and atom with lone pair </a:t>
            </a:r>
          </a:p>
          <a:p>
            <a:r>
              <a:rPr lang="en-US" altLang="en-US" smtClean="0">
                <a:latin typeface="Arial" panose="020B0604020202020204" pitchFamily="34" charset="0"/>
                <a:cs typeface="Arial" panose="020B0604020202020204" pitchFamily="34" charset="0"/>
              </a:rPr>
              <a:t>water acts as base, accepting H</a:t>
            </a:r>
            <a:r>
              <a:rPr lang="en-US" altLang="en-US" baseline="30000" smtClean="0">
                <a:latin typeface="Arial" panose="020B0604020202020204" pitchFamily="34" charset="0"/>
                <a:cs typeface="Arial" panose="020B0604020202020204" pitchFamily="34" charset="0"/>
              </a:rPr>
              <a:t>+</a:t>
            </a:r>
            <a:r>
              <a:rPr lang="en-US" altLang="en-US" smtClean="0">
                <a:latin typeface="Arial" panose="020B0604020202020204" pitchFamily="34" charset="0"/>
                <a:cs typeface="Arial" panose="020B0604020202020204" pitchFamily="34" charset="0"/>
              </a:rPr>
              <a:t> from HCl</a:t>
            </a:r>
            <a:endParaRPr lang="en-US" altLang="en-US" smtClean="0">
              <a:solidFill>
                <a:srgbClr val="FF0000"/>
              </a:solidFill>
              <a:latin typeface="Arial" panose="020B0604020202020204" pitchFamily="34" charset="0"/>
              <a:cs typeface="Arial" panose="020B0604020202020204" pitchFamily="34" charset="0"/>
            </a:endParaRPr>
          </a:p>
          <a:p>
            <a:pPr algn="ctr">
              <a:buFontTx/>
              <a:buNone/>
            </a:pPr>
            <a:r>
              <a:rPr lang="en-US" altLang="en-US" smtClean="0">
                <a:solidFill>
                  <a:srgbClr val="FF0000"/>
                </a:solidFill>
                <a:latin typeface="Arial" panose="020B0604020202020204" pitchFamily="34" charset="0"/>
                <a:cs typeface="Arial" panose="020B0604020202020204" pitchFamily="34" charset="0"/>
              </a:rPr>
              <a:t>HCl(</a:t>
            </a:r>
            <a:r>
              <a:rPr lang="en-US" altLang="en-US" i="1" smtClean="0">
                <a:solidFill>
                  <a:srgbClr val="FF0000"/>
                </a:solidFill>
                <a:latin typeface="Arial" panose="020B0604020202020204" pitchFamily="34" charset="0"/>
                <a:cs typeface="Arial" panose="020B0604020202020204" pitchFamily="34" charset="0"/>
              </a:rPr>
              <a:t>aq</a:t>
            </a:r>
            <a:r>
              <a:rPr lang="en-US" altLang="en-US" smtClean="0">
                <a:solidFill>
                  <a:srgbClr val="FF0000"/>
                </a:solidFill>
                <a:latin typeface="Arial" panose="020B0604020202020204" pitchFamily="34" charset="0"/>
                <a:cs typeface="Arial" panose="020B0604020202020204" pitchFamily="34" charset="0"/>
              </a:rPr>
              <a:t>) + H</a:t>
            </a:r>
            <a:r>
              <a:rPr lang="en-US" altLang="en-US" baseline="-25000" smtClean="0">
                <a:solidFill>
                  <a:srgbClr val="FF0000"/>
                </a:solidFill>
                <a:latin typeface="Arial" panose="020B0604020202020204" pitchFamily="34" charset="0"/>
                <a:cs typeface="Arial" panose="020B0604020202020204" pitchFamily="34" charset="0"/>
              </a:rPr>
              <a:t>2</a:t>
            </a:r>
            <a:r>
              <a:rPr lang="en-US" altLang="en-US" smtClean="0">
                <a:solidFill>
                  <a:srgbClr val="FF0000"/>
                </a:solidFill>
                <a:latin typeface="Arial" panose="020B0604020202020204" pitchFamily="34" charset="0"/>
                <a:cs typeface="Arial" panose="020B0604020202020204" pitchFamily="34" charset="0"/>
              </a:rPr>
              <a:t>O(</a:t>
            </a:r>
            <a:r>
              <a:rPr lang="en-US" altLang="en-US" i="1" smtClean="0">
                <a:solidFill>
                  <a:srgbClr val="FF0000"/>
                </a:solidFill>
                <a:latin typeface="Arial" panose="020B0604020202020204" pitchFamily="34" charset="0"/>
                <a:cs typeface="Arial" panose="020B0604020202020204" pitchFamily="34" charset="0"/>
              </a:rPr>
              <a:t>l</a:t>
            </a:r>
            <a:r>
              <a:rPr lang="en-US" altLang="en-US" smtClean="0">
                <a:solidFill>
                  <a:srgbClr val="FF0000"/>
                </a:solidFill>
                <a:latin typeface="Arial" panose="020B0604020202020204" pitchFamily="34" charset="0"/>
                <a:cs typeface="Arial" panose="020B0604020202020204" pitchFamily="34" charset="0"/>
              </a:rPr>
              <a:t>) → Cl</a:t>
            </a:r>
            <a:r>
              <a:rPr lang="en-US" altLang="en-US" baseline="30000" smtClean="0">
                <a:solidFill>
                  <a:srgbClr val="FF0000"/>
                </a:solidFill>
                <a:latin typeface="Arial" panose="020B0604020202020204" pitchFamily="34" charset="0"/>
                <a:cs typeface="Arial" panose="020B0604020202020204" pitchFamily="34" charset="0"/>
              </a:rPr>
              <a:t>–</a:t>
            </a:r>
            <a:r>
              <a:rPr lang="en-US" altLang="en-US" smtClean="0">
                <a:solidFill>
                  <a:srgbClr val="FF0000"/>
                </a:solidFill>
                <a:latin typeface="Arial" panose="020B0604020202020204" pitchFamily="34" charset="0"/>
                <a:cs typeface="Arial" panose="020B0604020202020204" pitchFamily="34" charset="0"/>
              </a:rPr>
              <a:t>(</a:t>
            </a:r>
            <a:r>
              <a:rPr lang="en-US" altLang="en-US" i="1" smtClean="0">
                <a:solidFill>
                  <a:srgbClr val="FF0000"/>
                </a:solidFill>
                <a:latin typeface="Arial" panose="020B0604020202020204" pitchFamily="34" charset="0"/>
                <a:cs typeface="Arial" panose="020B0604020202020204" pitchFamily="34" charset="0"/>
              </a:rPr>
              <a:t>aq</a:t>
            </a:r>
            <a:r>
              <a:rPr lang="en-US" altLang="en-US" smtClean="0">
                <a:solidFill>
                  <a:srgbClr val="FF0000"/>
                </a:solidFill>
                <a:latin typeface="Arial" panose="020B0604020202020204" pitchFamily="34" charset="0"/>
                <a:cs typeface="Arial" panose="020B0604020202020204" pitchFamily="34" charset="0"/>
              </a:rPr>
              <a:t>) + H</a:t>
            </a:r>
            <a:r>
              <a:rPr lang="en-US" altLang="en-US" baseline="-25000" smtClean="0">
                <a:solidFill>
                  <a:srgbClr val="FF0000"/>
                </a:solidFill>
                <a:latin typeface="Arial" panose="020B0604020202020204" pitchFamily="34" charset="0"/>
                <a:cs typeface="Arial" panose="020B0604020202020204" pitchFamily="34" charset="0"/>
              </a:rPr>
              <a:t>3</a:t>
            </a:r>
            <a:r>
              <a:rPr lang="en-US" altLang="en-US" smtClean="0">
                <a:solidFill>
                  <a:srgbClr val="FF0000"/>
                </a:solidFill>
                <a:latin typeface="Arial" panose="020B0604020202020204" pitchFamily="34" charset="0"/>
                <a:cs typeface="Arial" panose="020B0604020202020204" pitchFamily="34" charset="0"/>
              </a:rPr>
              <a:t>O</a:t>
            </a:r>
            <a:r>
              <a:rPr lang="en-US" altLang="en-US" baseline="30000" smtClean="0">
                <a:solidFill>
                  <a:srgbClr val="FF0000"/>
                </a:solidFill>
                <a:latin typeface="Arial" panose="020B0604020202020204" pitchFamily="34" charset="0"/>
                <a:cs typeface="Arial" panose="020B0604020202020204" pitchFamily="34" charset="0"/>
              </a:rPr>
              <a:t>+</a:t>
            </a:r>
            <a:r>
              <a:rPr lang="en-US" altLang="en-US" smtClean="0">
                <a:solidFill>
                  <a:srgbClr val="FF0000"/>
                </a:solidFill>
                <a:latin typeface="Arial" panose="020B0604020202020204" pitchFamily="34" charset="0"/>
                <a:cs typeface="Arial" panose="020B0604020202020204" pitchFamily="34" charset="0"/>
              </a:rPr>
              <a:t>(</a:t>
            </a:r>
            <a:r>
              <a:rPr lang="en-US" altLang="en-US" i="1" smtClean="0">
                <a:solidFill>
                  <a:srgbClr val="FF0000"/>
                </a:solidFill>
                <a:latin typeface="Arial" panose="020B0604020202020204" pitchFamily="34" charset="0"/>
                <a:cs typeface="Arial" panose="020B0604020202020204" pitchFamily="34" charset="0"/>
              </a:rPr>
              <a:t>aq</a:t>
            </a:r>
            <a:r>
              <a:rPr lang="en-US" altLang="en-US" smtClean="0">
                <a:solidFill>
                  <a:srgbClr val="FF0000"/>
                </a:solidFill>
                <a:latin typeface="Arial" panose="020B0604020202020204" pitchFamily="34" charset="0"/>
                <a:cs typeface="Arial" panose="020B0604020202020204" pitchFamily="34" charset="0"/>
              </a:rPr>
              <a:t>)</a:t>
            </a:r>
          </a:p>
          <a:p>
            <a:r>
              <a:rPr lang="en-US" altLang="en-US" smtClean="0">
                <a:latin typeface="Arial" panose="020B0604020202020204" pitchFamily="34" charset="0"/>
                <a:cs typeface="Arial" panose="020B0604020202020204" pitchFamily="34" charset="0"/>
              </a:rPr>
              <a:t>water acts as acid, donating H</a:t>
            </a:r>
            <a:r>
              <a:rPr lang="en-US" altLang="en-US" baseline="30000" smtClean="0">
                <a:latin typeface="Arial" panose="020B0604020202020204" pitchFamily="34" charset="0"/>
                <a:cs typeface="Arial" panose="020B0604020202020204" pitchFamily="34" charset="0"/>
              </a:rPr>
              <a:t>+</a:t>
            </a:r>
            <a:r>
              <a:rPr lang="en-US" altLang="en-US" smtClean="0">
                <a:latin typeface="Arial" panose="020B0604020202020204" pitchFamily="34" charset="0"/>
                <a:cs typeface="Arial" panose="020B0604020202020204" pitchFamily="34" charset="0"/>
              </a:rPr>
              <a:t> to NH</a:t>
            </a:r>
            <a:r>
              <a:rPr lang="en-US" altLang="en-US" baseline="-25000" smtClean="0">
                <a:latin typeface="Arial" panose="020B0604020202020204" pitchFamily="34" charset="0"/>
                <a:cs typeface="Arial" panose="020B0604020202020204" pitchFamily="34" charset="0"/>
              </a:rPr>
              <a:t>3</a:t>
            </a:r>
            <a:endParaRPr lang="en-US" altLang="en-US" baseline="30000" smtClean="0">
              <a:latin typeface="Arial" panose="020B0604020202020204" pitchFamily="34" charset="0"/>
              <a:cs typeface="Arial" panose="020B0604020202020204" pitchFamily="34" charset="0"/>
            </a:endParaRPr>
          </a:p>
          <a:p>
            <a:pPr algn="ctr">
              <a:buFontTx/>
              <a:buNone/>
            </a:pPr>
            <a:r>
              <a:rPr lang="en-US" altLang="en-US" smtClean="0">
                <a:solidFill>
                  <a:srgbClr val="FF0000"/>
                </a:solidFill>
                <a:latin typeface="Arial" panose="020B0604020202020204" pitchFamily="34" charset="0"/>
                <a:cs typeface="Arial" panose="020B0604020202020204" pitchFamily="34" charset="0"/>
              </a:rPr>
              <a:t>NH</a:t>
            </a:r>
            <a:r>
              <a:rPr lang="en-US" altLang="en-US" baseline="-25000" smtClean="0">
                <a:solidFill>
                  <a:srgbClr val="FF0000"/>
                </a:solidFill>
                <a:latin typeface="Arial" panose="020B0604020202020204" pitchFamily="34" charset="0"/>
                <a:cs typeface="Arial" panose="020B0604020202020204" pitchFamily="34" charset="0"/>
              </a:rPr>
              <a:t>3</a:t>
            </a:r>
            <a:r>
              <a:rPr lang="en-US" altLang="en-US" smtClean="0">
                <a:solidFill>
                  <a:srgbClr val="FF0000"/>
                </a:solidFill>
                <a:latin typeface="Arial" panose="020B0604020202020204" pitchFamily="34" charset="0"/>
                <a:cs typeface="Arial" panose="020B0604020202020204" pitchFamily="34" charset="0"/>
              </a:rPr>
              <a:t>(</a:t>
            </a:r>
            <a:r>
              <a:rPr lang="en-US" altLang="en-US" i="1" smtClean="0">
                <a:solidFill>
                  <a:srgbClr val="FF0000"/>
                </a:solidFill>
                <a:latin typeface="Arial" panose="020B0604020202020204" pitchFamily="34" charset="0"/>
                <a:cs typeface="Arial" panose="020B0604020202020204" pitchFamily="34" charset="0"/>
              </a:rPr>
              <a:t>aq</a:t>
            </a:r>
            <a:r>
              <a:rPr lang="en-US" altLang="en-US" smtClean="0">
                <a:solidFill>
                  <a:srgbClr val="FF0000"/>
                </a:solidFill>
                <a:latin typeface="Arial" panose="020B0604020202020204" pitchFamily="34" charset="0"/>
                <a:cs typeface="Arial" panose="020B0604020202020204" pitchFamily="34" charset="0"/>
              </a:rPr>
              <a:t>) + H</a:t>
            </a:r>
            <a:r>
              <a:rPr lang="en-US" altLang="en-US" baseline="-25000" smtClean="0">
                <a:solidFill>
                  <a:srgbClr val="FF0000"/>
                </a:solidFill>
                <a:latin typeface="Arial" panose="020B0604020202020204" pitchFamily="34" charset="0"/>
                <a:cs typeface="Arial" panose="020B0604020202020204" pitchFamily="34" charset="0"/>
              </a:rPr>
              <a:t>2</a:t>
            </a:r>
            <a:r>
              <a:rPr lang="en-US" altLang="en-US" smtClean="0">
                <a:solidFill>
                  <a:srgbClr val="FF0000"/>
                </a:solidFill>
                <a:latin typeface="Arial" panose="020B0604020202020204" pitchFamily="34" charset="0"/>
                <a:cs typeface="Arial" panose="020B0604020202020204" pitchFamily="34" charset="0"/>
              </a:rPr>
              <a:t>O(</a:t>
            </a:r>
            <a:r>
              <a:rPr lang="en-US" altLang="en-US" i="1" smtClean="0">
                <a:solidFill>
                  <a:srgbClr val="FF0000"/>
                </a:solidFill>
                <a:latin typeface="Arial" panose="020B0604020202020204" pitchFamily="34" charset="0"/>
                <a:cs typeface="Arial" panose="020B0604020202020204" pitchFamily="34" charset="0"/>
              </a:rPr>
              <a:t>l</a:t>
            </a:r>
            <a:r>
              <a:rPr lang="en-US" altLang="en-US" smtClean="0">
                <a:solidFill>
                  <a:srgbClr val="FF0000"/>
                </a:solidFill>
                <a:latin typeface="Arial" panose="020B0604020202020204" pitchFamily="34" charset="0"/>
                <a:cs typeface="Arial" panose="020B0604020202020204" pitchFamily="34" charset="0"/>
              </a:rPr>
              <a:t>) </a:t>
            </a:r>
            <a:r>
              <a:rPr lang="en-US" altLang="en-US" smtClean="0">
                <a:solidFill>
                  <a:srgbClr val="FF0000"/>
                </a:solidFill>
                <a:latin typeface="Arial" panose="020B0604020202020204" pitchFamily="34" charset="0"/>
                <a:cs typeface="Arial" panose="020B0604020202020204" pitchFamily="34" charset="0"/>
                <a:sym typeface="Symbol" panose="05050102010706020507" pitchFamily="18" charset="2"/>
              </a:rPr>
              <a:t> NH</a:t>
            </a:r>
            <a:r>
              <a:rPr lang="en-US" altLang="en-US" baseline="-25000" smtClean="0">
                <a:solidFill>
                  <a:srgbClr val="FF0000"/>
                </a:solidFill>
                <a:latin typeface="Arial" panose="020B0604020202020204" pitchFamily="34" charset="0"/>
                <a:cs typeface="Arial" panose="020B0604020202020204" pitchFamily="34" charset="0"/>
                <a:sym typeface="Symbol" panose="05050102010706020507" pitchFamily="18" charset="2"/>
              </a:rPr>
              <a:t>4</a:t>
            </a:r>
            <a:r>
              <a:rPr lang="en-US" altLang="en-US" baseline="30000" smtClean="0">
                <a:solidFill>
                  <a:srgbClr val="FF0000"/>
                </a:solidFill>
                <a:latin typeface="Arial" panose="020B0604020202020204" pitchFamily="34" charset="0"/>
                <a:cs typeface="Arial" panose="020B0604020202020204" pitchFamily="34" charset="0"/>
                <a:sym typeface="Symbol" panose="05050102010706020507" pitchFamily="18" charset="2"/>
              </a:rPr>
              <a:t>+</a:t>
            </a:r>
            <a:r>
              <a:rPr lang="en-US" altLang="en-US" smtClean="0">
                <a:solidFill>
                  <a:srgbClr val="FF0000"/>
                </a:solidFill>
                <a:latin typeface="Arial" panose="020B0604020202020204" pitchFamily="34" charset="0"/>
                <a:cs typeface="Arial" panose="020B0604020202020204" pitchFamily="34" charset="0"/>
                <a:sym typeface="Symbol" panose="05050102010706020507" pitchFamily="18" charset="2"/>
              </a:rPr>
              <a:t>(</a:t>
            </a:r>
            <a:r>
              <a:rPr lang="en-US" altLang="en-US" i="1" smtClean="0">
                <a:solidFill>
                  <a:srgbClr val="FF0000"/>
                </a:solidFill>
                <a:latin typeface="Arial" panose="020B0604020202020204" pitchFamily="34" charset="0"/>
                <a:cs typeface="Arial" panose="020B0604020202020204" pitchFamily="34" charset="0"/>
                <a:sym typeface="Symbol" panose="05050102010706020507" pitchFamily="18" charset="2"/>
              </a:rPr>
              <a:t>aq</a:t>
            </a:r>
            <a:r>
              <a:rPr lang="en-US" altLang="en-US" smtClean="0">
                <a:solidFill>
                  <a:srgbClr val="FF0000"/>
                </a:solidFill>
                <a:latin typeface="Arial" panose="020B0604020202020204" pitchFamily="34" charset="0"/>
                <a:cs typeface="Arial" panose="020B0604020202020204" pitchFamily="34" charset="0"/>
                <a:sym typeface="Symbol" panose="05050102010706020507" pitchFamily="18" charset="2"/>
              </a:rPr>
              <a:t>) + </a:t>
            </a:r>
            <a:r>
              <a:rPr lang="en-US" altLang="en-US" smtClean="0">
                <a:solidFill>
                  <a:srgbClr val="FF0000"/>
                </a:solidFill>
                <a:latin typeface="Arial" panose="020B0604020202020204" pitchFamily="34" charset="0"/>
                <a:cs typeface="Arial" panose="020B0604020202020204" pitchFamily="34" charset="0"/>
              </a:rPr>
              <a:t>OH</a:t>
            </a:r>
            <a:r>
              <a:rPr lang="en-US" altLang="en-US" baseline="30000" smtClean="0">
                <a:solidFill>
                  <a:srgbClr val="FF0000"/>
                </a:solidFill>
                <a:latin typeface="Arial" panose="020B0604020202020204" pitchFamily="34" charset="0"/>
                <a:cs typeface="Arial" panose="020B0604020202020204" pitchFamily="34" charset="0"/>
              </a:rPr>
              <a:t>–</a:t>
            </a:r>
            <a:r>
              <a:rPr lang="en-US" altLang="en-US" smtClean="0">
                <a:solidFill>
                  <a:srgbClr val="FF0000"/>
                </a:solidFill>
                <a:latin typeface="Arial" panose="020B0604020202020204" pitchFamily="34" charset="0"/>
                <a:cs typeface="Arial" panose="020B0604020202020204" pitchFamily="34" charset="0"/>
              </a:rPr>
              <a:t>(</a:t>
            </a:r>
            <a:r>
              <a:rPr lang="en-US" altLang="en-US" i="1" smtClean="0">
                <a:solidFill>
                  <a:srgbClr val="FF0000"/>
                </a:solidFill>
                <a:latin typeface="Arial" panose="020B0604020202020204" pitchFamily="34" charset="0"/>
                <a:cs typeface="Arial" panose="020B0604020202020204" pitchFamily="34" charset="0"/>
              </a:rPr>
              <a:t>aq</a:t>
            </a:r>
            <a:r>
              <a:rPr lang="en-US" altLang="en-US" smtClean="0">
                <a:solidFill>
                  <a:srgbClr val="FF0000"/>
                </a:solidFill>
                <a:latin typeface="Arial" panose="020B0604020202020204" pitchFamily="34" charset="0"/>
                <a:cs typeface="Arial" panose="020B0604020202020204" pitchFamily="34" charset="0"/>
              </a:rPr>
              <a: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left)">
                                      <p:cBhvr>
                                        <p:cTn id="18" dur="500"/>
                                        <p:tgtEl>
                                          <p:spTgt spid="2">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wipe(left)">
                                      <p:cBhvr>
                                        <p:cTn id="2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fld id="{1D8EDEB7-83AD-47B2-8F15-37873CDF8D9E}" type="slidenum">
              <a:rPr lang="en-US" altLang="en-US" sz="1400" smtClean="0"/>
              <a:pPr algn="ctr">
                <a:spcBef>
                  <a:spcPct val="0"/>
                </a:spcBef>
                <a:buFontTx/>
                <a:buNone/>
              </a:pPr>
              <a:t>15</a:t>
            </a:fld>
            <a:endParaRPr lang="en-US" altLang="en-US" sz="1400" smtClean="0"/>
          </a:p>
        </p:txBody>
      </p:sp>
      <p:pic>
        <p:nvPicPr>
          <p:cNvPr id="34819" name="Picture 4" descr="15_06a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800600"/>
            <a:ext cx="266065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2"/>
          <p:cNvSpPr>
            <a:spLocks noGrp="1" noChangeArrowheads="1"/>
          </p:cNvSpPr>
          <p:nvPr>
            <p:ph type="title"/>
          </p:nvPr>
        </p:nvSpPr>
        <p:spPr>
          <a:xfrm>
            <a:off x="685800" y="381000"/>
            <a:ext cx="7772400" cy="762000"/>
          </a:xfrm>
          <a:noFill/>
        </p:spPr>
        <p:txBody>
          <a:bodyPr lIns="90488" tIns="44450" rIns="90488" bIns="44450"/>
          <a:lstStyle/>
          <a:p>
            <a:r>
              <a:rPr lang="en-US" altLang="en-US" smtClean="0"/>
              <a:t>Strengths of Acids &amp; Bases</a:t>
            </a:r>
          </a:p>
        </p:txBody>
      </p:sp>
      <p:sp>
        <p:nvSpPr>
          <p:cNvPr id="48131" name="Rectangle 3"/>
          <p:cNvSpPr>
            <a:spLocks noGrp="1" noChangeArrowheads="1"/>
          </p:cNvSpPr>
          <p:nvPr>
            <p:ph type="body" idx="1"/>
          </p:nvPr>
        </p:nvSpPr>
        <p:spPr>
          <a:xfrm>
            <a:off x="138113" y="1020763"/>
            <a:ext cx="8839200" cy="4237037"/>
          </a:xfrm>
          <a:noFill/>
        </p:spPr>
        <p:txBody>
          <a:bodyPr lIns="90488" tIns="44450" rIns="90488" bIns="44450"/>
          <a:lstStyle/>
          <a:p>
            <a:pPr>
              <a:lnSpc>
                <a:spcPct val="90000"/>
              </a:lnSpc>
              <a:spcBef>
                <a:spcPct val="0"/>
              </a:spcBef>
            </a:pPr>
            <a:r>
              <a:rPr lang="en-US" altLang="en-US" sz="2800" smtClean="0"/>
              <a:t>commonly, acid or base strength is measured by determining the equilibrium constant of a substance’s reaction with water</a:t>
            </a:r>
          </a:p>
          <a:p>
            <a:pPr algn="ctr">
              <a:lnSpc>
                <a:spcPct val="90000"/>
              </a:lnSpc>
              <a:spcBef>
                <a:spcPct val="0"/>
              </a:spcBef>
              <a:buFontTx/>
              <a:buNone/>
            </a:pPr>
            <a:r>
              <a:rPr lang="en-US" altLang="en-US" sz="2800" smtClean="0"/>
              <a:t>HAcid + H</a:t>
            </a:r>
            <a:r>
              <a:rPr lang="en-US" altLang="en-US" sz="2800" baseline="-25000" smtClean="0"/>
              <a:t>2</a:t>
            </a:r>
            <a:r>
              <a:rPr lang="en-US" altLang="en-US" sz="2800" smtClean="0"/>
              <a:t>O </a:t>
            </a:r>
            <a:r>
              <a:rPr lang="en-US" altLang="en-US" sz="2800" smtClean="0">
                <a:latin typeface="Symbol" panose="05050102010706020507" pitchFamily="18" charset="2"/>
              </a:rPr>
              <a:t></a:t>
            </a:r>
            <a:r>
              <a:rPr lang="en-US" altLang="en-US" sz="2800" smtClean="0"/>
              <a:t> Acid</a:t>
            </a:r>
            <a:r>
              <a:rPr lang="en-US" altLang="en-US" sz="2800" baseline="30000" smtClean="0"/>
              <a:t>-1</a:t>
            </a:r>
            <a:r>
              <a:rPr lang="en-US" altLang="en-US" sz="2800" smtClean="0"/>
              <a:t> + H</a:t>
            </a:r>
            <a:r>
              <a:rPr lang="en-US" altLang="en-US" sz="2800" baseline="-25000" smtClean="0"/>
              <a:t>3</a:t>
            </a:r>
            <a:r>
              <a:rPr lang="en-US" altLang="en-US" sz="2800" smtClean="0"/>
              <a:t>O</a:t>
            </a:r>
            <a:r>
              <a:rPr lang="en-US" altLang="en-US" sz="2800" baseline="30000" smtClean="0"/>
              <a:t>+1</a:t>
            </a:r>
          </a:p>
          <a:p>
            <a:pPr algn="ctr">
              <a:lnSpc>
                <a:spcPct val="90000"/>
              </a:lnSpc>
              <a:spcBef>
                <a:spcPct val="0"/>
              </a:spcBef>
              <a:buFontTx/>
              <a:buNone/>
            </a:pPr>
            <a:r>
              <a:rPr lang="en-US" altLang="en-US" sz="2800" smtClean="0"/>
              <a:t>Base</a:t>
            </a:r>
            <a:r>
              <a:rPr lang="en-US" altLang="en-US" sz="2800" b="1" smtClean="0"/>
              <a:t>:</a:t>
            </a:r>
            <a:r>
              <a:rPr lang="en-US" altLang="en-US" sz="2800" smtClean="0"/>
              <a:t> + H</a:t>
            </a:r>
            <a:r>
              <a:rPr lang="en-US" altLang="en-US" sz="2800" baseline="-25000" smtClean="0"/>
              <a:t>2</a:t>
            </a:r>
            <a:r>
              <a:rPr lang="en-US" altLang="en-US" sz="2800" smtClean="0"/>
              <a:t>O </a:t>
            </a:r>
            <a:r>
              <a:rPr lang="en-US" altLang="en-US" sz="2800" smtClean="0">
                <a:latin typeface="Symbol" panose="05050102010706020507" pitchFamily="18" charset="2"/>
              </a:rPr>
              <a:t></a:t>
            </a:r>
            <a:r>
              <a:rPr lang="en-US" altLang="en-US" sz="2800" smtClean="0"/>
              <a:t> HBase</a:t>
            </a:r>
            <a:r>
              <a:rPr lang="en-US" altLang="en-US" sz="2800" baseline="30000" smtClean="0"/>
              <a:t>+1</a:t>
            </a:r>
            <a:r>
              <a:rPr lang="en-US" altLang="en-US" sz="2800" smtClean="0"/>
              <a:t> + OH</a:t>
            </a:r>
            <a:r>
              <a:rPr lang="en-US" altLang="en-US" sz="2800" baseline="30000" smtClean="0"/>
              <a:t>-1</a:t>
            </a:r>
            <a:endParaRPr lang="en-US" altLang="en-US" sz="2800" smtClean="0"/>
          </a:p>
          <a:p>
            <a:pPr>
              <a:lnSpc>
                <a:spcPct val="90000"/>
              </a:lnSpc>
              <a:spcBef>
                <a:spcPct val="0"/>
              </a:spcBef>
            </a:pPr>
            <a:r>
              <a:rPr lang="en-US" altLang="en-US" sz="2800" smtClean="0"/>
              <a:t>the farther the equilibrium position lies to the products, the stronger the acid or base</a:t>
            </a:r>
          </a:p>
          <a:p>
            <a:pPr>
              <a:lnSpc>
                <a:spcPct val="90000"/>
              </a:lnSpc>
              <a:spcBef>
                <a:spcPct val="0"/>
              </a:spcBef>
            </a:pPr>
            <a:r>
              <a:rPr lang="en-US" altLang="en-US" sz="2800" smtClean="0"/>
              <a:t>the position of equilibrium depends on the strength of attraction between the base form and the H</a:t>
            </a:r>
            <a:r>
              <a:rPr lang="en-US" altLang="en-US" sz="2800" baseline="30000" smtClean="0"/>
              <a:t>+</a:t>
            </a:r>
            <a:endParaRPr lang="en-US" altLang="en-US" sz="2800" smtClean="0"/>
          </a:p>
          <a:p>
            <a:pPr lvl="1">
              <a:lnSpc>
                <a:spcPct val="90000"/>
              </a:lnSpc>
              <a:spcBef>
                <a:spcPct val="0"/>
              </a:spcBef>
            </a:pPr>
            <a:r>
              <a:rPr lang="en-US" altLang="en-US" sz="2400" smtClean="0"/>
              <a:t>stronger attraction means stronger base or weaker acid</a:t>
            </a:r>
          </a:p>
        </p:txBody>
      </p:sp>
      <p:pic>
        <p:nvPicPr>
          <p:cNvPr id="34822" name="Picture 5" descr="15_06ab[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876800"/>
            <a:ext cx="267335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wipe(left)">
                                      <p:cBhvr>
                                        <p:cTn id="7" dur="500"/>
                                        <p:tgtEl>
                                          <p:spTgt spid="48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wipe(left)">
                                      <p:cBhvr>
                                        <p:cTn id="12" dur="500"/>
                                        <p:tgtEl>
                                          <p:spTgt spid="481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wipe(left)">
                                      <p:cBhvr>
                                        <p:cTn id="17" dur="500"/>
                                        <p:tgtEl>
                                          <p:spTgt spid="481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8131">
                                            <p:txEl>
                                              <p:pRg st="3" end="3"/>
                                            </p:txEl>
                                          </p:spTgt>
                                        </p:tgtEl>
                                        <p:attrNameLst>
                                          <p:attrName>style.visibility</p:attrName>
                                        </p:attrNameLst>
                                      </p:cBhvr>
                                      <p:to>
                                        <p:strVal val="visible"/>
                                      </p:to>
                                    </p:set>
                                    <p:animEffect transition="in" filter="wipe(left)">
                                      <p:cBhvr>
                                        <p:cTn id="22" dur="500"/>
                                        <p:tgtEl>
                                          <p:spTgt spid="481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8131">
                                            <p:txEl>
                                              <p:pRg st="4" end="4"/>
                                            </p:txEl>
                                          </p:spTgt>
                                        </p:tgtEl>
                                        <p:attrNameLst>
                                          <p:attrName>style.visibility</p:attrName>
                                        </p:attrNameLst>
                                      </p:cBhvr>
                                      <p:to>
                                        <p:strVal val="visible"/>
                                      </p:to>
                                    </p:set>
                                    <p:animEffect transition="in" filter="wipe(left)">
                                      <p:cBhvr>
                                        <p:cTn id="27" dur="500"/>
                                        <p:tgtEl>
                                          <p:spTgt spid="48131">
                                            <p:txEl>
                                              <p:pRg st="4" end="4"/>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8131">
                                            <p:txEl>
                                              <p:pRg st="5" end="5"/>
                                            </p:txEl>
                                          </p:spTgt>
                                        </p:tgtEl>
                                        <p:attrNameLst>
                                          <p:attrName>style.visibility</p:attrName>
                                        </p:attrNameLst>
                                      </p:cBhvr>
                                      <p:to>
                                        <p:strVal val="visible"/>
                                      </p:to>
                                    </p:set>
                                    <p:animEffect transition="in" filter="wipe(left)">
                                      <p:cBhvr>
                                        <p:cTn id="30" dur="500"/>
                                        <p:tgtEl>
                                          <p:spTgt spid="481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xmlns="" id="{E430BB5A-E329-40C4-A538-7497E2B1305A}"/>
              </a:ext>
            </a:extLst>
          </p:cNvPr>
          <p:cNvSpPr txBox="1">
            <a:spLocks noChangeArrowheads="1"/>
          </p:cNvSpPr>
          <p:nvPr/>
        </p:nvSpPr>
        <p:spPr bwMode="auto">
          <a:xfrm>
            <a:off x="685800" y="498475"/>
            <a:ext cx="82296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b="1" dirty="0">
                <a:solidFill>
                  <a:srgbClr val="663300"/>
                </a:solidFill>
                <a:latin typeface="Arial" charset="0"/>
                <a:cs typeface="Arial" charset="0"/>
              </a:rPr>
              <a:t>        </a:t>
            </a:r>
            <a:r>
              <a:rPr lang="en-US" b="1" u="sng" dirty="0">
                <a:solidFill>
                  <a:schemeClr val="accent1">
                    <a:lumMod val="50000"/>
                  </a:schemeClr>
                </a:solidFill>
                <a:latin typeface="Arial" charset="0"/>
                <a:cs typeface="Arial" charset="0"/>
              </a:rPr>
              <a:t>STRONG</a:t>
            </a:r>
            <a:r>
              <a:rPr lang="en-US" b="1" dirty="0">
                <a:latin typeface="Arial" charset="0"/>
                <a:cs typeface="Arial" charset="0"/>
              </a:rPr>
              <a:t>		VS		</a:t>
            </a:r>
            <a:r>
              <a:rPr lang="en-US" b="1" u="sng" dirty="0">
                <a:solidFill>
                  <a:srgbClr val="CC9900"/>
                </a:solidFill>
                <a:latin typeface="Arial" charset="0"/>
                <a:cs typeface="Arial" charset="0"/>
              </a:rPr>
              <a:t>WEAK</a:t>
            </a:r>
            <a:endParaRPr lang="en-US" b="1" dirty="0">
              <a:latin typeface="Arial" charset="0"/>
              <a:cs typeface="Arial" charset="0"/>
            </a:endParaRPr>
          </a:p>
          <a:p>
            <a:pPr>
              <a:defRPr/>
            </a:pPr>
            <a:endParaRPr lang="en-US" b="1" dirty="0">
              <a:latin typeface="Arial" charset="0"/>
              <a:cs typeface="Arial" charset="0"/>
            </a:endParaRPr>
          </a:p>
          <a:p>
            <a:pPr>
              <a:defRPr/>
            </a:pPr>
            <a:r>
              <a:rPr lang="en-US" b="1" dirty="0">
                <a:solidFill>
                  <a:schemeClr val="accent1">
                    <a:lumMod val="50000"/>
                  </a:schemeClr>
                </a:solidFill>
                <a:latin typeface="Arial" charset="0"/>
                <a:cs typeface="Arial" charset="0"/>
              </a:rPr>
              <a:t>-  completely ionized</a:t>
            </a:r>
            <a:r>
              <a:rPr lang="en-US" b="1" dirty="0">
                <a:solidFill>
                  <a:srgbClr val="663300"/>
                </a:solidFill>
                <a:latin typeface="Arial" charset="0"/>
                <a:cs typeface="Arial" charset="0"/>
              </a:rPr>
              <a:t>		</a:t>
            </a:r>
            <a:r>
              <a:rPr lang="en-US" b="1" dirty="0">
                <a:solidFill>
                  <a:srgbClr val="CC9900"/>
                </a:solidFill>
                <a:latin typeface="Arial" charset="0"/>
                <a:cs typeface="Arial" charset="0"/>
              </a:rPr>
              <a:t>-  partially ionized</a:t>
            </a:r>
          </a:p>
          <a:p>
            <a:pPr>
              <a:defRPr/>
            </a:pPr>
            <a:r>
              <a:rPr lang="en-US" b="1" dirty="0">
                <a:solidFill>
                  <a:schemeClr val="accent1">
                    <a:lumMod val="50000"/>
                  </a:schemeClr>
                </a:solidFill>
                <a:latin typeface="Arial" charset="0"/>
                <a:cs typeface="Arial" charset="0"/>
              </a:rPr>
              <a:t>-  strong electrolyte</a:t>
            </a:r>
            <a:r>
              <a:rPr lang="en-US" b="1" dirty="0">
                <a:solidFill>
                  <a:srgbClr val="663300"/>
                </a:solidFill>
                <a:latin typeface="Arial" charset="0"/>
                <a:cs typeface="Arial" charset="0"/>
              </a:rPr>
              <a:t>	</a:t>
            </a:r>
            <a:r>
              <a:rPr lang="en-US" b="1" dirty="0">
                <a:latin typeface="Arial" charset="0"/>
                <a:cs typeface="Arial" charset="0"/>
              </a:rPr>
              <a:t>	-  </a:t>
            </a:r>
            <a:r>
              <a:rPr lang="en-US" b="1" dirty="0">
                <a:solidFill>
                  <a:srgbClr val="CC9900"/>
                </a:solidFill>
                <a:latin typeface="Arial" charset="0"/>
                <a:cs typeface="Arial" charset="0"/>
              </a:rPr>
              <a:t>weak electrolyte</a:t>
            </a:r>
          </a:p>
          <a:p>
            <a:pPr>
              <a:defRPr/>
            </a:pPr>
            <a:r>
              <a:rPr lang="en-US" b="1" dirty="0">
                <a:solidFill>
                  <a:schemeClr val="accent1">
                    <a:lumMod val="50000"/>
                  </a:schemeClr>
                </a:solidFill>
                <a:latin typeface="Arial" charset="0"/>
                <a:cs typeface="Arial" charset="0"/>
              </a:rPr>
              <a:t>-   ionic bonds</a:t>
            </a:r>
            <a:r>
              <a:rPr lang="en-US" b="1" dirty="0">
                <a:solidFill>
                  <a:srgbClr val="663300"/>
                </a:solidFill>
                <a:latin typeface="Arial" charset="0"/>
                <a:cs typeface="Arial" charset="0"/>
              </a:rPr>
              <a:t>	</a:t>
            </a:r>
            <a:r>
              <a:rPr lang="en-US" b="1" dirty="0">
                <a:latin typeface="Arial" charset="0"/>
                <a:cs typeface="Arial" charset="0"/>
              </a:rPr>
              <a:t>		</a:t>
            </a:r>
            <a:r>
              <a:rPr lang="en-US" b="1" dirty="0">
                <a:solidFill>
                  <a:srgbClr val="CC9900"/>
                </a:solidFill>
                <a:latin typeface="Arial" charset="0"/>
                <a:cs typeface="Arial" charset="0"/>
              </a:rPr>
              <a:t>-  some covalent bonds</a:t>
            </a:r>
            <a:endParaRPr lang="en-US" b="1" dirty="0">
              <a:latin typeface="Arial" charset="0"/>
              <a:cs typeface="Arial" charset="0"/>
            </a:endParaRPr>
          </a:p>
          <a:p>
            <a:pPr>
              <a:defRPr/>
            </a:pPr>
            <a:endParaRPr lang="en-US" b="1" dirty="0">
              <a:latin typeface="Arial" charset="0"/>
              <a:cs typeface="Arial" charset="0"/>
            </a:endParaRPr>
          </a:p>
          <a:p>
            <a:pPr>
              <a:defRPr/>
            </a:pPr>
            <a:endParaRPr lang="en-US" b="1" dirty="0">
              <a:latin typeface="Arial" charset="0"/>
              <a:cs typeface="Arial" charset="0"/>
            </a:endParaRPr>
          </a:p>
          <a:p>
            <a:pPr>
              <a:defRPr/>
            </a:pPr>
            <a:r>
              <a:rPr lang="en-US" b="1" u="sng" dirty="0">
                <a:solidFill>
                  <a:srgbClr val="000066"/>
                </a:solidFill>
                <a:latin typeface="Arial" charset="0"/>
                <a:cs typeface="Arial" charset="0"/>
              </a:rPr>
              <a:t>STRONG ACIDS</a:t>
            </a:r>
            <a:r>
              <a:rPr lang="en-US" b="1" dirty="0">
                <a:solidFill>
                  <a:srgbClr val="000066"/>
                </a:solidFill>
                <a:latin typeface="Arial" charset="0"/>
                <a:cs typeface="Arial" charset="0"/>
              </a:rPr>
              <a:t>:</a:t>
            </a:r>
            <a:r>
              <a:rPr lang="en-US" b="1" dirty="0">
                <a:latin typeface="Arial" charset="0"/>
                <a:cs typeface="Arial" charset="0"/>
              </a:rPr>
              <a:t>			</a:t>
            </a:r>
            <a:r>
              <a:rPr lang="en-US" b="1" u="sng" dirty="0">
                <a:solidFill>
                  <a:srgbClr val="003300"/>
                </a:solidFill>
                <a:latin typeface="Arial" charset="0"/>
                <a:cs typeface="Arial" charset="0"/>
              </a:rPr>
              <a:t>STRONG BASES</a:t>
            </a:r>
            <a:r>
              <a:rPr lang="en-US" b="1" dirty="0">
                <a:solidFill>
                  <a:srgbClr val="003300"/>
                </a:solidFill>
                <a:latin typeface="Arial" charset="0"/>
                <a:cs typeface="Arial" charset="0"/>
              </a:rPr>
              <a:t>:</a:t>
            </a:r>
            <a:endParaRPr lang="en-US" b="1" dirty="0">
              <a:latin typeface="Arial" charset="0"/>
              <a:cs typeface="Arial" charset="0"/>
            </a:endParaRPr>
          </a:p>
          <a:p>
            <a:pPr>
              <a:defRPr/>
            </a:pPr>
            <a:endParaRPr lang="en-US" b="1" dirty="0">
              <a:solidFill>
                <a:srgbClr val="000066"/>
              </a:solidFill>
              <a:latin typeface="Arial" charset="0"/>
              <a:cs typeface="Arial" charset="0"/>
            </a:endParaRPr>
          </a:p>
          <a:p>
            <a:pPr>
              <a:defRPr/>
            </a:pPr>
            <a:r>
              <a:rPr lang="en-US" b="1" dirty="0">
                <a:solidFill>
                  <a:srgbClr val="000066"/>
                </a:solidFill>
                <a:latin typeface="Arial" charset="0"/>
                <a:cs typeface="Arial" charset="0"/>
              </a:rPr>
              <a:t>HClO</a:t>
            </a:r>
            <a:r>
              <a:rPr lang="en-US" b="1" baseline="-25000" dirty="0">
                <a:solidFill>
                  <a:srgbClr val="000066"/>
                </a:solidFill>
                <a:latin typeface="Arial" charset="0"/>
                <a:cs typeface="Arial" charset="0"/>
              </a:rPr>
              <a:t>4</a:t>
            </a:r>
            <a:r>
              <a:rPr lang="en-US" b="1" dirty="0">
                <a:solidFill>
                  <a:srgbClr val="000066"/>
                </a:solidFill>
                <a:latin typeface="Arial" charset="0"/>
                <a:cs typeface="Arial" charset="0"/>
              </a:rPr>
              <a:t>	 / HClO</a:t>
            </a:r>
            <a:r>
              <a:rPr lang="en-US" b="1" baseline="-25000" dirty="0">
                <a:solidFill>
                  <a:srgbClr val="000066"/>
                </a:solidFill>
                <a:latin typeface="Arial" charset="0"/>
                <a:cs typeface="Arial" charset="0"/>
              </a:rPr>
              <a:t>3</a:t>
            </a:r>
            <a:r>
              <a:rPr lang="en-US" b="1" dirty="0">
                <a:solidFill>
                  <a:srgbClr val="000066"/>
                </a:solidFill>
                <a:latin typeface="Arial" charset="0"/>
                <a:cs typeface="Arial" charset="0"/>
              </a:rPr>
              <a:t>			</a:t>
            </a:r>
            <a:r>
              <a:rPr lang="en-US" b="1" dirty="0" err="1">
                <a:solidFill>
                  <a:srgbClr val="003300"/>
                </a:solidFill>
                <a:latin typeface="Arial" charset="0"/>
                <a:cs typeface="Arial" charset="0"/>
              </a:rPr>
              <a:t>LiOH</a:t>
            </a:r>
            <a:endParaRPr lang="en-US" b="1" dirty="0">
              <a:solidFill>
                <a:srgbClr val="003300"/>
              </a:solidFill>
              <a:latin typeface="Arial" charset="0"/>
              <a:cs typeface="Arial" charset="0"/>
            </a:endParaRPr>
          </a:p>
          <a:p>
            <a:pPr>
              <a:defRPr/>
            </a:pPr>
            <a:r>
              <a:rPr lang="en-US" b="1" dirty="0">
                <a:solidFill>
                  <a:srgbClr val="000066"/>
                </a:solidFill>
                <a:latin typeface="Arial" charset="0"/>
                <a:cs typeface="Arial" charset="0"/>
              </a:rPr>
              <a:t>H</a:t>
            </a:r>
            <a:r>
              <a:rPr lang="en-US" b="1" baseline="-25000" dirty="0">
                <a:solidFill>
                  <a:srgbClr val="000066"/>
                </a:solidFill>
                <a:latin typeface="Arial" charset="0"/>
                <a:cs typeface="Arial" charset="0"/>
              </a:rPr>
              <a:t>2</a:t>
            </a:r>
            <a:r>
              <a:rPr lang="en-US" b="1" dirty="0">
                <a:solidFill>
                  <a:srgbClr val="000066"/>
                </a:solidFill>
                <a:latin typeface="Arial" charset="0"/>
                <a:cs typeface="Arial" charset="0"/>
              </a:rPr>
              <a:t>SO</a:t>
            </a:r>
            <a:r>
              <a:rPr lang="en-US" b="1" baseline="-25000" dirty="0">
                <a:solidFill>
                  <a:srgbClr val="000066"/>
                </a:solidFill>
                <a:latin typeface="Arial" charset="0"/>
                <a:cs typeface="Arial" charset="0"/>
              </a:rPr>
              <a:t>4</a:t>
            </a:r>
            <a:r>
              <a:rPr lang="en-US" b="1" dirty="0">
                <a:solidFill>
                  <a:srgbClr val="000066"/>
                </a:solidFill>
                <a:latin typeface="Arial" charset="0"/>
                <a:cs typeface="Arial" charset="0"/>
              </a:rPr>
              <a:t>					</a:t>
            </a:r>
            <a:r>
              <a:rPr lang="en-US" b="1" dirty="0" err="1">
                <a:solidFill>
                  <a:srgbClr val="003300"/>
                </a:solidFill>
                <a:latin typeface="Arial" charset="0"/>
                <a:cs typeface="Arial" charset="0"/>
              </a:rPr>
              <a:t>NaOH</a:t>
            </a:r>
            <a:endParaRPr lang="en-US" b="1" dirty="0">
              <a:solidFill>
                <a:srgbClr val="003300"/>
              </a:solidFill>
              <a:latin typeface="Arial" charset="0"/>
              <a:cs typeface="Arial" charset="0"/>
            </a:endParaRPr>
          </a:p>
          <a:p>
            <a:pPr>
              <a:defRPr/>
            </a:pPr>
            <a:r>
              <a:rPr lang="en-US" b="1" dirty="0">
                <a:solidFill>
                  <a:srgbClr val="000066"/>
                </a:solidFill>
                <a:latin typeface="Arial" charset="0"/>
                <a:cs typeface="Arial" charset="0"/>
              </a:rPr>
              <a:t>Hl					</a:t>
            </a:r>
            <a:r>
              <a:rPr lang="en-US" b="1" dirty="0">
                <a:solidFill>
                  <a:srgbClr val="003300"/>
                </a:solidFill>
                <a:latin typeface="Arial" charset="0"/>
                <a:cs typeface="Arial" charset="0"/>
              </a:rPr>
              <a:t>KOH</a:t>
            </a:r>
            <a:endParaRPr lang="en-US" b="1" dirty="0">
              <a:solidFill>
                <a:srgbClr val="000066"/>
              </a:solidFill>
              <a:latin typeface="Arial" charset="0"/>
              <a:cs typeface="Arial" charset="0"/>
            </a:endParaRPr>
          </a:p>
          <a:p>
            <a:pPr>
              <a:defRPr/>
            </a:pPr>
            <a:r>
              <a:rPr lang="en-US" b="1" dirty="0" err="1">
                <a:solidFill>
                  <a:srgbClr val="000066"/>
                </a:solidFill>
                <a:latin typeface="Arial" charset="0"/>
                <a:cs typeface="Arial" charset="0"/>
              </a:rPr>
              <a:t>HBr</a:t>
            </a:r>
            <a:r>
              <a:rPr lang="en-US" b="1" dirty="0">
                <a:solidFill>
                  <a:srgbClr val="000066"/>
                </a:solidFill>
                <a:latin typeface="Arial" charset="0"/>
                <a:cs typeface="Arial" charset="0"/>
              </a:rPr>
              <a:t>					</a:t>
            </a:r>
            <a:r>
              <a:rPr lang="en-US" b="1" dirty="0" err="1">
                <a:solidFill>
                  <a:srgbClr val="003300"/>
                </a:solidFill>
                <a:latin typeface="Arial" charset="0"/>
                <a:cs typeface="Arial" charset="0"/>
              </a:rPr>
              <a:t>Ca</a:t>
            </a:r>
            <a:r>
              <a:rPr lang="en-US" b="1" dirty="0">
                <a:solidFill>
                  <a:srgbClr val="003300"/>
                </a:solidFill>
                <a:latin typeface="Arial" charset="0"/>
                <a:cs typeface="Arial" charset="0"/>
              </a:rPr>
              <a:t>(OH)</a:t>
            </a:r>
            <a:r>
              <a:rPr lang="en-US" b="1" baseline="-25000" dirty="0">
                <a:solidFill>
                  <a:srgbClr val="003300"/>
                </a:solidFill>
                <a:latin typeface="Arial" charset="0"/>
                <a:cs typeface="Arial" charset="0"/>
              </a:rPr>
              <a:t>2</a:t>
            </a:r>
          </a:p>
          <a:p>
            <a:pPr>
              <a:defRPr/>
            </a:pPr>
            <a:r>
              <a:rPr lang="en-US" b="1" dirty="0" err="1">
                <a:solidFill>
                  <a:srgbClr val="000066"/>
                </a:solidFill>
                <a:latin typeface="Arial" charset="0"/>
                <a:cs typeface="Arial" charset="0"/>
              </a:rPr>
              <a:t>HCl</a:t>
            </a:r>
            <a:r>
              <a:rPr lang="en-US" b="1" dirty="0">
                <a:solidFill>
                  <a:srgbClr val="000066"/>
                </a:solidFill>
                <a:latin typeface="Arial" charset="0"/>
                <a:cs typeface="Arial" charset="0"/>
              </a:rPr>
              <a:t>					</a:t>
            </a:r>
            <a:r>
              <a:rPr lang="en-US" b="1" dirty="0" err="1">
                <a:solidFill>
                  <a:srgbClr val="003300"/>
                </a:solidFill>
                <a:latin typeface="Arial" charset="0"/>
                <a:cs typeface="Arial" charset="0"/>
              </a:rPr>
              <a:t>Sr</a:t>
            </a:r>
            <a:r>
              <a:rPr lang="en-US" b="1" dirty="0">
                <a:solidFill>
                  <a:srgbClr val="003300"/>
                </a:solidFill>
                <a:latin typeface="Arial" charset="0"/>
                <a:cs typeface="Arial" charset="0"/>
              </a:rPr>
              <a:t>(OH)</a:t>
            </a:r>
            <a:r>
              <a:rPr lang="en-US" b="1" baseline="-25000" dirty="0">
                <a:solidFill>
                  <a:srgbClr val="003300"/>
                </a:solidFill>
                <a:latin typeface="Arial" charset="0"/>
                <a:cs typeface="Arial" charset="0"/>
              </a:rPr>
              <a:t>2</a:t>
            </a:r>
            <a:endParaRPr lang="en-US" b="1" dirty="0">
              <a:solidFill>
                <a:srgbClr val="003300"/>
              </a:solidFill>
              <a:latin typeface="Arial" charset="0"/>
              <a:cs typeface="Arial" charset="0"/>
            </a:endParaRPr>
          </a:p>
          <a:p>
            <a:pPr>
              <a:defRPr/>
            </a:pPr>
            <a:r>
              <a:rPr lang="en-US" b="1" dirty="0">
                <a:solidFill>
                  <a:srgbClr val="000066"/>
                </a:solidFill>
                <a:latin typeface="Arial" charset="0"/>
                <a:cs typeface="Arial" charset="0"/>
              </a:rPr>
              <a:t>HNO</a:t>
            </a:r>
            <a:r>
              <a:rPr lang="en-US" b="1" baseline="-25000" dirty="0">
                <a:solidFill>
                  <a:srgbClr val="000066"/>
                </a:solidFill>
                <a:latin typeface="Arial" charset="0"/>
                <a:cs typeface="Arial" charset="0"/>
              </a:rPr>
              <a:t>3</a:t>
            </a:r>
            <a:r>
              <a:rPr lang="en-US" b="1" dirty="0">
                <a:solidFill>
                  <a:srgbClr val="000066"/>
                </a:solidFill>
                <a:latin typeface="Arial" charset="0"/>
                <a:cs typeface="Arial" charset="0"/>
              </a:rPr>
              <a:t>					</a:t>
            </a:r>
            <a:r>
              <a:rPr lang="en-US" b="1" dirty="0">
                <a:solidFill>
                  <a:srgbClr val="003300"/>
                </a:solidFill>
                <a:latin typeface="Arial" charset="0"/>
                <a:cs typeface="Arial" charset="0"/>
              </a:rPr>
              <a:t>Ba(OH)</a:t>
            </a:r>
            <a:r>
              <a:rPr lang="en-US" b="1" baseline="-25000" dirty="0">
                <a:solidFill>
                  <a:srgbClr val="003300"/>
                </a:solidFill>
                <a:latin typeface="Arial" charset="0"/>
                <a:cs typeface="Arial" charset="0"/>
              </a:rPr>
              <a:t>2</a:t>
            </a:r>
            <a:endParaRPr lang="en-US" dirty="0">
              <a:solidFill>
                <a:srgbClr val="003300"/>
              </a:solidFill>
              <a:latin typeface="Arial" charset="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ChangeAspect="1" noChangeArrowheads="1"/>
          </p:cNvPicPr>
          <p:nvPr/>
        </p:nvPicPr>
        <p:blipFill>
          <a:blip r:embed="rId3">
            <a:extLst>
              <a:ext uri="{28A0092B-C50C-407E-A947-70E740481C1C}">
                <a14:useLocalDpi xmlns:a14="http://schemas.microsoft.com/office/drawing/2010/main" val="0"/>
              </a:ext>
            </a:extLst>
          </a:blip>
          <a:srcRect r="214"/>
          <a:stretch>
            <a:fillRect/>
          </a:stretch>
        </p:blipFill>
        <p:spPr bwMode="auto">
          <a:xfrm>
            <a:off x="1447800" y="1752600"/>
            <a:ext cx="6662738"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
          <p:cNvGrpSpPr>
            <a:grpSpLocks/>
          </p:cNvGrpSpPr>
          <p:nvPr/>
        </p:nvGrpSpPr>
        <p:grpSpPr bwMode="auto">
          <a:xfrm>
            <a:off x="533400" y="4953000"/>
            <a:ext cx="8077200" cy="366713"/>
            <a:chOff x="912" y="3120"/>
            <a:chExt cx="3984" cy="231"/>
          </a:xfrm>
        </p:grpSpPr>
        <p:sp>
          <p:nvSpPr>
            <p:cNvPr id="38917" name="Text Box 7"/>
            <p:cNvSpPr txBox="1">
              <a:spLocks noChangeArrowheads="1"/>
            </p:cNvSpPr>
            <p:nvPr/>
          </p:nvSpPr>
          <p:spPr bwMode="auto">
            <a:xfrm>
              <a:off x="912" y="3120"/>
              <a:ext cx="39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t>Strong acid:  HA(</a:t>
              </a:r>
              <a:r>
                <a:rPr lang="en-US" altLang="en-US" sz="2400" i="1">
                  <a:latin typeface="Times" panose="02020603050405020304" pitchFamily="18" charset="0"/>
                </a:rPr>
                <a:t>g</a:t>
              </a:r>
              <a:r>
                <a:rPr lang="en-US" altLang="en-US" sz="2400"/>
                <a:t> or </a:t>
              </a:r>
              <a:r>
                <a:rPr lang="en-US" altLang="en-US" sz="2400" i="1">
                  <a:latin typeface="Times" panose="02020603050405020304" pitchFamily="18" charset="0"/>
                </a:rPr>
                <a:t>l</a:t>
              </a:r>
              <a:r>
                <a:rPr lang="en-US" altLang="en-US" sz="2400"/>
                <a:t>) + H</a:t>
              </a:r>
              <a:r>
                <a:rPr lang="en-US" altLang="en-US" sz="2400" baseline="-25000"/>
                <a:t>2</a:t>
              </a:r>
              <a:r>
                <a:rPr lang="en-US" altLang="en-US" sz="2400"/>
                <a:t>O(</a:t>
              </a:r>
              <a:r>
                <a:rPr lang="en-US" altLang="en-US" sz="2400" i="1">
                  <a:latin typeface="Times" panose="02020603050405020304" pitchFamily="18" charset="0"/>
                </a:rPr>
                <a:t>l</a:t>
              </a:r>
              <a:r>
                <a:rPr lang="en-US" altLang="en-US" sz="2400"/>
                <a:t>)         H</a:t>
              </a:r>
              <a:r>
                <a:rPr lang="en-US" altLang="en-US" sz="2400" baseline="-25000"/>
                <a:t>2</a:t>
              </a:r>
              <a:r>
                <a:rPr lang="en-US" altLang="en-US" sz="2400"/>
                <a:t>O</a:t>
              </a:r>
              <a:r>
                <a:rPr lang="en-US" altLang="en-US" sz="2400" baseline="30000"/>
                <a:t>+</a:t>
              </a:r>
              <a:r>
                <a:rPr lang="en-US" altLang="en-US" sz="2400"/>
                <a:t>(</a:t>
              </a:r>
              <a:r>
                <a:rPr lang="en-US" altLang="en-US" sz="2400" i="1">
                  <a:latin typeface="Times" panose="02020603050405020304" pitchFamily="18" charset="0"/>
                </a:rPr>
                <a:t>aq</a:t>
              </a:r>
              <a:r>
                <a:rPr lang="en-US" altLang="en-US" sz="2400"/>
                <a:t>) + A</a:t>
              </a:r>
              <a:r>
                <a:rPr lang="en-US" altLang="en-US" sz="2400" baseline="30000"/>
                <a:t>-</a:t>
              </a:r>
              <a:r>
                <a:rPr lang="en-US" altLang="en-US" sz="2400"/>
                <a:t>(</a:t>
              </a:r>
              <a:r>
                <a:rPr lang="en-US" altLang="en-US" sz="2400" i="1">
                  <a:latin typeface="Times" panose="02020603050405020304" pitchFamily="18" charset="0"/>
                </a:rPr>
                <a:t>aq</a:t>
              </a:r>
              <a:r>
                <a:rPr lang="en-US" altLang="en-US" sz="2400"/>
                <a:t>) </a:t>
              </a:r>
            </a:p>
          </p:txBody>
        </p:sp>
        <p:sp>
          <p:nvSpPr>
            <p:cNvPr id="38918" name="Line 8"/>
            <p:cNvSpPr>
              <a:spLocks noChangeShapeType="1"/>
            </p:cNvSpPr>
            <p:nvPr/>
          </p:nvSpPr>
          <p:spPr bwMode="auto">
            <a:xfrm>
              <a:off x="3017" y="3264"/>
              <a:ext cx="24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8916" name="Text Box 9"/>
          <p:cNvSpPr txBox="1">
            <a:spLocks noChangeArrowheads="1"/>
          </p:cNvSpPr>
          <p:nvPr/>
        </p:nvSpPr>
        <p:spPr bwMode="auto">
          <a:xfrm>
            <a:off x="1905000" y="457200"/>
            <a:ext cx="678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The extent of dissociation for strong acids.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828800"/>
            <a:ext cx="6767513"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5"/>
          <p:cNvSpPr txBox="1">
            <a:spLocks noChangeArrowheads="1"/>
          </p:cNvSpPr>
          <p:nvPr/>
        </p:nvSpPr>
        <p:spPr bwMode="auto">
          <a:xfrm>
            <a:off x="1905000" y="457200"/>
            <a:ext cx="678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The extent of dissociation for weak acids.</a:t>
            </a:r>
          </a:p>
        </p:txBody>
      </p:sp>
      <p:grpSp>
        <p:nvGrpSpPr>
          <p:cNvPr id="2" name="Group 10"/>
          <p:cNvGrpSpPr>
            <a:grpSpLocks/>
          </p:cNvGrpSpPr>
          <p:nvPr/>
        </p:nvGrpSpPr>
        <p:grpSpPr bwMode="auto">
          <a:xfrm>
            <a:off x="381000" y="4953000"/>
            <a:ext cx="7848600" cy="366713"/>
            <a:chOff x="912" y="3120"/>
            <a:chExt cx="3984" cy="231"/>
          </a:xfrm>
        </p:grpSpPr>
        <p:sp>
          <p:nvSpPr>
            <p:cNvPr id="40965" name="Text Box 7"/>
            <p:cNvSpPr txBox="1">
              <a:spLocks noChangeArrowheads="1"/>
            </p:cNvSpPr>
            <p:nvPr/>
          </p:nvSpPr>
          <p:spPr bwMode="auto">
            <a:xfrm>
              <a:off x="912" y="3120"/>
              <a:ext cx="39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t>Weak acid:  HA(</a:t>
              </a:r>
              <a:r>
                <a:rPr lang="en-US" altLang="en-US" sz="2400" i="1">
                  <a:latin typeface="Times" panose="02020603050405020304" pitchFamily="18" charset="0"/>
                </a:rPr>
                <a:t>aq</a:t>
              </a:r>
              <a:r>
                <a:rPr lang="en-US" altLang="en-US" sz="2400"/>
                <a:t>) + H</a:t>
              </a:r>
              <a:r>
                <a:rPr lang="en-US" altLang="en-US" sz="2400" baseline="-25000"/>
                <a:t>2</a:t>
              </a:r>
              <a:r>
                <a:rPr lang="en-US" altLang="en-US" sz="2400"/>
                <a:t>O(</a:t>
              </a:r>
              <a:r>
                <a:rPr lang="en-US" altLang="en-US" sz="2400" i="1">
                  <a:latin typeface="Times" panose="02020603050405020304" pitchFamily="18" charset="0"/>
                </a:rPr>
                <a:t>l</a:t>
              </a:r>
              <a:r>
                <a:rPr lang="en-US" altLang="en-US" sz="2400"/>
                <a:t>)                H</a:t>
              </a:r>
              <a:r>
                <a:rPr lang="en-US" altLang="en-US" sz="2400" baseline="-25000"/>
                <a:t>2</a:t>
              </a:r>
              <a:r>
                <a:rPr lang="en-US" altLang="en-US" sz="2400"/>
                <a:t>O</a:t>
              </a:r>
              <a:r>
                <a:rPr lang="en-US" altLang="en-US" sz="2400" baseline="30000"/>
                <a:t>+</a:t>
              </a:r>
              <a:r>
                <a:rPr lang="en-US" altLang="en-US" sz="2400"/>
                <a:t>(</a:t>
              </a:r>
              <a:r>
                <a:rPr lang="en-US" altLang="en-US" sz="2400" i="1">
                  <a:latin typeface="Times" panose="02020603050405020304" pitchFamily="18" charset="0"/>
                </a:rPr>
                <a:t>aq</a:t>
              </a:r>
              <a:r>
                <a:rPr lang="en-US" altLang="en-US" sz="2400"/>
                <a:t>) + A</a:t>
              </a:r>
              <a:r>
                <a:rPr lang="en-US" altLang="en-US" sz="2400" baseline="30000"/>
                <a:t>-</a:t>
              </a:r>
              <a:r>
                <a:rPr lang="en-US" altLang="en-US" sz="2400"/>
                <a:t>(</a:t>
              </a:r>
              <a:r>
                <a:rPr lang="en-US" altLang="en-US" sz="2400" i="1">
                  <a:latin typeface="Times" panose="02020603050405020304" pitchFamily="18" charset="0"/>
                </a:rPr>
                <a:t>aq</a:t>
              </a:r>
              <a:r>
                <a:rPr lang="en-US" altLang="en-US" sz="2400"/>
                <a:t>) </a:t>
              </a:r>
            </a:p>
          </p:txBody>
        </p:sp>
        <p:pic>
          <p:nvPicPr>
            <p:cNvPr id="4096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3" y="3120"/>
              <a:ext cx="496"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fld id="{7E678A5D-9385-4C4B-8386-384B40A4B10D}" type="slidenum">
              <a:rPr lang="en-US" altLang="en-US" sz="1400" smtClean="0"/>
              <a:pPr algn="ctr">
                <a:spcBef>
                  <a:spcPct val="0"/>
                </a:spcBef>
                <a:buFontTx/>
                <a:buNone/>
              </a:pPr>
              <a:t>19</a:t>
            </a:fld>
            <a:endParaRPr lang="en-US" altLang="en-US" sz="1400" smtClean="0"/>
          </a:p>
        </p:txBody>
      </p:sp>
      <p:sp>
        <p:nvSpPr>
          <p:cNvPr id="43011" name="Rectangle 2"/>
          <p:cNvSpPr>
            <a:spLocks noGrp="1" noChangeArrowheads="1"/>
          </p:cNvSpPr>
          <p:nvPr>
            <p:ph type="title"/>
          </p:nvPr>
        </p:nvSpPr>
        <p:spPr>
          <a:xfrm>
            <a:off x="685800" y="304800"/>
            <a:ext cx="7772400" cy="914400"/>
          </a:xfrm>
          <a:noFill/>
        </p:spPr>
        <p:txBody>
          <a:bodyPr lIns="90488" tIns="44450" rIns="90488" bIns="44450"/>
          <a:lstStyle/>
          <a:p>
            <a:r>
              <a:rPr lang="en-US" altLang="en-US" smtClean="0"/>
              <a:t>General Trends in Acidity</a:t>
            </a:r>
          </a:p>
        </p:txBody>
      </p:sp>
      <p:sp>
        <p:nvSpPr>
          <p:cNvPr id="78851" name="Rectangle 3"/>
          <p:cNvSpPr>
            <a:spLocks noGrp="1" noChangeArrowheads="1"/>
          </p:cNvSpPr>
          <p:nvPr>
            <p:ph type="body" idx="1"/>
          </p:nvPr>
        </p:nvSpPr>
        <p:spPr>
          <a:xfrm>
            <a:off x="533400" y="1447800"/>
            <a:ext cx="8077200" cy="3962400"/>
          </a:xfrm>
          <a:noFill/>
        </p:spPr>
        <p:txBody>
          <a:bodyPr lIns="90488" tIns="44450" rIns="90488" bIns="44450"/>
          <a:lstStyle/>
          <a:p>
            <a:pPr>
              <a:lnSpc>
                <a:spcPct val="90000"/>
              </a:lnSpc>
            </a:pPr>
            <a:r>
              <a:rPr lang="en-US" altLang="en-US" b="1" smtClean="0"/>
              <a:t>the stronger an acid is at donating H, the weaker the conjugate base is at accepting H</a:t>
            </a:r>
          </a:p>
          <a:p>
            <a:pPr>
              <a:lnSpc>
                <a:spcPct val="90000"/>
              </a:lnSpc>
            </a:pPr>
            <a:r>
              <a:rPr lang="en-US" altLang="en-US" smtClean="0"/>
              <a:t>higher oxidation number = stronger oxyacid</a:t>
            </a:r>
          </a:p>
          <a:p>
            <a:pPr lvl="1">
              <a:lnSpc>
                <a:spcPct val="90000"/>
              </a:lnSpc>
            </a:pPr>
            <a:r>
              <a:rPr lang="en-US" altLang="en-US" smtClean="0"/>
              <a:t>H</a:t>
            </a:r>
            <a:r>
              <a:rPr lang="en-US" altLang="en-US" baseline="-25000" smtClean="0"/>
              <a:t>2</a:t>
            </a:r>
            <a:r>
              <a:rPr lang="en-US" altLang="en-US" smtClean="0"/>
              <a:t>SO</a:t>
            </a:r>
            <a:r>
              <a:rPr lang="en-US" altLang="en-US" baseline="-25000" smtClean="0"/>
              <a:t>4</a:t>
            </a:r>
            <a:r>
              <a:rPr lang="en-US" altLang="en-US" smtClean="0"/>
              <a:t> &gt; H</a:t>
            </a:r>
            <a:r>
              <a:rPr lang="en-US" altLang="en-US" baseline="-25000" smtClean="0"/>
              <a:t>2</a:t>
            </a:r>
            <a:r>
              <a:rPr lang="en-US" altLang="en-US" smtClean="0"/>
              <a:t>SO</a:t>
            </a:r>
            <a:r>
              <a:rPr lang="en-US" altLang="en-US" baseline="-25000" smtClean="0"/>
              <a:t>3</a:t>
            </a:r>
            <a:r>
              <a:rPr lang="en-US" altLang="en-US" smtClean="0"/>
              <a:t>; HNO</a:t>
            </a:r>
            <a:r>
              <a:rPr lang="en-US" altLang="en-US" baseline="-25000" smtClean="0"/>
              <a:t>3</a:t>
            </a:r>
            <a:r>
              <a:rPr lang="en-US" altLang="en-US" smtClean="0"/>
              <a:t> &gt; HNO</a:t>
            </a:r>
            <a:r>
              <a:rPr lang="en-US" altLang="en-US" baseline="-25000" smtClean="0"/>
              <a:t>2</a:t>
            </a:r>
            <a:endParaRPr lang="en-US" altLang="en-US" smtClean="0"/>
          </a:p>
          <a:p>
            <a:pPr>
              <a:lnSpc>
                <a:spcPct val="90000"/>
              </a:lnSpc>
            </a:pPr>
            <a:r>
              <a:rPr lang="en-US" altLang="en-US" smtClean="0"/>
              <a:t>cation stronger acid than neutral molecule; neutral stronger acid than anion</a:t>
            </a:r>
          </a:p>
          <a:p>
            <a:pPr lvl="1">
              <a:lnSpc>
                <a:spcPct val="90000"/>
              </a:lnSpc>
            </a:pPr>
            <a:r>
              <a:rPr lang="en-US" altLang="en-US" smtClean="0"/>
              <a:t>H</a:t>
            </a:r>
            <a:r>
              <a:rPr lang="en-US" altLang="en-US" baseline="-25000" smtClean="0"/>
              <a:t>3</a:t>
            </a:r>
            <a:r>
              <a:rPr lang="en-US" altLang="en-US" smtClean="0"/>
              <a:t>O</a:t>
            </a:r>
            <a:r>
              <a:rPr lang="en-US" altLang="en-US" baseline="30000" smtClean="0"/>
              <a:t>+1</a:t>
            </a:r>
            <a:r>
              <a:rPr lang="en-US" altLang="en-US" smtClean="0"/>
              <a:t> &gt; H</a:t>
            </a:r>
            <a:r>
              <a:rPr lang="en-US" altLang="en-US" baseline="-25000" smtClean="0"/>
              <a:t>2</a:t>
            </a:r>
            <a:r>
              <a:rPr lang="en-US" altLang="en-US" smtClean="0"/>
              <a:t>O &gt; OH</a:t>
            </a:r>
            <a:r>
              <a:rPr lang="en-US" altLang="en-US" baseline="30000" smtClean="0"/>
              <a:t>-1</a:t>
            </a:r>
            <a:r>
              <a:rPr lang="en-US" altLang="en-US" smtClean="0"/>
              <a:t>; NH</a:t>
            </a:r>
            <a:r>
              <a:rPr lang="en-US" altLang="en-US" baseline="-25000" smtClean="0"/>
              <a:t>4</a:t>
            </a:r>
            <a:r>
              <a:rPr lang="en-US" altLang="en-US" baseline="30000" smtClean="0"/>
              <a:t>+1</a:t>
            </a:r>
            <a:r>
              <a:rPr lang="en-US" altLang="en-US" smtClean="0"/>
              <a:t> &gt; NH</a:t>
            </a:r>
            <a:r>
              <a:rPr lang="en-US" altLang="en-US" baseline="-25000" smtClean="0"/>
              <a:t>3</a:t>
            </a:r>
            <a:r>
              <a:rPr lang="en-US" altLang="en-US" smtClean="0"/>
              <a:t> &gt; NH</a:t>
            </a:r>
            <a:r>
              <a:rPr lang="en-US" altLang="en-US" baseline="-25000" smtClean="0"/>
              <a:t>2</a:t>
            </a:r>
            <a:r>
              <a:rPr lang="en-US" altLang="en-US" baseline="30000" smtClean="0"/>
              <a:t>-1</a:t>
            </a:r>
          </a:p>
          <a:p>
            <a:pPr lvl="1">
              <a:lnSpc>
                <a:spcPct val="90000"/>
              </a:lnSpc>
            </a:pPr>
            <a:r>
              <a:rPr lang="en-US" altLang="en-US" smtClean="0"/>
              <a:t>base trend opposite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wipe(left)">
                                      <p:cBhvr>
                                        <p:cTn id="7" dur="500"/>
                                        <p:tgtEl>
                                          <p:spTgt spid="788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8851">
                                            <p:txEl>
                                              <p:pRg st="1" end="1"/>
                                            </p:txEl>
                                          </p:spTgt>
                                        </p:tgtEl>
                                        <p:attrNameLst>
                                          <p:attrName>style.visibility</p:attrName>
                                        </p:attrNameLst>
                                      </p:cBhvr>
                                      <p:to>
                                        <p:strVal val="visible"/>
                                      </p:to>
                                    </p:set>
                                    <p:animEffect transition="in" filter="wipe(left)">
                                      <p:cBhvr>
                                        <p:cTn id="12" dur="500"/>
                                        <p:tgtEl>
                                          <p:spTgt spid="788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8851">
                                            <p:txEl>
                                              <p:pRg st="2" end="2"/>
                                            </p:txEl>
                                          </p:spTgt>
                                        </p:tgtEl>
                                        <p:attrNameLst>
                                          <p:attrName>style.visibility</p:attrName>
                                        </p:attrNameLst>
                                      </p:cBhvr>
                                      <p:to>
                                        <p:strVal val="visible"/>
                                      </p:to>
                                    </p:set>
                                    <p:animEffect transition="in" filter="wipe(left)">
                                      <p:cBhvr>
                                        <p:cTn id="15" dur="500"/>
                                        <p:tgtEl>
                                          <p:spTgt spid="78851">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8851">
                                            <p:txEl>
                                              <p:pRg st="3" end="3"/>
                                            </p:txEl>
                                          </p:spTgt>
                                        </p:tgtEl>
                                        <p:attrNameLst>
                                          <p:attrName>style.visibility</p:attrName>
                                        </p:attrNameLst>
                                      </p:cBhvr>
                                      <p:to>
                                        <p:strVal val="visible"/>
                                      </p:to>
                                    </p:set>
                                    <p:animEffect transition="in" filter="wipe(left)">
                                      <p:cBhvr>
                                        <p:cTn id="20" dur="500"/>
                                        <p:tgtEl>
                                          <p:spTgt spid="788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8851">
                                            <p:txEl>
                                              <p:pRg st="4" end="4"/>
                                            </p:txEl>
                                          </p:spTgt>
                                        </p:tgtEl>
                                        <p:attrNameLst>
                                          <p:attrName>style.visibility</p:attrName>
                                        </p:attrNameLst>
                                      </p:cBhvr>
                                      <p:to>
                                        <p:strVal val="visible"/>
                                      </p:to>
                                    </p:set>
                                    <p:animEffect transition="in" filter="wipe(left)">
                                      <p:cBhvr>
                                        <p:cTn id="23" dur="500"/>
                                        <p:tgtEl>
                                          <p:spTgt spid="788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8851">
                                            <p:txEl>
                                              <p:pRg st="5" end="5"/>
                                            </p:txEl>
                                          </p:spTgt>
                                        </p:tgtEl>
                                        <p:attrNameLst>
                                          <p:attrName>style.visibility</p:attrName>
                                        </p:attrNameLst>
                                      </p:cBhvr>
                                      <p:to>
                                        <p:strVal val="visible"/>
                                      </p:to>
                                    </p:set>
                                    <p:animEffect transition="in" filter="wipe(left)">
                                      <p:cBhvr>
                                        <p:cTn id="26" dur="500"/>
                                        <p:tgtEl>
                                          <p:spTgt spid="788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073A50-D494-470A-8188-AD152289AE35}"/>
              </a:ext>
            </a:extLst>
          </p:cNvPr>
          <p:cNvSpPr>
            <a:spLocks noGrp="1"/>
          </p:cNvSpPr>
          <p:nvPr>
            <p:ph type="title"/>
          </p:nvPr>
        </p:nvSpPr>
        <p:spPr>
          <a:xfrm>
            <a:off x="15875" y="228600"/>
            <a:ext cx="9144000" cy="1143000"/>
          </a:xfrm>
        </p:spPr>
        <p:txBody>
          <a:bodyPr/>
          <a:lstStyle/>
          <a:p>
            <a:pPr>
              <a:defRPr/>
            </a:pPr>
            <a:r>
              <a:rPr lang="en-US" sz="3200" b="1" dirty="0">
                <a:solidFill>
                  <a:srgbClr val="FF0000"/>
                </a:solidFill>
                <a:effectLst>
                  <a:outerShdw blurRad="38100" dist="38100" dir="2700000" algn="tl">
                    <a:srgbClr val="000000">
                      <a:alpha val="43137"/>
                    </a:srgbClr>
                  </a:outerShdw>
                </a:effectLst>
              </a:rPr>
              <a:t>Aqueous Solutions Can Be Acidic, Basic, or Neutral</a:t>
            </a:r>
          </a:p>
        </p:txBody>
      </p:sp>
      <p:sp>
        <p:nvSpPr>
          <p:cNvPr id="9219" name="Content Placeholder 2"/>
          <p:cNvSpPr>
            <a:spLocks noGrp="1" noChangeArrowheads="1"/>
          </p:cNvSpPr>
          <p:nvPr>
            <p:ph idx="1"/>
          </p:nvPr>
        </p:nvSpPr>
        <p:spPr>
          <a:xfrm>
            <a:off x="457200" y="1568450"/>
            <a:ext cx="3567113" cy="488950"/>
          </a:xfrm>
        </p:spPr>
        <p:txBody>
          <a:bodyPr/>
          <a:lstStyle/>
          <a:p>
            <a:r>
              <a:rPr lang="en-US" altLang="en-US" sz="2600" smtClean="0"/>
              <a:t>If a solution is neutral,</a:t>
            </a:r>
          </a:p>
        </p:txBody>
      </p:sp>
      <p:graphicFrame>
        <p:nvGraphicFramePr>
          <p:cNvPr id="9220" name="Object 5" descr="The concentration of H, plus, = the concentration of O H, minus"/>
          <p:cNvGraphicFramePr>
            <a:graphicFrameLocks noChangeAspect="1"/>
          </p:cNvGraphicFramePr>
          <p:nvPr/>
        </p:nvGraphicFramePr>
        <p:xfrm>
          <a:off x="4035425" y="1573213"/>
          <a:ext cx="1917700" cy="469900"/>
        </p:xfrm>
        <a:graphic>
          <a:graphicData uri="http://schemas.openxmlformats.org/presentationml/2006/ole">
            <mc:AlternateContent xmlns:mc="http://schemas.openxmlformats.org/markup-compatibility/2006">
              <mc:Choice xmlns:v="urn:schemas-microsoft-com:vml" Requires="v">
                <p:oleObj spid="_x0000_s9226" name="Equation" r:id="rId3" imgW="1917700" imgH="469900" progId="Equation.DSMT4">
                  <p:embed/>
                </p:oleObj>
              </mc:Choice>
              <mc:Fallback>
                <p:oleObj name="Equation" r:id="rId3" imgW="1917700" imgH="469900" progId="Equation.DSMT4">
                  <p:embed/>
                  <p:pic>
                    <p:nvPicPr>
                      <p:cNvPr id="0" name="Object 5" descr="The concentration of H, plus, = the concentration of O H, min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5425" y="1573213"/>
                        <a:ext cx="19177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1" name="Content Placeholder 3"/>
          <p:cNvSpPr>
            <a:spLocks noGrp="1" noChangeArrowheads="1"/>
          </p:cNvSpPr>
          <p:nvPr>
            <p:ph idx="13"/>
          </p:nvPr>
        </p:nvSpPr>
        <p:spPr>
          <a:xfrm>
            <a:off x="457200" y="2209800"/>
            <a:ext cx="3352800" cy="457200"/>
          </a:xfrm>
        </p:spPr>
        <p:txBody>
          <a:bodyPr/>
          <a:lstStyle/>
          <a:p>
            <a:r>
              <a:rPr lang="en-US" altLang="en-US" sz="2600" smtClean="0"/>
              <a:t>If a solution is acidic,</a:t>
            </a:r>
          </a:p>
        </p:txBody>
      </p:sp>
      <p:graphicFrame>
        <p:nvGraphicFramePr>
          <p:cNvPr id="9222" name="Object 6" descr="The concentration of H, plus, is greater than the concentration of O H, minus "/>
          <p:cNvGraphicFramePr>
            <a:graphicFrameLocks noChangeAspect="1"/>
          </p:cNvGraphicFramePr>
          <p:nvPr/>
        </p:nvGraphicFramePr>
        <p:xfrm>
          <a:off x="3873500" y="2227263"/>
          <a:ext cx="1917700" cy="469900"/>
        </p:xfrm>
        <a:graphic>
          <a:graphicData uri="http://schemas.openxmlformats.org/presentationml/2006/ole">
            <mc:AlternateContent xmlns:mc="http://schemas.openxmlformats.org/markup-compatibility/2006">
              <mc:Choice xmlns:v="urn:schemas-microsoft-com:vml" Requires="v">
                <p:oleObj spid="_x0000_s9227" name="Equation" r:id="rId5" imgW="1917700" imgH="469900" progId="Equation.DSMT4">
                  <p:embed/>
                </p:oleObj>
              </mc:Choice>
              <mc:Fallback>
                <p:oleObj name="Equation" r:id="rId5" imgW="1917700" imgH="469900" progId="Equation.DSMT4">
                  <p:embed/>
                  <p:pic>
                    <p:nvPicPr>
                      <p:cNvPr id="0" name="Object 6" descr="The concentration of H, plus, is greater than the concentration of O H, minus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3500" y="2227263"/>
                        <a:ext cx="19177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3" name="Content Placeholder 4"/>
          <p:cNvSpPr>
            <a:spLocks noGrp="1" noChangeArrowheads="1"/>
          </p:cNvSpPr>
          <p:nvPr>
            <p:ph sz="quarter" idx="14"/>
          </p:nvPr>
        </p:nvSpPr>
        <p:spPr>
          <a:xfrm>
            <a:off x="471488" y="2905125"/>
            <a:ext cx="3262312" cy="457200"/>
          </a:xfrm>
        </p:spPr>
        <p:txBody>
          <a:bodyPr/>
          <a:lstStyle/>
          <a:p>
            <a:r>
              <a:rPr lang="en-US" altLang="en-US" sz="2600" smtClean="0"/>
              <a:t>If a solution is basic,</a:t>
            </a:r>
          </a:p>
        </p:txBody>
      </p:sp>
      <p:graphicFrame>
        <p:nvGraphicFramePr>
          <p:cNvPr id="9224" name="Object 7" descr="The concentration of H, plus, is less than the concentration of O H, minus"/>
          <p:cNvGraphicFramePr>
            <a:graphicFrameLocks noChangeAspect="1"/>
          </p:cNvGraphicFramePr>
          <p:nvPr/>
        </p:nvGraphicFramePr>
        <p:xfrm>
          <a:off x="3816350" y="2935288"/>
          <a:ext cx="1917700" cy="469900"/>
        </p:xfrm>
        <a:graphic>
          <a:graphicData uri="http://schemas.openxmlformats.org/presentationml/2006/ole">
            <mc:AlternateContent xmlns:mc="http://schemas.openxmlformats.org/markup-compatibility/2006">
              <mc:Choice xmlns:v="urn:schemas-microsoft-com:vml" Requires="v">
                <p:oleObj spid="_x0000_s9228" name="Equation" r:id="rId7" imgW="1917700" imgH="469900" progId="Equation.DSMT4">
                  <p:embed/>
                </p:oleObj>
              </mc:Choice>
              <mc:Fallback>
                <p:oleObj name="Equation" r:id="rId7" imgW="1917700" imgH="469900" progId="Equation.DSMT4">
                  <p:embed/>
                  <p:pic>
                    <p:nvPicPr>
                      <p:cNvPr id="0" name="Object 7" descr="The concentration of H, plus, is less than the concentration of O H, minu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6350" y="2935288"/>
                        <a:ext cx="19177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225" name="Picture 8" descr="A diagram showing that the product of H plus concentration and O H minus concentration is 1.0 times ten to the negative fourteenth. In the acidic solution of H C l, aqueous, hydrochloric acid, the concentration of H plus is greater than that of O H minus. For the neutral solution of H 2 O, water, H plus and O H minus concentrations are equal. In the basic solution of N ay O H, aqueous, sodium hydroxide, the concentration of H plus is less than that of O H minus."/>
          <p:cNvPicPr>
            <a:picLocks noChangeAspect="1"/>
          </p:cNvPicPr>
          <p:nvPr/>
        </p:nvPicPr>
        <p:blipFill>
          <a:blip r:embed="rId9">
            <a:extLst>
              <a:ext uri="{28A0092B-C50C-407E-A947-70E740481C1C}">
                <a14:useLocalDpi xmlns:a14="http://schemas.microsoft.com/office/drawing/2010/main" val="0"/>
              </a:ext>
            </a:extLst>
          </a:blip>
          <a:srcRect b="4633"/>
          <a:stretch>
            <a:fillRect/>
          </a:stretch>
        </p:blipFill>
        <p:spPr bwMode="auto">
          <a:xfrm>
            <a:off x="1260475" y="3810000"/>
            <a:ext cx="6623050" cy="250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xmlns="" id="{3D326B0D-75BF-4D17-B1DE-E8B7283881AC}"/>
              </a:ext>
            </a:extLst>
          </p:cNvPr>
          <p:cNvSpPr txBox="1">
            <a:spLocks noChangeArrowheads="1"/>
          </p:cNvSpPr>
          <p:nvPr/>
        </p:nvSpPr>
        <p:spPr bwMode="auto">
          <a:xfrm>
            <a:off x="381000" y="117475"/>
            <a:ext cx="8763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sz="3600" b="1" dirty="0"/>
              <a:t>Predict the product and describe each species as strong or weak acids or bases.</a:t>
            </a:r>
          </a:p>
          <a:p>
            <a:pPr>
              <a:defRPr/>
            </a:pPr>
            <a:endParaRPr lang="en-US" sz="3600" b="1" dirty="0"/>
          </a:p>
          <a:p>
            <a:pPr>
              <a:defRPr/>
            </a:pPr>
            <a:r>
              <a:rPr lang="en-US" sz="3600" b="1" dirty="0"/>
              <a:t>HI  +  </a:t>
            </a:r>
            <a:r>
              <a:rPr lang="en-US" sz="3600" b="1" dirty="0" err="1"/>
              <a:t>Sr</a:t>
            </a:r>
            <a:r>
              <a:rPr lang="en-US" sz="3600" b="1" dirty="0"/>
              <a:t>(OH)</a:t>
            </a:r>
            <a:r>
              <a:rPr lang="en-US" sz="3600" b="1" baseline="-25000" dirty="0"/>
              <a:t>2</a:t>
            </a:r>
            <a:r>
              <a:rPr lang="en-US" sz="3600" b="1" dirty="0"/>
              <a:t>  </a:t>
            </a:r>
            <a:r>
              <a:rPr lang="en-US" sz="3600" b="1" dirty="0">
                <a:sym typeface="Symbol" pitchFamily="18" charset="2"/>
              </a:rPr>
              <a:t></a:t>
            </a:r>
          </a:p>
          <a:p>
            <a:pPr>
              <a:defRPr/>
            </a:pPr>
            <a:endParaRPr lang="en-US" sz="3600" b="1" dirty="0">
              <a:sym typeface="Symbol" pitchFamily="18" charset="2"/>
            </a:endParaRPr>
          </a:p>
          <a:p>
            <a:pPr>
              <a:defRPr/>
            </a:pPr>
            <a:endParaRPr lang="en-US" sz="3600" b="1" dirty="0">
              <a:sym typeface="Symbol" pitchFamily="18" charset="2"/>
            </a:endParaRPr>
          </a:p>
          <a:p>
            <a:pPr>
              <a:defRPr/>
            </a:pPr>
            <a:endParaRPr lang="en-US" sz="3600" b="1" dirty="0">
              <a:sym typeface="Symbol" pitchFamily="18" charset="2"/>
            </a:endParaRPr>
          </a:p>
          <a:p>
            <a:pPr>
              <a:defRPr/>
            </a:pPr>
            <a:r>
              <a:rPr lang="en-US" sz="3600" b="1" dirty="0">
                <a:sym typeface="Symbol" pitchFamily="18" charset="2"/>
              </a:rPr>
              <a:t>H</a:t>
            </a:r>
            <a:r>
              <a:rPr lang="en-US" sz="3600" b="1" baseline="-25000" dirty="0">
                <a:sym typeface="Symbol" pitchFamily="18" charset="2"/>
              </a:rPr>
              <a:t>3</a:t>
            </a:r>
            <a:r>
              <a:rPr lang="en-US" sz="3600" b="1" dirty="0">
                <a:sym typeface="Symbol" pitchFamily="18" charset="2"/>
              </a:rPr>
              <a:t>O</a:t>
            </a:r>
            <a:r>
              <a:rPr lang="en-US" sz="3600" b="1" baseline="30000" dirty="0">
                <a:effectLst>
                  <a:outerShdw blurRad="38100" dist="38100" dir="2700000" algn="tl">
                    <a:srgbClr val="000000">
                      <a:alpha val="43137"/>
                    </a:srgbClr>
                  </a:outerShdw>
                </a:effectLst>
                <a:sym typeface="Symbol" pitchFamily="18" charset="2"/>
              </a:rPr>
              <a:t>+</a:t>
            </a:r>
            <a:r>
              <a:rPr lang="en-US" sz="3600" b="1" dirty="0">
                <a:sym typeface="Symbol" pitchFamily="18" charset="2"/>
              </a:rPr>
              <a:t>  +  C</a:t>
            </a:r>
            <a:r>
              <a:rPr lang="en-US" sz="3600" b="1" baseline="-25000" dirty="0">
                <a:sym typeface="Symbol" pitchFamily="18" charset="2"/>
              </a:rPr>
              <a:t>5</a:t>
            </a:r>
            <a:r>
              <a:rPr lang="en-US" sz="3600" b="1" dirty="0">
                <a:sym typeface="Symbol" pitchFamily="18" charset="2"/>
              </a:rPr>
              <a:t>H</a:t>
            </a:r>
            <a:r>
              <a:rPr lang="en-US" sz="3600" b="1" baseline="-25000" dirty="0">
                <a:sym typeface="Symbol" pitchFamily="18" charset="2"/>
              </a:rPr>
              <a:t>5</a:t>
            </a:r>
            <a:r>
              <a:rPr lang="en-US" sz="3600" b="1" dirty="0">
                <a:sym typeface="Symbol" pitchFamily="18" charset="2"/>
              </a:rPr>
              <a:t>N </a:t>
            </a:r>
          </a:p>
          <a:p>
            <a:pPr>
              <a:defRPr/>
            </a:pPr>
            <a:endParaRPr lang="en-US" sz="3600" b="1" dirty="0">
              <a:sym typeface="Symbol" pitchFamily="18" charset="2"/>
            </a:endParaRPr>
          </a:p>
          <a:p>
            <a:pPr>
              <a:defRPr/>
            </a:pPr>
            <a:r>
              <a:rPr lang="en-US" sz="3600" b="1" dirty="0">
                <a:sym typeface="Symbol" pitchFamily="18" charset="2"/>
              </a:rPr>
              <a:t>		       </a:t>
            </a:r>
            <a:endParaRPr lang="en-US" dirty="0">
              <a:sym typeface="Symbol" pitchFamily="18" charset="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0" y="68263"/>
            <a:ext cx="9144000"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u="sng"/>
              <a:t>  THE CONJUGATE PAIRS IN SOME ACID-BASE REACTIONS</a:t>
            </a:r>
            <a:r>
              <a:rPr lang="en-US" altLang="en-US" sz="2400" b="1"/>
              <a:t> </a:t>
            </a:r>
          </a:p>
          <a:p>
            <a:pPr>
              <a:spcBef>
                <a:spcPct val="0"/>
              </a:spcBef>
              <a:buFontTx/>
              <a:buNone/>
            </a:pPr>
            <a:endParaRPr lang="en-US" altLang="en-US" sz="2400" b="1"/>
          </a:p>
          <a:p>
            <a:pPr>
              <a:spcBef>
                <a:spcPct val="0"/>
              </a:spcBef>
              <a:buFontTx/>
              <a:buNone/>
            </a:pPr>
            <a:endParaRPr lang="en-US" altLang="en-US" sz="2400" b="1"/>
          </a:p>
          <a:p>
            <a:pPr>
              <a:spcBef>
                <a:spcPct val="0"/>
              </a:spcBef>
              <a:buFontTx/>
              <a:buNone/>
            </a:pPr>
            <a:endParaRPr lang="en-US" altLang="en-US" sz="2400" b="1"/>
          </a:p>
          <a:p>
            <a:pPr>
              <a:spcBef>
                <a:spcPct val="0"/>
              </a:spcBef>
              <a:buFontTx/>
              <a:buNone/>
            </a:pPr>
            <a:endParaRPr lang="en-US" altLang="en-US" sz="2400" b="1"/>
          </a:p>
          <a:p>
            <a:pPr>
              <a:spcBef>
                <a:spcPct val="0"/>
              </a:spcBef>
              <a:buFontTx/>
              <a:buNone/>
            </a:pPr>
            <a:endParaRPr lang="en-US" altLang="en-US" sz="2400" b="1">
              <a:solidFill>
                <a:srgbClr val="000099"/>
              </a:solidFill>
              <a:sym typeface="Symbol" panose="05050102010706020507" pitchFamily="18" charset="2"/>
            </a:endParaRPr>
          </a:p>
          <a:p>
            <a:pPr>
              <a:spcBef>
                <a:spcPct val="0"/>
              </a:spcBef>
              <a:buFontTx/>
              <a:buNone/>
            </a:pPr>
            <a:endParaRPr lang="en-US" altLang="en-US" sz="2400" b="1">
              <a:solidFill>
                <a:srgbClr val="000099"/>
              </a:solidFill>
              <a:sym typeface="Symbol" panose="05050102010706020507" pitchFamily="18" charset="2"/>
            </a:endParaRPr>
          </a:p>
          <a:p>
            <a:pPr>
              <a:spcBef>
                <a:spcPct val="0"/>
              </a:spcBef>
              <a:buFontTx/>
              <a:buNone/>
            </a:pPr>
            <a:endParaRPr lang="en-US" altLang="en-US" sz="2400" b="1">
              <a:solidFill>
                <a:srgbClr val="000099"/>
              </a:solidFill>
              <a:sym typeface="Symbol" panose="05050102010706020507" pitchFamily="18" charset="2"/>
            </a:endParaRPr>
          </a:p>
          <a:p>
            <a:pPr>
              <a:spcBef>
                <a:spcPct val="0"/>
              </a:spcBef>
              <a:buFontTx/>
              <a:buNone/>
            </a:pPr>
            <a:r>
              <a:rPr lang="en-US" altLang="en-US" sz="2000" b="1">
                <a:solidFill>
                  <a:srgbClr val="000099"/>
                </a:solidFill>
                <a:sym typeface="Symbol" panose="05050102010706020507" pitchFamily="18" charset="2"/>
              </a:rPr>
              <a:t>Reaction 1	</a:t>
            </a:r>
            <a:r>
              <a:rPr lang="en-US" altLang="en-US" b="1">
                <a:solidFill>
                  <a:srgbClr val="000099"/>
                </a:solidFill>
                <a:sym typeface="Symbol" panose="05050102010706020507" pitchFamily="18" charset="2"/>
              </a:rPr>
              <a:t>HF	   +	H</a:t>
            </a:r>
            <a:r>
              <a:rPr lang="en-US" altLang="en-US" b="1" baseline="-25000">
                <a:solidFill>
                  <a:srgbClr val="000099"/>
                </a:solidFill>
                <a:sym typeface="Symbol" panose="05050102010706020507" pitchFamily="18" charset="2"/>
              </a:rPr>
              <a:t>2</a:t>
            </a:r>
            <a:r>
              <a:rPr lang="en-US" altLang="en-US" b="1">
                <a:solidFill>
                  <a:srgbClr val="000099"/>
                </a:solidFill>
                <a:sym typeface="Symbol" panose="05050102010706020507" pitchFamily="18" charset="2"/>
              </a:rPr>
              <a:t>O	 	    F</a:t>
            </a:r>
            <a:r>
              <a:rPr lang="en-US" altLang="en-US" b="1" baseline="30000">
                <a:solidFill>
                  <a:srgbClr val="000099"/>
                </a:solidFill>
                <a:sym typeface="Symbol" panose="05050102010706020507" pitchFamily="18" charset="2"/>
              </a:rPr>
              <a:t>-</a:t>
            </a:r>
            <a:r>
              <a:rPr lang="en-US" altLang="en-US" b="1">
                <a:solidFill>
                  <a:srgbClr val="000099"/>
                </a:solidFill>
                <a:sym typeface="Symbol" panose="05050102010706020507" pitchFamily="18" charset="2"/>
              </a:rPr>
              <a:t>	    +	  H</a:t>
            </a:r>
            <a:r>
              <a:rPr lang="en-US" altLang="en-US" b="1" baseline="-25000">
                <a:solidFill>
                  <a:srgbClr val="000099"/>
                </a:solidFill>
                <a:sym typeface="Symbol" panose="05050102010706020507" pitchFamily="18" charset="2"/>
              </a:rPr>
              <a:t>3</a:t>
            </a:r>
            <a:r>
              <a:rPr lang="en-US" altLang="en-US" b="1">
                <a:solidFill>
                  <a:srgbClr val="000099"/>
                </a:solidFill>
                <a:sym typeface="Symbol" panose="05050102010706020507" pitchFamily="18" charset="2"/>
              </a:rPr>
              <a:t>O</a:t>
            </a:r>
            <a:r>
              <a:rPr lang="en-US" altLang="en-US" b="1" baseline="30000">
                <a:solidFill>
                  <a:srgbClr val="000099"/>
                </a:solidFill>
                <a:sym typeface="Symbol" panose="05050102010706020507" pitchFamily="18" charset="2"/>
              </a:rPr>
              <a:t>+</a:t>
            </a:r>
            <a:endParaRPr lang="en-US" altLang="en-US" b="1" baseline="30000">
              <a:sym typeface="Symbol" panose="05050102010706020507" pitchFamily="18" charset="2"/>
            </a:endParaRPr>
          </a:p>
          <a:p>
            <a:pPr>
              <a:spcBef>
                <a:spcPct val="0"/>
              </a:spcBef>
              <a:buFontTx/>
              <a:buNone/>
            </a:pPr>
            <a:endParaRPr lang="en-US" altLang="en-US" sz="2000" b="1">
              <a:solidFill>
                <a:srgbClr val="006600"/>
              </a:solidFill>
              <a:sym typeface="Symbol" panose="05050102010706020507" pitchFamily="18" charset="2"/>
            </a:endParaRPr>
          </a:p>
          <a:p>
            <a:pPr>
              <a:spcBef>
                <a:spcPct val="0"/>
              </a:spcBef>
              <a:buFontTx/>
              <a:buNone/>
            </a:pPr>
            <a:endParaRPr lang="en-US" altLang="en-US" sz="2000" b="1">
              <a:solidFill>
                <a:srgbClr val="006600"/>
              </a:solidFill>
              <a:sym typeface="Symbol" panose="05050102010706020507" pitchFamily="18" charset="2"/>
            </a:endParaRPr>
          </a:p>
          <a:p>
            <a:pPr>
              <a:spcBef>
                <a:spcPct val="0"/>
              </a:spcBef>
              <a:buFontTx/>
              <a:buNone/>
            </a:pPr>
            <a:r>
              <a:rPr lang="en-US" altLang="en-US" sz="2000" b="1">
                <a:solidFill>
                  <a:srgbClr val="006600"/>
                </a:solidFill>
                <a:sym typeface="Symbol" panose="05050102010706020507" pitchFamily="18" charset="2"/>
              </a:rPr>
              <a:t>Reaction 2	</a:t>
            </a:r>
            <a:r>
              <a:rPr lang="en-US" altLang="en-US" sz="2800" b="1">
                <a:solidFill>
                  <a:srgbClr val="006600"/>
                </a:solidFill>
                <a:sym typeface="Symbol" panose="05050102010706020507" pitchFamily="18" charset="2"/>
              </a:rPr>
              <a:t>HCOOH  +	CN</a:t>
            </a:r>
            <a:r>
              <a:rPr lang="en-US" altLang="en-US" sz="2800" b="1" baseline="30000">
                <a:solidFill>
                  <a:srgbClr val="006600"/>
                </a:solidFill>
                <a:sym typeface="Symbol" panose="05050102010706020507" pitchFamily="18" charset="2"/>
              </a:rPr>
              <a:t>-</a:t>
            </a:r>
            <a:r>
              <a:rPr lang="en-US" altLang="en-US" sz="2800" b="1">
                <a:solidFill>
                  <a:srgbClr val="006600"/>
                </a:solidFill>
                <a:sym typeface="Symbol" panose="05050102010706020507" pitchFamily="18" charset="2"/>
              </a:rPr>
              <a:t>	 	  HCOO</a:t>
            </a:r>
            <a:r>
              <a:rPr lang="en-US" altLang="en-US" sz="2800" b="1" baseline="30000">
                <a:solidFill>
                  <a:srgbClr val="006600"/>
                </a:solidFill>
                <a:sym typeface="Symbol" panose="05050102010706020507" pitchFamily="18" charset="2"/>
              </a:rPr>
              <a:t>-</a:t>
            </a:r>
            <a:r>
              <a:rPr lang="en-US" altLang="en-US" sz="2800" b="1">
                <a:solidFill>
                  <a:srgbClr val="006600"/>
                </a:solidFill>
                <a:sym typeface="Symbol" panose="05050102010706020507" pitchFamily="18" charset="2"/>
              </a:rPr>
              <a:t>    +   HCN</a:t>
            </a:r>
            <a:endParaRPr lang="en-US" altLang="en-US" sz="2800" b="1">
              <a:sym typeface="Symbol" panose="05050102010706020507" pitchFamily="18" charset="2"/>
            </a:endParaRPr>
          </a:p>
          <a:p>
            <a:pPr>
              <a:spcBef>
                <a:spcPct val="0"/>
              </a:spcBef>
              <a:buFontTx/>
              <a:buNone/>
            </a:pPr>
            <a:endParaRPr lang="en-US" altLang="en-US" sz="2000" b="1">
              <a:solidFill>
                <a:srgbClr val="000099"/>
              </a:solidFill>
              <a:sym typeface="Symbol" panose="05050102010706020507" pitchFamily="18" charset="2"/>
            </a:endParaRPr>
          </a:p>
          <a:p>
            <a:pPr>
              <a:spcBef>
                <a:spcPct val="0"/>
              </a:spcBef>
              <a:buFontTx/>
              <a:buNone/>
            </a:pPr>
            <a:endParaRPr lang="en-US" altLang="en-US" sz="2000" b="1">
              <a:solidFill>
                <a:srgbClr val="000099"/>
              </a:solidFill>
              <a:sym typeface="Symbol" panose="05050102010706020507" pitchFamily="18" charset="2"/>
            </a:endParaRPr>
          </a:p>
          <a:p>
            <a:pPr>
              <a:spcBef>
                <a:spcPct val="0"/>
              </a:spcBef>
              <a:buFontTx/>
              <a:buNone/>
            </a:pPr>
            <a:r>
              <a:rPr lang="en-US" altLang="en-US" sz="2000" b="1">
                <a:solidFill>
                  <a:srgbClr val="000099"/>
                </a:solidFill>
                <a:sym typeface="Symbol" panose="05050102010706020507" pitchFamily="18" charset="2"/>
              </a:rPr>
              <a:t>Reaction 3	</a:t>
            </a:r>
            <a:r>
              <a:rPr lang="en-US" altLang="en-US" b="1">
                <a:solidFill>
                  <a:srgbClr val="000099"/>
                </a:solidFill>
                <a:sym typeface="Symbol" panose="05050102010706020507" pitchFamily="18" charset="2"/>
              </a:rPr>
              <a:t>NH</a:t>
            </a:r>
            <a:r>
              <a:rPr lang="en-US" altLang="en-US" b="1" baseline="-25000">
                <a:solidFill>
                  <a:srgbClr val="000099"/>
                </a:solidFill>
                <a:sym typeface="Symbol" panose="05050102010706020507" pitchFamily="18" charset="2"/>
              </a:rPr>
              <a:t>4</a:t>
            </a:r>
            <a:r>
              <a:rPr lang="en-US" altLang="en-US" b="1" baseline="30000">
                <a:solidFill>
                  <a:srgbClr val="000099"/>
                </a:solidFill>
                <a:sym typeface="Symbol" panose="05050102010706020507" pitchFamily="18" charset="2"/>
              </a:rPr>
              <a:t>+</a:t>
            </a:r>
            <a:r>
              <a:rPr lang="en-US" altLang="en-US" b="1">
                <a:solidFill>
                  <a:srgbClr val="000099"/>
                </a:solidFill>
                <a:sym typeface="Symbol" panose="05050102010706020507" pitchFamily="18" charset="2"/>
              </a:rPr>
              <a:t>       + CO</a:t>
            </a:r>
            <a:r>
              <a:rPr lang="en-US" altLang="en-US" b="1" baseline="-25000">
                <a:solidFill>
                  <a:srgbClr val="000099"/>
                </a:solidFill>
                <a:sym typeface="Symbol" panose="05050102010706020507" pitchFamily="18" charset="2"/>
              </a:rPr>
              <a:t>3</a:t>
            </a:r>
            <a:r>
              <a:rPr lang="en-US" altLang="en-US" b="1" baseline="30000">
                <a:solidFill>
                  <a:srgbClr val="000099"/>
                </a:solidFill>
                <a:sym typeface="Symbol" panose="05050102010706020507" pitchFamily="18" charset="2"/>
              </a:rPr>
              <a:t>2-</a:t>
            </a:r>
            <a:r>
              <a:rPr lang="en-US" altLang="en-US" b="1">
                <a:solidFill>
                  <a:srgbClr val="000099"/>
                </a:solidFill>
                <a:sym typeface="Symbol" panose="05050102010706020507" pitchFamily="18" charset="2"/>
              </a:rPr>
              <a:t>   NH</a:t>
            </a:r>
            <a:r>
              <a:rPr lang="en-US" altLang="en-US" b="1" baseline="-25000">
                <a:solidFill>
                  <a:srgbClr val="000099"/>
                </a:solidFill>
                <a:sym typeface="Symbol" panose="05050102010706020507" pitchFamily="18" charset="2"/>
              </a:rPr>
              <a:t>3</a:t>
            </a:r>
            <a:r>
              <a:rPr lang="en-US" altLang="en-US" b="1">
                <a:solidFill>
                  <a:srgbClr val="000099"/>
                </a:solidFill>
                <a:sym typeface="Symbol" panose="05050102010706020507" pitchFamily="18" charset="2"/>
              </a:rPr>
              <a:t>  +	  HCO</a:t>
            </a:r>
            <a:r>
              <a:rPr lang="en-US" altLang="en-US" b="1" baseline="-25000">
                <a:solidFill>
                  <a:srgbClr val="000099"/>
                </a:solidFill>
                <a:sym typeface="Symbol" panose="05050102010706020507" pitchFamily="18" charset="2"/>
              </a:rPr>
              <a:t>3</a:t>
            </a:r>
            <a:r>
              <a:rPr lang="en-US" altLang="en-US" b="1" baseline="30000">
                <a:solidFill>
                  <a:srgbClr val="000099"/>
                </a:solidFill>
                <a:sym typeface="Symbol" panose="05050102010706020507" pitchFamily="18" charset="2"/>
              </a:rPr>
              <a:t>-</a:t>
            </a:r>
            <a:endParaRPr lang="en-US" altLang="en-US" b="1">
              <a:sym typeface="Symbol" panose="05050102010706020507" pitchFamily="18" charset="2"/>
            </a:endParaRPr>
          </a:p>
        </p:txBody>
      </p:sp>
      <p:sp>
        <p:nvSpPr>
          <p:cNvPr id="47107" name="Line 9"/>
          <p:cNvSpPr>
            <a:spLocks noChangeShapeType="1"/>
          </p:cNvSpPr>
          <p:nvPr/>
        </p:nvSpPr>
        <p:spPr bwMode="auto">
          <a:xfrm>
            <a:off x="0" y="30480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08" name="Line 10"/>
          <p:cNvSpPr>
            <a:spLocks noChangeShapeType="1"/>
          </p:cNvSpPr>
          <p:nvPr/>
        </p:nvSpPr>
        <p:spPr bwMode="auto">
          <a:xfrm>
            <a:off x="76200" y="5707063"/>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710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85800"/>
            <a:ext cx="629602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838200" y="0"/>
            <a:ext cx="7620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t>		</a:t>
            </a:r>
            <a:r>
              <a:rPr lang="en-US" altLang="en-US" sz="2000" b="1" u="sng"/>
              <a:t>CONJUGATE ACID-BASE PAIRS</a:t>
            </a:r>
            <a:endParaRPr lang="en-US" altLang="en-US" sz="2000" b="1"/>
          </a:p>
          <a:p>
            <a:pPr>
              <a:spcBef>
                <a:spcPct val="0"/>
              </a:spcBef>
              <a:buFontTx/>
              <a:buNone/>
            </a:pPr>
            <a:endParaRPr lang="en-US" altLang="en-US" sz="2000" b="1"/>
          </a:p>
          <a:p>
            <a:pPr>
              <a:spcBef>
                <a:spcPct val="0"/>
              </a:spcBef>
              <a:buFontTx/>
              <a:buNone/>
            </a:pPr>
            <a:r>
              <a:rPr lang="en-US" altLang="en-US" sz="2000" b="1"/>
              <a:t>	    </a:t>
            </a:r>
            <a:r>
              <a:rPr lang="en-US" altLang="en-US" sz="2000" b="1">
                <a:solidFill>
                  <a:srgbClr val="663300"/>
                </a:solidFill>
              </a:rPr>
              <a:t>	</a:t>
            </a:r>
            <a:r>
              <a:rPr lang="en-US" altLang="en-US" sz="2000" b="1" u="sng">
                <a:solidFill>
                  <a:srgbClr val="663300"/>
                </a:solidFill>
              </a:rPr>
              <a:t>ACID</a:t>
            </a:r>
            <a:r>
              <a:rPr lang="en-US" altLang="en-US" sz="2000" b="1">
                <a:solidFill>
                  <a:srgbClr val="663300"/>
                </a:solidFill>
              </a:rPr>
              <a:t>	</a:t>
            </a:r>
            <a:r>
              <a:rPr lang="en-US" altLang="en-US" sz="2000" b="1"/>
              <a:t>		</a:t>
            </a:r>
            <a:r>
              <a:rPr lang="en-US" altLang="en-US" sz="2000" b="1" u="sng">
                <a:solidFill>
                  <a:srgbClr val="663300"/>
                </a:solidFill>
              </a:rPr>
              <a:t>BASE</a:t>
            </a:r>
            <a:endParaRPr lang="en-US" altLang="en-US" sz="2000" b="1"/>
          </a:p>
          <a:p>
            <a:pPr>
              <a:spcBef>
                <a:spcPct val="0"/>
              </a:spcBef>
              <a:buFontTx/>
              <a:buNone/>
            </a:pPr>
            <a:r>
              <a:rPr lang="en-US" altLang="en-US" sz="2000" b="1"/>
              <a:t>	    	HCl			Cl</a:t>
            </a:r>
            <a:r>
              <a:rPr lang="en-US" altLang="en-US" sz="2000" b="1" baseline="30000"/>
              <a:t>-</a:t>
            </a:r>
            <a:endParaRPr lang="en-US" altLang="en-US" sz="2000" b="1"/>
          </a:p>
          <a:p>
            <a:pPr>
              <a:spcBef>
                <a:spcPct val="0"/>
              </a:spcBef>
              <a:buFontTx/>
              <a:buNone/>
            </a:pPr>
            <a:r>
              <a:rPr lang="en-US" altLang="en-US" sz="2000" b="1"/>
              <a:t>	    	H</a:t>
            </a:r>
            <a:r>
              <a:rPr lang="en-US" altLang="en-US" sz="2000" b="1" baseline="-25000"/>
              <a:t>2</a:t>
            </a:r>
            <a:r>
              <a:rPr lang="en-US" altLang="en-US" sz="2000" b="1"/>
              <a:t>SO</a:t>
            </a:r>
            <a:r>
              <a:rPr lang="en-US" altLang="en-US" sz="2000" b="1" baseline="-25000"/>
              <a:t>4</a:t>
            </a:r>
            <a:r>
              <a:rPr lang="en-US" altLang="en-US" sz="2000" b="1"/>
              <a:t>			HSO</a:t>
            </a:r>
            <a:r>
              <a:rPr lang="en-US" altLang="en-US" sz="2000" b="1" baseline="-25000"/>
              <a:t>4</a:t>
            </a:r>
            <a:r>
              <a:rPr lang="en-US" altLang="en-US" sz="2000" b="1" baseline="30000"/>
              <a:t>-      </a:t>
            </a:r>
            <a:endParaRPr lang="en-US" altLang="en-US" sz="2000" b="1"/>
          </a:p>
          <a:p>
            <a:pPr>
              <a:spcBef>
                <a:spcPct val="0"/>
              </a:spcBef>
              <a:buFontTx/>
              <a:buNone/>
            </a:pPr>
            <a:r>
              <a:rPr lang="en-US" altLang="en-US" sz="2000" b="1"/>
              <a:t>		HNO</a:t>
            </a:r>
            <a:r>
              <a:rPr lang="en-US" altLang="en-US" sz="2000" b="1" baseline="-25000"/>
              <a:t>3</a:t>
            </a:r>
            <a:r>
              <a:rPr lang="en-US" altLang="en-US" sz="2000" b="1"/>
              <a:t>			NO</a:t>
            </a:r>
            <a:r>
              <a:rPr lang="en-US" altLang="en-US" sz="2000" b="1" baseline="-25000"/>
              <a:t>3</a:t>
            </a:r>
            <a:r>
              <a:rPr lang="en-US" altLang="en-US" sz="2000" b="1" baseline="30000"/>
              <a:t>-</a:t>
            </a:r>
            <a:endParaRPr lang="en-US" altLang="en-US" sz="2000" b="1"/>
          </a:p>
          <a:p>
            <a:pPr>
              <a:spcBef>
                <a:spcPct val="0"/>
              </a:spcBef>
              <a:buFontTx/>
              <a:buNone/>
            </a:pPr>
            <a:r>
              <a:rPr lang="en-US" altLang="en-US" sz="2000" b="1"/>
              <a:t>		H</a:t>
            </a:r>
            <a:r>
              <a:rPr lang="en-US" altLang="en-US" sz="2000" b="1" baseline="30000"/>
              <a:t>+</a:t>
            </a:r>
            <a:r>
              <a:rPr lang="en-US" altLang="en-US" sz="2000" b="1"/>
              <a:t>(aq)			H</a:t>
            </a:r>
            <a:r>
              <a:rPr lang="en-US" altLang="en-US" sz="2000" b="1" baseline="-25000"/>
              <a:t>2</a:t>
            </a:r>
            <a:r>
              <a:rPr lang="en-US" altLang="en-US" sz="2000" b="1"/>
              <a:t>O</a:t>
            </a:r>
          </a:p>
          <a:p>
            <a:pPr>
              <a:spcBef>
                <a:spcPct val="0"/>
              </a:spcBef>
              <a:buFontTx/>
              <a:buNone/>
            </a:pPr>
            <a:r>
              <a:rPr lang="en-US" altLang="en-US" sz="2000" b="1"/>
              <a:t>		HSO</a:t>
            </a:r>
            <a:r>
              <a:rPr lang="en-US" altLang="en-US" sz="2000" b="1" baseline="-25000"/>
              <a:t>4</a:t>
            </a:r>
            <a:r>
              <a:rPr lang="en-US" altLang="en-US" sz="2000" b="1" baseline="30000"/>
              <a:t>-</a:t>
            </a:r>
            <a:r>
              <a:rPr lang="en-US" altLang="en-US" sz="2000" b="1"/>
              <a:t>			SO</a:t>
            </a:r>
            <a:r>
              <a:rPr lang="en-US" altLang="en-US" sz="2000" b="1" baseline="-25000"/>
              <a:t>4</a:t>
            </a:r>
            <a:r>
              <a:rPr lang="en-US" altLang="en-US" sz="2000" b="1" baseline="30000"/>
              <a:t>2-</a:t>
            </a:r>
            <a:endParaRPr lang="en-US" altLang="en-US" sz="2000" b="1"/>
          </a:p>
          <a:p>
            <a:pPr>
              <a:spcBef>
                <a:spcPct val="0"/>
              </a:spcBef>
              <a:buFontTx/>
              <a:buNone/>
            </a:pPr>
            <a:r>
              <a:rPr lang="en-US" altLang="en-US" sz="2000" b="1"/>
              <a:t>		H</a:t>
            </a:r>
            <a:r>
              <a:rPr lang="en-US" altLang="en-US" sz="2000" b="1" baseline="-25000"/>
              <a:t>3</a:t>
            </a:r>
            <a:r>
              <a:rPr lang="en-US" altLang="en-US" sz="2000" b="1"/>
              <a:t>PO</a:t>
            </a:r>
            <a:r>
              <a:rPr lang="en-US" altLang="en-US" sz="2000" b="1" baseline="-25000"/>
              <a:t>4</a:t>
            </a:r>
            <a:r>
              <a:rPr lang="en-US" altLang="en-US" sz="2000" b="1"/>
              <a:t>			H</a:t>
            </a:r>
            <a:r>
              <a:rPr lang="en-US" altLang="en-US" sz="2000" b="1" baseline="-25000"/>
              <a:t>2</a:t>
            </a:r>
            <a:r>
              <a:rPr lang="en-US" altLang="en-US" sz="2000" b="1"/>
              <a:t>PO</a:t>
            </a:r>
            <a:r>
              <a:rPr lang="en-US" altLang="en-US" sz="2000" b="1" baseline="-25000"/>
              <a:t>4</a:t>
            </a:r>
            <a:endParaRPr lang="en-US" altLang="en-US" sz="2000" b="1"/>
          </a:p>
          <a:p>
            <a:pPr>
              <a:spcBef>
                <a:spcPct val="0"/>
              </a:spcBef>
              <a:buFontTx/>
              <a:buNone/>
            </a:pPr>
            <a:r>
              <a:rPr lang="en-US" altLang="en-US" sz="2000" b="1"/>
              <a:t>		HF			F</a:t>
            </a:r>
            <a:r>
              <a:rPr lang="en-US" altLang="en-US" sz="2000" b="1" baseline="30000"/>
              <a:t>-</a:t>
            </a:r>
            <a:endParaRPr lang="en-US" altLang="en-US" sz="2000" b="1"/>
          </a:p>
          <a:p>
            <a:pPr>
              <a:spcBef>
                <a:spcPct val="0"/>
              </a:spcBef>
              <a:buFontTx/>
              <a:buNone/>
            </a:pPr>
            <a:r>
              <a:rPr lang="en-US" altLang="en-US" sz="2000" b="1"/>
              <a:t>		HC</a:t>
            </a:r>
            <a:r>
              <a:rPr lang="en-US" altLang="en-US" sz="2000" b="1" baseline="-25000"/>
              <a:t>2</a:t>
            </a:r>
            <a:r>
              <a:rPr lang="en-US" altLang="en-US" sz="2000" b="1"/>
              <a:t>H</a:t>
            </a:r>
            <a:r>
              <a:rPr lang="en-US" altLang="en-US" sz="2000" b="1" baseline="-25000"/>
              <a:t>3</a:t>
            </a:r>
            <a:r>
              <a:rPr lang="en-US" altLang="en-US" sz="2000" b="1"/>
              <a:t>O</a:t>
            </a:r>
            <a:r>
              <a:rPr lang="en-US" altLang="en-US" sz="2000" b="1" baseline="-25000"/>
              <a:t>2</a:t>
            </a:r>
            <a:r>
              <a:rPr lang="en-US" altLang="en-US" sz="2000" b="1"/>
              <a:t>		C</a:t>
            </a:r>
            <a:r>
              <a:rPr lang="en-US" altLang="en-US" sz="2000" b="1" baseline="-25000"/>
              <a:t>2</a:t>
            </a:r>
            <a:r>
              <a:rPr lang="en-US" altLang="en-US" sz="2000" b="1"/>
              <a:t>H</a:t>
            </a:r>
            <a:r>
              <a:rPr lang="en-US" altLang="en-US" sz="2000" b="1" baseline="-25000"/>
              <a:t>3</a:t>
            </a:r>
            <a:r>
              <a:rPr lang="en-US" altLang="en-US" sz="2000" b="1"/>
              <a:t>O</a:t>
            </a:r>
            <a:r>
              <a:rPr lang="en-US" altLang="en-US" sz="2000" b="1" baseline="-25000"/>
              <a:t>2</a:t>
            </a:r>
            <a:endParaRPr lang="en-US" altLang="en-US" sz="2000" b="1"/>
          </a:p>
          <a:p>
            <a:pPr>
              <a:spcBef>
                <a:spcPct val="0"/>
              </a:spcBef>
              <a:buFontTx/>
              <a:buNone/>
            </a:pPr>
            <a:r>
              <a:rPr lang="en-US" altLang="en-US" sz="2000" b="1"/>
              <a:t>		H</a:t>
            </a:r>
            <a:r>
              <a:rPr lang="en-US" altLang="en-US" sz="2000" b="1" baseline="-25000"/>
              <a:t>2</a:t>
            </a:r>
            <a:r>
              <a:rPr lang="en-US" altLang="en-US" sz="2000" b="1"/>
              <a:t>CO</a:t>
            </a:r>
            <a:r>
              <a:rPr lang="en-US" altLang="en-US" sz="2000" b="1" baseline="-25000"/>
              <a:t>3</a:t>
            </a:r>
            <a:r>
              <a:rPr lang="en-US" altLang="en-US" sz="2000" b="1"/>
              <a:t>			HCO</a:t>
            </a:r>
            <a:r>
              <a:rPr lang="en-US" altLang="en-US" sz="2000" b="1" baseline="-25000"/>
              <a:t>3</a:t>
            </a:r>
            <a:r>
              <a:rPr lang="en-US" altLang="en-US" sz="2000" b="1" baseline="30000"/>
              <a:t>-</a:t>
            </a:r>
            <a:endParaRPr lang="en-US" altLang="en-US" sz="2000" b="1"/>
          </a:p>
          <a:p>
            <a:pPr>
              <a:spcBef>
                <a:spcPct val="0"/>
              </a:spcBef>
              <a:buFontTx/>
              <a:buNone/>
            </a:pPr>
            <a:r>
              <a:rPr lang="en-US" altLang="en-US" sz="2000" b="1"/>
              <a:t>		H</a:t>
            </a:r>
            <a:r>
              <a:rPr lang="en-US" altLang="en-US" sz="2000" b="1" baseline="-25000"/>
              <a:t>2</a:t>
            </a:r>
            <a:r>
              <a:rPr lang="en-US" altLang="en-US" sz="2000" b="1"/>
              <a:t>S			HS</a:t>
            </a:r>
            <a:r>
              <a:rPr lang="en-US" altLang="en-US" sz="2000" b="1" baseline="30000"/>
              <a:t>-</a:t>
            </a:r>
            <a:endParaRPr lang="en-US" altLang="en-US" sz="2000" b="1"/>
          </a:p>
          <a:p>
            <a:pPr>
              <a:spcBef>
                <a:spcPct val="0"/>
              </a:spcBef>
              <a:buFontTx/>
              <a:buNone/>
            </a:pPr>
            <a:r>
              <a:rPr lang="en-US" altLang="en-US" sz="2000" b="1"/>
              <a:t>		H</a:t>
            </a:r>
            <a:r>
              <a:rPr lang="en-US" altLang="en-US" sz="2000" b="1" baseline="-25000"/>
              <a:t>2</a:t>
            </a:r>
            <a:r>
              <a:rPr lang="en-US" altLang="en-US" sz="2000" b="1"/>
              <a:t>PO</a:t>
            </a:r>
            <a:r>
              <a:rPr lang="en-US" altLang="en-US" sz="2000" b="1" baseline="-25000"/>
              <a:t>4</a:t>
            </a:r>
            <a:r>
              <a:rPr lang="en-US" altLang="en-US" sz="2000" b="1" baseline="30000"/>
              <a:t>-</a:t>
            </a:r>
            <a:r>
              <a:rPr lang="en-US" altLang="en-US" sz="2000" b="1"/>
              <a:t>			HPO</a:t>
            </a:r>
            <a:r>
              <a:rPr lang="en-US" altLang="en-US" sz="2000" b="1" baseline="-25000"/>
              <a:t>4</a:t>
            </a:r>
            <a:r>
              <a:rPr lang="en-US" altLang="en-US" sz="2000" b="1" baseline="30000"/>
              <a:t>2-</a:t>
            </a:r>
            <a:endParaRPr lang="en-US" altLang="en-US" sz="2000" b="1"/>
          </a:p>
          <a:p>
            <a:pPr>
              <a:spcBef>
                <a:spcPct val="0"/>
              </a:spcBef>
              <a:buFontTx/>
              <a:buNone/>
            </a:pPr>
            <a:r>
              <a:rPr lang="en-US" altLang="en-US" sz="2000" b="1"/>
              <a:t>		NH</a:t>
            </a:r>
            <a:r>
              <a:rPr lang="en-US" altLang="en-US" sz="2000" b="1" baseline="-25000"/>
              <a:t>4</a:t>
            </a:r>
            <a:r>
              <a:rPr lang="en-US" altLang="en-US" sz="2000" b="1" baseline="30000"/>
              <a:t>+</a:t>
            </a:r>
            <a:r>
              <a:rPr lang="en-US" altLang="en-US" sz="2000" b="1"/>
              <a:t>			NH</a:t>
            </a:r>
            <a:r>
              <a:rPr lang="en-US" altLang="en-US" sz="2000" b="1" baseline="-25000"/>
              <a:t>3</a:t>
            </a:r>
            <a:endParaRPr lang="en-US" altLang="en-US" sz="2000" b="1"/>
          </a:p>
          <a:p>
            <a:pPr>
              <a:spcBef>
                <a:spcPct val="0"/>
              </a:spcBef>
              <a:buFontTx/>
              <a:buNone/>
            </a:pPr>
            <a:r>
              <a:rPr lang="en-US" altLang="en-US" sz="2000" b="1"/>
              <a:t>		HCO</a:t>
            </a:r>
            <a:r>
              <a:rPr lang="en-US" altLang="en-US" sz="2000" b="1" baseline="-25000"/>
              <a:t>3</a:t>
            </a:r>
            <a:r>
              <a:rPr lang="en-US" altLang="en-US" sz="2000" b="1" baseline="30000"/>
              <a:t>-</a:t>
            </a:r>
            <a:r>
              <a:rPr lang="en-US" altLang="en-US" sz="2000" b="1"/>
              <a:t>			CO</a:t>
            </a:r>
            <a:r>
              <a:rPr lang="en-US" altLang="en-US" sz="2000" b="1" baseline="-25000"/>
              <a:t>3</a:t>
            </a:r>
            <a:r>
              <a:rPr lang="en-US" altLang="en-US" sz="2000" b="1" baseline="30000"/>
              <a:t>2-</a:t>
            </a:r>
            <a:endParaRPr lang="en-US" altLang="en-US" sz="2000" b="1"/>
          </a:p>
          <a:p>
            <a:pPr>
              <a:spcBef>
                <a:spcPct val="0"/>
              </a:spcBef>
              <a:buFontTx/>
              <a:buNone/>
            </a:pPr>
            <a:r>
              <a:rPr lang="en-US" altLang="en-US" sz="2000" b="1"/>
              <a:t>		HPO</a:t>
            </a:r>
            <a:r>
              <a:rPr lang="en-US" altLang="en-US" sz="2000" b="1" baseline="-25000"/>
              <a:t>4</a:t>
            </a:r>
            <a:r>
              <a:rPr lang="en-US" altLang="en-US" sz="2000" b="1" baseline="30000"/>
              <a:t>2-</a:t>
            </a:r>
            <a:r>
              <a:rPr lang="en-US" altLang="en-US" sz="2000" b="1"/>
              <a:t>			PO</a:t>
            </a:r>
            <a:r>
              <a:rPr lang="en-US" altLang="en-US" sz="2000" b="1" baseline="-25000"/>
              <a:t>4</a:t>
            </a:r>
            <a:r>
              <a:rPr lang="en-US" altLang="en-US" sz="2000" b="1" baseline="30000"/>
              <a:t>3-</a:t>
            </a:r>
            <a:endParaRPr lang="en-US" altLang="en-US" sz="2000" b="1"/>
          </a:p>
          <a:p>
            <a:pPr>
              <a:spcBef>
                <a:spcPct val="0"/>
              </a:spcBef>
              <a:buFontTx/>
              <a:buNone/>
            </a:pPr>
            <a:r>
              <a:rPr lang="en-US" altLang="en-US" sz="2000" b="1"/>
              <a:t>		H</a:t>
            </a:r>
            <a:r>
              <a:rPr lang="en-US" altLang="en-US" sz="2000" b="1" baseline="-25000"/>
              <a:t>2</a:t>
            </a:r>
            <a:r>
              <a:rPr lang="en-US" altLang="en-US" sz="2000" b="1"/>
              <a:t>O			OH</a:t>
            </a:r>
            <a:r>
              <a:rPr lang="en-US" altLang="en-US" sz="2000" b="1" baseline="30000"/>
              <a:t>-</a:t>
            </a:r>
            <a:endParaRPr lang="en-US" altLang="en-US" sz="2000" b="1"/>
          </a:p>
          <a:p>
            <a:pPr>
              <a:spcBef>
                <a:spcPct val="0"/>
              </a:spcBef>
              <a:buFontTx/>
              <a:buNone/>
            </a:pPr>
            <a:r>
              <a:rPr lang="en-US" altLang="en-US" sz="2000" b="1"/>
              <a:t>		HS</a:t>
            </a:r>
            <a:r>
              <a:rPr lang="en-US" altLang="en-US" sz="2000" b="1" baseline="30000"/>
              <a:t>-</a:t>
            </a:r>
            <a:r>
              <a:rPr lang="en-US" altLang="en-US" sz="2000" b="1"/>
              <a:t>			S</a:t>
            </a:r>
            <a:r>
              <a:rPr lang="en-US" altLang="en-US" sz="2000" b="1" baseline="30000"/>
              <a:t>2-</a:t>
            </a:r>
            <a:endParaRPr lang="en-US" altLang="en-US" sz="2000" b="1"/>
          </a:p>
          <a:p>
            <a:pPr>
              <a:spcBef>
                <a:spcPct val="0"/>
              </a:spcBef>
              <a:buFontTx/>
              <a:buNone/>
            </a:pPr>
            <a:r>
              <a:rPr lang="en-US" altLang="en-US" sz="2000" b="1"/>
              <a:t>		OH</a:t>
            </a:r>
            <a:r>
              <a:rPr lang="en-US" altLang="en-US" sz="2000" b="1" baseline="30000"/>
              <a:t>-</a:t>
            </a:r>
            <a:r>
              <a:rPr lang="en-US" altLang="en-US" sz="2000" b="1"/>
              <a:t>			O</a:t>
            </a:r>
            <a:r>
              <a:rPr lang="en-US" altLang="en-US" sz="2000" b="1" baseline="-25000"/>
              <a:t>2</a:t>
            </a:r>
            <a:r>
              <a:rPr lang="en-US" altLang="en-US" sz="2000" b="1" baseline="30000"/>
              <a:t>-</a:t>
            </a:r>
            <a:endParaRPr lang="en-US" altLang="en-US" sz="2000" b="1"/>
          </a:p>
          <a:p>
            <a:pPr>
              <a:spcBef>
                <a:spcPct val="0"/>
              </a:spcBef>
              <a:buFontTx/>
              <a:buNone/>
            </a:pPr>
            <a:r>
              <a:rPr lang="en-US" altLang="en-US" sz="2000" b="1"/>
              <a:t>		H</a:t>
            </a:r>
            <a:r>
              <a:rPr lang="en-US" altLang="en-US" sz="2000" b="1" baseline="-25000"/>
              <a:t>2</a:t>
            </a:r>
            <a:r>
              <a:rPr lang="en-US" altLang="en-US" sz="2000" b="1"/>
              <a:t>			H</a:t>
            </a:r>
            <a:r>
              <a:rPr lang="en-US" altLang="en-US" sz="2000" b="1" baseline="30000"/>
              <a:t>-</a:t>
            </a:r>
            <a:endParaRPr lang="en-US" altLang="en-US" sz="2000" b="1"/>
          </a:p>
        </p:txBody>
      </p:sp>
      <p:sp>
        <p:nvSpPr>
          <p:cNvPr id="49155" name="Line 3"/>
          <p:cNvSpPr>
            <a:spLocks noChangeShapeType="1"/>
          </p:cNvSpPr>
          <p:nvPr/>
        </p:nvSpPr>
        <p:spPr bwMode="auto">
          <a:xfrm>
            <a:off x="2514600" y="1905000"/>
            <a:ext cx="3810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56" name="Line 4"/>
          <p:cNvSpPr>
            <a:spLocks noChangeShapeType="1"/>
          </p:cNvSpPr>
          <p:nvPr/>
        </p:nvSpPr>
        <p:spPr bwMode="auto">
          <a:xfrm>
            <a:off x="2514600" y="2209800"/>
            <a:ext cx="3810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57" name="Line 5"/>
          <p:cNvSpPr>
            <a:spLocks noChangeShapeType="1"/>
          </p:cNvSpPr>
          <p:nvPr/>
        </p:nvSpPr>
        <p:spPr bwMode="auto">
          <a:xfrm>
            <a:off x="2590800" y="5257800"/>
            <a:ext cx="3657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58" name="Line 6"/>
          <p:cNvSpPr>
            <a:spLocks noChangeShapeType="1"/>
          </p:cNvSpPr>
          <p:nvPr/>
        </p:nvSpPr>
        <p:spPr bwMode="auto">
          <a:xfrm flipV="1">
            <a:off x="2590800" y="5562600"/>
            <a:ext cx="3657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59" name="AutoShape 8"/>
          <p:cNvSpPr>
            <a:spLocks/>
          </p:cNvSpPr>
          <p:nvPr/>
        </p:nvSpPr>
        <p:spPr bwMode="auto">
          <a:xfrm>
            <a:off x="6477000" y="5638800"/>
            <a:ext cx="304800" cy="838200"/>
          </a:xfrm>
          <a:prstGeom prst="rightBrace">
            <a:avLst>
              <a:gd name="adj1" fmla="val 2291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9160" name="AutoShape 9"/>
          <p:cNvSpPr>
            <a:spLocks/>
          </p:cNvSpPr>
          <p:nvPr/>
        </p:nvSpPr>
        <p:spPr bwMode="auto">
          <a:xfrm>
            <a:off x="1752600" y="914400"/>
            <a:ext cx="152400" cy="914400"/>
          </a:xfrm>
          <a:prstGeom prst="leftBrace">
            <a:avLst>
              <a:gd name="adj1" fmla="val 50000"/>
              <a:gd name="adj2" fmla="val 44444"/>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9161" name="Text Box 11"/>
          <p:cNvSpPr txBox="1">
            <a:spLocks noChangeArrowheads="1"/>
          </p:cNvSpPr>
          <p:nvPr/>
        </p:nvSpPr>
        <p:spPr bwMode="auto">
          <a:xfrm>
            <a:off x="1828800" y="914400"/>
            <a:ext cx="8382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a:t>  </a:t>
            </a:r>
            <a:r>
              <a:rPr lang="en-US" altLang="en-US" sz="1600" b="1">
                <a:solidFill>
                  <a:srgbClr val="996633"/>
                </a:solidFill>
              </a:rPr>
              <a:t>strong</a:t>
            </a:r>
            <a:endParaRPr lang="en-US" altLang="en-US" sz="1800"/>
          </a:p>
        </p:txBody>
      </p:sp>
      <p:sp>
        <p:nvSpPr>
          <p:cNvPr id="49162" name="Text Box 13"/>
          <p:cNvSpPr txBox="1">
            <a:spLocks noChangeArrowheads="1"/>
          </p:cNvSpPr>
          <p:nvPr/>
        </p:nvSpPr>
        <p:spPr bwMode="auto">
          <a:xfrm>
            <a:off x="6384925" y="1204913"/>
            <a:ext cx="1022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b="1">
                <a:solidFill>
                  <a:srgbClr val="6600CC"/>
                </a:solidFill>
              </a:rPr>
              <a:t>negligible</a:t>
            </a:r>
            <a:endParaRPr lang="en-US" altLang="en-US" sz="1600"/>
          </a:p>
        </p:txBody>
      </p:sp>
      <p:sp>
        <p:nvSpPr>
          <p:cNvPr id="49163" name="Text Box 14"/>
          <p:cNvSpPr txBox="1">
            <a:spLocks noChangeArrowheads="1"/>
          </p:cNvSpPr>
          <p:nvPr/>
        </p:nvSpPr>
        <p:spPr bwMode="auto">
          <a:xfrm>
            <a:off x="0" y="727075"/>
            <a:ext cx="2286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A50021"/>
                </a:solidFill>
              </a:rPr>
              <a:t>100 percent</a:t>
            </a:r>
          </a:p>
          <a:p>
            <a:pPr>
              <a:spcBef>
                <a:spcPct val="0"/>
              </a:spcBef>
              <a:buFontTx/>
              <a:buNone/>
            </a:pPr>
            <a:r>
              <a:rPr lang="en-US" altLang="en-US" sz="2400" b="1">
                <a:solidFill>
                  <a:srgbClr val="A50021"/>
                </a:solidFill>
              </a:rPr>
              <a:t>ionized in</a:t>
            </a:r>
          </a:p>
          <a:p>
            <a:pPr>
              <a:spcBef>
                <a:spcPct val="0"/>
              </a:spcBef>
              <a:buFontTx/>
              <a:buNone/>
            </a:pPr>
            <a:r>
              <a:rPr lang="en-US" altLang="en-US" sz="2400" b="1">
                <a:solidFill>
                  <a:srgbClr val="A50021"/>
                </a:solidFill>
              </a:rPr>
              <a:t>H</a:t>
            </a:r>
            <a:r>
              <a:rPr lang="en-US" altLang="en-US" sz="2400" b="1" baseline="-25000">
                <a:solidFill>
                  <a:srgbClr val="A50021"/>
                </a:solidFill>
              </a:rPr>
              <a:t>2</a:t>
            </a:r>
            <a:r>
              <a:rPr lang="en-US" altLang="en-US" sz="2400" b="1">
                <a:solidFill>
                  <a:srgbClr val="A50021"/>
                </a:solidFill>
              </a:rPr>
              <a:t>O</a:t>
            </a:r>
            <a:endParaRPr lang="en-US" altLang="en-US" sz="2400"/>
          </a:p>
        </p:txBody>
      </p:sp>
      <p:sp>
        <p:nvSpPr>
          <p:cNvPr id="49164" name="Text Box 15"/>
          <p:cNvSpPr txBox="1">
            <a:spLocks noChangeArrowheads="1"/>
          </p:cNvSpPr>
          <p:nvPr/>
        </p:nvSpPr>
        <p:spPr bwMode="auto">
          <a:xfrm>
            <a:off x="1584325" y="5776913"/>
            <a:ext cx="1174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b="1"/>
              <a:t>   </a:t>
            </a:r>
            <a:r>
              <a:rPr lang="en-US" altLang="en-US" sz="1600" b="1">
                <a:solidFill>
                  <a:srgbClr val="6600CC"/>
                </a:solidFill>
              </a:rPr>
              <a:t>negligible</a:t>
            </a:r>
            <a:endParaRPr lang="en-US" altLang="en-US" sz="1600"/>
          </a:p>
        </p:txBody>
      </p:sp>
      <p:sp>
        <p:nvSpPr>
          <p:cNvPr id="49165" name="Text Box 16"/>
          <p:cNvSpPr txBox="1">
            <a:spLocks noChangeArrowheads="1"/>
          </p:cNvSpPr>
          <p:nvPr/>
        </p:nvSpPr>
        <p:spPr bwMode="auto">
          <a:xfrm>
            <a:off x="5927725" y="5853113"/>
            <a:ext cx="738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b="1">
                <a:solidFill>
                  <a:srgbClr val="996633"/>
                </a:solidFill>
              </a:rPr>
              <a:t>strong</a:t>
            </a:r>
            <a:endParaRPr lang="en-US" altLang="en-US" sz="1600"/>
          </a:p>
        </p:txBody>
      </p:sp>
      <p:sp>
        <p:nvSpPr>
          <p:cNvPr id="49166" name="Text Box 17"/>
          <p:cNvSpPr txBox="1">
            <a:spLocks noChangeArrowheads="1"/>
          </p:cNvSpPr>
          <p:nvPr/>
        </p:nvSpPr>
        <p:spPr bwMode="auto">
          <a:xfrm>
            <a:off x="6918325" y="5486400"/>
            <a:ext cx="2225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A50021"/>
                </a:solidFill>
              </a:rPr>
              <a:t>100 percent </a:t>
            </a:r>
          </a:p>
          <a:p>
            <a:pPr>
              <a:spcBef>
                <a:spcPct val="0"/>
              </a:spcBef>
              <a:buFontTx/>
              <a:buNone/>
            </a:pPr>
            <a:r>
              <a:rPr lang="en-US" altLang="en-US" sz="2400" b="1">
                <a:solidFill>
                  <a:srgbClr val="A50021"/>
                </a:solidFill>
              </a:rPr>
              <a:t>protonated in</a:t>
            </a:r>
          </a:p>
          <a:p>
            <a:pPr>
              <a:spcBef>
                <a:spcPct val="0"/>
              </a:spcBef>
              <a:buFontTx/>
              <a:buNone/>
            </a:pPr>
            <a:r>
              <a:rPr lang="en-US" altLang="en-US" sz="2400" b="1">
                <a:solidFill>
                  <a:srgbClr val="A50021"/>
                </a:solidFill>
              </a:rPr>
              <a:t>H</a:t>
            </a:r>
            <a:r>
              <a:rPr lang="en-US" altLang="en-US" sz="2400" b="1" baseline="-25000">
                <a:solidFill>
                  <a:srgbClr val="A50021"/>
                </a:solidFill>
              </a:rPr>
              <a:t>2</a:t>
            </a:r>
            <a:r>
              <a:rPr lang="en-US" altLang="en-US" sz="2400" b="1">
                <a:solidFill>
                  <a:srgbClr val="A50021"/>
                </a:solidFill>
              </a:rPr>
              <a:t>O</a:t>
            </a:r>
            <a:endParaRPr lang="en-US" altLang="en-US" sz="2400"/>
          </a:p>
        </p:txBody>
      </p:sp>
      <p:sp>
        <p:nvSpPr>
          <p:cNvPr id="49167" name="Text Box 18"/>
          <p:cNvSpPr txBox="1">
            <a:spLocks noChangeArrowheads="1"/>
          </p:cNvSpPr>
          <p:nvPr/>
        </p:nvSpPr>
        <p:spPr bwMode="auto">
          <a:xfrm>
            <a:off x="2362200" y="2708275"/>
            <a:ext cx="381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FF33CC"/>
                </a:solidFill>
              </a:rPr>
              <a:t>weak</a:t>
            </a:r>
            <a:endParaRPr lang="en-US" altLang="en-US" sz="2400" b="1"/>
          </a:p>
        </p:txBody>
      </p:sp>
      <p:sp>
        <p:nvSpPr>
          <p:cNvPr id="49168" name="Text Box 21"/>
          <p:cNvSpPr txBox="1">
            <a:spLocks noChangeArrowheads="1"/>
          </p:cNvSpPr>
          <p:nvPr/>
        </p:nvSpPr>
        <p:spPr bwMode="auto">
          <a:xfrm>
            <a:off x="6400800" y="2743200"/>
            <a:ext cx="381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FF33CC"/>
                </a:solidFill>
              </a:rPr>
              <a:t>weak</a:t>
            </a:r>
            <a:endParaRPr lang="en-US" altLang="en-US" sz="2400" b="1"/>
          </a:p>
        </p:txBody>
      </p:sp>
      <p:sp>
        <p:nvSpPr>
          <p:cNvPr id="49169" name="Text Box 22"/>
          <p:cNvSpPr txBox="1">
            <a:spLocks noChangeArrowheads="1"/>
          </p:cNvSpPr>
          <p:nvPr/>
        </p:nvSpPr>
        <p:spPr bwMode="auto">
          <a:xfrm>
            <a:off x="974725" y="2590800"/>
            <a:ext cx="136842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006600"/>
                </a:solidFill>
                <a:sym typeface="Symbol" panose="05050102010706020507" pitchFamily="18" charset="2"/>
              </a:rPr>
              <a:t></a:t>
            </a:r>
          </a:p>
          <a:p>
            <a:pPr>
              <a:spcBef>
                <a:spcPct val="0"/>
              </a:spcBef>
              <a:buFontTx/>
              <a:buNone/>
            </a:pPr>
            <a:r>
              <a:rPr lang="en-US" altLang="en-US" sz="2400" b="1">
                <a:solidFill>
                  <a:srgbClr val="006600"/>
                </a:solidFill>
                <a:sym typeface="Symbol" panose="05050102010706020507" pitchFamily="18" charset="2"/>
              </a:rPr>
              <a:t></a:t>
            </a:r>
          </a:p>
          <a:p>
            <a:pPr>
              <a:spcBef>
                <a:spcPct val="0"/>
              </a:spcBef>
              <a:buFontTx/>
              <a:buNone/>
            </a:pPr>
            <a:r>
              <a:rPr lang="en-US" altLang="en-US" sz="2400" b="1">
                <a:solidFill>
                  <a:srgbClr val="006600"/>
                </a:solidFill>
                <a:sym typeface="Symbol" panose="05050102010706020507" pitchFamily="18" charset="2"/>
              </a:rPr>
              <a:t></a:t>
            </a:r>
          </a:p>
          <a:p>
            <a:pPr>
              <a:spcBef>
                <a:spcPct val="0"/>
              </a:spcBef>
              <a:buFontTx/>
              <a:buNone/>
            </a:pPr>
            <a:r>
              <a:rPr lang="en-US" altLang="en-US" sz="2400" b="1">
                <a:solidFill>
                  <a:srgbClr val="006600"/>
                </a:solidFill>
                <a:sym typeface="Symbol" panose="05050102010706020507" pitchFamily="18" charset="2"/>
              </a:rPr>
              <a:t></a:t>
            </a:r>
            <a:endParaRPr lang="en-US" altLang="en-US" sz="2400" b="1">
              <a:solidFill>
                <a:srgbClr val="006600"/>
              </a:solidFill>
            </a:endParaRPr>
          </a:p>
          <a:p>
            <a:pPr>
              <a:spcBef>
                <a:spcPct val="0"/>
              </a:spcBef>
              <a:buFontTx/>
              <a:buNone/>
            </a:pPr>
            <a:r>
              <a:rPr lang="en-US" altLang="en-US" sz="2400" b="1">
                <a:solidFill>
                  <a:srgbClr val="006600"/>
                </a:solidFill>
              </a:rPr>
              <a:t>Acid</a:t>
            </a:r>
          </a:p>
          <a:p>
            <a:pPr>
              <a:spcBef>
                <a:spcPct val="0"/>
              </a:spcBef>
              <a:buFontTx/>
              <a:buNone/>
            </a:pPr>
            <a:r>
              <a:rPr lang="en-US" altLang="en-US" sz="2400" b="1">
                <a:solidFill>
                  <a:srgbClr val="006600"/>
                </a:solidFill>
              </a:rPr>
              <a:t>strength</a:t>
            </a:r>
          </a:p>
          <a:p>
            <a:pPr>
              <a:spcBef>
                <a:spcPct val="0"/>
              </a:spcBef>
              <a:buFontTx/>
              <a:buNone/>
            </a:pPr>
            <a:r>
              <a:rPr lang="en-US" altLang="en-US" sz="2400" b="1">
                <a:solidFill>
                  <a:srgbClr val="006600"/>
                </a:solidFill>
              </a:rPr>
              <a:t>increases</a:t>
            </a:r>
            <a:endParaRPr lang="en-US" altLang="en-US" sz="2400" b="1"/>
          </a:p>
        </p:txBody>
      </p:sp>
      <p:sp>
        <p:nvSpPr>
          <p:cNvPr id="49170" name="Text Box 23"/>
          <p:cNvSpPr txBox="1">
            <a:spLocks noChangeArrowheads="1"/>
          </p:cNvSpPr>
          <p:nvPr/>
        </p:nvSpPr>
        <p:spPr bwMode="auto">
          <a:xfrm>
            <a:off x="7146925" y="2022475"/>
            <a:ext cx="136842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006600"/>
                </a:solidFill>
              </a:rPr>
              <a:t>Base </a:t>
            </a:r>
          </a:p>
          <a:p>
            <a:pPr>
              <a:spcBef>
                <a:spcPct val="0"/>
              </a:spcBef>
              <a:buFontTx/>
              <a:buNone/>
            </a:pPr>
            <a:r>
              <a:rPr lang="en-US" altLang="en-US" sz="2400" b="1">
                <a:solidFill>
                  <a:srgbClr val="006600"/>
                </a:solidFill>
              </a:rPr>
              <a:t>strength</a:t>
            </a:r>
          </a:p>
          <a:p>
            <a:pPr>
              <a:spcBef>
                <a:spcPct val="0"/>
              </a:spcBef>
              <a:buFontTx/>
              <a:buNone/>
            </a:pPr>
            <a:r>
              <a:rPr lang="en-US" altLang="en-US" sz="2400" b="1">
                <a:solidFill>
                  <a:srgbClr val="006600"/>
                </a:solidFill>
              </a:rPr>
              <a:t>increases</a:t>
            </a:r>
          </a:p>
          <a:p>
            <a:pPr>
              <a:spcBef>
                <a:spcPct val="0"/>
              </a:spcBef>
              <a:buFontTx/>
              <a:buNone/>
            </a:pPr>
            <a:r>
              <a:rPr lang="en-US" altLang="en-US" sz="2400" b="1">
                <a:solidFill>
                  <a:srgbClr val="006600"/>
                </a:solidFill>
                <a:sym typeface="Symbol" panose="05050102010706020507" pitchFamily="18" charset="2"/>
              </a:rPr>
              <a:t></a:t>
            </a:r>
          </a:p>
          <a:p>
            <a:pPr>
              <a:spcBef>
                <a:spcPct val="0"/>
              </a:spcBef>
              <a:buFontTx/>
              <a:buNone/>
            </a:pPr>
            <a:r>
              <a:rPr lang="en-US" altLang="en-US" sz="2400" b="1">
                <a:solidFill>
                  <a:srgbClr val="006600"/>
                </a:solidFill>
                <a:sym typeface="Symbol" panose="05050102010706020507" pitchFamily="18" charset="2"/>
              </a:rPr>
              <a:t></a:t>
            </a:r>
          </a:p>
          <a:p>
            <a:pPr>
              <a:spcBef>
                <a:spcPct val="0"/>
              </a:spcBef>
              <a:buFontTx/>
              <a:buNone/>
            </a:pPr>
            <a:r>
              <a:rPr lang="en-US" altLang="en-US" sz="2400" b="1">
                <a:solidFill>
                  <a:srgbClr val="006600"/>
                </a:solidFill>
                <a:sym typeface="Symbol" panose="05050102010706020507" pitchFamily="18" charset="2"/>
              </a:rPr>
              <a:t></a:t>
            </a:r>
          </a:p>
          <a:p>
            <a:pPr>
              <a:spcBef>
                <a:spcPct val="0"/>
              </a:spcBef>
              <a:buFontTx/>
              <a:buNone/>
            </a:pPr>
            <a:r>
              <a:rPr lang="en-US" altLang="en-US" sz="2400" b="1">
                <a:solidFill>
                  <a:srgbClr val="006600"/>
                </a:solidFill>
                <a:sym typeface="Symbol" panose="05050102010706020507" pitchFamily="18" charset="2"/>
              </a:rPr>
              <a:t></a:t>
            </a:r>
            <a:endParaRPr lang="en-US" altLang="en-US" sz="2400" b="1"/>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4"/>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fld id="{9554274B-B5A1-45F2-A967-BA3E97DF5348}" type="slidenum">
              <a:rPr lang="en-US" altLang="en-US" sz="1400" smtClean="0"/>
              <a:pPr algn="ctr">
                <a:spcBef>
                  <a:spcPct val="0"/>
                </a:spcBef>
                <a:buFontTx/>
                <a:buNone/>
              </a:pPr>
              <a:t>23</a:t>
            </a:fld>
            <a:endParaRPr lang="en-US" altLang="en-US" sz="1400" smtClean="0"/>
          </a:p>
        </p:txBody>
      </p:sp>
      <p:sp>
        <p:nvSpPr>
          <p:cNvPr id="51203" name="Rectangle 2"/>
          <p:cNvSpPr>
            <a:spLocks noGrp="1" noChangeArrowheads="1"/>
          </p:cNvSpPr>
          <p:nvPr>
            <p:ph type="title"/>
          </p:nvPr>
        </p:nvSpPr>
        <p:spPr>
          <a:xfrm>
            <a:off x="304800" y="228600"/>
            <a:ext cx="8458200" cy="1143000"/>
          </a:xfrm>
        </p:spPr>
        <p:txBody>
          <a:bodyPr/>
          <a:lstStyle/>
          <a:p>
            <a:r>
              <a:rPr lang="en-US" altLang="en-US" smtClean="0"/>
              <a:t>Strengths of Binary Acids</a:t>
            </a:r>
          </a:p>
        </p:txBody>
      </p:sp>
      <p:sp>
        <p:nvSpPr>
          <p:cNvPr id="51204" name="Rectangle 3"/>
          <p:cNvSpPr>
            <a:spLocks noGrp="1" noChangeArrowheads="1"/>
          </p:cNvSpPr>
          <p:nvPr>
            <p:ph type="body" idx="1"/>
          </p:nvPr>
        </p:nvSpPr>
        <p:spPr>
          <a:xfrm>
            <a:off x="0" y="1600200"/>
            <a:ext cx="5867400" cy="4495800"/>
          </a:xfrm>
        </p:spPr>
        <p:txBody>
          <a:bodyPr/>
          <a:lstStyle/>
          <a:p>
            <a:pPr>
              <a:lnSpc>
                <a:spcPct val="90000"/>
              </a:lnSpc>
            </a:pPr>
            <a:r>
              <a:rPr lang="en-US" altLang="en-US" sz="2800" smtClean="0"/>
              <a:t>the more </a:t>
            </a:r>
            <a:r>
              <a:rPr lang="en-US" altLang="en-US" sz="2800" smtClean="0">
                <a:latin typeface="Symbol" panose="05050102010706020507" pitchFamily="18" charset="2"/>
              </a:rPr>
              <a:t>d</a:t>
            </a:r>
            <a:r>
              <a:rPr lang="en-US" altLang="en-US" sz="2800" smtClean="0"/>
              <a:t>+ H-X </a:t>
            </a:r>
            <a:r>
              <a:rPr lang="en-US" altLang="en-US" sz="2800" smtClean="0">
                <a:latin typeface="Symbol" panose="05050102010706020507" pitchFamily="18" charset="2"/>
              </a:rPr>
              <a:t>d</a:t>
            </a:r>
            <a:r>
              <a:rPr lang="en-US" altLang="en-US" sz="2800" smtClean="0"/>
              <a:t>- polarized the bond, the more acidic the bond</a:t>
            </a:r>
          </a:p>
          <a:p>
            <a:pPr>
              <a:lnSpc>
                <a:spcPct val="90000"/>
              </a:lnSpc>
            </a:pPr>
            <a:r>
              <a:rPr lang="en-US" altLang="en-US" sz="2800" smtClean="0"/>
              <a:t>the stronger the H-X bond, the weaker the acid</a:t>
            </a:r>
          </a:p>
          <a:p>
            <a:pPr>
              <a:lnSpc>
                <a:spcPct val="90000"/>
              </a:lnSpc>
            </a:pPr>
            <a:r>
              <a:rPr lang="en-US" altLang="en-US" sz="2800" smtClean="0"/>
              <a:t>binary acid strength increases to the right across a period</a:t>
            </a:r>
          </a:p>
          <a:p>
            <a:pPr lvl="1">
              <a:lnSpc>
                <a:spcPct val="90000"/>
              </a:lnSpc>
            </a:pPr>
            <a:r>
              <a:rPr lang="en-US" altLang="en-US" sz="2400" smtClean="0"/>
              <a:t>H-C &lt; H-N &lt; H-O &lt; H-F</a:t>
            </a:r>
          </a:p>
          <a:p>
            <a:pPr>
              <a:lnSpc>
                <a:spcPct val="90000"/>
              </a:lnSpc>
            </a:pPr>
            <a:r>
              <a:rPr lang="en-US" altLang="en-US" sz="2800" smtClean="0"/>
              <a:t>binary acid strength increases down the column</a:t>
            </a:r>
          </a:p>
          <a:p>
            <a:pPr lvl="1">
              <a:lnSpc>
                <a:spcPct val="90000"/>
              </a:lnSpc>
            </a:pPr>
            <a:r>
              <a:rPr lang="en-US" altLang="en-US" sz="2400" smtClean="0"/>
              <a:t>H-F &lt; H-Cl &lt; H-Br &lt; H-I</a:t>
            </a:r>
          </a:p>
        </p:txBody>
      </p:sp>
      <p:pic>
        <p:nvPicPr>
          <p:cNvPr id="51205" name="Picture 4" descr="15_14[1]"/>
          <p:cNvPicPr>
            <a:picLocks noChangeAspect="1" noChangeArrowheads="1"/>
          </p:cNvPicPr>
          <p:nvPr/>
        </p:nvPicPr>
        <p:blipFill>
          <a:blip r:embed="rId3">
            <a:extLst>
              <a:ext uri="{28A0092B-C50C-407E-A947-70E740481C1C}">
                <a14:useLocalDpi xmlns:a14="http://schemas.microsoft.com/office/drawing/2010/main" val="0"/>
              </a:ext>
            </a:extLst>
          </a:blip>
          <a:srcRect b="4286"/>
          <a:stretch>
            <a:fillRect/>
          </a:stretch>
        </p:blipFill>
        <p:spPr bwMode="auto">
          <a:xfrm>
            <a:off x="5791200" y="1219200"/>
            <a:ext cx="31781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fld id="{7CA9A37B-1AF6-4E04-A009-FD39D7881423}" type="slidenum">
              <a:rPr lang="en-US" altLang="en-US" sz="1400" smtClean="0"/>
              <a:pPr algn="ctr">
                <a:spcBef>
                  <a:spcPct val="0"/>
                </a:spcBef>
                <a:buFontTx/>
                <a:buNone/>
              </a:pPr>
              <a:t>24</a:t>
            </a:fld>
            <a:endParaRPr lang="en-US" altLang="en-US" sz="1400" smtClean="0"/>
          </a:p>
        </p:txBody>
      </p:sp>
      <p:sp>
        <p:nvSpPr>
          <p:cNvPr id="53251" name="Rectangle 2"/>
          <p:cNvSpPr>
            <a:spLocks noGrp="1" noChangeArrowheads="1"/>
          </p:cNvSpPr>
          <p:nvPr>
            <p:ph type="title"/>
          </p:nvPr>
        </p:nvSpPr>
        <p:spPr/>
        <p:txBody>
          <a:bodyPr/>
          <a:lstStyle/>
          <a:p>
            <a:r>
              <a:rPr lang="en-US" altLang="en-US" smtClean="0"/>
              <a:t>Strengths of Oxyacids, H-O-Y</a:t>
            </a:r>
          </a:p>
        </p:txBody>
      </p:sp>
      <p:sp>
        <p:nvSpPr>
          <p:cNvPr id="53252" name="Rectangle 3"/>
          <p:cNvSpPr>
            <a:spLocks noGrp="1" noChangeArrowheads="1"/>
          </p:cNvSpPr>
          <p:nvPr>
            <p:ph type="body" idx="1"/>
          </p:nvPr>
        </p:nvSpPr>
        <p:spPr/>
        <p:txBody>
          <a:bodyPr/>
          <a:lstStyle/>
          <a:p>
            <a:r>
              <a:rPr lang="en-US" altLang="en-US" smtClean="0"/>
              <a:t>the more electronegative the Y atom, the stronger the acid</a:t>
            </a:r>
          </a:p>
          <a:p>
            <a:pPr lvl="1"/>
            <a:r>
              <a:rPr lang="en-US" altLang="en-US" smtClean="0"/>
              <a:t>helps weakens the H-O bond</a:t>
            </a:r>
          </a:p>
          <a:p>
            <a:r>
              <a:rPr lang="en-US" altLang="en-US" smtClean="0"/>
              <a:t>the more oxygens attached to Y, the stronger the acid</a:t>
            </a:r>
          </a:p>
          <a:p>
            <a:pPr lvl="1"/>
            <a:r>
              <a:rPr lang="en-US" altLang="en-US" smtClean="0"/>
              <a:t>further weakens and polarizes the H-O bond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2743200" y="228600"/>
            <a:ext cx="4100513"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u="sng"/>
              <a:t>Acid</a:t>
            </a:r>
            <a:r>
              <a:rPr lang="en-US" altLang="en-US" sz="2400" b="1"/>
              <a:t>			</a:t>
            </a:r>
            <a:r>
              <a:rPr lang="en-US" altLang="en-US" sz="2400" b="1" u="sng"/>
              <a:t>Base</a:t>
            </a:r>
            <a:endParaRPr lang="en-US" altLang="en-US" sz="2400" b="1"/>
          </a:p>
          <a:p>
            <a:pPr>
              <a:spcBef>
                <a:spcPct val="0"/>
              </a:spcBef>
              <a:buFontTx/>
              <a:buNone/>
            </a:pPr>
            <a:r>
              <a:rPr lang="en-US" altLang="en-US" sz="2000" b="1"/>
              <a:t>HCl			Cl</a:t>
            </a:r>
            <a:r>
              <a:rPr lang="en-US" altLang="en-US" sz="2000" b="1" baseline="30000"/>
              <a:t>-</a:t>
            </a:r>
            <a:endParaRPr lang="en-US" altLang="en-US" sz="2000" b="1"/>
          </a:p>
          <a:p>
            <a:pPr>
              <a:spcBef>
                <a:spcPct val="0"/>
              </a:spcBef>
              <a:buFontTx/>
              <a:buNone/>
            </a:pPr>
            <a:r>
              <a:rPr lang="en-US" altLang="en-US" sz="2000" b="1"/>
              <a:t>H</a:t>
            </a:r>
            <a:r>
              <a:rPr lang="en-US" altLang="en-US" sz="2000" b="1" baseline="-25000"/>
              <a:t>2</a:t>
            </a:r>
            <a:r>
              <a:rPr lang="en-US" altLang="en-US" sz="2000" b="1"/>
              <a:t>SO</a:t>
            </a:r>
            <a:r>
              <a:rPr lang="en-US" altLang="en-US" sz="2000" b="1" baseline="-25000"/>
              <a:t>4</a:t>
            </a:r>
            <a:r>
              <a:rPr lang="en-US" altLang="en-US" sz="2000" b="1"/>
              <a:t>			HSO</a:t>
            </a:r>
            <a:r>
              <a:rPr lang="en-US" altLang="en-US" sz="2000" b="1" baseline="-25000"/>
              <a:t>4</a:t>
            </a:r>
            <a:r>
              <a:rPr lang="en-US" altLang="en-US" sz="2000" b="1" baseline="30000"/>
              <a:t>-</a:t>
            </a:r>
            <a:endParaRPr lang="en-US" altLang="en-US" sz="2000" b="1"/>
          </a:p>
          <a:p>
            <a:pPr>
              <a:spcBef>
                <a:spcPct val="0"/>
              </a:spcBef>
              <a:buFontTx/>
              <a:buNone/>
            </a:pPr>
            <a:r>
              <a:rPr lang="en-US" altLang="en-US" sz="2000" b="1"/>
              <a:t>HNO</a:t>
            </a:r>
            <a:r>
              <a:rPr lang="en-US" altLang="en-US" sz="2000" b="1" baseline="-25000"/>
              <a:t>3</a:t>
            </a:r>
            <a:r>
              <a:rPr lang="en-US" altLang="en-US" sz="2000" b="1"/>
              <a:t>			NO</a:t>
            </a:r>
            <a:r>
              <a:rPr lang="en-US" altLang="en-US" sz="2000" b="1" baseline="-25000"/>
              <a:t>3</a:t>
            </a:r>
            <a:r>
              <a:rPr lang="en-US" altLang="en-US" sz="2000" b="1" baseline="30000"/>
              <a:t>-</a:t>
            </a:r>
            <a:endParaRPr lang="en-US" altLang="en-US" sz="2000" b="1"/>
          </a:p>
          <a:p>
            <a:pPr>
              <a:spcBef>
                <a:spcPct val="0"/>
              </a:spcBef>
              <a:buFontTx/>
              <a:buNone/>
            </a:pPr>
            <a:r>
              <a:rPr lang="en-US" altLang="en-US" sz="2000" b="1"/>
              <a:t>H</a:t>
            </a:r>
            <a:r>
              <a:rPr lang="en-US" altLang="en-US" sz="2000" b="1" baseline="-25000"/>
              <a:t>3</a:t>
            </a:r>
            <a:r>
              <a:rPr lang="en-US" altLang="en-US" sz="2000" b="1"/>
              <a:t>O</a:t>
            </a:r>
            <a:r>
              <a:rPr lang="en-US" altLang="en-US" sz="2000" b="1" baseline="30000"/>
              <a:t>+</a:t>
            </a:r>
            <a:r>
              <a:rPr lang="en-US" altLang="en-US" sz="2000" b="1"/>
              <a:t>			H</a:t>
            </a:r>
            <a:r>
              <a:rPr lang="en-US" altLang="en-US" sz="2000" b="1" baseline="-25000"/>
              <a:t>2</a:t>
            </a:r>
            <a:r>
              <a:rPr lang="en-US" altLang="en-US" sz="2000" b="1"/>
              <a:t>O</a:t>
            </a:r>
          </a:p>
          <a:p>
            <a:pPr>
              <a:spcBef>
                <a:spcPct val="0"/>
              </a:spcBef>
              <a:buFontTx/>
              <a:buNone/>
            </a:pPr>
            <a:r>
              <a:rPr lang="en-US" altLang="en-US" sz="2000" b="1"/>
              <a:t>HSO</a:t>
            </a:r>
            <a:r>
              <a:rPr lang="en-US" altLang="en-US" sz="2000" b="1" baseline="-25000"/>
              <a:t>4</a:t>
            </a:r>
            <a:r>
              <a:rPr lang="en-US" altLang="en-US" sz="2000" b="1" baseline="30000"/>
              <a:t>-</a:t>
            </a:r>
            <a:r>
              <a:rPr lang="en-US" altLang="en-US" sz="2000" b="1"/>
              <a:t>			SO</a:t>
            </a:r>
            <a:r>
              <a:rPr lang="en-US" altLang="en-US" sz="2000" b="1" baseline="-25000"/>
              <a:t>4</a:t>
            </a:r>
            <a:r>
              <a:rPr lang="en-US" altLang="en-US" sz="2000" b="1" baseline="30000"/>
              <a:t>2-</a:t>
            </a:r>
            <a:endParaRPr lang="en-US" altLang="en-US" sz="2000" b="1"/>
          </a:p>
          <a:p>
            <a:pPr>
              <a:spcBef>
                <a:spcPct val="0"/>
              </a:spcBef>
              <a:buFontTx/>
              <a:buNone/>
            </a:pPr>
            <a:r>
              <a:rPr lang="en-US" altLang="en-US" sz="2000" b="1"/>
              <a:t>H</a:t>
            </a:r>
            <a:r>
              <a:rPr lang="en-US" altLang="en-US" sz="2000" b="1" baseline="-25000"/>
              <a:t>2</a:t>
            </a:r>
            <a:r>
              <a:rPr lang="en-US" altLang="en-US" sz="2000" b="1"/>
              <a:t>SO</a:t>
            </a:r>
            <a:r>
              <a:rPr lang="en-US" altLang="en-US" sz="2000" b="1" baseline="-25000"/>
              <a:t>3</a:t>
            </a:r>
            <a:r>
              <a:rPr lang="en-US" altLang="en-US" sz="2000" b="1"/>
              <a:t>			HSO</a:t>
            </a:r>
            <a:r>
              <a:rPr lang="en-US" altLang="en-US" sz="2000" b="1" baseline="-25000"/>
              <a:t>3</a:t>
            </a:r>
            <a:r>
              <a:rPr lang="en-US" altLang="en-US" sz="2000" b="1" baseline="30000"/>
              <a:t>-</a:t>
            </a:r>
            <a:endParaRPr lang="en-US" altLang="en-US" sz="2000" b="1"/>
          </a:p>
          <a:p>
            <a:pPr>
              <a:spcBef>
                <a:spcPct val="0"/>
              </a:spcBef>
              <a:buFontTx/>
              <a:buNone/>
            </a:pPr>
            <a:r>
              <a:rPr lang="en-US" altLang="en-US" sz="2000" b="1"/>
              <a:t>H</a:t>
            </a:r>
            <a:r>
              <a:rPr lang="en-US" altLang="en-US" sz="2000" b="1" baseline="-25000"/>
              <a:t>3</a:t>
            </a:r>
            <a:r>
              <a:rPr lang="en-US" altLang="en-US" sz="2000" b="1"/>
              <a:t>PO</a:t>
            </a:r>
            <a:r>
              <a:rPr lang="en-US" altLang="en-US" sz="2000" b="1" baseline="-25000"/>
              <a:t>4</a:t>
            </a:r>
            <a:r>
              <a:rPr lang="en-US" altLang="en-US" sz="2000" b="1"/>
              <a:t>			H</a:t>
            </a:r>
            <a:r>
              <a:rPr lang="en-US" altLang="en-US" sz="2000" b="1" baseline="-25000"/>
              <a:t>2</a:t>
            </a:r>
            <a:r>
              <a:rPr lang="en-US" altLang="en-US" sz="2000" b="1"/>
              <a:t>PO</a:t>
            </a:r>
            <a:r>
              <a:rPr lang="en-US" altLang="en-US" sz="2000" b="1" baseline="-25000"/>
              <a:t>4</a:t>
            </a:r>
            <a:r>
              <a:rPr lang="en-US" altLang="en-US" sz="2000" b="1" baseline="30000"/>
              <a:t>-</a:t>
            </a:r>
            <a:endParaRPr lang="en-US" altLang="en-US" sz="2000" b="1"/>
          </a:p>
          <a:p>
            <a:pPr>
              <a:spcBef>
                <a:spcPct val="0"/>
              </a:spcBef>
              <a:buFontTx/>
              <a:buNone/>
            </a:pPr>
            <a:r>
              <a:rPr lang="en-US" altLang="en-US" sz="2000" b="1"/>
              <a:t>HF			F</a:t>
            </a:r>
            <a:r>
              <a:rPr lang="en-US" altLang="en-US" sz="2000" b="1" baseline="30000"/>
              <a:t>-</a:t>
            </a:r>
            <a:endParaRPr lang="en-US" altLang="en-US" sz="2000" b="1"/>
          </a:p>
          <a:p>
            <a:pPr>
              <a:spcBef>
                <a:spcPct val="0"/>
              </a:spcBef>
              <a:buFontTx/>
              <a:buNone/>
            </a:pPr>
            <a:r>
              <a:rPr lang="en-US" altLang="en-US" sz="2000" b="1"/>
              <a:t>CH</a:t>
            </a:r>
            <a:r>
              <a:rPr lang="en-US" altLang="en-US" sz="2000" b="1" baseline="-25000"/>
              <a:t>3</a:t>
            </a:r>
            <a:r>
              <a:rPr lang="en-US" altLang="en-US" sz="2000" b="1"/>
              <a:t>COOH		CH</a:t>
            </a:r>
            <a:r>
              <a:rPr lang="en-US" altLang="en-US" sz="2000" b="1" baseline="-25000"/>
              <a:t>3</a:t>
            </a:r>
            <a:r>
              <a:rPr lang="en-US" altLang="en-US" sz="2000" b="1"/>
              <a:t>COO</a:t>
            </a:r>
            <a:r>
              <a:rPr lang="en-US" altLang="en-US" sz="2000" b="1" baseline="30000"/>
              <a:t>-</a:t>
            </a:r>
            <a:endParaRPr lang="en-US" altLang="en-US" sz="2000" b="1"/>
          </a:p>
          <a:p>
            <a:pPr>
              <a:spcBef>
                <a:spcPct val="0"/>
              </a:spcBef>
              <a:buFontTx/>
              <a:buNone/>
            </a:pPr>
            <a:r>
              <a:rPr lang="en-US" altLang="en-US" sz="2000" b="1"/>
              <a:t>H</a:t>
            </a:r>
            <a:r>
              <a:rPr lang="en-US" altLang="en-US" sz="2000" b="1" baseline="-25000"/>
              <a:t>2</a:t>
            </a:r>
            <a:r>
              <a:rPr lang="en-US" altLang="en-US" sz="2000" b="1"/>
              <a:t>CO</a:t>
            </a:r>
            <a:r>
              <a:rPr lang="en-US" altLang="en-US" sz="2000" b="1" baseline="-25000"/>
              <a:t>3</a:t>
            </a:r>
            <a:r>
              <a:rPr lang="en-US" altLang="en-US" sz="2000" b="1"/>
              <a:t>			HCO</a:t>
            </a:r>
            <a:r>
              <a:rPr lang="en-US" altLang="en-US" sz="2000" b="1" baseline="-25000"/>
              <a:t>3</a:t>
            </a:r>
            <a:r>
              <a:rPr lang="en-US" altLang="en-US" sz="2000" b="1" baseline="30000"/>
              <a:t>-</a:t>
            </a:r>
            <a:endParaRPr lang="en-US" altLang="en-US" sz="2000" b="1"/>
          </a:p>
          <a:p>
            <a:pPr>
              <a:spcBef>
                <a:spcPct val="0"/>
              </a:spcBef>
              <a:buFontTx/>
              <a:buNone/>
            </a:pPr>
            <a:r>
              <a:rPr lang="en-US" altLang="en-US" sz="2000" b="1"/>
              <a:t>H</a:t>
            </a:r>
            <a:r>
              <a:rPr lang="en-US" altLang="en-US" sz="2000" b="1" baseline="-25000"/>
              <a:t>2</a:t>
            </a:r>
            <a:r>
              <a:rPr lang="en-US" altLang="en-US" sz="2000" b="1"/>
              <a:t>S			HS</a:t>
            </a:r>
            <a:r>
              <a:rPr lang="en-US" altLang="en-US" sz="2000" b="1" baseline="30000"/>
              <a:t>-</a:t>
            </a:r>
            <a:endParaRPr lang="en-US" altLang="en-US" sz="2000" b="1"/>
          </a:p>
          <a:p>
            <a:pPr>
              <a:spcBef>
                <a:spcPct val="0"/>
              </a:spcBef>
              <a:buFontTx/>
              <a:buNone/>
            </a:pPr>
            <a:r>
              <a:rPr lang="en-US" altLang="en-US" sz="2000" b="1"/>
              <a:t>HSO</a:t>
            </a:r>
            <a:r>
              <a:rPr lang="en-US" altLang="en-US" sz="2000" b="1" baseline="-25000"/>
              <a:t>3</a:t>
            </a:r>
            <a:r>
              <a:rPr lang="en-US" altLang="en-US" sz="2000" b="1" baseline="30000"/>
              <a:t>-</a:t>
            </a:r>
            <a:r>
              <a:rPr lang="en-US" altLang="en-US" sz="2000" b="1"/>
              <a:t>			SO</a:t>
            </a:r>
            <a:r>
              <a:rPr lang="en-US" altLang="en-US" sz="2000" b="1" baseline="-25000"/>
              <a:t>3</a:t>
            </a:r>
            <a:r>
              <a:rPr lang="en-US" altLang="en-US" sz="2000" b="1" baseline="30000"/>
              <a:t>2-</a:t>
            </a:r>
            <a:endParaRPr lang="en-US" altLang="en-US" sz="2000" b="1"/>
          </a:p>
          <a:p>
            <a:pPr>
              <a:spcBef>
                <a:spcPct val="0"/>
              </a:spcBef>
              <a:buFontTx/>
              <a:buNone/>
            </a:pPr>
            <a:r>
              <a:rPr lang="en-US" altLang="en-US" sz="2000" b="1"/>
              <a:t>H</a:t>
            </a:r>
            <a:r>
              <a:rPr lang="en-US" altLang="en-US" sz="2000" b="1" baseline="-25000"/>
              <a:t>2</a:t>
            </a:r>
            <a:r>
              <a:rPr lang="en-US" altLang="en-US" sz="2000" b="1"/>
              <a:t>PO</a:t>
            </a:r>
            <a:r>
              <a:rPr lang="en-US" altLang="en-US" sz="2000" b="1" baseline="-25000"/>
              <a:t>4</a:t>
            </a:r>
            <a:r>
              <a:rPr lang="en-US" altLang="en-US" sz="2000" b="1" baseline="30000"/>
              <a:t>-</a:t>
            </a:r>
            <a:r>
              <a:rPr lang="en-US" altLang="en-US" sz="2000" b="1"/>
              <a:t>			HPO</a:t>
            </a:r>
            <a:r>
              <a:rPr lang="en-US" altLang="en-US" sz="2000" b="1" baseline="-25000"/>
              <a:t>4</a:t>
            </a:r>
            <a:r>
              <a:rPr lang="en-US" altLang="en-US" sz="2000" b="1" baseline="30000"/>
              <a:t>2-</a:t>
            </a:r>
            <a:endParaRPr lang="en-US" altLang="en-US" sz="2000" b="1"/>
          </a:p>
          <a:p>
            <a:pPr>
              <a:spcBef>
                <a:spcPct val="0"/>
              </a:spcBef>
              <a:buFontTx/>
              <a:buNone/>
            </a:pPr>
            <a:r>
              <a:rPr lang="en-US" altLang="en-US" sz="2000" b="1"/>
              <a:t>NH</a:t>
            </a:r>
            <a:r>
              <a:rPr lang="en-US" altLang="en-US" sz="2000" b="1" baseline="-25000"/>
              <a:t>4</a:t>
            </a:r>
            <a:r>
              <a:rPr lang="en-US" altLang="en-US" sz="2000" b="1" baseline="30000"/>
              <a:t>+</a:t>
            </a:r>
            <a:r>
              <a:rPr lang="en-US" altLang="en-US" sz="2000" b="1"/>
              <a:t>			NH</a:t>
            </a:r>
            <a:r>
              <a:rPr lang="en-US" altLang="en-US" sz="2000" b="1" baseline="-25000"/>
              <a:t>3</a:t>
            </a:r>
            <a:endParaRPr lang="en-US" altLang="en-US" sz="2000" b="1"/>
          </a:p>
          <a:p>
            <a:pPr>
              <a:spcBef>
                <a:spcPct val="0"/>
              </a:spcBef>
              <a:buFontTx/>
              <a:buNone/>
            </a:pPr>
            <a:r>
              <a:rPr lang="en-US" altLang="en-US" sz="2000" b="1"/>
              <a:t>HCO</a:t>
            </a:r>
            <a:r>
              <a:rPr lang="en-US" altLang="en-US" sz="2000" b="1" baseline="-25000"/>
              <a:t>3</a:t>
            </a:r>
            <a:r>
              <a:rPr lang="en-US" altLang="en-US" sz="2000" b="1" baseline="30000"/>
              <a:t>-</a:t>
            </a:r>
            <a:r>
              <a:rPr lang="en-US" altLang="en-US" sz="2000" b="1"/>
              <a:t>			CO</a:t>
            </a:r>
            <a:r>
              <a:rPr lang="en-US" altLang="en-US" sz="2000" b="1" baseline="-25000"/>
              <a:t>3</a:t>
            </a:r>
            <a:r>
              <a:rPr lang="en-US" altLang="en-US" sz="2000" b="1" baseline="30000"/>
              <a:t>2-</a:t>
            </a:r>
            <a:endParaRPr lang="en-US" altLang="en-US" sz="2000" b="1"/>
          </a:p>
          <a:p>
            <a:pPr>
              <a:spcBef>
                <a:spcPct val="0"/>
              </a:spcBef>
              <a:buFontTx/>
              <a:buNone/>
            </a:pPr>
            <a:r>
              <a:rPr lang="en-US" altLang="en-US" sz="2000" b="1"/>
              <a:t>HPO</a:t>
            </a:r>
            <a:r>
              <a:rPr lang="en-US" altLang="en-US" sz="2000" b="1" baseline="-25000"/>
              <a:t>4</a:t>
            </a:r>
            <a:r>
              <a:rPr lang="en-US" altLang="en-US" sz="2000" b="1" baseline="30000"/>
              <a:t>2-</a:t>
            </a:r>
            <a:r>
              <a:rPr lang="en-US" altLang="en-US" sz="2000" b="1"/>
              <a:t>			PO</a:t>
            </a:r>
            <a:r>
              <a:rPr lang="en-US" altLang="en-US" sz="2000" b="1" baseline="-25000"/>
              <a:t>4</a:t>
            </a:r>
            <a:r>
              <a:rPr lang="en-US" altLang="en-US" sz="2000" b="1" baseline="30000"/>
              <a:t>3-</a:t>
            </a:r>
            <a:endParaRPr lang="en-US" altLang="en-US" sz="2000" b="1"/>
          </a:p>
          <a:p>
            <a:pPr>
              <a:spcBef>
                <a:spcPct val="0"/>
              </a:spcBef>
              <a:buFontTx/>
              <a:buNone/>
            </a:pPr>
            <a:r>
              <a:rPr lang="en-US" altLang="en-US" sz="2000" b="1"/>
              <a:t>H</a:t>
            </a:r>
            <a:r>
              <a:rPr lang="en-US" altLang="en-US" sz="2000" b="1" baseline="-25000"/>
              <a:t>2</a:t>
            </a:r>
            <a:r>
              <a:rPr lang="en-US" altLang="en-US" sz="2000" b="1"/>
              <a:t>O			OH</a:t>
            </a:r>
            <a:r>
              <a:rPr lang="en-US" altLang="en-US" sz="2000" b="1" baseline="30000"/>
              <a:t>-</a:t>
            </a:r>
            <a:endParaRPr lang="en-US" altLang="en-US" sz="2000" b="1"/>
          </a:p>
          <a:p>
            <a:pPr>
              <a:spcBef>
                <a:spcPct val="0"/>
              </a:spcBef>
              <a:buFontTx/>
              <a:buNone/>
            </a:pPr>
            <a:r>
              <a:rPr lang="en-US" altLang="en-US" sz="2000" b="1"/>
              <a:t>HS</a:t>
            </a:r>
            <a:r>
              <a:rPr lang="en-US" altLang="en-US" sz="2000" b="1" baseline="30000"/>
              <a:t>-</a:t>
            </a:r>
            <a:r>
              <a:rPr lang="en-US" altLang="en-US" sz="2000" b="1"/>
              <a:t>			S</a:t>
            </a:r>
            <a:r>
              <a:rPr lang="en-US" altLang="en-US" sz="2000" b="1" baseline="30000"/>
              <a:t>2-</a:t>
            </a:r>
            <a:endParaRPr lang="en-US" altLang="en-US" sz="2000" b="1"/>
          </a:p>
          <a:p>
            <a:pPr>
              <a:spcBef>
                <a:spcPct val="0"/>
              </a:spcBef>
              <a:buFontTx/>
              <a:buNone/>
            </a:pPr>
            <a:r>
              <a:rPr lang="en-US" altLang="en-US" sz="2000" b="1"/>
              <a:t>OH</a:t>
            </a:r>
            <a:r>
              <a:rPr lang="en-US" altLang="en-US" sz="2000" b="1" baseline="30000"/>
              <a:t>-</a:t>
            </a:r>
            <a:r>
              <a:rPr lang="en-US" altLang="en-US" sz="2000" b="1"/>
              <a:t>			O</a:t>
            </a:r>
            <a:r>
              <a:rPr lang="en-US" altLang="en-US" sz="2000" b="1" baseline="30000"/>
              <a:t>2-</a:t>
            </a:r>
            <a:endParaRPr lang="en-US" altLang="en-US" sz="2400" b="1"/>
          </a:p>
        </p:txBody>
      </p:sp>
      <p:sp>
        <p:nvSpPr>
          <p:cNvPr id="55299" name="AutoShape 3"/>
          <p:cNvSpPr>
            <a:spLocks/>
          </p:cNvSpPr>
          <p:nvPr/>
        </p:nvSpPr>
        <p:spPr bwMode="auto">
          <a:xfrm>
            <a:off x="2514600" y="685800"/>
            <a:ext cx="152400" cy="1066800"/>
          </a:xfrm>
          <a:prstGeom prst="leftBrace">
            <a:avLst>
              <a:gd name="adj1" fmla="val 58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5300" name="AutoShape 4"/>
          <p:cNvSpPr>
            <a:spLocks/>
          </p:cNvSpPr>
          <p:nvPr/>
        </p:nvSpPr>
        <p:spPr bwMode="auto">
          <a:xfrm>
            <a:off x="2362200" y="1905000"/>
            <a:ext cx="304800" cy="3886200"/>
          </a:xfrm>
          <a:prstGeom prst="leftBrace">
            <a:avLst>
              <a:gd name="adj1" fmla="val 10625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5301" name="AutoShape 5"/>
          <p:cNvSpPr>
            <a:spLocks/>
          </p:cNvSpPr>
          <p:nvPr/>
        </p:nvSpPr>
        <p:spPr bwMode="auto">
          <a:xfrm>
            <a:off x="2514600" y="5867400"/>
            <a:ext cx="228600" cy="533400"/>
          </a:xfrm>
          <a:prstGeom prst="leftBrace">
            <a:avLst>
              <a:gd name="adj1" fmla="val 1944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5302" name="AutoShape 6"/>
          <p:cNvSpPr>
            <a:spLocks/>
          </p:cNvSpPr>
          <p:nvPr/>
        </p:nvSpPr>
        <p:spPr bwMode="auto">
          <a:xfrm>
            <a:off x="6248400" y="685800"/>
            <a:ext cx="304800" cy="1066800"/>
          </a:xfrm>
          <a:prstGeom prst="rightBrace">
            <a:avLst>
              <a:gd name="adj1" fmla="val 291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5303" name="AutoShape 7"/>
          <p:cNvSpPr>
            <a:spLocks/>
          </p:cNvSpPr>
          <p:nvPr/>
        </p:nvSpPr>
        <p:spPr bwMode="auto">
          <a:xfrm>
            <a:off x="6248400" y="1905000"/>
            <a:ext cx="914400" cy="3505200"/>
          </a:xfrm>
          <a:prstGeom prst="rightBrace">
            <a:avLst>
              <a:gd name="adj1" fmla="val 3194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5304" name="AutoShape 8"/>
          <p:cNvSpPr>
            <a:spLocks/>
          </p:cNvSpPr>
          <p:nvPr/>
        </p:nvSpPr>
        <p:spPr bwMode="auto">
          <a:xfrm>
            <a:off x="6172200" y="5486400"/>
            <a:ext cx="381000" cy="914400"/>
          </a:xfrm>
          <a:prstGeom prst="rightBrace">
            <a:avLst>
              <a:gd name="adj1" fmla="val 200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5305" name="Text Box 9"/>
          <p:cNvSpPr txBox="1">
            <a:spLocks noChangeArrowheads="1"/>
          </p:cNvSpPr>
          <p:nvPr/>
        </p:nvSpPr>
        <p:spPr bwMode="auto">
          <a:xfrm>
            <a:off x="685800" y="990600"/>
            <a:ext cx="1828800"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t>         </a:t>
            </a:r>
            <a:r>
              <a:rPr lang="en-US" altLang="en-US" sz="2000" b="1">
                <a:solidFill>
                  <a:srgbClr val="000099"/>
                </a:solidFill>
              </a:rPr>
              <a:t>STRONG</a:t>
            </a:r>
            <a:endParaRPr lang="en-US" altLang="en-US" sz="2000" b="1"/>
          </a:p>
          <a:p>
            <a:pPr>
              <a:spcBef>
                <a:spcPct val="0"/>
              </a:spcBef>
              <a:buFontTx/>
              <a:buNone/>
            </a:pPr>
            <a:endParaRPr lang="en-US" altLang="en-US" sz="2000" b="1"/>
          </a:p>
          <a:p>
            <a:pPr>
              <a:spcBef>
                <a:spcPct val="0"/>
              </a:spcBef>
              <a:buFontTx/>
              <a:buNone/>
            </a:pPr>
            <a:endParaRPr lang="en-US" altLang="en-US" sz="2000" b="1"/>
          </a:p>
          <a:p>
            <a:pPr>
              <a:spcBef>
                <a:spcPct val="0"/>
              </a:spcBef>
              <a:buFontTx/>
              <a:buNone/>
            </a:pPr>
            <a:endParaRPr lang="en-US" altLang="en-US" sz="2000" b="1"/>
          </a:p>
          <a:p>
            <a:pPr>
              <a:spcBef>
                <a:spcPct val="0"/>
              </a:spcBef>
              <a:buFontTx/>
              <a:buNone/>
            </a:pPr>
            <a:endParaRPr lang="en-US" altLang="en-US" sz="2000" b="1"/>
          </a:p>
          <a:p>
            <a:pPr>
              <a:spcBef>
                <a:spcPct val="0"/>
              </a:spcBef>
              <a:buFontTx/>
              <a:buNone/>
            </a:pPr>
            <a:endParaRPr lang="en-US" altLang="en-US" sz="2000" b="1"/>
          </a:p>
          <a:p>
            <a:pPr>
              <a:spcBef>
                <a:spcPct val="0"/>
              </a:spcBef>
              <a:buFontTx/>
              <a:buNone/>
            </a:pPr>
            <a:endParaRPr lang="en-US" altLang="en-US" sz="2000" b="1"/>
          </a:p>
          <a:p>
            <a:pPr>
              <a:spcBef>
                <a:spcPct val="0"/>
              </a:spcBef>
              <a:buFontTx/>
              <a:buNone/>
            </a:pPr>
            <a:endParaRPr lang="en-US" altLang="en-US" sz="2000" b="1"/>
          </a:p>
          <a:p>
            <a:pPr>
              <a:spcBef>
                <a:spcPct val="0"/>
              </a:spcBef>
              <a:buFontTx/>
              <a:buNone/>
            </a:pPr>
            <a:r>
              <a:rPr lang="en-US" altLang="en-US" sz="2000" b="1"/>
              <a:t>       </a:t>
            </a:r>
          </a:p>
          <a:p>
            <a:pPr>
              <a:spcBef>
                <a:spcPct val="0"/>
              </a:spcBef>
              <a:buFontTx/>
              <a:buNone/>
            </a:pPr>
            <a:r>
              <a:rPr lang="en-US" altLang="en-US" sz="2000" b="1"/>
              <a:t>           </a:t>
            </a:r>
            <a:r>
              <a:rPr lang="en-US" altLang="en-US" sz="2000" b="1">
                <a:solidFill>
                  <a:srgbClr val="669900"/>
                </a:solidFill>
              </a:rPr>
              <a:t>WEAK</a:t>
            </a:r>
            <a:endParaRPr lang="en-US" altLang="en-US" sz="2000" b="1"/>
          </a:p>
          <a:p>
            <a:pPr>
              <a:spcBef>
                <a:spcPct val="0"/>
              </a:spcBef>
              <a:buFontTx/>
              <a:buNone/>
            </a:pPr>
            <a:endParaRPr lang="en-US" altLang="en-US" sz="2000" b="1"/>
          </a:p>
          <a:p>
            <a:pPr>
              <a:spcBef>
                <a:spcPct val="0"/>
              </a:spcBef>
              <a:buFontTx/>
              <a:buNone/>
            </a:pPr>
            <a:endParaRPr lang="en-US" altLang="en-US" sz="2000" b="1"/>
          </a:p>
          <a:p>
            <a:pPr>
              <a:spcBef>
                <a:spcPct val="0"/>
              </a:spcBef>
              <a:buFontTx/>
              <a:buNone/>
            </a:pPr>
            <a:endParaRPr lang="en-US" altLang="en-US" sz="2000" b="1"/>
          </a:p>
          <a:p>
            <a:pPr>
              <a:spcBef>
                <a:spcPct val="0"/>
              </a:spcBef>
              <a:buFontTx/>
              <a:buNone/>
            </a:pPr>
            <a:endParaRPr lang="en-US" altLang="en-US" sz="2000" b="1"/>
          </a:p>
          <a:p>
            <a:pPr>
              <a:spcBef>
                <a:spcPct val="0"/>
              </a:spcBef>
              <a:buFontTx/>
              <a:buNone/>
            </a:pPr>
            <a:endParaRPr lang="en-US" altLang="en-US" sz="2000" b="1"/>
          </a:p>
          <a:p>
            <a:pPr>
              <a:spcBef>
                <a:spcPct val="0"/>
              </a:spcBef>
              <a:buFontTx/>
              <a:buNone/>
            </a:pPr>
            <a:endParaRPr lang="en-US" altLang="en-US" sz="2000" b="1"/>
          </a:p>
          <a:p>
            <a:pPr>
              <a:spcBef>
                <a:spcPct val="0"/>
              </a:spcBef>
              <a:buFontTx/>
              <a:buNone/>
            </a:pPr>
            <a:r>
              <a:rPr lang="en-US" altLang="en-US" sz="2000" b="1">
                <a:solidFill>
                  <a:srgbClr val="A50021"/>
                </a:solidFill>
              </a:rPr>
              <a:t>NEGLIGIBLE</a:t>
            </a:r>
            <a:endParaRPr lang="en-US" altLang="en-US" sz="2400" b="1"/>
          </a:p>
        </p:txBody>
      </p:sp>
      <p:sp>
        <p:nvSpPr>
          <p:cNvPr id="55306" name="Text Box 10"/>
          <p:cNvSpPr txBox="1">
            <a:spLocks noChangeArrowheads="1"/>
          </p:cNvSpPr>
          <p:nvPr/>
        </p:nvSpPr>
        <p:spPr bwMode="auto">
          <a:xfrm>
            <a:off x="6613525" y="1004888"/>
            <a:ext cx="1808163"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solidFill>
                  <a:srgbClr val="A50021"/>
                </a:solidFill>
              </a:rPr>
              <a:t>NEGLIGIBLE</a:t>
            </a:r>
            <a:endParaRPr lang="en-US" altLang="en-US" sz="2000" b="1"/>
          </a:p>
          <a:p>
            <a:pPr>
              <a:spcBef>
                <a:spcPct val="0"/>
              </a:spcBef>
              <a:buFontTx/>
              <a:buNone/>
            </a:pPr>
            <a:endParaRPr lang="en-US" altLang="en-US" sz="2000" b="1"/>
          </a:p>
          <a:p>
            <a:pPr>
              <a:spcBef>
                <a:spcPct val="0"/>
              </a:spcBef>
              <a:buFontTx/>
              <a:buNone/>
            </a:pPr>
            <a:endParaRPr lang="en-US" altLang="en-US" sz="2000" b="1"/>
          </a:p>
          <a:p>
            <a:pPr>
              <a:spcBef>
                <a:spcPct val="0"/>
              </a:spcBef>
              <a:buFontTx/>
              <a:buNone/>
            </a:pPr>
            <a:endParaRPr lang="en-US" altLang="en-US" sz="2000" b="1"/>
          </a:p>
          <a:p>
            <a:pPr>
              <a:spcBef>
                <a:spcPct val="0"/>
              </a:spcBef>
              <a:buFontTx/>
              <a:buNone/>
            </a:pPr>
            <a:endParaRPr lang="en-US" altLang="en-US" sz="2000" b="1"/>
          </a:p>
          <a:p>
            <a:pPr>
              <a:spcBef>
                <a:spcPct val="0"/>
              </a:spcBef>
              <a:buFontTx/>
              <a:buNone/>
            </a:pPr>
            <a:endParaRPr lang="en-US" altLang="en-US" sz="2000" b="1"/>
          </a:p>
          <a:p>
            <a:pPr>
              <a:spcBef>
                <a:spcPct val="0"/>
              </a:spcBef>
              <a:buFontTx/>
              <a:buNone/>
            </a:pPr>
            <a:endParaRPr lang="en-US" altLang="en-US" sz="2000" b="1"/>
          </a:p>
          <a:p>
            <a:pPr>
              <a:spcBef>
                <a:spcPct val="0"/>
              </a:spcBef>
              <a:buFontTx/>
              <a:buNone/>
            </a:pPr>
            <a:endParaRPr lang="en-US" altLang="en-US" sz="2000" b="1"/>
          </a:p>
          <a:p>
            <a:pPr>
              <a:spcBef>
                <a:spcPct val="0"/>
              </a:spcBef>
              <a:buFontTx/>
              <a:buNone/>
            </a:pPr>
            <a:r>
              <a:rPr lang="en-US" altLang="en-US" sz="2000" b="1"/>
              <a:t>       </a:t>
            </a:r>
            <a:r>
              <a:rPr lang="en-US" altLang="en-US" sz="2000" b="1">
                <a:solidFill>
                  <a:srgbClr val="669900"/>
                </a:solidFill>
              </a:rPr>
              <a:t>WEAK</a:t>
            </a:r>
            <a:endParaRPr lang="en-US" altLang="en-US" sz="2000" b="1"/>
          </a:p>
          <a:p>
            <a:pPr>
              <a:spcBef>
                <a:spcPct val="0"/>
              </a:spcBef>
              <a:buFontTx/>
              <a:buNone/>
            </a:pPr>
            <a:endParaRPr lang="en-US" altLang="en-US" sz="2000" b="1"/>
          </a:p>
          <a:p>
            <a:pPr>
              <a:spcBef>
                <a:spcPct val="0"/>
              </a:spcBef>
              <a:buFontTx/>
              <a:buNone/>
            </a:pPr>
            <a:endParaRPr lang="en-US" altLang="en-US" sz="2000" b="1"/>
          </a:p>
          <a:p>
            <a:pPr>
              <a:spcBef>
                <a:spcPct val="0"/>
              </a:spcBef>
              <a:buFontTx/>
              <a:buNone/>
            </a:pPr>
            <a:endParaRPr lang="en-US" altLang="en-US" sz="2000" b="1"/>
          </a:p>
          <a:p>
            <a:pPr>
              <a:spcBef>
                <a:spcPct val="0"/>
              </a:spcBef>
              <a:buFontTx/>
              <a:buNone/>
            </a:pPr>
            <a:endParaRPr lang="en-US" altLang="en-US" sz="2000" b="1"/>
          </a:p>
          <a:p>
            <a:pPr>
              <a:spcBef>
                <a:spcPct val="0"/>
              </a:spcBef>
              <a:buFontTx/>
              <a:buNone/>
            </a:pPr>
            <a:endParaRPr lang="en-US" altLang="en-US" sz="2000" b="1"/>
          </a:p>
          <a:p>
            <a:pPr>
              <a:spcBef>
                <a:spcPct val="0"/>
              </a:spcBef>
              <a:buFontTx/>
              <a:buNone/>
            </a:pPr>
            <a:endParaRPr lang="en-US" altLang="en-US" sz="2000" b="1"/>
          </a:p>
          <a:p>
            <a:pPr>
              <a:spcBef>
                <a:spcPct val="0"/>
              </a:spcBef>
              <a:buFontTx/>
              <a:buNone/>
            </a:pPr>
            <a:endParaRPr lang="en-US" altLang="en-US" sz="2000" b="1"/>
          </a:p>
          <a:p>
            <a:pPr>
              <a:spcBef>
                <a:spcPct val="0"/>
              </a:spcBef>
              <a:buFontTx/>
              <a:buNone/>
            </a:pPr>
            <a:r>
              <a:rPr lang="en-US" altLang="en-US" sz="2000" b="1">
                <a:solidFill>
                  <a:srgbClr val="000099"/>
                </a:solidFill>
              </a:rPr>
              <a:t>STRONG</a:t>
            </a:r>
            <a:endParaRPr lang="en-US" altLang="en-US" sz="2000" b="1"/>
          </a:p>
        </p:txBody>
      </p:sp>
      <p:sp>
        <p:nvSpPr>
          <p:cNvPr id="55307" name="AutoShape 11"/>
          <p:cNvSpPr>
            <a:spLocks noChangeArrowheads="1"/>
          </p:cNvSpPr>
          <p:nvPr/>
        </p:nvSpPr>
        <p:spPr bwMode="auto">
          <a:xfrm>
            <a:off x="381000" y="228600"/>
            <a:ext cx="866775" cy="5472113"/>
          </a:xfrm>
          <a:prstGeom prst="upArrow">
            <a:avLst>
              <a:gd name="adj1" fmla="val 50000"/>
              <a:gd name="adj2" fmla="val 157830"/>
            </a:avLst>
          </a:prstGeom>
          <a:solidFill>
            <a:srgbClr val="993366"/>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a:t>A</a:t>
            </a:r>
          </a:p>
          <a:p>
            <a:pPr algn="ctr">
              <a:spcBef>
                <a:spcPct val="0"/>
              </a:spcBef>
              <a:buFontTx/>
              <a:buNone/>
            </a:pPr>
            <a:r>
              <a:rPr lang="en-US" altLang="en-US" sz="2400"/>
              <a:t>C</a:t>
            </a:r>
          </a:p>
          <a:p>
            <a:pPr algn="ctr">
              <a:spcBef>
                <a:spcPct val="0"/>
              </a:spcBef>
              <a:buFontTx/>
              <a:buNone/>
            </a:pPr>
            <a:r>
              <a:rPr lang="en-US" altLang="en-US" sz="2400"/>
              <a:t>I</a:t>
            </a:r>
          </a:p>
          <a:p>
            <a:pPr algn="ctr">
              <a:spcBef>
                <a:spcPct val="0"/>
              </a:spcBef>
              <a:buFontTx/>
              <a:buNone/>
            </a:pPr>
            <a:r>
              <a:rPr lang="en-US" altLang="en-US" sz="2400"/>
              <a:t>D</a:t>
            </a:r>
          </a:p>
          <a:p>
            <a:pPr algn="ctr">
              <a:spcBef>
                <a:spcPct val="0"/>
              </a:spcBef>
              <a:buFontTx/>
              <a:buNone/>
            </a:pPr>
            <a:endParaRPr lang="en-US" altLang="en-US" sz="2400"/>
          </a:p>
          <a:p>
            <a:pPr algn="ctr">
              <a:spcBef>
                <a:spcPct val="0"/>
              </a:spcBef>
              <a:buFontTx/>
              <a:buNone/>
            </a:pPr>
            <a:r>
              <a:rPr lang="en-US" altLang="en-US" sz="2400"/>
              <a:t>S</a:t>
            </a:r>
          </a:p>
          <a:p>
            <a:pPr algn="ctr">
              <a:spcBef>
                <a:spcPct val="0"/>
              </a:spcBef>
              <a:buFontTx/>
              <a:buNone/>
            </a:pPr>
            <a:r>
              <a:rPr lang="en-US" altLang="en-US" sz="2400"/>
              <a:t>T</a:t>
            </a:r>
          </a:p>
          <a:p>
            <a:pPr algn="ctr">
              <a:spcBef>
                <a:spcPct val="0"/>
              </a:spcBef>
              <a:buFontTx/>
              <a:buNone/>
            </a:pPr>
            <a:r>
              <a:rPr lang="en-US" altLang="en-US" sz="2400"/>
              <a:t>R</a:t>
            </a:r>
          </a:p>
          <a:p>
            <a:pPr algn="ctr">
              <a:spcBef>
                <a:spcPct val="0"/>
              </a:spcBef>
              <a:buFontTx/>
              <a:buNone/>
            </a:pPr>
            <a:r>
              <a:rPr lang="en-US" altLang="en-US" sz="2400"/>
              <a:t>E</a:t>
            </a:r>
          </a:p>
          <a:p>
            <a:pPr algn="ctr">
              <a:spcBef>
                <a:spcPct val="0"/>
              </a:spcBef>
              <a:buFontTx/>
              <a:buNone/>
            </a:pPr>
            <a:r>
              <a:rPr lang="en-US" altLang="en-US" sz="2400"/>
              <a:t>N</a:t>
            </a:r>
          </a:p>
          <a:p>
            <a:pPr algn="ctr">
              <a:spcBef>
                <a:spcPct val="0"/>
              </a:spcBef>
              <a:buFontTx/>
              <a:buNone/>
            </a:pPr>
            <a:r>
              <a:rPr lang="en-US" altLang="en-US" sz="2400"/>
              <a:t>G</a:t>
            </a:r>
          </a:p>
          <a:p>
            <a:pPr algn="ctr">
              <a:spcBef>
                <a:spcPct val="0"/>
              </a:spcBef>
              <a:buFontTx/>
              <a:buNone/>
            </a:pPr>
            <a:r>
              <a:rPr lang="en-US" altLang="en-US" sz="2400"/>
              <a:t>T</a:t>
            </a:r>
          </a:p>
          <a:p>
            <a:pPr algn="ctr">
              <a:spcBef>
                <a:spcPct val="0"/>
              </a:spcBef>
              <a:buFontTx/>
              <a:buNone/>
            </a:pPr>
            <a:r>
              <a:rPr lang="en-US" altLang="en-US" sz="2400"/>
              <a:t>H</a:t>
            </a:r>
          </a:p>
        </p:txBody>
      </p:sp>
      <p:sp>
        <p:nvSpPr>
          <p:cNvPr id="55308" name="AutoShape 12"/>
          <p:cNvSpPr>
            <a:spLocks noChangeArrowheads="1"/>
          </p:cNvSpPr>
          <p:nvPr/>
        </p:nvSpPr>
        <p:spPr bwMode="auto">
          <a:xfrm>
            <a:off x="8153400" y="457200"/>
            <a:ext cx="990600" cy="5715000"/>
          </a:xfrm>
          <a:prstGeom prst="downArrow">
            <a:avLst>
              <a:gd name="adj1" fmla="val 50000"/>
              <a:gd name="adj2" fmla="val 144231"/>
            </a:avLst>
          </a:prstGeom>
          <a:solidFill>
            <a:srgbClr val="00808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a:t>B</a:t>
            </a:r>
          </a:p>
          <a:p>
            <a:pPr algn="ctr">
              <a:spcBef>
                <a:spcPct val="0"/>
              </a:spcBef>
              <a:buFontTx/>
              <a:buNone/>
            </a:pPr>
            <a:r>
              <a:rPr lang="en-US" altLang="en-US" sz="2400"/>
              <a:t>A</a:t>
            </a:r>
          </a:p>
          <a:p>
            <a:pPr algn="ctr">
              <a:spcBef>
                <a:spcPct val="0"/>
              </a:spcBef>
              <a:buFontTx/>
              <a:buNone/>
            </a:pPr>
            <a:r>
              <a:rPr lang="en-US" altLang="en-US" sz="2400"/>
              <a:t>S</a:t>
            </a:r>
          </a:p>
          <a:p>
            <a:pPr algn="ctr">
              <a:spcBef>
                <a:spcPct val="0"/>
              </a:spcBef>
              <a:buFontTx/>
              <a:buNone/>
            </a:pPr>
            <a:r>
              <a:rPr lang="en-US" altLang="en-US" sz="2400"/>
              <a:t>E</a:t>
            </a:r>
          </a:p>
          <a:p>
            <a:pPr algn="ctr">
              <a:spcBef>
                <a:spcPct val="0"/>
              </a:spcBef>
              <a:buFontTx/>
              <a:buNone/>
            </a:pPr>
            <a:endParaRPr lang="en-US" altLang="en-US" sz="2400"/>
          </a:p>
          <a:p>
            <a:pPr algn="ctr">
              <a:spcBef>
                <a:spcPct val="0"/>
              </a:spcBef>
              <a:buFontTx/>
              <a:buNone/>
            </a:pPr>
            <a:r>
              <a:rPr lang="en-US" altLang="en-US" sz="2400"/>
              <a:t>S</a:t>
            </a:r>
          </a:p>
          <a:p>
            <a:pPr algn="ctr">
              <a:spcBef>
                <a:spcPct val="0"/>
              </a:spcBef>
              <a:buFontTx/>
              <a:buNone/>
            </a:pPr>
            <a:r>
              <a:rPr lang="en-US" altLang="en-US" sz="2400"/>
              <a:t>T</a:t>
            </a:r>
          </a:p>
          <a:p>
            <a:pPr algn="ctr">
              <a:spcBef>
                <a:spcPct val="0"/>
              </a:spcBef>
              <a:buFontTx/>
              <a:buNone/>
            </a:pPr>
            <a:r>
              <a:rPr lang="en-US" altLang="en-US" sz="2400"/>
              <a:t>R</a:t>
            </a:r>
          </a:p>
          <a:p>
            <a:pPr algn="ctr">
              <a:spcBef>
                <a:spcPct val="0"/>
              </a:spcBef>
              <a:buFontTx/>
              <a:buNone/>
            </a:pPr>
            <a:r>
              <a:rPr lang="en-US" altLang="en-US" sz="2400"/>
              <a:t>E</a:t>
            </a:r>
          </a:p>
          <a:p>
            <a:pPr algn="ctr">
              <a:spcBef>
                <a:spcPct val="0"/>
              </a:spcBef>
              <a:buFontTx/>
              <a:buNone/>
            </a:pPr>
            <a:r>
              <a:rPr lang="en-US" altLang="en-US" sz="2400"/>
              <a:t>N</a:t>
            </a:r>
          </a:p>
          <a:p>
            <a:pPr algn="ctr">
              <a:spcBef>
                <a:spcPct val="0"/>
              </a:spcBef>
              <a:buFontTx/>
              <a:buNone/>
            </a:pPr>
            <a:r>
              <a:rPr lang="en-US" altLang="en-US" sz="2400"/>
              <a:t>G</a:t>
            </a:r>
          </a:p>
          <a:p>
            <a:pPr algn="ctr">
              <a:spcBef>
                <a:spcPct val="0"/>
              </a:spcBef>
              <a:buFontTx/>
              <a:buNone/>
            </a:pPr>
            <a:r>
              <a:rPr lang="en-US" altLang="en-US" sz="2400"/>
              <a:t>T</a:t>
            </a:r>
          </a:p>
          <a:p>
            <a:pPr algn="ctr">
              <a:spcBef>
                <a:spcPct val="0"/>
              </a:spcBef>
              <a:buFontTx/>
              <a:buNone/>
            </a:pPr>
            <a:r>
              <a:rPr lang="en-US" altLang="en-US" sz="2400"/>
              <a:t>H</a:t>
            </a:r>
          </a:p>
        </p:txBody>
      </p:sp>
      <p:sp>
        <p:nvSpPr>
          <p:cNvPr id="55309" name="TextBox 12"/>
          <p:cNvSpPr txBox="1">
            <a:spLocks noChangeArrowheads="1"/>
          </p:cNvSpPr>
          <p:nvPr/>
        </p:nvSpPr>
        <p:spPr bwMode="auto">
          <a:xfrm>
            <a:off x="6521450" y="87313"/>
            <a:ext cx="1614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hlinkClick r:id="rId3" action="ppaction://hlinksldjump"/>
              </a:rPr>
              <a:t>Back 1 slide 29</a:t>
            </a:r>
            <a:endParaRPr lang="en-US" altLang="en-US" sz="1800"/>
          </a:p>
        </p:txBody>
      </p:sp>
      <p:sp>
        <p:nvSpPr>
          <p:cNvPr id="55310" name="TextBox 13"/>
          <p:cNvSpPr txBox="1">
            <a:spLocks noChangeArrowheads="1"/>
          </p:cNvSpPr>
          <p:nvPr/>
        </p:nvSpPr>
        <p:spPr bwMode="auto">
          <a:xfrm>
            <a:off x="6553200" y="515938"/>
            <a:ext cx="17938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hlinkClick r:id="rId4" action="ppaction://hlinksldjump"/>
              </a:rPr>
              <a:t>BACK 2 SLIDE 31</a:t>
            </a:r>
            <a:endParaRPr lang="en-US" altLang="en-US" sz="160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762000" y="269875"/>
            <a:ext cx="796925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latin typeface="Arial" panose="020B0604020202020204" pitchFamily="34" charset="0"/>
                <a:cs typeface="Arial" panose="020B0604020202020204" pitchFamily="34" charset="0"/>
              </a:rPr>
              <a:t>The strength of an acid depends on how easily the proton, H</a:t>
            </a:r>
            <a:r>
              <a:rPr lang="en-US" altLang="en-US" sz="2400" b="1" baseline="30000">
                <a:latin typeface="Arial" panose="020B0604020202020204" pitchFamily="34" charset="0"/>
                <a:cs typeface="Arial" panose="020B0604020202020204" pitchFamily="34" charset="0"/>
              </a:rPr>
              <a:t>+</a:t>
            </a:r>
            <a:r>
              <a:rPr lang="en-US" altLang="en-US" sz="2400" b="1">
                <a:latin typeface="Arial" panose="020B0604020202020204" pitchFamily="34" charset="0"/>
                <a:cs typeface="Arial" panose="020B0604020202020204" pitchFamily="34" charset="0"/>
              </a:rPr>
              <a:t>, is lost or removed from an H - X bond.</a:t>
            </a:r>
          </a:p>
          <a:p>
            <a:pPr>
              <a:spcBef>
                <a:spcPct val="0"/>
              </a:spcBef>
              <a:buFontTx/>
              <a:buNone/>
            </a:pPr>
            <a:endParaRPr lang="en-US" altLang="en-US" sz="2400" b="1">
              <a:latin typeface="Arial" panose="020B0604020202020204" pitchFamily="34" charset="0"/>
              <a:cs typeface="Arial" panose="020B0604020202020204" pitchFamily="34" charset="0"/>
            </a:endParaRPr>
          </a:p>
          <a:p>
            <a:pPr>
              <a:spcBef>
                <a:spcPct val="0"/>
              </a:spcBef>
              <a:buFontTx/>
              <a:buNone/>
            </a:pPr>
            <a:r>
              <a:rPr lang="en-US" altLang="en-US" sz="2400" b="1">
                <a:latin typeface="Arial" panose="020B0604020202020204" pitchFamily="34" charset="0"/>
                <a:cs typeface="Arial" panose="020B0604020202020204" pitchFamily="34" charset="0"/>
              </a:rPr>
              <a:t>Greater Acid Strength:</a:t>
            </a:r>
          </a:p>
          <a:p>
            <a:pPr>
              <a:spcBef>
                <a:spcPct val="0"/>
              </a:spcBef>
              <a:buFontTx/>
              <a:buNone/>
            </a:pPr>
            <a:r>
              <a:rPr lang="en-US" altLang="en-US" sz="2400" b="1">
                <a:latin typeface="Arial" panose="020B0604020202020204" pitchFamily="34" charset="0"/>
                <a:cs typeface="Arial" panose="020B0604020202020204" pitchFamily="34" charset="0"/>
              </a:rPr>
              <a:t>	-  more polar bonds</a:t>
            </a:r>
          </a:p>
          <a:p>
            <a:pPr>
              <a:spcBef>
                <a:spcPct val="0"/>
              </a:spcBef>
              <a:buFontTx/>
              <a:buNone/>
            </a:pPr>
            <a:r>
              <a:rPr lang="en-US" altLang="en-US" sz="2400" b="1">
                <a:latin typeface="Arial" panose="020B0604020202020204" pitchFamily="34" charset="0"/>
                <a:cs typeface="Arial" panose="020B0604020202020204" pitchFamily="34" charset="0"/>
              </a:rPr>
              <a:t>	-  larger “X” atom</a:t>
            </a:r>
          </a:p>
          <a:p>
            <a:pPr>
              <a:spcBef>
                <a:spcPct val="0"/>
              </a:spcBef>
              <a:buFontTx/>
              <a:buNone/>
            </a:pPr>
            <a:r>
              <a:rPr lang="en-US" altLang="en-US" sz="2400" b="1">
                <a:latin typeface="Arial" panose="020B0604020202020204" pitchFamily="34" charset="0"/>
                <a:cs typeface="Arial" panose="020B0604020202020204" pitchFamily="34" charset="0"/>
              </a:rPr>
              <a:t>	-  oxo acids:  higher electronegativity</a:t>
            </a:r>
          </a:p>
          <a:p>
            <a:pPr>
              <a:spcBef>
                <a:spcPct val="0"/>
              </a:spcBef>
              <a:buFontTx/>
              <a:buNone/>
            </a:pPr>
            <a:r>
              <a:rPr lang="en-US" altLang="en-US" sz="2400" b="1">
                <a:latin typeface="Arial" panose="020B0604020202020204" pitchFamily="34" charset="0"/>
                <a:cs typeface="Arial" panose="020B0604020202020204" pitchFamily="34" charset="0"/>
              </a:rPr>
              <a:t>	-  oxo acids:  more oxygen atoms</a:t>
            </a:r>
          </a:p>
          <a:p>
            <a:pPr>
              <a:spcBef>
                <a:spcPct val="0"/>
              </a:spcBef>
              <a:buFontTx/>
              <a:buNone/>
            </a:pPr>
            <a:r>
              <a:rPr lang="en-US" altLang="en-US" sz="2400" b="1">
                <a:latin typeface="Arial" panose="020B0604020202020204" pitchFamily="34" charset="0"/>
                <a:cs typeface="Arial" panose="020B0604020202020204" pitchFamily="34" charset="0"/>
              </a:rPr>
              <a:t>	-  oxo acids:  more hydrogen atoms</a:t>
            </a:r>
          </a:p>
          <a:p>
            <a:pPr>
              <a:spcBef>
                <a:spcPct val="0"/>
              </a:spcBef>
              <a:buFontTx/>
              <a:buNone/>
            </a:pPr>
            <a:endParaRPr lang="en-US" altLang="en-US" sz="2400" b="1">
              <a:latin typeface="Arial" panose="020B0604020202020204" pitchFamily="34" charset="0"/>
              <a:cs typeface="Arial" panose="020B0604020202020204" pitchFamily="34" charset="0"/>
            </a:endParaRPr>
          </a:p>
          <a:p>
            <a:pPr>
              <a:spcBef>
                <a:spcPct val="0"/>
              </a:spcBef>
              <a:buFontTx/>
              <a:buNone/>
            </a:pPr>
            <a:r>
              <a:rPr lang="en-US" altLang="en-US" sz="2400" b="1">
                <a:solidFill>
                  <a:srgbClr val="A50021"/>
                </a:solidFill>
                <a:latin typeface="Arial" panose="020B0604020202020204" pitchFamily="34" charset="0"/>
                <a:cs typeface="Arial" panose="020B0604020202020204" pitchFamily="34" charset="0"/>
              </a:rPr>
              <a:t>List the following in order of increasing strength:</a:t>
            </a:r>
            <a:endParaRPr lang="en-US" altLang="en-US" sz="2400" b="1">
              <a:latin typeface="Arial" panose="020B0604020202020204" pitchFamily="34" charset="0"/>
              <a:cs typeface="Arial" panose="020B0604020202020204" pitchFamily="34" charset="0"/>
            </a:endParaRPr>
          </a:p>
          <a:p>
            <a:pPr>
              <a:spcBef>
                <a:spcPct val="0"/>
              </a:spcBef>
              <a:buFontTx/>
              <a:buNone/>
            </a:pPr>
            <a:endParaRPr lang="en-US" altLang="en-US" sz="2400" b="1"/>
          </a:p>
          <a:p>
            <a:pPr>
              <a:spcBef>
                <a:spcPct val="0"/>
              </a:spcBef>
              <a:buFontTx/>
              <a:buNone/>
            </a:pPr>
            <a:r>
              <a:rPr lang="en-US" altLang="en-US" sz="2400" b="1">
                <a:solidFill>
                  <a:srgbClr val="A50021"/>
                </a:solidFill>
              </a:rPr>
              <a:t>l.  HI, HF, HCl</a:t>
            </a:r>
          </a:p>
          <a:p>
            <a:pPr>
              <a:spcBef>
                <a:spcPct val="0"/>
              </a:spcBef>
              <a:buFontTx/>
              <a:buNone/>
            </a:pPr>
            <a:r>
              <a:rPr lang="en-US" altLang="en-US" sz="2400" b="1">
                <a:solidFill>
                  <a:srgbClr val="A50021"/>
                </a:solidFill>
              </a:rPr>
              <a:t>2.  H</a:t>
            </a:r>
            <a:r>
              <a:rPr lang="en-US" altLang="en-US" sz="2400" b="1" baseline="-25000">
                <a:solidFill>
                  <a:srgbClr val="A50021"/>
                </a:solidFill>
              </a:rPr>
              <a:t>2</a:t>
            </a:r>
            <a:r>
              <a:rPr lang="en-US" altLang="en-US" sz="2400" b="1">
                <a:solidFill>
                  <a:srgbClr val="A50021"/>
                </a:solidFill>
              </a:rPr>
              <a:t>O, CH</a:t>
            </a:r>
            <a:r>
              <a:rPr lang="en-US" altLang="en-US" sz="2400" b="1" baseline="-25000">
                <a:solidFill>
                  <a:srgbClr val="A50021"/>
                </a:solidFill>
              </a:rPr>
              <a:t>4</a:t>
            </a:r>
            <a:r>
              <a:rPr lang="en-US" altLang="en-US" sz="2400" b="1">
                <a:solidFill>
                  <a:srgbClr val="A50021"/>
                </a:solidFill>
              </a:rPr>
              <a:t>, HF</a:t>
            </a:r>
          </a:p>
          <a:p>
            <a:pPr>
              <a:spcBef>
                <a:spcPct val="0"/>
              </a:spcBef>
              <a:buFontTx/>
              <a:buNone/>
            </a:pPr>
            <a:r>
              <a:rPr lang="en-US" altLang="en-US" sz="2400" b="1">
                <a:solidFill>
                  <a:srgbClr val="A50021"/>
                </a:solidFill>
              </a:rPr>
              <a:t>3.  HIO</a:t>
            </a:r>
            <a:r>
              <a:rPr lang="en-US" altLang="en-US" sz="2400" b="1" baseline="-25000">
                <a:solidFill>
                  <a:srgbClr val="A50021"/>
                </a:solidFill>
              </a:rPr>
              <a:t>3</a:t>
            </a:r>
            <a:r>
              <a:rPr lang="en-US" altLang="en-US" sz="2400" b="1">
                <a:solidFill>
                  <a:srgbClr val="A50021"/>
                </a:solidFill>
              </a:rPr>
              <a:t>, HClO</a:t>
            </a:r>
            <a:r>
              <a:rPr lang="en-US" altLang="en-US" sz="2400" b="1" baseline="-25000">
                <a:solidFill>
                  <a:srgbClr val="A50021"/>
                </a:solidFill>
              </a:rPr>
              <a:t>3</a:t>
            </a:r>
            <a:r>
              <a:rPr lang="en-US" altLang="en-US" sz="2400" b="1">
                <a:solidFill>
                  <a:srgbClr val="A50021"/>
                </a:solidFill>
              </a:rPr>
              <a:t>, HBrO</a:t>
            </a:r>
            <a:r>
              <a:rPr lang="en-US" altLang="en-US" sz="2400" b="1" baseline="-25000">
                <a:solidFill>
                  <a:srgbClr val="A50021"/>
                </a:solidFill>
              </a:rPr>
              <a:t>3</a:t>
            </a:r>
            <a:endParaRPr lang="en-US" altLang="en-US" sz="2400" b="1">
              <a:solidFill>
                <a:srgbClr val="A50021"/>
              </a:solidFill>
            </a:endParaRPr>
          </a:p>
          <a:p>
            <a:pPr>
              <a:spcBef>
                <a:spcPct val="0"/>
              </a:spcBef>
              <a:buFontTx/>
              <a:buNone/>
            </a:pPr>
            <a:r>
              <a:rPr lang="en-US" altLang="en-US" sz="2400" b="1">
                <a:solidFill>
                  <a:srgbClr val="A50021"/>
                </a:solidFill>
              </a:rPr>
              <a:t>4.  HBrO, HBrO</a:t>
            </a:r>
            <a:r>
              <a:rPr lang="en-US" altLang="en-US" sz="2400" b="1" baseline="-25000">
                <a:solidFill>
                  <a:srgbClr val="A50021"/>
                </a:solidFill>
              </a:rPr>
              <a:t>3</a:t>
            </a:r>
            <a:r>
              <a:rPr lang="en-US" altLang="en-US" sz="2400" b="1">
                <a:solidFill>
                  <a:srgbClr val="A50021"/>
                </a:solidFill>
              </a:rPr>
              <a:t>, HBrO</a:t>
            </a:r>
            <a:r>
              <a:rPr lang="en-US" altLang="en-US" sz="2400" b="1" baseline="-25000">
                <a:solidFill>
                  <a:srgbClr val="A50021"/>
                </a:solidFill>
              </a:rPr>
              <a:t>2</a:t>
            </a:r>
            <a:endParaRPr lang="en-US" altLang="en-US" sz="2400" b="1">
              <a:solidFill>
                <a:srgbClr val="A50021"/>
              </a:solidFill>
            </a:endParaRPr>
          </a:p>
          <a:p>
            <a:pPr>
              <a:spcBef>
                <a:spcPct val="0"/>
              </a:spcBef>
              <a:buFontTx/>
              <a:buNone/>
            </a:pPr>
            <a:r>
              <a:rPr lang="en-US" altLang="en-US" sz="2400" b="1">
                <a:solidFill>
                  <a:srgbClr val="A50021"/>
                </a:solidFill>
              </a:rPr>
              <a:t>5.  HI, H</a:t>
            </a:r>
            <a:r>
              <a:rPr lang="en-US" altLang="en-US" sz="2400" b="1" baseline="-25000">
                <a:solidFill>
                  <a:srgbClr val="A50021"/>
                </a:solidFill>
              </a:rPr>
              <a:t>2</a:t>
            </a:r>
            <a:r>
              <a:rPr lang="en-US" altLang="en-US" sz="2400" b="1">
                <a:solidFill>
                  <a:srgbClr val="A50021"/>
                </a:solidFill>
              </a:rPr>
              <a:t>SO</a:t>
            </a:r>
            <a:r>
              <a:rPr lang="en-US" altLang="en-US" sz="2400" b="1" baseline="-25000">
                <a:solidFill>
                  <a:srgbClr val="A50021"/>
                </a:solidFill>
              </a:rPr>
              <a:t>4</a:t>
            </a:r>
            <a:r>
              <a:rPr lang="en-US" altLang="en-US" sz="2400" b="1">
                <a:solidFill>
                  <a:srgbClr val="A50021"/>
                </a:solidFill>
              </a:rPr>
              <a:t>, HClO</a:t>
            </a:r>
            <a:r>
              <a:rPr lang="en-US" altLang="en-US" sz="2400" b="1" baseline="-25000">
                <a:solidFill>
                  <a:srgbClr val="A50021"/>
                </a:solidFill>
              </a:rPr>
              <a:t>4</a:t>
            </a:r>
            <a:r>
              <a:rPr lang="en-US" altLang="en-US" sz="2400" b="1">
                <a:solidFill>
                  <a:srgbClr val="A50021"/>
                </a:solidFill>
              </a:rPr>
              <a:t>, HNO</a:t>
            </a:r>
            <a:r>
              <a:rPr lang="en-US" altLang="en-US" sz="2400" b="1" baseline="-25000">
                <a:solidFill>
                  <a:srgbClr val="A50021"/>
                </a:solidFill>
              </a:rPr>
              <a:t>3</a:t>
            </a:r>
            <a:endParaRPr lang="en-US" altLang="en-US" sz="2400" b="1"/>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00">
            <a:alpha val="14902"/>
          </a:srgbClr>
        </a:solidFill>
        <a:effectLst/>
      </p:bgPr>
    </p:bg>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457200" y="457200"/>
            <a:ext cx="3124200" cy="461963"/>
          </a:xfrm>
          <a:prstGeom prst="rect">
            <a:avLst/>
          </a:prstGeom>
          <a:gradFill rotWithShape="0">
            <a:gsLst>
              <a:gs pos="0">
                <a:srgbClr val="187534"/>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t>SAMPLE PROBLEM</a:t>
            </a:r>
          </a:p>
        </p:txBody>
      </p:sp>
      <p:sp>
        <p:nvSpPr>
          <p:cNvPr id="59395" name="Text Box 5"/>
          <p:cNvSpPr txBox="1">
            <a:spLocks noChangeArrowheads="1"/>
          </p:cNvSpPr>
          <p:nvPr/>
        </p:nvSpPr>
        <p:spPr bwMode="auto">
          <a:xfrm>
            <a:off x="457200" y="3581400"/>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t>SOLUTION:</a:t>
            </a:r>
          </a:p>
        </p:txBody>
      </p:sp>
      <p:sp>
        <p:nvSpPr>
          <p:cNvPr id="59396" name="Text Box 6"/>
          <p:cNvSpPr txBox="1">
            <a:spLocks noChangeArrowheads="1"/>
          </p:cNvSpPr>
          <p:nvPr/>
        </p:nvSpPr>
        <p:spPr bwMode="auto">
          <a:xfrm>
            <a:off x="3581400" y="304800"/>
            <a:ext cx="556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10000"/>
              </a:spcBef>
              <a:buFontTx/>
              <a:buNone/>
            </a:pPr>
            <a:r>
              <a:rPr lang="en-US" altLang="en-US" sz="2400"/>
              <a:t>Classifying Acid and Base Strength from the  Chemical Formula</a:t>
            </a:r>
          </a:p>
        </p:txBody>
      </p:sp>
      <p:sp>
        <p:nvSpPr>
          <p:cNvPr id="59397" name="Text Box 7"/>
          <p:cNvSpPr txBox="1">
            <a:spLocks noChangeArrowheads="1"/>
          </p:cNvSpPr>
          <p:nvPr/>
        </p:nvSpPr>
        <p:spPr bwMode="auto">
          <a:xfrm>
            <a:off x="381000" y="1120775"/>
            <a:ext cx="830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Classify each of the following compounds as a strong acid, weak acid, strong base, or weak base.</a:t>
            </a:r>
          </a:p>
        </p:txBody>
      </p:sp>
      <p:sp>
        <p:nvSpPr>
          <p:cNvPr id="29702" name="Text Box 8"/>
          <p:cNvSpPr txBox="1">
            <a:spLocks noChangeArrowheads="1"/>
          </p:cNvSpPr>
          <p:nvPr/>
        </p:nvSpPr>
        <p:spPr bwMode="auto">
          <a:xfrm>
            <a:off x="457200" y="18288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t>(a) H</a:t>
            </a:r>
            <a:r>
              <a:rPr lang="en-US" altLang="en-US" sz="2400" baseline="-25000"/>
              <a:t>2</a:t>
            </a:r>
            <a:r>
              <a:rPr lang="en-US" altLang="en-US" sz="2400"/>
              <a:t>SO</a:t>
            </a:r>
            <a:r>
              <a:rPr lang="en-US" altLang="en-US" sz="2400" baseline="-25000"/>
              <a:t>4</a:t>
            </a:r>
            <a:endParaRPr lang="en-US" altLang="en-US" sz="2400"/>
          </a:p>
        </p:txBody>
      </p:sp>
      <p:sp>
        <p:nvSpPr>
          <p:cNvPr id="29703" name="Text Box 9"/>
          <p:cNvSpPr txBox="1">
            <a:spLocks noChangeArrowheads="1"/>
          </p:cNvSpPr>
          <p:nvPr/>
        </p:nvSpPr>
        <p:spPr bwMode="auto">
          <a:xfrm>
            <a:off x="2057400" y="182880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t>(b) (CH</a:t>
            </a:r>
            <a:r>
              <a:rPr lang="en-US" altLang="en-US" sz="2400" baseline="-25000"/>
              <a:t>3</a:t>
            </a:r>
            <a:r>
              <a:rPr lang="en-US" altLang="en-US" sz="2400"/>
              <a:t>)</a:t>
            </a:r>
            <a:r>
              <a:rPr lang="en-US" altLang="en-US" sz="2400" baseline="-25000"/>
              <a:t>2</a:t>
            </a:r>
            <a:r>
              <a:rPr lang="en-US" altLang="en-US" sz="2400"/>
              <a:t>CHCOOH</a:t>
            </a:r>
          </a:p>
        </p:txBody>
      </p:sp>
      <p:sp>
        <p:nvSpPr>
          <p:cNvPr id="29704" name="Text Box 10"/>
          <p:cNvSpPr txBox="1">
            <a:spLocks noChangeArrowheads="1"/>
          </p:cNvSpPr>
          <p:nvPr/>
        </p:nvSpPr>
        <p:spPr bwMode="auto">
          <a:xfrm>
            <a:off x="4876800" y="18288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t>(c) KOH</a:t>
            </a:r>
          </a:p>
        </p:txBody>
      </p:sp>
      <p:sp>
        <p:nvSpPr>
          <p:cNvPr id="29705" name="Text Box 12"/>
          <p:cNvSpPr txBox="1">
            <a:spLocks noChangeArrowheads="1"/>
          </p:cNvSpPr>
          <p:nvPr/>
        </p:nvSpPr>
        <p:spPr bwMode="auto">
          <a:xfrm>
            <a:off x="6172200" y="1828800"/>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t>(d) (CH</a:t>
            </a:r>
            <a:r>
              <a:rPr lang="en-US" altLang="en-US" sz="2400" baseline="-25000"/>
              <a:t>3</a:t>
            </a:r>
            <a:r>
              <a:rPr lang="en-US" altLang="en-US" sz="2400"/>
              <a:t>)</a:t>
            </a:r>
            <a:r>
              <a:rPr lang="en-US" altLang="en-US" sz="2400" baseline="-25000"/>
              <a:t>2</a:t>
            </a:r>
            <a:r>
              <a:rPr lang="en-US" altLang="en-US" sz="2400"/>
              <a:t>CHNH</a:t>
            </a:r>
            <a:r>
              <a:rPr lang="en-US" altLang="en-US" sz="2400" baseline="-25000"/>
              <a:t>2</a:t>
            </a:r>
            <a:endParaRPr lang="en-US" altLang="en-US" sz="2400"/>
          </a:p>
        </p:txBody>
      </p:sp>
      <p:grpSp>
        <p:nvGrpSpPr>
          <p:cNvPr id="59402" name="Group 27"/>
          <p:cNvGrpSpPr>
            <a:grpSpLocks/>
          </p:cNvGrpSpPr>
          <p:nvPr/>
        </p:nvGrpSpPr>
        <p:grpSpPr bwMode="auto">
          <a:xfrm>
            <a:off x="381000" y="2438400"/>
            <a:ext cx="8763000" cy="1014413"/>
            <a:chOff x="288" y="1398"/>
            <a:chExt cx="4944" cy="610"/>
          </a:xfrm>
        </p:grpSpPr>
        <p:sp>
          <p:nvSpPr>
            <p:cNvPr id="59403" name="Text Box 4"/>
            <p:cNvSpPr txBox="1">
              <a:spLocks noChangeArrowheads="1"/>
            </p:cNvSpPr>
            <p:nvPr/>
          </p:nvSpPr>
          <p:spPr bwMode="auto">
            <a:xfrm>
              <a:off x="288" y="1536"/>
              <a:ext cx="68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t>PLAN:</a:t>
              </a:r>
            </a:p>
          </p:txBody>
        </p:sp>
        <p:sp>
          <p:nvSpPr>
            <p:cNvPr id="59404" name="Text Box 13"/>
            <p:cNvSpPr txBox="1">
              <a:spLocks noChangeArrowheads="1"/>
            </p:cNvSpPr>
            <p:nvPr/>
          </p:nvSpPr>
          <p:spPr bwMode="auto">
            <a:xfrm>
              <a:off x="912" y="1398"/>
              <a:ext cx="4320"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t>Pay attention to the text definitions of acids and bases.  Look at O for acids as well as the -COOH group;  watch for amine groups and cations in bases.</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0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70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7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p:bldP spid="29703" grpId="0"/>
      <p:bldP spid="29704" grpId="0"/>
      <p:bldP spid="2970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5050">
            <a:alpha val="25098"/>
          </a:srgb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ED46273-2BAF-4C59-986F-5ADD3075949E}"/>
              </a:ext>
            </a:extLst>
          </p:cNvPr>
          <p:cNvSpPr txBox="1"/>
          <p:nvPr/>
        </p:nvSpPr>
        <p:spPr>
          <a:xfrm>
            <a:off x="228600" y="228600"/>
            <a:ext cx="8610600" cy="6575425"/>
          </a:xfrm>
          <a:prstGeom prst="rect">
            <a:avLst/>
          </a:prstGeom>
          <a:noFill/>
        </p:spPr>
        <p:txBody>
          <a:bodyPr>
            <a:spAutoFit/>
          </a:bodyPr>
          <a:lstStyle/>
          <a:p>
            <a:pPr algn="ctr">
              <a:defRPr/>
            </a:pPr>
            <a:r>
              <a:rPr lang="en-US" sz="2000" dirty="0"/>
              <a:t>Workshop AB #1</a:t>
            </a:r>
          </a:p>
          <a:p>
            <a:pPr>
              <a:defRPr/>
            </a:pPr>
            <a:endParaRPr lang="en-US" sz="1400" dirty="0"/>
          </a:p>
          <a:p>
            <a:pPr>
              <a:defRPr/>
            </a:pPr>
            <a:r>
              <a:rPr lang="en-US" sz="1400" dirty="0"/>
              <a:t>1) Place the following in order of increasing acid strength.</a:t>
            </a:r>
          </a:p>
          <a:p>
            <a:pPr>
              <a:defRPr/>
            </a:pPr>
            <a:r>
              <a:rPr lang="en-US" sz="1400" dirty="0"/>
              <a:t> 	a) HBrO</a:t>
            </a:r>
            <a:r>
              <a:rPr lang="en-US" sz="1400" baseline="-25000" dirty="0"/>
              <a:t>2</a:t>
            </a:r>
            <a:r>
              <a:rPr lang="en-US" sz="1400" dirty="0"/>
              <a:t>		HBrO</a:t>
            </a:r>
            <a:r>
              <a:rPr lang="en-US" sz="1400" baseline="-25000" dirty="0"/>
              <a:t>3</a:t>
            </a:r>
            <a:r>
              <a:rPr lang="en-US" sz="1400" dirty="0"/>
              <a:t>		</a:t>
            </a:r>
            <a:r>
              <a:rPr lang="en-US" sz="1400" dirty="0" err="1"/>
              <a:t>HBrO</a:t>
            </a:r>
            <a:r>
              <a:rPr lang="en-US" sz="1400" dirty="0"/>
              <a:t>		HBrO</a:t>
            </a:r>
            <a:r>
              <a:rPr lang="en-US" sz="1400" baseline="-25000" dirty="0"/>
              <a:t>4</a:t>
            </a:r>
          </a:p>
          <a:p>
            <a:pPr>
              <a:defRPr/>
            </a:pPr>
            <a:r>
              <a:rPr lang="en-US" sz="1400" dirty="0"/>
              <a:t>	b) HCN		HClO</a:t>
            </a:r>
            <a:r>
              <a:rPr lang="en-US" sz="1400" baseline="-25000" dirty="0"/>
              <a:t>2</a:t>
            </a:r>
            <a:r>
              <a:rPr lang="en-US" sz="1400" dirty="0"/>
              <a:t>		HNO</a:t>
            </a:r>
            <a:r>
              <a:rPr lang="en-US" sz="1400" baseline="-25000" dirty="0"/>
              <a:t>3</a:t>
            </a:r>
            <a:r>
              <a:rPr lang="en-US" sz="1400" dirty="0"/>
              <a:t>		H</a:t>
            </a:r>
            <a:r>
              <a:rPr lang="en-US" sz="1400" baseline="-25000" dirty="0"/>
              <a:t>2</a:t>
            </a:r>
            <a:r>
              <a:rPr lang="en-US" sz="1400" dirty="0"/>
              <a:t>PO</a:t>
            </a:r>
            <a:r>
              <a:rPr lang="en-US" sz="1400" baseline="-25000" dirty="0"/>
              <a:t>4</a:t>
            </a:r>
            <a:r>
              <a:rPr lang="en-US" sz="1400" dirty="0"/>
              <a:t>⁻</a:t>
            </a:r>
          </a:p>
          <a:p>
            <a:pPr>
              <a:defRPr/>
            </a:pPr>
            <a:endParaRPr lang="en-US" sz="1400" dirty="0"/>
          </a:p>
          <a:p>
            <a:pPr>
              <a:defRPr/>
            </a:pPr>
            <a:endParaRPr lang="en-US" sz="1400" dirty="0"/>
          </a:p>
          <a:p>
            <a:pPr>
              <a:defRPr/>
            </a:pPr>
            <a:endParaRPr lang="en-US" sz="1400" dirty="0"/>
          </a:p>
          <a:p>
            <a:pPr>
              <a:defRPr/>
            </a:pPr>
            <a:r>
              <a:rPr lang="en-US" sz="1400" dirty="0"/>
              <a:t>2) Give the conjugate base for each acid list below and determine which one will have the strongest conjugate base? Explain your reasoning.</a:t>
            </a:r>
          </a:p>
          <a:p>
            <a:pPr>
              <a:defRPr/>
            </a:pPr>
            <a:r>
              <a:rPr lang="en-US" sz="1400" dirty="0"/>
              <a:t>A) </a:t>
            </a:r>
            <a:r>
              <a:rPr lang="en-US" sz="1400" dirty="0" err="1"/>
              <a:t>HCl</a:t>
            </a:r>
            <a:r>
              <a:rPr lang="en-US" sz="1400" dirty="0"/>
              <a:t>		B) HClO</a:t>
            </a:r>
            <a:r>
              <a:rPr lang="en-US" sz="1400" baseline="-25000" dirty="0"/>
              <a:t>4		</a:t>
            </a:r>
            <a:r>
              <a:rPr lang="en-US" sz="1400" dirty="0"/>
              <a:t>C) HNO</a:t>
            </a:r>
            <a:r>
              <a:rPr lang="en-US" sz="1400" baseline="-25000" dirty="0"/>
              <a:t>3		</a:t>
            </a:r>
            <a:r>
              <a:rPr lang="en-US" sz="1400" dirty="0"/>
              <a:t>D) HCN		E) HI</a:t>
            </a:r>
          </a:p>
          <a:p>
            <a:pPr>
              <a:defRPr/>
            </a:pPr>
            <a:endParaRPr lang="en-US" sz="1400" dirty="0"/>
          </a:p>
          <a:p>
            <a:pPr>
              <a:defRPr/>
            </a:pPr>
            <a:endParaRPr lang="en-US" sz="1400" dirty="0"/>
          </a:p>
          <a:p>
            <a:pPr>
              <a:defRPr/>
            </a:pPr>
            <a:endParaRPr lang="en-US" sz="1400" dirty="0"/>
          </a:p>
          <a:p>
            <a:pPr>
              <a:defRPr/>
            </a:pPr>
            <a:endParaRPr lang="en-US" sz="1400" dirty="0"/>
          </a:p>
          <a:p>
            <a:pPr>
              <a:defRPr/>
            </a:pPr>
            <a:endParaRPr lang="en-US" sz="1400" dirty="0"/>
          </a:p>
          <a:p>
            <a:pPr>
              <a:defRPr/>
            </a:pPr>
            <a:r>
              <a:rPr lang="en-US" sz="1400" dirty="0"/>
              <a:t>3) Predict the product and describe each substance as either an acid or base, or conjugate, as strong or weak, &amp; as Lewis or </a:t>
            </a:r>
            <a:r>
              <a:rPr lang="en-US" sz="1400" dirty="0" err="1"/>
              <a:t>Bronsted</a:t>
            </a:r>
            <a:r>
              <a:rPr lang="en-US" sz="1400" dirty="0"/>
              <a:t>-Lowery.</a:t>
            </a:r>
          </a:p>
          <a:p>
            <a:pPr>
              <a:defRPr/>
            </a:pPr>
            <a:endParaRPr lang="en-US" sz="1400" dirty="0"/>
          </a:p>
          <a:p>
            <a:pPr marL="342900" indent="-342900">
              <a:buFontTx/>
              <a:buAutoNum type="alphaUcParenR"/>
              <a:defRPr/>
            </a:pPr>
            <a:r>
              <a:rPr lang="en-US" sz="1400" dirty="0"/>
              <a:t>BCl</a:t>
            </a:r>
            <a:r>
              <a:rPr lang="en-US" sz="1400" baseline="-25000" dirty="0"/>
              <a:t>3   </a:t>
            </a:r>
            <a:r>
              <a:rPr lang="en-US" sz="1400" dirty="0"/>
              <a:t>+    NH</a:t>
            </a:r>
            <a:r>
              <a:rPr lang="en-US" sz="1400" baseline="-25000" dirty="0"/>
              <a:t>3 </a:t>
            </a:r>
            <a:r>
              <a:rPr lang="en-US" sz="1400" dirty="0"/>
              <a:t> ↔ _________________________________________________</a:t>
            </a:r>
          </a:p>
          <a:p>
            <a:pPr>
              <a:defRPr/>
            </a:pPr>
            <a:endParaRPr lang="en-US" sz="1400" dirty="0"/>
          </a:p>
          <a:p>
            <a:pPr>
              <a:defRPr/>
            </a:pPr>
            <a:r>
              <a:rPr lang="en-US" sz="1400" dirty="0"/>
              <a:t>B)    H</a:t>
            </a:r>
            <a:r>
              <a:rPr lang="en-US" sz="1400" baseline="-25000" dirty="0"/>
              <a:t>2</a:t>
            </a:r>
            <a:r>
              <a:rPr lang="en-US" sz="1400" dirty="0"/>
              <a:t>O   +   AlF</a:t>
            </a:r>
            <a:r>
              <a:rPr lang="en-US" sz="1400" baseline="-25000" dirty="0"/>
              <a:t>3 </a:t>
            </a:r>
            <a:r>
              <a:rPr lang="en-US" sz="1400" dirty="0"/>
              <a:t>↔ __________________________________________________</a:t>
            </a:r>
            <a:endParaRPr lang="en-US" sz="1400" baseline="-25000" dirty="0"/>
          </a:p>
          <a:p>
            <a:pPr>
              <a:defRPr/>
            </a:pPr>
            <a:endParaRPr lang="en-US" sz="1400" dirty="0"/>
          </a:p>
          <a:p>
            <a:pPr>
              <a:defRPr/>
            </a:pPr>
            <a:r>
              <a:rPr lang="en-US" sz="1400" dirty="0"/>
              <a:t>C)    NH</a:t>
            </a:r>
            <a:r>
              <a:rPr lang="en-US" sz="1400" baseline="-25000" dirty="0"/>
              <a:t>3   </a:t>
            </a:r>
            <a:r>
              <a:rPr lang="en-US" sz="1400" dirty="0"/>
              <a:t>+    H</a:t>
            </a:r>
            <a:r>
              <a:rPr lang="en-US" sz="1400" baseline="-25000" dirty="0"/>
              <a:t>2</a:t>
            </a:r>
            <a:r>
              <a:rPr lang="en-US" sz="1400" dirty="0"/>
              <a:t>O</a:t>
            </a:r>
            <a:r>
              <a:rPr lang="en-US" sz="1400" baseline="-25000" dirty="0"/>
              <a:t> </a:t>
            </a:r>
            <a:r>
              <a:rPr lang="en-US" sz="1400" dirty="0"/>
              <a:t>↔ __________________________________________________</a:t>
            </a:r>
            <a:endParaRPr lang="en-US" sz="1400" baseline="-25000" dirty="0"/>
          </a:p>
          <a:p>
            <a:pPr>
              <a:defRPr/>
            </a:pPr>
            <a:endParaRPr lang="en-US" sz="1400" dirty="0"/>
          </a:p>
          <a:p>
            <a:pPr>
              <a:defRPr/>
            </a:pPr>
            <a:r>
              <a:rPr lang="en-US" sz="1400" dirty="0"/>
              <a:t>D)   H</a:t>
            </a:r>
            <a:r>
              <a:rPr lang="en-US" sz="1400" baseline="-25000" dirty="0"/>
              <a:t>2</a:t>
            </a:r>
            <a:r>
              <a:rPr lang="en-US" sz="1400" dirty="0"/>
              <a:t>O   +   SiF</a:t>
            </a:r>
            <a:r>
              <a:rPr lang="en-US" sz="1400" baseline="-25000" dirty="0"/>
              <a:t>4 </a:t>
            </a:r>
            <a:r>
              <a:rPr lang="en-US" sz="1400" dirty="0"/>
              <a:t>↔ ___________________________________________________</a:t>
            </a:r>
            <a:endParaRPr lang="en-US" sz="1400" baseline="-25000" dirty="0"/>
          </a:p>
          <a:p>
            <a:pPr>
              <a:defRPr/>
            </a:pPr>
            <a:endParaRPr lang="en-US" sz="1400" dirty="0"/>
          </a:p>
          <a:p>
            <a:pPr>
              <a:defRPr/>
            </a:pPr>
            <a:endParaRPr lang="en-US" sz="1400" baseline="-25000" dirty="0"/>
          </a:p>
          <a:p>
            <a:pPr>
              <a:defRPr/>
            </a:pPr>
            <a:r>
              <a:rPr lang="en-US" sz="1400" dirty="0"/>
              <a:t>4) Are any of the substances mentioned on this workshop amphoteric? Which ones? _____________________</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914400" y="0"/>
            <a:ext cx="8229600" cy="693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b="1"/>
              <a:t>	Measuring Acidity:	</a:t>
            </a:r>
            <a:r>
              <a:rPr lang="en-US" altLang="en-US" sz="1600" b="1" u="sng"/>
              <a:t>pH of Some Common Solutions</a:t>
            </a:r>
          </a:p>
          <a:p>
            <a:pPr>
              <a:spcBef>
                <a:spcPct val="0"/>
              </a:spcBef>
              <a:buFontTx/>
              <a:buNone/>
            </a:pPr>
            <a:r>
              <a:rPr lang="en-US" altLang="en-US" sz="1600" b="1"/>
              <a:t>			         </a:t>
            </a:r>
            <a:r>
              <a:rPr lang="en-US" altLang="en-US" sz="1600" b="1" u="sng"/>
              <a:t> pH		[H</a:t>
            </a:r>
            <a:r>
              <a:rPr lang="en-US" altLang="en-US" sz="1600" b="1" baseline="30000"/>
              <a:t>+</a:t>
            </a:r>
            <a:r>
              <a:rPr lang="en-US" altLang="en-US" sz="1600" b="1" u="sng"/>
              <a:t>]		[OH</a:t>
            </a:r>
            <a:r>
              <a:rPr lang="en-US" altLang="en-US" sz="1600" b="1" baseline="30000"/>
              <a:t>-</a:t>
            </a:r>
            <a:r>
              <a:rPr lang="en-US" altLang="en-US" sz="1600" b="1" u="sng"/>
              <a:t>]	</a:t>
            </a:r>
            <a:r>
              <a:rPr lang="en-US" altLang="en-US" sz="1600" b="1"/>
              <a:t>    </a:t>
            </a:r>
            <a:r>
              <a:rPr lang="en-US" altLang="en-US" sz="1600" b="1" u="sng"/>
              <a:t>pOH</a:t>
            </a:r>
          </a:p>
          <a:p>
            <a:pPr>
              <a:spcBef>
                <a:spcPct val="0"/>
              </a:spcBef>
              <a:buFontTx/>
              <a:buNone/>
            </a:pPr>
            <a:r>
              <a:rPr lang="en-US" altLang="en-US" sz="1600" b="1" u="sng"/>
              <a:t>			</a:t>
            </a:r>
            <a:r>
              <a:rPr lang="en-US" altLang="en-US" sz="1600" b="1"/>
              <a:t>          --14		1 x 10</a:t>
            </a:r>
            <a:r>
              <a:rPr lang="en-US" altLang="en-US" sz="1600" b="1" baseline="30000"/>
              <a:t>-14</a:t>
            </a:r>
            <a:r>
              <a:rPr lang="en-US" altLang="en-US" sz="1600" b="1"/>
              <a:t>		1 x 10</a:t>
            </a:r>
            <a:r>
              <a:rPr lang="en-US" altLang="en-US" sz="1600" b="1" baseline="30000"/>
              <a:t>-0</a:t>
            </a:r>
            <a:r>
              <a:rPr lang="en-US" altLang="en-US" sz="1600" b="1"/>
              <a:t>            0</a:t>
            </a:r>
          </a:p>
          <a:p>
            <a:pPr>
              <a:spcBef>
                <a:spcPct val="0"/>
              </a:spcBef>
              <a:buFontTx/>
              <a:buNone/>
            </a:pPr>
            <a:r>
              <a:rPr lang="en-US" altLang="en-US" sz="1600" b="1"/>
              <a:t>		 	          --13		1 x 10</a:t>
            </a:r>
            <a:r>
              <a:rPr lang="en-US" altLang="en-US" sz="1600" b="1" baseline="30000"/>
              <a:t>-13	</a:t>
            </a:r>
            <a:r>
              <a:rPr lang="en-US" altLang="en-US" sz="1600" b="1"/>
              <a:t>	1 x 10</a:t>
            </a:r>
            <a:r>
              <a:rPr lang="en-US" altLang="en-US" sz="1600" b="1" baseline="30000"/>
              <a:t>-1</a:t>
            </a:r>
            <a:r>
              <a:rPr lang="en-US" altLang="en-US" sz="1600" b="1"/>
              <a:t>            1</a:t>
            </a:r>
          </a:p>
          <a:p>
            <a:pPr>
              <a:spcBef>
                <a:spcPct val="0"/>
              </a:spcBef>
              <a:buFontTx/>
              <a:buNone/>
            </a:pPr>
            <a:r>
              <a:rPr lang="en-US" altLang="en-US" sz="1600" b="1"/>
              <a:t>			         </a:t>
            </a:r>
          </a:p>
          <a:p>
            <a:pPr>
              <a:spcBef>
                <a:spcPct val="0"/>
              </a:spcBef>
              <a:buFontTx/>
              <a:buNone/>
            </a:pPr>
            <a:r>
              <a:rPr lang="en-US" altLang="en-US" sz="1600" b="1"/>
              <a:t> 			          --12		1 x 10</a:t>
            </a:r>
            <a:r>
              <a:rPr lang="en-US" altLang="en-US" sz="1600" b="1" baseline="30000"/>
              <a:t>-12	</a:t>
            </a:r>
            <a:r>
              <a:rPr lang="en-US" altLang="en-US" sz="1600" b="1"/>
              <a:t>	1 x 10</a:t>
            </a:r>
            <a:r>
              <a:rPr lang="en-US" altLang="en-US" sz="1600" b="1" baseline="30000"/>
              <a:t>-2</a:t>
            </a:r>
            <a:r>
              <a:rPr lang="en-US" altLang="en-US" sz="1600" b="1"/>
              <a:t>	       2				         </a:t>
            </a:r>
          </a:p>
          <a:p>
            <a:pPr>
              <a:spcBef>
                <a:spcPct val="0"/>
              </a:spcBef>
              <a:buFontTx/>
              <a:buNone/>
            </a:pPr>
            <a:r>
              <a:rPr lang="en-US" altLang="en-US" sz="1600" b="1"/>
              <a:t> 			          --11		1 x 10</a:t>
            </a:r>
            <a:r>
              <a:rPr lang="en-US" altLang="en-US" sz="1600" b="1" baseline="30000"/>
              <a:t>-11	</a:t>
            </a:r>
            <a:r>
              <a:rPr lang="en-US" altLang="en-US" sz="1600" b="1"/>
              <a:t>	1 x 10</a:t>
            </a:r>
            <a:r>
              <a:rPr lang="en-US" altLang="en-US" sz="1600" b="1" baseline="30000"/>
              <a:t>-3</a:t>
            </a:r>
            <a:r>
              <a:rPr lang="en-US" altLang="en-US" sz="1600" b="1"/>
              <a:t>	       3</a:t>
            </a:r>
          </a:p>
          <a:p>
            <a:pPr>
              <a:spcBef>
                <a:spcPct val="0"/>
              </a:spcBef>
              <a:buFontTx/>
              <a:buNone/>
            </a:pPr>
            <a:r>
              <a:rPr lang="en-US" altLang="en-US" sz="1600" b="1"/>
              <a:t>			          </a:t>
            </a:r>
          </a:p>
          <a:p>
            <a:pPr>
              <a:spcBef>
                <a:spcPct val="0"/>
              </a:spcBef>
              <a:buFontTx/>
              <a:buNone/>
            </a:pPr>
            <a:r>
              <a:rPr lang="en-US" altLang="en-US" sz="1600" b="1"/>
              <a:t>			          --10		1 x 10</a:t>
            </a:r>
            <a:r>
              <a:rPr lang="en-US" altLang="en-US" sz="1600" b="1" baseline="30000"/>
              <a:t>-10	</a:t>
            </a:r>
            <a:r>
              <a:rPr lang="en-US" altLang="en-US" sz="1600" b="1"/>
              <a:t>	1 x 10</a:t>
            </a:r>
            <a:r>
              <a:rPr lang="en-US" altLang="en-US" sz="1600" b="1" baseline="30000"/>
              <a:t>-4</a:t>
            </a:r>
            <a:r>
              <a:rPr lang="en-US" altLang="en-US" sz="1600" b="1"/>
              <a:t>             4</a:t>
            </a:r>
          </a:p>
          <a:p>
            <a:pPr>
              <a:spcBef>
                <a:spcPct val="0"/>
              </a:spcBef>
              <a:buFontTx/>
              <a:buNone/>
            </a:pPr>
            <a:r>
              <a:rPr lang="en-US" altLang="en-US" sz="1600" b="1"/>
              <a:t>			          </a:t>
            </a:r>
          </a:p>
          <a:p>
            <a:pPr>
              <a:spcBef>
                <a:spcPct val="0"/>
              </a:spcBef>
              <a:buFontTx/>
              <a:buNone/>
            </a:pPr>
            <a:r>
              <a:rPr lang="en-US" altLang="en-US" sz="1600" b="1"/>
              <a:t>			          -- 9		1 x 10</a:t>
            </a:r>
            <a:r>
              <a:rPr lang="en-US" altLang="en-US" sz="1600" b="1" baseline="30000"/>
              <a:t>-9</a:t>
            </a:r>
            <a:r>
              <a:rPr lang="en-US" altLang="en-US" sz="1600" b="1"/>
              <a:t>		1 x 10</a:t>
            </a:r>
            <a:r>
              <a:rPr lang="en-US" altLang="en-US" sz="1600" b="1" baseline="30000"/>
              <a:t>-5</a:t>
            </a:r>
            <a:r>
              <a:rPr lang="en-US" altLang="en-US" sz="1600" b="1"/>
              <a:t>	       5</a:t>
            </a:r>
          </a:p>
          <a:p>
            <a:pPr>
              <a:spcBef>
                <a:spcPct val="0"/>
              </a:spcBef>
              <a:buFontTx/>
              <a:buNone/>
            </a:pPr>
            <a:r>
              <a:rPr lang="en-US" altLang="en-US" sz="1600" b="1"/>
              <a:t>			          </a:t>
            </a:r>
          </a:p>
          <a:p>
            <a:pPr>
              <a:spcBef>
                <a:spcPct val="0"/>
              </a:spcBef>
              <a:buFontTx/>
              <a:buNone/>
            </a:pPr>
            <a:r>
              <a:rPr lang="en-US" altLang="en-US" sz="1600" b="1"/>
              <a:t>			          -- 8		1 x 10</a:t>
            </a:r>
            <a:r>
              <a:rPr lang="en-US" altLang="en-US" sz="1600" b="1" baseline="30000"/>
              <a:t>-8</a:t>
            </a:r>
            <a:r>
              <a:rPr lang="en-US" altLang="en-US" sz="1600" b="1"/>
              <a:t>		1 x 10</a:t>
            </a:r>
            <a:r>
              <a:rPr lang="en-US" altLang="en-US" sz="1600" b="1" baseline="30000"/>
              <a:t>-6	</a:t>
            </a:r>
            <a:r>
              <a:rPr lang="en-US" altLang="en-US" sz="1600" b="1"/>
              <a:t>       6</a:t>
            </a:r>
          </a:p>
          <a:p>
            <a:pPr>
              <a:spcBef>
                <a:spcPct val="0"/>
              </a:spcBef>
              <a:buFontTx/>
              <a:buNone/>
            </a:pPr>
            <a:r>
              <a:rPr lang="en-US" altLang="en-US" sz="1600" b="1"/>
              <a:t>			          </a:t>
            </a:r>
          </a:p>
          <a:p>
            <a:pPr>
              <a:spcBef>
                <a:spcPct val="0"/>
              </a:spcBef>
              <a:buFontTx/>
              <a:buNone/>
            </a:pPr>
            <a:r>
              <a:rPr lang="en-US" altLang="en-US" sz="1600" b="1"/>
              <a:t>			          -- 7		1 x 10</a:t>
            </a:r>
            <a:r>
              <a:rPr lang="en-US" altLang="en-US" sz="1600" b="1" baseline="30000"/>
              <a:t>-7	</a:t>
            </a:r>
            <a:r>
              <a:rPr lang="en-US" altLang="en-US" sz="1600" b="1"/>
              <a:t>	1 x 10</a:t>
            </a:r>
            <a:r>
              <a:rPr lang="en-US" altLang="en-US" sz="1600" b="1" baseline="30000"/>
              <a:t>-7</a:t>
            </a:r>
            <a:r>
              <a:rPr lang="en-US" altLang="en-US" sz="1600" b="1"/>
              <a:t>	       7</a:t>
            </a:r>
          </a:p>
          <a:p>
            <a:pPr>
              <a:spcBef>
                <a:spcPct val="0"/>
              </a:spcBef>
              <a:buFontTx/>
              <a:buNone/>
            </a:pPr>
            <a:r>
              <a:rPr lang="en-US" altLang="en-US" sz="1600" b="1"/>
              <a:t>			         </a:t>
            </a:r>
          </a:p>
          <a:p>
            <a:pPr>
              <a:spcBef>
                <a:spcPct val="0"/>
              </a:spcBef>
              <a:buFontTx/>
              <a:buNone/>
            </a:pPr>
            <a:r>
              <a:rPr lang="en-US" altLang="en-US" sz="1600" b="1"/>
              <a:t>			          -- 6		1 x 10</a:t>
            </a:r>
            <a:r>
              <a:rPr lang="en-US" altLang="en-US" sz="1600" b="1" baseline="30000"/>
              <a:t>-6</a:t>
            </a:r>
            <a:r>
              <a:rPr lang="en-US" altLang="en-US" sz="1600" b="1"/>
              <a:t>		1 x 10</a:t>
            </a:r>
            <a:r>
              <a:rPr lang="en-US" altLang="en-US" sz="1600" b="1" baseline="30000"/>
              <a:t>-8</a:t>
            </a:r>
            <a:r>
              <a:rPr lang="en-US" altLang="en-US" sz="1600" b="1"/>
              <a:t>	       8</a:t>
            </a:r>
          </a:p>
          <a:p>
            <a:pPr>
              <a:spcBef>
                <a:spcPct val="0"/>
              </a:spcBef>
              <a:buFontTx/>
              <a:buNone/>
            </a:pPr>
            <a:r>
              <a:rPr lang="en-US" altLang="en-US" sz="1600" b="1"/>
              <a:t>			          </a:t>
            </a:r>
          </a:p>
          <a:p>
            <a:pPr>
              <a:spcBef>
                <a:spcPct val="0"/>
              </a:spcBef>
              <a:buFontTx/>
              <a:buNone/>
            </a:pPr>
            <a:r>
              <a:rPr lang="en-US" altLang="en-US" sz="1600" b="1"/>
              <a:t>			          -- 5		1 x 10</a:t>
            </a:r>
            <a:r>
              <a:rPr lang="en-US" altLang="en-US" sz="1600" b="1" baseline="30000"/>
              <a:t>-5</a:t>
            </a:r>
            <a:r>
              <a:rPr lang="en-US" altLang="en-US" sz="1600" b="1"/>
              <a:t>		1 x 10</a:t>
            </a:r>
            <a:r>
              <a:rPr lang="en-US" altLang="en-US" sz="1600" b="1" baseline="30000"/>
              <a:t>-9	</a:t>
            </a:r>
            <a:r>
              <a:rPr lang="en-US" altLang="en-US" sz="1600" b="1"/>
              <a:t>         9</a:t>
            </a:r>
          </a:p>
          <a:p>
            <a:pPr>
              <a:spcBef>
                <a:spcPct val="0"/>
              </a:spcBef>
              <a:buFontTx/>
              <a:buNone/>
            </a:pPr>
            <a:r>
              <a:rPr lang="en-US" altLang="en-US" sz="1600" b="1"/>
              <a:t>			         </a:t>
            </a:r>
          </a:p>
          <a:p>
            <a:pPr>
              <a:spcBef>
                <a:spcPct val="0"/>
              </a:spcBef>
              <a:buFontTx/>
              <a:buNone/>
            </a:pPr>
            <a:r>
              <a:rPr lang="en-US" altLang="en-US" sz="1600" b="1"/>
              <a:t>			          -- 4 		1 x 10</a:t>
            </a:r>
            <a:r>
              <a:rPr lang="en-US" altLang="en-US" sz="1600" b="1" baseline="30000"/>
              <a:t>-4</a:t>
            </a:r>
            <a:r>
              <a:rPr lang="en-US" altLang="en-US" sz="1600" b="1"/>
              <a:t>		1 x 10</a:t>
            </a:r>
            <a:r>
              <a:rPr lang="en-US" altLang="en-US" sz="1600" b="1" baseline="30000"/>
              <a:t>-10</a:t>
            </a:r>
            <a:r>
              <a:rPr lang="en-US" altLang="en-US" sz="1600" b="1"/>
              <a:t>          10</a:t>
            </a:r>
          </a:p>
          <a:p>
            <a:pPr>
              <a:spcBef>
                <a:spcPct val="0"/>
              </a:spcBef>
              <a:buFontTx/>
              <a:buNone/>
            </a:pPr>
            <a:r>
              <a:rPr lang="en-US" altLang="en-US" sz="1600" b="1"/>
              <a:t>			         </a:t>
            </a:r>
          </a:p>
          <a:p>
            <a:pPr>
              <a:spcBef>
                <a:spcPct val="0"/>
              </a:spcBef>
              <a:buFontTx/>
              <a:buNone/>
            </a:pPr>
            <a:r>
              <a:rPr lang="en-US" altLang="en-US" sz="1600" b="1"/>
              <a:t>			          -- 3		1 x 10</a:t>
            </a:r>
            <a:r>
              <a:rPr lang="en-US" altLang="en-US" sz="1600" b="1" baseline="30000"/>
              <a:t>-3	</a:t>
            </a:r>
            <a:r>
              <a:rPr lang="en-US" altLang="en-US" sz="1600" b="1"/>
              <a:t>	1 x 10</a:t>
            </a:r>
            <a:r>
              <a:rPr lang="en-US" altLang="en-US" sz="1600" b="1" baseline="30000"/>
              <a:t>-11</a:t>
            </a:r>
            <a:r>
              <a:rPr lang="en-US" altLang="en-US" sz="1600" b="1"/>
              <a:t>          11</a:t>
            </a:r>
          </a:p>
          <a:p>
            <a:pPr>
              <a:spcBef>
                <a:spcPct val="0"/>
              </a:spcBef>
              <a:buFontTx/>
              <a:buNone/>
            </a:pPr>
            <a:r>
              <a:rPr lang="en-US" altLang="en-US" sz="1600" b="1"/>
              <a:t>			          </a:t>
            </a:r>
          </a:p>
          <a:p>
            <a:pPr>
              <a:spcBef>
                <a:spcPct val="0"/>
              </a:spcBef>
              <a:buFontTx/>
              <a:buNone/>
            </a:pPr>
            <a:r>
              <a:rPr lang="en-US" altLang="en-US" sz="1600" b="1"/>
              <a:t>			          -- 2 		1 x 10</a:t>
            </a:r>
            <a:r>
              <a:rPr lang="en-US" altLang="en-US" sz="1600" b="1" baseline="30000"/>
              <a:t>-2</a:t>
            </a:r>
            <a:r>
              <a:rPr lang="en-US" altLang="en-US" sz="1600" b="1"/>
              <a:t>		1 x 10</a:t>
            </a:r>
            <a:r>
              <a:rPr lang="en-US" altLang="en-US" sz="1600" b="1" baseline="30000"/>
              <a:t>-12</a:t>
            </a:r>
            <a:r>
              <a:rPr lang="en-US" altLang="en-US" sz="1600" b="1"/>
              <a:t>          12</a:t>
            </a:r>
          </a:p>
          <a:p>
            <a:pPr>
              <a:spcBef>
                <a:spcPct val="0"/>
              </a:spcBef>
              <a:buFontTx/>
              <a:buNone/>
            </a:pPr>
            <a:r>
              <a:rPr lang="en-US" altLang="en-US" sz="1600" b="1"/>
              <a:t>			          -- 1		1 x 10</a:t>
            </a:r>
            <a:r>
              <a:rPr lang="en-US" altLang="en-US" sz="1600" b="1" baseline="30000"/>
              <a:t>-1</a:t>
            </a:r>
            <a:r>
              <a:rPr lang="en-US" altLang="en-US" sz="1600" b="1"/>
              <a:t>		1 x 10</a:t>
            </a:r>
            <a:r>
              <a:rPr lang="en-US" altLang="en-US" sz="1600" b="1" baseline="30000"/>
              <a:t>-13</a:t>
            </a:r>
            <a:r>
              <a:rPr lang="en-US" altLang="en-US" sz="1600" b="1"/>
              <a:t>          13			          -- 0		1 x 10</a:t>
            </a:r>
            <a:r>
              <a:rPr lang="en-US" altLang="en-US" sz="1600" b="1" baseline="30000"/>
              <a:t>0	</a:t>
            </a:r>
            <a:r>
              <a:rPr lang="en-US" altLang="en-US" sz="1600" b="1"/>
              <a:t>	1 x 10</a:t>
            </a:r>
            <a:r>
              <a:rPr lang="en-US" altLang="en-US" sz="1600" b="1" baseline="30000"/>
              <a:t>-14</a:t>
            </a:r>
            <a:r>
              <a:rPr lang="en-US" altLang="en-US" sz="1600" b="1"/>
              <a:t>          14</a:t>
            </a:r>
            <a:endParaRPr lang="en-US" altLang="en-US" sz="2400" b="1"/>
          </a:p>
        </p:txBody>
      </p:sp>
      <p:sp>
        <p:nvSpPr>
          <p:cNvPr id="62467" name="Text Box 3"/>
          <p:cNvSpPr txBox="1">
            <a:spLocks noChangeArrowheads="1"/>
          </p:cNvSpPr>
          <p:nvPr/>
        </p:nvSpPr>
        <p:spPr bwMode="auto">
          <a:xfrm>
            <a:off x="1752600" y="685800"/>
            <a:ext cx="2209800"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b="1"/>
              <a:t>NaOH, 0.1 M……………..</a:t>
            </a:r>
          </a:p>
          <a:p>
            <a:pPr>
              <a:spcBef>
                <a:spcPct val="0"/>
              </a:spcBef>
              <a:buFontTx/>
              <a:buNone/>
            </a:pPr>
            <a:r>
              <a:rPr lang="en-US" altLang="en-US" sz="1400" b="1"/>
              <a:t>Household bleach………..</a:t>
            </a:r>
          </a:p>
          <a:p>
            <a:pPr>
              <a:spcBef>
                <a:spcPct val="0"/>
              </a:spcBef>
              <a:buFontTx/>
              <a:buNone/>
            </a:pPr>
            <a:endParaRPr lang="en-US" altLang="en-US" sz="1400" b="1"/>
          </a:p>
          <a:p>
            <a:pPr>
              <a:spcBef>
                <a:spcPct val="0"/>
              </a:spcBef>
              <a:buFontTx/>
              <a:buNone/>
            </a:pPr>
            <a:r>
              <a:rPr lang="en-US" altLang="en-US" sz="1400" b="1"/>
              <a:t>Household ammonia…….</a:t>
            </a:r>
          </a:p>
          <a:p>
            <a:pPr>
              <a:spcBef>
                <a:spcPct val="0"/>
              </a:spcBef>
              <a:buFontTx/>
              <a:buNone/>
            </a:pPr>
            <a:endParaRPr lang="en-US" altLang="en-US" sz="1400" b="1"/>
          </a:p>
          <a:p>
            <a:pPr>
              <a:spcBef>
                <a:spcPct val="0"/>
              </a:spcBef>
              <a:buFontTx/>
              <a:buNone/>
            </a:pPr>
            <a:endParaRPr lang="en-US" altLang="en-US" sz="1400" b="1"/>
          </a:p>
          <a:p>
            <a:pPr>
              <a:spcBef>
                <a:spcPct val="0"/>
              </a:spcBef>
              <a:buFontTx/>
              <a:buNone/>
            </a:pPr>
            <a:r>
              <a:rPr lang="en-US" altLang="en-US" sz="1400" b="1"/>
              <a:t>Lime Water………………</a:t>
            </a:r>
          </a:p>
          <a:p>
            <a:pPr>
              <a:spcBef>
                <a:spcPct val="0"/>
              </a:spcBef>
              <a:buFontTx/>
              <a:buNone/>
            </a:pPr>
            <a:r>
              <a:rPr lang="en-US" altLang="en-US" sz="1400" b="1"/>
              <a:t>Milk of Magnesia………..</a:t>
            </a:r>
          </a:p>
          <a:p>
            <a:pPr>
              <a:spcBef>
                <a:spcPct val="0"/>
              </a:spcBef>
              <a:buFontTx/>
              <a:buNone/>
            </a:pPr>
            <a:endParaRPr lang="en-US" altLang="en-US" sz="1400" b="1"/>
          </a:p>
          <a:p>
            <a:pPr>
              <a:spcBef>
                <a:spcPct val="0"/>
              </a:spcBef>
              <a:buFontTx/>
              <a:buNone/>
            </a:pPr>
            <a:r>
              <a:rPr lang="en-US" altLang="en-US" sz="1400" b="1"/>
              <a:t>Borax…………………….</a:t>
            </a:r>
          </a:p>
          <a:p>
            <a:pPr>
              <a:spcBef>
                <a:spcPct val="0"/>
              </a:spcBef>
              <a:buFontTx/>
              <a:buNone/>
            </a:pPr>
            <a:endParaRPr lang="en-US" altLang="en-US" sz="1400" b="1"/>
          </a:p>
          <a:p>
            <a:pPr>
              <a:spcBef>
                <a:spcPct val="0"/>
              </a:spcBef>
              <a:buFontTx/>
              <a:buNone/>
            </a:pPr>
            <a:r>
              <a:rPr lang="en-US" altLang="en-US" sz="1400" b="1"/>
              <a:t>Baking Soda…………….</a:t>
            </a:r>
          </a:p>
          <a:p>
            <a:pPr>
              <a:spcBef>
                <a:spcPct val="0"/>
              </a:spcBef>
              <a:buFontTx/>
              <a:buNone/>
            </a:pPr>
            <a:r>
              <a:rPr lang="en-US" altLang="en-US" sz="1400" b="1"/>
              <a:t>Egg White, Sea Water…..</a:t>
            </a:r>
          </a:p>
          <a:p>
            <a:pPr>
              <a:spcBef>
                <a:spcPct val="0"/>
              </a:spcBef>
              <a:buFontTx/>
              <a:buNone/>
            </a:pPr>
            <a:r>
              <a:rPr lang="en-US" altLang="en-US" sz="1400" b="1"/>
              <a:t>Human blood, Tears……..</a:t>
            </a:r>
          </a:p>
        </p:txBody>
      </p:sp>
      <p:sp>
        <p:nvSpPr>
          <p:cNvPr id="62468" name="Line 4"/>
          <p:cNvSpPr>
            <a:spLocks noChangeShapeType="1"/>
          </p:cNvSpPr>
          <p:nvPr/>
        </p:nvSpPr>
        <p:spPr bwMode="auto">
          <a:xfrm>
            <a:off x="4038600" y="685800"/>
            <a:ext cx="0" cy="6172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69" name="Text Box 5"/>
          <p:cNvSpPr txBox="1">
            <a:spLocks noChangeArrowheads="1"/>
          </p:cNvSpPr>
          <p:nvPr/>
        </p:nvSpPr>
        <p:spPr bwMode="auto">
          <a:xfrm>
            <a:off x="1752600" y="3810000"/>
            <a:ext cx="2268538"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b="1"/>
              <a:t>Milk……………………….</a:t>
            </a:r>
          </a:p>
          <a:p>
            <a:pPr>
              <a:spcBef>
                <a:spcPct val="0"/>
              </a:spcBef>
              <a:buFontTx/>
              <a:buNone/>
            </a:pPr>
            <a:r>
              <a:rPr lang="en-US" altLang="en-US" sz="1400" b="1"/>
              <a:t>Saliva………………………</a:t>
            </a:r>
          </a:p>
          <a:p>
            <a:pPr>
              <a:spcBef>
                <a:spcPct val="0"/>
              </a:spcBef>
              <a:buFontTx/>
              <a:buNone/>
            </a:pPr>
            <a:r>
              <a:rPr lang="en-US" altLang="en-US" sz="1400" b="1"/>
              <a:t>Rain………………………..</a:t>
            </a:r>
          </a:p>
          <a:p>
            <a:pPr>
              <a:spcBef>
                <a:spcPct val="0"/>
              </a:spcBef>
              <a:buFontTx/>
              <a:buNone/>
            </a:pPr>
            <a:endParaRPr lang="en-US" altLang="en-US" sz="1400" b="1"/>
          </a:p>
          <a:p>
            <a:pPr>
              <a:spcBef>
                <a:spcPct val="0"/>
              </a:spcBef>
              <a:buFontTx/>
              <a:buNone/>
            </a:pPr>
            <a:r>
              <a:rPr lang="en-US" altLang="en-US" sz="1400" b="1"/>
              <a:t>Black Coffee……………….</a:t>
            </a:r>
          </a:p>
          <a:p>
            <a:pPr>
              <a:spcBef>
                <a:spcPct val="0"/>
              </a:spcBef>
              <a:buFontTx/>
              <a:buNone/>
            </a:pPr>
            <a:r>
              <a:rPr lang="en-US" altLang="en-US" sz="1400" b="1"/>
              <a:t>Banana…………………….</a:t>
            </a:r>
          </a:p>
          <a:p>
            <a:pPr>
              <a:spcBef>
                <a:spcPct val="0"/>
              </a:spcBef>
              <a:buFontTx/>
              <a:buNone/>
            </a:pPr>
            <a:r>
              <a:rPr lang="en-US" altLang="en-US" sz="1400" b="1"/>
              <a:t>Tomatoes………………….</a:t>
            </a:r>
          </a:p>
          <a:p>
            <a:pPr>
              <a:spcBef>
                <a:spcPct val="0"/>
              </a:spcBef>
              <a:buFontTx/>
              <a:buNone/>
            </a:pPr>
            <a:r>
              <a:rPr lang="en-US" altLang="en-US" sz="1400" b="1"/>
              <a:t>Wine……………………….</a:t>
            </a:r>
          </a:p>
          <a:p>
            <a:pPr>
              <a:spcBef>
                <a:spcPct val="0"/>
              </a:spcBef>
              <a:buFontTx/>
              <a:buNone/>
            </a:pPr>
            <a:endParaRPr lang="en-US" altLang="en-US" sz="1400" b="1"/>
          </a:p>
          <a:p>
            <a:pPr>
              <a:spcBef>
                <a:spcPct val="0"/>
              </a:spcBef>
              <a:buFontTx/>
              <a:buNone/>
            </a:pPr>
            <a:r>
              <a:rPr lang="en-US" altLang="en-US" sz="1400" b="1"/>
              <a:t>Cola, Vinegar……………..</a:t>
            </a:r>
          </a:p>
          <a:p>
            <a:pPr>
              <a:spcBef>
                <a:spcPct val="0"/>
              </a:spcBef>
              <a:buFontTx/>
              <a:buNone/>
            </a:pPr>
            <a:r>
              <a:rPr lang="en-US" altLang="en-US" sz="1400" b="1"/>
              <a:t>Lemon Juice………………</a:t>
            </a:r>
          </a:p>
        </p:txBody>
      </p:sp>
      <p:sp>
        <p:nvSpPr>
          <p:cNvPr id="62470" name="Text Box 6"/>
          <p:cNvSpPr txBox="1">
            <a:spLocks noChangeArrowheads="1"/>
          </p:cNvSpPr>
          <p:nvPr/>
        </p:nvSpPr>
        <p:spPr bwMode="auto">
          <a:xfrm>
            <a:off x="1736725" y="6248400"/>
            <a:ext cx="2165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b="1"/>
              <a:t>Gastric Juice……………..</a:t>
            </a:r>
          </a:p>
        </p:txBody>
      </p:sp>
      <p:sp>
        <p:nvSpPr>
          <p:cNvPr id="62471" name="AutoShape 7"/>
          <p:cNvSpPr>
            <a:spLocks noChangeArrowheads="1"/>
          </p:cNvSpPr>
          <p:nvPr/>
        </p:nvSpPr>
        <p:spPr bwMode="auto">
          <a:xfrm>
            <a:off x="228600" y="304800"/>
            <a:ext cx="1219200" cy="3200400"/>
          </a:xfrm>
          <a:prstGeom prst="upArrow">
            <a:avLst>
              <a:gd name="adj1" fmla="val 50000"/>
              <a:gd name="adj2" fmla="val 65625"/>
            </a:avLst>
          </a:prstGeom>
          <a:solidFill>
            <a:srgbClr val="FF66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000"/>
          </a:p>
          <a:p>
            <a:pPr algn="ctr">
              <a:spcBef>
                <a:spcPct val="0"/>
              </a:spcBef>
              <a:buFontTx/>
              <a:buNone/>
            </a:pPr>
            <a:r>
              <a:rPr lang="en-US" altLang="en-US" sz="1800"/>
              <a:t>M</a:t>
            </a:r>
          </a:p>
          <a:p>
            <a:pPr algn="ctr">
              <a:spcBef>
                <a:spcPct val="0"/>
              </a:spcBef>
              <a:buFontTx/>
              <a:buNone/>
            </a:pPr>
            <a:r>
              <a:rPr lang="en-US" altLang="en-US" sz="1800"/>
              <a:t>O</a:t>
            </a:r>
          </a:p>
          <a:p>
            <a:pPr algn="ctr">
              <a:spcBef>
                <a:spcPct val="0"/>
              </a:spcBef>
              <a:buFontTx/>
              <a:buNone/>
            </a:pPr>
            <a:r>
              <a:rPr lang="en-US" altLang="en-US" sz="1800"/>
              <a:t>R</a:t>
            </a:r>
          </a:p>
          <a:p>
            <a:pPr algn="ctr">
              <a:spcBef>
                <a:spcPct val="0"/>
              </a:spcBef>
              <a:buFontTx/>
              <a:buNone/>
            </a:pPr>
            <a:r>
              <a:rPr lang="en-US" altLang="en-US" sz="1800"/>
              <a:t>E</a:t>
            </a:r>
          </a:p>
          <a:p>
            <a:pPr algn="ctr">
              <a:spcBef>
                <a:spcPct val="0"/>
              </a:spcBef>
              <a:buFontTx/>
              <a:buNone/>
            </a:pPr>
            <a:endParaRPr lang="en-US" altLang="en-US" sz="1800"/>
          </a:p>
          <a:p>
            <a:pPr algn="ctr">
              <a:spcBef>
                <a:spcPct val="0"/>
              </a:spcBef>
              <a:buFontTx/>
              <a:buNone/>
            </a:pPr>
            <a:r>
              <a:rPr lang="en-US" altLang="en-US" sz="1800"/>
              <a:t>B</a:t>
            </a:r>
          </a:p>
          <a:p>
            <a:pPr algn="ctr">
              <a:spcBef>
                <a:spcPct val="0"/>
              </a:spcBef>
              <a:buFontTx/>
              <a:buNone/>
            </a:pPr>
            <a:r>
              <a:rPr lang="en-US" altLang="en-US" sz="1800"/>
              <a:t>A</a:t>
            </a:r>
          </a:p>
          <a:p>
            <a:pPr algn="ctr">
              <a:spcBef>
                <a:spcPct val="0"/>
              </a:spcBef>
              <a:buFontTx/>
              <a:buNone/>
            </a:pPr>
            <a:r>
              <a:rPr lang="en-US" altLang="en-US" sz="1800"/>
              <a:t>S</a:t>
            </a:r>
          </a:p>
          <a:p>
            <a:pPr algn="ctr">
              <a:spcBef>
                <a:spcPct val="0"/>
              </a:spcBef>
              <a:buFontTx/>
              <a:buNone/>
            </a:pPr>
            <a:r>
              <a:rPr lang="en-US" altLang="en-US" sz="1800"/>
              <a:t>I</a:t>
            </a:r>
          </a:p>
          <a:p>
            <a:pPr algn="ctr">
              <a:spcBef>
                <a:spcPct val="0"/>
              </a:spcBef>
              <a:buFontTx/>
              <a:buNone/>
            </a:pPr>
            <a:r>
              <a:rPr lang="en-US" altLang="en-US" sz="1800"/>
              <a:t>C</a:t>
            </a:r>
            <a:endParaRPr lang="en-US" altLang="en-US" sz="2000"/>
          </a:p>
          <a:p>
            <a:pPr algn="ctr">
              <a:spcBef>
                <a:spcPct val="0"/>
              </a:spcBef>
              <a:buFontTx/>
              <a:buNone/>
            </a:pPr>
            <a:endParaRPr lang="en-US" altLang="en-US" sz="2400"/>
          </a:p>
          <a:p>
            <a:pPr algn="ctr">
              <a:spcBef>
                <a:spcPct val="0"/>
              </a:spcBef>
              <a:buFontTx/>
              <a:buNone/>
            </a:pPr>
            <a:endParaRPr lang="en-US" altLang="en-US" sz="2400"/>
          </a:p>
        </p:txBody>
      </p:sp>
      <p:sp>
        <p:nvSpPr>
          <p:cNvPr id="62472" name="AutoShape 8"/>
          <p:cNvSpPr>
            <a:spLocks noChangeArrowheads="1"/>
          </p:cNvSpPr>
          <p:nvPr/>
        </p:nvSpPr>
        <p:spPr bwMode="auto">
          <a:xfrm>
            <a:off x="228600" y="3505200"/>
            <a:ext cx="1247775" cy="3124200"/>
          </a:xfrm>
          <a:prstGeom prst="downArrow">
            <a:avLst>
              <a:gd name="adj1" fmla="val 50000"/>
              <a:gd name="adj2" fmla="val 62595"/>
            </a:avLst>
          </a:prstGeom>
          <a:solidFill>
            <a:srgbClr val="FFCC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800"/>
          </a:p>
          <a:p>
            <a:pPr algn="ctr">
              <a:spcBef>
                <a:spcPct val="0"/>
              </a:spcBef>
              <a:buFontTx/>
              <a:buNone/>
            </a:pPr>
            <a:r>
              <a:rPr lang="en-US" altLang="en-US" sz="1800"/>
              <a:t>M</a:t>
            </a:r>
          </a:p>
          <a:p>
            <a:pPr algn="ctr">
              <a:spcBef>
                <a:spcPct val="0"/>
              </a:spcBef>
              <a:buFontTx/>
              <a:buNone/>
            </a:pPr>
            <a:r>
              <a:rPr lang="en-US" altLang="en-US" sz="1800"/>
              <a:t>O</a:t>
            </a:r>
          </a:p>
          <a:p>
            <a:pPr algn="ctr">
              <a:spcBef>
                <a:spcPct val="0"/>
              </a:spcBef>
              <a:buFontTx/>
              <a:buNone/>
            </a:pPr>
            <a:r>
              <a:rPr lang="en-US" altLang="en-US" sz="1800"/>
              <a:t>R</a:t>
            </a:r>
          </a:p>
          <a:p>
            <a:pPr algn="ctr">
              <a:spcBef>
                <a:spcPct val="0"/>
              </a:spcBef>
              <a:buFontTx/>
              <a:buNone/>
            </a:pPr>
            <a:r>
              <a:rPr lang="en-US" altLang="en-US" sz="1800"/>
              <a:t>E</a:t>
            </a:r>
          </a:p>
          <a:p>
            <a:pPr algn="ctr">
              <a:spcBef>
                <a:spcPct val="0"/>
              </a:spcBef>
              <a:buFontTx/>
              <a:buNone/>
            </a:pPr>
            <a:endParaRPr lang="en-US" altLang="en-US" sz="1800"/>
          </a:p>
          <a:p>
            <a:pPr algn="ctr">
              <a:spcBef>
                <a:spcPct val="0"/>
              </a:spcBef>
              <a:buFontTx/>
              <a:buNone/>
            </a:pPr>
            <a:r>
              <a:rPr lang="en-US" altLang="en-US" sz="1800"/>
              <a:t>A</a:t>
            </a:r>
          </a:p>
          <a:p>
            <a:pPr algn="ctr">
              <a:spcBef>
                <a:spcPct val="0"/>
              </a:spcBef>
              <a:buFontTx/>
              <a:buNone/>
            </a:pPr>
            <a:r>
              <a:rPr lang="en-US" altLang="en-US" sz="1800"/>
              <a:t>C</a:t>
            </a:r>
          </a:p>
          <a:p>
            <a:pPr algn="ctr">
              <a:spcBef>
                <a:spcPct val="0"/>
              </a:spcBef>
              <a:buFontTx/>
              <a:buNone/>
            </a:pPr>
            <a:r>
              <a:rPr lang="en-US" altLang="en-US" sz="1800"/>
              <a:t>I</a:t>
            </a:r>
          </a:p>
          <a:p>
            <a:pPr algn="ctr">
              <a:spcBef>
                <a:spcPct val="0"/>
              </a:spcBef>
              <a:buFontTx/>
              <a:buNone/>
            </a:pPr>
            <a:r>
              <a:rPr lang="en-US" altLang="en-US" sz="1800"/>
              <a:t>D</a:t>
            </a:r>
          </a:p>
          <a:p>
            <a:pPr algn="ctr">
              <a:spcBef>
                <a:spcPct val="0"/>
              </a:spcBef>
              <a:buFontTx/>
              <a:buNone/>
            </a:pPr>
            <a:r>
              <a:rPr lang="en-US" altLang="en-US" sz="1800"/>
              <a:t>I</a:t>
            </a:r>
          </a:p>
          <a:p>
            <a:pPr algn="ctr">
              <a:spcBef>
                <a:spcPct val="0"/>
              </a:spcBef>
              <a:buFontTx/>
              <a:buNone/>
            </a:pPr>
            <a:r>
              <a:rPr lang="en-US" altLang="en-US" sz="1800"/>
              <a:t>C</a:t>
            </a:r>
            <a:endParaRPr lang="en-US" altLang="en-US" sz="2000"/>
          </a:p>
        </p:txBody>
      </p:sp>
      <p:sp>
        <p:nvSpPr>
          <p:cNvPr id="62473" name="Line 11"/>
          <p:cNvSpPr>
            <a:spLocks noChangeShapeType="1"/>
          </p:cNvSpPr>
          <p:nvPr/>
        </p:nvSpPr>
        <p:spPr bwMode="auto">
          <a:xfrm>
            <a:off x="4038600" y="3962400"/>
            <a:ext cx="5105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74" name="Line 12"/>
          <p:cNvSpPr>
            <a:spLocks noChangeShapeType="1"/>
          </p:cNvSpPr>
          <p:nvPr/>
        </p:nvSpPr>
        <p:spPr bwMode="auto">
          <a:xfrm>
            <a:off x="4038600" y="3657600"/>
            <a:ext cx="5105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81000" y="0"/>
            <a:ext cx="876300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		</a:t>
            </a:r>
            <a:r>
              <a:rPr lang="en-US" altLang="en-US" sz="2400" b="1">
                <a:solidFill>
                  <a:srgbClr val="000066"/>
                </a:solidFill>
              </a:rPr>
              <a:t>	ACIDS &amp; BASES</a:t>
            </a:r>
            <a:endParaRPr lang="en-US" altLang="en-US" sz="2400" b="1"/>
          </a:p>
          <a:p>
            <a:pPr>
              <a:spcBef>
                <a:spcPct val="0"/>
              </a:spcBef>
              <a:buFontTx/>
              <a:buNone/>
            </a:pPr>
            <a:endParaRPr lang="en-US" altLang="en-US" sz="2400" b="1"/>
          </a:p>
          <a:p>
            <a:pPr>
              <a:spcBef>
                <a:spcPct val="0"/>
              </a:spcBef>
              <a:buFontTx/>
              <a:buNone/>
            </a:pPr>
            <a:r>
              <a:rPr lang="en-US" altLang="en-US" sz="2400" b="1">
                <a:solidFill>
                  <a:srgbClr val="660066"/>
                </a:solidFill>
                <a:latin typeface="Arial" panose="020B0604020202020204" pitchFamily="34" charset="0"/>
                <a:hlinkClick r:id="rId3" action="ppaction://hlinksldjump"/>
              </a:rPr>
              <a:t>Acids:</a:t>
            </a:r>
            <a:endParaRPr lang="en-US" altLang="en-US" sz="2400" b="1">
              <a:solidFill>
                <a:srgbClr val="660066"/>
              </a:solidFill>
              <a:latin typeface="Arial" panose="020B0604020202020204" pitchFamily="34" charset="0"/>
            </a:endParaRPr>
          </a:p>
          <a:p>
            <a:pPr>
              <a:spcBef>
                <a:spcPct val="0"/>
              </a:spcBef>
              <a:buFontTx/>
              <a:buNone/>
            </a:pPr>
            <a:r>
              <a:rPr lang="en-US" altLang="en-US" sz="2400" b="1">
                <a:solidFill>
                  <a:srgbClr val="660066"/>
                </a:solidFill>
                <a:latin typeface="Arial" panose="020B0604020202020204" pitchFamily="34" charset="0"/>
              </a:rPr>
              <a:t>	-  acids are sour tasting</a:t>
            </a:r>
          </a:p>
          <a:p>
            <a:pPr>
              <a:spcBef>
                <a:spcPct val="0"/>
              </a:spcBef>
              <a:buFontTx/>
              <a:buNone/>
            </a:pPr>
            <a:r>
              <a:rPr lang="en-US" altLang="en-US" sz="2400" b="1">
                <a:solidFill>
                  <a:srgbClr val="660066"/>
                </a:solidFill>
                <a:latin typeface="Arial" panose="020B0604020202020204" pitchFamily="34" charset="0"/>
              </a:rPr>
              <a:t>	-  Arrhenius acid:  Any substance that when </a:t>
            </a:r>
          </a:p>
          <a:p>
            <a:pPr>
              <a:spcBef>
                <a:spcPct val="0"/>
              </a:spcBef>
              <a:buFontTx/>
              <a:buNone/>
            </a:pPr>
            <a:r>
              <a:rPr lang="en-US" altLang="en-US" sz="2400" b="1">
                <a:solidFill>
                  <a:srgbClr val="660066"/>
                </a:solidFill>
                <a:latin typeface="Arial" panose="020B0604020202020204" pitchFamily="34" charset="0"/>
              </a:rPr>
              <a:t>	    dissolved in water, increases the concentration</a:t>
            </a:r>
          </a:p>
          <a:p>
            <a:pPr>
              <a:spcBef>
                <a:spcPct val="0"/>
              </a:spcBef>
              <a:buFontTx/>
              <a:buNone/>
            </a:pPr>
            <a:r>
              <a:rPr lang="en-US" altLang="en-US" sz="2400" b="1">
                <a:solidFill>
                  <a:srgbClr val="660066"/>
                </a:solidFill>
                <a:latin typeface="Arial" panose="020B0604020202020204" pitchFamily="34" charset="0"/>
              </a:rPr>
              <a:t>	    of </a:t>
            </a:r>
            <a:r>
              <a:rPr lang="en-US" altLang="en-US" sz="2400" b="1">
                <a:solidFill>
                  <a:srgbClr val="C00000"/>
                </a:solidFill>
                <a:latin typeface="Arial" panose="020B0604020202020204" pitchFamily="34" charset="0"/>
                <a:hlinkClick r:id="rId4" action="ppaction://hlinksldjump"/>
              </a:rPr>
              <a:t>hydronium ion (H</a:t>
            </a:r>
            <a:r>
              <a:rPr lang="en-US" altLang="en-US" sz="2400" b="1" baseline="-25000">
                <a:solidFill>
                  <a:srgbClr val="C00000"/>
                </a:solidFill>
                <a:latin typeface="Arial" panose="020B0604020202020204" pitchFamily="34" charset="0"/>
                <a:hlinkClick r:id="rId4" action="ppaction://hlinksldjump"/>
              </a:rPr>
              <a:t>3</a:t>
            </a:r>
            <a:r>
              <a:rPr lang="en-US" altLang="en-US" sz="2400" b="1">
                <a:solidFill>
                  <a:srgbClr val="C00000"/>
                </a:solidFill>
                <a:latin typeface="Arial" panose="020B0604020202020204" pitchFamily="34" charset="0"/>
                <a:hlinkClick r:id="rId4" action="ppaction://hlinksldjump"/>
              </a:rPr>
              <a:t>O</a:t>
            </a:r>
            <a:r>
              <a:rPr lang="en-US" altLang="en-US" sz="2400" b="1" baseline="30000">
                <a:solidFill>
                  <a:srgbClr val="C00000"/>
                </a:solidFill>
                <a:latin typeface="Arial" panose="020B0604020202020204" pitchFamily="34" charset="0"/>
                <a:hlinkClick r:id="rId4" action="ppaction://hlinksldjump"/>
              </a:rPr>
              <a:t>+</a:t>
            </a:r>
            <a:r>
              <a:rPr lang="en-US" altLang="en-US" sz="2400" b="1">
                <a:solidFill>
                  <a:srgbClr val="C00000"/>
                </a:solidFill>
                <a:latin typeface="Arial" panose="020B0604020202020204" pitchFamily="34" charset="0"/>
                <a:hlinkClick r:id="rId4" action="ppaction://hlinksldjump"/>
              </a:rPr>
              <a:t>)</a:t>
            </a:r>
            <a:endParaRPr lang="en-US" altLang="en-US" sz="2400" b="1">
              <a:solidFill>
                <a:srgbClr val="C00000"/>
              </a:solidFill>
              <a:latin typeface="Arial" panose="020B0604020202020204" pitchFamily="34" charset="0"/>
            </a:endParaRPr>
          </a:p>
          <a:p>
            <a:pPr>
              <a:spcBef>
                <a:spcPct val="0"/>
              </a:spcBef>
              <a:buFontTx/>
              <a:buNone/>
            </a:pPr>
            <a:r>
              <a:rPr lang="en-US" altLang="en-US" sz="2400" b="1">
                <a:solidFill>
                  <a:srgbClr val="660066"/>
                </a:solidFill>
                <a:latin typeface="Arial" panose="020B0604020202020204" pitchFamily="34" charset="0"/>
              </a:rPr>
              <a:t>	-  </a:t>
            </a:r>
            <a:r>
              <a:rPr lang="en-US" altLang="en-US" sz="2400" b="1">
                <a:solidFill>
                  <a:srgbClr val="7030A0"/>
                </a:solidFill>
                <a:latin typeface="Arial" panose="020B0604020202020204" pitchFamily="34" charset="0"/>
                <a:hlinkClick r:id="rId5" action="ppaction://hlinksldjump"/>
              </a:rPr>
              <a:t>Bronsted-Lowry acid:  </a:t>
            </a:r>
            <a:r>
              <a:rPr lang="en-US" altLang="en-US" sz="2400" b="1">
                <a:solidFill>
                  <a:srgbClr val="660066"/>
                </a:solidFill>
                <a:latin typeface="Arial" panose="020B0604020202020204" pitchFamily="34" charset="0"/>
              </a:rPr>
              <a:t>A proton donor</a:t>
            </a:r>
          </a:p>
          <a:p>
            <a:pPr>
              <a:spcBef>
                <a:spcPct val="0"/>
              </a:spcBef>
              <a:buFontTx/>
              <a:buNone/>
            </a:pPr>
            <a:r>
              <a:rPr lang="en-US" altLang="en-US" sz="2400" b="1">
                <a:solidFill>
                  <a:srgbClr val="660066"/>
                </a:solidFill>
                <a:latin typeface="Arial" panose="020B0604020202020204" pitchFamily="34" charset="0"/>
              </a:rPr>
              <a:t>	-  </a:t>
            </a:r>
            <a:r>
              <a:rPr lang="en-US" altLang="en-US" sz="2400" b="1">
                <a:solidFill>
                  <a:srgbClr val="660066"/>
                </a:solidFill>
                <a:latin typeface="Arial" panose="020B0604020202020204" pitchFamily="34" charset="0"/>
                <a:hlinkClick r:id="rId6" action="ppaction://hlinksldjump"/>
              </a:rPr>
              <a:t>Lewis Acid:  </a:t>
            </a:r>
            <a:r>
              <a:rPr lang="en-US" altLang="en-US" sz="2400" b="1">
                <a:solidFill>
                  <a:srgbClr val="660066"/>
                </a:solidFill>
                <a:latin typeface="Arial" panose="020B0604020202020204" pitchFamily="34" charset="0"/>
              </a:rPr>
              <a:t>An Electron acceptor</a:t>
            </a:r>
            <a:endParaRPr lang="en-US" altLang="en-US" sz="2400" b="1">
              <a:latin typeface="Arial" panose="020B0604020202020204" pitchFamily="34" charset="0"/>
            </a:endParaRPr>
          </a:p>
          <a:p>
            <a:pPr>
              <a:spcBef>
                <a:spcPct val="0"/>
              </a:spcBef>
              <a:buFontTx/>
              <a:buNone/>
            </a:pPr>
            <a:endParaRPr lang="en-US" altLang="en-US" sz="2400" b="1">
              <a:latin typeface="Arial" panose="020B0604020202020204" pitchFamily="34" charset="0"/>
            </a:endParaRPr>
          </a:p>
          <a:p>
            <a:pPr>
              <a:spcBef>
                <a:spcPct val="0"/>
              </a:spcBef>
              <a:buFontTx/>
              <a:buNone/>
            </a:pPr>
            <a:r>
              <a:rPr lang="en-US" altLang="en-US" sz="2400" b="1">
                <a:solidFill>
                  <a:srgbClr val="000066"/>
                </a:solidFill>
                <a:latin typeface="Arial" panose="020B0604020202020204" pitchFamily="34" charset="0"/>
                <a:hlinkClick r:id="rId7" action="ppaction://hlinksldjump"/>
              </a:rPr>
              <a:t>Bases:</a:t>
            </a:r>
            <a:endParaRPr lang="en-US" altLang="en-US" sz="2400" b="1">
              <a:solidFill>
                <a:srgbClr val="000066"/>
              </a:solidFill>
              <a:latin typeface="Arial" panose="020B0604020202020204" pitchFamily="34" charset="0"/>
            </a:endParaRPr>
          </a:p>
          <a:p>
            <a:pPr>
              <a:spcBef>
                <a:spcPct val="0"/>
              </a:spcBef>
              <a:buFontTx/>
              <a:buNone/>
            </a:pPr>
            <a:r>
              <a:rPr lang="en-US" altLang="en-US" sz="2400" b="1">
                <a:solidFill>
                  <a:srgbClr val="000066"/>
                </a:solidFill>
                <a:latin typeface="Arial" panose="020B0604020202020204" pitchFamily="34" charset="0"/>
              </a:rPr>
              <a:t>	-  bases are bitter tasting and slippery</a:t>
            </a:r>
          </a:p>
          <a:p>
            <a:pPr>
              <a:spcBef>
                <a:spcPct val="0"/>
              </a:spcBef>
              <a:buFontTx/>
              <a:buNone/>
            </a:pPr>
            <a:r>
              <a:rPr lang="en-US" altLang="en-US" sz="2400" b="1">
                <a:solidFill>
                  <a:srgbClr val="000066"/>
                </a:solidFill>
                <a:latin typeface="Arial" panose="020B0604020202020204" pitchFamily="34" charset="0"/>
              </a:rPr>
              <a:t>	-  Arrhenius base:  Any substance that when</a:t>
            </a:r>
          </a:p>
          <a:p>
            <a:pPr>
              <a:spcBef>
                <a:spcPct val="0"/>
              </a:spcBef>
              <a:buFontTx/>
              <a:buNone/>
            </a:pPr>
            <a:r>
              <a:rPr lang="en-US" altLang="en-US" sz="2400" b="1">
                <a:solidFill>
                  <a:srgbClr val="000066"/>
                </a:solidFill>
                <a:latin typeface="Arial" panose="020B0604020202020204" pitchFamily="34" charset="0"/>
              </a:rPr>
              <a:t>	   dissolved in water, increases the concentration</a:t>
            </a:r>
          </a:p>
          <a:p>
            <a:pPr>
              <a:spcBef>
                <a:spcPct val="0"/>
              </a:spcBef>
              <a:buFontTx/>
              <a:buNone/>
            </a:pPr>
            <a:r>
              <a:rPr lang="en-US" altLang="en-US" sz="2400" b="1">
                <a:solidFill>
                  <a:srgbClr val="000066"/>
                </a:solidFill>
                <a:latin typeface="Arial" panose="020B0604020202020204" pitchFamily="34" charset="0"/>
              </a:rPr>
              <a:t>	  of hydroxide ion (OH</a:t>
            </a:r>
            <a:r>
              <a:rPr lang="en-US" altLang="en-US" sz="2400" b="1" baseline="30000">
                <a:solidFill>
                  <a:srgbClr val="000066"/>
                </a:solidFill>
                <a:latin typeface="Arial" panose="020B0604020202020204" pitchFamily="34" charset="0"/>
              </a:rPr>
              <a:t>-</a:t>
            </a:r>
            <a:r>
              <a:rPr lang="en-US" altLang="en-US" sz="2400" b="1">
                <a:solidFill>
                  <a:srgbClr val="000066"/>
                </a:solidFill>
                <a:latin typeface="Arial" panose="020B0604020202020204" pitchFamily="34" charset="0"/>
              </a:rPr>
              <a:t>)</a:t>
            </a:r>
          </a:p>
          <a:p>
            <a:pPr>
              <a:spcBef>
                <a:spcPct val="0"/>
              </a:spcBef>
              <a:buFontTx/>
              <a:buNone/>
            </a:pPr>
            <a:r>
              <a:rPr lang="en-US" altLang="en-US" sz="2400" b="1">
                <a:solidFill>
                  <a:srgbClr val="000066"/>
                </a:solidFill>
                <a:latin typeface="Arial" panose="020B0604020202020204" pitchFamily="34" charset="0"/>
              </a:rPr>
              <a:t>	-  </a:t>
            </a:r>
            <a:r>
              <a:rPr lang="en-US" altLang="en-US" sz="2400" b="1">
                <a:solidFill>
                  <a:srgbClr val="000066"/>
                </a:solidFill>
                <a:latin typeface="Arial" panose="020B0604020202020204" pitchFamily="34" charset="0"/>
                <a:hlinkClick r:id="rId5" action="ppaction://hlinksldjump"/>
              </a:rPr>
              <a:t>Bronsted-Lowery base:  </a:t>
            </a:r>
            <a:r>
              <a:rPr lang="en-US" altLang="en-US" sz="2400" b="1">
                <a:solidFill>
                  <a:srgbClr val="000066"/>
                </a:solidFill>
                <a:latin typeface="Arial" panose="020B0604020202020204" pitchFamily="34" charset="0"/>
              </a:rPr>
              <a:t>A proton acceptor</a:t>
            </a:r>
          </a:p>
          <a:p>
            <a:pPr>
              <a:spcBef>
                <a:spcPct val="0"/>
              </a:spcBef>
              <a:buFontTx/>
              <a:buNone/>
            </a:pPr>
            <a:r>
              <a:rPr lang="en-US" altLang="en-US" sz="2400" b="1">
                <a:solidFill>
                  <a:srgbClr val="000066"/>
                </a:solidFill>
                <a:latin typeface="Arial" panose="020B0604020202020204" pitchFamily="34" charset="0"/>
              </a:rPr>
              <a:t>	-  </a:t>
            </a:r>
            <a:r>
              <a:rPr lang="en-US" altLang="en-US" sz="2400" b="1">
                <a:solidFill>
                  <a:srgbClr val="000066"/>
                </a:solidFill>
                <a:latin typeface="Arial" panose="020B0604020202020204" pitchFamily="34" charset="0"/>
                <a:hlinkClick r:id="rId6" action="ppaction://hlinksldjump"/>
              </a:rPr>
              <a:t>Lewis base:  </a:t>
            </a:r>
            <a:r>
              <a:rPr lang="en-US" altLang="en-US" sz="2400" b="1">
                <a:solidFill>
                  <a:srgbClr val="000066"/>
                </a:solidFill>
                <a:latin typeface="Arial" panose="020B0604020202020204" pitchFamily="34" charset="0"/>
              </a:rPr>
              <a:t>An electron donor</a:t>
            </a:r>
            <a:endParaRPr lang="en-US" altLang="en-US" sz="2400" b="1">
              <a:latin typeface="Arial" panose="020B0604020202020204" pitchFamily="34" charset="0"/>
            </a:endParaRPr>
          </a:p>
        </p:txBody>
      </p:sp>
      <p:sp>
        <p:nvSpPr>
          <p:cNvPr id="10243" name="TextBox 2"/>
          <p:cNvSpPr txBox="1">
            <a:spLocks noChangeArrowheads="1"/>
          </p:cNvSpPr>
          <p:nvPr/>
        </p:nvSpPr>
        <p:spPr bwMode="auto">
          <a:xfrm>
            <a:off x="7086600" y="228600"/>
            <a:ext cx="175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Click on topic for greater detail</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a:extLst>
              <a:ext uri="{FF2B5EF4-FFF2-40B4-BE49-F238E27FC236}">
                <a16:creationId xmlns:a16="http://schemas.microsoft.com/office/drawing/2014/main" xmlns="" id="{D99CF272-916A-49D3-B6C8-0C97B684425A}"/>
              </a:ext>
            </a:extLst>
          </p:cNvPr>
          <p:cNvSpPr txBox="1">
            <a:spLocks noChangeArrowheads="1"/>
          </p:cNvSpPr>
          <p:nvPr/>
        </p:nvSpPr>
        <p:spPr bwMode="auto">
          <a:xfrm>
            <a:off x="0" y="304800"/>
            <a:ext cx="91440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en-US" altLang="en-US" sz="3200" b="1" u="sng" dirty="0">
                <a:latin typeface="Arial" panose="020B0604020202020204" pitchFamily="34" charset="0"/>
                <a:cs typeface="Arial" panose="020B0604020202020204" pitchFamily="34" charset="0"/>
              </a:rPr>
              <a:t>pH</a:t>
            </a:r>
            <a:endParaRPr lang="en-US" altLang="en-US" sz="3200" b="1" dirty="0">
              <a:latin typeface="Arial" panose="020B0604020202020204" pitchFamily="34" charset="0"/>
              <a:cs typeface="Arial" panose="020B0604020202020204" pitchFamily="34" charset="0"/>
            </a:endParaRPr>
          </a:p>
          <a:p>
            <a:pPr>
              <a:defRPr/>
            </a:pPr>
            <a:endParaRPr lang="en-US" altLang="en-US" sz="1000" b="1" dirty="0">
              <a:latin typeface="Arial" panose="020B0604020202020204" pitchFamily="34" charset="0"/>
              <a:cs typeface="Arial" panose="020B0604020202020204" pitchFamily="34" charset="0"/>
            </a:endParaRPr>
          </a:p>
          <a:p>
            <a:pPr>
              <a:defRPr/>
            </a:pPr>
            <a:endParaRPr lang="en-US" altLang="en-US" sz="3200" b="1" dirty="0">
              <a:solidFill>
                <a:srgbClr val="C00000"/>
              </a:solidFill>
              <a:latin typeface="Arial" panose="020B0604020202020204" pitchFamily="34" charset="0"/>
              <a:cs typeface="Arial" panose="020B0604020202020204" pitchFamily="34" charset="0"/>
            </a:endParaRPr>
          </a:p>
          <a:p>
            <a:pPr>
              <a:defRPr/>
            </a:pPr>
            <a:endParaRPr lang="en-US" altLang="en-US" sz="3200" b="1" dirty="0">
              <a:solidFill>
                <a:srgbClr val="C00000"/>
              </a:solidFill>
              <a:latin typeface="Arial" panose="020B0604020202020204" pitchFamily="34" charset="0"/>
              <a:cs typeface="Arial" panose="020B0604020202020204" pitchFamily="34" charset="0"/>
            </a:endParaRPr>
          </a:p>
          <a:p>
            <a:pPr>
              <a:defRPr/>
            </a:pPr>
            <a:endParaRPr lang="en-US" altLang="en-US" sz="3200" b="1" dirty="0">
              <a:solidFill>
                <a:srgbClr val="C00000"/>
              </a:solidFill>
              <a:latin typeface="Arial" panose="020B0604020202020204" pitchFamily="34" charset="0"/>
              <a:cs typeface="Arial" panose="020B0604020202020204" pitchFamily="34" charset="0"/>
            </a:endParaRPr>
          </a:p>
          <a:p>
            <a:pPr>
              <a:defRPr/>
            </a:pPr>
            <a:endParaRPr lang="en-US" altLang="en-US"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defRPr/>
            </a:pPr>
            <a:r>
              <a:rPr lang="en-US" altLang="en-US"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Practice Problems on pH:</a:t>
            </a:r>
          </a:p>
          <a:p>
            <a:pPr>
              <a:defRPr/>
            </a:pPr>
            <a:r>
              <a:rPr lang="en-US" altLang="en-US"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A 0.0015M </a:t>
            </a:r>
            <a:r>
              <a:rPr lang="en-US" altLang="en-US" b="1" dirty="0" err="1">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NaOH</a:t>
            </a:r>
            <a:r>
              <a:rPr lang="en-US" altLang="en-US"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solution has what pOH? [OH</a:t>
            </a:r>
            <a:r>
              <a:rPr lang="en-US" altLang="en-US" b="1" baseline="3000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altLang="en-US"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defRPr/>
            </a:pPr>
            <a:endParaRPr lang="en-US" altLang="en-US" sz="1400" b="1" dirty="0">
              <a:latin typeface="Arial" panose="020B0604020202020204" pitchFamily="34" charset="0"/>
              <a:cs typeface="Arial" panose="020B0604020202020204" pitchFamily="34" charset="0"/>
            </a:endParaRPr>
          </a:p>
          <a:p>
            <a:pPr>
              <a:defRPr/>
            </a:pPr>
            <a:endParaRPr lang="en-US" altLang="en-US" sz="1400" b="1" dirty="0">
              <a:latin typeface="Arial" panose="020B0604020202020204" pitchFamily="34" charset="0"/>
              <a:cs typeface="Arial" panose="020B0604020202020204" pitchFamily="34" charset="0"/>
            </a:endParaRPr>
          </a:p>
          <a:p>
            <a:pPr>
              <a:defRPr/>
            </a:pPr>
            <a:r>
              <a:rPr lang="en-US" altLang="en-US"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A 0.00015M nitric acid solution has what pH? [H</a:t>
            </a:r>
            <a:r>
              <a:rPr lang="en-US" altLang="en-US" b="1" baseline="3000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altLang="en-US"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defRPr/>
            </a:pPr>
            <a:endParaRPr lang="en-US" altLang="en-US" sz="1400" b="1" dirty="0">
              <a:latin typeface="Arial" panose="020B0604020202020204" pitchFamily="34" charset="0"/>
              <a:cs typeface="Arial" panose="020B0604020202020204" pitchFamily="34" charset="0"/>
            </a:endParaRPr>
          </a:p>
        </p:txBody>
      </p:sp>
      <p:sp>
        <p:nvSpPr>
          <p:cNvPr id="24580" name="Text Box 4">
            <a:extLst>
              <a:ext uri="{FF2B5EF4-FFF2-40B4-BE49-F238E27FC236}">
                <a16:creationId xmlns:a16="http://schemas.microsoft.com/office/drawing/2014/main" xmlns="" id="{68AF0A49-13A3-4DE9-A412-B03F827CCC3D}"/>
              </a:ext>
            </a:extLst>
          </p:cNvPr>
          <p:cNvSpPr txBox="1">
            <a:spLocks noChangeArrowheads="1"/>
          </p:cNvSpPr>
          <p:nvPr/>
        </p:nvSpPr>
        <p:spPr bwMode="auto">
          <a:xfrm>
            <a:off x="533400" y="914400"/>
            <a:ext cx="8382000" cy="1570038"/>
          </a:xfrm>
          <a:prstGeom prst="rect">
            <a:avLst/>
          </a:prstGeom>
          <a:solidFill>
            <a:srgbClr val="FFFF99">
              <a:alpha val="52000"/>
            </a:srgbClr>
          </a:solidFill>
          <a:ln w="9525">
            <a:noFill/>
            <a:miter lim="800000"/>
            <a:headEnd/>
            <a:tailEnd/>
          </a:ln>
          <a:effectLst/>
        </p:spPr>
        <p:txBody>
          <a:bodyPr>
            <a:spAutoFit/>
          </a:bodyPr>
          <a:lstStyle/>
          <a:p>
            <a:pPr>
              <a:defRPr/>
            </a:pPr>
            <a:r>
              <a:rPr lang="en-US" sz="3200" dirty="0">
                <a:solidFill>
                  <a:srgbClr val="9900CC"/>
                </a:solidFill>
                <a:effectLst>
                  <a:outerShdw blurRad="38100" dist="38100" dir="2700000" algn="tl">
                    <a:srgbClr val="000000"/>
                  </a:outerShdw>
                </a:effectLst>
                <a:latin typeface="Comic Sans MS" pitchFamily="66" charset="0"/>
              </a:rPr>
              <a:t>I.	pOH  =  -Log [OH-]	   [OH-] = 10</a:t>
            </a:r>
            <a:r>
              <a:rPr lang="en-US" sz="3200" baseline="30000" dirty="0">
                <a:solidFill>
                  <a:srgbClr val="9900CC"/>
                </a:solidFill>
                <a:effectLst>
                  <a:outerShdw blurRad="38100" dist="38100" dir="2700000" algn="tl">
                    <a:srgbClr val="000000"/>
                  </a:outerShdw>
                </a:effectLst>
                <a:latin typeface="Comic Sans MS" pitchFamily="66" charset="0"/>
              </a:rPr>
              <a:t>-pOH</a:t>
            </a:r>
          </a:p>
          <a:p>
            <a:pPr>
              <a:defRPr/>
            </a:pPr>
            <a:endParaRPr lang="en-US" sz="3200" dirty="0">
              <a:solidFill>
                <a:srgbClr val="9900CC"/>
              </a:solidFill>
              <a:effectLst>
                <a:outerShdw blurRad="38100" dist="38100" dir="2700000" algn="tl">
                  <a:srgbClr val="000000"/>
                </a:outerShdw>
              </a:effectLst>
              <a:latin typeface="Comic Sans MS" pitchFamily="66" charset="0"/>
            </a:endParaRPr>
          </a:p>
          <a:p>
            <a:pPr>
              <a:defRPr/>
            </a:pPr>
            <a:r>
              <a:rPr lang="en-US" sz="3200" dirty="0">
                <a:solidFill>
                  <a:srgbClr val="9900CC"/>
                </a:solidFill>
                <a:effectLst>
                  <a:outerShdw blurRad="38100" dist="38100" dir="2700000" algn="tl">
                    <a:srgbClr val="000000"/>
                  </a:outerShdw>
                </a:effectLst>
                <a:latin typeface="Comic Sans MS" pitchFamily="66" charset="0"/>
              </a:rPr>
              <a:t>	pH   = -Log [H+]        [H+] = 10</a:t>
            </a:r>
            <a:r>
              <a:rPr lang="en-US" sz="3200" baseline="30000" dirty="0">
                <a:solidFill>
                  <a:srgbClr val="9900CC"/>
                </a:solidFill>
                <a:effectLst>
                  <a:outerShdw blurRad="38100" dist="38100" dir="2700000" algn="tl">
                    <a:srgbClr val="000000"/>
                  </a:outerShdw>
                </a:effectLst>
                <a:latin typeface="Comic Sans MS" pitchFamily="66" charset="0"/>
              </a:rPr>
              <a:t>-pH</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noChangeArrowheads="1"/>
          </p:cNvSpPr>
          <p:nvPr>
            <p:ph type="title"/>
          </p:nvPr>
        </p:nvSpPr>
        <p:spPr>
          <a:xfrm>
            <a:off x="858838" y="304800"/>
            <a:ext cx="7772400" cy="838200"/>
          </a:xfrm>
        </p:spPr>
        <p:txBody>
          <a:bodyPr/>
          <a:lstStyle/>
          <a:p>
            <a:r>
              <a:rPr lang="en-US" altLang="en-US" smtClean="0"/>
              <a:t>How Do We Measure p</a:t>
            </a:r>
            <a:r>
              <a:rPr lang="en-US" altLang="en-US" sz="100" smtClean="0"/>
              <a:t> </a:t>
            </a:r>
            <a:r>
              <a:rPr lang="en-US" altLang="en-US" smtClean="0"/>
              <a:t>H? </a:t>
            </a:r>
            <a:endParaRPr lang="en-US" altLang="en-US" sz="2000" smtClean="0"/>
          </a:p>
        </p:txBody>
      </p:sp>
      <p:sp>
        <p:nvSpPr>
          <p:cNvPr id="66563" name="Content Placeholder 2"/>
          <p:cNvSpPr>
            <a:spLocks noGrp="1" noChangeArrowheads="1"/>
          </p:cNvSpPr>
          <p:nvPr>
            <p:ph idx="1"/>
          </p:nvPr>
        </p:nvSpPr>
        <p:spPr>
          <a:xfrm>
            <a:off x="381000" y="1066800"/>
            <a:ext cx="6781800" cy="2328863"/>
          </a:xfrm>
        </p:spPr>
        <p:txBody>
          <a:bodyPr/>
          <a:lstStyle/>
          <a:p>
            <a:r>
              <a:rPr lang="en-US" altLang="en-US" sz="2400" smtClean="0"/>
              <a:t>One method is with indicators.</a:t>
            </a:r>
          </a:p>
          <a:p>
            <a:r>
              <a:rPr lang="en-US" altLang="en-US" sz="2400" smtClean="0"/>
              <a:t>They give less accurate, but quick measurements.</a:t>
            </a:r>
          </a:p>
          <a:p>
            <a:r>
              <a:rPr lang="en-US" altLang="en-US" sz="2400" smtClean="0"/>
              <a:t>An indicator is a compound that has one color in its acid form and another color in its basic form.</a:t>
            </a:r>
          </a:p>
        </p:txBody>
      </p:sp>
      <p:pic>
        <p:nvPicPr>
          <p:cNvPr id="66564" name="Picture 4" descr="A graph shows different indicators and the p H ranges and colors at which they operate. The graph is described in the following list by indicator, p H range for color change, color range. Item 1. Indicator, Methyl violet. p H range, 0 to 1.4. color range, Yellow-violet. Item 2. Indicator, Thymol blue. p H range, 1 to 2.8; 8 to 9.5. color range, Red-yellow; yellow-blue. Item 3. Indicator, Methyl orange. p H range, 3 to 4.3. color range, Red-yellow. Item 4. Indicator, Methyl red. p H range, 4.5 to 6. color range, Red-yellow. Item 5. Indicator, Bromthymol blue. p H range, 6 to 7.5. color range, Yellow-blue. Item 6. Indicator, Phenolphthalein. p H range, 8 to 10. color range, Colorless-pink. Item 7. Indicator, Alizarin yellow R. p H range, 10 to 12. color range, Yellow-red. "/>
          <p:cNvPicPr>
            <a:picLocks noChangeAspect="1"/>
          </p:cNvPicPr>
          <p:nvPr/>
        </p:nvPicPr>
        <p:blipFill>
          <a:blip r:embed="rId2">
            <a:extLst>
              <a:ext uri="{28A0092B-C50C-407E-A947-70E740481C1C}">
                <a14:useLocalDpi xmlns:a14="http://schemas.microsoft.com/office/drawing/2010/main" val="0"/>
              </a:ext>
            </a:extLst>
          </a:blip>
          <a:srcRect b="3120"/>
          <a:stretch>
            <a:fillRect/>
          </a:stretch>
        </p:blipFill>
        <p:spPr bwMode="auto">
          <a:xfrm>
            <a:off x="2752725" y="3592513"/>
            <a:ext cx="437038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3" descr="A series of photographs shows three different p H indicators at a number of different p H atoms. The photographs are described in the following list. The following list provides the p H, Methyl red color, Bromthymol blue color, Phenolphthalein color for the photos. Item 1. p H, 2. Methyl, Dark red. Bromthymol, Yellow. Phenolphthalein, Colorless. Item 2. p H, 4. Methyl, Dark red. Bromthymol, Yellow. Phenolphthalein, Colorless. Item 3. p H, 5. Methyl, Light red. Bromthymol, Yellow. Phenolphthalein, Colorless. Item 4. p H, 7. Methyl, Orange. Bromthymol, Green. Phenolphthalein, Colorless. Item 5. p H, 9. Methyl, Dark yellow. Bromthymol, Blue. Phenolphthalein, Light pink. Item 6. p H, 10. Methyl, Yellow. Bromthymol, Blue. Phenolphthalein, Pink. "/>
          <p:cNvPicPr>
            <a:picLocks noChangeAspect="1"/>
          </p:cNvPicPr>
          <p:nvPr/>
        </p:nvPicPr>
        <p:blipFill>
          <a:blip r:embed="rId3">
            <a:extLst>
              <a:ext uri="{28A0092B-C50C-407E-A947-70E740481C1C}">
                <a14:useLocalDpi xmlns:a14="http://schemas.microsoft.com/office/drawing/2010/main" val="0"/>
              </a:ext>
            </a:extLst>
          </a:blip>
          <a:srcRect b="2763"/>
          <a:stretch>
            <a:fillRect/>
          </a:stretch>
        </p:blipFill>
        <p:spPr bwMode="auto">
          <a:xfrm>
            <a:off x="7391400" y="2005013"/>
            <a:ext cx="1270000" cy="416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914650"/>
            <a:ext cx="2090738" cy="234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9"/>
          <p:cNvSpPr txBox="1">
            <a:spLocks noChangeArrowheads="1"/>
          </p:cNvSpPr>
          <p:nvPr/>
        </p:nvSpPr>
        <p:spPr bwMode="auto">
          <a:xfrm>
            <a:off x="1676400" y="457200"/>
            <a:ext cx="708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Methods for measuring the pH of an aqueous solution</a:t>
            </a:r>
          </a:p>
        </p:txBody>
      </p:sp>
      <p:grpSp>
        <p:nvGrpSpPr>
          <p:cNvPr id="3" name="Group 13"/>
          <p:cNvGrpSpPr>
            <a:grpSpLocks/>
          </p:cNvGrpSpPr>
          <p:nvPr/>
        </p:nvGrpSpPr>
        <p:grpSpPr bwMode="auto">
          <a:xfrm>
            <a:off x="533400" y="1639888"/>
            <a:ext cx="3581400" cy="3902075"/>
            <a:chOff x="2976" y="1488"/>
            <a:chExt cx="2256" cy="2458"/>
          </a:xfrm>
        </p:grpSpPr>
        <p:pic>
          <p:nvPicPr>
            <p:cNvPr id="675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 y="1488"/>
              <a:ext cx="2256" cy="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Text Box 11"/>
            <p:cNvSpPr txBox="1">
              <a:spLocks noChangeArrowheads="1"/>
            </p:cNvSpPr>
            <p:nvPr/>
          </p:nvSpPr>
          <p:spPr bwMode="auto">
            <a:xfrm>
              <a:off x="3696" y="3696"/>
              <a:ext cx="9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pH meter</a:t>
              </a:r>
            </a:p>
          </p:txBody>
        </p:sp>
      </p:grpSp>
      <p:sp>
        <p:nvSpPr>
          <p:cNvPr id="67588" name="TextBox 3"/>
          <p:cNvSpPr txBox="1">
            <a:spLocks noChangeArrowheads="1"/>
          </p:cNvSpPr>
          <p:nvPr/>
        </p:nvSpPr>
        <p:spPr bwMode="auto">
          <a:xfrm>
            <a:off x="4267200" y="1235075"/>
            <a:ext cx="4487863" cy="44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b="1"/>
              <a:t>Another way to measure pH is with a pH meter.</a:t>
            </a:r>
          </a:p>
          <a:p>
            <a:pPr>
              <a:spcBef>
                <a:spcPct val="0"/>
              </a:spcBef>
              <a:buFontTx/>
              <a:buNone/>
            </a:pPr>
            <a:endParaRPr lang="en-US" altLang="en-US" b="1"/>
          </a:p>
          <a:p>
            <a:pPr>
              <a:spcBef>
                <a:spcPct val="0"/>
              </a:spcBef>
              <a:buFontTx/>
              <a:buNone/>
            </a:pPr>
            <a:r>
              <a:rPr lang="en-US" altLang="en-US" b="1"/>
              <a:t>pH meters are used for accurate measurement of pH; electrodes indicate small changes in voltage to detect pH.</a:t>
            </a:r>
          </a:p>
          <a:p>
            <a:pPr>
              <a:spcBef>
                <a:spcPct val="0"/>
              </a:spcBef>
              <a:buFontTx/>
              <a:buNone/>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8"/>
          <p:cNvSpPr txBox="1">
            <a:spLocks noChangeArrowheads="1"/>
          </p:cNvSpPr>
          <p:nvPr/>
        </p:nvSpPr>
        <p:spPr bwMode="auto">
          <a:xfrm>
            <a:off x="1295400" y="457200"/>
            <a:ext cx="6096000" cy="396875"/>
          </a:xfrm>
          <a:prstGeom prst="rect">
            <a:avLst/>
          </a:prstGeom>
          <a:gradFill rotWithShape="0">
            <a:gsLst>
              <a:gs pos="0">
                <a:srgbClr val="5DBACA"/>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Autoionization of Water and the pH Scale</a:t>
            </a:r>
          </a:p>
        </p:txBody>
      </p:sp>
      <p:grpSp>
        <p:nvGrpSpPr>
          <p:cNvPr id="2" name="Group 20"/>
          <p:cNvGrpSpPr>
            <a:grpSpLocks/>
          </p:cNvGrpSpPr>
          <p:nvPr/>
        </p:nvGrpSpPr>
        <p:grpSpPr bwMode="auto">
          <a:xfrm>
            <a:off x="457200" y="1066800"/>
            <a:ext cx="2065338" cy="2530475"/>
            <a:chOff x="288" y="672"/>
            <a:chExt cx="1301" cy="1594"/>
          </a:xfrm>
        </p:grpSpPr>
        <p:pic>
          <p:nvPicPr>
            <p:cNvPr id="696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672"/>
              <a:ext cx="1301" cy="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9" name="Text Box 9"/>
            <p:cNvSpPr txBox="1">
              <a:spLocks noChangeArrowheads="1"/>
            </p:cNvSpPr>
            <p:nvPr/>
          </p:nvSpPr>
          <p:spPr bwMode="auto">
            <a:xfrm>
              <a:off x="626" y="2016"/>
              <a:ext cx="62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H</a:t>
              </a:r>
              <a:r>
                <a:rPr lang="en-US" altLang="en-US" sz="2000" baseline="-25000"/>
                <a:t>2</a:t>
              </a:r>
              <a:r>
                <a:rPr lang="en-US" altLang="en-US" sz="2000"/>
                <a:t>O(</a:t>
              </a:r>
              <a:r>
                <a:rPr lang="en-US" altLang="en-US" sz="2000" i="1">
                  <a:latin typeface="Times" panose="02020603050405020304" pitchFamily="18" charset="0"/>
                </a:rPr>
                <a:t>l</a:t>
              </a:r>
              <a:r>
                <a:rPr lang="en-US" altLang="en-US" sz="2000"/>
                <a:t>)</a:t>
              </a:r>
            </a:p>
          </p:txBody>
        </p:sp>
      </p:grpSp>
      <p:grpSp>
        <p:nvGrpSpPr>
          <p:cNvPr id="3" name="Group 21"/>
          <p:cNvGrpSpPr>
            <a:grpSpLocks/>
          </p:cNvGrpSpPr>
          <p:nvPr/>
        </p:nvGrpSpPr>
        <p:grpSpPr bwMode="auto">
          <a:xfrm>
            <a:off x="3733800" y="1066800"/>
            <a:ext cx="2057400" cy="2454275"/>
            <a:chOff x="2352" y="672"/>
            <a:chExt cx="1296" cy="1546"/>
          </a:xfrm>
        </p:grpSpPr>
        <p:pic>
          <p:nvPicPr>
            <p:cNvPr id="6964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2" y="672"/>
              <a:ext cx="1296" cy="1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7" name="Text Box 10"/>
            <p:cNvSpPr txBox="1">
              <a:spLocks noChangeArrowheads="1"/>
            </p:cNvSpPr>
            <p:nvPr/>
          </p:nvSpPr>
          <p:spPr bwMode="auto">
            <a:xfrm>
              <a:off x="2688" y="1968"/>
              <a:ext cx="62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H</a:t>
              </a:r>
              <a:r>
                <a:rPr lang="en-US" altLang="en-US" sz="2000" baseline="-25000"/>
                <a:t>2</a:t>
              </a:r>
              <a:r>
                <a:rPr lang="en-US" altLang="en-US" sz="2000"/>
                <a:t>O(</a:t>
              </a:r>
              <a:r>
                <a:rPr lang="en-US" altLang="en-US" sz="2000" i="1">
                  <a:latin typeface="Times" panose="02020603050405020304" pitchFamily="18" charset="0"/>
                </a:rPr>
                <a:t>l</a:t>
              </a:r>
              <a:r>
                <a:rPr lang="en-US" altLang="en-US" sz="2000"/>
                <a:t>)</a:t>
              </a:r>
            </a:p>
          </p:txBody>
        </p:sp>
      </p:grpSp>
      <p:grpSp>
        <p:nvGrpSpPr>
          <p:cNvPr id="4" name="Group 22"/>
          <p:cNvGrpSpPr>
            <a:grpSpLocks/>
          </p:cNvGrpSpPr>
          <p:nvPr/>
        </p:nvGrpSpPr>
        <p:grpSpPr bwMode="auto">
          <a:xfrm>
            <a:off x="3124200" y="3886200"/>
            <a:ext cx="1919288" cy="2466975"/>
            <a:chOff x="1968" y="2448"/>
            <a:chExt cx="1209" cy="1554"/>
          </a:xfrm>
        </p:grpSpPr>
        <p:pic>
          <p:nvPicPr>
            <p:cNvPr id="6964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 y="2448"/>
              <a:ext cx="1209"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5" name="Text Box 13"/>
            <p:cNvSpPr txBox="1">
              <a:spLocks noChangeArrowheads="1"/>
            </p:cNvSpPr>
            <p:nvPr/>
          </p:nvSpPr>
          <p:spPr bwMode="auto">
            <a:xfrm>
              <a:off x="2256" y="3744"/>
              <a:ext cx="912"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H</a:t>
              </a:r>
              <a:r>
                <a:rPr lang="en-US" altLang="en-US" sz="2000" baseline="-25000"/>
                <a:t>3</a:t>
              </a:r>
              <a:r>
                <a:rPr lang="en-US" altLang="en-US" sz="2000"/>
                <a:t>O</a:t>
              </a:r>
              <a:r>
                <a:rPr lang="en-US" altLang="en-US" sz="2000" baseline="30000"/>
                <a:t>+</a:t>
              </a:r>
              <a:r>
                <a:rPr lang="en-US" altLang="en-US" sz="2000"/>
                <a:t>(</a:t>
              </a:r>
              <a:r>
                <a:rPr lang="en-US" altLang="en-US" sz="2000" i="1">
                  <a:latin typeface="Times" panose="02020603050405020304" pitchFamily="18" charset="0"/>
                </a:rPr>
                <a:t>aq</a:t>
              </a:r>
              <a:r>
                <a:rPr lang="en-US" altLang="en-US" sz="2000"/>
                <a:t>)</a:t>
              </a:r>
            </a:p>
          </p:txBody>
        </p:sp>
      </p:grpSp>
      <p:grpSp>
        <p:nvGrpSpPr>
          <p:cNvPr id="5" name="Group 23"/>
          <p:cNvGrpSpPr>
            <a:grpSpLocks/>
          </p:cNvGrpSpPr>
          <p:nvPr/>
        </p:nvGrpSpPr>
        <p:grpSpPr bwMode="auto">
          <a:xfrm>
            <a:off x="6248400" y="3810000"/>
            <a:ext cx="2193925" cy="2454275"/>
            <a:chOff x="3936" y="2400"/>
            <a:chExt cx="1382" cy="1546"/>
          </a:xfrm>
        </p:grpSpPr>
        <p:pic>
          <p:nvPicPr>
            <p:cNvPr id="6964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6" y="2400"/>
              <a:ext cx="1382" cy="1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3" name="Text Box 14"/>
            <p:cNvSpPr txBox="1">
              <a:spLocks noChangeArrowheads="1"/>
            </p:cNvSpPr>
            <p:nvPr/>
          </p:nvSpPr>
          <p:spPr bwMode="auto">
            <a:xfrm>
              <a:off x="4368" y="3696"/>
              <a:ext cx="7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OH</a:t>
              </a:r>
              <a:r>
                <a:rPr lang="en-US" altLang="en-US" sz="2000" baseline="30000"/>
                <a:t>-</a:t>
              </a:r>
              <a:r>
                <a:rPr lang="en-US" altLang="en-US" sz="2000"/>
                <a:t>(</a:t>
              </a:r>
              <a:r>
                <a:rPr lang="en-US" altLang="en-US" sz="2000" i="1">
                  <a:latin typeface="Times" panose="02020603050405020304" pitchFamily="18" charset="0"/>
                </a:rPr>
                <a:t>aq</a:t>
              </a:r>
              <a:r>
                <a:rPr lang="en-US" altLang="en-US" sz="2000"/>
                <a:t>)</a:t>
              </a:r>
            </a:p>
          </p:txBody>
        </p:sp>
      </p:grpSp>
      <p:sp>
        <p:nvSpPr>
          <p:cNvPr id="15375" name="Text Box 15"/>
          <p:cNvSpPr txBox="1">
            <a:spLocks noChangeArrowheads="1"/>
          </p:cNvSpPr>
          <p:nvPr/>
        </p:nvSpPr>
        <p:spPr bwMode="auto">
          <a:xfrm>
            <a:off x="2743200" y="19050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a:t>
            </a:r>
          </a:p>
        </p:txBody>
      </p:sp>
      <p:sp>
        <p:nvSpPr>
          <p:cNvPr id="15376" name="Text Box 16"/>
          <p:cNvSpPr txBox="1">
            <a:spLocks noChangeArrowheads="1"/>
          </p:cNvSpPr>
          <p:nvPr/>
        </p:nvSpPr>
        <p:spPr bwMode="auto">
          <a:xfrm>
            <a:off x="5334000" y="46482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a:t>
            </a:r>
          </a:p>
        </p:txBody>
      </p:sp>
      <p:pic>
        <p:nvPicPr>
          <p:cNvPr id="15377"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1981200"/>
            <a:ext cx="1143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1500"/>
                            </p:stCondLst>
                            <p:childTnLst>
                              <p:par>
                                <p:cTn id="9" presetID="1" presetClass="entr" presetSubtype="0" fill="hold" grpId="0" nodeType="afterEffect">
                                  <p:stCondLst>
                                    <p:cond delay="1000"/>
                                  </p:stCondLst>
                                  <p:childTnLst>
                                    <p:set>
                                      <p:cBhvr>
                                        <p:cTn id="10" dur="1" fill="hold">
                                          <p:stCondLst>
                                            <p:cond delay="499"/>
                                          </p:stCondLst>
                                        </p:cTn>
                                        <p:tgtEl>
                                          <p:spTgt spid="15375">
                                            <p:txEl>
                                              <p:pRg st="0" end="0"/>
                                            </p:txEl>
                                          </p:spTgt>
                                        </p:tgtEl>
                                        <p:attrNameLst>
                                          <p:attrName>style.visibility</p:attrName>
                                        </p:attrNameLst>
                                      </p:cBhvr>
                                      <p:to>
                                        <p:strVal val="visible"/>
                                      </p:to>
                                    </p:set>
                                  </p:childTnLst>
                                </p:cTn>
                              </p:par>
                            </p:childTnLst>
                          </p:cTn>
                        </p:par>
                        <p:par>
                          <p:cTn id="11" fill="hold" nodeType="afterGroup">
                            <p:stCondLst>
                              <p:cond delay="3000"/>
                            </p:stCondLst>
                            <p:childTnLst>
                              <p:par>
                                <p:cTn id="12" presetID="9" presetClass="entr" presetSubtype="0" fill="hold" nodeType="after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par>
                          <p:cTn id="15" fill="hold" nodeType="afterGroup">
                            <p:stCondLst>
                              <p:cond delay="4500"/>
                            </p:stCondLst>
                            <p:childTnLst>
                              <p:par>
                                <p:cTn id="16" presetID="22" presetClass="entr" presetSubtype="8" fill="hold" nodeType="afterEffect">
                                  <p:stCondLst>
                                    <p:cond delay="1000"/>
                                  </p:stCondLst>
                                  <p:childTnLst>
                                    <p:set>
                                      <p:cBhvr>
                                        <p:cTn id="17" dur="1" fill="hold">
                                          <p:stCondLst>
                                            <p:cond delay="0"/>
                                          </p:stCondLst>
                                        </p:cTn>
                                        <p:tgtEl>
                                          <p:spTgt spid="15377"/>
                                        </p:tgtEl>
                                        <p:attrNameLst>
                                          <p:attrName>style.visibility</p:attrName>
                                        </p:attrNameLst>
                                      </p:cBhvr>
                                      <p:to>
                                        <p:strVal val="visible"/>
                                      </p:to>
                                    </p:set>
                                    <p:animEffect transition="in" filter="wipe(left)">
                                      <p:cBhvr>
                                        <p:cTn id="18" dur="500"/>
                                        <p:tgtEl>
                                          <p:spTgt spid="15377"/>
                                        </p:tgtEl>
                                      </p:cBhvr>
                                    </p:animEffect>
                                  </p:childTnLst>
                                </p:cTn>
                              </p:par>
                            </p:childTnLst>
                          </p:cTn>
                        </p:par>
                        <p:par>
                          <p:cTn id="19" fill="hold" nodeType="afterGroup">
                            <p:stCondLst>
                              <p:cond delay="6000"/>
                            </p:stCondLst>
                            <p:childTnLst>
                              <p:par>
                                <p:cTn id="20" presetID="9" presetClass="entr" presetSubtype="0" fill="hold" nodeType="afterEffect">
                                  <p:stCondLst>
                                    <p:cond delay="100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par>
                          <p:cTn id="23" fill="hold" nodeType="afterGroup">
                            <p:stCondLst>
                              <p:cond delay="7500"/>
                            </p:stCondLst>
                            <p:childTnLst>
                              <p:par>
                                <p:cTn id="24" presetID="1" presetClass="entr" presetSubtype="0" fill="hold" grpId="0" nodeType="afterEffect">
                                  <p:stCondLst>
                                    <p:cond delay="1000"/>
                                  </p:stCondLst>
                                  <p:childTnLst>
                                    <p:set>
                                      <p:cBhvr>
                                        <p:cTn id="25" dur="1" fill="hold">
                                          <p:stCondLst>
                                            <p:cond delay="499"/>
                                          </p:stCondLst>
                                        </p:cTn>
                                        <p:tgtEl>
                                          <p:spTgt spid="15376">
                                            <p:txEl>
                                              <p:pRg st="0" end="0"/>
                                            </p:txEl>
                                          </p:spTgt>
                                        </p:tgtEl>
                                        <p:attrNameLst>
                                          <p:attrName>style.visibility</p:attrName>
                                        </p:attrNameLst>
                                      </p:cBhvr>
                                      <p:to>
                                        <p:strVal val="visible"/>
                                      </p:to>
                                    </p:set>
                                  </p:childTnLst>
                                </p:cTn>
                              </p:par>
                            </p:childTnLst>
                          </p:cTn>
                        </p:par>
                        <p:par>
                          <p:cTn id="26" fill="hold" nodeType="afterGroup">
                            <p:stCondLst>
                              <p:cond delay="9000"/>
                            </p:stCondLst>
                            <p:childTnLst>
                              <p:par>
                                <p:cTn id="27" presetID="9" presetClass="entr" presetSubtype="0" fill="hold" nodeType="afterEffect">
                                  <p:stCondLst>
                                    <p:cond delay="1000"/>
                                  </p:stCondLst>
                                  <p:childTnLst>
                                    <p:set>
                                      <p:cBhvr>
                                        <p:cTn id="28" dur="1" fill="hold">
                                          <p:stCondLst>
                                            <p:cond delay="0"/>
                                          </p:stCondLst>
                                        </p:cTn>
                                        <p:tgtEl>
                                          <p:spTgt spid="5"/>
                                        </p:tgtEl>
                                        <p:attrNameLst>
                                          <p:attrName>style.visibility</p:attrName>
                                        </p:attrNameLst>
                                      </p:cBhvr>
                                      <p:to>
                                        <p:strVal val="visible"/>
                                      </p:to>
                                    </p:set>
                                    <p:animEffect transition="in" filter="dissolv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5" grpId="0" build="p" autoUpdateAnimBg="0" advAuto="1000"/>
      <p:bldP spid="15376" grpId="0" build="p" autoUpdateAnimBg="0" advAuto="100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609600" y="422275"/>
            <a:ext cx="8148638"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		</a:t>
            </a:r>
            <a:r>
              <a:rPr lang="en-US" altLang="en-US" sz="2400" b="1">
                <a:latin typeface="Arial" panose="020B0604020202020204" pitchFamily="34" charset="0"/>
                <a:cs typeface="Arial" panose="020B0604020202020204" pitchFamily="34" charset="0"/>
              </a:rPr>
              <a:t>      </a:t>
            </a:r>
            <a:r>
              <a:rPr lang="en-US" altLang="en-US" sz="2400" b="1" u="sng">
                <a:latin typeface="Arial" panose="020B0604020202020204" pitchFamily="34" charset="0"/>
                <a:cs typeface="Arial" panose="020B0604020202020204" pitchFamily="34" charset="0"/>
              </a:rPr>
              <a:t>AUTO - IONIZATION</a:t>
            </a:r>
          </a:p>
          <a:p>
            <a:pPr>
              <a:spcBef>
                <a:spcPct val="0"/>
              </a:spcBef>
              <a:buFontTx/>
              <a:buNone/>
            </a:pPr>
            <a:endParaRPr lang="en-US" altLang="en-US" sz="2400" b="1" u="sng">
              <a:latin typeface="Arial" panose="020B0604020202020204" pitchFamily="34" charset="0"/>
              <a:cs typeface="Arial" panose="020B0604020202020204" pitchFamily="34" charset="0"/>
            </a:endParaRPr>
          </a:p>
          <a:p>
            <a:pPr>
              <a:spcBef>
                <a:spcPct val="0"/>
              </a:spcBef>
              <a:buFontTx/>
              <a:buNone/>
            </a:pPr>
            <a:r>
              <a:rPr lang="en-US" altLang="en-US" sz="2400" b="1">
                <a:latin typeface="Arial" panose="020B0604020202020204" pitchFamily="34" charset="0"/>
                <a:cs typeface="Arial" panose="020B0604020202020204" pitchFamily="34" charset="0"/>
              </a:rPr>
              <a:t>A reaction in which two like molecules react to give Ions.</a:t>
            </a:r>
          </a:p>
          <a:p>
            <a:pPr>
              <a:spcBef>
                <a:spcPct val="0"/>
              </a:spcBef>
              <a:buFontTx/>
              <a:buNone/>
            </a:pPr>
            <a:r>
              <a:rPr lang="en-US" altLang="en-US" sz="2400" b="1">
                <a:latin typeface="Arial" panose="020B0604020202020204" pitchFamily="34" charset="0"/>
                <a:cs typeface="Arial" panose="020B0604020202020204" pitchFamily="34" charset="0"/>
              </a:rPr>
              <a:t>	</a:t>
            </a:r>
            <a:r>
              <a:rPr lang="en-US" altLang="en-US" sz="2400" b="1">
                <a:solidFill>
                  <a:srgbClr val="996633"/>
                </a:solidFill>
                <a:latin typeface="Arial" panose="020B0604020202020204" pitchFamily="34" charset="0"/>
                <a:cs typeface="Arial" panose="020B0604020202020204" pitchFamily="34" charset="0"/>
              </a:rPr>
              <a:t>	</a:t>
            </a:r>
            <a:r>
              <a:rPr lang="en-US" altLang="en-US" sz="2400" b="1">
                <a:latin typeface="Arial" panose="020B0604020202020204" pitchFamily="34" charset="0"/>
                <a:cs typeface="Arial" panose="020B0604020202020204" pitchFamily="34" charset="0"/>
              </a:rPr>
              <a:t>2 H</a:t>
            </a:r>
            <a:r>
              <a:rPr lang="en-US" altLang="en-US" sz="2400" b="1" baseline="-25000">
                <a:latin typeface="Arial" panose="020B0604020202020204" pitchFamily="34" charset="0"/>
                <a:cs typeface="Arial" panose="020B0604020202020204" pitchFamily="34" charset="0"/>
              </a:rPr>
              <a:t>2</a:t>
            </a:r>
            <a:r>
              <a:rPr lang="en-US" altLang="en-US" sz="2400" b="1">
                <a:latin typeface="Arial" panose="020B0604020202020204" pitchFamily="34" charset="0"/>
                <a:cs typeface="Arial" panose="020B0604020202020204" pitchFamily="34" charset="0"/>
              </a:rPr>
              <a:t>O </a:t>
            </a:r>
            <a:r>
              <a:rPr lang="en-US" altLang="en-US" sz="2800" b="1">
                <a:latin typeface="Arial" panose="020B0604020202020204" pitchFamily="34" charset="0"/>
                <a:cs typeface="Arial" panose="020B0604020202020204" pitchFamily="34" charset="0"/>
                <a:sym typeface="Symbol" panose="05050102010706020507" pitchFamily="18" charset="2"/>
              </a:rPr>
              <a:t>  </a:t>
            </a:r>
            <a:r>
              <a:rPr lang="en-US" altLang="en-US" sz="2400" b="1">
                <a:latin typeface="Arial" panose="020B0604020202020204" pitchFamily="34" charset="0"/>
                <a:cs typeface="Arial" panose="020B0604020202020204" pitchFamily="34" charset="0"/>
                <a:sym typeface="Symbol" panose="05050102010706020507" pitchFamily="18" charset="2"/>
              </a:rPr>
              <a:t>H</a:t>
            </a:r>
            <a:r>
              <a:rPr lang="en-US" altLang="en-US" sz="2400" b="1" baseline="-25000">
                <a:latin typeface="Arial" panose="020B0604020202020204" pitchFamily="34" charset="0"/>
                <a:cs typeface="Arial" panose="020B0604020202020204" pitchFamily="34" charset="0"/>
                <a:sym typeface="Symbol" panose="05050102010706020507" pitchFamily="18" charset="2"/>
              </a:rPr>
              <a:t>3</a:t>
            </a:r>
            <a:r>
              <a:rPr lang="en-US" altLang="en-US" sz="2400" b="1">
                <a:latin typeface="Arial" panose="020B0604020202020204" pitchFamily="34" charset="0"/>
                <a:cs typeface="Arial" panose="020B0604020202020204" pitchFamily="34" charset="0"/>
                <a:sym typeface="Symbol" panose="05050102010706020507" pitchFamily="18" charset="2"/>
              </a:rPr>
              <a:t>O</a:t>
            </a:r>
            <a:r>
              <a:rPr lang="en-US" altLang="en-US" sz="2400" b="1" baseline="30000">
                <a:latin typeface="Arial" panose="020B0604020202020204" pitchFamily="34" charset="0"/>
                <a:cs typeface="Arial" panose="020B0604020202020204" pitchFamily="34" charset="0"/>
                <a:sym typeface="Symbol" panose="05050102010706020507" pitchFamily="18" charset="2"/>
              </a:rPr>
              <a:t>+</a:t>
            </a:r>
            <a:r>
              <a:rPr lang="en-US" altLang="en-US" sz="2400" b="1">
                <a:latin typeface="Arial" panose="020B0604020202020204" pitchFamily="34" charset="0"/>
                <a:cs typeface="Arial" panose="020B0604020202020204" pitchFamily="34" charset="0"/>
                <a:sym typeface="Symbol" panose="05050102010706020507" pitchFamily="18" charset="2"/>
              </a:rPr>
              <a:t>  +  OH</a:t>
            </a:r>
            <a:r>
              <a:rPr lang="en-US" altLang="en-US" sz="2400" b="1" baseline="30000">
                <a:latin typeface="Arial" panose="020B0604020202020204" pitchFamily="34" charset="0"/>
                <a:cs typeface="Arial" panose="020B0604020202020204" pitchFamily="34" charset="0"/>
                <a:sym typeface="Symbol" panose="05050102010706020507" pitchFamily="18" charset="2"/>
              </a:rPr>
              <a:t>-</a:t>
            </a:r>
          </a:p>
          <a:p>
            <a:pPr>
              <a:spcBef>
                <a:spcPct val="0"/>
              </a:spcBef>
              <a:buFontTx/>
              <a:buNone/>
            </a:pPr>
            <a:endParaRPr lang="en-US" altLang="en-US" sz="2400" b="1" baseline="30000">
              <a:latin typeface="Arial" panose="020B0604020202020204" pitchFamily="34" charset="0"/>
              <a:cs typeface="Arial" panose="020B0604020202020204" pitchFamily="34" charset="0"/>
              <a:sym typeface="Symbol" panose="05050102010706020507" pitchFamily="18" charset="2"/>
            </a:endParaRPr>
          </a:p>
          <a:p>
            <a:pPr>
              <a:spcBef>
                <a:spcPct val="0"/>
              </a:spcBef>
              <a:buFontTx/>
              <a:buNone/>
            </a:pPr>
            <a:r>
              <a:rPr lang="en-US" altLang="en-US" sz="2400" b="1">
                <a:solidFill>
                  <a:srgbClr val="669900"/>
                </a:solidFill>
                <a:latin typeface="Arial" panose="020B0604020202020204" pitchFamily="34" charset="0"/>
                <a:cs typeface="Arial" panose="020B0604020202020204" pitchFamily="34" charset="0"/>
                <a:sym typeface="Symbol" panose="05050102010706020507" pitchFamily="18" charset="2"/>
              </a:rPr>
              <a:t>	</a:t>
            </a:r>
            <a:r>
              <a:rPr lang="en-US" altLang="en-US" sz="2400" b="1">
                <a:solidFill>
                  <a:srgbClr val="9913BD"/>
                </a:solidFill>
                <a:latin typeface="Arial" panose="020B0604020202020204" pitchFamily="34" charset="0"/>
                <a:cs typeface="Arial" panose="020B0604020202020204" pitchFamily="34" charset="0"/>
                <a:sym typeface="Symbol" panose="05050102010706020507" pitchFamily="18" charset="2"/>
              </a:rPr>
              <a:t>K=	  </a:t>
            </a:r>
            <a:r>
              <a:rPr lang="en-US" altLang="en-US" sz="2400" b="1" u="sng">
                <a:solidFill>
                  <a:srgbClr val="9913BD"/>
                </a:solidFill>
                <a:latin typeface="Arial" panose="020B0604020202020204" pitchFamily="34" charset="0"/>
                <a:cs typeface="Arial" panose="020B0604020202020204" pitchFamily="34" charset="0"/>
                <a:sym typeface="Symbol" panose="05050102010706020507" pitchFamily="18" charset="2"/>
              </a:rPr>
              <a:t>[H</a:t>
            </a:r>
            <a:r>
              <a:rPr lang="en-US" altLang="en-US" sz="2400" b="1" u="sng" baseline="-25000">
                <a:solidFill>
                  <a:srgbClr val="9913BD"/>
                </a:solidFill>
                <a:latin typeface="Arial" panose="020B0604020202020204" pitchFamily="34" charset="0"/>
                <a:cs typeface="Arial" panose="020B0604020202020204" pitchFamily="34" charset="0"/>
                <a:sym typeface="Symbol" panose="05050102010706020507" pitchFamily="18" charset="2"/>
              </a:rPr>
              <a:t>3</a:t>
            </a:r>
            <a:r>
              <a:rPr lang="en-US" altLang="en-US" sz="2400" b="1" u="sng">
                <a:solidFill>
                  <a:srgbClr val="9913BD"/>
                </a:solidFill>
                <a:latin typeface="Arial" panose="020B0604020202020204" pitchFamily="34" charset="0"/>
                <a:cs typeface="Arial" panose="020B0604020202020204" pitchFamily="34" charset="0"/>
                <a:sym typeface="Symbol" panose="05050102010706020507" pitchFamily="18" charset="2"/>
              </a:rPr>
              <a:t>O</a:t>
            </a:r>
            <a:r>
              <a:rPr lang="en-US" altLang="en-US" sz="2400" b="1" u="sng" baseline="30000">
                <a:solidFill>
                  <a:srgbClr val="9913BD"/>
                </a:solidFill>
                <a:latin typeface="Arial" panose="020B0604020202020204" pitchFamily="34" charset="0"/>
                <a:cs typeface="Arial" panose="020B0604020202020204" pitchFamily="34" charset="0"/>
                <a:sym typeface="Symbol" panose="05050102010706020507" pitchFamily="18" charset="2"/>
              </a:rPr>
              <a:t>+</a:t>
            </a:r>
            <a:r>
              <a:rPr lang="en-US" altLang="en-US" sz="2400" b="1" u="sng">
                <a:solidFill>
                  <a:srgbClr val="9913BD"/>
                </a:solidFill>
                <a:latin typeface="Arial" panose="020B0604020202020204" pitchFamily="34" charset="0"/>
                <a:cs typeface="Arial" panose="020B0604020202020204" pitchFamily="34" charset="0"/>
                <a:sym typeface="Symbol" panose="05050102010706020507" pitchFamily="18" charset="2"/>
              </a:rPr>
              <a:t>] [OH</a:t>
            </a:r>
            <a:r>
              <a:rPr lang="en-US" altLang="en-US" sz="2400" b="1" u="sng" baseline="30000">
                <a:solidFill>
                  <a:srgbClr val="9913BD"/>
                </a:solidFill>
                <a:latin typeface="Arial" panose="020B0604020202020204" pitchFamily="34" charset="0"/>
                <a:cs typeface="Arial" panose="020B0604020202020204" pitchFamily="34" charset="0"/>
                <a:sym typeface="Symbol" panose="05050102010706020507" pitchFamily="18" charset="2"/>
              </a:rPr>
              <a:t>-</a:t>
            </a:r>
            <a:r>
              <a:rPr lang="en-US" altLang="en-US" sz="2400" b="1" u="sng">
                <a:solidFill>
                  <a:srgbClr val="9913BD"/>
                </a:solidFill>
                <a:latin typeface="Arial" panose="020B0604020202020204" pitchFamily="34" charset="0"/>
                <a:cs typeface="Arial" panose="020B0604020202020204" pitchFamily="34" charset="0"/>
                <a:sym typeface="Symbol" panose="05050102010706020507" pitchFamily="18" charset="2"/>
              </a:rPr>
              <a:t>]</a:t>
            </a:r>
            <a:r>
              <a:rPr lang="en-US" altLang="en-US" sz="2400" b="1">
                <a:solidFill>
                  <a:srgbClr val="9913BD"/>
                </a:solidFill>
                <a:latin typeface="Arial" panose="020B0604020202020204" pitchFamily="34" charset="0"/>
                <a:cs typeface="Arial" panose="020B0604020202020204" pitchFamily="34" charset="0"/>
                <a:sym typeface="Symbol" panose="05050102010706020507" pitchFamily="18" charset="2"/>
              </a:rPr>
              <a:t>           but [H</a:t>
            </a:r>
            <a:r>
              <a:rPr lang="en-US" altLang="en-US" sz="2400" b="1" baseline="-25000">
                <a:solidFill>
                  <a:srgbClr val="9913BD"/>
                </a:solidFill>
                <a:latin typeface="Arial" panose="020B0604020202020204" pitchFamily="34" charset="0"/>
                <a:cs typeface="Arial" panose="020B0604020202020204" pitchFamily="34" charset="0"/>
                <a:sym typeface="Symbol" panose="05050102010706020507" pitchFamily="18" charset="2"/>
              </a:rPr>
              <a:t>2</a:t>
            </a:r>
            <a:r>
              <a:rPr lang="en-US" altLang="en-US" sz="2400" b="1">
                <a:solidFill>
                  <a:srgbClr val="9913BD"/>
                </a:solidFill>
                <a:latin typeface="Arial" panose="020B0604020202020204" pitchFamily="34" charset="0"/>
                <a:cs typeface="Arial" panose="020B0604020202020204" pitchFamily="34" charset="0"/>
                <a:sym typeface="Symbol" panose="05050102010706020507" pitchFamily="18" charset="2"/>
              </a:rPr>
              <a:t>O] is essentially</a:t>
            </a:r>
          </a:p>
          <a:p>
            <a:pPr>
              <a:spcBef>
                <a:spcPct val="0"/>
              </a:spcBef>
              <a:buFontTx/>
              <a:buNone/>
            </a:pPr>
            <a:r>
              <a:rPr lang="en-US" altLang="en-US" sz="2800" b="1" baseline="30000">
                <a:solidFill>
                  <a:srgbClr val="9913BD"/>
                </a:solidFill>
                <a:latin typeface="Arial" panose="020B0604020202020204" pitchFamily="34" charset="0"/>
                <a:cs typeface="Arial" panose="020B0604020202020204" pitchFamily="34" charset="0"/>
                <a:sym typeface="Symbol" panose="05050102010706020507" pitchFamily="18" charset="2"/>
              </a:rPr>
              <a:t>                                         </a:t>
            </a:r>
            <a:r>
              <a:rPr lang="en-US" altLang="en-US" sz="2800" b="1">
                <a:solidFill>
                  <a:srgbClr val="9913BD"/>
                </a:solidFill>
                <a:latin typeface="Arial" panose="020B0604020202020204" pitchFamily="34" charset="0"/>
                <a:cs typeface="Arial" panose="020B0604020202020204" pitchFamily="34" charset="0"/>
                <a:sym typeface="Symbol" panose="05050102010706020507" pitchFamily="18" charset="2"/>
              </a:rPr>
              <a:t>[H</a:t>
            </a:r>
            <a:r>
              <a:rPr lang="en-US" altLang="en-US" sz="2800" b="1" baseline="-25000">
                <a:solidFill>
                  <a:srgbClr val="9913BD"/>
                </a:solidFill>
                <a:latin typeface="Arial" panose="020B0604020202020204" pitchFamily="34" charset="0"/>
                <a:cs typeface="Arial" panose="020B0604020202020204" pitchFamily="34" charset="0"/>
                <a:sym typeface="Symbol" panose="05050102010706020507" pitchFamily="18" charset="2"/>
              </a:rPr>
              <a:t>2</a:t>
            </a:r>
            <a:r>
              <a:rPr lang="en-US" altLang="en-US" sz="2800" b="1">
                <a:solidFill>
                  <a:srgbClr val="9913BD"/>
                </a:solidFill>
                <a:latin typeface="Arial" panose="020B0604020202020204" pitchFamily="34" charset="0"/>
                <a:cs typeface="Arial" panose="020B0604020202020204" pitchFamily="34" charset="0"/>
                <a:sym typeface="Symbol" panose="05050102010706020507" pitchFamily="18" charset="2"/>
              </a:rPr>
              <a:t>O]</a:t>
            </a:r>
            <a:r>
              <a:rPr lang="en-US" altLang="en-US" sz="2800" b="1" baseline="30000">
                <a:solidFill>
                  <a:srgbClr val="9913BD"/>
                </a:solidFill>
                <a:latin typeface="Arial" panose="020B0604020202020204" pitchFamily="34" charset="0"/>
                <a:cs typeface="Arial" panose="020B0604020202020204" pitchFamily="34" charset="0"/>
                <a:sym typeface="Symbol" panose="05050102010706020507" pitchFamily="18" charset="2"/>
              </a:rPr>
              <a:t>2                  </a:t>
            </a:r>
            <a:r>
              <a:rPr lang="en-US" altLang="en-US" sz="2800" b="1">
                <a:solidFill>
                  <a:srgbClr val="9913BD"/>
                </a:solidFill>
                <a:latin typeface="Arial" panose="020B0604020202020204" pitchFamily="34" charset="0"/>
                <a:cs typeface="Arial" panose="020B0604020202020204" pitchFamily="34" charset="0"/>
                <a:sym typeface="Symbol" panose="05050102010706020507" pitchFamily="18" charset="2"/>
              </a:rPr>
              <a:t>constant</a:t>
            </a:r>
          </a:p>
          <a:p>
            <a:pPr>
              <a:spcBef>
                <a:spcPct val="0"/>
              </a:spcBef>
              <a:buFontTx/>
              <a:buNone/>
            </a:pPr>
            <a:endParaRPr lang="en-US" altLang="en-US" sz="2800" b="1">
              <a:latin typeface="Arial" panose="020B0604020202020204" pitchFamily="34" charset="0"/>
              <a:cs typeface="Arial" panose="020B0604020202020204" pitchFamily="34" charset="0"/>
              <a:sym typeface="Symbol" panose="05050102010706020507" pitchFamily="18" charset="2"/>
            </a:endParaRPr>
          </a:p>
          <a:p>
            <a:pPr>
              <a:spcBef>
                <a:spcPct val="0"/>
              </a:spcBef>
              <a:buFontTx/>
              <a:buNone/>
            </a:pPr>
            <a:r>
              <a:rPr lang="en-US" altLang="en-US" sz="2800" b="1">
                <a:solidFill>
                  <a:srgbClr val="A50021"/>
                </a:solidFill>
                <a:latin typeface="Arial" panose="020B0604020202020204" pitchFamily="34" charset="0"/>
                <a:cs typeface="Arial" panose="020B0604020202020204" pitchFamily="34" charset="0"/>
                <a:sym typeface="Symbol" panose="05050102010706020507" pitchFamily="18" charset="2"/>
              </a:rPr>
              <a:t>	</a:t>
            </a:r>
            <a:r>
              <a:rPr lang="en-US" altLang="en-US" sz="2800" b="1">
                <a:latin typeface="Arial" panose="020B0604020202020204" pitchFamily="34" charset="0"/>
                <a:cs typeface="Arial" panose="020B0604020202020204" pitchFamily="34" charset="0"/>
                <a:sym typeface="Symbol" panose="05050102010706020507" pitchFamily="18" charset="2"/>
              </a:rPr>
              <a:t>  K[H</a:t>
            </a:r>
            <a:r>
              <a:rPr lang="en-US" altLang="en-US" sz="2800" b="1" baseline="-25000">
                <a:latin typeface="Arial" panose="020B0604020202020204" pitchFamily="34" charset="0"/>
                <a:cs typeface="Arial" panose="020B0604020202020204" pitchFamily="34" charset="0"/>
                <a:sym typeface="Symbol" panose="05050102010706020507" pitchFamily="18" charset="2"/>
              </a:rPr>
              <a:t>2</a:t>
            </a:r>
            <a:r>
              <a:rPr lang="en-US" altLang="en-US" sz="2800" b="1">
                <a:latin typeface="Arial" panose="020B0604020202020204" pitchFamily="34" charset="0"/>
                <a:cs typeface="Arial" panose="020B0604020202020204" pitchFamily="34" charset="0"/>
                <a:sym typeface="Symbol" panose="05050102010706020507" pitchFamily="18" charset="2"/>
              </a:rPr>
              <a:t>O]</a:t>
            </a:r>
            <a:r>
              <a:rPr lang="en-US" altLang="en-US" sz="2800" b="1" baseline="30000">
                <a:latin typeface="Arial" panose="020B0604020202020204" pitchFamily="34" charset="0"/>
                <a:cs typeface="Arial" panose="020B0604020202020204" pitchFamily="34" charset="0"/>
                <a:sym typeface="Symbol" panose="05050102010706020507" pitchFamily="18" charset="2"/>
              </a:rPr>
              <a:t>2</a:t>
            </a:r>
            <a:r>
              <a:rPr lang="en-US" altLang="en-US" sz="2800" b="1">
                <a:latin typeface="Arial" panose="020B0604020202020204" pitchFamily="34" charset="0"/>
                <a:cs typeface="Arial" panose="020B0604020202020204" pitchFamily="34" charset="0"/>
                <a:sym typeface="Symbol" panose="05050102010706020507" pitchFamily="18" charset="2"/>
              </a:rPr>
              <a:t>  =  [H</a:t>
            </a:r>
            <a:r>
              <a:rPr lang="en-US" altLang="en-US" sz="2800" b="1" baseline="-25000">
                <a:latin typeface="Arial" panose="020B0604020202020204" pitchFamily="34" charset="0"/>
                <a:cs typeface="Arial" panose="020B0604020202020204" pitchFamily="34" charset="0"/>
                <a:sym typeface="Symbol" panose="05050102010706020507" pitchFamily="18" charset="2"/>
              </a:rPr>
              <a:t>3</a:t>
            </a:r>
            <a:r>
              <a:rPr lang="en-US" altLang="en-US" sz="2800" b="1">
                <a:latin typeface="Arial" panose="020B0604020202020204" pitchFamily="34" charset="0"/>
                <a:cs typeface="Arial" panose="020B0604020202020204" pitchFamily="34" charset="0"/>
                <a:sym typeface="Symbol" panose="05050102010706020507" pitchFamily="18" charset="2"/>
              </a:rPr>
              <a:t>O</a:t>
            </a:r>
            <a:r>
              <a:rPr lang="en-US" altLang="en-US" sz="2800" b="1" baseline="30000">
                <a:latin typeface="Arial" panose="020B0604020202020204" pitchFamily="34" charset="0"/>
                <a:cs typeface="Arial" panose="020B0604020202020204" pitchFamily="34" charset="0"/>
                <a:sym typeface="Symbol" panose="05050102010706020507" pitchFamily="18" charset="2"/>
              </a:rPr>
              <a:t>+</a:t>
            </a:r>
            <a:r>
              <a:rPr lang="en-US" altLang="en-US" sz="2800" b="1">
                <a:latin typeface="Arial" panose="020B0604020202020204" pitchFamily="34" charset="0"/>
                <a:cs typeface="Arial" panose="020B0604020202020204" pitchFamily="34" charset="0"/>
                <a:sym typeface="Symbol" panose="05050102010706020507" pitchFamily="18" charset="2"/>
              </a:rPr>
              <a:t>] [OH</a:t>
            </a:r>
            <a:r>
              <a:rPr lang="en-US" altLang="en-US" sz="2800" b="1" baseline="30000">
                <a:latin typeface="Arial" panose="020B0604020202020204" pitchFamily="34" charset="0"/>
                <a:cs typeface="Arial" panose="020B0604020202020204" pitchFamily="34" charset="0"/>
                <a:sym typeface="Symbol" panose="05050102010706020507" pitchFamily="18" charset="2"/>
              </a:rPr>
              <a:t>-</a:t>
            </a:r>
            <a:r>
              <a:rPr lang="en-US" altLang="en-US" sz="2800" b="1">
                <a:latin typeface="Arial" panose="020B0604020202020204" pitchFamily="34" charset="0"/>
                <a:cs typeface="Arial" panose="020B0604020202020204" pitchFamily="34" charset="0"/>
                <a:sym typeface="Symbol" panose="05050102010706020507" pitchFamily="18" charset="2"/>
              </a:rPr>
              <a:t>]</a:t>
            </a:r>
          </a:p>
          <a:p>
            <a:pPr>
              <a:spcBef>
                <a:spcPct val="0"/>
              </a:spcBef>
              <a:buFontTx/>
              <a:buNone/>
            </a:pPr>
            <a:r>
              <a:rPr lang="en-US" altLang="en-US" sz="2800" b="1">
                <a:latin typeface="Arial" panose="020B0604020202020204" pitchFamily="34" charset="0"/>
                <a:cs typeface="Arial" panose="020B0604020202020204" pitchFamily="34" charset="0"/>
                <a:sym typeface="Symbol" panose="05050102010706020507" pitchFamily="18" charset="2"/>
              </a:rPr>
              <a:t>	        K</a:t>
            </a:r>
            <a:r>
              <a:rPr lang="en-US" altLang="en-US" sz="2000" b="1">
                <a:latin typeface="Arial" panose="020B0604020202020204" pitchFamily="34" charset="0"/>
                <a:cs typeface="Arial" panose="020B0604020202020204" pitchFamily="34" charset="0"/>
                <a:sym typeface="Symbol" panose="05050102010706020507" pitchFamily="18" charset="2"/>
              </a:rPr>
              <a:t>w</a:t>
            </a:r>
            <a:r>
              <a:rPr lang="en-US" altLang="en-US" sz="2800" b="1">
                <a:latin typeface="Arial" panose="020B0604020202020204" pitchFamily="34" charset="0"/>
                <a:cs typeface="Arial" panose="020B0604020202020204" pitchFamily="34" charset="0"/>
                <a:sym typeface="Symbol" panose="05050102010706020507" pitchFamily="18" charset="2"/>
              </a:rPr>
              <a:t>  =  [H</a:t>
            </a:r>
            <a:r>
              <a:rPr lang="en-US" altLang="en-US" sz="2800" b="1" baseline="-25000">
                <a:latin typeface="Arial" panose="020B0604020202020204" pitchFamily="34" charset="0"/>
                <a:cs typeface="Arial" panose="020B0604020202020204" pitchFamily="34" charset="0"/>
                <a:sym typeface="Symbol" panose="05050102010706020507" pitchFamily="18" charset="2"/>
              </a:rPr>
              <a:t>3</a:t>
            </a:r>
            <a:r>
              <a:rPr lang="en-US" altLang="en-US" sz="2800" b="1">
                <a:latin typeface="Arial" panose="020B0604020202020204" pitchFamily="34" charset="0"/>
                <a:cs typeface="Arial" panose="020B0604020202020204" pitchFamily="34" charset="0"/>
                <a:sym typeface="Symbol" panose="05050102010706020507" pitchFamily="18" charset="2"/>
              </a:rPr>
              <a:t>O</a:t>
            </a:r>
            <a:r>
              <a:rPr lang="en-US" altLang="en-US" sz="2800" b="1" baseline="30000">
                <a:latin typeface="Arial" panose="020B0604020202020204" pitchFamily="34" charset="0"/>
                <a:cs typeface="Arial" panose="020B0604020202020204" pitchFamily="34" charset="0"/>
                <a:sym typeface="Symbol" panose="05050102010706020507" pitchFamily="18" charset="2"/>
              </a:rPr>
              <a:t>+</a:t>
            </a:r>
            <a:r>
              <a:rPr lang="en-US" altLang="en-US" sz="2800" b="1">
                <a:latin typeface="Arial" panose="020B0604020202020204" pitchFamily="34" charset="0"/>
                <a:cs typeface="Arial" panose="020B0604020202020204" pitchFamily="34" charset="0"/>
                <a:sym typeface="Symbol" panose="05050102010706020507" pitchFamily="18" charset="2"/>
              </a:rPr>
              <a:t>] [OH</a:t>
            </a:r>
            <a:r>
              <a:rPr lang="en-US" altLang="en-US" sz="2800" b="1" baseline="30000">
                <a:latin typeface="Arial" panose="020B0604020202020204" pitchFamily="34" charset="0"/>
                <a:cs typeface="Arial" panose="020B0604020202020204" pitchFamily="34" charset="0"/>
                <a:sym typeface="Symbol" panose="05050102010706020507" pitchFamily="18" charset="2"/>
              </a:rPr>
              <a:t>-</a:t>
            </a:r>
            <a:r>
              <a:rPr lang="en-US" altLang="en-US" sz="2800" b="1">
                <a:latin typeface="Arial" panose="020B0604020202020204" pitchFamily="34" charset="0"/>
                <a:cs typeface="Arial" panose="020B0604020202020204" pitchFamily="34" charset="0"/>
                <a:sym typeface="Symbol" panose="05050102010706020507" pitchFamily="18" charset="2"/>
              </a:rPr>
              <a:t>]</a:t>
            </a:r>
          </a:p>
          <a:p>
            <a:pPr>
              <a:spcBef>
                <a:spcPct val="0"/>
              </a:spcBef>
              <a:buFontTx/>
              <a:buNone/>
            </a:pPr>
            <a:endParaRPr lang="en-US" altLang="en-US" sz="2800" b="1">
              <a:latin typeface="Arial" panose="020B0604020202020204" pitchFamily="34" charset="0"/>
              <a:cs typeface="Arial" panose="020B0604020202020204" pitchFamily="34" charset="0"/>
              <a:sym typeface="Symbol" panose="05050102010706020507" pitchFamily="18" charset="2"/>
            </a:endParaRPr>
          </a:p>
          <a:p>
            <a:pPr>
              <a:spcBef>
                <a:spcPct val="0"/>
              </a:spcBef>
              <a:buFontTx/>
              <a:buNone/>
            </a:pPr>
            <a:r>
              <a:rPr lang="en-US" altLang="en-US" sz="2800" b="1">
                <a:latin typeface="Arial" panose="020B0604020202020204" pitchFamily="34" charset="0"/>
                <a:cs typeface="Arial" panose="020B0604020202020204" pitchFamily="34" charset="0"/>
                <a:sym typeface="Symbol" panose="05050102010706020507" pitchFamily="18" charset="2"/>
              </a:rPr>
              <a:t>	</a:t>
            </a:r>
            <a:r>
              <a:rPr lang="en-US" altLang="en-US" sz="2800" b="1">
                <a:solidFill>
                  <a:srgbClr val="9913BD"/>
                </a:solidFill>
                <a:latin typeface="Arial" panose="020B0604020202020204" pitchFamily="34" charset="0"/>
                <a:cs typeface="Arial" panose="020B0604020202020204" pitchFamily="34" charset="0"/>
                <a:sym typeface="Symbol" panose="05050102010706020507" pitchFamily="18" charset="2"/>
              </a:rPr>
              <a:t>K</a:t>
            </a:r>
            <a:r>
              <a:rPr lang="en-US" altLang="en-US" sz="2800" b="1" baseline="-25000">
                <a:solidFill>
                  <a:srgbClr val="9913BD"/>
                </a:solidFill>
                <a:latin typeface="Arial" panose="020B0604020202020204" pitchFamily="34" charset="0"/>
                <a:cs typeface="Arial" panose="020B0604020202020204" pitchFamily="34" charset="0"/>
                <a:sym typeface="Symbol" panose="05050102010706020507" pitchFamily="18" charset="2"/>
              </a:rPr>
              <a:t>w</a:t>
            </a:r>
            <a:r>
              <a:rPr lang="en-US" altLang="en-US" sz="2800" b="1">
                <a:solidFill>
                  <a:srgbClr val="9913BD"/>
                </a:solidFill>
                <a:latin typeface="Arial" panose="020B0604020202020204" pitchFamily="34" charset="0"/>
                <a:cs typeface="Arial" panose="020B0604020202020204" pitchFamily="34" charset="0"/>
                <a:sym typeface="Symbol" panose="05050102010706020507" pitchFamily="18" charset="2"/>
              </a:rPr>
              <a:t>  =  Ion-product constant for water.</a:t>
            </a:r>
          </a:p>
          <a:p>
            <a:pPr>
              <a:spcBef>
                <a:spcPct val="0"/>
              </a:spcBef>
              <a:buFontTx/>
              <a:buNone/>
            </a:pPr>
            <a:r>
              <a:rPr lang="en-US" altLang="en-US" sz="2800" b="1">
                <a:solidFill>
                  <a:srgbClr val="9913BD"/>
                </a:solidFill>
                <a:latin typeface="Arial" panose="020B0604020202020204" pitchFamily="34" charset="0"/>
                <a:cs typeface="Arial" panose="020B0604020202020204" pitchFamily="34" charset="0"/>
                <a:sym typeface="Symbol" panose="05050102010706020507" pitchFamily="18" charset="2"/>
              </a:rPr>
              <a:t>	K</a:t>
            </a:r>
            <a:r>
              <a:rPr lang="en-US" altLang="en-US" sz="2800" b="1" baseline="-25000">
                <a:solidFill>
                  <a:srgbClr val="9913BD"/>
                </a:solidFill>
                <a:latin typeface="Arial" panose="020B0604020202020204" pitchFamily="34" charset="0"/>
                <a:cs typeface="Arial" panose="020B0604020202020204" pitchFamily="34" charset="0"/>
                <a:sym typeface="Symbol" panose="05050102010706020507" pitchFamily="18" charset="2"/>
              </a:rPr>
              <a:t>w</a:t>
            </a:r>
            <a:r>
              <a:rPr lang="en-US" altLang="en-US" sz="2800" b="1">
                <a:solidFill>
                  <a:srgbClr val="9913BD"/>
                </a:solidFill>
                <a:latin typeface="Arial" panose="020B0604020202020204" pitchFamily="34" charset="0"/>
                <a:cs typeface="Arial" panose="020B0604020202020204" pitchFamily="34" charset="0"/>
                <a:sym typeface="Symbol" panose="05050102010706020507" pitchFamily="18" charset="2"/>
              </a:rPr>
              <a:t>  =  1 x 10</a:t>
            </a:r>
            <a:r>
              <a:rPr lang="en-US" altLang="en-US" sz="2800" b="1" baseline="30000">
                <a:solidFill>
                  <a:srgbClr val="9913BD"/>
                </a:solidFill>
                <a:latin typeface="Arial" panose="020B0604020202020204" pitchFamily="34" charset="0"/>
                <a:cs typeface="Arial" panose="020B0604020202020204" pitchFamily="34" charset="0"/>
                <a:sym typeface="Symbol" panose="05050102010706020507" pitchFamily="18" charset="2"/>
              </a:rPr>
              <a:t>-14</a:t>
            </a:r>
            <a:r>
              <a:rPr lang="en-US" altLang="en-US" sz="2800" b="1">
                <a:solidFill>
                  <a:srgbClr val="9913BD"/>
                </a:solidFill>
                <a:latin typeface="Arial" panose="020B0604020202020204" pitchFamily="34" charset="0"/>
                <a:cs typeface="Arial" panose="020B0604020202020204" pitchFamily="34" charset="0"/>
                <a:sym typeface="Symbol" panose="05050102010706020507" pitchFamily="18" charset="2"/>
              </a:rPr>
              <a:t> at 25°C</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a:extLst>
              <a:ext uri="{FF2B5EF4-FFF2-40B4-BE49-F238E27FC236}">
                <a16:creationId xmlns:a16="http://schemas.microsoft.com/office/drawing/2014/main" xmlns="" id="{76F24376-DBF1-4F97-8CAF-EB47AE45C04F}"/>
              </a:ext>
            </a:extLst>
          </p:cNvPr>
          <p:cNvSpPr txBox="1">
            <a:spLocks noChangeArrowheads="1"/>
          </p:cNvSpPr>
          <p:nvPr/>
        </p:nvSpPr>
        <p:spPr bwMode="auto">
          <a:xfrm>
            <a:off x="0" y="304800"/>
            <a:ext cx="91440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en-US" altLang="en-US" sz="3200" b="1" u="sng" dirty="0">
                <a:latin typeface="Arial" panose="020B0604020202020204" pitchFamily="34" charset="0"/>
                <a:cs typeface="Arial" panose="020B0604020202020204" pitchFamily="34" charset="0"/>
              </a:rPr>
              <a:t>pH &amp; Water</a:t>
            </a:r>
            <a:endParaRPr lang="en-US" altLang="en-US" sz="3200" b="1" dirty="0">
              <a:latin typeface="Arial" panose="020B0604020202020204" pitchFamily="34" charset="0"/>
              <a:cs typeface="Arial" panose="020B0604020202020204" pitchFamily="34" charset="0"/>
            </a:endParaRPr>
          </a:p>
          <a:p>
            <a:pPr>
              <a:defRPr/>
            </a:pPr>
            <a:endParaRPr lang="en-US" altLang="en-US" sz="1000" b="1" dirty="0">
              <a:latin typeface="Arial" panose="020B0604020202020204" pitchFamily="34" charset="0"/>
              <a:cs typeface="Arial" panose="020B0604020202020204" pitchFamily="34" charset="0"/>
            </a:endParaRPr>
          </a:p>
          <a:p>
            <a:pPr marL="0" indent="0">
              <a:defRPr/>
            </a:pPr>
            <a:r>
              <a:rPr lang="en-US" altLang="en-US" sz="3200" b="1" dirty="0">
                <a:solidFill>
                  <a:srgbClr val="C00000"/>
                </a:solidFill>
                <a:latin typeface="+mj-lt"/>
                <a:cs typeface="Arial" panose="020B0604020202020204" pitchFamily="34" charset="0"/>
              </a:rPr>
              <a:t>Due to auto ionization of water, </a:t>
            </a:r>
          </a:p>
          <a:p>
            <a:pPr marL="0" indent="0">
              <a:defRPr/>
            </a:pPr>
            <a:r>
              <a:rPr lang="en-US" altLang="en-US" sz="3200" b="1" dirty="0">
                <a:solidFill>
                  <a:srgbClr val="C00000"/>
                </a:solidFill>
                <a:latin typeface="+mj-lt"/>
                <a:cs typeface="Arial" panose="020B0604020202020204" pitchFamily="34" charset="0"/>
              </a:rPr>
              <a:t> 	K</a:t>
            </a:r>
            <a:r>
              <a:rPr lang="en-US" altLang="en-US" sz="3200" b="1" baseline="-25000" dirty="0">
                <a:solidFill>
                  <a:srgbClr val="C00000"/>
                </a:solidFill>
                <a:latin typeface="+mj-lt"/>
                <a:cs typeface="Arial" panose="020B0604020202020204" pitchFamily="34" charset="0"/>
              </a:rPr>
              <a:t>w</a:t>
            </a:r>
            <a:r>
              <a:rPr lang="en-US" altLang="en-US" sz="3200" b="1" dirty="0">
                <a:solidFill>
                  <a:srgbClr val="C00000"/>
                </a:solidFill>
                <a:latin typeface="+mj-lt"/>
                <a:cs typeface="Arial" panose="020B0604020202020204" pitchFamily="34" charset="0"/>
              </a:rPr>
              <a:t>  =  [H</a:t>
            </a:r>
            <a:r>
              <a:rPr lang="en-US" altLang="en-US" sz="3200" b="1" baseline="30000" dirty="0">
                <a:solidFill>
                  <a:srgbClr val="C00000"/>
                </a:solidFill>
                <a:latin typeface="+mj-lt"/>
                <a:cs typeface="Arial" panose="020B0604020202020204" pitchFamily="34" charset="0"/>
              </a:rPr>
              <a:t>+</a:t>
            </a:r>
            <a:r>
              <a:rPr lang="en-US" altLang="en-US" sz="3200" b="1" dirty="0">
                <a:solidFill>
                  <a:srgbClr val="C00000"/>
                </a:solidFill>
                <a:latin typeface="+mj-lt"/>
                <a:cs typeface="Arial" panose="020B0604020202020204" pitchFamily="34" charset="0"/>
              </a:rPr>
              <a:t>] [OH</a:t>
            </a:r>
            <a:r>
              <a:rPr lang="en-US" altLang="en-US" sz="3200" b="1" baseline="30000" dirty="0">
                <a:solidFill>
                  <a:srgbClr val="C00000"/>
                </a:solidFill>
                <a:latin typeface="+mj-lt"/>
                <a:cs typeface="Arial" panose="020B0604020202020204" pitchFamily="34" charset="0"/>
              </a:rPr>
              <a:t>-</a:t>
            </a:r>
            <a:r>
              <a:rPr lang="en-US" altLang="en-US" sz="3200" b="1" dirty="0">
                <a:solidFill>
                  <a:srgbClr val="C00000"/>
                </a:solidFill>
                <a:latin typeface="+mj-lt"/>
                <a:cs typeface="Arial" panose="020B0604020202020204" pitchFamily="34" charset="0"/>
              </a:rPr>
              <a:t>]    so </a:t>
            </a:r>
            <a:r>
              <a:rPr lang="en-US" altLang="en-US" sz="3200" b="1" dirty="0">
                <a:latin typeface="+mj-lt"/>
                <a:cs typeface="Arial" panose="020B0604020202020204" pitchFamily="34" charset="0"/>
              </a:rPr>
              <a:t>take the log</a:t>
            </a:r>
          </a:p>
          <a:p>
            <a:pPr>
              <a:defRPr/>
            </a:pPr>
            <a:r>
              <a:rPr lang="en-US" altLang="en-US" sz="3200" b="1" dirty="0">
                <a:solidFill>
                  <a:srgbClr val="C00000"/>
                </a:solidFill>
                <a:latin typeface="+mj-lt"/>
                <a:cs typeface="Arial" panose="020B0604020202020204" pitchFamily="34" charset="0"/>
              </a:rPr>
              <a:t>		</a:t>
            </a:r>
          </a:p>
          <a:p>
            <a:pPr>
              <a:defRPr/>
            </a:pPr>
            <a:r>
              <a:rPr lang="en-US" altLang="en-US" sz="3200" b="1" dirty="0">
                <a:solidFill>
                  <a:srgbClr val="C00000"/>
                </a:solidFill>
                <a:latin typeface="+mj-lt"/>
                <a:cs typeface="Arial" panose="020B0604020202020204" pitchFamily="34" charset="0"/>
              </a:rPr>
              <a:t>		Log K</a:t>
            </a:r>
            <a:r>
              <a:rPr lang="en-US" altLang="en-US" sz="3200" b="1" baseline="-25000" dirty="0">
                <a:solidFill>
                  <a:srgbClr val="C00000"/>
                </a:solidFill>
                <a:latin typeface="+mj-lt"/>
                <a:cs typeface="Arial" panose="020B0604020202020204" pitchFamily="34" charset="0"/>
              </a:rPr>
              <a:t>w</a:t>
            </a:r>
            <a:r>
              <a:rPr lang="en-US" altLang="en-US" sz="3200" b="1" dirty="0">
                <a:solidFill>
                  <a:srgbClr val="C00000"/>
                </a:solidFill>
                <a:latin typeface="+mj-lt"/>
                <a:cs typeface="Arial" panose="020B0604020202020204" pitchFamily="34" charset="0"/>
              </a:rPr>
              <a:t>  =  Log [H</a:t>
            </a:r>
            <a:r>
              <a:rPr lang="en-US" altLang="en-US" sz="3200" b="1" baseline="30000" dirty="0">
                <a:solidFill>
                  <a:srgbClr val="C00000"/>
                </a:solidFill>
                <a:latin typeface="+mj-lt"/>
                <a:cs typeface="Arial" panose="020B0604020202020204" pitchFamily="34" charset="0"/>
              </a:rPr>
              <a:t>+</a:t>
            </a:r>
            <a:r>
              <a:rPr lang="en-US" altLang="en-US" sz="3200" b="1" dirty="0">
                <a:solidFill>
                  <a:srgbClr val="C00000"/>
                </a:solidFill>
                <a:latin typeface="+mj-lt"/>
                <a:cs typeface="Arial" panose="020B0604020202020204" pitchFamily="34" charset="0"/>
              </a:rPr>
              <a:t>] [OH</a:t>
            </a:r>
            <a:r>
              <a:rPr lang="en-US" altLang="en-US" sz="3200" b="1" baseline="30000" dirty="0">
                <a:solidFill>
                  <a:srgbClr val="C00000"/>
                </a:solidFill>
                <a:latin typeface="+mj-lt"/>
                <a:cs typeface="Arial" panose="020B0604020202020204" pitchFamily="34" charset="0"/>
              </a:rPr>
              <a:t>-</a:t>
            </a:r>
            <a:r>
              <a:rPr lang="en-US" altLang="en-US" sz="3200" b="1" dirty="0">
                <a:solidFill>
                  <a:srgbClr val="C00000"/>
                </a:solidFill>
                <a:latin typeface="+mj-lt"/>
                <a:cs typeface="Arial" panose="020B0604020202020204" pitchFamily="34" charset="0"/>
              </a:rPr>
              <a:t>]</a:t>
            </a:r>
          </a:p>
          <a:p>
            <a:pPr>
              <a:defRPr/>
            </a:pPr>
            <a:r>
              <a:rPr lang="en-US" altLang="en-US" sz="3200" b="1" dirty="0">
                <a:solidFill>
                  <a:srgbClr val="C00000"/>
                </a:solidFill>
                <a:latin typeface="+mj-lt"/>
                <a:cs typeface="Arial" panose="020B0604020202020204" pitchFamily="34" charset="0"/>
              </a:rPr>
              <a:t>		   	      =  Log [H</a:t>
            </a:r>
            <a:r>
              <a:rPr lang="en-US" altLang="en-US" sz="3200" b="1" baseline="30000" dirty="0">
                <a:solidFill>
                  <a:srgbClr val="C00000"/>
                </a:solidFill>
                <a:latin typeface="+mj-lt"/>
                <a:cs typeface="Arial" panose="020B0604020202020204" pitchFamily="34" charset="0"/>
              </a:rPr>
              <a:t>+</a:t>
            </a:r>
            <a:r>
              <a:rPr lang="en-US" altLang="en-US" sz="3200" b="1" dirty="0">
                <a:solidFill>
                  <a:srgbClr val="C00000"/>
                </a:solidFill>
                <a:latin typeface="+mj-lt"/>
                <a:cs typeface="Arial" panose="020B0604020202020204" pitchFamily="34" charset="0"/>
              </a:rPr>
              <a:t>]  +  log [OH</a:t>
            </a:r>
            <a:r>
              <a:rPr lang="en-US" altLang="en-US" sz="3200" b="1" baseline="30000" dirty="0">
                <a:solidFill>
                  <a:srgbClr val="C00000"/>
                </a:solidFill>
                <a:latin typeface="+mj-lt"/>
                <a:cs typeface="Arial" panose="020B0604020202020204" pitchFamily="34" charset="0"/>
              </a:rPr>
              <a:t>-</a:t>
            </a:r>
            <a:r>
              <a:rPr lang="en-US" altLang="en-US" sz="3200" b="1" dirty="0">
                <a:solidFill>
                  <a:srgbClr val="C00000"/>
                </a:solidFill>
                <a:latin typeface="+mj-lt"/>
                <a:cs typeface="Arial" panose="020B0604020202020204" pitchFamily="34" charset="0"/>
              </a:rPr>
              <a:t>]</a:t>
            </a:r>
          </a:p>
          <a:p>
            <a:pPr>
              <a:defRPr/>
            </a:pPr>
            <a:r>
              <a:rPr lang="en-US" altLang="en-US" sz="3200" b="1" dirty="0">
                <a:solidFill>
                  <a:srgbClr val="C00000"/>
                </a:solidFill>
                <a:latin typeface="+mj-lt"/>
                <a:cs typeface="Arial" panose="020B0604020202020204" pitchFamily="34" charset="0"/>
              </a:rPr>
              <a:t>	 </a:t>
            </a:r>
          </a:p>
          <a:p>
            <a:pPr>
              <a:defRPr/>
            </a:pPr>
            <a:r>
              <a:rPr lang="en-US" altLang="en-US" sz="3200" b="1" dirty="0">
                <a:solidFill>
                  <a:srgbClr val="C00000"/>
                </a:solidFill>
                <a:latin typeface="+mj-lt"/>
                <a:cs typeface="Arial" panose="020B0604020202020204" pitchFamily="34" charset="0"/>
              </a:rPr>
              <a:t>	therefore:</a:t>
            </a:r>
          </a:p>
          <a:p>
            <a:pPr>
              <a:defRPr/>
            </a:pPr>
            <a:r>
              <a:rPr lang="en-US" altLang="en-US" sz="3200" b="1" dirty="0">
                <a:solidFill>
                  <a:srgbClr val="C00000"/>
                </a:solidFill>
                <a:latin typeface="+mj-lt"/>
                <a:cs typeface="Arial" panose="020B0604020202020204" pitchFamily="34" charset="0"/>
              </a:rPr>
              <a:t>	p K</a:t>
            </a:r>
            <a:r>
              <a:rPr lang="en-US" altLang="en-US" sz="3200" b="1" baseline="-25000" dirty="0">
                <a:solidFill>
                  <a:srgbClr val="C00000"/>
                </a:solidFill>
                <a:latin typeface="+mj-lt"/>
                <a:cs typeface="Arial" panose="020B0604020202020204" pitchFamily="34" charset="0"/>
              </a:rPr>
              <a:t>w</a:t>
            </a:r>
            <a:r>
              <a:rPr lang="en-US" altLang="en-US" sz="3200" b="1" dirty="0">
                <a:solidFill>
                  <a:srgbClr val="C00000"/>
                </a:solidFill>
                <a:latin typeface="+mj-lt"/>
                <a:cs typeface="Arial" panose="020B0604020202020204" pitchFamily="34" charset="0"/>
              </a:rPr>
              <a:t>  =  pH  +  pOH	 </a:t>
            </a:r>
            <a:r>
              <a:rPr lang="en-US" altLang="en-US" sz="3200" b="1" dirty="0">
                <a:latin typeface="+mj-lt"/>
                <a:cs typeface="Arial" panose="020B0604020202020204" pitchFamily="34" charset="0"/>
              </a:rPr>
              <a:t>or</a:t>
            </a:r>
            <a:r>
              <a:rPr lang="en-US" altLang="en-US" sz="3200" b="1" dirty="0">
                <a:solidFill>
                  <a:srgbClr val="C00000"/>
                </a:solidFill>
                <a:latin typeface="+mj-lt"/>
                <a:cs typeface="Arial" panose="020B0604020202020204" pitchFamily="34" charset="0"/>
              </a:rPr>
              <a:t>   14  =  pH  +  pOH</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304800" y="0"/>
            <a:ext cx="8458200" cy="1143000"/>
          </a:xfrm>
        </p:spPr>
        <p:txBody>
          <a:bodyPr/>
          <a:lstStyle/>
          <a:p>
            <a:r>
              <a:rPr lang="en-US" altLang="en-US" smtClean="0"/>
              <a:t>Sig. Figs. &amp; Logs</a:t>
            </a:r>
          </a:p>
        </p:txBody>
      </p:sp>
      <p:sp>
        <p:nvSpPr>
          <p:cNvPr id="75779" name="Rectangle 3"/>
          <p:cNvSpPr>
            <a:spLocks noGrp="1" noChangeArrowheads="1"/>
          </p:cNvSpPr>
          <p:nvPr>
            <p:ph type="body" idx="1"/>
          </p:nvPr>
        </p:nvSpPr>
        <p:spPr>
          <a:xfrm>
            <a:off x="-98425" y="815975"/>
            <a:ext cx="9220200" cy="6019800"/>
          </a:xfrm>
        </p:spPr>
        <p:txBody>
          <a:bodyPr/>
          <a:lstStyle/>
          <a:p>
            <a:r>
              <a:rPr lang="en-US" altLang="en-US" sz="3000" smtClean="0">
                <a:latin typeface="Arial" panose="020B0604020202020204" pitchFamily="34" charset="0"/>
                <a:cs typeface="Arial" panose="020B0604020202020204" pitchFamily="34" charset="0"/>
              </a:rPr>
              <a:t>when you take the log of a number written in scientific notation, the digit(s) before the decimal point come from the exponent on 10, and the digits after the decimal point come from the decimal part of the number</a:t>
            </a:r>
          </a:p>
          <a:p>
            <a:pPr algn="ctr">
              <a:buFontTx/>
              <a:buNone/>
            </a:pPr>
            <a:r>
              <a:rPr lang="en-US" altLang="en-US" sz="3000" smtClean="0">
                <a:latin typeface="Arial" panose="020B0604020202020204" pitchFamily="34" charset="0"/>
                <a:cs typeface="Arial" panose="020B0604020202020204" pitchFamily="34" charset="0"/>
              </a:rPr>
              <a:t>log(2.0 x 10</a:t>
            </a:r>
            <a:r>
              <a:rPr lang="en-US" altLang="en-US" sz="3000" baseline="30000" smtClean="0">
                <a:latin typeface="Arial" panose="020B0604020202020204" pitchFamily="34" charset="0"/>
                <a:cs typeface="Arial" panose="020B0604020202020204" pitchFamily="34" charset="0"/>
              </a:rPr>
              <a:t>6</a:t>
            </a:r>
            <a:r>
              <a:rPr lang="en-US" altLang="en-US" sz="3000" smtClean="0">
                <a:latin typeface="Arial" panose="020B0604020202020204" pitchFamily="34" charset="0"/>
                <a:cs typeface="Arial" panose="020B0604020202020204" pitchFamily="34" charset="0"/>
              </a:rPr>
              <a:t>) = log(10</a:t>
            </a:r>
            <a:r>
              <a:rPr lang="en-US" altLang="en-US" sz="3000" baseline="30000" smtClean="0">
                <a:latin typeface="Arial" panose="020B0604020202020204" pitchFamily="34" charset="0"/>
                <a:cs typeface="Arial" panose="020B0604020202020204" pitchFamily="34" charset="0"/>
              </a:rPr>
              <a:t>6</a:t>
            </a:r>
            <a:r>
              <a:rPr lang="en-US" altLang="en-US" sz="3000" smtClean="0">
                <a:latin typeface="Arial" panose="020B0604020202020204" pitchFamily="34" charset="0"/>
                <a:cs typeface="Arial" panose="020B0604020202020204" pitchFamily="34" charset="0"/>
              </a:rPr>
              <a:t>) + log(2.0)</a:t>
            </a:r>
          </a:p>
          <a:p>
            <a:pPr algn="ctr">
              <a:buFontTx/>
              <a:buNone/>
            </a:pPr>
            <a:r>
              <a:rPr lang="en-US" altLang="en-US" sz="3000" smtClean="0">
                <a:latin typeface="Arial" panose="020B0604020202020204" pitchFamily="34" charset="0"/>
                <a:cs typeface="Arial" panose="020B0604020202020204" pitchFamily="34" charset="0"/>
              </a:rPr>
              <a:t>= 6 + 0.30303… = 6.30303...</a:t>
            </a:r>
          </a:p>
          <a:p>
            <a:r>
              <a:rPr lang="en-US" altLang="en-US" sz="3000" smtClean="0">
                <a:latin typeface="Arial" panose="020B0604020202020204" pitchFamily="34" charset="0"/>
                <a:cs typeface="Arial" panose="020B0604020202020204" pitchFamily="34" charset="0"/>
              </a:rPr>
              <a:t>since the part of the scientific notation number that determines the significant figures is the decimal part, </a:t>
            </a:r>
            <a:r>
              <a:rPr lang="en-US" altLang="en-US" sz="3000" b="1" smtClean="0">
                <a:latin typeface="Arial" panose="020B0604020202020204" pitchFamily="34" charset="0"/>
                <a:cs typeface="Arial" panose="020B0604020202020204" pitchFamily="34" charset="0"/>
              </a:rPr>
              <a:t>the sig figs are the digits after the decimal point in the log</a:t>
            </a:r>
            <a:endParaRPr lang="en-US" altLang="en-US" sz="3000" smtClean="0">
              <a:latin typeface="Arial" panose="020B0604020202020204" pitchFamily="34" charset="0"/>
              <a:cs typeface="Arial" panose="020B0604020202020204" pitchFamily="34" charset="0"/>
            </a:endParaRPr>
          </a:p>
          <a:p>
            <a:pPr algn="ctr">
              <a:buFontTx/>
              <a:buNone/>
            </a:pPr>
            <a:r>
              <a:rPr lang="en-US" altLang="en-US" sz="3000" smtClean="0">
                <a:latin typeface="Arial" panose="020B0604020202020204" pitchFamily="34" charset="0"/>
                <a:cs typeface="Arial" panose="020B0604020202020204" pitchFamily="34" charset="0"/>
              </a:rPr>
              <a:t>log(2.0 x 10</a:t>
            </a:r>
            <a:r>
              <a:rPr lang="en-US" altLang="en-US" sz="3000" baseline="30000" smtClean="0">
                <a:latin typeface="Arial" panose="020B0604020202020204" pitchFamily="34" charset="0"/>
                <a:cs typeface="Arial" panose="020B0604020202020204" pitchFamily="34" charset="0"/>
              </a:rPr>
              <a:t>6</a:t>
            </a:r>
            <a:r>
              <a:rPr lang="en-US" altLang="en-US" sz="3000" smtClean="0">
                <a:latin typeface="Arial" panose="020B0604020202020204" pitchFamily="34" charset="0"/>
                <a:cs typeface="Arial" panose="020B0604020202020204" pitchFamily="34" charset="0"/>
              </a:rPr>
              <a:t>) = 6.30</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xmlns="" id="{D79C77DC-E520-49F4-8F9D-2685DECEEA2F}"/>
              </a:ext>
            </a:extLst>
          </p:cNvPr>
          <p:cNvSpPr txBox="1">
            <a:spLocks noChangeArrowheads="1"/>
          </p:cNvSpPr>
          <p:nvPr/>
        </p:nvSpPr>
        <p:spPr bwMode="auto">
          <a:xfrm>
            <a:off x="304800" y="381000"/>
            <a:ext cx="8610600" cy="560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en-US" altLang="en-US" sz="3600" b="1" u="sng" dirty="0">
                <a:solidFill>
                  <a:srgbClr val="A50021"/>
                </a:solidFill>
                <a:latin typeface="Arial" panose="020B0604020202020204" pitchFamily="34" charset="0"/>
                <a:cs typeface="Arial" panose="020B0604020202020204" pitchFamily="34" charset="0"/>
              </a:rPr>
              <a:t>pH</a:t>
            </a:r>
            <a:endParaRPr lang="en-US" altLang="en-US" sz="3600" b="1" dirty="0">
              <a:latin typeface="Arial" panose="020B0604020202020204" pitchFamily="34" charset="0"/>
              <a:cs typeface="Arial" panose="020B0604020202020204" pitchFamily="34" charset="0"/>
            </a:endParaRPr>
          </a:p>
          <a:p>
            <a:pPr>
              <a:defRPr/>
            </a:pPr>
            <a:r>
              <a:rPr lang="en-US" altLang="en-US" sz="2000" b="1" dirty="0">
                <a:latin typeface="Arial" panose="020B0604020202020204" pitchFamily="34" charset="0"/>
                <a:cs typeface="Arial" panose="020B0604020202020204" pitchFamily="34" charset="0"/>
              </a:rPr>
              <a:t>Lecture Problems on pH:</a:t>
            </a:r>
          </a:p>
          <a:p>
            <a:pPr>
              <a:defRPr/>
            </a:pPr>
            <a:endParaRPr lang="en-US" altLang="en-US" sz="2000" b="1" dirty="0">
              <a:latin typeface="Arial" panose="020B0604020202020204" pitchFamily="34" charset="0"/>
              <a:cs typeface="Arial" panose="020B0604020202020204" pitchFamily="34" charset="0"/>
            </a:endParaRPr>
          </a:p>
          <a:p>
            <a:pPr>
              <a:defRPr/>
            </a:pPr>
            <a:r>
              <a:rPr lang="en-US" altLang="en-US" sz="28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A 0.0015M </a:t>
            </a:r>
            <a:r>
              <a:rPr lang="en-US" altLang="en-US" sz="2800" b="1" dirty="0" err="1">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NaOH</a:t>
            </a:r>
            <a:r>
              <a:rPr lang="en-US" altLang="en-US" sz="28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solution has what pH? [H</a:t>
            </a:r>
            <a:r>
              <a:rPr lang="en-US" altLang="en-US" sz="2800" b="1" baseline="3000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altLang="en-US" sz="28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defRPr/>
            </a:pPr>
            <a:endParaRPr lang="en-US" altLang="en-US" sz="2800" b="1" dirty="0">
              <a:latin typeface="Arial" panose="020B0604020202020204" pitchFamily="34" charset="0"/>
              <a:cs typeface="Arial" panose="020B0604020202020204" pitchFamily="34" charset="0"/>
            </a:endParaRPr>
          </a:p>
          <a:p>
            <a:pPr>
              <a:defRPr/>
            </a:pPr>
            <a:r>
              <a:rPr lang="en-US" altLang="en-US" sz="28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A 0.00015M nitric acid solution has what pOH? [OH</a:t>
            </a:r>
            <a:r>
              <a:rPr lang="en-US" altLang="en-US" sz="2800" b="1" baseline="3000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altLang="en-US" sz="28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defRPr/>
            </a:pPr>
            <a:endParaRPr lang="en-US" altLang="en-US" sz="2800" b="1" dirty="0">
              <a:latin typeface="Arial" panose="020B0604020202020204" pitchFamily="34" charset="0"/>
              <a:cs typeface="Arial" panose="020B0604020202020204" pitchFamily="34" charset="0"/>
            </a:endParaRPr>
          </a:p>
          <a:p>
            <a:pPr>
              <a:defRPr/>
            </a:pPr>
            <a:r>
              <a:rPr lang="en-US" altLang="en-US" sz="2800" b="1" dirty="0">
                <a:latin typeface="Arial" panose="020B0604020202020204" pitchFamily="34" charset="0"/>
                <a:cs typeface="Arial" panose="020B0604020202020204" pitchFamily="34" charset="0"/>
              </a:rPr>
              <a:t>3.  A 6.44x10</a:t>
            </a:r>
            <a:r>
              <a:rPr lang="en-US" altLang="en-US" sz="2800" b="1" baseline="30000" dirty="0">
                <a:latin typeface="Arial" panose="020B0604020202020204" pitchFamily="34" charset="0"/>
                <a:cs typeface="Arial" panose="020B0604020202020204" pitchFamily="34" charset="0"/>
              </a:rPr>
              <a:t>-5</a:t>
            </a:r>
            <a:r>
              <a:rPr lang="en-US" altLang="en-US" sz="2800" b="1" dirty="0">
                <a:latin typeface="Arial" panose="020B0604020202020204" pitchFamily="34" charset="0"/>
                <a:cs typeface="Arial" panose="020B0604020202020204" pitchFamily="34" charset="0"/>
              </a:rPr>
              <a:t> M Ca(OH)</a:t>
            </a:r>
            <a:r>
              <a:rPr lang="en-US" altLang="en-US" sz="2800" b="1" baseline="-25000" dirty="0">
                <a:latin typeface="Arial" panose="020B0604020202020204" pitchFamily="34" charset="0"/>
                <a:cs typeface="Arial" panose="020B0604020202020204" pitchFamily="34" charset="0"/>
              </a:rPr>
              <a:t>2</a:t>
            </a:r>
            <a:r>
              <a:rPr lang="en-US" altLang="en-US" sz="2800" b="1" dirty="0">
                <a:latin typeface="Arial" panose="020B0604020202020204" pitchFamily="34" charset="0"/>
                <a:cs typeface="Arial" panose="020B0604020202020204" pitchFamily="34" charset="0"/>
              </a:rPr>
              <a:t> solution has what pH?  pOH? </a:t>
            </a:r>
          </a:p>
          <a:p>
            <a:pPr>
              <a:defRPr/>
            </a:pPr>
            <a:endParaRPr lang="en-US" altLang="en-US" sz="2800" b="1" dirty="0">
              <a:latin typeface="Arial" panose="020B0604020202020204" pitchFamily="34" charset="0"/>
              <a:cs typeface="Arial" panose="020B0604020202020204" pitchFamily="34" charset="0"/>
            </a:endParaRPr>
          </a:p>
          <a:p>
            <a:pPr>
              <a:defRPr/>
            </a:pPr>
            <a:r>
              <a:rPr lang="en-US" altLang="en-US" sz="2800" b="1" dirty="0">
                <a:latin typeface="Arial" panose="020B0604020202020204" pitchFamily="34" charset="0"/>
                <a:cs typeface="Arial" panose="020B0604020202020204" pitchFamily="34" charset="0"/>
              </a:rPr>
              <a:t>4. A solution has pOH of 12.7, what is the [H</a:t>
            </a:r>
            <a:r>
              <a:rPr lang="en-US" altLang="en-US" sz="2800" b="1" baseline="30000" dirty="0">
                <a:latin typeface="Arial" panose="020B0604020202020204" pitchFamily="34" charset="0"/>
                <a:cs typeface="Arial" panose="020B0604020202020204" pitchFamily="34" charset="0"/>
              </a:rPr>
              <a:t>+</a:t>
            </a:r>
            <a:r>
              <a:rPr lang="en-US" altLang="en-US" sz="2800" b="1" dirty="0">
                <a:latin typeface="Arial" panose="020B0604020202020204" pitchFamily="34" charset="0"/>
                <a:cs typeface="Arial" panose="020B0604020202020204" pitchFamily="34" charset="0"/>
              </a:rPr>
              <a:t>]?</a:t>
            </a:r>
          </a:p>
          <a:p>
            <a:pPr>
              <a:spcBef>
                <a:spcPct val="50000"/>
              </a:spcBef>
              <a:defRPr/>
            </a:pPr>
            <a:endParaRPr lang="en-US" altLang="en-US" sz="20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5050">
            <a:alpha val="32941"/>
          </a:srgbClr>
        </a:solidFill>
        <a:effectLst/>
      </p:bgPr>
    </p:bg>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xmlns="" id="{923E198B-7DDF-49C7-AAE5-750662AB582F}"/>
              </a:ext>
            </a:extLst>
          </p:cNvPr>
          <p:cNvSpPr txBox="1">
            <a:spLocks noChangeArrowheads="1"/>
          </p:cNvSpPr>
          <p:nvPr/>
        </p:nvSpPr>
        <p:spPr bwMode="auto">
          <a:xfrm>
            <a:off x="304800" y="381000"/>
            <a:ext cx="86106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en-US" altLang="en-US" sz="3200" b="1" u="sng" dirty="0">
                <a:latin typeface="Arial" panose="020B0604020202020204" pitchFamily="34" charset="0"/>
                <a:cs typeface="Arial" panose="020B0604020202020204" pitchFamily="34" charset="0"/>
              </a:rPr>
              <a:t>Workshop AB#2 on pH</a:t>
            </a:r>
            <a:endParaRPr lang="en-US" altLang="en-US" sz="3200" b="1" dirty="0">
              <a:latin typeface="Arial" panose="020B0604020202020204" pitchFamily="34" charset="0"/>
              <a:cs typeface="Arial" panose="020B0604020202020204" pitchFamily="34" charset="0"/>
            </a:endParaRPr>
          </a:p>
          <a:p>
            <a:pPr>
              <a:defRPr/>
            </a:pPr>
            <a:endParaRPr lang="en-US" altLang="en-US" sz="2000" b="1" dirty="0">
              <a:latin typeface="Arial" panose="020B0604020202020204" pitchFamily="34" charset="0"/>
              <a:cs typeface="Arial" panose="020B0604020202020204" pitchFamily="34" charset="0"/>
            </a:endParaRPr>
          </a:p>
          <a:p>
            <a:pPr>
              <a:defRPr/>
            </a:pPr>
            <a:r>
              <a:rPr lang="en-US" altLang="en-US" sz="2800" b="1" dirty="0">
                <a:latin typeface="Arial" panose="020B0604020202020204" pitchFamily="34" charset="0"/>
                <a:cs typeface="Arial" panose="020B0604020202020204" pitchFamily="34" charset="0"/>
              </a:rPr>
              <a:t>1.  A 3.998x10</a:t>
            </a:r>
            <a:r>
              <a:rPr lang="en-US" altLang="en-US" sz="2800" b="1" baseline="30000" dirty="0">
                <a:latin typeface="Arial" panose="020B0604020202020204" pitchFamily="34" charset="0"/>
                <a:cs typeface="Arial" panose="020B0604020202020204" pitchFamily="34" charset="0"/>
              </a:rPr>
              <a:t>-9</a:t>
            </a:r>
            <a:r>
              <a:rPr lang="en-US" altLang="en-US" sz="2800" b="1" dirty="0">
                <a:latin typeface="Arial" panose="020B0604020202020204" pitchFamily="34" charset="0"/>
                <a:cs typeface="Arial" panose="020B0604020202020204" pitchFamily="34" charset="0"/>
              </a:rPr>
              <a:t> M Ba(OH)</a:t>
            </a:r>
            <a:r>
              <a:rPr lang="en-US" altLang="en-US" sz="2800" b="1" baseline="-25000" dirty="0">
                <a:latin typeface="Arial" panose="020B0604020202020204" pitchFamily="34" charset="0"/>
                <a:cs typeface="Arial" panose="020B0604020202020204" pitchFamily="34" charset="0"/>
              </a:rPr>
              <a:t>2</a:t>
            </a:r>
            <a:r>
              <a:rPr lang="en-US" altLang="en-US" sz="2800" b="1" dirty="0">
                <a:latin typeface="Arial" panose="020B0604020202020204" pitchFamily="34" charset="0"/>
                <a:cs typeface="Arial" panose="020B0604020202020204" pitchFamily="34" charset="0"/>
              </a:rPr>
              <a:t> solution has what pH?  pOH? </a:t>
            </a:r>
          </a:p>
          <a:p>
            <a:pPr>
              <a:defRPr/>
            </a:pPr>
            <a:endParaRPr lang="en-US" altLang="en-US" sz="2800" b="1" dirty="0">
              <a:latin typeface="Arial" panose="020B0604020202020204" pitchFamily="34" charset="0"/>
              <a:cs typeface="Arial" panose="020B0604020202020204" pitchFamily="34" charset="0"/>
            </a:endParaRPr>
          </a:p>
          <a:p>
            <a:pPr>
              <a:defRPr/>
            </a:pPr>
            <a:r>
              <a:rPr lang="en-US" altLang="en-US" sz="2800" b="1" dirty="0">
                <a:latin typeface="Arial" panose="020B0604020202020204" pitchFamily="34" charset="0"/>
                <a:cs typeface="Arial" panose="020B0604020202020204" pitchFamily="34" charset="0"/>
              </a:rPr>
              <a:t>2. An unknown solution has pH of 2.7, what is the [H</a:t>
            </a:r>
            <a:r>
              <a:rPr lang="en-US" altLang="en-US" sz="2800" b="1" baseline="30000" dirty="0">
                <a:latin typeface="Arial" panose="020B0604020202020204" pitchFamily="34" charset="0"/>
                <a:cs typeface="Arial" panose="020B0604020202020204" pitchFamily="34" charset="0"/>
              </a:rPr>
              <a:t>+</a:t>
            </a:r>
            <a:r>
              <a:rPr lang="en-US" altLang="en-US" sz="2800" b="1" dirty="0">
                <a:latin typeface="Arial" panose="020B0604020202020204" pitchFamily="34" charset="0"/>
                <a:cs typeface="Arial" panose="020B0604020202020204" pitchFamily="34" charset="0"/>
              </a:rPr>
              <a:t>] &amp; [OH</a:t>
            </a:r>
            <a:r>
              <a:rPr lang="en-US" altLang="en-US" sz="2800" b="1" baseline="30000" dirty="0">
                <a:latin typeface="Arial" panose="020B0604020202020204" pitchFamily="34" charset="0"/>
                <a:cs typeface="Arial" panose="020B0604020202020204" pitchFamily="34" charset="0"/>
              </a:rPr>
              <a:t>-</a:t>
            </a:r>
            <a:r>
              <a:rPr lang="en-US" altLang="en-US" sz="2800" b="1" dirty="0">
                <a:latin typeface="Arial" panose="020B0604020202020204" pitchFamily="34" charset="0"/>
                <a:cs typeface="Arial" panose="020B0604020202020204" pitchFamily="34" charset="0"/>
              </a:rPr>
              <a:t>]?</a:t>
            </a:r>
          </a:p>
          <a:p>
            <a:pPr marL="514350" indent="-514350">
              <a:spcBef>
                <a:spcPct val="50000"/>
              </a:spcBef>
              <a:buFontTx/>
              <a:buAutoNum type="arabicPeriod" startAt="3"/>
              <a:defRPr/>
            </a:pPr>
            <a:r>
              <a:rPr lang="en-US" altLang="en-US" sz="2800" b="1" dirty="0">
                <a:latin typeface="Arial" panose="020B0604020202020204" pitchFamily="34" charset="0"/>
              </a:rPr>
              <a:t>In an art restoration project, a conservator prepares copper-plate etching solutions by diluting concentrated HNO</a:t>
            </a:r>
            <a:r>
              <a:rPr lang="en-US" altLang="en-US" sz="2800" b="1" baseline="-25000" dirty="0">
                <a:latin typeface="Arial" panose="020B0604020202020204" pitchFamily="34" charset="0"/>
              </a:rPr>
              <a:t>3</a:t>
            </a:r>
            <a:r>
              <a:rPr lang="en-US" altLang="en-US" sz="2800" b="1" dirty="0">
                <a:latin typeface="Arial" panose="020B0604020202020204" pitchFamily="34" charset="0"/>
              </a:rPr>
              <a:t> to 2.0M, 0.30M, and 0.0063M HNO</a:t>
            </a:r>
            <a:r>
              <a:rPr lang="en-US" altLang="en-US" sz="2800" b="1" baseline="-25000" dirty="0">
                <a:latin typeface="Arial" panose="020B0604020202020204" pitchFamily="34" charset="0"/>
              </a:rPr>
              <a:t>3</a:t>
            </a:r>
            <a:r>
              <a:rPr lang="en-US" altLang="en-US" sz="2800" b="1" dirty="0">
                <a:latin typeface="Arial" panose="020B0604020202020204" pitchFamily="34" charset="0"/>
              </a:rPr>
              <a:t>.  </a:t>
            </a:r>
          </a:p>
          <a:p>
            <a:pPr marL="0" indent="0">
              <a:spcBef>
                <a:spcPct val="50000"/>
              </a:spcBef>
              <a:defRPr/>
            </a:pPr>
            <a:r>
              <a:rPr lang="en-US" altLang="en-US" sz="2800" b="1" dirty="0">
                <a:latin typeface="Arial" panose="020B0604020202020204" pitchFamily="34" charset="0"/>
              </a:rPr>
              <a:t>Calculate [H</a:t>
            </a:r>
            <a:r>
              <a:rPr lang="en-US" altLang="en-US" sz="2800" b="1" baseline="-25000" dirty="0">
                <a:latin typeface="Arial" panose="020B0604020202020204" pitchFamily="34" charset="0"/>
              </a:rPr>
              <a:t>3</a:t>
            </a:r>
            <a:r>
              <a:rPr lang="en-US" altLang="en-US" sz="2800" b="1" dirty="0">
                <a:latin typeface="Arial" panose="020B0604020202020204" pitchFamily="34" charset="0"/>
              </a:rPr>
              <a:t>O</a:t>
            </a:r>
            <a:r>
              <a:rPr lang="en-US" altLang="en-US" sz="2800" b="1" baseline="30000" dirty="0">
                <a:latin typeface="Arial" panose="020B0604020202020204" pitchFamily="34" charset="0"/>
              </a:rPr>
              <a:t>+</a:t>
            </a:r>
            <a:r>
              <a:rPr lang="en-US" altLang="en-US" sz="2800" b="1" dirty="0">
                <a:latin typeface="Arial" panose="020B0604020202020204" pitchFamily="34" charset="0"/>
              </a:rPr>
              <a:t>], pH, [OH-], and pOH of the three solutions at 25</a:t>
            </a:r>
            <a:r>
              <a:rPr lang="en-US" altLang="en-US" sz="2800" b="1" baseline="30000" dirty="0">
                <a:latin typeface="Arial" panose="020B0604020202020204" pitchFamily="34" charset="0"/>
              </a:rPr>
              <a:t>o</a:t>
            </a:r>
            <a:r>
              <a:rPr lang="en-US" altLang="en-US" sz="2800" b="1" dirty="0">
                <a:latin typeface="Arial" panose="020B0604020202020204" pitchFamily="34" charset="0"/>
              </a:rPr>
              <a:t>C.</a:t>
            </a:r>
            <a:endParaRPr lang="en-US" altLang="en-US" sz="28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a:extLst>
              <a:ext uri="{FF2B5EF4-FFF2-40B4-BE49-F238E27FC236}">
                <a16:creationId xmlns:a16="http://schemas.microsoft.com/office/drawing/2014/main" xmlns="" id="{2D70336F-48EA-4D11-8573-483904CB420D}"/>
              </a:ext>
            </a:extLst>
          </p:cNvPr>
          <p:cNvSpPr txBox="1">
            <a:spLocks noChangeArrowheads="1"/>
          </p:cNvSpPr>
          <p:nvPr/>
        </p:nvSpPr>
        <p:spPr bwMode="auto">
          <a:xfrm>
            <a:off x="152400" y="457200"/>
            <a:ext cx="8839200" cy="6269038"/>
          </a:xfrm>
          <a:prstGeom prst="rect">
            <a:avLst/>
          </a:prstGeom>
          <a:noFill/>
          <a:ln w="9525">
            <a:noFill/>
            <a:miter lim="800000"/>
            <a:headEnd/>
            <a:tailEnd/>
          </a:ln>
        </p:spPr>
        <p:txBody>
          <a:bodyPr>
            <a:spAutoFit/>
          </a:bodyPr>
          <a:lstStyle/>
          <a:p>
            <a:pPr>
              <a:defRPr/>
            </a:pPr>
            <a:r>
              <a:rPr lang="en-US" b="1" dirty="0"/>
              <a:t>	</a:t>
            </a:r>
            <a:r>
              <a:rPr lang="en-US" sz="3200" b="1" dirty="0">
                <a:solidFill>
                  <a:srgbClr val="9900CC"/>
                </a:solidFill>
                <a:effectLst>
                  <a:outerShdw blurRad="38100" dist="38100" dir="2700000" algn="tl">
                    <a:srgbClr val="000000">
                      <a:alpha val="43137"/>
                    </a:srgbClr>
                  </a:outerShdw>
                </a:effectLst>
                <a:latin typeface="Arial" charset="0"/>
                <a:cs typeface="Arial" charset="0"/>
              </a:rPr>
              <a:t>WEAK ACIDS/BASES &amp; EQUILIBRIUM</a:t>
            </a:r>
          </a:p>
          <a:p>
            <a:pPr>
              <a:defRPr/>
            </a:pPr>
            <a:endParaRPr lang="en-US" b="1" dirty="0">
              <a:latin typeface="Arial" charset="0"/>
              <a:cs typeface="Arial" charset="0"/>
            </a:endParaRPr>
          </a:p>
          <a:p>
            <a:pPr>
              <a:defRPr/>
            </a:pPr>
            <a:r>
              <a:rPr lang="en-US" b="1" dirty="0">
                <a:latin typeface="Arial" charset="0"/>
                <a:cs typeface="Arial" charset="0"/>
              </a:rPr>
              <a:t>		</a:t>
            </a:r>
            <a:r>
              <a:rPr lang="en-US" sz="2800" b="1" dirty="0">
                <a:latin typeface="Arial" charset="0"/>
                <a:cs typeface="Arial" charset="0"/>
              </a:rPr>
              <a:t>HA(</a:t>
            </a:r>
            <a:r>
              <a:rPr lang="en-US" sz="2800" b="1" dirty="0" err="1">
                <a:latin typeface="Arial" charset="0"/>
                <a:cs typeface="Arial" charset="0"/>
              </a:rPr>
              <a:t>aq</a:t>
            </a:r>
            <a:r>
              <a:rPr lang="en-US" sz="2800" b="1" dirty="0">
                <a:latin typeface="Arial" charset="0"/>
                <a:cs typeface="Arial" charset="0"/>
              </a:rPr>
              <a:t>)  </a:t>
            </a:r>
            <a:r>
              <a:rPr lang="en-US" sz="2800" b="1" dirty="0">
                <a:latin typeface="Arial" charset="0"/>
                <a:cs typeface="Arial" charset="0"/>
                <a:sym typeface="Symbol" pitchFamily="18" charset="2"/>
              </a:rPr>
              <a:t>  H</a:t>
            </a:r>
            <a:r>
              <a:rPr lang="en-US" sz="2800" b="1" baseline="30000" dirty="0">
                <a:latin typeface="Arial" charset="0"/>
                <a:cs typeface="Arial" charset="0"/>
                <a:sym typeface="Symbol" pitchFamily="18" charset="2"/>
              </a:rPr>
              <a:t>+</a:t>
            </a:r>
            <a:r>
              <a:rPr lang="en-US" sz="2800" b="1" dirty="0">
                <a:latin typeface="Arial" charset="0"/>
                <a:cs typeface="Arial" charset="0"/>
                <a:sym typeface="Symbol" pitchFamily="18" charset="2"/>
              </a:rPr>
              <a:t> (</a:t>
            </a:r>
            <a:r>
              <a:rPr lang="en-US" sz="2800" b="1" dirty="0" err="1">
                <a:latin typeface="Arial" charset="0"/>
                <a:cs typeface="Arial" charset="0"/>
                <a:sym typeface="Symbol" pitchFamily="18" charset="2"/>
              </a:rPr>
              <a:t>aq</a:t>
            </a:r>
            <a:r>
              <a:rPr lang="en-US" sz="2800" b="1" dirty="0">
                <a:latin typeface="Arial" charset="0"/>
                <a:cs typeface="Arial" charset="0"/>
                <a:sym typeface="Symbol" pitchFamily="18" charset="2"/>
              </a:rPr>
              <a:t>)  +  A</a:t>
            </a:r>
            <a:r>
              <a:rPr lang="en-US" sz="2800" b="1" baseline="30000" dirty="0">
                <a:latin typeface="Arial" charset="0"/>
                <a:cs typeface="Arial" charset="0"/>
                <a:sym typeface="Symbol" pitchFamily="18" charset="2"/>
              </a:rPr>
              <a:t>-</a:t>
            </a:r>
            <a:r>
              <a:rPr lang="en-US" sz="2800" b="1" dirty="0">
                <a:latin typeface="Arial" charset="0"/>
                <a:cs typeface="Arial" charset="0"/>
                <a:sym typeface="Symbol" pitchFamily="18" charset="2"/>
              </a:rPr>
              <a:t> (</a:t>
            </a:r>
            <a:r>
              <a:rPr lang="en-US" sz="2800" b="1" dirty="0" err="1">
                <a:latin typeface="Arial" charset="0"/>
                <a:cs typeface="Arial" charset="0"/>
                <a:sym typeface="Symbol" pitchFamily="18" charset="2"/>
              </a:rPr>
              <a:t>aq</a:t>
            </a:r>
            <a:r>
              <a:rPr lang="en-US" sz="2800" b="1" dirty="0">
                <a:latin typeface="Arial" charset="0"/>
                <a:cs typeface="Arial" charset="0"/>
                <a:sym typeface="Symbol" pitchFamily="18" charset="2"/>
              </a:rPr>
              <a:t>)</a:t>
            </a:r>
          </a:p>
          <a:p>
            <a:pPr>
              <a:defRPr/>
            </a:pPr>
            <a:r>
              <a:rPr lang="en-US" sz="2800" b="1" dirty="0">
                <a:latin typeface="Arial" charset="0"/>
                <a:cs typeface="Arial" charset="0"/>
                <a:sym typeface="Symbol" pitchFamily="18" charset="2"/>
              </a:rPr>
              <a:t>	K</a:t>
            </a:r>
            <a:r>
              <a:rPr lang="en-US" sz="2800" b="1" baseline="-25000" dirty="0">
                <a:latin typeface="Arial" charset="0"/>
                <a:cs typeface="Arial" charset="0"/>
                <a:sym typeface="Symbol" pitchFamily="18" charset="2"/>
              </a:rPr>
              <a:t>a</a:t>
            </a:r>
            <a:r>
              <a:rPr lang="en-US" sz="2800" b="1" dirty="0">
                <a:latin typeface="Arial" charset="0"/>
                <a:cs typeface="Arial" charset="0"/>
                <a:sym typeface="Symbol" pitchFamily="18" charset="2"/>
              </a:rPr>
              <a:t>  =  </a:t>
            </a:r>
            <a:r>
              <a:rPr lang="en-US" sz="2800" b="1" u="sng" dirty="0">
                <a:latin typeface="Arial" charset="0"/>
                <a:cs typeface="Arial" charset="0"/>
                <a:sym typeface="Symbol" pitchFamily="18" charset="2"/>
              </a:rPr>
              <a:t>[H</a:t>
            </a:r>
            <a:r>
              <a:rPr lang="en-US" sz="2800" b="1" baseline="30000" dirty="0">
                <a:latin typeface="Arial" charset="0"/>
                <a:cs typeface="Arial" charset="0"/>
                <a:sym typeface="Symbol" pitchFamily="18" charset="2"/>
              </a:rPr>
              <a:t>+</a:t>
            </a:r>
            <a:r>
              <a:rPr lang="en-US" sz="2800" b="1" u="sng" dirty="0">
                <a:latin typeface="Arial" charset="0"/>
                <a:cs typeface="Arial" charset="0"/>
                <a:sym typeface="Symbol" pitchFamily="18" charset="2"/>
              </a:rPr>
              <a:t>] [A</a:t>
            </a:r>
            <a:r>
              <a:rPr lang="en-US" sz="2800" b="1" baseline="30000" dirty="0">
                <a:latin typeface="Arial" charset="0"/>
                <a:cs typeface="Arial" charset="0"/>
                <a:sym typeface="Symbol" pitchFamily="18" charset="2"/>
              </a:rPr>
              <a:t>-</a:t>
            </a:r>
            <a:r>
              <a:rPr lang="en-US" sz="2800" b="1" u="sng" dirty="0">
                <a:latin typeface="Arial" charset="0"/>
                <a:cs typeface="Arial" charset="0"/>
                <a:sym typeface="Symbol" pitchFamily="18" charset="2"/>
              </a:rPr>
              <a:t>]</a:t>
            </a:r>
            <a:r>
              <a:rPr lang="en-US" sz="2800" b="1" dirty="0">
                <a:latin typeface="Arial" charset="0"/>
                <a:cs typeface="Arial" charset="0"/>
                <a:sym typeface="Symbol" pitchFamily="18" charset="2"/>
              </a:rPr>
              <a:t>      K</a:t>
            </a:r>
            <a:r>
              <a:rPr lang="en-US" sz="2800" b="1" baseline="-25000" dirty="0">
                <a:latin typeface="Arial" charset="0"/>
                <a:cs typeface="Arial" charset="0"/>
                <a:sym typeface="Symbol" pitchFamily="18" charset="2"/>
              </a:rPr>
              <a:t>a</a:t>
            </a:r>
            <a:r>
              <a:rPr lang="en-US" sz="2800" b="1" dirty="0">
                <a:latin typeface="Arial" charset="0"/>
                <a:cs typeface="Arial" charset="0"/>
                <a:sym typeface="Symbol" pitchFamily="18" charset="2"/>
              </a:rPr>
              <a:t> = </a:t>
            </a:r>
            <a:r>
              <a:rPr lang="en-US" b="1" dirty="0">
                <a:latin typeface="Arial" charset="0"/>
                <a:cs typeface="Arial" charset="0"/>
                <a:sym typeface="Symbol" pitchFamily="18" charset="2"/>
              </a:rPr>
              <a:t>acid dissociation constant</a:t>
            </a:r>
          </a:p>
          <a:p>
            <a:pPr>
              <a:defRPr/>
            </a:pPr>
            <a:r>
              <a:rPr lang="en-US" sz="2800" b="1" dirty="0">
                <a:latin typeface="Arial" charset="0"/>
                <a:cs typeface="Arial" charset="0"/>
                <a:sym typeface="Symbol" pitchFamily="18" charset="2"/>
              </a:rPr>
              <a:t>		  [HA]</a:t>
            </a:r>
          </a:p>
          <a:p>
            <a:pPr>
              <a:defRPr/>
            </a:pPr>
            <a:r>
              <a:rPr lang="en-US" sz="2800" b="1" dirty="0">
                <a:latin typeface="Arial" charset="0"/>
                <a:cs typeface="Arial" charset="0"/>
              </a:rPr>
              <a:t>		</a:t>
            </a:r>
          </a:p>
          <a:p>
            <a:pPr>
              <a:defRPr/>
            </a:pPr>
            <a:r>
              <a:rPr lang="en-US" sz="2000" b="1" dirty="0">
                <a:solidFill>
                  <a:srgbClr val="003399"/>
                </a:solidFill>
                <a:latin typeface="Arial" charset="0"/>
                <a:cs typeface="Arial" charset="0"/>
              </a:rPr>
              <a:t>B</a:t>
            </a:r>
            <a:r>
              <a:rPr lang="en-US" sz="2000" b="1" baseline="30000" dirty="0">
                <a:solidFill>
                  <a:srgbClr val="003399"/>
                </a:solidFill>
                <a:latin typeface="Arial" charset="0"/>
                <a:cs typeface="Arial" charset="0"/>
              </a:rPr>
              <a:t>- </a:t>
            </a:r>
            <a:r>
              <a:rPr lang="en-US" sz="2000" b="1" dirty="0">
                <a:solidFill>
                  <a:srgbClr val="003399"/>
                </a:solidFill>
                <a:latin typeface="Arial" charset="0"/>
                <a:cs typeface="Arial" charset="0"/>
              </a:rPr>
              <a:t> +  H</a:t>
            </a:r>
            <a:r>
              <a:rPr lang="en-US" sz="2000" b="1" baseline="-25000" dirty="0">
                <a:solidFill>
                  <a:srgbClr val="003399"/>
                </a:solidFill>
                <a:latin typeface="Arial" charset="0"/>
                <a:cs typeface="Arial" charset="0"/>
              </a:rPr>
              <a:t>2</a:t>
            </a:r>
            <a:r>
              <a:rPr lang="en-US" sz="2000" b="1" dirty="0">
                <a:solidFill>
                  <a:srgbClr val="003399"/>
                </a:solidFill>
                <a:latin typeface="Arial" charset="0"/>
                <a:cs typeface="Arial" charset="0"/>
              </a:rPr>
              <a:t>O  	 </a:t>
            </a:r>
            <a:r>
              <a:rPr lang="en-US" sz="2000" b="1" dirty="0">
                <a:solidFill>
                  <a:srgbClr val="003399"/>
                </a:solidFill>
                <a:latin typeface="Arial" charset="0"/>
                <a:cs typeface="Arial" charset="0"/>
                <a:sym typeface="Symbol" pitchFamily="18" charset="2"/>
              </a:rPr>
              <a:t>	      HB</a:t>
            </a:r>
            <a:r>
              <a:rPr lang="en-US" sz="2000" b="1" baseline="30000" dirty="0">
                <a:solidFill>
                  <a:srgbClr val="003399"/>
                </a:solidFill>
                <a:latin typeface="Arial" charset="0"/>
                <a:cs typeface="Arial" charset="0"/>
                <a:sym typeface="Symbol" pitchFamily="18" charset="2"/>
              </a:rPr>
              <a:t>+</a:t>
            </a:r>
            <a:r>
              <a:rPr lang="en-US" sz="2000" b="1" dirty="0">
                <a:solidFill>
                  <a:srgbClr val="003399"/>
                </a:solidFill>
                <a:latin typeface="Arial" charset="0"/>
                <a:cs typeface="Arial" charset="0"/>
                <a:sym typeface="Symbol" pitchFamily="18" charset="2"/>
              </a:rPr>
              <a:t>  +  OH</a:t>
            </a:r>
            <a:r>
              <a:rPr lang="en-US" sz="2000" b="1" baseline="30000" dirty="0">
                <a:solidFill>
                  <a:srgbClr val="003399"/>
                </a:solidFill>
                <a:latin typeface="Arial" charset="0"/>
                <a:cs typeface="Arial" charset="0"/>
                <a:sym typeface="Symbol" pitchFamily="18" charset="2"/>
              </a:rPr>
              <a:t>-</a:t>
            </a:r>
          </a:p>
          <a:p>
            <a:pPr>
              <a:defRPr/>
            </a:pPr>
            <a:endParaRPr lang="en-US" sz="2000" b="1" dirty="0">
              <a:solidFill>
                <a:srgbClr val="003399"/>
              </a:solidFill>
              <a:latin typeface="Arial" charset="0"/>
              <a:cs typeface="Arial" charset="0"/>
              <a:sym typeface="Symbol" pitchFamily="18" charset="2"/>
            </a:endParaRPr>
          </a:p>
          <a:p>
            <a:pPr>
              <a:defRPr/>
            </a:pPr>
            <a:r>
              <a:rPr lang="en-US" sz="2000" b="1" dirty="0">
                <a:solidFill>
                  <a:srgbClr val="003399"/>
                </a:solidFill>
                <a:latin typeface="Arial" charset="0"/>
                <a:cs typeface="Arial" charset="0"/>
                <a:sym typeface="Symbol" pitchFamily="18" charset="2"/>
              </a:rPr>
              <a:t>K</a:t>
            </a:r>
            <a:r>
              <a:rPr lang="en-US" sz="2000" b="1" baseline="-25000" dirty="0">
                <a:solidFill>
                  <a:srgbClr val="003399"/>
                </a:solidFill>
                <a:latin typeface="Arial" charset="0"/>
                <a:cs typeface="Arial" charset="0"/>
                <a:sym typeface="Symbol" pitchFamily="18" charset="2"/>
              </a:rPr>
              <a:t>b </a:t>
            </a:r>
            <a:r>
              <a:rPr lang="en-US" sz="2000" b="1" dirty="0">
                <a:solidFill>
                  <a:srgbClr val="003399"/>
                </a:solidFill>
                <a:latin typeface="Arial" charset="0"/>
                <a:cs typeface="Arial" charset="0"/>
                <a:sym typeface="Symbol" pitchFamily="18" charset="2"/>
              </a:rPr>
              <a:t> =  K[H</a:t>
            </a:r>
            <a:r>
              <a:rPr lang="en-US" sz="2000" b="1" baseline="-25000" dirty="0">
                <a:solidFill>
                  <a:srgbClr val="003399"/>
                </a:solidFill>
                <a:latin typeface="Arial" charset="0"/>
                <a:cs typeface="Arial" charset="0"/>
                <a:sym typeface="Symbol" pitchFamily="18" charset="2"/>
              </a:rPr>
              <a:t>2</a:t>
            </a:r>
            <a:r>
              <a:rPr lang="en-US" sz="2000" b="1" dirty="0">
                <a:solidFill>
                  <a:srgbClr val="003399"/>
                </a:solidFill>
                <a:latin typeface="Arial" charset="0"/>
                <a:cs typeface="Arial" charset="0"/>
                <a:sym typeface="Symbol" pitchFamily="18" charset="2"/>
              </a:rPr>
              <a:t>O]  =  </a:t>
            </a:r>
            <a:r>
              <a:rPr lang="en-US" sz="2000" b="1" u="sng" dirty="0">
                <a:solidFill>
                  <a:srgbClr val="003399"/>
                </a:solidFill>
                <a:latin typeface="Arial" charset="0"/>
                <a:cs typeface="Arial" charset="0"/>
                <a:sym typeface="Symbol" pitchFamily="18" charset="2"/>
              </a:rPr>
              <a:t>[HB</a:t>
            </a:r>
            <a:r>
              <a:rPr lang="en-US" sz="2000" b="1" u="sng" baseline="30000" dirty="0">
                <a:solidFill>
                  <a:srgbClr val="003399"/>
                </a:solidFill>
                <a:latin typeface="Arial" charset="0"/>
                <a:cs typeface="Arial" charset="0"/>
                <a:sym typeface="Symbol" pitchFamily="18" charset="2"/>
              </a:rPr>
              <a:t>+</a:t>
            </a:r>
            <a:r>
              <a:rPr lang="en-US" sz="2000" b="1" u="sng" dirty="0">
                <a:solidFill>
                  <a:srgbClr val="003399"/>
                </a:solidFill>
                <a:latin typeface="Arial" charset="0"/>
                <a:cs typeface="Arial" charset="0"/>
                <a:sym typeface="Symbol" pitchFamily="18" charset="2"/>
              </a:rPr>
              <a:t>] [OH</a:t>
            </a:r>
            <a:r>
              <a:rPr lang="en-US" sz="2000" b="1" u="sng" baseline="30000" dirty="0">
                <a:solidFill>
                  <a:srgbClr val="003399"/>
                </a:solidFill>
                <a:latin typeface="Arial" charset="0"/>
                <a:cs typeface="Arial" charset="0"/>
                <a:sym typeface="Symbol" pitchFamily="18" charset="2"/>
              </a:rPr>
              <a:t>-</a:t>
            </a:r>
            <a:r>
              <a:rPr lang="en-US" sz="2000" b="1" u="sng" dirty="0">
                <a:solidFill>
                  <a:srgbClr val="003399"/>
                </a:solidFill>
                <a:latin typeface="Arial" charset="0"/>
                <a:cs typeface="Arial" charset="0"/>
                <a:sym typeface="Symbol" pitchFamily="18" charset="2"/>
              </a:rPr>
              <a:t>]</a:t>
            </a:r>
          </a:p>
          <a:p>
            <a:pPr>
              <a:defRPr/>
            </a:pPr>
            <a:r>
              <a:rPr lang="en-US" sz="2000" b="1" dirty="0">
                <a:solidFill>
                  <a:srgbClr val="003399"/>
                </a:solidFill>
                <a:latin typeface="Arial" charset="0"/>
                <a:cs typeface="Arial" charset="0"/>
                <a:sym typeface="Symbol" pitchFamily="18" charset="2"/>
              </a:rPr>
              <a:t>                                    [B-]	K</a:t>
            </a:r>
            <a:r>
              <a:rPr lang="en-US" sz="2000" b="1" baseline="-25000" dirty="0">
                <a:solidFill>
                  <a:srgbClr val="003399"/>
                </a:solidFill>
                <a:latin typeface="Arial" charset="0"/>
                <a:cs typeface="Arial" charset="0"/>
                <a:sym typeface="Symbol" pitchFamily="18" charset="2"/>
              </a:rPr>
              <a:t>b</a:t>
            </a:r>
            <a:r>
              <a:rPr lang="en-US" sz="2000" b="1" dirty="0">
                <a:solidFill>
                  <a:srgbClr val="003399"/>
                </a:solidFill>
                <a:latin typeface="Arial" charset="0"/>
                <a:cs typeface="Arial" charset="0"/>
                <a:sym typeface="Symbol" pitchFamily="18" charset="2"/>
              </a:rPr>
              <a:t> = base dissociation constant</a:t>
            </a:r>
          </a:p>
          <a:p>
            <a:pPr>
              <a:defRPr/>
            </a:pPr>
            <a:endParaRPr lang="en-US" sz="2800" b="1" dirty="0">
              <a:latin typeface="Arial" charset="0"/>
              <a:cs typeface="Arial" charset="0"/>
              <a:sym typeface="Symbol" pitchFamily="18" charset="2"/>
            </a:endParaRPr>
          </a:p>
          <a:p>
            <a:pPr>
              <a:defRPr/>
            </a:pPr>
            <a:r>
              <a:rPr lang="en-US" sz="2800" b="1" dirty="0">
                <a:latin typeface="Arial" charset="0"/>
                <a:cs typeface="Arial" charset="0"/>
                <a:sym typeface="Symbol" pitchFamily="18" charset="2"/>
              </a:rPr>
              <a:t>The magnitude of K</a:t>
            </a:r>
            <a:r>
              <a:rPr lang="en-US" sz="2800" b="1" baseline="-25000" dirty="0">
                <a:latin typeface="Arial" charset="0"/>
                <a:cs typeface="Arial" charset="0"/>
                <a:sym typeface="Symbol" pitchFamily="18" charset="2"/>
              </a:rPr>
              <a:t>a</a:t>
            </a:r>
            <a:r>
              <a:rPr lang="en-US" sz="2800" b="1" dirty="0">
                <a:latin typeface="Arial" charset="0"/>
                <a:cs typeface="Arial" charset="0"/>
                <a:sym typeface="Symbol" pitchFamily="18" charset="2"/>
              </a:rPr>
              <a:t> or K</a:t>
            </a:r>
            <a:r>
              <a:rPr lang="en-US" sz="2800" b="1" baseline="-25000" dirty="0">
                <a:latin typeface="Arial" charset="0"/>
                <a:cs typeface="Arial" charset="0"/>
                <a:sym typeface="Symbol" pitchFamily="18" charset="2"/>
              </a:rPr>
              <a:t>b</a:t>
            </a:r>
            <a:r>
              <a:rPr lang="en-US" sz="2800" b="1" dirty="0">
                <a:latin typeface="Arial" charset="0"/>
                <a:cs typeface="Arial" charset="0"/>
                <a:sym typeface="Symbol" pitchFamily="18" charset="2"/>
              </a:rPr>
              <a:t> refers to the strength of the acid.</a:t>
            </a:r>
          </a:p>
          <a:p>
            <a:pPr algn="ctr">
              <a:defRPr/>
            </a:pPr>
            <a:r>
              <a:rPr lang="en-US" sz="2800" b="1" dirty="0">
                <a:latin typeface="Arial" charset="0"/>
                <a:cs typeface="Arial" charset="0"/>
                <a:sym typeface="Symbol" pitchFamily="18" charset="2"/>
                <a:hlinkClick r:id="rId3" action="ppaction://hlinksldjump"/>
              </a:rPr>
              <a:t>Small K</a:t>
            </a:r>
            <a:r>
              <a:rPr lang="en-US" sz="2800" b="1" baseline="-25000" dirty="0">
                <a:latin typeface="Arial" charset="0"/>
                <a:cs typeface="Arial" charset="0"/>
                <a:sym typeface="Symbol" pitchFamily="18" charset="2"/>
                <a:hlinkClick r:id="rId3" action="ppaction://hlinksldjump"/>
              </a:rPr>
              <a:t>a</a:t>
            </a:r>
            <a:r>
              <a:rPr lang="en-US" sz="2800" b="1" dirty="0">
                <a:latin typeface="Arial" charset="0"/>
                <a:cs typeface="Arial" charset="0"/>
                <a:sym typeface="Symbol" pitchFamily="18" charset="2"/>
                <a:hlinkClick r:id="rId3" action="ppaction://hlinksldjump"/>
              </a:rPr>
              <a:t> value = weak acid</a:t>
            </a:r>
          </a:p>
          <a:p>
            <a:pPr algn="ctr">
              <a:defRPr/>
            </a:pPr>
            <a:r>
              <a:rPr lang="en-US" sz="2800" b="1" dirty="0">
                <a:latin typeface="Arial" charset="0"/>
                <a:cs typeface="Arial" charset="0"/>
                <a:sym typeface="Symbol" pitchFamily="18" charset="2"/>
                <a:hlinkClick r:id="rId3" action="ppaction://hlinksldjump"/>
              </a:rPr>
              <a:t>Small K</a:t>
            </a:r>
            <a:r>
              <a:rPr lang="en-US" sz="2800" b="1" baseline="-25000" dirty="0">
                <a:latin typeface="Arial" charset="0"/>
                <a:cs typeface="Arial" charset="0"/>
                <a:sym typeface="Symbol" pitchFamily="18" charset="2"/>
                <a:hlinkClick r:id="rId3" action="ppaction://hlinksldjump"/>
              </a:rPr>
              <a:t>b</a:t>
            </a:r>
            <a:r>
              <a:rPr lang="en-US" sz="2800" b="1" dirty="0">
                <a:latin typeface="Arial" charset="0"/>
                <a:cs typeface="Arial" charset="0"/>
                <a:sym typeface="Symbol" pitchFamily="18" charset="2"/>
                <a:hlinkClick r:id="rId3" action="ppaction://hlinksldjump"/>
              </a:rPr>
              <a:t> value = weak base</a:t>
            </a:r>
            <a:endParaRPr lang="en-US" b="1" dirty="0">
              <a:latin typeface="Arial" charset="0"/>
              <a:cs typeface="Arial" charset="0"/>
              <a:sym typeface="Symbol" pitchFamily="18" charset="2"/>
            </a:endParaRPr>
          </a:p>
        </p:txBody>
      </p:sp>
      <p:sp>
        <p:nvSpPr>
          <p:cNvPr id="81923" name="TextBox 2"/>
          <p:cNvSpPr txBox="1">
            <a:spLocks noChangeArrowheads="1"/>
          </p:cNvSpPr>
          <p:nvPr/>
        </p:nvSpPr>
        <p:spPr bwMode="auto">
          <a:xfrm>
            <a:off x="5334000" y="2971800"/>
            <a:ext cx="3200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003399"/>
                </a:solidFill>
                <a:latin typeface="Arial" panose="020B0604020202020204" pitchFamily="34" charset="0"/>
                <a:cs typeface="Arial" panose="020B0604020202020204" pitchFamily="34" charset="0"/>
                <a:sym typeface="Symbol" panose="05050102010706020507" pitchFamily="18" charset="2"/>
              </a:rPr>
              <a:t>K  =  </a:t>
            </a:r>
            <a:r>
              <a:rPr lang="en-US" altLang="en-US" sz="2400" b="1" u="sng">
                <a:solidFill>
                  <a:srgbClr val="003399"/>
                </a:solidFill>
                <a:latin typeface="Arial" panose="020B0604020202020204" pitchFamily="34" charset="0"/>
                <a:cs typeface="Arial" panose="020B0604020202020204" pitchFamily="34" charset="0"/>
                <a:sym typeface="Symbol" panose="05050102010706020507" pitchFamily="18" charset="2"/>
              </a:rPr>
              <a:t>[HB</a:t>
            </a:r>
            <a:r>
              <a:rPr lang="en-US" altLang="en-US" sz="2400" b="1" u="sng" baseline="30000">
                <a:solidFill>
                  <a:srgbClr val="003399"/>
                </a:solidFill>
                <a:latin typeface="Arial" panose="020B0604020202020204" pitchFamily="34" charset="0"/>
                <a:cs typeface="Arial" panose="020B0604020202020204" pitchFamily="34" charset="0"/>
                <a:sym typeface="Symbol" panose="05050102010706020507" pitchFamily="18" charset="2"/>
              </a:rPr>
              <a:t>+</a:t>
            </a:r>
            <a:r>
              <a:rPr lang="en-US" altLang="en-US" sz="2400" b="1" u="sng">
                <a:solidFill>
                  <a:srgbClr val="003399"/>
                </a:solidFill>
                <a:latin typeface="Arial" panose="020B0604020202020204" pitchFamily="34" charset="0"/>
                <a:cs typeface="Arial" panose="020B0604020202020204" pitchFamily="34" charset="0"/>
                <a:sym typeface="Symbol" panose="05050102010706020507" pitchFamily="18" charset="2"/>
              </a:rPr>
              <a:t>] [OH</a:t>
            </a:r>
            <a:r>
              <a:rPr lang="en-US" altLang="en-US" sz="2400" b="1" u="sng" baseline="30000">
                <a:solidFill>
                  <a:srgbClr val="003399"/>
                </a:solidFill>
                <a:latin typeface="Arial" panose="020B0604020202020204" pitchFamily="34" charset="0"/>
                <a:cs typeface="Arial" panose="020B0604020202020204" pitchFamily="34" charset="0"/>
                <a:sym typeface="Symbol" panose="05050102010706020507" pitchFamily="18" charset="2"/>
              </a:rPr>
              <a:t>-</a:t>
            </a:r>
            <a:r>
              <a:rPr lang="en-US" altLang="en-US" sz="2400" b="1" u="sng">
                <a:solidFill>
                  <a:srgbClr val="003399"/>
                </a:solidFill>
                <a:latin typeface="Arial" panose="020B0604020202020204" pitchFamily="34" charset="0"/>
                <a:cs typeface="Arial" panose="020B0604020202020204" pitchFamily="34" charset="0"/>
                <a:sym typeface="Symbol" panose="05050102010706020507" pitchFamily="18" charset="2"/>
              </a:rPr>
              <a:t>]</a:t>
            </a:r>
          </a:p>
          <a:p>
            <a:pPr>
              <a:spcBef>
                <a:spcPct val="0"/>
              </a:spcBef>
              <a:buFontTx/>
              <a:buNone/>
            </a:pPr>
            <a:r>
              <a:rPr lang="en-US" altLang="en-US" sz="2400" b="1">
                <a:solidFill>
                  <a:srgbClr val="003399"/>
                </a:solidFill>
                <a:latin typeface="Arial" panose="020B0604020202020204" pitchFamily="34" charset="0"/>
                <a:cs typeface="Arial" panose="020B0604020202020204" pitchFamily="34" charset="0"/>
                <a:sym typeface="Symbol" panose="05050102010706020507" pitchFamily="18" charset="2"/>
              </a:rPr>
              <a:t>          [B</a:t>
            </a:r>
            <a:r>
              <a:rPr lang="en-US" altLang="en-US" sz="2400" b="1" baseline="30000">
                <a:solidFill>
                  <a:srgbClr val="003399"/>
                </a:solidFill>
                <a:latin typeface="Arial" panose="020B0604020202020204" pitchFamily="34" charset="0"/>
                <a:cs typeface="Arial" panose="020B0604020202020204" pitchFamily="34" charset="0"/>
                <a:sym typeface="Symbol" panose="05050102010706020507" pitchFamily="18" charset="2"/>
              </a:rPr>
              <a:t>-</a:t>
            </a:r>
            <a:r>
              <a:rPr lang="en-US" altLang="en-US" sz="2400" b="1">
                <a:solidFill>
                  <a:srgbClr val="003399"/>
                </a:solidFill>
                <a:latin typeface="Arial" panose="020B0604020202020204" pitchFamily="34" charset="0"/>
                <a:cs typeface="Arial" panose="020B0604020202020204" pitchFamily="34" charset="0"/>
                <a:sym typeface="Symbol" panose="05050102010706020507" pitchFamily="18" charset="2"/>
              </a:rPr>
              <a:t>] [H</a:t>
            </a:r>
            <a:r>
              <a:rPr lang="en-US" altLang="en-US" sz="2400" b="1" baseline="-25000">
                <a:solidFill>
                  <a:srgbClr val="003399"/>
                </a:solidFill>
                <a:latin typeface="Arial" panose="020B0604020202020204" pitchFamily="34" charset="0"/>
                <a:cs typeface="Arial" panose="020B0604020202020204" pitchFamily="34" charset="0"/>
                <a:sym typeface="Symbol" panose="05050102010706020507" pitchFamily="18" charset="2"/>
              </a:rPr>
              <a:t>2</a:t>
            </a:r>
            <a:r>
              <a:rPr lang="en-US" altLang="en-US" sz="2400" b="1">
                <a:solidFill>
                  <a:srgbClr val="003399"/>
                </a:solidFill>
                <a:latin typeface="Arial" panose="020B0604020202020204" pitchFamily="34" charset="0"/>
                <a:cs typeface="Arial" panose="020B0604020202020204" pitchFamily="34" charset="0"/>
                <a:sym typeface="Symbol" panose="05050102010706020507" pitchFamily="18" charset="2"/>
              </a:rPr>
              <a:t>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fld id="{57C6D887-5BB7-404C-B7C8-3399F30CB7C3}" type="slidenum">
              <a:rPr lang="en-US" altLang="en-US" sz="1400" smtClean="0"/>
              <a:pPr algn="ctr">
                <a:spcBef>
                  <a:spcPct val="0"/>
                </a:spcBef>
                <a:buFontTx/>
                <a:buNone/>
              </a:pPr>
              <a:t>4</a:t>
            </a:fld>
            <a:endParaRPr lang="en-US" altLang="en-US" sz="1400" smtClean="0"/>
          </a:p>
        </p:txBody>
      </p:sp>
      <p:sp>
        <p:nvSpPr>
          <p:cNvPr id="12291" name="Rectangle 2"/>
          <p:cNvSpPr>
            <a:spLocks noGrp="1" noChangeArrowheads="1"/>
          </p:cNvSpPr>
          <p:nvPr>
            <p:ph type="title"/>
          </p:nvPr>
        </p:nvSpPr>
        <p:spPr>
          <a:xfrm>
            <a:off x="609600" y="381000"/>
            <a:ext cx="7772400" cy="457200"/>
          </a:xfrm>
          <a:noFill/>
        </p:spPr>
        <p:txBody>
          <a:bodyPr lIns="90488" tIns="44450" rIns="90488" bIns="44450"/>
          <a:lstStyle/>
          <a:p>
            <a:r>
              <a:rPr lang="en-US" altLang="en-US" smtClean="0">
                <a:hlinkClick r:id="rId4" action="ppaction://hlinksldjump"/>
              </a:rPr>
              <a:t>Common Acids</a:t>
            </a:r>
            <a:endParaRPr lang="en-US" altLang="en-US" smtClean="0"/>
          </a:p>
        </p:txBody>
      </p:sp>
      <p:graphicFrame>
        <p:nvGraphicFramePr>
          <p:cNvPr id="12292" name="Object 2">
            <a:hlinkClick r:id="" action="ppaction://ole?verb=0"/>
          </p:cNvPr>
          <p:cNvGraphicFramePr>
            <a:graphicFrameLocks/>
          </p:cNvGraphicFramePr>
          <p:nvPr/>
        </p:nvGraphicFramePr>
        <p:xfrm>
          <a:off x="165100" y="1063625"/>
          <a:ext cx="8699500" cy="5224463"/>
        </p:xfrm>
        <a:graphic>
          <a:graphicData uri="http://schemas.openxmlformats.org/presentationml/2006/ole">
            <mc:AlternateContent xmlns:mc="http://schemas.openxmlformats.org/markup-compatibility/2006">
              <mc:Choice xmlns:v="urn:schemas-microsoft-com:vml" Requires="v">
                <p:oleObj spid="_x0000_s12293" name="Document" r:id="rId6" imgW="9324955" imgH="5600842" progId="Word.Document.8">
                  <p:embed/>
                </p:oleObj>
              </mc:Choice>
              <mc:Fallback>
                <p:oleObj name="Document" r:id="rId6" imgW="9324955" imgH="5600842" progId="Word.Document.8">
                  <p:embed/>
                  <p:pic>
                    <p:nvPicPr>
                      <p:cNvPr id="0" name="Object 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5100" y="1063625"/>
                        <a:ext cx="8699500" cy="522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2286000" y="3200400"/>
            <a:ext cx="4191000" cy="396875"/>
          </a:xfrm>
          <a:prstGeom prst="rect">
            <a:avLst/>
          </a:prstGeom>
          <a:gradFill rotWithShape="0">
            <a:gsLst>
              <a:gs pos="0">
                <a:srgbClr val="5B87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The Acid-Dissociation Constant </a:t>
            </a:r>
          </a:p>
        </p:txBody>
      </p:sp>
      <p:sp>
        <p:nvSpPr>
          <p:cNvPr id="83971" name="Text Box 3"/>
          <p:cNvSpPr txBox="1">
            <a:spLocks noChangeArrowheads="1"/>
          </p:cNvSpPr>
          <p:nvPr/>
        </p:nvSpPr>
        <p:spPr bwMode="auto">
          <a:xfrm>
            <a:off x="1066800" y="1752600"/>
            <a:ext cx="6858000" cy="366713"/>
          </a:xfrm>
          <a:prstGeom prst="rect">
            <a:avLst/>
          </a:prstGeom>
          <a:gradFill rotWithShape="0">
            <a:gsLst>
              <a:gs pos="0">
                <a:srgbClr val="CDC7C2"/>
              </a:gs>
              <a:gs pos="100000">
                <a:srgbClr val="817D7A"/>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t>Weak acids dissociate very slightly into ions in water.</a:t>
            </a:r>
          </a:p>
        </p:txBody>
      </p:sp>
      <p:sp>
        <p:nvSpPr>
          <p:cNvPr id="83972" name="Text Box 4"/>
          <p:cNvSpPr txBox="1">
            <a:spLocks noChangeArrowheads="1"/>
          </p:cNvSpPr>
          <p:nvPr/>
        </p:nvSpPr>
        <p:spPr bwMode="auto">
          <a:xfrm>
            <a:off x="990600" y="457200"/>
            <a:ext cx="6858000" cy="366713"/>
          </a:xfrm>
          <a:prstGeom prst="rect">
            <a:avLst/>
          </a:prstGeom>
          <a:gradFill rotWithShape="0">
            <a:gsLst>
              <a:gs pos="0">
                <a:srgbClr val="CDC7C2"/>
              </a:gs>
              <a:gs pos="100000">
                <a:srgbClr val="6F6C69"/>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t>Strong acids dissociate completely into ions in water.</a:t>
            </a:r>
          </a:p>
        </p:txBody>
      </p:sp>
      <p:grpSp>
        <p:nvGrpSpPr>
          <p:cNvPr id="2" name="Group 20"/>
          <p:cNvGrpSpPr>
            <a:grpSpLocks/>
          </p:cNvGrpSpPr>
          <p:nvPr/>
        </p:nvGrpSpPr>
        <p:grpSpPr bwMode="auto">
          <a:xfrm>
            <a:off x="533400" y="990600"/>
            <a:ext cx="7010400" cy="609600"/>
            <a:chOff x="1056" y="672"/>
            <a:chExt cx="2931" cy="173"/>
          </a:xfrm>
        </p:grpSpPr>
        <p:sp>
          <p:nvSpPr>
            <p:cNvPr id="83999" name="Text Box 5"/>
            <p:cNvSpPr txBox="1">
              <a:spLocks noChangeArrowheads="1"/>
            </p:cNvSpPr>
            <p:nvPr/>
          </p:nvSpPr>
          <p:spPr bwMode="auto">
            <a:xfrm>
              <a:off x="1056" y="672"/>
              <a:ext cx="293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t>HA(</a:t>
              </a:r>
              <a:r>
                <a:rPr lang="en-US" altLang="en-US" sz="2400" i="1">
                  <a:latin typeface="Times" panose="02020603050405020304" pitchFamily="18" charset="0"/>
                </a:rPr>
                <a:t>g</a:t>
              </a:r>
              <a:r>
                <a:rPr lang="en-US" altLang="en-US" sz="2400"/>
                <a:t> or </a:t>
              </a:r>
              <a:r>
                <a:rPr lang="en-US" altLang="en-US" sz="2400" i="1">
                  <a:latin typeface="Times" panose="02020603050405020304" pitchFamily="18" charset="0"/>
                </a:rPr>
                <a:t>l</a:t>
              </a:r>
              <a:r>
                <a:rPr lang="en-US" altLang="en-US" sz="2400"/>
                <a:t>)  + H</a:t>
              </a:r>
              <a:r>
                <a:rPr lang="en-US" altLang="en-US" sz="2400" baseline="-25000"/>
                <a:t>2</a:t>
              </a:r>
              <a:r>
                <a:rPr lang="en-US" altLang="en-US" sz="2400"/>
                <a:t>O(</a:t>
              </a:r>
              <a:r>
                <a:rPr lang="en-US" altLang="en-US" sz="2400" i="1">
                  <a:latin typeface="Times" panose="02020603050405020304" pitchFamily="18" charset="0"/>
                </a:rPr>
                <a:t>l</a:t>
              </a:r>
              <a:r>
                <a:rPr lang="en-US" altLang="en-US" sz="2400"/>
                <a:t>)                 H</a:t>
              </a:r>
              <a:r>
                <a:rPr lang="en-US" altLang="en-US" sz="2400" baseline="-25000"/>
                <a:t>3</a:t>
              </a:r>
              <a:r>
                <a:rPr lang="en-US" altLang="en-US" sz="2400"/>
                <a:t>O</a:t>
              </a:r>
              <a:r>
                <a:rPr lang="en-US" altLang="en-US" sz="2400" baseline="30000"/>
                <a:t>+</a:t>
              </a:r>
              <a:r>
                <a:rPr lang="en-US" altLang="en-US" sz="2400"/>
                <a:t>(</a:t>
              </a:r>
              <a:r>
                <a:rPr lang="en-US" altLang="en-US" sz="2400" i="1">
                  <a:latin typeface="Times" panose="02020603050405020304" pitchFamily="18" charset="0"/>
                </a:rPr>
                <a:t>aq</a:t>
              </a:r>
              <a:r>
                <a:rPr lang="en-US" altLang="en-US" sz="2400"/>
                <a:t>)  + A</a:t>
              </a:r>
              <a:r>
                <a:rPr lang="en-US" altLang="en-US" sz="2400" baseline="30000"/>
                <a:t>-</a:t>
              </a:r>
              <a:r>
                <a:rPr lang="en-US" altLang="en-US" sz="2400"/>
                <a:t>(</a:t>
              </a:r>
              <a:r>
                <a:rPr lang="en-US" altLang="en-US" sz="2400" i="1">
                  <a:latin typeface="Times" panose="02020603050405020304" pitchFamily="18" charset="0"/>
                </a:rPr>
                <a:t>aq</a:t>
              </a:r>
              <a:r>
                <a:rPr lang="en-US" altLang="en-US" sz="2400"/>
                <a:t>)</a:t>
              </a:r>
            </a:p>
          </p:txBody>
        </p:sp>
        <p:sp>
          <p:nvSpPr>
            <p:cNvPr id="84000" name="Line 6"/>
            <p:cNvSpPr>
              <a:spLocks noChangeShapeType="1"/>
            </p:cNvSpPr>
            <p:nvPr/>
          </p:nvSpPr>
          <p:spPr bwMode="auto">
            <a:xfrm>
              <a:off x="2139" y="759"/>
              <a:ext cx="52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21"/>
          <p:cNvGrpSpPr>
            <a:grpSpLocks/>
          </p:cNvGrpSpPr>
          <p:nvPr/>
        </p:nvGrpSpPr>
        <p:grpSpPr bwMode="auto">
          <a:xfrm>
            <a:off x="838200" y="2362200"/>
            <a:ext cx="6324600" cy="442913"/>
            <a:chOff x="1056" y="1488"/>
            <a:chExt cx="3552" cy="231"/>
          </a:xfrm>
        </p:grpSpPr>
        <p:sp>
          <p:nvSpPr>
            <p:cNvPr id="83997" name="Text Box 8"/>
            <p:cNvSpPr txBox="1">
              <a:spLocks noChangeArrowheads="1"/>
            </p:cNvSpPr>
            <p:nvPr/>
          </p:nvSpPr>
          <p:spPr bwMode="auto">
            <a:xfrm>
              <a:off x="1056" y="1488"/>
              <a:ext cx="35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t>HA(</a:t>
              </a:r>
              <a:r>
                <a:rPr lang="en-US" altLang="en-US" sz="2400" i="1">
                  <a:latin typeface="Times" panose="02020603050405020304" pitchFamily="18" charset="0"/>
                </a:rPr>
                <a:t>aq</a:t>
              </a:r>
              <a:r>
                <a:rPr lang="en-US" altLang="en-US" sz="2400"/>
                <a:t>)  + H</a:t>
              </a:r>
              <a:r>
                <a:rPr lang="en-US" altLang="en-US" sz="2400" baseline="-25000"/>
                <a:t>2</a:t>
              </a:r>
              <a:r>
                <a:rPr lang="en-US" altLang="en-US" sz="2400"/>
                <a:t>O(</a:t>
              </a:r>
              <a:r>
                <a:rPr lang="en-US" altLang="en-US" sz="2400" i="1">
                  <a:latin typeface="Times" panose="02020603050405020304" pitchFamily="18" charset="0"/>
                </a:rPr>
                <a:t>l</a:t>
              </a:r>
              <a:r>
                <a:rPr lang="en-US" altLang="en-US" sz="2400"/>
                <a:t>)                 H</a:t>
              </a:r>
              <a:r>
                <a:rPr lang="en-US" altLang="en-US" sz="2400" baseline="-25000"/>
                <a:t>3</a:t>
              </a:r>
              <a:r>
                <a:rPr lang="en-US" altLang="en-US" sz="2400"/>
                <a:t>O</a:t>
              </a:r>
              <a:r>
                <a:rPr lang="en-US" altLang="en-US" sz="2400" baseline="30000"/>
                <a:t>+</a:t>
              </a:r>
              <a:r>
                <a:rPr lang="en-US" altLang="en-US" sz="2400"/>
                <a:t>(</a:t>
              </a:r>
              <a:r>
                <a:rPr lang="en-US" altLang="en-US" sz="2400" i="1">
                  <a:latin typeface="Times" panose="02020603050405020304" pitchFamily="18" charset="0"/>
                </a:rPr>
                <a:t>aq</a:t>
              </a:r>
              <a:r>
                <a:rPr lang="en-US" altLang="en-US" sz="2400"/>
                <a:t>)  + A</a:t>
              </a:r>
              <a:r>
                <a:rPr lang="en-US" altLang="en-US" sz="2400" baseline="30000"/>
                <a:t>-</a:t>
              </a:r>
              <a:r>
                <a:rPr lang="en-US" altLang="en-US" sz="2400"/>
                <a:t>(</a:t>
              </a:r>
              <a:r>
                <a:rPr lang="en-US" altLang="en-US" sz="2400" i="1">
                  <a:latin typeface="Times" panose="02020603050405020304" pitchFamily="18" charset="0"/>
                </a:rPr>
                <a:t>aq</a:t>
              </a:r>
              <a:r>
                <a:rPr lang="en-US" altLang="en-US" sz="2400"/>
                <a:t>)</a:t>
              </a:r>
            </a:p>
          </p:txBody>
        </p:sp>
        <p:pic>
          <p:nvPicPr>
            <p:cNvPr id="8399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4" y="1528"/>
              <a:ext cx="40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90" name="Text Box 10"/>
          <p:cNvSpPr txBox="1">
            <a:spLocks noChangeArrowheads="1"/>
          </p:cNvSpPr>
          <p:nvPr/>
        </p:nvSpPr>
        <p:spPr bwMode="auto">
          <a:xfrm>
            <a:off x="7239000" y="1066800"/>
            <a:ext cx="1524000" cy="461963"/>
          </a:xfrm>
          <a:prstGeom prst="rect">
            <a:avLst/>
          </a:prstGeom>
          <a:noFill/>
          <a:ln w="38100" cmpd="dbl">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t>K</a:t>
            </a:r>
            <a:r>
              <a:rPr lang="en-US" altLang="en-US" sz="2400" baseline="-25000"/>
              <a:t>a</a:t>
            </a:r>
            <a:r>
              <a:rPr lang="en-US" altLang="en-US" sz="2400"/>
              <a:t> &gt;&gt; 1</a:t>
            </a:r>
          </a:p>
        </p:txBody>
      </p:sp>
      <p:sp>
        <p:nvSpPr>
          <p:cNvPr id="46091" name="Text Box 11"/>
          <p:cNvSpPr txBox="1">
            <a:spLocks noChangeArrowheads="1"/>
          </p:cNvSpPr>
          <p:nvPr/>
        </p:nvSpPr>
        <p:spPr bwMode="auto">
          <a:xfrm>
            <a:off x="7086600" y="2362200"/>
            <a:ext cx="1524000" cy="461963"/>
          </a:xfrm>
          <a:prstGeom prst="rect">
            <a:avLst/>
          </a:prstGeom>
          <a:noFill/>
          <a:ln w="38100" cmpd="dbl">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t>K</a:t>
            </a:r>
            <a:r>
              <a:rPr lang="en-US" altLang="en-US" sz="2400" baseline="-25000"/>
              <a:t>a</a:t>
            </a:r>
            <a:r>
              <a:rPr lang="en-US" altLang="en-US" sz="2400"/>
              <a:t> &lt;&lt; 1</a:t>
            </a:r>
          </a:p>
        </p:txBody>
      </p:sp>
      <p:grpSp>
        <p:nvGrpSpPr>
          <p:cNvPr id="4" name="Group 27"/>
          <p:cNvGrpSpPr>
            <a:grpSpLocks/>
          </p:cNvGrpSpPr>
          <p:nvPr/>
        </p:nvGrpSpPr>
        <p:grpSpPr bwMode="auto">
          <a:xfrm>
            <a:off x="2971800" y="3886200"/>
            <a:ext cx="2133600" cy="777875"/>
            <a:chOff x="1872" y="2448"/>
            <a:chExt cx="1344" cy="490"/>
          </a:xfrm>
        </p:grpSpPr>
        <p:sp>
          <p:nvSpPr>
            <p:cNvPr id="83993" name="Text Box 12"/>
            <p:cNvSpPr txBox="1">
              <a:spLocks noChangeArrowheads="1"/>
            </p:cNvSpPr>
            <p:nvPr/>
          </p:nvSpPr>
          <p:spPr bwMode="auto">
            <a:xfrm>
              <a:off x="1872" y="2544"/>
              <a:ext cx="4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K</a:t>
              </a:r>
              <a:r>
                <a:rPr lang="en-US" altLang="en-US" sz="2000" baseline="-25000"/>
                <a:t>c</a:t>
              </a:r>
              <a:r>
                <a:rPr lang="en-US" altLang="en-US" sz="2000"/>
                <a:t> = </a:t>
              </a:r>
            </a:p>
          </p:txBody>
        </p:sp>
        <p:sp>
          <p:nvSpPr>
            <p:cNvPr id="83994" name="Text Box 13"/>
            <p:cNvSpPr txBox="1">
              <a:spLocks noChangeArrowheads="1"/>
            </p:cNvSpPr>
            <p:nvPr/>
          </p:nvSpPr>
          <p:spPr bwMode="auto">
            <a:xfrm>
              <a:off x="2304" y="2448"/>
              <a:ext cx="9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[H</a:t>
              </a:r>
              <a:r>
                <a:rPr lang="en-US" altLang="en-US" sz="2000" baseline="-25000"/>
                <a:t>3</a:t>
              </a:r>
              <a:r>
                <a:rPr lang="en-US" altLang="en-US" sz="2000"/>
                <a:t>O</a:t>
              </a:r>
              <a:r>
                <a:rPr lang="en-US" altLang="en-US" sz="2000" baseline="30000"/>
                <a:t>+</a:t>
              </a:r>
              <a:r>
                <a:rPr lang="en-US" altLang="en-US" sz="2000"/>
                <a:t>][A</a:t>
              </a:r>
              <a:r>
                <a:rPr lang="en-US" altLang="en-US" sz="2000" baseline="30000"/>
                <a:t>-</a:t>
              </a:r>
              <a:r>
                <a:rPr lang="en-US" altLang="en-US" sz="2000"/>
                <a:t>]</a:t>
              </a:r>
            </a:p>
          </p:txBody>
        </p:sp>
        <p:sp>
          <p:nvSpPr>
            <p:cNvPr id="83995" name="Text Box 14"/>
            <p:cNvSpPr txBox="1">
              <a:spLocks noChangeArrowheads="1"/>
            </p:cNvSpPr>
            <p:nvPr/>
          </p:nvSpPr>
          <p:spPr bwMode="auto">
            <a:xfrm>
              <a:off x="2304" y="2688"/>
              <a:ext cx="86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[H</a:t>
              </a:r>
              <a:r>
                <a:rPr lang="en-US" altLang="en-US" sz="2000" baseline="-25000"/>
                <a:t>2</a:t>
              </a:r>
              <a:r>
                <a:rPr lang="en-US" altLang="en-US" sz="2000"/>
                <a:t>O][HA]</a:t>
              </a:r>
            </a:p>
          </p:txBody>
        </p:sp>
        <p:sp>
          <p:nvSpPr>
            <p:cNvPr id="83996" name="Line 15"/>
            <p:cNvSpPr>
              <a:spLocks noChangeShapeType="1"/>
            </p:cNvSpPr>
            <p:nvPr/>
          </p:nvSpPr>
          <p:spPr bwMode="auto">
            <a:xfrm>
              <a:off x="2304" y="2688"/>
              <a:ext cx="76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 name="Group 28"/>
          <p:cNvGrpSpPr>
            <a:grpSpLocks/>
          </p:cNvGrpSpPr>
          <p:nvPr/>
        </p:nvGrpSpPr>
        <p:grpSpPr bwMode="auto">
          <a:xfrm>
            <a:off x="2362200" y="4876800"/>
            <a:ext cx="3505200" cy="777875"/>
            <a:chOff x="1488" y="3072"/>
            <a:chExt cx="2208" cy="490"/>
          </a:xfrm>
        </p:grpSpPr>
        <p:sp>
          <p:nvSpPr>
            <p:cNvPr id="83989" name="Text Box 16"/>
            <p:cNvSpPr txBox="1">
              <a:spLocks noChangeArrowheads="1"/>
            </p:cNvSpPr>
            <p:nvPr/>
          </p:nvSpPr>
          <p:spPr bwMode="auto">
            <a:xfrm>
              <a:off x="1488" y="3216"/>
              <a:ext cx="124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K</a:t>
              </a:r>
              <a:r>
                <a:rPr lang="en-US" altLang="en-US" sz="2000" baseline="-25000"/>
                <a:t>c</a:t>
              </a:r>
              <a:r>
                <a:rPr lang="en-US" altLang="en-US" sz="2000"/>
                <a:t>[H</a:t>
              </a:r>
              <a:r>
                <a:rPr lang="en-US" altLang="en-US" sz="2000" baseline="-25000"/>
                <a:t>2</a:t>
              </a:r>
              <a:r>
                <a:rPr lang="en-US" altLang="en-US" sz="2000"/>
                <a:t>O] = K</a:t>
              </a:r>
              <a:r>
                <a:rPr lang="en-US" altLang="en-US" sz="2000" baseline="-25000"/>
                <a:t>a</a:t>
              </a:r>
              <a:r>
                <a:rPr lang="en-US" altLang="en-US" sz="2000"/>
                <a:t> =</a:t>
              </a:r>
            </a:p>
          </p:txBody>
        </p:sp>
        <p:sp>
          <p:nvSpPr>
            <p:cNvPr id="83990" name="Text Box 17"/>
            <p:cNvSpPr txBox="1">
              <a:spLocks noChangeArrowheads="1"/>
            </p:cNvSpPr>
            <p:nvPr/>
          </p:nvSpPr>
          <p:spPr bwMode="auto">
            <a:xfrm>
              <a:off x="2736" y="3072"/>
              <a:ext cx="9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[H</a:t>
              </a:r>
              <a:r>
                <a:rPr lang="en-US" altLang="en-US" sz="2000" baseline="-25000"/>
                <a:t>3</a:t>
              </a:r>
              <a:r>
                <a:rPr lang="en-US" altLang="en-US" sz="2000"/>
                <a:t>O</a:t>
              </a:r>
              <a:r>
                <a:rPr lang="en-US" altLang="en-US" sz="2000" baseline="30000"/>
                <a:t>+</a:t>
              </a:r>
              <a:r>
                <a:rPr lang="en-US" altLang="en-US" sz="2000"/>
                <a:t>][A</a:t>
              </a:r>
              <a:r>
                <a:rPr lang="en-US" altLang="en-US" sz="2000" baseline="30000"/>
                <a:t>-</a:t>
              </a:r>
              <a:r>
                <a:rPr lang="en-US" altLang="en-US" sz="2000"/>
                <a:t>]</a:t>
              </a:r>
            </a:p>
          </p:txBody>
        </p:sp>
        <p:sp>
          <p:nvSpPr>
            <p:cNvPr id="83991" name="Text Box 18"/>
            <p:cNvSpPr txBox="1">
              <a:spLocks noChangeArrowheads="1"/>
            </p:cNvSpPr>
            <p:nvPr/>
          </p:nvSpPr>
          <p:spPr bwMode="auto">
            <a:xfrm>
              <a:off x="2880" y="3312"/>
              <a:ext cx="52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[HA]</a:t>
              </a:r>
            </a:p>
          </p:txBody>
        </p:sp>
        <p:sp>
          <p:nvSpPr>
            <p:cNvPr id="83992" name="Line 19"/>
            <p:cNvSpPr>
              <a:spLocks noChangeShapeType="1"/>
            </p:cNvSpPr>
            <p:nvPr/>
          </p:nvSpPr>
          <p:spPr bwMode="auto">
            <a:xfrm>
              <a:off x="2736" y="3312"/>
              <a:ext cx="76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 name="Group 26"/>
          <p:cNvGrpSpPr>
            <a:grpSpLocks/>
          </p:cNvGrpSpPr>
          <p:nvPr/>
        </p:nvGrpSpPr>
        <p:grpSpPr bwMode="auto">
          <a:xfrm>
            <a:off x="5562600" y="3810000"/>
            <a:ext cx="3276600" cy="1147763"/>
            <a:chOff x="3648" y="2544"/>
            <a:chExt cx="2064" cy="723"/>
          </a:xfrm>
        </p:grpSpPr>
        <p:sp>
          <p:nvSpPr>
            <p:cNvPr id="83985" name="Text Box 22"/>
            <p:cNvSpPr txBox="1">
              <a:spLocks noChangeArrowheads="1"/>
            </p:cNvSpPr>
            <p:nvPr/>
          </p:nvSpPr>
          <p:spPr bwMode="auto">
            <a:xfrm>
              <a:off x="3648" y="2544"/>
              <a:ext cx="20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i="1">
                  <a:solidFill>
                    <a:srgbClr val="ED181E"/>
                  </a:solidFill>
                  <a:latin typeface="Times" panose="02020603050405020304" pitchFamily="18" charset="0"/>
                </a:rPr>
                <a:t>stronger acid      higher [H</a:t>
              </a:r>
              <a:r>
                <a:rPr lang="en-US" altLang="en-US" sz="2400" i="1" baseline="-25000">
                  <a:solidFill>
                    <a:srgbClr val="ED181E"/>
                  </a:solidFill>
                  <a:latin typeface="Times" panose="02020603050405020304" pitchFamily="18" charset="0"/>
                </a:rPr>
                <a:t>3</a:t>
              </a:r>
              <a:r>
                <a:rPr lang="en-US" altLang="en-US" sz="2400" i="1">
                  <a:solidFill>
                    <a:srgbClr val="ED181E"/>
                  </a:solidFill>
                  <a:latin typeface="Times" panose="02020603050405020304" pitchFamily="18" charset="0"/>
                </a:rPr>
                <a:t>O</a:t>
              </a:r>
              <a:r>
                <a:rPr lang="en-US" altLang="en-US" sz="2400" i="1" baseline="30000">
                  <a:solidFill>
                    <a:srgbClr val="ED181E"/>
                  </a:solidFill>
                  <a:latin typeface="Times" panose="02020603050405020304" pitchFamily="18" charset="0"/>
                </a:rPr>
                <a:t>+</a:t>
              </a:r>
              <a:r>
                <a:rPr lang="en-US" altLang="en-US" sz="2400" i="1">
                  <a:solidFill>
                    <a:srgbClr val="ED181E"/>
                  </a:solidFill>
                  <a:latin typeface="Times" panose="02020603050405020304" pitchFamily="18" charset="0"/>
                </a:rPr>
                <a:t>]</a:t>
              </a:r>
            </a:p>
          </p:txBody>
        </p:sp>
        <p:sp>
          <p:nvSpPr>
            <p:cNvPr id="83986" name="Line 23"/>
            <p:cNvSpPr>
              <a:spLocks noChangeShapeType="1"/>
            </p:cNvSpPr>
            <p:nvPr/>
          </p:nvSpPr>
          <p:spPr bwMode="auto">
            <a:xfrm>
              <a:off x="4992" y="2880"/>
              <a:ext cx="144" cy="0"/>
            </a:xfrm>
            <a:prstGeom prst="line">
              <a:avLst/>
            </a:prstGeom>
            <a:noFill/>
            <a:ln w="9525">
              <a:solidFill>
                <a:srgbClr val="ED181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3987" name="Line 24"/>
            <p:cNvSpPr>
              <a:spLocks noChangeShapeType="1"/>
            </p:cNvSpPr>
            <p:nvPr/>
          </p:nvSpPr>
          <p:spPr bwMode="auto">
            <a:xfrm>
              <a:off x="4848" y="2688"/>
              <a:ext cx="144" cy="0"/>
            </a:xfrm>
            <a:prstGeom prst="line">
              <a:avLst/>
            </a:prstGeom>
            <a:noFill/>
            <a:ln w="9525">
              <a:solidFill>
                <a:srgbClr val="ED181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3988" name="Text Box 25"/>
            <p:cNvSpPr txBox="1">
              <a:spLocks noChangeArrowheads="1"/>
            </p:cNvSpPr>
            <p:nvPr/>
          </p:nvSpPr>
          <p:spPr bwMode="auto">
            <a:xfrm>
              <a:off x="4656" y="2976"/>
              <a:ext cx="100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i="1">
                  <a:solidFill>
                    <a:srgbClr val="ED181E"/>
                  </a:solidFill>
                  <a:latin typeface="Times" panose="02020603050405020304" pitchFamily="18" charset="0"/>
                </a:rPr>
                <a:t>larger K</a:t>
              </a:r>
              <a:r>
                <a:rPr lang="en-US" altLang="en-US" sz="2400" i="1" baseline="-25000">
                  <a:solidFill>
                    <a:srgbClr val="ED181E"/>
                  </a:solidFill>
                  <a:latin typeface="Times" panose="02020603050405020304" pitchFamily="18" charset="0"/>
                </a:rPr>
                <a:t>a</a:t>
              </a:r>
              <a:endParaRPr lang="en-US" altLang="en-US" sz="2400" i="1">
                <a:solidFill>
                  <a:srgbClr val="ED181E"/>
                </a:solidFill>
                <a:latin typeface="Times" panose="02020603050405020304" pitchFamily="18" charset="0"/>
              </a:endParaRPr>
            </a:p>
          </p:txBody>
        </p:sp>
      </p:grpSp>
      <p:grpSp>
        <p:nvGrpSpPr>
          <p:cNvPr id="7" name="Group 35"/>
          <p:cNvGrpSpPr>
            <a:grpSpLocks/>
          </p:cNvGrpSpPr>
          <p:nvPr/>
        </p:nvGrpSpPr>
        <p:grpSpPr bwMode="auto">
          <a:xfrm>
            <a:off x="5638800" y="5334000"/>
            <a:ext cx="3276600" cy="1071563"/>
            <a:chOff x="3552" y="3360"/>
            <a:chExt cx="2064" cy="675"/>
          </a:xfrm>
        </p:grpSpPr>
        <p:sp>
          <p:nvSpPr>
            <p:cNvPr id="83981" name="Text Box 30"/>
            <p:cNvSpPr txBox="1">
              <a:spLocks noChangeArrowheads="1"/>
            </p:cNvSpPr>
            <p:nvPr/>
          </p:nvSpPr>
          <p:spPr bwMode="auto">
            <a:xfrm>
              <a:off x="3552" y="3360"/>
              <a:ext cx="20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i="1">
                  <a:solidFill>
                    <a:srgbClr val="555555"/>
                  </a:solidFill>
                  <a:latin typeface="Times" panose="02020603050405020304" pitchFamily="18" charset="0"/>
                </a:rPr>
                <a:t>smaller K</a:t>
              </a:r>
              <a:r>
                <a:rPr lang="en-US" altLang="en-US" sz="2400" i="1" baseline="-25000">
                  <a:solidFill>
                    <a:srgbClr val="555555"/>
                  </a:solidFill>
                  <a:latin typeface="Times" panose="02020603050405020304" pitchFamily="18" charset="0"/>
                </a:rPr>
                <a:t>a</a:t>
              </a:r>
              <a:r>
                <a:rPr lang="en-US" altLang="en-US" sz="2400" i="1">
                  <a:solidFill>
                    <a:srgbClr val="555555"/>
                  </a:solidFill>
                  <a:latin typeface="Times" panose="02020603050405020304" pitchFamily="18" charset="0"/>
                </a:rPr>
                <a:t>      lower [H</a:t>
              </a:r>
              <a:r>
                <a:rPr lang="en-US" altLang="en-US" sz="2400" i="1" baseline="-25000">
                  <a:solidFill>
                    <a:srgbClr val="555555"/>
                  </a:solidFill>
                  <a:latin typeface="Times" panose="02020603050405020304" pitchFamily="18" charset="0"/>
                </a:rPr>
                <a:t>3</a:t>
              </a:r>
              <a:r>
                <a:rPr lang="en-US" altLang="en-US" sz="2400" i="1">
                  <a:solidFill>
                    <a:srgbClr val="555555"/>
                  </a:solidFill>
                  <a:latin typeface="Times" panose="02020603050405020304" pitchFamily="18" charset="0"/>
                </a:rPr>
                <a:t>O</a:t>
              </a:r>
              <a:r>
                <a:rPr lang="en-US" altLang="en-US" sz="2400" i="1" baseline="30000">
                  <a:solidFill>
                    <a:srgbClr val="555555"/>
                  </a:solidFill>
                  <a:latin typeface="Times" panose="02020603050405020304" pitchFamily="18" charset="0"/>
                </a:rPr>
                <a:t>+</a:t>
              </a:r>
              <a:r>
                <a:rPr lang="en-US" altLang="en-US" sz="2400" i="1">
                  <a:solidFill>
                    <a:srgbClr val="555555"/>
                  </a:solidFill>
                  <a:latin typeface="Times" panose="02020603050405020304" pitchFamily="18" charset="0"/>
                </a:rPr>
                <a:t>]</a:t>
              </a:r>
            </a:p>
          </p:txBody>
        </p:sp>
        <p:sp>
          <p:nvSpPr>
            <p:cNvPr id="83982" name="Line 31"/>
            <p:cNvSpPr>
              <a:spLocks noChangeShapeType="1"/>
            </p:cNvSpPr>
            <p:nvPr/>
          </p:nvSpPr>
          <p:spPr bwMode="auto">
            <a:xfrm>
              <a:off x="4224" y="3744"/>
              <a:ext cx="336" cy="29"/>
            </a:xfrm>
            <a:prstGeom prst="line">
              <a:avLst/>
            </a:prstGeom>
            <a:noFill/>
            <a:ln w="9525">
              <a:solidFill>
                <a:srgbClr val="555555"/>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3983" name="Line 32"/>
            <p:cNvSpPr>
              <a:spLocks noChangeShapeType="1"/>
            </p:cNvSpPr>
            <p:nvPr/>
          </p:nvSpPr>
          <p:spPr bwMode="auto">
            <a:xfrm>
              <a:off x="4560" y="3504"/>
              <a:ext cx="144" cy="0"/>
            </a:xfrm>
            <a:prstGeom prst="line">
              <a:avLst/>
            </a:prstGeom>
            <a:noFill/>
            <a:ln w="9525">
              <a:solidFill>
                <a:srgbClr val="555555"/>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3984" name="Text Box 33"/>
            <p:cNvSpPr txBox="1">
              <a:spLocks noChangeArrowheads="1"/>
            </p:cNvSpPr>
            <p:nvPr/>
          </p:nvSpPr>
          <p:spPr bwMode="auto">
            <a:xfrm>
              <a:off x="4368" y="3744"/>
              <a:ext cx="124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i="1">
                  <a:solidFill>
                    <a:srgbClr val="555555"/>
                  </a:solidFill>
                  <a:latin typeface="Times" panose="02020603050405020304" pitchFamily="18" charset="0"/>
                </a:rPr>
                <a:t>weaker acid</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4609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4609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6082"/>
                                        </p:tgtEl>
                                        <p:attrNameLst>
                                          <p:attrName>style.visibility</p:attrName>
                                        </p:attrNameLst>
                                      </p:cBhvr>
                                      <p:to>
                                        <p:strVal val="visible"/>
                                      </p:to>
                                    </p:set>
                                    <p:animEffect transition="in" filter="dissolve">
                                      <p:cBhvr>
                                        <p:cTn id="25" dur="500"/>
                                        <p:tgtEl>
                                          <p:spTgt spid="4608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dissolve">
                                      <p:cBhvr>
                                        <p:cTn id="30" dur="500"/>
                                        <p:tgtEl>
                                          <p:spTgt spid="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dissolve">
                                      <p:cBhvr>
                                        <p:cTn id="35" dur="500"/>
                                        <p:tgtEl>
                                          <p:spTgt spid="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nimBg="1" autoUpdateAnimBg="0"/>
      <p:bldP spid="46090" grpId="0" animBg="1" autoUpdateAnimBg="0"/>
      <p:bldP spid="46091"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00">
            <a:alpha val="14902"/>
          </a:srgbClr>
        </a:solidFill>
        <a:effectLst/>
      </p:bgPr>
    </p:bg>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457200" y="457200"/>
            <a:ext cx="3124200" cy="366713"/>
          </a:xfrm>
          <a:prstGeom prst="rect">
            <a:avLst/>
          </a:prstGeom>
          <a:gradFill rotWithShape="0">
            <a:gsLst>
              <a:gs pos="0">
                <a:srgbClr val="187534"/>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latin typeface="Arial" panose="020B0604020202020204" pitchFamily="34" charset="0"/>
              </a:rPr>
              <a:t>SAMPLE PROBLEM:</a:t>
            </a:r>
          </a:p>
        </p:txBody>
      </p:sp>
      <p:sp>
        <p:nvSpPr>
          <p:cNvPr id="86019" name="Text Box 3"/>
          <p:cNvSpPr txBox="1">
            <a:spLocks noChangeArrowheads="1"/>
          </p:cNvSpPr>
          <p:nvPr/>
        </p:nvSpPr>
        <p:spPr bwMode="auto">
          <a:xfrm>
            <a:off x="3429000" y="457200"/>
            <a:ext cx="51816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10000"/>
              </a:spcBef>
              <a:buFontTx/>
              <a:buNone/>
            </a:pPr>
            <a:r>
              <a:rPr lang="en-US" altLang="en-US" sz="1800" b="1">
                <a:latin typeface="Arial" panose="020B0604020202020204" pitchFamily="34" charset="0"/>
              </a:rPr>
              <a:t>Predicting the Net Direction of an Acid-Base </a:t>
            </a:r>
          </a:p>
          <a:p>
            <a:pPr algn="r">
              <a:spcBef>
                <a:spcPct val="10000"/>
              </a:spcBef>
              <a:buFontTx/>
              <a:buNone/>
            </a:pPr>
            <a:r>
              <a:rPr lang="en-US" altLang="en-US" sz="1800" b="1">
                <a:latin typeface="Arial" panose="020B0604020202020204" pitchFamily="34" charset="0"/>
              </a:rPr>
              <a:t>Reaction</a:t>
            </a:r>
          </a:p>
        </p:txBody>
      </p:sp>
      <p:grpSp>
        <p:nvGrpSpPr>
          <p:cNvPr id="2" name="Group 4"/>
          <p:cNvGrpSpPr>
            <a:grpSpLocks/>
          </p:cNvGrpSpPr>
          <p:nvPr/>
        </p:nvGrpSpPr>
        <p:grpSpPr bwMode="auto">
          <a:xfrm>
            <a:off x="457200" y="1219200"/>
            <a:ext cx="8153400" cy="915988"/>
            <a:chOff x="288" y="768"/>
            <a:chExt cx="5136" cy="577"/>
          </a:xfrm>
        </p:grpSpPr>
        <p:sp>
          <p:nvSpPr>
            <p:cNvPr id="86031" name="Text Box 5"/>
            <p:cNvSpPr txBox="1">
              <a:spLocks noChangeArrowheads="1"/>
            </p:cNvSpPr>
            <p:nvPr/>
          </p:nvSpPr>
          <p:spPr bwMode="auto">
            <a:xfrm>
              <a:off x="288" y="768"/>
              <a:ext cx="10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latin typeface="Arial" panose="020B0604020202020204" pitchFamily="34" charset="0"/>
                </a:rPr>
                <a:t>PROBLEM:</a:t>
              </a:r>
            </a:p>
          </p:txBody>
        </p:sp>
        <p:sp>
          <p:nvSpPr>
            <p:cNvPr id="86032" name="Text Box 6"/>
            <p:cNvSpPr txBox="1">
              <a:spLocks noChangeArrowheads="1"/>
            </p:cNvSpPr>
            <p:nvPr/>
          </p:nvSpPr>
          <p:spPr bwMode="auto">
            <a:xfrm>
              <a:off x="1200" y="768"/>
              <a:ext cx="4224"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a:latin typeface="Arial" panose="020B0604020202020204" pitchFamily="34" charset="0"/>
                </a:rPr>
                <a:t>Predict the net direction and whether K</a:t>
              </a:r>
              <a:r>
                <a:rPr lang="en-US" altLang="en-US" sz="1800" baseline="-25000">
                  <a:latin typeface="Arial" panose="020B0604020202020204" pitchFamily="34" charset="0"/>
                </a:rPr>
                <a:t>a</a:t>
              </a:r>
              <a:r>
                <a:rPr lang="en-US" altLang="en-US" sz="1800">
                  <a:latin typeface="Arial" panose="020B0604020202020204" pitchFamily="34" charset="0"/>
                </a:rPr>
                <a:t> is greater or less than 1 for each of the following reactions (assume equal initial concentrations of all species):</a:t>
              </a:r>
            </a:p>
          </p:txBody>
        </p:sp>
      </p:grpSp>
      <p:grpSp>
        <p:nvGrpSpPr>
          <p:cNvPr id="3" name="Group 7"/>
          <p:cNvGrpSpPr>
            <a:grpSpLocks/>
          </p:cNvGrpSpPr>
          <p:nvPr/>
        </p:nvGrpSpPr>
        <p:grpSpPr bwMode="auto">
          <a:xfrm>
            <a:off x="1981200" y="2743200"/>
            <a:ext cx="6096000" cy="366713"/>
            <a:chOff x="1248" y="1728"/>
            <a:chExt cx="3840" cy="231"/>
          </a:xfrm>
        </p:grpSpPr>
        <p:sp>
          <p:nvSpPr>
            <p:cNvPr id="86029" name="Text Box 8"/>
            <p:cNvSpPr txBox="1">
              <a:spLocks noChangeArrowheads="1"/>
            </p:cNvSpPr>
            <p:nvPr/>
          </p:nvSpPr>
          <p:spPr bwMode="auto">
            <a:xfrm>
              <a:off x="1248" y="1728"/>
              <a:ext cx="38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latin typeface="Arial" panose="020B0604020202020204" pitchFamily="34" charset="0"/>
                </a:rPr>
                <a:t>(b)</a:t>
              </a:r>
              <a:r>
                <a:rPr lang="en-US" altLang="en-US" sz="1800">
                  <a:latin typeface="Arial" panose="020B0604020202020204" pitchFamily="34" charset="0"/>
                </a:rPr>
                <a:t>  H</a:t>
              </a:r>
              <a:r>
                <a:rPr lang="en-US" altLang="en-US" sz="1800" baseline="-25000">
                  <a:latin typeface="Arial" panose="020B0604020202020204" pitchFamily="34" charset="0"/>
                </a:rPr>
                <a:t>2</a:t>
              </a:r>
              <a:r>
                <a:rPr lang="en-US" altLang="en-US" sz="1800">
                  <a:latin typeface="Arial" panose="020B0604020202020204" pitchFamily="34" charset="0"/>
                </a:rPr>
                <a:t>O(</a:t>
              </a:r>
              <a:r>
                <a:rPr lang="en-US" altLang="en-US" sz="1800" i="1">
                  <a:latin typeface="Times" panose="02020603050405020304" pitchFamily="18" charset="0"/>
                </a:rPr>
                <a:t>l</a:t>
              </a:r>
              <a:r>
                <a:rPr lang="en-US" altLang="en-US" sz="1800">
                  <a:latin typeface="Arial" panose="020B0604020202020204" pitchFamily="34" charset="0"/>
                </a:rPr>
                <a:t>) + HS</a:t>
              </a:r>
              <a:r>
                <a:rPr lang="en-US" altLang="en-US" sz="1800" baseline="30000">
                  <a:latin typeface="Arial" panose="020B0604020202020204" pitchFamily="34" charset="0"/>
                </a:rPr>
                <a:t>-</a:t>
              </a:r>
              <a:r>
                <a:rPr lang="en-US" altLang="en-US" sz="1800">
                  <a:latin typeface="Arial" panose="020B0604020202020204" pitchFamily="34" charset="0"/>
                </a:rPr>
                <a:t>(</a:t>
              </a:r>
              <a:r>
                <a:rPr lang="en-US" altLang="en-US" sz="1800" i="1">
                  <a:latin typeface="Times" panose="02020603050405020304" pitchFamily="18" charset="0"/>
                </a:rPr>
                <a:t>aq</a:t>
              </a:r>
              <a:r>
                <a:rPr lang="en-US" altLang="en-US" sz="1800">
                  <a:latin typeface="Arial" panose="020B0604020202020204" pitchFamily="34" charset="0"/>
                </a:rPr>
                <a:t>)             OH</a:t>
              </a:r>
              <a:r>
                <a:rPr lang="en-US" altLang="en-US" sz="1800" baseline="30000">
                  <a:latin typeface="Arial" panose="020B0604020202020204" pitchFamily="34" charset="0"/>
                </a:rPr>
                <a:t>-</a:t>
              </a:r>
              <a:r>
                <a:rPr lang="en-US" altLang="en-US" sz="1800">
                  <a:latin typeface="Arial" panose="020B0604020202020204" pitchFamily="34" charset="0"/>
                </a:rPr>
                <a:t>(</a:t>
              </a:r>
              <a:r>
                <a:rPr lang="en-US" altLang="en-US" sz="1800" i="1">
                  <a:latin typeface="Times" panose="02020603050405020304" pitchFamily="18" charset="0"/>
                </a:rPr>
                <a:t>aq</a:t>
              </a:r>
              <a:r>
                <a:rPr lang="en-US" altLang="en-US" sz="1800">
                  <a:latin typeface="Arial" panose="020B0604020202020204" pitchFamily="34" charset="0"/>
                </a:rPr>
                <a:t>) + H</a:t>
              </a:r>
              <a:r>
                <a:rPr lang="en-US" altLang="en-US" sz="1800" baseline="-25000">
                  <a:latin typeface="Arial" panose="020B0604020202020204" pitchFamily="34" charset="0"/>
                </a:rPr>
                <a:t>2</a:t>
              </a:r>
              <a:r>
                <a:rPr lang="en-US" altLang="en-US" sz="1800">
                  <a:latin typeface="Arial" panose="020B0604020202020204" pitchFamily="34" charset="0"/>
                </a:rPr>
                <a:t>S(</a:t>
              </a:r>
              <a:r>
                <a:rPr lang="en-US" altLang="en-US" sz="1800" i="1">
                  <a:latin typeface="Times" panose="02020603050405020304" pitchFamily="18" charset="0"/>
                </a:rPr>
                <a:t>aq</a:t>
              </a:r>
              <a:r>
                <a:rPr lang="en-US" altLang="en-US" sz="1800">
                  <a:latin typeface="Arial" panose="020B0604020202020204" pitchFamily="34" charset="0"/>
                </a:rPr>
                <a:t>)</a:t>
              </a:r>
              <a:endParaRPr lang="en-US" altLang="en-US" sz="1800" b="1">
                <a:latin typeface="Arial" panose="020B0604020202020204" pitchFamily="34" charset="0"/>
              </a:endParaRPr>
            </a:p>
          </p:txBody>
        </p:sp>
        <p:pic>
          <p:nvPicPr>
            <p:cNvPr id="8603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8" y="1764"/>
              <a:ext cx="40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0"/>
          <p:cNvGrpSpPr>
            <a:grpSpLocks/>
          </p:cNvGrpSpPr>
          <p:nvPr/>
        </p:nvGrpSpPr>
        <p:grpSpPr bwMode="auto">
          <a:xfrm>
            <a:off x="1981200" y="2209800"/>
            <a:ext cx="6096000" cy="366713"/>
            <a:chOff x="1248" y="1392"/>
            <a:chExt cx="3840" cy="231"/>
          </a:xfrm>
        </p:grpSpPr>
        <p:sp>
          <p:nvSpPr>
            <p:cNvPr id="86027" name="Text Box 11"/>
            <p:cNvSpPr txBox="1">
              <a:spLocks noChangeArrowheads="1"/>
            </p:cNvSpPr>
            <p:nvPr/>
          </p:nvSpPr>
          <p:spPr bwMode="auto">
            <a:xfrm>
              <a:off x="1248" y="1392"/>
              <a:ext cx="38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latin typeface="Arial" panose="020B0604020202020204" pitchFamily="34" charset="0"/>
                </a:rPr>
                <a:t>(a)</a:t>
              </a:r>
              <a:r>
                <a:rPr lang="en-US" altLang="en-US" sz="1800">
                  <a:latin typeface="Arial" panose="020B0604020202020204" pitchFamily="34" charset="0"/>
                </a:rPr>
                <a:t>  H</a:t>
              </a:r>
              <a:r>
                <a:rPr lang="en-US" altLang="en-US" sz="1800" baseline="-25000">
                  <a:latin typeface="Arial" panose="020B0604020202020204" pitchFamily="34" charset="0"/>
                </a:rPr>
                <a:t>2</a:t>
              </a:r>
              <a:r>
                <a:rPr lang="en-US" altLang="en-US" sz="1800">
                  <a:latin typeface="Arial" panose="020B0604020202020204" pitchFamily="34" charset="0"/>
                </a:rPr>
                <a:t>PO</a:t>
              </a:r>
              <a:r>
                <a:rPr lang="en-US" altLang="en-US" sz="1800" baseline="-25000">
                  <a:latin typeface="Arial" panose="020B0604020202020204" pitchFamily="34" charset="0"/>
                </a:rPr>
                <a:t>4</a:t>
              </a:r>
              <a:r>
                <a:rPr lang="en-US" altLang="en-US" sz="1800" baseline="30000">
                  <a:latin typeface="Arial" panose="020B0604020202020204" pitchFamily="34" charset="0"/>
                </a:rPr>
                <a:t>-</a:t>
              </a:r>
              <a:r>
                <a:rPr lang="en-US" altLang="en-US" sz="1800">
                  <a:latin typeface="Arial" panose="020B0604020202020204" pitchFamily="34" charset="0"/>
                </a:rPr>
                <a:t>(</a:t>
              </a:r>
              <a:r>
                <a:rPr lang="en-US" altLang="en-US" sz="1800" i="1">
                  <a:latin typeface="Times" panose="02020603050405020304" pitchFamily="18" charset="0"/>
                </a:rPr>
                <a:t>aq</a:t>
              </a:r>
              <a:r>
                <a:rPr lang="en-US" altLang="en-US" sz="1800">
                  <a:latin typeface="Arial" panose="020B0604020202020204" pitchFamily="34" charset="0"/>
                </a:rPr>
                <a:t>) + NH</a:t>
              </a:r>
              <a:r>
                <a:rPr lang="en-US" altLang="en-US" sz="1800" baseline="-25000">
                  <a:latin typeface="Arial" panose="020B0604020202020204" pitchFamily="34" charset="0"/>
                </a:rPr>
                <a:t>3</a:t>
              </a:r>
              <a:r>
                <a:rPr lang="en-US" altLang="en-US" sz="1800">
                  <a:latin typeface="Arial" panose="020B0604020202020204" pitchFamily="34" charset="0"/>
                </a:rPr>
                <a:t>(</a:t>
              </a:r>
              <a:r>
                <a:rPr lang="en-US" altLang="en-US" sz="1800" i="1">
                  <a:latin typeface="Times" panose="02020603050405020304" pitchFamily="18" charset="0"/>
                </a:rPr>
                <a:t>aq</a:t>
              </a:r>
              <a:r>
                <a:rPr lang="en-US" altLang="en-US" sz="1800">
                  <a:latin typeface="Arial" panose="020B0604020202020204" pitchFamily="34" charset="0"/>
                </a:rPr>
                <a:t>)             HPO</a:t>
              </a:r>
              <a:r>
                <a:rPr lang="en-US" altLang="en-US" sz="1800" baseline="-25000">
                  <a:latin typeface="Arial" panose="020B0604020202020204" pitchFamily="34" charset="0"/>
                </a:rPr>
                <a:t>4</a:t>
              </a:r>
              <a:r>
                <a:rPr lang="en-US" altLang="en-US" sz="1800" baseline="30000">
                  <a:latin typeface="Arial" panose="020B0604020202020204" pitchFamily="34" charset="0"/>
                </a:rPr>
                <a:t>2-</a:t>
              </a:r>
              <a:r>
                <a:rPr lang="en-US" altLang="en-US" sz="1800">
                  <a:latin typeface="Arial" panose="020B0604020202020204" pitchFamily="34" charset="0"/>
                </a:rPr>
                <a:t>(</a:t>
              </a:r>
              <a:r>
                <a:rPr lang="en-US" altLang="en-US" sz="1800" i="1">
                  <a:latin typeface="Times" panose="02020603050405020304" pitchFamily="18" charset="0"/>
                </a:rPr>
                <a:t>aq</a:t>
              </a:r>
              <a:r>
                <a:rPr lang="en-US" altLang="en-US" sz="1800">
                  <a:latin typeface="Arial" panose="020B0604020202020204" pitchFamily="34" charset="0"/>
                </a:rPr>
                <a:t>) + NH</a:t>
              </a:r>
              <a:r>
                <a:rPr lang="en-US" altLang="en-US" sz="1800" baseline="-25000">
                  <a:latin typeface="Arial" panose="020B0604020202020204" pitchFamily="34" charset="0"/>
                </a:rPr>
                <a:t>4</a:t>
              </a:r>
              <a:r>
                <a:rPr lang="en-US" altLang="en-US" sz="1800" baseline="30000">
                  <a:latin typeface="Arial" panose="020B0604020202020204" pitchFamily="34" charset="0"/>
                </a:rPr>
                <a:t>+</a:t>
              </a:r>
              <a:r>
                <a:rPr lang="en-US" altLang="en-US" sz="1800">
                  <a:latin typeface="Arial" panose="020B0604020202020204" pitchFamily="34" charset="0"/>
                </a:rPr>
                <a:t>(</a:t>
              </a:r>
              <a:r>
                <a:rPr lang="en-US" altLang="en-US" sz="1800" i="1">
                  <a:latin typeface="Times" panose="02020603050405020304" pitchFamily="18" charset="0"/>
                </a:rPr>
                <a:t>aq</a:t>
              </a:r>
              <a:r>
                <a:rPr lang="en-US" altLang="en-US" sz="1800">
                  <a:latin typeface="Arial" panose="020B0604020202020204" pitchFamily="34" charset="0"/>
                </a:rPr>
                <a:t>)</a:t>
              </a:r>
              <a:endParaRPr lang="en-US" altLang="en-US" sz="1800" b="1">
                <a:latin typeface="Arial" panose="020B0604020202020204" pitchFamily="34" charset="0"/>
              </a:endParaRPr>
            </a:p>
          </p:txBody>
        </p:sp>
        <p:pic>
          <p:nvPicPr>
            <p:cNvPr id="8602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 y="1428"/>
              <a:ext cx="40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5661" name="Text Box 13"/>
          <p:cNvSpPr txBox="1">
            <a:spLocks noChangeArrowheads="1"/>
          </p:cNvSpPr>
          <p:nvPr/>
        </p:nvSpPr>
        <p:spPr bwMode="auto">
          <a:xfrm>
            <a:off x="457200" y="42672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latin typeface="Arial" panose="020B0604020202020204" pitchFamily="34" charset="0"/>
              </a:rPr>
              <a:t>SOLUTION:</a:t>
            </a:r>
          </a:p>
        </p:txBody>
      </p:sp>
      <p:grpSp>
        <p:nvGrpSpPr>
          <p:cNvPr id="5" name="Group 14"/>
          <p:cNvGrpSpPr>
            <a:grpSpLocks/>
          </p:cNvGrpSpPr>
          <p:nvPr/>
        </p:nvGrpSpPr>
        <p:grpSpPr bwMode="auto">
          <a:xfrm>
            <a:off x="457200" y="3200400"/>
            <a:ext cx="8153400" cy="915988"/>
            <a:chOff x="288" y="1536"/>
            <a:chExt cx="5136" cy="577"/>
          </a:xfrm>
        </p:grpSpPr>
        <p:sp>
          <p:nvSpPr>
            <p:cNvPr id="86025" name="Text Box 15"/>
            <p:cNvSpPr txBox="1">
              <a:spLocks noChangeArrowheads="1"/>
            </p:cNvSpPr>
            <p:nvPr/>
          </p:nvSpPr>
          <p:spPr bwMode="auto">
            <a:xfrm>
              <a:off x="288" y="1536"/>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latin typeface="Arial" panose="020B0604020202020204" pitchFamily="34" charset="0"/>
                </a:rPr>
                <a:t>PLAN:</a:t>
              </a:r>
            </a:p>
          </p:txBody>
        </p:sp>
        <p:sp>
          <p:nvSpPr>
            <p:cNvPr id="86026" name="Text Box 16"/>
            <p:cNvSpPr txBox="1">
              <a:spLocks noChangeArrowheads="1"/>
            </p:cNvSpPr>
            <p:nvPr/>
          </p:nvSpPr>
          <p:spPr bwMode="auto">
            <a:xfrm>
              <a:off x="912" y="1536"/>
              <a:ext cx="4512"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latin typeface="Arial" panose="020B0604020202020204" pitchFamily="34" charset="0"/>
                </a:rPr>
                <a:t>Identify the conjugate acid-base pairs and then consult </a:t>
              </a:r>
              <a:r>
                <a:rPr lang="en-US" altLang="en-US" sz="1800" b="1">
                  <a:latin typeface="Arial" panose="020B0604020202020204" pitchFamily="34" charset="0"/>
                  <a:hlinkClick r:id="rId4" action="ppaction://hlinksldjump"/>
                </a:rPr>
                <a:t>SLIDE 24 </a:t>
              </a:r>
              <a:r>
                <a:rPr lang="en-US" altLang="en-US" sz="1800">
                  <a:latin typeface="Arial" panose="020B0604020202020204" pitchFamily="34" charset="0"/>
                </a:rPr>
                <a:t>to determine the relative strength of each.  The stronger the species, the more preponderant its conjugate.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5566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61"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Slide Number Placeholder 4"/>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fld id="{887F4075-8B0E-4D2A-AF43-39AB271216A6}" type="slidenum">
              <a:rPr lang="en-US" altLang="en-US" sz="1400" smtClean="0"/>
              <a:pPr algn="ctr">
                <a:spcBef>
                  <a:spcPct val="0"/>
                </a:spcBef>
                <a:buFontTx/>
                <a:buNone/>
              </a:pPr>
              <a:t>42</a:t>
            </a:fld>
            <a:endParaRPr lang="en-US" altLang="en-US" sz="1400" smtClean="0"/>
          </a:p>
        </p:txBody>
      </p:sp>
      <p:sp>
        <p:nvSpPr>
          <p:cNvPr id="88067" name="Rectangle 2"/>
          <p:cNvSpPr>
            <a:spLocks noGrp="1" noChangeArrowheads="1"/>
          </p:cNvSpPr>
          <p:nvPr>
            <p:ph type="title"/>
          </p:nvPr>
        </p:nvSpPr>
        <p:spPr/>
        <p:txBody>
          <a:bodyPr/>
          <a:lstStyle/>
          <a:p>
            <a:r>
              <a:rPr lang="en-US" altLang="en-US" smtClean="0"/>
              <a:t>p</a:t>
            </a:r>
            <a:r>
              <a:rPr lang="en-US" altLang="en-US" i="1" smtClean="0"/>
              <a:t>K</a:t>
            </a:r>
          </a:p>
        </p:txBody>
      </p:sp>
      <p:sp>
        <p:nvSpPr>
          <p:cNvPr id="77827" name="Rectangle 3"/>
          <p:cNvSpPr>
            <a:spLocks noGrp="1" noChangeArrowheads="1"/>
          </p:cNvSpPr>
          <p:nvPr>
            <p:ph type="body" idx="1"/>
          </p:nvPr>
        </p:nvSpPr>
        <p:spPr>
          <a:xfrm>
            <a:off x="381000" y="1752600"/>
            <a:ext cx="8458200" cy="4114800"/>
          </a:xfrm>
        </p:spPr>
        <p:txBody>
          <a:bodyPr/>
          <a:lstStyle/>
          <a:p>
            <a:r>
              <a:rPr lang="en-US" altLang="en-US" smtClean="0"/>
              <a:t>a way of expressing the strength of an acid or base is </a:t>
            </a:r>
            <a:r>
              <a:rPr lang="en-US" altLang="en-US" b="1" smtClean="0">
                <a:solidFill>
                  <a:schemeClr val="hlink"/>
                </a:solidFill>
              </a:rPr>
              <a:t>p</a:t>
            </a:r>
            <a:r>
              <a:rPr lang="en-US" altLang="en-US" b="1" i="1" smtClean="0">
                <a:solidFill>
                  <a:schemeClr val="hlink"/>
                </a:solidFill>
              </a:rPr>
              <a:t>K</a:t>
            </a:r>
          </a:p>
          <a:p>
            <a:r>
              <a:rPr lang="en-US" altLang="en-US" smtClean="0"/>
              <a:t>p</a:t>
            </a:r>
            <a:r>
              <a:rPr lang="en-US" altLang="en-US" i="1" smtClean="0"/>
              <a:t>K</a:t>
            </a:r>
            <a:r>
              <a:rPr lang="en-US" altLang="en-US" baseline="-25000" smtClean="0"/>
              <a:t>a</a:t>
            </a:r>
            <a:r>
              <a:rPr lang="en-US" altLang="en-US" smtClean="0"/>
              <a:t> = -log(</a:t>
            </a:r>
            <a:r>
              <a:rPr lang="en-US" altLang="en-US" i="1" smtClean="0"/>
              <a:t>K</a:t>
            </a:r>
            <a:r>
              <a:rPr lang="en-US" altLang="en-US" baseline="-25000" smtClean="0"/>
              <a:t>a</a:t>
            </a:r>
            <a:r>
              <a:rPr lang="en-US" altLang="en-US" smtClean="0"/>
              <a:t>), </a:t>
            </a:r>
            <a:r>
              <a:rPr lang="en-US" altLang="en-US" i="1" smtClean="0"/>
              <a:t>K</a:t>
            </a:r>
            <a:r>
              <a:rPr lang="en-US" altLang="en-US" baseline="-25000" smtClean="0"/>
              <a:t>a</a:t>
            </a:r>
            <a:r>
              <a:rPr lang="en-US" altLang="en-US" smtClean="0"/>
              <a:t> = 10</a:t>
            </a:r>
            <a:r>
              <a:rPr lang="en-US" altLang="en-US" baseline="30000" smtClean="0"/>
              <a:t>-p</a:t>
            </a:r>
            <a:r>
              <a:rPr lang="en-US" altLang="en-US" i="1" baseline="30000" smtClean="0"/>
              <a:t>K</a:t>
            </a:r>
            <a:r>
              <a:rPr lang="en-US" altLang="en-US" baseline="30000" smtClean="0"/>
              <a:t>a</a:t>
            </a:r>
          </a:p>
          <a:p>
            <a:r>
              <a:rPr lang="en-US" altLang="en-US" smtClean="0"/>
              <a:t>p</a:t>
            </a:r>
            <a:r>
              <a:rPr lang="en-US" altLang="en-US" i="1" smtClean="0"/>
              <a:t>K</a:t>
            </a:r>
            <a:r>
              <a:rPr lang="en-US" altLang="en-US" baseline="-25000" smtClean="0"/>
              <a:t>b</a:t>
            </a:r>
            <a:r>
              <a:rPr lang="en-US" altLang="en-US" smtClean="0"/>
              <a:t> = -log(</a:t>
            </a:r>
            <a:r>
              <a:rPr lang="en-US" altLang="en-US" i="1" smtClean="0"/>
              <a:t>K</a:t>
            </a:r>
            <a:r>
              <a:rPr lang="en-US" altLang="en-US" baseline="-25000" smtClean="0"/>
              <a:t>b</a:t>
            </a:r>
            <a:r>
              <a:rPr lang="en-US" altLang="en-US" smtClean="0"/>
              <a:t>), </a:t>
            </a:r>
            <a:r>
              <a:rPr lang="en-US" altLang="en-US" i="1" smtClean="0"/>
              <a:t>K</a:t>
            </a:r>
            <a:r>
              <a:rPr lang="en-US" altLang="en-US" baseline="-25000" smtClean="0"/>
              <a:t>b</a:t>
            </a:r>
            <a:r>
              <a:rPr lang="en-US" altLang="en-US" smtClean="0"/>
              <a:t> = 10</a:t>
            </a:r>
            <a:r>
              <a:rPr lang="en-US" altLang="en-US" baseline="30000" smtClean="0"/>
              <a:t>-p</a:t>
            </a:r>
            <a:r>
              <a:rPr lang="en-US" altLang="en-US" i="1" baseline="30000" smtClean="0"/>
              <a:t>K</a:t>
            </a:r>
            <a:r>
              <a:rPr lang="en-US" altLang="en-US" baseline="30000" smtClean="0"/>
              <a:t>b</a:t>
            </a:r>
            <a:endParaRPr lang="en-US" altLang="en-US" smtClean="0"/>
          </a:p>
          <a:p>
            <a:r>
              <a:rPr lang="en-US" altLang="en-US" b="1" smtClean="0">
                <a:solidFill>
                  <a:schemeClr val="hlink"/>
                </a:solidFill>
              </a:rPr>
              <a:t>the stronger the acid, the smaller the p</a:t>
            </a:r>
            <a:r>
              <a:rPr lang="en-US" altLang="en-US" b="1" i="1" smtClean="0">
                <a:solidFill>
                  <a:schemeClr val="hlink"/>
                </a:solidFill>
              </a:rPr>
              <a:t>K</a:t>
            </a:r>
            <a:r>
              <a:rPr lang="en-US" altLang="en-US" b="1" baseline="-25000" smtClean="0">
                <a:solidFill>
                  <a:schemeClr val="hlink"/>
                </a:solidFill>
              </a:rPr>
              <a:t>a</a:t>
            </a:r>
            <a:endParaRPr lang="en-US" altLang="en-US" smtClean="0">
              <a:solidFill>
                <a:schemeClr val="hlink"/>
              </a:solidFill>
            </a:endParaRPr>
          </a:p>
          <a:p>
            <a:pPr lvl="1"/>
            <a:r>
              <a:rPr lang="en-US" altLang="en-US" smtClean="0"/>
              <a:t>larger </a:t>
            </a:r>
            <a:r>
              <a:rPr lang="en-US" altLang="en-US" i="1" smtClean="0"/>
              <a:t>K</a:t>
            </a:r>
            <a:r>
              <a:rPr lang="en-US" altLang="en-US" baseline="-25000" smtClean="0"/>
              <a:t>a</a:t>
            </a:r>
            <a:r>
              <a:rPr lang="en-US" altLang="en-US" smtClean="0"/>
              <a:t> = smaller p</a:t>
            </a:r>
            <a:r>
              <a:rPr lang="en-US" altLang="en-US" i="1" smtClean="0"/>
              <a:t>K</a:t>
            </a:r>
            <a:r>
              <a:rPr lang="en-US" altLang="en-US" baseline="-25000" smtClean="0"/>
              <a:t>a</a:t>
            </a:r>
            <a:endParaRPr lang="en-US" altLang="en-US" smtClean="0"/>
          </a:p>
          <a:p>
            <a:pPr lvl="2"/>
            <a:r>
              <a:rPr lang="en-US" altLang="en-US" smtClean="0"/>
              <a:t>because it is the –log</a:t>
            </a:r>
          </a:p>
          <a:p>
            <a:endParaRPr lang="en-US" alt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wipe(left)">
                                      <p:cBhvr>
                                        <p:cTn id="7" dur="500"/>
                                        <p:tgtEl>
                                          <p:spTgt spid="778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7827">
                                            <p:txEl>
                                              <p:pRg st="1" end="1"/>
                                            </p:txEl>
                                          </p:spTgt>
                                        </p:tgtEl>
                                        <p:attrNameLst>
                                          <p:attrName>style.visibility</p:attrName>
                                        </p:attrNameLst>
                                      </p:cBhvr>
                                      <p:to>
                                        <p:strVal val="visible"/>
                                      </p:to>
                                    </p:set>
                                    <p:animEffect transition="in" filter="wipe(left)">
                                      <p:cBhvr>
                                        <p:cTn id="12" dur="500"/>
                                        <p:tgtEl>
                                          <p:spTgt spid="778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7827">
                                            <p:txEl>
                                              <p:pRg st="2" end="2"/>
                                            </p:txEl>
                                          </p:spTgt>
                                        </p:tgtEl>
                                        <p:attrNameLst>
                                          <p:attrName>style.visibility</p:attrName>
                                        </p:attrNameLst>
                                      </p:cBhvr>
                                      <p:to>
                                        <p:strVal val="visible"/>
                                      </p:to>
                                    </p:set>
                                    <p:animEffect transition="in" filter="wipe(left)">
                                      <p:cBhvr>
                                        <p:cTn id="17" dur="500"/>
                                        <p:tgtEl>
                                          <p:spTgt spid="778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7827">
                                            <p:txEl>
                                              <p:pRg st="3" end="3"/>
                                            </p:txEl>
                                          </p:spTgt>
                                        </p:tgtEl>
                                        <p:attrNameLst>
                                          <p:attrName>style.visibility</p:attrName>
                                        </p:attrNameLst>
                                      </p:cBhvr>
                                      <p:to>
                                        <p:strVal val="visible"/>
                                      </p:to>
                                    </p:set>
                                    <p:animEffect transition="in" filter="wipe(left)">
                                      <p:cBhvr>
                                        <p:cTn id="22" dur="500"/>
                                        <p:tgtEl>
                                          <p:spTgt spid="77827">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7827">
                                            <p:txEl>
                                              <p:pRg st="4" end="4"/>
                                            </p:txEl>
                                          </p:spTgt>
                                        </p:tgtEl>
                                        <p:attrNameLst>
                                          <p:attrName>style.visibility</p:attrName>
                                        </p:attrNameLst>
                                      </p:cBhvr>
                                      <p:to>
                                        <p:strVal val="visible"/>
                                      </p:to>
                                    </p:set>
                                    <p:animEffect transition="in" filter="wipe(left)">
                                      <p:cBhvr>
                                        <p:cTn id="25" dur="500"/>
                                        <p:tgtEl>
                                          <p:spTgt spid="77827">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77827">
                                            <p:txEl>
                                              <p:pRg st="5" end="5"/>
                                            </p:txEl>
                                          </p:spTgt>
                                        </p:tgtEl>
                                        <p:attrNameLst>
                                          <p:attrName>style.visibility</p:attrName>
                                        </p:attrNameLst>
                                      </p:cBhvr>
                                      <p:to>
                                        <p:strVal val="visible"/>
                                      </p:to>
                                    </p:set>
                                    <p:animEffect transition="in" filter="wipe(left)">
                                      <p:cBhvr>
                                        <p:cTn id="28" dur="500"/>
                                        <p:tgtEl>
                                          <p:spTgt spid="778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685800" y="304800"/>
            <a:ext cx="800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800">
                <a:latin typeface="Arial" panose="020B0604020202020204" pitchFamily="34" charset="0"/>
                <a:cs typeface="Arial" panose="020B0604020202020204" pitchFamily="34" charset="0"/>
              </a:rPr>
              <a:t>The Relationship Between K</a:t>
            </a:r>
            <a:r>
              <a:rPr lang="en-US" altLang="en-US" sz="2800" baseline="-25000">
                <a:latin typeface="Arial" panose="020B0604020202020204" pitchFamily="34" charset="0"/>
                <a:cs typeface="Arial" panose="020B0604020202020204" pitchFamily="34" charset="0"/>
              </a:rPr>
              <a:t>a</a:t>
            </a:r>
            <a:r>
              <a:rPr lang="en-US" altLang="en-US" sz="2800">
                <a:latin typeface="Arial" panose="020B0604020202020204" pitchFamily="34" charset="0"/>
                <a:cs typeface="Arial" panose="020B0604020202020204" pitchFamily="34" charset="0"/>
              </a:rPr>
              <a:t> and pK</a:t>
            </a:r>
            <a:r>
              <a:rPr lang="en-US" altLang="en-US" sz="2800" baseline="-25000">
                <a:latin typeface="Arial" panose="020B0604020202020204" pitchFamily="34" charset="0"/>
                <a:cs typeface="Arial" panose="020B0604020202020204" pitchFamily="34" charset="0"/>
              </a:rPr>
              <a:t>a</a:t>
            </a:r>
            <a:r>
              <a:rPr lang="en-US" altLang="en-US" sz="2800">
                <a:latin typeface="Arial" panose="020B0604020202020204" pitchFamily="34" charset="0"/>
                <a:cs typeface="Arial" panose="020B0604020202020204" pitchFamily="34" charset="0"/>
              </a:rPr>
              <a:t> </a:t>
            </a:r>
          </a:p>
        </p:txBody>
      </p:sp>
      <p:sp>
        <p:nvSpPr>
          <p:cNvPr id="90115" name="Text Box 3"/>
          <p:cNvSpPr txBox="1">
            <a:spLocks noChangeArrowheads="1"/>
          </p:cNvSpPr>
          <p:nvPr/>
        </p:nvSpPr>
        <p:spPr bwMode="auto">
          <a:xfrm>
            <a:off x="457200" y="1752600"/>
            <a:ext cx="3405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t>Acid Name (Formula)</a:t>
            </a:r>
          </a:p>
        </p:txBody>
      </p:sp>
      <p:sp>
        <p:nvSpPr>
          <p:cNvPr id="90116" name="Text Box 4"/>
          <p:cNvSpPr txBox="1">
            <a:spLocks noChangeArrowheads="1"/>
          </p:cNvSpPr>
          <p:nvPr/>
        </p:nvSpPr>
        <p:spPr bwMode="auto">
          <a:xfrm>
            <a:off x="4267200" y="17526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t>K</a:t>
            </a:r>
            <a:r>
              <a:rPr lang="en-US" altLang="en-US" sz="2400" baseline="-25000"/>
              <a:t>a</a:t>
            </a:r>
            <a:r>
              <a:rPr lang="en-US" altLang="en-US" sz="2400"/>
              <a:t> at 25</a:t>
            </a:r>
            <a:r>
              <a:rPr lang="en-US" altLang="en-US" sz="2400" baseline="30000"/>
              <a:t>0</a:t>
            </a:r>
            <a:r>
              <a:rPr lang="en-US" altLang="en-US" sz="2400"/>
              <a:t>C</a:t>
            </a:r>
          </a:p>
        </p:txBody>
      </p:sp>
      <p:sp>
        <p:nvSpPr>
          <p:cNvPr id="90117" name="Text Box 5"/>
          <p:cNvSpPr txBox="1">
            <a:spLocks noChangeArrowheads="1"/>
          </p:cNvSpPr>
          <p:nvPr/>
        </p:nvSpPr>
        <p:spPr bwMode="auto">
          <a:xfrm>
            <a:off x="6248400" y="17526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t>pK</a:t>
            </a:r>
            <a:r>
              <a:rPr lang="en-US" altLang="en-US" sz="2400" baseline="-25000"/>
              <a:t>a</a:t>
            </a:r>
            <a:endParaRPr lang="en-US" altLang="en-US" sz="2400"/>
          </a:p>
        </p:txBody>
      </p:sp>
      <p:sp>
        <p:nvSpPr>
          <p:cNvPr id="34822" name="Line 6">
            <a:extLst>
              <a:ext uri="{FF2B5EF4-FFF2-40B4-BE49-F238E27FC236}">
                <a16:creationId xmlns:a16="http://schemas.microsoft.com/office/drawing/2014/main" xmlns="" id="{BA5B69A0-B19B-46C6-BB2A-82DB3C52A410}"/>
              </a:ext>
            </a:extLst>
          </p:cNvPr>
          <p:cNvSpPr>
            <a:spLocks noChangeShapeType="1"/>
          </p:cNvSpPr>
          <p:nvPr/>
        </p:nvSpPr>
        <p:spPr bwMode="auto">
          <a:xfrm>
            <a:off x="519113" y="2216150"/>
            <a:ext cx="6858000" cy="0"/>
          </a:xfrm>
          <a:prstGeom prst="line">
            <a:avLst/>
          </a:prstGeom>
          <a:noFill/>
          <a:ln w="28575">
            <a:solidFill>
              <a:srgbClr val="7030A0"/>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ln>
                <a:solidFill>
                  <a:srgbClr val="7030A0"/>
                </a:solidFill>
              </a:ln>
            </a:endParaRPr>
          </a:p>
        </p:txBody>
      </p:sp>
      <p:sp>
        <p:nvSpPr>
          <p:cNvPr id="90119" name="Text Box 7"/>
          <p:cNvSpPr txBox="1">
            <a:spLocks noChangeArrowheads="1"/>
          </p:cNvSpPr>
          <p:nvPr/>
        </p:nvSpPr>
        <p:spPr bwMode="auto">
          <a:xfrm>
            <a:off x="381000" y="2514600"/>
            <a:ext cx="403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t>Hydrogen sulfate ion (HSO</a:t>
            </a:r>
            <a:r>
              <a:rPr lang="en-US" altLang="en-US" sz="2400" baseline="-25000"/>
              <a:t>4</a:t>
            </a:r>
            <a:r>
              <a:rPr lang="en-US" altLang="en-US" sz="2400" baseline="30000"/>
              <a:t>-</a:t>
            </a:r>
            <a:r>
              <a:rPr lang="en-US" altLang="en-US" sz="2400"/>
              <a:t>)</a:t>
            </a:r>
          </a:p>
        </p:txBody>
      </p:sp>
      <p:sp>
        <p:nvSpPr>
          <p:cNvPr id="90120" name="Text Box 8"/>
          <p:cNvSpPr txBox="1">
            <a:spLocks noChangeArrowheads="1"/>
          </p:cNvSpPr>
          <p:nvPr/>
        </p:nvSpPr>
        <p:spPr bwMode="auto">
          <a:xfrm>
            <a:off x="4267200" y="24003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buFontTx/>
              <a:buNone/>
            </a:pPr>
            <a:r>
              <a:rPr lang="en-US" altLang="en-US" sz="2400"/>
              <a:t>1.02x10</a:t>
            </a:r>
            <a:r>
              <a:rPr lang="en-US" altLang="en-US" sz="2400" baseline="30000"/>
              <a:t>-2</a:t>
            </a:r>
            <a:endParaRPr lang="en-US" altLang="en-US" sz="2400"/>
          </a:p>
        </p:txBody>
      </p:sp>
      <p:sp>
        <p:nvSpPr>
          <p:cNvPr id="90121" name="Text Box 9"/>
          <p:cNvSpPr txBox="1">
            <a:spLocks noChangeArrowheads="1"/>
          </p:cNvSpPr>
          <p:nvPr/>
        </p:nvSpPr>
        <p:spPr bwMode="auto">
          <a:xfrm>
            <a:off x="990600" y="3028950"/>
            <a:ext cx="320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t>Nitrous acid (HNO</a:t>
            </a:r>
            <a:r>
              <a:rPr lang="en-US" altLang="en-US" sz="2400" baseline="-25000"/>
              <a:t>2</a:t>
            </a:r>
            <a:r>
              <a:rPr lang="en-US" altLang="en-US" sz="2400"/>
              <a:t>)</a:t>
            </a:r>
          </a:p>
        </p:txBody>
      </p:sp>
      <p:sp>
        <p:nvSpPr>
          <p:cNvPr id="90122" name="Text Box 10"/>
          <p:cNvSpPr txBox="1">
            <a:spLocks noChangeArrowheads="1"/>
          </p:cNvSpPr>
          <p:nvPr/>
        </p:nvSpPr>
        <p:spPr bwMode="auto">
          <a:xfrm>
            <a:off x="990600" y="3619500"/>
            <a:ext cx="320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t>Acetic acid (CH</a:t>
            </a:r>
            <a:r>
              <a:rPr lang="en-US" altLang="en-US" sz="2400" baseline="-25000"/>
              <a:t>3</a:t>
            </a:r>
            <a:r>
              <a:rPr lang="en-US" altLang="en-US" sz="2400"/>
              <a:t>COOH)</a:t>
            </a:r>
          </a:p>
        </p:txBody>
      </p:sp>
      <p:sp>
        <p:nvSpPr>
          <p:cNvPr id="90123" name="Text Box 11"/>
          <p:cNvSpPr txBox="1">
            <a:spLocks noChangeArrowheads="1"/>
          </p:cNvSpPr>
          <p:nvPr/>
        </p:nvSpPr>
        <p:spPr bwMode="auto">
          <a:xfrm>
            <a:off x="381000" y="4114800"/>
            <a:ext cx="381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t>Hypobromous acid (HBrO)</a:t>
            </a:r>
          </a:p>
        </p:txBody>
      </p:sp>
      <p:sp>
        <p:nvSpPr>
          <p:cNvPr id="90124" name="Text Box 12"/>
          <p:cNvSpPr txBox="1">
            <a:spLocks noChangeArrowheads="1"/>
          </p:cNvSpPr>
          <p:nvPr/>
        </p:nvSpPr>
        <p:spPr bwMode="auto">
          <a:xfrm>
            <a:off x="990600" y="4800600"/>
            <a:ext cx="320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t>Phenol (C</a:t>
            </a:r>
            <a:r>
              <a:rPr lang="en-US" altLang="en-US" sz="2400" baseline="-25000"/>
              <a:t>6</a:t>
            </a:r>
            <a:r>
              <a:rPr lang="en-US" altLang="en-US" sz="2400"/>
              <a:t>H</a:t>
            </a:r>
            <a:r>
              <a:rPr lang="en-US" altLang="en-US" sz="2400" baseline="-25000"/>
              <a:t>5</a:t>
            </a:r>
            <a:r>
              <a:rPr lang="en-US" altLang="en-US" sz="2400"/>
              <a:t>OH)</a:t>
            </a:r>
          </a:p>
        </p:txBody>
      </p:sp>
      <p:sp>
        <p:nvSpPr>
          <p:cNvPr id="90125" name="Text Box 13"/>
          <p:cNvSpPr txBox="1">
            <a:spLocks noChangeArrowheads="1"/>
          </p:cNvSpPr>
          <p:nvPr/>
        </p:nvSpPr>
        <p:spPr bwMode="auto">
          <a:xfrm>
            <a:off x="4419600" y="2990850"/>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buFontTx/>
              <a:buNone/>
            </a:pPr>
            <a:r>
              <a:rPr lang="en-US" altLang="en-US" sz="2400"/>
              <a:t>7.1x10</a:t>
            </a:r>
            <a:r>
              <a:rPr lang="en-US" altLang="en-US" sz="2400" baseline="30000"/>
              <a:t>-4</a:t>
            </a:r>
            <a:endParaRPr lang="en-US" altLang="en-US" sz="2400"/>
          </a:p>
        </p:txBody>
      </p:sp>
      <p:sp>
        <p:nvSpPr>
          <p:cNvPr id="90126" name="Text Box 14"/>
          <p:cNvSpPr txBox="1">
            <a:spLocks noChangeArrowheads="1"/>
          </p:cNvSpPr>
          <p:nvPr/>
        </p:nvSpPr>
        <p:spPr bwMode="auto">
          <a:xfrm>
            <a:off x="4419600" y="35814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buFontTx/>
              <a:buNone/>
            </a:pPr>
            <a:r>
              <a:rPr lang="en-US" altLang="en-US" sz="2400"/>
              <a:t>1.8x10</a:t>
            </a:r>
            <a:r>
              <a:rPr lang="en-US" altLang="en-US" sz="2400" baseline="30000"/>
              <a:t>-5</a:t>
            </a:r>
            <a:endParaRPr lang="en-US" altLang="en-US" sz="2400"/>
          </a:p>
        </p:txBody>
      </p:sp>
      <p:sp>
        <p:nvSpPr>
          <p:cNvPr id="90127" name="Text Box 15"/>
          <p:cNvSpPr txBox="1">
            <a:spLocks noChangeArrowheads="1"/>
          </p:cNvSpPr>
          <p:nvPr/>
        </p:nvSpPr>
        <p:spPr bwMode="auto">
          <a:xfrm>
            <a:off x="4419600" y="4171950"/>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buFontTx/>
              <a:buNone/>
            </a:pPr>
            <a:r>
              <a:rPr lang="en-US" altLang="en-US" sz="2400"/>
              <a:t>2.3x10</a:t>
            </a:r>
            <a:r>
              <a:rPr lang="en-US" altLang="en-US" sz="2400" baseline="30000"/>
              <a:t>-9</a:t>
            </a:r>
            <a:endParaRPr lang="en-US" altLang="en-US" sz="2400"/>
          </a:p>
        </p:txBody>
      </p:sp>
      <p:sp>
        <p:nvSpPr>
          <p:cNvPr id="90128" name="Text Box 16"/>
          <p:cNvSpPr txBox="1">
            <a:spLocks noChangeArrowheads="1"/>
          </p:cNvSpPr>
          <p:nvPr/>
        </p:nvSpPr>
        <p:spPr bwMode="auto">
          <a:xfrm>
            <a:off x="4267200" y="47625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buFontTx/>
              <a:buNone/>
            </a:pPr>
            <a:r>
              <a:rPr lang="en-US" altLang="en-US" sz="2400"/>
              <a:t>1.0x10</a:t>
            </a:r>
            <a:r>
              <a:rPr lang="en-US" altLang="en-US" sz="2400" baseline="30000"/>
              <a:t>-10</a:t>
            </a:r>
            <a:endParaRPr lang="en-US" altLang="en-US" sz="2400"/>
          </a:p>
        </p:txBody>
      </p:sp>
      <p:sp>
        <p:nvSpPr>
          <p:cNvPr id="90129" name="Text Box 17"/>
          <p:cNvSpPr txBox="1">
            <a:spLocks noChangeArrowheads="1"/>
          </p:cNvSpPr>
          <p:nvPr/>
        </p:nvSpPr>
        <p:spPr bwMode="auto">
          <a:xfrm>
            <a:off x="6248400" y="2438400"/>
            <a:ext cx="106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t>1.991</a:t>
            </a:r>
          </a:p>
        </p:txBody>
      </p:sp>
      <p:sp>
        <p:nvSpPr>
          <p:cNvPr id="90130" name="Text Box 18"/>
          <p:cNvSpPr txBox="1">
            <a:spLocks noChangeArrowheads="1"/>
          </p:cNvSpPr>
          <p:nvPr/>
        </p:nvSpPr>
        <p:spPr bwMode="auto">
          <a:xfrm>
            <a:off x="6248400" y="2895600"/>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t>3.15</a:t>
            </a:r>
          </a:p>
        </p:txBody>
      </p:sp>
      <p:sp>
        <p:nvSpPr>
          <p:cNvPr id="90131" name="Text Box 19"/>
          <p:cNvSpPr txBox="1">
            <a:spLocks noChangeArrowheads="1"/>
          </p:cNvSpPr>
          <p:nvPr/>
        </p:nvSpPr>
        <p:spPr bwMode="auto">
          <a:xfrm>
            <a:off x="6248400" y="35052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t>4.74</a:t>
            </a:r>
          </a:p>
        </p:txBody>
      </p:sp>
      <p:sp>
        <p:nvSpPr>
          <p:cNvPr id="90132" name="Text Box 20"/>
          <p:cNvSpPr txBox="1">
            <a:spLocks noChangeArrowheads="1"/>
          </p:cNvSpPr>
          <p:nvPr/>
        </p:nvSpPr>
        <p:spPr bwMode="auto">
          <a:xfrm>
            <a:off x="6248400" y="4114800"/>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t>8.64</a:t>
            </a:r>
          </a:p>
        </p:txBody>
      </p:sp>
      <p:sp>
        <p:nvSpPr>
          <p:cNvPr id="90133" name="Text Box 21"/>
          <p:cNvSpPr txBox="1">
            <a:spLocks noChangeArrowheads="1"/>
          </p:cNvSpPr>
          <p:nvPr/>
        </p:nvSpPr>
        <p:spPr bwMode="auto">
          <a:xfrm>
            <a:off x="6096000" y="4800600"/>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t>10.00</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noChangeArrowheads="1"/>
          </p:cNvSpPr>
          <p:nvPr>
            <p:ph type="title"/>
          </p:nvPr>
        </p:nvSpPr>
        <p:spPr/>
        <p:txBody>
          <a:bodyPr/>
          <a:lstStyle/>
          <a:p>
            <a:r>
              <a:rPr lang="en-US" altLang="en-US" smtClean="0"/>
              <a:t>Weak Acids</a:t>
            </a:r>
          </a:p>
        </p:txBody>
      </p:sp>
      <p:sp>
        <p:nvSpPr>
          <p:cNvPr id="92163" name="Content Placeholder 2"/>
          <p:cNvSpPr>
            <a:spLocks noGrp="1" noChangeArrowheads="1"/>
          </p:cNvSpPr>
          <p:nvPr>
            <p:ph idx="1"/>
          </p:nvPr>
        </p:nvSpPr>
        <p:spPr>
          <a:xfrm>
            <a:off x="457200" y="1568450"/>
            <a:ext cx="8229600" cy="336550"/>
          </a:xfrm>
        </p:spPr>
        <p:txBody>
          <a:bodyPr/>
          <a:lstStyle/>
          <a:p>
            <a:pPr marL="0" indent="0">
              <a:buFontTx/>
              <a:buNone/>
            </a:pPr>
            <a:r>
              <a:rPr lang="en-US" altLang="en-US" sz="2400" b="1" smtClean="0"/>
              <a:t>Table 16.2</a:t>
            </a:r>
            <a:r>
              <a:rPr lang="en-US" altLang="en-US" sz="2400" smtClean="0"/>
              <a:t> Some Weak Acids in Water at 25 degree Celsius</a:t>
            </a:r>
          </a:p>
        </p:txBody>
      </p:sp>
      <p:pic>
        <p:nvPicPr>
          <p:cNvPr id="92164" name="Picture 4" descr="A table. The table has 8 rows and 4 columns. The columns have the following headings from left to right. Acid, structural formula, conjugate base, and K sub ay. In the structural formula column, the proton that ionizes is shown in red, and the ionizing proton is the first H atom for each row. The rows have the following entries. Row 1. Acid, chlorous, H C l O 2. Structural formula, H, single bond, O, single bond, C l, single bond, O. Conjugate base, C l O 2, minus. K sub ay, 1.0 times 10 to the negative second. Row 2. Acid, hydrofluoric, H F. Structural formula, H, single bond, F. Conjugate base, F, minus. K sub ay, 6.8 times 10 to the negative fourth. Row 3. Acid, nitrous, H N O 2. Structural formula, H, single bond, O, single bond, N, double bond, O. Conjugate base, N O 2, minus. K sub ay, 4.5 times 10 to the negative fourth. Row 4. Acid, benzoic, C 6 H 5 C O O H. Structural formula, H, single bond, O, single bond, C, single bond, hexagonal ring with double bonds. Above C is a double bond to O. Conjugate base, C 6 H 5 C O O, minus. K sub ay, 6.3 times 10 to the negative fifth."/>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84400"/>
            <a:ext cx="8034338"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Content Placeholder 3"/>
          <p:cNvSpPr>
            <a:spLocks noGrp="1" noChangeArrowheads="1"/>
          </p:cNvSpPr>
          <p:nvPr>
            <p:ph idx="13"/>
          </p:nvPr>
        </p:nvSpPr>
        <p:spPr>
          <a:xfrm>
            <a:off x="457200" y="5486400"/>
            <a:ext cx="8229600" cy="300038"/>
          </a:xfrm>
        </p:spPr>
        <p:txBody>
          <a:bodyPr/>
          <a:lstStyle/>
          <a:p>
            <a:pPr marL="0" indent="0">
              <a:buFontTx/>
              <a:buNone/>
            </a:pPr>
            <a:r>
              <a:rPr lang="en-US" altLang="en-US" smtClean="0"/>
              <a:t>*The proton that ionizes is shown in red.</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noChangeArrowheads="1"/>
          </p:cNvSpPr>
          <p:nvPr>
            <p:ph type="title"/>
          </p:nvPr>
        </p:nvSpPr>
        <p:spPr/>
        <p:txBody>
          <a:bodyPr/>
          <a:lstStyle/>
          <a:p>
            <a:r>
              <a:rPr lang="en-US" altLang="en-US" smtClean="0"/>
              <a:t>Weak Acids</a:t>
            </a:r>
          </a:p>
        </p:txBody>
      </p:sp>
      <p:sp>
        <p:nvSpPr>
          <p:cNvPr id="93187" name="Content Placeholder 2"/>
          <p:cNvSpPr>
            <a:spLocks noGrp="1" noChangeArrowheads="1"/>
          </p:cNvSpPr>
          <p:nvPr>
            <p:ph idx="1"/>
          </p:nvPr>
        </p:nvSpPr>
        <p:spPr>
          <a:xfrm>
            <a:off x="457200" y="1600200"/>
            <a:ext cx="8229600" cy="1295400"/>
          </a:xfrm>
        </p:spPr>
        <p:txBody>
          <a:bodyPr/>
          <a:lstStyle/>
          <a:p>
            <a:pPr marL="0" indent="0">
              <a:buFontTx/>
              <a:buNone/>
            </a:pPr>
            <a:r>
              <a:rPr lang="en-US" altLang="en-US" sz="2400" b="1" smtClean="0"/>
              <a:t>[Table 16.2 continued]</a:t>
            </a:r>
          </a:p>
          <a:p>
            <a:pPr marL="0" indent="0">
              <a:buFontTx/>
              <a:buNone/>
            </a:pPr>
            <a:endParaRPr lang="en-US" altLang="en-US" smtClean="0"/>
          </a:p>
        </p:txBody>
      </p:sp>
      <p:pic>
        <p:nvPicPr>
          <p:cNvPr id="93188" name="Picture 8" descr="Row 5. Acid, acetic, C H 3 C O O H. Structural formula, H, single bond, O, single bond, C, single bond, C, single bond H. Above the first C is a double bond to O. Above and below the second C are single bonds to H. Conjugate base, C H 3 C O O, minus. K sub ay, 1.8 times 10 to the negative fifth. Row 6. Acid, hypochlorous, H O C l. Structural formula, H, single bond, O, single bond, C l. Conjugate base, O C l, minus. K sub ay, 3.0 times 10 to the negative eighth. Row 7. Acid, hydrocyanic, H C N. Structural formula, H, single bond, C, triple bond, N. Conjugate base, C N, minus. K sub ay, 4.9 times 10 to the negative tenth. Row 8. Acid, phenol, H O C 6 H 5. Structural formula, H, single bond, O, single bond, hexagonal ring with double bonds. Conjugate base, C 6 H 5 O, minus. K sub ay, 1.3 times 10 to the negative tenth."/>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3875" y="2144713"/>
            <a:ext cx="7645400"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Content Placeholder 4"/>
          <p:cNvSpPr>
            <a:spLocks noGrp="1" noChangeArrowheads="1"/>
          </p:cNvSpPr>
          <p:nvPr>
            <p:ph sz="quarter" idx="13"/>
          </p:nvPr>
        </p:nvSpPr>
        <p:spPr>
          <a:xfrm>
            <a:off x="476250" y="5867400"/>
            <a:ext cx="6991350" cy="609600"/>
          </a:xfrm>
        </p:spPr>
        <p:txBody>
          <a:bodyPr/>
          <a:lstStyle/>
          <a:p>
            <a:pPr marL="0" indent="0">
              <a:buFontTx/>
              <a:buNone/>
            </a:pPr>
            <a:r>
              <a:rPr lang="en-US" altLang="en-US" sz="2400" smtClean="0"/>
              <a:t>*The proton that ionizes is shown in red.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152400" y="228600"/>
            <a:ext cx="8763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b="1" u="sng"/>
              <a:t>GENERAL STEPS FOR CALCULATING THE pH (pOH) OF A WEAK ACID (BASE)</a:t>
            </a:r>
            <a:endParaRPr lang="en-US" altLang="en-US" sz="2000" b="1"/>
          </a:p>
          <a:p>
            <a:pPr>
              <a:spcBef>
                <a:spcPct val="0"/>
              </a:spcBef>
              <a:buFontTx/>
              <a:buNone/>
            </a:pPr>
            <a:r>
              <a:rPr lang="en-US" altLang="en-US" sz="2000" b="1">
                <a:solidFill>
                  <a:srgbClr val="666633"/>
                </a:solidFill>
              </a:rPr>
              <a:t>Step 1:	Write a balanced chemical equation describing the “action”.</a:t>
            </a:r>
            <a:endParaRPr lang="en-US" altLang="en-US" sz="2000" b="1"/>
          </a:p>
          <a:p>
            <a:pPr>
              <a:spcBef>
                <a:spcPct val="0"/>
              </a:spcBef>
              <a:buFontTx/>
              <a:buNone/>
            </a:pPr>
            <a:endParaRPr lang="en-US" altLang="en-US" sz="2000" b="1">
              <a:solidFill>
                <a:srgbClr val="993366"/>
              </a:solidFill>
            </a:endParaRPr>
          </a:p>
          <a:p>
            <a:pPr>
              <a:spcBef>
                <a:spcPct val="0"/>
              </a:spcBef>
              <a:buFontTx/>
              <a:buNone/>
            </a:pPr>
            <a:r>
              <a:rPr lang="en-US" altLang="en-US" sz="2000" b="1">
                <a:solidFill>
                  <a:srgbClr val="993366"/>
                </a:solidFill>
              </a:rPr>
              <a:t>Step 2:	Make a list of given and implied information.</a:t>
            </a:r>
            <a:endParaRPr lang="en-US" altLang="en-US" sz="2000" b="1"/>
          </a:p>
          <a:p>
            <a:pPr>
              <a:spcBef>
                <a:spcPct val="0"/>
              </a:spcBef>
              <a:buFontTx/>
              <a:buNone/>
            </a:pPr>
            <a:endParaRPr lang="en-US" altLang="en-US" sz="2000" b="1"/>
          </a:p>
          <a:p>
            <a:pPr>
              <a:spcBef>
                <a:spcPct val="0"/>
              </a:spcBef>
              <a:buFontTx/>
              <a:buNone/>
            </a:pPr>
            <a:r>
              <a:rPr lang="en-US" altLang="en-US" sz="2000" b="1">
                <a:solidFill>
                  <a:srgbClr val="666633"/>
                </a:solidFill>
              </a:rPr>
              <a:t>Step 3:	Write the equilibrium constant equation associated with the balanced </a:t>
            </a:r>
          </a:p>
          <a:p>
            <a:pPr>
              <a:spcBef>
                <a:spcPct val="0"/>
              </a:spcBef>
              <a:buFontTx/>
              <a:buNone/>
            </a:pPr>
            <a:r>
              <a:rPr lang="en-US" altLang="en-US" sz="2000" b="1">
                <a:solidFill>
                  <a:srgbClr val="666633"/>
                </a:solidFill>
              </a:rPr>
              <a:t>	chemical equation in Step 1.</a:t>
            </a:r>
            <a:endParaRPr lang="en-US" altLang="en-US" sz="2000" b="1"/>
          </a:p>
          <a:p>
            <a:pPr>
              <a:spcBef>
                <a:spcPct val="0"/>
              </a:spcBef>
              <a:buFontTx/>
              <a:buNone/>
            </a:pPr>
            <a:endParaRPr lang="en-US" altLang="en-US" sz="2000" b="1"/>
          </a:p>
          <a:p>
            <a:pPr>
              <a:spcBef>
                <a:spcPct val="0"/>
              </a:spcBef>
              <a:buFontTx/>
              <a:buNone/>
            </a:pPr>
            <a:r>
              <a:rPr lang="en-US" altLang="en-US" sz="2000" b="1">
                <a:solidFill>
                  <a:srgbClr val="993366"/>
                </a:solidFill>
              </a:rPr>
              <a:t>Step 4:	An equilibrium table should be set up since we are dealing with a weak</a:t>
            </a:r>
          </a:p>
          <a:p>
            <a:pPr>
              <a:spcBef>
                <a:spcPct val="0"/>
              </a:spcBef>
              <a:buFontTx/>
              <a:buNone/>
            </a:pPr>
            <a:r>
              <a:rPr lang="en-US" altLang="en-US" sz="2000" b="1">
                <a:solidFill>
                  <a:srgbClr val="993366"/>
                </a:solidFill>
              </a:rPr>
              <a:t>	acid (partially dissociated species).  The table should describe the </a:t>
            </a:r>
          </a:p>
          <a:p>
            <a:pPr>
              <a:spcBef>
                <a:spcPct val="0"/>
              </a:spcBef>
              <a:buFontTx/>
              <a:buNone/>
            </a:pPr>
            <a:r>
              <a:rPr lang="en-US" altLang="en-US" sz="2000" b="1">
                <a:solidFill>
                  <a:srgbClr val="993366"/>
                </a:solidFill>
              </a:rPr>
              <a:t>	changes which occurred in order to establish equilibrium.</a:t>
            </a:r>
            <a:endParaRPr lang="en-US" altLang="en-US" sz="2000" b="1"/>
          </a:p>
          <a:p>
            <a:pPr>
              <a:spcBef>
                <a:spcPct val="0"/>
              </a:spcBef>
              <a:buFontTx/>
              <a:buNone/>
            </a:pPr>
            <a:endParaRPr lang="en-US" altLang="en-US" sz="2000" b="1"/>
          </a:p>
          <a:p>
            <a:pPr>
              <a:spcBef>
                <a:spcPct val="0"/>
              </a:spcBef>
              <a:buFontTx/>
              <a:buNone/>
            </a:pPr>
            <a:r>
              <a:rPr lang="en-US" altLang="en-US" sz="2000" b="1">
                <a:solidFill>
                  <a:srgbClr val="666633"/>
                </a:solidFill>
              </a:rPr>
              <a:t>Step 5:	Substitute the equilibrium values from Step 4 into the equilibrium </a:t>
            </a:r>
          </a:p>
          <a:p>
            <a:pPr>
              <a:spcBef>
                <a:spcPct val="0"/>
              </a:spcBef>
              <a:buFontTx/>
              <a:buNone/>
            </a:pPr>
            <a:r>
              <a:rPr lang="en-US" altLang="en-US" sz="2000" b="1">
                <a:solidFill>
                  <a:srgbClr val="666633"/>
                </a:solidFill>
              </a:rPr>
              <a:t>	constant equation in Step 3.  Solve for x.  If the expression can not be 	solved with basic algebra, try either the quadratic equation or the</a:t>
            </a:r>
          </a:p>
          <a:p>
            <a:pPr>
              <a:spcBef>
                <a:spcPct val="0"/>
              </a:spcBef>
              <a:buFontTx/>
              <a:buNone/>
            </a:pPr>
            <a:r>
              <a:rPr lang="en-US" altLang="en-US" sz="2000" b="1">
                <a:solidFill>
                  <a:srgbClr val="666633"/>
                </a:solidFill>
              </a:rPr>
              <a:t>	successive-approximation method.</a:t>
            </a:r>
            <a:endParaRPr lang="en-US" altLang="en-US" sz="2000" b="1"/>
          </a:p>
          <a:p>
            <a:pPr>
              <a:spcBef>
                <a:spcPct val="0"/>
              </a:spcBef>
              <a:buFontTx/>
              <a:buNone/>
            </a:pPr>
            <a:endParaRPr lang="en-US" altLang="en-US" sz="2000" b="1"/>
          </a:p>
          <a:p>
            <a:pPr>
              <a:spcBef>
                <a:spcPct val="0"/>
              </a:spcBef>
              <a:buFontTx/>
              <a:buNone/>
            </a:pPr>
            <a:r>
              <a:rPr lang="en-US" altLang="en-US" sz="2000" b="1">
                <a:solidFill>
                  <a:srgbClr val="993366"/>
                </a:solidFill>
              </a:rPr>
              <a:t>Step 6:	Calculate the pH (pOH) using the expression:</a:t>
            </a:r>
          </a:p>
          <a:p>
            <a:pPr>
              <a:spcBef>
                <a:spcPct val="0"/>
              </a:spcBef>
              <a:buFontTx/>
              <a:buNone/>
            </a:pPr>
            <a:r>
              <a:rPr lang="en-US" altLang="en-US" sz="2000" b="1">
                <a:solidFill>
                  <a:srgbClr val="993366"/>
                </a:solidFill>
              </a:rPr>
              <a:t>		pH  =  -Log [H</a:t>
            </a:r>
            <a:r>
              <a:rPr lang="en-US" altLang="en-US" sz="2000" b="1" baseline="30000">
                <a:solidFill>
                  <a:srgbClr val="993366"/>
                </a:solidFill>
              </a:rPr>
              <a:t>+</a:t>
            </a:r>
            <a:r>
              <a:rPr lang="en-US" altLang="en-US" sz="2000" b="1">
                <a:solidFill>
                  <a:srgbClr val="993366"/>
                </a:solidFill>
              </a:rPr>
              <a:t>]  or pOH  =  -Log [OH</a:t>
            </a:r>
            <a:r>
              <a:rPr lang="en-US" altLang="en-US" sz="2000" b="1" baseline="30000">
                <a:solidFill>
                  <a:srgbClr val="993366"/>
                </a:solidFill>
              </a:rPr>
              <a:t>-</a:t>
            </a:r>
            <a:r>
              <a:rPr lang="en-US" altLang="en-US" sz="2000" b="1">
                <a:solidFill>
                  <a:srgbClr val="993366"/>
                </a:solidFill>
              </a:rPr>
              <a:t>]</a:t>
            </a:r>
            <a:r>
              <a:rPr lang="en-US" altLang="en-US" sz="2000" b="1"/>
              <a:t> </a:t>
            </a:r>
            <a:endParaRPr lang="en-US" altLang="en-US" sz="2400" b="1"/>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4"/>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fld id="{771C4940-38F4-471C-ADB4-8EDD1984719A}" type="slidenum">
              <a:rPr lang="en-US" altLang="en-US" sz="1400" smtClean="0"/>
              <a:pPr algn="ctr">
                <a:spcBef>
                  <a:spcPct val="0"/>
                </a:spcBef>
                <a:buFontTx/>
                <a:buNone/>
              </a:pPr>
              <a:t>47</a:t>
            </a:fld>
            <a:endParaRPr lang="en-US" altLang="en-US" sz="1400" smtClean="0"/>
          </a:p>
        </p:txBody>
      </p:sp>
      <p:sp>
        <p:nvSpPr>
          <p:cNvPr id="96259" name="Rectangle 2"/>
          <p:cNvSpPr>
            <a:spLocks noGrp="1" noChangeArrowheads="1"/>
          </p:cNvSpPr>
          <p:nvPr>
            <p:ph type="title"/>
          </p:nvPr>
        </p:nvSpPr>
        <p:spPr>
          <a:xfrm>
            <a:off x="304800" y="304800"/>
            <a:ext cx="8458200" cy="1143000"/>
          </a:xfrm>
        </p:spPr>
        <p:txBody>
          <a:bodyPr/>
          <a:lstStyle/>
          <a:p>
            <a:r>
              <a:rPr lang="en-US" altLang="en-US" smtClean="0">
                <a:latin typeface="Arial" panose="020B0604020202020204" pitchFamily="34" charset="0"/>
                <a:cs typeface="Arial" panose="020B0604020202020204" pitchFamily="34" charset="0"/>
              </a:rPr>
              <a:t>Percent Ionization</a:t>
            </a:r>
          </a:p>
        </p:txBody>
      </p:sp>
      <p:sp>
        <p:nvSpPr>
          <p:cNvPr id="96260" name="Rectangle 3"/>
          <p:cNvSpPr>
            <a:spLocks noGrp="1" noChangeArrowheads="1"/>
          </p:cNvSpPr>
          <p:nvPr>
            <p:ph type="body" idx="1"/>
          </p:nvPr>
        </p:nvSpPr>
        <p:spPr>
          <a:xfrm>
            <a:off x="152400" y="1066800"/>
            <a:ext cx="8763000" cy="4114800"/>
          </a:xfrm>
        </p:spPr>
        <p:txBody>
          <a:bodyPr/>
          <a:lstStyle/>
          <a:p>
            <a:r>
              <a:rPr lang="en-US" altLang="en-US" smtClean="0">
                <a:latin typeface="Arial" panose="020B0604020202020204" pitchFamily="34" charset="0"/>
                <a:cs typeface="Arial" panose="020B0604020202020204" pitchFamily="34" charset="0"/>
              </a:rPr>
              <a:t>another way to measure the strength of an acid is to determine the percentage of acid molecules that ionize when dissolved in water – this is called the </a:t>
            </a:r>
            <a:r>
              <a:rPr lang="en-US" altLang="en-US" b="1" smtClean="0">
                <a:solidFill>
                  <a:schemeClr val="hlink"/>
                </a:solidFill>
                <a:latin typeface="Arial" panose="020B0604020202020204" pitchFamily="34" charset="0"/>
                <a:cs typeface="Arial" panose="020B0604020202020204" pitchFamily="34" charset="0"/>
              </a:rPr>
              <a:t>percent ionization</a:t>
            </a:r>
            <a:endParaRPr lang="en-US" altLang="en-US" smtClean="0">
              <a:solidFill>
                <a:schemeClr val="hlink"/>
              </a:solidFill>
              <a:latin typeface="Arial" panose="020B0604020202020204" pitchFamily="34" charset="0"/>
              <a:cs typeface="Arial" panose="020B0604020202020204" pitchFamily="34" charset="0"/>
            </a:endParaRPr>
          </a:p>
          <a:p>
            <a:pPr lvl="1"/>
            <a:r>
              <a:rPr lang="en-US" altLang="en-US" smtClean="0">
                <a:latin typeface="Arial" panose="020B0604020202020204" pitchFamily="34" charset="0"/>
                <a:cs typeface="Arial" panose="020B0604020202020204" pitchFamily="34" charset="0"/>
              </a:rPr>
              <a:t>the higher the percent ionization, the stronger the acid</a:t>
            </a:r>
          </a:p>
        </p:txBody>
      </p:sp>
      <p:sp>
        <p:nvSpPr>
          <p:cNvPr id="112644" name="Text Box 4"/>
          <p:cNvSpPr txBox="1">
            <a:spLocks noChangeArrowheads="1"/>
          </p:cNvSpPr>
          <p:nvPr/>
        </p:nvSpPr>
        <p:spPr bwMode="auto">
          <a:xfrm>
            <a:off x="304800" y="4572000"/>
            <a:ext cx="64595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a:t>   since [ionized acid]</a:t>
            </a:r>
            <a:r>
              <a:rPr lang="en-US" altLang="en-US" baseline="-25000"/>
              <a:t>equil</a:t>
            </a:r>
            <a:r>
              <a:rPr lang="en-US" altLang="en-US"/>
              <a:t> = [H</a:t>
            </a:r>
            <a:r>
              <a:rPr lang="en-US" altLang="en-US" baseline="-25000"/>
              <a:t>3</a:t>
            </a:r>
            <a:r>
              <a:rPr lang="en-US" altLang="en-US"/>
              <a:t>O</a:t>
            </a:r>
            <a:r>
              <a:rPr lang="en-US" altLang="en-US" baseline="30000"/>
              <a:t>+</a:t>
            </a:r>
            <a:r>
              <a:rPr lang="en-US" altLang="en-US"/>
              <a:t>]</a:t>
            </a:r>
            <a:r>
              <a:rPr lang="en-US" altLang="en-US" baseline="-25000"/>
              <a:t>equil</a:t>
            </a:r>
          </a:p>
        </p:txBody>
      </p:sp>
      <p:graphicFrame>
        <p:nvGraphicFramePr>
          <p:cNvPr id="112645" name="Object 2"/>
          <p:cNvGraphicFramePr>
            <a:graphicFrameLocks noChangeAspect="1"/>
          </p:cNvGraphicFramePr>
          <p:nvPr/>
        </p:nvGraphicFramePr>
        <p:xfrm>
          <a:off x="1143000" y="3733800"/>
          <a:ext cx="7021513" cy="895350"/>
        </p:xfrm>
        <a:graphic>
          <a:graphicData uri="http://schemas.openxmlformats.org/presentationml/2006/ole">
            <mc:AlternateContent xmlns:mc="http://schemas.openxmlformats.org/markup-compatibility/2006">
              <mc:Choice xmlns:v="urn:schemas-microsoft-com:vml" Requires="v">
                <p:oleObj spid="_x0000_s96264" name="Equation" r:id="rId4" imgW="3190775" imgH="333248" progId="Equation.3">
                  <p:embed/>
                </p:oleObj>
              </mc:Choice>
              <mc:Fallback>
                <p:oleObj name="Equation" r:id="rId4" imgW="3190775" imgH="333248"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733800"/>
                        <a:ext cx="7021513" cy="89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46" name="Object 3"/>
          <p:cNvGraphicFramePr>
            <a:graphicFrameLocks noChangeAspect="1"/>
          </p:cNvGraphicFramePr>
          <p:nvPr/>
        </p:nvGraphicFramePr>
        <p:xfrm>
          <a:off x="1524000" y="5181600"/>
          <a:ext cx="6311900" cy="1247775"/>
        </p:xfrm>
        <a:graphic>
          <a:graphicData uri="http://schemas.openxmlformats.org/presentationml/2006/ole">
            <mc:AlternateContent xmlns:mc="http://schemas.openxmlformats.org/markup-compatibility/2006">
              <mc:Choice xmlns:v="urn:schemas-microsoft-com:vml" Requires="v">
                <p:oleObj spid="_x0000_s96265" name="Equation" r:id="rId6" imgW="2419470" imgH="409651" progId="Equation.3">
                  <p:embed/>
                </p:oleObj>
              </mc:Choice>
              <mc:Fallback>
                <p:oleObj name="Equation" r:id="rId6" imgW="2419470" imgH="409651"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5181600"/>
                        <a:ext cx="6311900" cy="124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2645"/>
                                        </p:tgtEl>
                                        <p:attrNameLst>
                                          <p:attrName>style.visibility</p:attrName>
                                        </p:attrNameLst>
                                      </p:cBhvr>
                                      <p:to>
                                        <p:strVal val="visible"/>
                                      </p:to>
                                    </p:set>
                                    <p:animEffect transition="in" filter="dissolve">
                                      <p:cBhvr>
                                        <p:cTn id="7" dur="500"/>
                                        <p:tgtEl>
                                          <p:spTgt spid="1126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44"/>
                                        </p:tgtEl>
                                        <p:attrNameLst>
                                          <p:attrName>style.visibility</p:attrName>
                                        </p:attrNameLst>
                                      </p:cBhvr>
                                      <p:to>
                                        <p:strVal val="visible"/>
                                      </p:to>
                                    </p:set>
                                    <p:animEffect transition="in" filter="wipe(left)">
                                      <p:cBhvr>
                                        <p:cTn id="12" dur="500"/>
                                        <p:tgtEl>
                                          <p:spTgt spid="1126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12646"/>
                                        </p:tgtEl>
                                        <p:attrNameLst>
                                          <p:attrName>style.visibility</p:attrName>
                                        </p:attrNameLst>
                                      </p:cBhvr>
                                      <p:to>
                                        <p:strVal val="visible"/>
                                      </p:to>
                                    </p:set>
                                    <p:animEffect transition="in" filter="dissolve">
                                      <p:cBhvr>
                                        <p:cTn id="17" dur="500"/>
                                        <p:tgtEl>
                                          <p:spTgt spid="112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228600" y="685800"/>
            <a:ext cx="89154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        Lecture Problems on</a:t>
            </a:r>
          </a:p>
          <a:p>
            <a:pPr>
              <a:spcBef>
                <a:spcPct val="0"/>
              </a:spcBef>
              <a:buFontTx/>
              <a:buNone/>
            </a:pPr>
            <a:r>
              <a:rPr lang="en-US" altLang="en-US" sz="2800" b="1">
                <a:latin typeface="Arial" panose="020B0604020202020204" pitchFamily="34" charset="0"/>
                <a:cs typeface="Arial" panose="020B0604020202020204" pitchFamily="34" charset="0"/>
              </a:rPr>
              <a:t>	</a:t>
            </a:r>
            <a:r>
              <a:rPr lang="en-US" altLang="en-US" sz="2800" b="1" u="sng">
                <a:latin typeface="Arial" panose="020B0604020202020204" pitchFamily="34" charset="0"/>
                <a:cs typeface="Arial" panose="020B0604020202020204" pitchFamily="34" charset="0"/>
              </a:rPr>
              <a:t>CALCULATING Ka or pH FOR A WEAK ACID</a:t>
            </a:r>
            <a:endParaRPr lang="en-US" altLang="en-US" sz="2800" b="1">
              <a:latin typeface="Arial" panose="020B0604020202020204" pitchFamily="34" charset="0"/>
              <a:cs typeface="Arial" panose="020B0604020202020204" pitchFamily="34" charset="0"/>
            </a:endParaRPr>
          </a:p>
          <a:p>
            <a:pPr>
              <a:spcBef>
                <a:spcPct val="0"/>
              </a:spcBef>
              <a:buFontTx/>
              <a:buNone/>
            </a:pPr>
            <a:endParaRPr lang="en-US" altLang="en-US" sz="2800" b="1">
              <a:solidFill>
                <a:srgbClr val="7030A0"/>
              </a:solidFill>
              <a:latin typeface="Arial" panose="020B0604020202020204" pitchFamily="34" charset="0"/>
              <a:cs typeface="Arial" panose="020B0604020202020204" pitchFamily="34" charset="0"/>
            </a:endParaRPr>
          </a:p>
          <a:p>
            <a:pPr>
              <a:spcBef>
                <a:spcPct val="0"/>
              </a:spcBef>
              <a:buFontTx/>
              <a:buNone/>
            </a:pPr>
            <a:r>
              <a:rPr lang="en-US" altLang="en-US" sz="2800" b="1">
                <a:latin typeface="Arial" panose="020B0604020202020204" pitchFamily="34" charset="0"/>
                <a:cs typeface="Arial" panose="020B0604020202020204" pitchFamily="34" charset="0"/>
              </a:rPr>
              <a:t>Q 1:  Calculate the pH of a 0.20 M  HCN solution.</a:t>
            </a:r>
          </a:p>
          <a:p>
            <a:pPr>
              <a:spcBef>
                <a:spcPct val="0"/>
              </a:spcBef>
              <a:buFontTx/>
              <a:buNone/>
            </a:pPr>
            <a:endParaRPr lang="en-US" altLang="en-US" sz="2800" b="1">
              <a:latin typeface="Arial" panose="020B0604020202020204" pitchFamily="34" charset="0"/>
              <a:cs typeface="Arial" panose="020B0604020202020204" pitchFamily="34" charset="0"/>
            </a:endParaRPr>
          </a:p>
          <a:p>
            <a:pPr>
              <a:spcBef>
                <a:spcPct val="0"/>
              </a:spcBef>
              <a:buFontTx/>
              <a:buNone/>
            </a:pPr>
            <a:r>
              <a:rPr lang="en-US" altLang="en-US" sz="2800" b="1">
                <a:latin typeface="Arial" panose="020B0604020202020204" pitchFamily="34" charset="0"/>
                <a:cs typeface="Arial" panose="020B0604020202020204" pitchFamily="34" charset="0"/>
              </a:rPr>
              <a:t>Q 2a: Calculate the percent of HF molecules ionized in a 0.10 M  HF solution.</a:t>
            </a:r>
          </a:p>
          <a:p>
            <a:pPr>
              <a:spcBef>
                <a:spcPct val="0"/>
              </a:spcBef>
              <a:buFontTx/>
              <a:buNone/>
            </a:pPr>
            <a:endParaRPr lang="en-US" altLang="en-US" sz="2800" b="1">
              <a:latin typeface="Arial" panose="020B0604020202020204" pitchFamily="34" charset="0"/>
              <a:cs typeface="Arial" panose="020B0604020202020204" pitchFamily="34" charset="0"/>
            </a:endParaRPr>
          </a:p>
          <a:p>
            <a:pPr>
              <a:spcBef>
                <a:spcPct val="0"/>
              </a:spcBef>
              <a:buFontTx/>
              <a:buNone/>
            </a:pPr>
            <a:r>
              <a:rPr lang="en-US" altLang="en-US" sz="2800" b="1">
                <a:latin typeface="Arial" panose="020B0604020202020204" pitchFamily="34" charset="0"/>
                <a:cs typeface="Arial" panose="020B0604020202020204" pitchFamily="34" charset="0"/>
              </a:rPr>
              <a:t>Q 2b: Compare the above value to the percent obtained for a 0.010 M  HF solution.</a:t>
            </a:r>
          </a:p>
          <a:p>
            <a:pPr>
              <a:spcBef>
                <a:spcPct val="0"/>
              </a:spcBef>
              <a:buFontTx/>
              <a:buNone/>
            </a:pPr>
            <a:endParaRPr lang="en-US" altLang="en-US" sz="2800" b="1">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5050">
            <a:alpha val="27058"/>
          </a:srgbClr>
        </a:solidFill>
        <a:effectLst/>
      </p:bgPr>
    </p:bg>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269875"/>
            <a:ext cx="91440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b="1"/>
              <a:t>Workshop AB #3 on</a:t>
            </a:r>
          </a:p>
          <a:p>
            <a:pPr>
              <a:spcBef>
                <a:spcPct val="0"/>
              </a:spcBef>
              <a:buFontTx/>
              <a:buNone/>
            </a:pPr>
            <a:r>
              <a:rPr lang="en-US" altLang="en-US" sz="2800" b="1">
                <a:latin typeface="Arial" panose="020B0604020202020204" pitchFamily="34" charset="0"/>
                <a:cs typeface="Arial" panose="020B0604020202020204" pitchFamily="34" charset="0"/>
              </a:rPr>
              <a:t>	</a:t>
            </a:r>
            <a:r>
              <a:rPr lang="en-US" altLang="en-US" sz="2800" b="1" u="sng">
                <a:latin typeface="Arial" panose="020B0604020202020204" pitchFamily="34" charset="0"/>
                <a:cs typeface="Arial" panose="020B0604020202020204" pitchFamily="34" charset="0"/>
              </a:rPr>
              <a:t>CALCULATING Ka or pH FOR A WEAK ACID</a:t>
            </a:r>
            <a:endParaRPr lang="en-US" altLang="en-US" sz="2800" b="1">
              <a:latin typeface="Arial" panose="020B0604020202020204" pitchFamily="34" charset="0"/>
              <a:cs typeface="Arial" panose="020B0604020202020204" pitchFamily="34" charset="0"/>
            </a:endParaRPr>
          </a:p>
          <a:p>
            <a:pPr>
              <a:spcBef>
                <a:spcPct val="0"/>
              </a:spcBef>
              <a:buFontTx/>
              <a:buNone/>
            </a:pPr>
            <a:endParaRPr lang="en-US" altLang="en-US" sz="2800" b="1">
              <a:latin typeface="Arial" panose="020B0604020202020204" pitchFamily="34" charset="0"/>
              <a:cs typeface="Arial" panose="020B0604020202020204" pitchFamily="34" charset="0"/>
            </a:endParaRPr>
          </a:p>
          <a:p>
            <a:pPr>
              <a:spcBef>
                <a:spcPct val="0"/>
              </a:spcBef>
              <a:buFontTx/>
              <a:buNone/>
            </a:pPr>
            <a:r>
              <a:rPr lang="en-US" altLang="en-US" sz="2800" b="1">
                <a:latin typeface="Arial" panose="020B0604020202020204" pitchFamily="34" charset="0"/>
                <a:cs typeface="Arial" panose="020B0604020202020204" pitchFamily="34" charset="0"/>
              </a:rPr>
              <a:t>Q 1:  Calculate the pH of a 0.035 M  H</a:t>
            </a:r>
            <a:r>
              <a:rPr lang="en-US" altLang="en-US" sz="2800" b="1" baseline="-25000">
                <a:latin typeface="Arial" panose="020B0604020202020204" pitchFamily="34" charset="0"/>
                <a:cs typeface="Arial" panose="020B0604020202020204" pitchFamily="34" charset="0"/>
              </a:rPr>
              <a:t>2</a:t>
            </a:r>
            <a:r>
              <a:rPr lang="en-US" altLang="en-US" sz="2800" b="1">
                <a:latin typeface="Arial" panose="020B0604020202020204" pitchFamily="34" charset="0"/>
                <a:cs typeface="Arial" panose="020B0604020202020204" pitchFamily="34" charset="0"/>
              </a:rPr>
              <a:t>S solution.</a:t>
            </a:r>
          </a:p>
          <a:p>
            <a:pPr>
              <a:spcBef>
                <a:spcPct val="0"/>
              </a:spcBef>
              <a:buFontTx/>
              <a:buNone/>
            </a:pPr>
            <a:endParaRPr lang="en-US" altLang="en-US" sz="2800" b="1">
              <a:latin typeface="Arial" panose="020B0604020202020204" pitchFamily="34" charset="0"/>
              <a:cs typeface="Arial" panose="020B0604020202020204" pitchFamily="34" charset="0"/>
            </a:endParaRPr>
          </a:p>
          <a:p>
            <a:pPr>
              <a:spcBef>
                <a:spcPct val="0"/>
              </a:spcBef>
              <a:buFontTx/>
              <a:buNone/>
            </a:pPr>
            <a:endParaRPr lang="en-US" altLang="en-US" sz="2800" b="1">
              <a:latin typeface="Arial" panose="020B0604020202020204" pitchFamily="34" charset="0"/>
              <a:cs typeface="Arial" panose="020B0604020202020204" pitchFamily="34" charset="0"/>
            </a:endParaRPr>
          </a:p>
          <a:p>
            <a:pPr>
              <a:spcBef>
                <a:spcPct val="0"/>
              </a:spcBef>
              <a:buFontTx/>
              <a:buNone/>
            </a:pPr>
            <a:endParaRPr lang="en-US" altLang="en-US" sz="2800" b="1">
              <a:latin typeface="Arial" panose="020B0604020202020204" pitchFamily="34" charset="0"/>
              <a:cs typeface="Arial" panose="020B0604020202020204" pitchFamily="34" charset="0"/>
            </a:endParaRPr>
          </a:p>
          <a:p>
            <a:pPr>
              <a:spcBef>
                <a:spcPct val="0"/>
              </a:spcBef>
              <a:buFontTx/>
              <a:buNone/>
            </a:pPr>
            <a:endParaRPr lang="en-US" altLang="en-US" sz="2800" b="1">
              <a:latin typeface="Arial" panose="020B0604020202020204" pitchFamily="34" charset="0"/>
              <a:cs typeface="Arial" panose="020B0604020202020204" pitchFamily="34" charset="0"/>
            </a:endParaRPr>
          </a:p>
          <a:p>
            <a:pPr>
              <a:spcBef>
                <a:spcPct val="0"/>
              </a:spcBef>
              <a:buFontTx/>
              <a:buNone/>
            </a:pPr>
            <a:r>
              <a:rPr lang="en-US" altLang="en-US" sz="2800" b="1">
                <a:latin typeface="Arial" panose="020B0604020202020204" pitchFamily="34" charset="0"/>
                <a:cs typeface="Arial" panose="020B0604020202020204" pitchFamily="34" charset="0"/>
                <a:sym typeface="Symbol" panose="05050102010706020507" pitchFamily="18" charset="2"/>
              </a:rPr>
              <a:t>Q 2.  A student prepared a 0.10M solution of formic acid HCHO</a:t>
            </a:r>
            <a:r>
              <a:rPr lang="en-US" altLang="en-US" sz="2800" b="1" baseline="-25000">
                <a:latin typeface="Arial" panose="020B0604020202020204" pitchFamily="34" charset="0"/>
                <a:cs typeface="Arial" panose="020B0604020202020204" pitchFamily="34" charset="0"/>
                <a:sym typeface="Symbol" panose="05050102010706020507" pitchFamily="18" charset="2"/>
              </a:rPr>
              <a:t>2 </a:t>
            </a:r>
            <a:r>
              <a:rPr lang="en-US" altLang="en-US" sz="2800" b="1">
                <a:latin typeface="Arial" panose="020B0604020202020204" pitchFamily="34" charset="0"/>
                <a:cs typeface="Arial" panose="020B0604020202020204" pitchFamily="34" charset="0"/>
                <a:sym typeface="Symbol" panose="05050102010706020507" pitchFamily="18" charset="2"/>
              </a:rPr>
              <a:t>and measured it’s pH, at 25°C, pH = 2.38</a:t>
            </a:r>
          </a:p>
          <a:p>
            <a:pPr>
              <a:spcBef>
                <a:spcPct val="0"/>
              </a:spcBef>
              <a:buFontTx/>
              <a:buNone/>
            </a:pPr>
            <a:r>
              <a:rPr lang="en-US" altLang="en-US" sz="2800" b="1">
                <a:latin typeface="Arial" panose="020B0604020202020204" pitchFamily="34" charset="0"/>
                <a:cs typeface="Arial" panose="020B0604020202020204" pitchFamily="34" charset="0"/>
                <a:sym typeface="Symbol" panose="05050102010706020507" pitchFamily="18" charset="2"/>
              </a:rPr>
              <a:t>		a)  calculate K</a:t>
            </a:r>
            <a:r>
              <a:rPr lang="en-US" altLang="en-US" sz="2800" b="1" baseline="-25000">
                <a:latin typeface="Arial" panose="020B0604020202020204" pitchFamily="34" charset="0"/>
                <a:cs typeface="Arial" panose="020B0604020202020204" pitchFamily="34" charset="0"/>
                <a:sym typeface="Symbol" panose="05050102010706020507" pitchFamily="18" charset="2"/>
              </a:rPr>
              <a:t>a</a:t>
            </a:r>
          </a:p>
          <a:p>
            <a:pPr>
              <a:spcBef>
                <a:spcPct val="0"/>
              </a:spcBef>
              <a:buFontTx/>
              <a:buNone/>
            </a:pPr>
            <a:r>
              <a:rPr lang="en-US" altLang="en-US" sz="2800" b="1">
                <a:latin typeface="Arial" panose="020B0604020202020204" pitchFamily="34" charset="0"/>
                <a:cs typeface="Arial" panose="020B0604020202020204" pitchFamily="34" charset="0"/>
                <a:sym typeface="Symbol" panose="05050102010706020507" pitchFamily="18" charset="2"/>
              </a:rPr>
              <a:t>		b)  what percent of acid Ionizes?</a:t>
            </a:r>
            <a:endParaRPr lang="en-US" altLang="en-US" sz="2800" b="1">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fld id="{585FBE76-71F6-4745-A173-B9955095E2EA}" type="slidenum">
              <a:rPr lang="en-US" altLang="en-US" sz="1400" smtClean="0"/>
              <a:pPr algn="ctr">
                <a:spcBef>
                  <a:spcPct val="0"/>
                </a:spcBef>
                <a:buFontTx/>
                <a:buNone/>
              </a:pPr>
              <a:t>5</a:t>
            </a:fld>
            <a:endParaRPr lang="en-US" altLang="en-US" sz="1400" smtClean="0"/>
          </a:p>
        </p:txBody>
      </p:sp>
      <p:sp>
        <p:nvSpPr>
          <p:cNvPr id="14339" name="Rectangle 2"/>
          <p:cNvSpPr>
            <a:spLocks noGrp="1" noChangeArrowheads="1"/>
          </p:cNvSpPr>
          <p:nvPr>
            <p:ph type="title"/>
          </p:nvPr>
        </p:nvSpPr>
        <p:spPr>
          <a:xfrm>
            <a:off x="609600" y="76200"/>
            <a:ext cx="7772400" cy="914400"/>
          </a:xfrm>
          <a:noFill/>
        </p:spPr>
        <p:txBody>
          <a:bodyPr lIns="90488" tIns="44450" rIns="90488" bIns="44450"/>
          <a:lstStyle/>
          <a:p>
            <a:r>
              <a:rPr lang="en-US" altLang="en-US" smtClean="0">
                <a:hlinkClick r:id="rId4" action="ppaction://hlinksldjump"/>
              </a:rPr>
              <a:t>Common Bases</a:t>
            </a:r>
            <a:endParaRPr lang="en-US" altLang="en-US" smtClean="0"/>
          </a:p>
        </p:txBody>
      </p:sp>
      <p:graphicFrame>
        <p:nvGraphicFramePr>
          <p:cNvPr id="14340" name="Object 2">
            <a:hlinkClick r:id="" action="ppaction://ole?verb=0"/>
          </p:cNvPr>
          <p:cNvGraphicFramePr>
            <a:graphicFrameLocks/>
          </p:cNvGraphicFramePr>
          <p:nvPr/>
        </p:nvGraphicFramePr>
        <p:xfrm>
          <a:off x="311150" y="911225"/>
          <a:ext cx="8613775" cy="5534025"/>
        </p:xfrm>
        <a:graphic>
          <a:graphicData uri="http://schemas.openxmlformats.org/presentationml/2006/ole">
            <mc:AlternateContent xmlns:mc="http://schemas.openxmlformats.org/markup-compatibility/2006">
              <mc:Choice xmlns:v="urn:schemas-microsoft-com:vml" Requires="v">
                <p:oleObj spid="_x0000_s14341" name="Document" r:id="rId6" imgW="8944115" imgH="5562478" progId="Word.Document.8">
                  <p:embed/>
                </p:oleObj>
              </mc:Choice>
              <mc:Fallback>
                <p:oleObj name="Document" r:id="rId6" imgW="8944115" imgH="5562478" progId="Word.Document.8">
                  <p:embed/>
                  <p:pic>
                    <p:nvPicPr>
                      <p:cNvPr id="0" name="Object 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150" y="911225"/>
                        <a:ext cx="8613775" cy="553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1828800" y="381000"/>
            <a:ext cx="6629400" cy="1371600"/>
            <a:chOff x="720" y="528"/>
            <a:chExt cx="4176" cy="864"/>
          </a:xfrm>
        </p:grpSpPr>
        <p:sp>
          <p:nvSpPr>
            <p:cNvPr id="102434" name="Rectangle 8"/>
            <p:cNvSpPr>
              <a:spLocks noChangeArrowheads="1"/>
            </p:cNvSpPr>
            <p:nvPr/>
          </p:nvSpPr>
          <p:spPr bwMode="auto">
            <a:xfrm>
              <a:off x="720" y="528"/>
              <a:ext cx="4176" cy="864"/>
            </a:xfrm>
            <a:prstGeom prst="rect">
              <a:avLst/>
            </a:prstGeom>
            <a:gradFill rotWithShape="0">
              <a:gsLst>
                <a:gs pos="0">
                  <a:srgbClr val="CCCCFF"/>
                </a:gs>
                <a:gs pos="17999">
                  <a:srgbClr val="99CCFF"/>
                </a:gs>
                <a:gs pos="36000">
                  <a:srgbClr val="9966FF"/>
                </a:gs>
                <a:gs pos="61000">
                  <a:srgbClr val="CC99FF"/>
                </a:gs>
                <a:gs pos="82001">
                  <a:srgbClr val="99CCFF"/>
                </a:gs>
                <a:gs pos="100000">
                  <a:srgbClr val="CCCCFF"/>
                </a:gs>
              </a:gsLst>
              <a:lin ang="27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nvGrpSpPr>
            <p:cNvPr id="102435" name="Group 7"/>
            <p:cNvGrpSpPr>
              <a:grpSpLocks/>
            </p:cNvGrpSpPr>
            <p:nvPr/>
          </p:nvGrpSpPr>
          <p:grpSpPr bwMode="auto">
            <a:xfrm>
              <a:off x="816" y="624"/>
              <a:ext cx="3936" cy="586"/>
              <a:chOff x="720" y="384"/>
              <a:chExt cx="3936" cy="586"/>
            </a:xfrm>
          </p:grpSpPr>
          <p:sp>
            <p:nvSpPr>
              <p:cNvPr id="102436" name="Text Box 2"/>
              <p:cNvSpPr txBox="1">
                <a:spLocks noChangeArrowheads="1"/>
              </p:cNvSpPr>
              <p:nvPr/>
            </p:nvSpPr>
            <p:spPr bwMode="auto">
              <a:xfrm>
                <a:off x="720" y="576"/>
                <a:ext cx="21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Percent HA dissociation = </a:t>
                </a:r>
              </a:p>
            </p:txBody>
          </p:sp>
          <p:sp>
            <p:nvSpPr>
              <p:cNvPr id="102437" name="Text Box 3"/>
              <p:cNvSpPr txBox="1">
                <a:spLocks noChangeArrowheads="1"/>
              </p:cNvSpPr>
              <p:nvPr/>
            </p:nvSpPr>
            <p:spPr bwMode="auto">
              <a:xfrm>
                <a:off x="2832" y="384"/>
                <a:ext cx="10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[HA]</a:t>
                </a:r>
                <a:r>
                  <a:rPr lang="en-US" altLang="en-US" sz="2000" baseline="-25000"/>
                  <a:t>dissociated</a:t>
                </a:r>
                <a:endParaRPr lang="en-US" altLang="en-US" sz="2000"/>
              </a:p>
            </p:txBody>
          </p:sp>
          <p:sp>
            <p:nvSpPr>
              <p:cNvPr id="102438" name="Text Box 4"/>
              <p:cNvSpPr txBox="1">
                <a:spLocks noChangeArrowheads="1"/>
              </p:cNvSpPr>
              <p:nvPr/>
            </p:nvSpPr>
            <p:spPr bwMode="auto">
              <a:xfrm>
                <a:off x="2928" y="720"/>
                <a:ext cx="76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[HA]</a:t>
                </a:r>
                <a:r>
                  <a:rPr lang="en-US" altLang="en-US" sz="2000" baseline="-25000"/>
                  <a:t>initial</a:t>
                </a:r>
                <a:endParaRPr lang="en-US" altLang="en-US" sz="2000"/>
              </a:p>
            </p:txBody>
          </p:sp>
          <p:sp>
            <p:nvSpPr>
              <p:cNvPr id="102439" name="Text Box 5"/>
              <p:cNvSpPr txBox="1">
                <a:spLocks noChangeArrowheads="1"/>
              </p:cNvSpPr>
              <p:nvPr/>
            </p:nvSpPr>
            <p:spPr bwMode="auto">
              <a:xfrm>
                <a:off x="3888" y="528"/>
                <a:ext cx="76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x 100</a:t>
                </a:r>
              </a:p>
            </p:txBody>
          </p:sp>
          <p:sp>
            <p:nvSpPr>
              <p:cNvPr id="102440" name="Line 6"/>
              <p:cNvSpPr>
                <a:spLocks noChangeShapeType="1"/>
              </p:cNvSpPr>
              <p:nvPr/>
            </p:nvSpPr>
            <p:spPr bwMode="auto">
              <a:xfrm>
                <a:off x="2841" y="698"/>
                <a:ext cx="96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52234" name="Text Box 10"/>
          <p:cNvSpPr txBox="1">
            <a:spLocks noChangeArrowheads="1"/>
          </p:cNvSpPr>
          <p:nvPr/>
        </p:nvSpPr>
        <p:spPr bwMode="auto">
          <a:xfrm>
            <a:off x="381000" y="2057400"/>
            <a:ext cx="3429000" cy="584200"/>
          </a:xfrm>
          <a:prstGeom prst="rect">
            <a:avLst/>
          </a:prstGeom>
          <a:gradFill rotWithShape="0">
            <a:gsLst>
              <a:gs pos="0">
                <a:schemeClr val="bg1"/>
              </a:gs>
              <a:gs pos="100000">
                <a:srgbClr val="FF9218"/>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b="1">
                <a:latin typeface="Comic Sans MS" panose="030F0702030302020204" pitchFamily="66" charset="0"/>
                <a:ea typeface="Batang" pitchFamily="18" charset="-127"/>
              </a:rPr>
              <a:t>Polyprotic acids</a:t>
            </a:r>
          </a:p>
        </p:txBody>
      </p:sp>
      <p:sp>
        <p:nvSpPr>
          <p:cNvPr id="52235" name="Text Box 11"/>
          <p:cNvSpPr txBox="1">
            <a:spLocks noChangeArrowheads="1"/>
          </p:cNvSpPr>
          <p:nvPr/>
        </p:nvSpPr>
        <p:spPr bwMode="auto">
          <a:xfrm>
            <a:off x="2209800" y="2667000"/>
            <a:ext cx="579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acids with more than more ionizable proton</a:t>
            </a:r>
          </a:p>
        </p:txBody>
      </p:sp>
      <p:grpSp>
        <p:nvGrpSpPr>
          <p:cNvPr id="7" name="Group 36"/>
          <p:cNvGrpSpPr>
            <a:grpSpLocks/>
          </p:cNvGrpSpPr>
          <p:nvPr/>
        </p:nvGrpSpPr>
        <p:grpSpPr bwMode="auto">
          <a:xfrm>
            <a:off x="304800" y="3124200"/>
            <a:ext cx="5791200" cy="400050"/>
            <a:chOff x="192" y="2256"/>
            <a:chExt cx="3648" cy="252"/>
          </a:xfrm>
        </p:grpSpPr>
        <p:sp>
          <p:nvSpPr>
            <p:cNvPr id="102432" name="Text Box 12"/>
            <p:cNvSpPr txBox="1">
              <a:spLocks noChangeArrowheads="1"/>
            </p:cNvSpPr>
            <p:nvPr/>
          </p:nvSpPr>
          <p:spPr bwMode="auto">
            <a:xfrm>
              <a:off x="192" y="2256"/>
              <a:ext cx="364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H</a:t>
              </a:r>
              <a:r>
                <a:rPr lang="en-US" altLang="en-US" sz="2000" baseline="-25000"/>
                <a:t>3</a:t>
              </a:r>
              <a:r>
                <a:rPr lang="en-US" altLang="en-US" sz="2000"/>
                <a:t>PO</a:t>
              </a:r>
              <a:r>
                <a:rPr lang="en-US" altLang="en-US" sz="2000" baseline="-25000"/>
                <a:t>4</a:t>
              </a:r>
              <a:r>
                <a:rPr lang="en-US" altLang="en-US" sz="2000"/>
                <a:t>(</a:t>
              </a:r>
              <a:r>
                <a:rPr lang="en-US" altLang="en-US" sz="2000" i="1">
                  <a:latin typeface="Times" panose="02020603050405020304" pitchFamily="18" charset="0"/>
                </a:rPr>
                <a:t>aq</a:t>
              </a:r>
              <a:r>
                <a:rPr lang="en-US" altLang="en-US" sz="2000"/>
                <a:t>) + H</a:t>
              </a:r>
              <a:r>
                <a:rPr lang="en-US" altLang="en-US" sz="2000" baseline="-25000"/>
                <a:t>2</a:t>
              </a:r>
              <a:r>
                <a:rPr lang="en-US" altLang="en-US" sz="2000"/>
                <a:t>O(</a:t>
              </a:r>
              <a:r>
                <a:rPr lang="en-US" altLang="en-US" sz="2000" i="1">
                  <a:latin typeface="Times" panose="02020603050405020304" pitchFamily="18" charset="0"/>
                </a:rPr>
                <a:t>l</a:t>
              </a:r>
              <a:r>
                <a:rPr lang="en-US" altLang="en-US" sz="2000"/>
                <a:t>)            H</a:t>
              </a:r>
              <a:r>
                <a:rPr lang="en-US" altLang="en-US" sz="2000" baseline="-25000"/>
                <a:t>2</a:t>
              </a:r>
              <a:r>
                <a:rPr lang="en-US" altLang="en-US" sz="2000"/>
                <a:t>PO</a:t>
              </a:r>
              <a:r>
                <a:rPr lang="en-US" altLang="en-US" sz="2000" baseline="-25000"/>
                <a:t>4</a:t>
              </a:r>
              <a:r>
                <a:rPr lang="en-US" altLang="en-US" sz="2000" baseline="30000"/>
                <a:t>-</a:t>
              </a:r>
              <a:r>
                <a:rPr lang="en-US" altLang="en-US" sz="2000"/>
                <a:t>(</a:t>
              </a:r>
              <a:r>
                <a:rPr lang="en-US" altLang="en-US" sz="2000" i="1">
                  <a:latin typeface="Times" panose="02020603050405020304" pitchFamily="18" charset="0"/>
                </a:rPr>
                <a:t>aq</a:t>
              </a:r>
              <a:r>
                <a:rPr lang="en-US" altLang="en-US" sz="2000"/>
                <a:t>) + H</a:t>
              </a:r>
              <a:r>
                <a:rPr lang="en-US" altLang="en-US" sz="2000" baseline="-25000"/>
                <a:t>3</a:t>
              </a:r>
              <a:r>
                <a:rPr lang="en-US" altLang="en-US" sz="2000"/>
                <a:t>O</a:t>
              </a:r>
              <a:r>
                <a:rPr lang="en-US" altLang="en-US" sz="2000" baseline="30000"/>
                <a:t>+</a:t>
              </a:r>
              <a:r>
                <a:rPr lang="en-US" altLang="en-US" sz="2000"/>
                <a:t>(</a:t>
              </a:r>
              <a:r>
                <a:rPr lang="en-US" altLang="en-US" sz="2000" i="1">
                  <a:latin typeface="Times" panose="02020603050405020304" pitchFamily="18" charset="0"/>
                </a:rPr>
                <a:t>aq</a:t>
              </a:r>
              <a:r>
                <a:rPr lang="en-US" altLang="en-US" sz="2000"/>
                <a:t>)</a:t>
              </a:r>
            </a:p>
          </p:txBody>
        </p:sp>
        <p:pic>
          <p:nvPicPr>
            <p:cNvPr id="10243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 y="2292"/>
              <a:ext cx="40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35"/>
          <p:cNvGrpSpPr>
            <a:grpSpLocks/>
          </p:cNvGrpSpPr>
          <p:nvPr/>
        </p:nvGrpSpPr>
        <p:grpSpPr bwMode="auto">
          <a:xfrm>
            <a:off x="304800" y="4038600"/>
            <a:ext cx="6019800" cy="473075"/>
            <a:chOff x="192" y="2784"/>
            <a:chExt cx="3408" cy="196"/>
          </a:xfrm>
        </p:grpSpPr>
        <p:sp>
          <p:nvSpPr>
            <p:cNvPr id="102430" name="Text Box 13"/>
            <p:cNvSpPr txBox="1">
              <a:spLocks noChangeArrowheads="1"/>
            </p:cNvSpPr>
            <p:nvPr/>
          </p:nvSpPr>
          <p:spPr bwMode="auto">
            <a:xfrm>
              <a:off x="192" y="2784"/>
              <a:ext cx="340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H</a:t>
              </a:r>
              <a:r>
                <a:rPr lang="en-US" altLang="en-US" sz="2000" baseline="-25000"/>
                <a:t>2</a:t>
              </a:r>
              <a:r>
                <a:rPr lang="en-US" altLang="en-US" sz="2000"/>
                <a:t>PO</a:t>
              </a:r>
              <a:r>
                <a:rPr lang="en-US" altLang="en-US" sz="2000" baseline="-25000"/>
                <a:t>4</a:t>
              </a:r>
              <a:r>
                <a:rPr lang="en-US" altLang="en-US" sz="2000" baseline="30000"/>
                <a:t>-</a:t>
              </a:r>
              <a:r>
                <a:rPr lang="en-US" altLang="en-US" sz="2000"/>
                <a:t>(</a:t>
              </a:r>
              <a:r>
                <a:rPr lang="en-US" altLang="en-US" sz="2000" i="1">
                  <a:latin typeface="Times" panose="02020603050405020304" pitchFamily="18" charset="0"/>
                </a:rPr>
                <a:t>aq</a:t>
              </a:r>
              <a:r>
                <a:rPr lang="en-US" altLang="en-US" sz="2000"/>
                <a:t>) + H</a:t>
              </a:r>
              <a:r>
                <a:rPr lang="en-US" altLang="en-US" sz="2000" baseline="-25000"/>
                <a:t>2</a:t>
              </a:r>
              <a:r>
                <a:rPr lang="en-US" altLang="en-US" sz="2000"/>
                <a:t>O(</a:t>
              </a:r>
              <a:r>
                <a:rPr lang="en-US" altLang="en-US" sz="2000" i="1">
                  <a:latin typeface="Times" panose="02020603050405020304" pitchFamily="18" charset="0"/>
                </a:rPr>
                <a:t>l</a:t>
              </a:r>
              <a:r>
                <a:rPr lang="en-US" altLang="en-US" sz="2000"/>
                <a:t>)            HPO</a:t>
              </a:r>
              <a:r>
                <a:rPr lang="en-US" altLang="en-US" sz="2000" baseline="-25000"/>
                <a:t>4</a:t>
              </a:r>
              <a:r>
                <a:rPr lang="en-US" altLang="en-US" sz="2000" baseline="30000"/>
                <a:t>2-</a:t>
              </a:r>
              <a:r>
                <a:rPr lang="en-US" altLang="en-US" sz="2000"/>
                <a:t>(</a:t>
              </a:r>
              <a:r>
                <a:rPr lang="en-US" altLang="en-US" sz="2000" i="1">
                  <a:latin typeface="Times" panose="02020603050405020304" pitchFamily="18" charset="0"/>
                </a:rPr>
                <a:t>aq</a:t>
              </a:r>
              <a:r>
                <a:rPr lang="en-US" altLang="en-US" sz="2000"/>
                <a:t>) + H</a:t>
              </a:r>
              <a:r>
                <a:rPr lang="en-US" altLang="en-US" sz="2000" baseline="-25000"/>
                <a:t>3</a:t>
              </a:r>
              <a:r>
                <a:rPr lang="en-US" altLang="en-US" sz="2000"/>
                <a:t>O</a:t>
              </a:r>
              <a:r>
                <a:rPr lang="en-US" altLang="en-US" sz="2000" baseline="30000"/>
                <a:t>+</a:t>
              </a:r>
              <a:r>
                <a:rPr lang="en-US" altLang="en-US" sz="2000"/>
                <a:t>(</a:t>
              </a:r>
              <a:r>
                <a:rPr lang="en-US" altLang="en-US" sz="2000" i="1">
                  <a:latin typeface="Times" panose="02020603050405020304" pitchFamily="18" charset="0"/>
                </a:rPr>
                <a:t>aq</a:t>
              </a:r>
              <a:r>
                <a:rPr lang="en-US" altLang="en-US" sz="2000"/>
                <a:t>)</a:t>
              </a:r>
            </a:p>
          </p:txBody>
        </p:sp>
        <p:pic>
          <p:nvPicPr>
            <p:cNvPr id="102431"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 y="2820"/>
              <a:ext cx="40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34"/>
          <p:cNvGrpSpPr>
            <a:grpSpLocks/>
          </p:cNvGrpSpPr>
          <p:nvPr/>
        </p:nvGrpSpPr>
        <p:grpSpPr bwMode="auto">
          <a:xfrm>
            <a:off x="304800" y="5410200"/>
            <a:ext cx="5410200" cy="400050"/>
            <a:chOff x="192" y="3360"/>
            <a:chExt cx="3408" cy="252"/>
          </a:xfrm>
        </p:grpSpPr>
        <p:sp>
          <p:nvSpPr>
            <p:cNvPr id="102428" name="Text Box 14"/>
            <p:cNvSpPr txBox="1">
              <a:spLocks noChangeArrowheads="1"/>
            </p:cNvSpPr>
            <p:nvPr/>
          </p:nvSpPr>
          <p:spPr bwMode="auto">
            <a:xfrm>
              <a:off x="192" y="3360"/>
              <a:ext cx="340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HPO</a:t>
              </a:r>
              <a:r>
                <a:rPr lang="en-US" altLang="en-US" sz="2000" baseline="-25000"/>
                <a:t>4</a:t>
              </a:r>
              <a:r>
                <a:rPr lang="en-US" altLang="en-US" sz="2000" baseline="30000"/>
                <a:t>2-</a:t>
              </a:r>
              <a:r>
                <a:rPr lang="en-US" altLang="en-US" sz="2000"/>
                <a:t>(</a:t>
              </a:r>
              <a:r>
                <a:rPr lang="en-US" altLang="en-US" sz="2000" i="1">
                  <a:latin typeface="Times" panose="02020603050405020304" pitchFamily="18" charset="0"/>
                </a:rPr>
                <a:t>aq</a:t>
              </a:r>
              <a:r>
                <a:rPr lang="en-US" altLang="en-US" sz="2000"/>
                <a:t>) + H</a:t>
              </a:r>
              <a:r>
                <a:rPr lang="en-US" altLang="en-US" sz="2000" baseline="-25000"/>
                <a:t>2</a:t>
              </a:r>
              <a:r>
                <a:rPr lang="en-US" altLang="en-US" sz="2000"/>
                <a:t>O(</a:t>
              </a:r>
              <a:r>
                <a:rPr lang="en-US" altLang="en-US" sz="2000" i="1">
                  <a:latin typeface="Times" panose="02020603050405020304" pitchFamily="18" charset="0"/>
                </a:rPr>
                <a:t>l</a:t>
              </a:r>
              <a:r>
                <a:rPr lang="en-US" altLang="en-US" sz="2000"/>
                <a:t>)            PO</a:t>
              </a:r>
              <a:r>
                <a:rPr lang="en-US" altLang="en-US" sz="2000" baseline="-25000"/>
                <a:t>4</a:t>
              </a:r>
              <a:r>
                <a:rPr lang="en-US" altLang="en-US" sz="2000" baseline="30000"/>
                <a:t>3-</a:t>
              </a:r>
              <a:r>
                <a:rPr lang="en-US" altLang="en-US" sz="2000"/>
                <a:t>(</a:t>
              </a:r>
              <a:r>
                <a:rPr lang="en-US" altLang="en-US" sz="2000" i="1">
                  <a:latin typeface="Times" panose="02020603050405020304" pitchFamily="18" charset="0"/>
                </a:rPr>
                <a:t>aq</a:t>
              </a:r>
              <a:r>
                <a:rPr lang="en-US" altLang="en-US" sz="2000"/>
                <a:t>) + H</a:t>
              </a:r>
              <a:r>
                <a:rPr lang="en-US" altLang="en-US" sz="2000" baseline="-25000"/>
                <a:t>3</a:t>
              </a:r>
              <a:r>
                <a:rPr lang="en-US" altLang="en-US" sz="2000"/>
                <a:t>O</a:t>
              </a:r>
              <a:r>
                <a:rPr lang="en-US" altLang="en-US" sz="2000" baseline="30000"/>
                <a:t>+</a:t>
              </a:r>
              <a:r>
                <a:rPr lang="en-US" altLang="en-US" sz="2000"/>
                <a:t>(</a:t>
              </a:r>
              <a:r>
                <a:rPr lang="en-US" altLang="en-US" sz="2000" i="1">
                  <a:latin typeface="Times" panose="02020603050405020304" pitchFamily="18" charset="0"/>
                </a:rPr>
                <a:t>aq</a:t>
              </a:r>
              <a:r>
                <a:rPr lang="en-US" altLang="en-US" sz="2000"/>
                <a:t>)</a:t>
              </a:r>
            </a:p>
          </p:txBody>
        </p:sp>
        <p:pic>
          <p:nvPicPr>
            <p:cNvPr id="102429"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 y="3396"/>
              <a:ext cx="40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22"/>
          <p:cNvGrpSpPr>
            <a:grpSpLocks/>
          </p:cNvGrpSpPr>
          <p:nvPr/>
        </p:nvGrpSpPr>
        <p:grpSpPr bwMode="auto">
          <a:xfrm>
            <a:off x="5638800" y="2971800"/>
            <a:ext cx="3276600" cy="842963"/>
            <a:chOff x="3888" y="2160"/>
            <a:chExt cx="1584" cy="531"/>
          </a:xfrm>
        </p:grpSpPr>
        <p:sp>
          <p:nvSpPr>
            <p:cNvPr id="102424" name="Text Box 18"/>
            <p:cNvSpPr txBox="1">
              <a:spLocks noChangeArrowheads="1"/>
            </p:cNvSpPr>
            <p:nvPr/>
          </p:nvSpPr>
          <p:spPr bwMode="auto">
            <a:xfrm>
              <a:off x="3888" y="2256"/>
              <a:ext cx="48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solidFill>
                    <a:srgbClr val="7030A0"/>
                  </a:solidFill>
                </a:rPr>
                <a:t>K</a:t>
              </a:r>
              <a:r>
                <a:rPr lang="en-US" altLang="en-US" sz="2400" baseline="-25000">
                  <a:solidFill>
                    <a:srgbClr val="7030A0"/>
                  </a:solidFill>
                </a:rPr>
                <a:t>a1</a:t>
              </a:r>
              <a:r>
                <a:rPr lang="en-US" altLang="en-US" sz="2400">
                  <a:solidFill>
                    <a:srgbClr val="7030A0"/>
                  </a:solidFill>
                </a:rPr>
                <a:t> =</a:t>
              </a:r>
            </a:p>
          </p:txBody>
        </p:sp>
        <p:sp>
          <p:nvSpPr>
            <p:cNvPr id="102425" name="Text Box 19"/>
            <p:cNvSpPr txBox="1">
              <a:spLocks noChangeArrowheads="1"/>
            </p:cNvSpPr>
            <p:nvPr/>
          </p:nvSpPr>
          <p:spPr bwMode="auto">
            <a:xfrm>
              <a:off x="4320" y="2160"/>
              <a:ext cx="115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solidFill>
                    <a:srgbClr val="7030A0"/>
                  </a:solidFill>
                </a:rPr>
                <a:t>[H</a:t>
              </a:r>
              <a:r>
                <a:rPr lang="en-US" altLang="en-US" sz="2400" baseline="-25000">
                  <a:solidFill>
                    <a:srgbClr val="7030A0"/>
                  </a:solidFill>
                </a:rPr>
                <a:t>3</a:t>
              </a:r>
              <a:r>
                <a:rPr lang="en-US" altLang="en-US" sz="2400">
                  <a:solidFill>
                    <a:srgbClr val="7030A0"/>
                  </a:solidFill>
                </a:rPr>
                <a:t>O</a:t>
              </a:r>
              <a:r>
                <a:rPr lang="en-US" altLang="en-US" sz="2400" baseline="30000">
                  <a:solidFill>
                    <a:srgbClr val="7030A0"/>
                  </a:solidFill>
                </a:rPr>
                <a:t>+</a:t>
              </a:r>
              <a:r>
                <a:rPr lang="en-US" altLang="en-US" sz="2400">
                  <a:solidFill>
                    <a:srgbClr val="7030A0"/>
                  </a:solidFill>
                </a:rPr>
                <a:t>][H</a:t>
              </a:r>
              <a:r>
                <a:rPr lang="en-US" altLang="en-US" sz="2400" baseline="-25000">
                  <a:solidFill>
                    <a:srgbClr val="7030A0"/>
                  </a:solidFill>
                </a:rPr>
                <a:t>2</a:t>
              </a:r>
              <a:r>
                <a:rPr lang="en-US" altLang="en-US" sz="2400">
                  <a:solidFill>
                    <a:srgbClr val="7030A0"/>
                  </a:solidFill>
                </a:rPr>
                <a:t>PO</a:t>
              </a:r>
              <a:r>
                <a:rPr lang="en-US" altLang="en-US" sz="2400" baseline="-25000">
                  <a:solidFill>
                    <a:srgbClr val="7030A0"/>
                  </a:solidFill>
                </a:rPr>
                <a:t>4</a:t>
              </a:r>
              <a:r>
                <a:rPr lang="en-US" altLang="en-US" sz="2400" baseline="30000">
                  <a:solidFill>
                    <a:srgbClr val="7030A0"/>
                  </a:solidFill>
                </a:rPr>
                <a:t>-</a:t>
              </a:r>
              <a:r>
                <a:rPr lang="en-US" altLang="en-US" sz="2400">
                  <a:solidFill>
                    <a:srgbClr val="7030A0"/>
                  </a:solidFill>
                </a:rPr>
                <a:t>]</a:t>
              </a:r>
            </a:p>
          </p:txBody>
        </p:sp>
        <p:sp>
          <p:nvSpPr>
            <p:cNvPr id="102426" name="Text Box 20"/>
            <p:cNvSpPr txBox="1">
              <a:spLocks noChangeArrowheads="1"/>
            </p:cNvSpPr>
            <p:nvPr/>
          </p:nvSpPr>
          <p:spPr bwMode="auto">
            <a:xfrm>
              <a:off x="4512" y="2400"/>
              <a:ext cx="67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solidFill>
                    <a:srgbClr val="7030A0"/>
                  </a:solidFill>
                </a:rPr>
                <a:t>[H</a:t>
              </a:r>
              <a:r>
                <a:rPr lang="en-US" altLang="en-US" sz="2400" baseline="-25000">
                  <a:solidFill>
                    <a:srgbClr val="7030A0"/>
                  </a:solidFill>
                </a:rPr>
                <a:t>3</a:t>
              </a:r>
              <a:r>
                <a:rPr lang="en-US" altLang="en-US" sz="2400">
                  <a:solidFill>
                    <a:srgbClr val="7030A0"/>
                  </a:solidFill>
                </a:rPr>
                <a:t>PO</a:t>
              </a:r>
              <a:r>
                <a:rPr lang="en-US" altLang="en-US" sz="2400" baseline="-25000">
                  <a:solidFill>
                    <a:srgbClr val="7030A0"/>
                  </a:solidFill>
                </a:rPr>
                <a:t>4</a:t>
              </a:r>
              <a:r>
                <a:rPr lang="en-US" altLang="en-US" sz="2400">
                  <a:solidFill>
                    <a:srgbClr val="7030A0"/>
                  </a:solidFill>
                </a:rPr>
                <a:t>]</a:t>
              </a:r>
            </a:p>
          </p:txBody>
        </p:sp>
        <p:sp>
          <p:nvSpPr>
            <p:cNvPr id="102427" name="Line 21"/>
            <p:cNvSpPr>
              <a:spLocks noChangeShapeType="1"/>
            </p:cNvSpPr>
            <p:nvPr/>
          </p:nvSpPr>
          <p:spPr bwMode="auto">
            <a:xfrm>
              <a:off x="4368" y="2400"/>
              <a:ext cx="96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2" name="Group 23"/>
          <p:cNvGrpSpPr>
            <a:grpSpLocks/>
          </p:cNvGrpSpPr>
          <p:nvPr/>
        </p:nvGrpSpPr>
        <p:grpSpPr bwMode="auto">
          <a:xfrm>
            <a:off x="5638800" y="4114800"/>
            <a:ext cx="3124200" cy="842963"/>
            <a:chOff x="3888" y="2160"/>
            <a:chExt cx="1584" cy="531"/>
          </a:xfrm>
        </p:grpSpPr>
        <p:sp>
          <p:nvSpPr>
            <p:cNvPr id="102420" name="Text Box 24"/>
            <p:cNvSpPr txBox="1">
              <a:spLocks noChangeArrowheads="1"/>
            </p:cNvSpPr>
            <p:nvPr/>
          </p:nvSpPr>
          <p:spPr bwMode="auto">
            <a:xfrm>
              <a:off x="3888" y="2256"/>
              <a:ext cx="48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solidFill>
                    <a:srgbClr val="CC6600"/>
                  </a:solidFill>
                </a:rPr>
                <a:t>K</a:t>
              </a:r>
              <a:r>
                <a:rPr lang="en-US" altLang="en-US" sz="2400" baseline="-25000">
                  <a:solidFill>
                    <a:srgbClr val="CC6600"/>
                  </a:solidFill>
                </a:rPr>
                <a:t>a2</a:t>
              </a:r>
              <a:r>
                <a:rPr lang="en-US" altLang="en-US" sz="2400">
                  <a:solidFill>
                    <a:srgbClr val="CC6600"/>
                  </a:solidFill>
                </a:rPr>
                <a:t> =</a:t>
              </a:r>
            </a:p>
          </p:txBody>
        </p:sp>
        <p:sp>
          <p:nvSpPr>
            <p:cNvPr id="102421" name="Text Box 25"/>
            <p:cNvSpPr txBox="1">
              <a:spLocks noChangeArrowheads="1"/>
            </p:cNvSpPr>
            <p:nvPr/>
          </p:nvSpPr>
          <p:spPr bwMode="auto">
            <a:xfrm>
              <a:off x="4320" y="2160"/>
              <a:ext cx="115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solidFill>
                    <a:srgbClr val="CC6600"/>
                  </a:solidFill>
                </a:rPr>
                <a:t>[H</a:t>
              </a:r>
              <a:r>
                <a:rPr lang="en-US" altLang="en-US" sz="2400" baseline="-25000">
                  <a:solidFill>
                    <a:srgbClr val="CC6600"/>
                  </a:solidFill>
                </a:rPr>
                <a:t>3</a:t>
              </a:r>
              <a:r>
                <a:rPr lang="en-US" altLang="en-US" sz="2400">
                  <a:solidFill>
                    <a:srgbClr val="CC6600"/>
                  </a:solidFill>
                </a:rPr>
                <a:t>O</a:t>
              </a:r>
              <a:r>
                <a:rPr lang="en-US" altLang="en-US" sz="2400" baseline="30000">
                  <a:solidFill>
                    <a:srgbClr val="CC6600"/>
                  </a:solidFill>
                </a:rPr>
                <a:t>+</a:t>
              </a:r>
              <a:r>
                <a:rPr lang="en-US" altLang="en-US" sz="2400">
                  <a:solidFill>
                    <a:srgbClr val="CC6600"/>
                  </a:solidFill>
                </a:rPr>
                <a:t>][HPO</a:t>
              </a:r>
              <a:r>
                <a:rPr lang="en-US" altLang="en-US" sz="2400" baseline="-25000">
                  <a:solidFill>
                    <a:srgbClr val="CC6600"/>
                  </a:solidFill>
                </a:rPr>
                <a:t>4</a:t>
              </a:r>
              <a:r>
                <a:rPr lang="en-US" altLang="en-US" sz="2400" baseline="30000">
                  <a:solidFill>
                    <a:srgbClr val="CC6600"/>
                  </a:solidFill>
                </a:rPr>
                <a:t>2-</a:t>
              </a:r>
              <a:r>
                <a:rPr lang="en-US" altLang="en-US" sz="2400">
                  <a:solidFill>
                    <a:srgbClr val="CC6600"/>
                  </a:solidFill>
                </a:rPr>
                <a:t>]</a:t>
              </a:r>
            </a:p>
          </p:txBody>
        </p:sp>
        <p:sp>
          <p:nvSpPr>
            <p:cNvPr id="102422" name="Text Box 26"/>
            <p:cNvSpPr txBox="1">
              <a:spLocks noChangeArrowheads="1"/>
            </p:cNvSpPr>
            <p:nvPr/>
          </p:nvSpPr>
          <p:spPr bwMode="auto">
            <a:xfrm>
              <a:off x="4512" y="2400"/>
              <a:ext cx="67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solidFill>
                    <a:srgbClr val="CC6600"/>
                  </a:solidFill>
                </a:rPr>
                <a:t>[H</a:t>
              </a:r>
              <a:r>
                <a:rPr lang="en-US" altLang="en-US" sz="2400" baseline="-25000">
                  <a:solidFill>
                    <a:srgbClr val="CC6600"/>
                  </a:solidFill>
                </a:rPr>
                <a:t>2</a:t>
              </a:r>
              <a:r>
                <a:rPr lang="en-US" altLang="en-US" sz="2400">
                  <a:solidFill>
                    <a:srgbClr val="CC6600"/>
                  </a:solidFill>
                </a:rPr>
                <a:t>PO</a:t>
              </a:r>
              <a:r>
                <a:rPr lang="en-US" altLang="en-US" sz="2400" baseline="-25000">
                  <a:solidFill>
                    <a:srgbClr val="CC6600"/>
                  </a:solidFill>
                </a:rPr>
                <a:t>4</a:t>
              </a:r>
              <a:r>
                <a:rPr lang="en-US" altLang="en-US" sz="2400" baseline="30000">
                  <a:solidFill>
                    <a:srgbClr val="CC6600"/>
                  </a:solidFill>
                </a:rPr>
                <a:t>-</a:t>
              </a:r>
              <a:r>
                <a:rPr lang="en-US" altLang="en-US" sz="2400">
                  <a:solidFill>
                    <a:srgbClr val="CC6600"/>
                  </a:solidFill>
                </a:rPr>
                <a:t>]</a:t>
              </a:r>
            </a:p>
          </p:txBody>
        </p:sp>
        <p:sp>
          <p:nvSpPr>
            <p:cNvPr id="102423" name="Line 27"/>
            <p:cNvSpPr>
              <a:spLocks noChangeShapeType="1"/>
            </p:cNvSpPr>
            <p:nvPr/>
          </p:nvSpPr>
          <p:spPr bwMode="auto">
            <a:xfrm>
              <a:off x="4368" y="2400"/>
              <a:ext cx="96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3" name="Group 28"/>
          <p:cNvGrpSpPr>
            <a:grpSpLocks/>
          </p:cNvGrpSpPr>
          <p:nvPr/>
        </p:nvGrpSpPr>
        <p:grpSpPr bwMode="auto">
          <a:xfrm>
            <a:off x="5638800" y="5257800"/>
            <a:ext cx="3276600" cy="842963"/>
            <a:chOff x="3888" y="2160"/>
            <a:chExt cx="1584" cy="531"/>
          </a:xfrm>
        </p:grpSpPr>
        <p:sp>
          <p:nvSpPr>
            <p:cNvPr id="102416" name="Text Box 29"/>
            <p:cNvSpPr txBox="1">
              <a:spLocks noChangeArrowheads="1"/>
            </p:cNvSpPr>
            <p:nvPr/>
          </p:nvSpPr>
          <p:spPr bwMode="auto">
            <a:xfrm>
              <a:off x="3888" y="2256"/>
              <a:ext cx="48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solidFill>
                    <a:srgbClr val="7030A0"/>
                  </a:solidFill>
                </a:rPr>
                <a:t>K</a:t>
              </a:r>
              <a:r>
                <a:rPr lang="en-US" altLang="en-US" sz="2400" baseline="-25000">
                  <a:solidFill>
                    <a:srgbClr val="7030A0"/>
                  </a:solidFill>
                </a:rPr>
                <a:t>a3</a:t>
              </a:r>
              <a:r>
                <a:rPr lang="en-US" altLang="en-US" sz="2400">
                  <a:solidFill>
                    <a:srgbClr val="7030A0"/>
                  </a:solidFill>
                </a:rPr>
                <a:t> =</a:t>
              </a:r>
            </a:p>
          </p:txBody>
        </p:sp>
        <p:sp>
          <p:nvSpPr>
            <p:cNvPr id="102417" name="Text Box 30"/>
            <p:cNvSpPr txBox="1">
              <a:spLocks noChangeArrowheads="1"/>
            </p:cNvSpPr>
            <p:nvPr/>
          </p:nvSpPr>
          <p:spPr bwMode="auto">
            <a:xfrm>
              <a:off x="4320" y="2160"/>
              <a:ext cx="115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t>[</a:t>
              </a:r>
              <a:r>
                <a:rPr lang="en-US" altLang="en-US" sz="2400">
                  <a:solidFill>
                    <a:srgbClr val="7030A0"/>
                  </a:solidFill>
                </a:rPr>
                <a:t>H</a:t>
              </a:r>
              <a:r>
                <a:rPr lang="en-US" altLang="en-US" sz="2400" baseline="-25000">
                  <a:solidFill>
                    <a:srgbClr val="7030A0"/>
                  </a:solidFill>
                </a:rPr>
                <a:t>3</a:t>
              </a:r>
              <a:r>
                <a:rPr lang="en-US" altLang="en-US" sz="2400">
                  <a:solidFill>
                    <a:srgbClr val="7030A0"/>
                  </a:solidFill>
                </a:rPr>
                <a:t>O</a:t>
              </a:r>
              <a:r>
                <a:rPr lang="en-US" altLang="en-US" sz="2400" baseline="30000">
                  <a:solidFill>
                    <a:srgbClr val="7030A0"/>
                  </a:solidFill>
                </a:rPr>
                <a:t>+</a:t>
              </a:r>
              <a:r>
                <a:rPr lang="en-US" altLang="en-US" sz="2400">
                  <a:solidFill>
                    <a:srgbClr val="7030A0"/>
                  </a:solidFill>
                </a:rPr>
                <a:t>][PO</a:t>
              </a:r>
              <a:r>
                <a:rPr lang="en-US" altLang="en-US" sz="2400" baseline="-25000">
                  <a:solidFill>
                    <a:srgbClr val="7030A0"/>
                  </a:solidFill>
                </a:rPr>
                <a:t>4</a:t>
              </a:r>
              <a:r>
                <a:rPr lang="en-US" altLang="en-US" sz="2400" baseline="30000">
                  <a:solidFill>
                    <a:srgbClr val="7030A0"/>
                  </a:solidFill>
                </a:rPr>
                <a:t>3-</a:t>
              </a:r>
              <a:r>
                <a:rPr lang="en-US" altLang="en-US" sz="2400">
                  <a:solidFill>
                    <a:srgbClr val="7030A0"/>
                  </a:solidFill>
                </a:rPr>
                <a:t>]</a:t>
              </a:r>
            </a:p>
          </p:txBody>
        </p:sp>
        <p:sp>
          <p:nvSpPr>
            <p:cNvPr id="102418" name="Text Box 31"/>
            <p:cNvSpPr txBox="1">
              <a:spLocks noChangeArrowheads="1"/>
            </p:cNvSpPr>
            <p:nvPr/>
          </p:nvSpPr>
          <p:spPr bwMode="auto">
            <a:xfrm>
              <a:off x="4512" y="2400"/>
              <a:ext cx="67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solidFill>
                    <a:srgbClr val="7030A0"/>
                  </a:solidFill>
                </a:rPr>
                <a:t>[HPO</a:t>
              </a:r>
              <a:r>
                <a:rPr lang="en-US" altLang="en-US" sz="2400" baseline="-25000">
                  <a:solidFill>
                    <a:srgbClr val="7030A0"/>
                  </a:solidFill>
                </a:rPr>
                <a:t>4</a:t>
              </a:r>
              <a:r>
                <a:rPr lang="en-US" altLang="en-US" sz="2400" baseline="30000">
                  <a:solidFill>
                    <a:srgbClr val="7030A0"/>
                  </a:solidFill>
                </a:rPr>
                <a:t>2-</a:t>
              </a:r>
              <a:r>
                <a:rPr lang="en-US" altLang="en-US" sz="2400">
                  <a:solidFill>
                    <a:srgbClr val="7030A0"/>
                  </a:solidFill>
                </a:rPr>
                <a:t>]</a:t>
              </a:r>
            </a:p>
          </p:txBody>
        </p:sp>
        <p:sp>
          <p:nvSpPr>
            <p:cNvPr id="102419" name="Line 32"/>
            <p:cNvSpPr>
              <a:spLocks noChangeShapeType="1"/>
            </p:cNvSpPr>
            <p:nvPr/>
          </p:nvSpPr>
          <p:spPr bwMode="auto">
            <a:xfrm>
              <a:off x="4368" y="2400"/>
              <a:ext cx="96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2257" name="Text Box 33"/>
          <p:cNvSpPr txBox="1">
            <a:spLocks noChangeArrowheads="1"/>
          </p:cNvSpPr>
          <p:nvPr/>
        </p:nvSpPr>
        <p:spPr bwMode="auto">
          <a:xfrm>
            <a:off x="3124200" y="6019800"/>
            <a:ext cx="1828800" cy="400050"/>
          </a:xfrm>
          <a:prstGeom prst="rect">
            <a:avLst/>
          </a:prstGeom>
          <a:gradFill rotWithShape="0">
            <a:gsLst>
              <a:gs pos="0">
                <a:srgbClr val="FFFF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K</a:t>
            </a:r>
            <a:r>
              <a:rPr lang="en-US" altLang="en-US" sz="2000" baseline="-25000"/>
              <a:t>a1</a:t>
            </a:r>
            <a:r>
              <a:rPr lang="en-US" altLang="en-US" sz="2000"/>
              <a:t> &gt; K</a:t>
            </a:r>
            <a:r>
              <a:rPr lang="en-US" altLang="en-US" sz="2000" baseline="-25000"/>
              <a:t>a2</a:t>
            </a:r>
            <a:r>
              <a:rPr lang="en-US" altLang="en-US" sz="2000"/>
              <a:t> &gt; K</a:t>
            </a:r>
            <a:r>
              <a:rPr lang="en-US" altLang="en-US" sz="2000" baseline="-25000"/>
              <a:t>a3</a:t>
            </a:r>
            <a:endParaRPr lang="en-US" altLang="en-US" sz="2000"/>
          </a:p>
        </p:txBody>
      </p:sp>
      <p:sp>
        <p:nvSpPr>
          <p:cNvPr id="52261" name="Text Box 37"/>
          <p:cNvSpPr txBox="1">
            <a:spLocks noChangeArrowheads="1"/>
          </p:cNvSpPr>
          <p:nvPr/>
        </p:nvSpPr>
        <p:spPr bwMode="auto">
          <a:xfrm>
            <a:off x="6096000" y="3733800"/>
            <a:ext cx="251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solidFill>
                  <a:srgbClr val="7030A0"/>
                </a:solidFill>
              </a:rPr>
              <a:t>= 7.2x10</a:t>
            </a:r>
            <a:r>
              <a:rPr lang="en-US" altLang="en-US" sz="2400" baseline="30000">
                <a:solidFill>
                  <a:srgbClr val="7030A0"/>
                </a:solidFill>
              </a:rPr>
              <a:t>-3</a:t>
            </a:r>
            <a:endParaRPr lang="en-US" altLang="en-US" sz="2400">
              <a:solidFill>
                <a:srgbClr val="7030A0"/>
              </a:solidFill>
            </a:endParaRPr>
          </a:p>
        </p:txBody>
      </p:sp>
      <p:sp>
        <p:nvSpPr>
          <p:cNvPr id="52262" name="Text Box 38"/>
          <p:cNvSpPr txBox="1">
            <a:spLocks noChangeArrowheads="1"/>
          </p:cNvSpPr>
          <p:nvPr/>
        </p:nvSpPr>
        <p:spPr bwMode="auto">
          <a:xfrm>
            <a:off x="6172200" y="4800600"/>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solidFill>
                  <a:srgbClr val="CC6600"/>
                </a:solidFill>
              </a:rPr>
              <a:t>= 6.3x10</a:t>
            </a:r>
            <a:r>
              <a:rPr lang="en-US" altLang="en-US" sz="2400" baseline="30000">
                <a:solidFill>
                  <a:srgbClr val="CC6600"/>
                </a:solidFill>
              </a:rPr>
              <a:t>-8</a:t>
            </a:r>
            <a:endParaRPr lang="en-US" altLang="en-US" sz="2400">
              <a:solidFill>
                <a:srgbClr val="CC6600"/>
              </a:solidFill>
            </a:endParaRPr>
          </a:p>
        </p:txBody>
      </p:sp>
      <p:sp>
        <p:nvSpPr>
          <p:cNvPr id="52263" name="Text Box 39"/>
          <p:cNvSpPr txBox="1">
            <a:spLocks noChangeArrowheads="1"/>
          </p:cNvSpPr>
          <p:nvPr/>
        </p:nvSpPr>
        <p:spPr bwMode="auto">
          <a:xfrm>
            <a:off x="6096000" y="60198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t>= </a:t>
            </a:r>
            <a:r>
              <a:rPr lang="en-US" altLang="en-US" sz="2400">
                <a:solidFill>
                  <a:srgbClr val="7030A0"/>
                </a:solidFill>
              </a:rPr>
              <a:t>4.2x10</a:t>
            </a:r>
            <a:r>
              <a:rPr lang="en-US" altLang="en-US" sz="2400" baseline="30000">
                <a:solidFill>
                  <a:srgbClr val="7030A0"/>
                </a:solidFill>
              </a:rPr>
              <a:t>-13</a:t>
            </a:r>
            <a:endParaRPr lang="en-US" altLang="en-US" sz="2400">
              <a:solidFill>
                <a:srgbClr val="7030A0"/>
              </a:solidFill>
            </a:endParaRPr>
          </a:p>
        </p:txBody>
      </p:sp>
      <p:sp>
        <p:nvSpPr>
          <p:cNvPr id="102415" name="TextBox 39"/>
          <p:cNvSpPr txBox="1">
            <a:spLocks noChangeArrowheads="1"/>
          </p:cNvSpPr>
          <p:nvPr/>
        </p:nvSpPr>
        <p:spPr bwMode="auto">
          <a:xfrm>
            <a:off x="304800" y="228600"/>
            <a:ext cx="1381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RECALL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2234"/>
                                        </p:tgtEl>
                                        <p:attrNameLst>
                                          <p:attrName>style.visibility</p:attrName>
                                        </p:attrNameLst>
                                      </p:cBhvr>
                                      <p:to>
                                        <p:strVal val="visible"/>
                                      </p:to>
                                    </p:set>
                                    <p:animEffect transition="in" filter="wipe(left)">
                                      <p:cBhvr>
                                        <p:cTn id="12" dur="500"/>
                                        <p:tgtEl>
                                          <p:spTgt spid="52234"/>
                                        </p:tgtEl>
                                      </p:cBhvr>
                                    </p:animEffect>
                                  </p:childTnLst>
                                </p:cTn>
                              </p:par>
                            </p:childTnLst>
                          </p:cTn>
                        </p:par>
                        <p:par>
                          <p:cTn id="13" fill="hold" nodeType="afterGroup">
                            <p:stCondLst>
                              <p:cond delay="500"/>
                            </p:stCondLst>
                            <p:childTnLst>
                              <p:par>
                                <p:cTn id="14" presetID="22" presetClass="entr" presetSubtype="8" fill="hold" grpId="0" nodeType="afterEffect">
                                  <p:stCondLst>
                                    <p:cond delay="1000"/>
                                  </p:stCondLst>
                                  <p:childTnLst>
                                    <p:set>
                                      <p:cBhvr>
                                        <p:cTn id="15" dur="1" fill="hold">
                                          <p:stCondLst>
                                            <p:cond delay="0"/>
                                          </p:stCondLst>
                                        </p:cTn>
                                        <p:tgtEl>
                                          <p:spTgt spid="52235">
                                            <p:txEl>
                                              <p:pRg st="0" end="0"/>
                                            </p:txEl>
                                          </p:spTgt>
                                        </p:tgtEl>
                                        <p:attrNameLst>
                                          <p:attrName>style.visibility</p:attrName>
                                        </p:attrNameLst>
                                      </p:cBhvr>
                                      <p:to>
                                        <p:strVal val="visible"/>
                                      </p:to>
                                    </p:set>
                                    <p:animEffect transition="in" filter="wipe(left)">
                                      <p:cBhvr>
                                        <p:cTn id="16" dur="500"/>
                                        <p:tgtEl>
                                          <p:spTgt spid="5223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par>
                          <p:cTn id="27" fill="hold" nodeType="afterGroup">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52261">
                                            <p:txEl>
                                              <p:pRg st="0" end="0"/>
                                            </p:txEl>
                                          </p:spTgt>
                                        </p:tgtEl>
                                        <p:attrNameLst>
                                          <p:attrName>style.visibility</p:attrName>
                                        </p:attrNameLst>
                                      </p:cBhvr>
                                      <p:to>
                                        <p:strVal val="visible"/>
                                      </p:to>
                                    </p:set>
                                    <p:animEffect transition="in" filter="wipe(left)">
                                      <p:cBhvr>
                                        <p:cTn id="30" dur="500"/>
                                        <p:tgtEl>
                                          <p:spTgt spid="52261">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par>
                          <p:cTn id="41" fill="hold" nodeType="afterGroup">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52262"/>
                                        </p:tgtEl>
                                        <p:attrNameLst>
                                          <p:attrName>style.visibility</p:attrName>
                                        </p:attrNameLst>
                                      </p:cBhvr>
                                      <p:to>
                                        <p:strVal val="visible"/>
                                      </p:to>
                                    </p:set>
                                    <p:animEffect transition="in" filter="wipe(left)">
                                      <p:cBhvr>
                                        <p:cTn id="44" dur="500"/>
                                        <p:tgtEl>
                                          <p:spTgt spid="5226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500"/>
                                        <p:tgtEl>
                                          <p:spTgt spid="9"/>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par>
                          <p:cTn id="55" fill="hold" nodeType="afterGroup">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52263"/>
                                        </p:tgtEl>
                                        <p:attrNameLst>
                                          <p:attrName>style.visibility</p:attrName>
                                        </p:attrNameLst>
                                      </p:cBhvr>
                                      <p:to>
                                        <p:strVal val="visible"/>
                                      </p:to>
                                    </p:set>
                                    <p:animEffect transition="in" filter="wipe(left)">
                                      <p:cBhvr>
                                        <p:cTn id="58" dur="500"/>
                                        <p:tgtEl>
                                          <p:spTgt spid="5226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52257"/>
                                        </p:tgtEl>
                                        <p:attrNameLst>
                                          <p:attrName>style.visibility</p:attrName>
                                        </p:attrNameLst>
                                      </p:cBhvr>
                                      <p:to>
                                        <p:strVal val="visible"/>
                                      </p:to>
                                    </p:set>
                                    <p:animEffect transition="in" filter="wipe(left)">
                                      <p:cBhvr>
                                        <p:cTn id="63" dur="500"/>
                                        <p:tgtEl>
                                          <p:spTgt spid="52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4" grpId="0" animBg="1" autoUpdateAnimBg="0"/>
      <p:bldP spid="52235" grpId="0" build="p" autoUpdateAnimBg="0" advAuto="1000"/>
      <p:bldP spid="52257" grpId="0" animBg="1" autoUpdateAnimBg="0"/>
      <p:bldP spid="52261" grpId="0" build="p" autoUpdateAnimBg="0" advAuto="0"/>
      <p:bldP spid="52262" grpId="0" autoUpdateAnimBg="0"/>
      <p:bldP spid="52263"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00">
            <a:alpha val="14902"/>
          </a:srgbClr>
        </a:solidFill>
        <a:effectLst/>
      </p:bgPr>
    </p:bg>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457200" y="457200"/>
            <a:ext cx="3124200" cy="461963"/>
          </a:xfrm>
          <a:prstGeom prst="rect">
            <a:avLst/>
          </a:prstGeom>
          <a:gradFill rotWithShape="0">
            <a:gsLst>
              <a:gs pos="0">
                <a:srgbClr val="187534"/>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t>SAMPLE PROBLEM</a:t>
            </a:r>
          </a:p>
        </p:txBody>
      </p:sp>
      <p:sp>
        <p:nvSpPr>
          <p:cNvPr id="104451" name="Text Box 3"/>
          <p:cNvSpPr txBox="1">
            <a:spLocks noChangeArrowheads="1"/>
          </p:cNvSpPr>
          <p:nvPr/>
        </p:nvSpPr>
        <p:spPr bwMode="auto">
          <a:xfrm>
            <a:off x="3429000" y="457200"/>
            <a:ext cx="518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10000"/>
              </a:spcBef>
              <a:buFontTx/>
              <a:buNone/>
            </a:pPr>
            <a:r>
              <a:rPr lang="en-US" altLang="en-US" sz="1600"/>
              <a:t>Calculating Equilibrium Concentrations for a  Polyprotic Acid</a:t>
            </a:r>
          </a:p>
        </p:txBody>
      </p:sp>
      <p:sp>
        <p:nvSpPr>
          <p:cNvPr id="34820" name="Text Box 4"/>
          <p:cNvSpPr txBox="1">
            <a:spLocks noChangeArrowheads="1"/>
          </p:cNvSpPr>
          <p:nvPr/>
        </p:nvSpPr>
        <p:spPr bwMode="auto">
          <a:xfrm>
            <a:off x="457200" y="1219200"/>
            <a:ext cx="1600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600"/>
              <a:t>PROBLEM:</a:t>
            </a:r>
          </a:p>
        </p:txBody>
      </p:sp>
      <p:sp>
        <p:nvSpPr>
          <p:cNvPr id="34821" name="Text Box 5"/>
          <p:cNvSpPr txBox="1">
            <a:spLocks noChangeArrowheads="1"/>
          </p:cNvSpPr>
          <p:nvPr/>
        </p:nvSpPr>
        <p:spPr bwMode="auto">
          <a:xfrm>
            <a:off x="1905000" y="1066800"/>
            <a:ext cx="6705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Ascorbic acid (H</a:t>
            </a:r>
            <a:r>
              <a:rPr lang="en-US" altLang="en-US" sz="2000" baseline="-25000"/>
              <a:t>2</a:t>
            </a:r>
            <a:r>
              <a:rPr lang="en-US" altLang="en-US" sz="2000"/>
              <a:t>C</a:t>
            </a:r>
            <a:r>
              <a:rPr lang="en-US" altLang="en-US" sz="2000" baseline="-25000"/>
              <a:t>6</a:t>
            </a:r>
            <a:r>
              <a:rPr lang="en-US" altLang="en-US" sz="2000"/>
              <a:t>H</a:t>
            </a:r>
            <a:r>
              <a:rPr lang="en-US" altLang="en-US" sz="2000" baseline="-25000"/>
              <a:t>6</a:t>
            </a:r>
            <a:r>
              <a:rPr lang="en-US" altLang="en-US" sz="2000"/>
              <a:t>O</a:t>
            </a:r>
            <a:r>
              <a:rPr lang="en-US" altLang="en-US" sz="2000" baseline="-25000"/>
              <a:t>6</a:t>
            </a:r>
            <a:r>
              <a:rPr lang="en-US" altLang="en-US" sz="2000"/>
              <a:t>;  H</a:t>
            </a:r>
            <a:r>
              <a:rPr lang="en-US" altLang="en-US" sz="2000" baseline="-25000"/>
              <a:t>2</a:t>
            </a:r>
            <a:r>
              <a:rPr lang="en-US" altLang="en-US" sz="2000"/>
              <a:t>Asc for this problem), known as vitamin C, is a diprotic acid (K</a:t>
            </a:r>
            <a:r>
              <a:rPr lang="en-US" altLang="en-US" sz="2000" baseline="-25000"/>
              <a:t>a1</a:t>
            </a:r>
            <a:r>
              <a:rPr lang="en-US" altLang="en-US" sz="2000"/>
              <a:t> = 1.0x10</a:t>
            </a:r>
            <a:r>
              <a:rPr lang="en-US" altLang="en-US" sz="2000" baseline="30000"/>
              <a:t>-5</a:t>
            </a:r>
            <a:r>
              <a:rPr lang="en-US" altLang="en-US" sz="2000"/>
              <a:t> and K</a:t>
            </a:r>
            <a:r>
              <a:rPr lang="en-US" altLang="en-US" sz="2000" baseline="-25000"/>
              <a:t>a2</a:t>
            </a:r>
            <a:r>
              <a:rPr lang="en-US" altLang="en-US" sz="2000"/>
              <a:t> = 5x10</a:t>
            </a:r>
            <a:r>
              <a:rPr lang="en-US" altLang="en-US" sz="2000" baseline="30000"/>
              <a:t>-12</a:t>
            </a:r>
            <a:r>
              <a:rPr lang="en-US" altLang="en-US" sz="2000"/>
              <a:t>) found in citrus fruit.  Calculate [H</a:t>
            </a:r>
            <a:r>
              <a:rPr lang="en-US" altLang="en-US" sz="2000" baseline="-25000"/>
              <a:t>2</a:t>
            </a:r>
            <a:r>
              <a:rPr lang="en-US" altLang="en-US" sz="2000"/>
              <a:t>Asc], [HAsc</a:t>
            </a:r>
            <a:r>
              <a:rPr lang="en-US" altLang="en-US" sz="2000" baseline="30000"/>
              <a:t>-</a:t>
            </a:r>
            <a:r>
              <a:rPr lang="en-US" altLang="en-US" sz="2000"/>
              <a:t>], [Asc</a:t>
            </a:r>
            <a:r>
              <a:rPr lang="en-US" altLang="en-US" sz="2000" baseline="30000"/>
              <a:t>2-</a:t>
            </a:r>
            <a:r>
              <a:rPr lang="en-US" altLang="en-US" sz="2000"/>
              <a:t>], and the pH of 0.050M H</a:t>
            </a:r>
            <a:r>
              <a:rPr lang="en-US" altLang="en-US" sz="2000" baseline="-25000"/>
              <a:t>2</a:t>
            </a:r>
            <a:r>
              <a:rPr lang="en-US" altLang="en-US" sz="2000"/>
              <a:t>Asc.</a:t>
            </a:r>
          </a:p>
        </p:txBody>
      </p:sp>
      <p:sp>
        <p:nvSpPr>
          <p:cNvPr id="34822" name="Text Box 6"/>
          <p:cNvSpPr txBox="1">
            <a:spLocks noChangeArrowheads="1"/>
          </p:cNvSpPr>
          <p:nvPr/>
        </p:nvSpPr>
        <p:spPr bwMode="auto">
          <a:xfrm>
            <a:off x="0" y="4572000"/>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t>SOLUTION:</a:t>
            </a:r>
          </a:p>
        </p:txBody>
      </p:sp>
      <p:grpSp>
        <p:nvGrpSpPr>
          <p:cNvPr id="2" name="Group 7"/>
          <p:cNvGrpSpPr>
            <a:grpSpLocks/>
          </p:cNvGrpSpPr>
          <p:nvPr/>
        </p:nvGrpSpPr>
        <p:grpSpPr bwMode="auto">
          <a:xfrm>
            <a:off x="0" y="2286000"/>
            <a:ext cx="8610600" cy="552450"/>
            <a:chOff x="0" y="1440"/>
            <a:chExt cx="5424" cy="348"/>
          </a:xfrm>
        </p:grpSpPr>
        <p:sp>
          <p:nvSpPr>
            <p:cNvPr id="104459" name="Text Box 8"/>
            <p:cNvSpPr txBox="1">
              <a:spLocks noChangeArrowheads="1"/>
            </p:cNvSpPr>
            <p:nvPr/>
          </p:nvSpPr>
          <p:spPr bwMode="auto">
            <a:xfrm>
              <a:off x="0" y="1440"/>
              <a:ext cx="86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t>PLAN:</a:t>
              </a:r>
            </a:p>
          </p:txBody>
        </p:sp>
        <p:sp>
          <p:nvSpPr>
            <p:cNvPr id="104460" name="Text Box 9"/>
            <p:cNvSpPr txBox="1">
              <a:spLocks noChangeArrowheads="1"/>
            </p:cNvSpPr>
            <p:nvPr/>
          </p:nvSpPr>
          <p:spPr bwMode="auto">
            <a:xfrm>
              <a:off x="912" y="1536"/>
              <a:ext cx="451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t>Write out expressions for both dissociations and make assumptions.</a:t>
              </a:r>
            </a:p>
          </p:txBody>
        </p:sp>
      </p:grpSp>
      <p:sp>
        <p:nvSpPr>
          <p:cNvPr id="34828" name="Text Box 12"/>
          <p:cNvSpPr txBox="1">
            <a:spLocks noChangeArrowheads="1"/>
          </p:cNvSpPr>
          <p:nvPr/>
        </p:nvSpPr>
        <p:spPr bwMode="auto">
          <a:xfrm>
            <a:off x="685800" y="2895600"/>
            <a:ext cx="807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t>K</a:t>
            </a:r>
            <a:r>
              <a:rPr lang="en-US" altLang="en-US" sz="2000" baseline="-25000"/>
              <a:t>a1</a:t>
            </a:r>
            <a:r>
              <a:rPr lang="en-US" altLang="en-US" sz="2000"/>
              <a:t> &gt;&gt; K</a:t>
            </a:r>
            <a:r>
              <a:rPr lang="en-US" altLang="en-US" sz="2000" baseline="-25000"/>
              <a:t>a2</a:t>
            </a:r>
            <a:r>
              <a:rPr lang="en-US" altLang="en-US" sz="2000"/>
              <a:t> so the first dissociation produces virtually all of the H</a:t>
            </a:r>
            <a:r>
              <a:rPr lang="en-US" altLang="en-US" sz="2000" baseline="-25000"/>
              <a:t>3</a:t>
            </a:r>
            <a:r>
              <a:rPr lang="en-US" altLang="en-US" sz="2000"/>
              <a:t>O</a:t>
            </a:r>
            <a:r>
              <a:rPr lang="en-US" altLang="en-US" sz="2000" baseline="30000"/>
              <a:t>+</a:t>
            </a:r>
            <a:r>
              <a:rPr lang="en-US" altLang="en-US" sz="2000"/>
              <a:t>.</a:t>
            </a:r>
          </a:p>
        </p:txBody>
      </p:sp>
      <p:sp>
        <p:nvSpPr>
          <p:cNvPr id="34829" name="Text Box 13"/>
          <p:cNvSpPr txBox="1">
            <a:spLocks noChangeArrowheads="1"/>
          </p:cNvSpPr>
          <p:nvPr/>
        </p:nvSpPr>
        <p:spPr bwMode="auto">
          <a:xfrm>
            <a:off x="685800" y="3352800"/>
            <a:ext cx="716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t>K</a:t>
            </a:r>
            <a:r>
              <a:rPr lang="en-US" altLang="en-US" sz="2000" baseline="-25000"/>
              <a:t>a1</a:t>
            </a:r>
            <a:r>
              <a:rPr lang="en-US" altLang="en-US" sz="2000"/>
              <a:t> is small so [H</a:t>
            </a:r>
            <a:r>
              <a:rPr lang="en-US" altLang="en-US" sz="2000" baseline="-25000"/>
              <a:t>2</a:t>
            </a:r>
            <a:r>
              <a:rPr lang="en-US" altLang="en-US" sz="2000"/>
              <a:t>Asc]</a:t>
            </a:r>
            <a:r>
              <a:rPr lang="en-US" altLang="en-US" sz="2000" baseline="-25000"/>
              <a:t>initial</a:t>
            </a:r>
            <a:r>
              <a:rPr lang="en-US" altLang="en-US" sz="2000"/>
              <a:t> ≈ [H</a:t>
            </a:r>
            <a:r>
              <a:rPr lang="en-US" altLang="en-US" sz="2000" baseline="-25000"/>
              <a:t>2</a:t>
            </a:r>
            <a:r>
              <a:rPr lang="en-US" altLang="en-US" sz="2000"/>
              <a:t>Asc]</a:t>
            </a:r>
            <a:r>
              <a:rPr lang="en-US" altLang="en-US" sz="2000" baseline="-25000"/>
              <a:t>diss</a:t>
            </a:r>
            <a:endParaRPr lang="en-US" altLang="en-US" sz="2000"/>
          </a:p>
        </p:txBody>
      </p:sp>
      <p:sp>
        <p:nvSpPr>
          <p:cNvPr id="34830" name="Text Box 14"/>
          <p:cNvSpPr txBox="1">
            <a:spLocks noChangeArrowheads="1"/>
          </p:cNvSpPr>
          <p:nvPr/>
        </p:nvSpPr>
        <p:spPr bwMode="auto">
          <a:xfrm>
            <a:off x="685800" y="3810000"/>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t>After finding the concentrations of various species for the first dissociation, we can use them as initial concentrations for the second dissociation.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34821"/>
                                        </p:tgtEl>
                                        <p:attrNameLst>
                                          <p:attrName>style.visibility</p:attrName>
                                        </p:attrNameLst>
                                      </p:cBhvr>
                                      <p:to>
                                        <p:strVal val="visible"/>
                                      </p:to>
                                    </p:set>
                                    <p:animEffect transition="in" filter="wipe(up)">
                                      <p:cBhvr>
                                        <p:cTn id="10" dur="2000"/>
                                        <p:tgtEl>
                                          <p:spTgt spid="3482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4828"/>
                                        </p:tgtEl>
                                        <p:attrNameLst>
                                          <p:attrName>style.visibility</p:attrName>
                                        </p:attrNameLst>
                                      </p:cBhvr>
                                      <p:to>
                                        <p:strVal val="visible"/>
                                      </p:to>
                                    </p:set>
                                    <p:animEffect transition="in" filter="wipe(left)">
                                      <p:cBhvr>
                                        <p:cTn id="20" dur="500"/>
                                        <p:tgtEl>
                                          <p:spTgt spid="3482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4829"/>
                                        </p:tgtEl>
                                        <p:attrNameLst>
                                          <p:attrName>style.visibility</p:attrName>
                                        </p:attrNameLst>
                                      </p:cBhvr>
                                      <p:to>
                                        <p:strVal val="visible"/>
                                      </p:to>
                                    </p:set>
                                    <p:animEffect transition="in" filter="wipe(left)">
                                      <p:cBhvr>
                                        <p:cTn id="25" dur="500"/>
                                        <p:tgtEl>
                                          <p:spTgt spid="3482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34830"/>
                                        </p:tgtEl>
                                        <p:attrNameLst>
                                          <p:attrName>style.visibility</p:attrName>
                                        </p:attrNameLst>
                                      </p:cBhvr>
                                      <p:to>
                                        <p:strVal val="visible"/>
                                      </p:to>
                                    </p:set>
                                    <p:animEffect transition="in" filter="wipe(up)">
                                      <p:cBhvr>
                                        <p:cTn id="30" dur="2000"/>
                                        <p:tgtEl>
                                          <p:spTgt spid="3483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48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1" grpId="0"/>
      <p:bldP spid="34822" grpId="0" build="p" autoUpdateAnimBg="0"/>
      <p:bldP spid="34828" grpId="0"/>
      <p:bldP spid="34829" grpId="0"/>
      <p:bldP spid="3483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152400" y="228600"/>
            <a:ext cx="86868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	Lecture Problems on </a:t>
            </a:r>
            <a:r>
              <a:rPr lang="en-US" altLang="en-US" sz="2400" b="1" u="sng">
                <a:solidFill>
                  <a:srgbClr val="000099"/>
                </a:solidFill>
              </a:rPr>
              <a:t>POLYPROTIC ACIDS</a:t>
            </a:r>
            <a:endParaRPr lang="en-US" altLang="en-US" sz="2400" b="1"/>
          </a:p>
          <a:p>
            <a:pPr>
              <a:spcBef>
                <a:spcPct val="0"/>
              </a:spcBef>
              <a:buFontTx/>
              <a:buNone/>
            </a:pPr>
            <a:endParaRPr lang="en-US" altLang="en-US" sz="2800" b="1">
              <a:solidFill>
                <a:srgbClr val="A50021"/>
              </a:solidFill>
            </a:endParaRPr>
          </a:p>
          <a:p>
            <a:pPr>
              <a:spcBef>
                <a:spcPct val="0"/>
              </a:spcBef>
              <a:buFontTx/>
              <a:buNone/>
            </a:pPr>
            <a:r>
              <a:rPr lang="en-US" altLang="en-US" sz="2800" b="1">
                <a:solidFill>
                  <a:srgbClr val="A20000"/>
                </a:solidFill>
                <a:latin typeface="Arial" panose="020B0604020202020204" pitchFamily="34" charset="0"/>
                <a:cs typeface="Arial" panose="020B0604020202020204" pitchFamily="34" charset="0"/>
                <a:sym typeface="Symbol" panose="05050102010706020507" pitchFamily="18" charset="2"/>
              </a:rPr>
              <a:t>The solubility of CO</a:t>
            </a:r>
            <a:r>
              <a:rPr lang="en-US" altLang="en-US" sz="2800" b="1" baseline="-25000">
                <a:solidFill>
                  <a:srgbClr val="A20000"/>
                </a:solidFill>
                <a:latin typeface="Arial" panose="020B0604020202020204" pitchFamily="34" charset="0"/>
                <a:cs typeface="Arial" panose="020B0604020202020204" pitchFamily="34" charset="0"/>
                <a:sym typeface="Symbol" panose="05050102010706020507" pitchFamily="18" charset="2"/>
              </a:rPr>
              <a:t>2</a:t>
            </a:r>
            <a:r>
              <a:rPr lang="en-US" altLang="en-US" sz="2800" b="1">
                <a:solidFill>
                  <a:srgbClr val="A20000"/>
                </a:solidFill>
                <a:latin typeface="Arial" panose="020B0604020202020204" pitchFamily="34" charset="0"/>
                <a:cs typeface="Arial" panose="020B0604020202020204" pitchFamily="34" charset="0"/>
                <a:sym typeface="Symbol" panose="05050102010706020507" pitchFamily="18" charset="2"/>
              </a:rPr>
              <a:t> in pure H</a:t>
            </a:r>
            <a:r>
              <a:rPr lang="en-US" altLang="en-US" sz="2800" b="1" baseline="-25000">
                <a:solidFill>
                  <a:srgbClr val="A20000"/>
                </a:solidFill>
                <a:latin typeface="Arial" panose="020B0604020202020204" pitchFamily="34" charset="0"/>
                <a:cs typeface="Arial" panose="020B0604020202020204" pitchFamily="34" charset="0"/>
                <a:sym typeface="Symbol" panose="05050102010706020507" pitchFamily="18" charset="2"/>
              </a:rPr>
              <a:t>2</a:t>
            </a:r>
            <a:r>
              <a:rPr lang="en-US" altLang="en-US" sz="2800" b="1">
                <a:solidFill>
                  <a:srgbClr val="A20000"/>
                </a:solidFill>
                <a:latin typeface="Arial" panose="020B0604020202020204" pitchFamily="34" charset="0"/>
                <a:cs typeface="Arial" panose="020B0604020202020204" pitchFamily="34" charset="0"/>
                <a:sym typeface="Symbol" panose="05050102010706020507" pitchFamily="18" charset="2"/>
              </a:rPr>
              <a:t>O at 25ºC and 0.1 atm is 0.0037 M.</a:t>
            </a:r>
          </a:p>
          <a:p>
            <a:pPr>
              <a:spcBef>
                <a:spcPct val="0"/>
              </a:spcBef>
              <a:buFontTx/>
              <a:buNone/>
            </a:pPr>
            <a:r>
              <a:rPr lang="en-US" altLang="en-US" sz="2800" b="1">
                <a:latin typeface="Arial" panose="020B0604020202020204" pitchFamily="34" charset="0"/>
                <a:cs typeface="Arial" panose="020B0604020202020204" pitchFamily="34" charset="0"/>
                <a:sym typeface="Symbol" panose="05050102010706020507" pitchFamily="18" charset="2"/>
              </a:rPr>
              <a:t>	</a:t>
            </a:r>
          </a:p>
          <a:p>
            <a:pPr>
              <a:spcBef>
                <a:spcPct val="0"/>
              </a:spcBef>
              <a:buFontTx/>
              <a:buNone/>
            </a:pPr>
            <a:r>
              <a:rPr lang="en-US" altLang="en-US" sz="2400" b="1">
                <a:latin typeface="Arial" panose="020B0604020202020204" pitchFamily="34" charset="0"/>
                <a:cs typeface="Arial" panose="020B0604020202020204" pitchFamily="34" charset="0"/>
                <a:sym typeface="Symbol" panose="05050102010706020507" pitchFamily="18" charset="2"/>
              </a:rPr>
              <a:t>a)  What is the pH of a 0.0037 M solution of H</a:t>
            </a:r>
            <a:r>
              <a:rPr lang="en-US" altLang="en-US" sz="2400" b="1" baseline="-25000">
                <a:latin typeface="Arial" panose="020B0604020202020204" pitchFamily="34" charset="0"/>
                <a:cs typeface="Arial" panose="020B0604020202020204" pitchFamily="34" charset="0"/>
                <a:sym typeface="Symbol" panose="05050102010706020507" pitchFamily="18" charset="2"/>
              </a:rPr>
              <a:t>2</a:t>
            </a:r>
            <a:r>
              <a:rPr lang="en-US" altLang="en-US" sz="2400" b="1">
                <a:latin typeface="Arial" panose="020B0604020202020204" pitchFamily="34" charset="0"/>
                <a:cs typeface="Arial" panose="020B0604020202020204" pitchFamily="34" charset="0"/>
                <a:sym typeface="Symbol" panose="05050102010706020507" pitchFamily="18" charset="2"/>
              </a:rPr>
              <a:t>CO</a:t>
            </a:r>
            <a:r>
              <a:rPr lang="en-US" altLang="en-US" sz="2400" b="1" baseline="-25000">
                <a:latin typeface="Arial" panose="020B0604020202020204" pitchFamily="34" charset="0"/>
                <a:cs typeface="Arial" panose="020B0604020202020204" pitchFamily="34" charset="0"/>
                <a:sym typeface="Symbol" panose="05050102010706020507" pitchFamily="18" charset="2"/>
              </a:rPr>
              <a:t>3</a:t>
            </a:r>
            <a:r>
              <a:rPr lang="en-US" altLang="en-US" sz="2400" b="1">
                <a:latin typeface="Arial" panose="020B0604020202020204" pitchFamily="34" charset="0"/>
                <a:cs typeface="Arial" panose="020B0604020202020204" pitchFamily="34" charset="0"/>
                <a:sym typeface="Symbol" panose="05050102010706020507" pitchFamily="18" charset="2"/>
              </a:rPr>
              <a:t>?</a:t>
            </a:r>
          </a:p>
          <a:p>
            <a:pPr>
              <a:spcBef>
                <a:spcPct val="0"/>
              </a:spcBef>
              <a:buFontTx/>
              <a:buNone/>
            </a:pPr>
            <a:endParaRPr lang="en-US" altLang="en-US" sz="2400" b="1">
              <a:latin typeface="Arial" panose="020B0604020202020204" pitchFamily="34" charset="0"/>
              <a:cs typeface="Arial" panose="020B0604020202020204" pitchFamily="34" charset="0"/>
              <a:sym typeface="Symbol" panose="05050102010706020507" pitchFamily="18" charset="2"/>
            </a:endParaRPr>
          </a:p>
          <a:p>
            <a:pPr>
              <a:spcBef>
                <a:spcPct val="0"/>
              </a:spcBef>
              <a:buFontTx/>
              <a:buNone/>
            </a:pPr>
            <a:r>
              <a:rPr lang="en-US" altLang="en-US" sz="2400" b="1">
                <a:latin typeface="Arial" panose="020B0604020202020204" pitchFamily="34" charset="0"/>
                <a:cs typeface="Arial" panose="020B0604020202020204" pitchFamily="34" charset="0"/>
                <a:sym typeface="Symbol" panose="05050102010706020507" pitchFamily="18" charset="2"/>
              </a:rPr>
              <a:t>b)  What is the [CO</a:t>
            </a:r>
            <a:r>
              <a:rPr lang="en-US" altLang="en-US" sz="2400" b="1" baseline="-25000">
                <a:latin typeface="Arial" panose="020B0604020202020204" pitchFamily="34" charset="0"/>
                <a:cs typeface="Arial" panose="020B0604020202020204" pitchFamily="34" charset="0"/>
                <a:sym typeface="Symbol" panose="05050102010706020507" pitchFamily="18" charset="2"/>
              </a:rPr>
              <a:t>3</a:t>
            </a:r>
            <a:r>
              <a:rPr lang="en-US" altLang="en-US" sz="2400" b="1" baseline="30000">
                <a:latin typeface="Arial" panose="020B0604020202020204" pitchFamily="34" charset="0"/>
                <a:cs typeface="Arial" panose="020B0604020202020204" pitchFamily="34" charset="0"/>
                <a:sym typeface="Symbol" panose="05050102010706020507" pitchFamily="18" charset="2"/>
              </a:rPr>
              <a:t>2-</a:t>
            </a:r>
            <a:r>
              <a:rPr lang="en-US" altLang="en-US" sz="2400" b="1">
                <a:latin typeface="Arial" panose="020B0604020202020204" pitchFamily="34" charset="0"/>
                <a:cs typeface="Arial" panose="020B0604020202020204" pitchFamily="34" charset="0"/>
                <a:sym typeface="Symbol" panose="05050102010706020507" pitchFamily="18" charset="2"/>
              </a:rPr>
              <a:t>] produced?</a:t>
            </a:r>
            <a:endParaRPr lang="en-US" altLang="en-US" sz="2400" b="1" baseline="30000">
              <a:latin typeface="Arial" panose="020B0604020202020204" pitchFamily="34" charset="0"/>
              <a:cs typeface="Arial" panose="020B0604020202020204" pitchFamily="34" charset="0"/>
              <a:sym typeface="Symbol" panose="05050102010706020507" pitchFamily="18" charset="2"/>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5050">
            <a:alpha val="23921"/>
          </a:srgbClr>
        </a:solidFill>
        <a:effectLst/>
      </p:bgPr>
    </p:bg>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xmlns="" id="{A7425959-2DDA-4559-BCEA-281194136E3F}"/>
              </a:ext>
            </a:extLst>
          </p:cNvPr>
          <p:cNvSpPr txBox="1">
            <a:spLocks noChangeArrowheads="1"/>
          </p:cNvSpPr>
          <p:nvPr/>
        </p:nvSpPr>
        <p:spPr bwMode="auto">
          <a:xfrm>
            <a:off x="152400" y="228600"/>
            <a:ext cx="8686800" cy="3806825"/>
          </a:xfrm>
          <a:prstGeom prst="rect">
            <a:avLst/>
          </a:prstGeom>
          <a:noFill/>
          <a:ln w="9525">
            <a:noFill/>
            <a:miter lim="800000"/>
            <a:headEnd/>
            <a:tailEnd/>
          </a:ln>
        </p:spPr>
        <p:txBody>
          <a:bodyPr>
            <a:spAutoFit/>
          </a:bodyPr>
          <a:lstStyle/>
          <a:p>
            <a:pPr>
              <a:defRPr/>
            </a:pPr>
            <a:r>
              <a:rPr lang="en-US" b="1" dirty="0"/>
              <a:t>	Workshop AB #4 on </a:t>
            </a:r>
            <a:r>
              <a:rPr lang="en-US" b="1" u="sng" dirty="0">
                <a:solidFill>
                  <a:srgbClr val="000099"/>
                </a:solidFill>
              </a:rPr>
              <a:t>POLYPROTIC ACIDS</a:t>
            </a:r>
            <a:endParaRPr lang="en-US" b="1" dirty="0"/>
          </a:p>
          <a:p>
            <a:pPr>
              <a:defRPr/>
            </a:pPr>
            <a:endParaRPr lang="en-US" sz="2800" b="1" dirty="0">
              <a:solidFill>
                <a:srgbClr val="A50021"/>
              </a:solidFill>
            </a:endParaRPr>
          </a:p>
          <a:p>
            <a:pPr>
              <a:defRPr/>
            </a:pPr>
            <a:r>
              <a:rPr lang="en-US" sz="2800" b="1" dirty="0">
                <a:solidFill>
                  <a:srgbClr val="A50021"/>
                </a:solidFill>
                <a:latin typeface="Arial" pitchFamily="34" charset="0"/>
                <a:cs typeface="Arial" pitchFamily="34" charset="0"/>
              </a:rPr>
              <a:t>Q1.  Calculate the pH of a 0.045M sulfurous acid solution.</a:t>
            </a:r>
          </a:p>
          <a:p>
            <a:pPr>
              <a:defRPr/>
            </a:pPr>
            <a:r>
              <a:rPr lang="en-US" b="1" dirty="0">
                <a:effectLst>
                  <a:outerShdw blurRad="38100" dist="38100" dir="2700000" algn="tl">
                    <a:srgbClr val="C0C0C0"/>
                  </a:outerShdw>
                </a:effectLst>
                <a:latin typeface="Arial" pitchFamily="34" charset="0"/>
                <a:cs typeface="Arial" pitchFamily="34" charset="0"/>
              </a:rPr>
              <a:t>H</a:t>
            </a:r>
            <a:r>
              <a:rPr lang="en-US" b="1" baseline="-25000" dirty="0">
                <a:effectLst>
                  <a:outerShdw blurRad="38100" dist="38100" dir="2700000" algn="tl">
                    <a:srgbClr val="C0C0C0"/>
                  </a:outerShdw>
                </a:effectLst>
                <a:latin typeface="Arial" pitchFamily="34" charset="0"/>
                <a:cs typeface="Arial" pitchFamily="34" charset="0"/>
              </a:rPr>
              <a:t>2</a:t>
            </a:r>
            <a:r>
              <a:rPr lang="en-US" b="1" dirty="0">
                <a:effectLst>
                  <a:outerShdw blurRad="38100" dist="38100" dir="2700000" algn="tl">
                    <a:srgbClr val="C0C0C0"/>
                  </a:outerShdw>
                </a:effectLst>
                <a:latin typeface="Arial" pitchFamily="34" charset="0"/>
                <a:cs typeface="Arial" pitchFamily="34" charset="0"/>
              </a:rPr>
              <a:t>SO</a:t>
            </a:r>
            <a:r>
              <a:rPr lang="en-US" b="1" baseline="-25000" dirty="0">
                <a:effectLst>
                  <a:outerShdw blurRad="38100" dist="38100" dir="2700000" algn="tl">
                    <a:srgbClr val="C0C0C0"/>
                  </a:outerShdw>
                </a:effectLst>
                <a:latin typeface="Arial" pitchFamily="34" charset="0"/>
                <a:cs typeface="Arial" pitchFamily="34" charset="0"/>
              </a:rPr>
              <a:t>3</a:t>
            </a:r>
            <a:r>
              <a:rPr lang="en-US" b="1" dirty="0">
                <a:effectLst>
                  <a:outerShdw blurRad="38100" dist="38100" dir="2700000" algn="tl">
                    <a:srgbClr val="C0C0C0"/>
                  </a:outerShdw>
                </a:effectLst>
                <a:latin typeface="Arial" pitchFamily="34" charset="0"/>
                <a:cs typeface="Arial" pitchFamily="34" charset="0"/>
              </a:rPr>
              <a:t>  </a:t>
            </a:r>
            <a:r>
              <a:rPr lang="en-US" b="1" dirty="0">
                <a:effectLst>
                  <a:outerShdw blurRad="38100" dist="38100" dir="2700000" algn="tl">
                    <a:srgbClr val="C0C0C0"/>
                  </a:outerShdw>
                </a:effectLst>
                <a:latin typeface="Arial" pitchFamily="34" charset="0"/>
                <a:cs typeface="Arial" pitchFamily="34" charset="0"/>
                <a:sym typeface="Symbol" pitchFamily="18" charset="2"/>
              </a:rPr>
              <a:t>  H</a:t>
            </a:r>
            <a:r>
              <a:rPr lang="en-US" b="1" baseline="30000" dirty="0">
                <a:effectLst>
                  <a:outerShdw blurRad="38100" dist="38100" dir="2700000" algn="tl">
                    <a:srgbClr val="C0C0C0"/>
                  </a:outerShdw>
                </a:effectLst>
                <a:latin typeface="Arial" pitchFamily="34" charset="0"/>
                <a:cs typeface="Arial" pitchFamily="34" charset="0"/>
                <a:sym typeface="Symbol" pitchFamily="18" charset="2"/>
              </a:rPr>
              <a:t>+</a:t>
            </a:r>
            <a:r>
              <a:rPr lang="en-US" b="1" dirty="0">
                <a:effectLst>
                  <a:outerShdw blurRad="38100" dist="38100" dir="2700000" algn="tl">
                    <a:srgbClr val="C0C0C0"/>
                  </a:outerShdw>
                </a:effectLst>
                <a:latin typeface="Arial" pitchFamily="34" charset="0"/>
                <a:cs typeface="Arial" pitchFamily="34" charset="0"/>
                <a:sym typeface="Symbol" pitchFamily="18" charset="2"/>
              </a:rPr>
              <a:t>  +  HSO</a:t>
            </a:r>
            <a:r>
              <a:rPr lang="en-US" b="1" baseline="-25000" dirty="0">
                <a:effectLst>
                  <a:outerShdw blurRad="38100" dist="38100" dir="2700000" algn="tl">
                    <a:srgbClr val="C0C0C0"/>
                  </a:outerShdw>
                </a:effectLst>
                <a:latin typeface="Arial" pitchFamily="34" charset="0"/>
                <a:cs typeface="Arial" pitchFamily="34" charset="0"/>
                <a:sym typeface="Symbol" pitchFamily="18" charset="2"/>
              </a:rPr>
              <a:t>3</a:t>
            </a:r>
            <a:r>
              <a:rPr lang="en-US" b="1" baseline="30000" dirty="0">
                <a:effectLst>
                  <a:outerShdw blurRad="38100" dist="38100" dir="2700000" algn="tl">
                    <a:srgbClr val="C0C0C0"/>
                  </a:outerShdw>
                </a:effectLst>
                <a:latin typeface="Arial" pitchFamily="34" charset="0"/>
                <a:cs typeface="Arial" pitchFamily="34" charset="0"/>
                <a:sym typeface="Symbol" pitchFamily="18" charset="2"/>
              </a:rPr>
              <a:t>-</a:t>
            </a:r>
            <a:endParaRPr lang="en-US" b="1" dirty="0">
              <a:effectLst>
                <a:outerShdw blurRad="38100" dist="38100" dir="2700000" algn="tl">
                  <a:srgbClr val="C0C0C0"/>
                </a:outerShdw>
              </a:effectLst>
              <a:latin typeface="Arial" pitchFamily="34" charset="0"/>
              <a:cs typeface="Arial" pitchFamily="34" charset="0"/>
              <a:sym typeface="Symbol" pitchFamily="18" charset="2"/>
            </a:endParaRPr>
          </a:p>
          <a:p>
            <a:pPr>
              <a:defRPr/>
            </a:pPr>
            <a:r>
              <a:rPr lang="en-US" b="1" dirty="0">
                <a:effectLst>
                  <a:outerShdw blurRad="38100" dist="38100" dir="2700000" algn="tl">
                    <a:srgbClr val="C0C0C0"/>
                  </a:outerShdw>
                </a:effectLst>
                <a:latin typeface="Arial" pitchFamily="34" charset="0"/>
                <a:cs typeface="Arial" pitchFamily="34" charset="0"/>
                <a:sym typeface="Symbol" pitchFamily="18" charset="2"/>
              </a:rPr>
              <a:t>		            Ka</a:t>
            </a:r>
            <a:r>
              <a:rPr lang="en-US" b="1" baseline="-25000" dirty="0">
                <a:effectLst>
                  <a:outerShdw blurRad="38100" dist="38100" dir="2700000" algn="tl">
                    <a:srgbClr val="C0C0C0"/>
                  </a:outerShdw>
                </a:effectLst>
                <a:latin typeface="Arial" pitchFamily="34" charset="0"/>
                <a:cs typeface="Arial" pitchFamily="34" charset="0"/>
                <a:sym typeface="Symbol" pitchFamily="18" charset="2"/>
              </a:rPr>
              <a:t>1</a:t>
            </a:r>
            <a:r>
              <a:rPr lang="en-US" b="1" dirty="0">
                <a:effectLst>
                  <a:outerShdw blurRad="38100" dist="38100" dir="2700000" algn="tl">
                    <a:srgbClr val="C0C0C0"/>
                  </a:outerShdw>
                </a:effectLst>
                <a:latin typeface="Arial" pitchFamily="34" charset="0"/>
                <a:cs typeface="Arial" pitchFamily="34" charset="0"/>
                <a:sym typeface="Symbol" pitchFamily="18" charset="2"/>
              </a:rPr>
              <a:t>  =  1.7 x 10</a:t>
            </a:r>
            <a:r>
              <a:rPr lang="en-US" b="1" baseline="30000" dirty="0">
                <a:effectLst>
                  <a:outerShdw blurRad="38100" dist="38100" dir="2700000" algn="tl">
                    <a:srgbClr val="C0C0C0"/>
                  </a:outerShdw>
                </a:effectLst>
                <a:latin typeface="Arial" pitchFamily="34" charset="0"/>
                <a:cs typeface="Arial" pitchFamily="34" charset="0"/>
                <a:sym typeface="Symbol" pitchFamily="18" charset="2"/>
              </a:rPr>
              <a:t>-2</a:t>
            </a:r>
            <a:endParaRPr lang="en-US" b="1" dirty="0">
              <a:effectLst>
                <a:outerShdw blurRad="38100" dist="38100" dir="2700000" algn="tl">
                  <a:srgbClr val="C0C0C0"/>
                </a:outerShdw>
              </a:effectLst>
              <a:latin typeface="Arial" pitchFamily="34" charset="0"/>
              <a:cs typeface="Arial" pitchFamily="34" charset="0"/>
              <a:sym typeface="Symbol" pitchFamily="18" charset="2"/>
            </a:endParaRPr>
          </a:p>
          <a:p>
            <a:pPr>
              <a:defRPr/>
            </a:pPr>
            <a:r>
              <a:rPr lang="en-US" b="1" dirty="0">
                <a:effectLst>
                  <a:outerShdw blurRad="38100" dist="38100" dir="2700000" algn="tl">
                    <a:srgbClr val="C0C0C0"/>
                  </a:outerShdw>
                </a:effectLst>
                <a:latin typeface="Arial" pitchFamily="34" charset="0"/>
                <a:cs typeface="Arial" pitchFamily="34" charset="0"/>
                <a:sym typeface="Symbol" pitchFamily="18" charset="2"/>
              </a:rPr>
              <a:t>HSO</a:t>
            </a:r>
            <a:r>
              <a:rPr lang="en-US" b="1" baseline="-25000" dirty="0">
                <a:effectLst>
                  <a:outerShdw blurRad="38100" dist="38100" dir="2700000" algn="tl">
                    <a:srgbClr val="C0C0C0"/>
                  </a:outerShdw>
                </a:effectLst>
                <a:latin typeface="Arial" pitchFamily="34" charset="0"/>
                <a:cs typeface="Arial" pitchFamily="34" charset="0"/>
                <a:sym typeface="Symbol" pitchFamily="18" charset="2"/>
              </a:rPr>
              <a:t>3</a:t>
            </a:r>
            <a:r>
              <a:rPr lang="en-US" b="1" dirty="0">
                <a:effectLst>
                  <a:outerShdw blurRad="38100" dist="38100" dir="2700000" algn="tl">
                    <a:srgbClr val="C0C0C0"/>
                  </a:outerShdw>
                </a:effectLst>
                <a:latin typeface="Arial" pitchFamily="34" charset="0"/>
                <a:cs typeface="Arial" pitchFamily="34" charset="0"/>
                <a:sym typeface="Symbol" pitchFamily="18" charset="2"/>
              </a:rPr>
              <a:t>-	H</a:t>
            </a:r>
            <a:r>
              <a:rPr lang="en-US" b="1" baseline="22000" dirty="0">
                <a:effectLst>
                  <a:outerShdw blurRad="38100" dist="38100" dir="2700000" algn="tl">
                    <a:srgbClr val="C0C0C0"/>
                  </a:outerShdw>
                </a:effectLst>
                <a:latin typeface="Arial" pitchFamily="34" charset="0"/>
                <a:cs typeface="Arial" pitchFamily="34" charset="0"/>
                <a:sym typeface="Symbol" pitchFamily="18" charset="2"/>
              </a:rPr>
              <a:t>+</a:t>
            </a:r>
            <a:r>
              <a:rPr lang="en-US" b="1" dirty="0">
                <a:effectLst>
                  <a:outerShdw blurRad="38100" dist="38100" dir="2700000" algn="tl">
                    <a:srgbClr val="C0C0C0"/>
                  </a:outerShdw>
                </a:effectLst>
                <a:latin typeface="Arial" pitchFamily="34" charset="0"/>
                <a:cs typeface="Arial" pitchFamily="34" charset="0"/>
                <a:sym typeface="Symbol" pitchFamily="18" charset="2"/>
              </a:rPr>
              <a:t>  +  SO</a:t>
            </a:r>
            <a:r>
              <a:rPr lang="en-US" b="1" baseline="-25000" dirty="0">
                <a:effectLst>
                  <a:outerShdw blurRad="38100" dist="38100" dir="2700000" algn="tl">
                    <a:srgbClr val="C0C0C0"/>
                  </a:outerShdw>
                </a:effectLst>
                <a:latin typeface="Arial" pitchFamily="34" charset="0"/>
                <a:cs typeface="Arial" pitchFamily="34" charset="0"/>
                <a:sym typeface="Symbol" pitchFamily="18" charset="2"/>
              </a:rPr>
              <a:t>3</a:t>
            </a:r>
            <a:r>
              <a:rPr lang="en-US" b="1" baseline="30000" dirty="0">
                <a:effectLst>
                  <a:outerShdw blurRad="38100" dist="38100" dir="2700000" algn="tl">
                    <a:srgbClr val="C0C0C0"/>
                  </a:outerShdw>
                </a:effectLst>
                <a:latin typeface="Arial" pitchFamily="34" charset="0"/>
                <a:cs typeface="Arial" pitchFamily="34" charset="0"/>
                <a:sym typeface="Symbol" pitchFamily="18" charset="2"/>
              </a:rPr>
              <a:t>2-</a:t>
            </a:r>
          </a:p>
          <a:p>
            <a:pPr>
              <a:defRPr/>
            </a:pPr>
            <a:r>
              <a:rPr lang="en-US" b="1" dirty="0">
                <a:effectLst>
                  <a:outerShdw blurRad="38100" dist="38100" dir="2700000" algn="tl">
                    <a:srgbClr val="C0C0C0"/>
                  </a:outerShdw>
                </a:effectLst>
                <a:latin typeface="Arial" pitchFamily="34" charset="0"/>
                <a:cs typeface="Arial" pitchFamily="34" charset="0"/>
                <a:sym typeface="Symbol" pitchFamily="18" charset="2"/>
              </a:rPr>
              <a:t>			Ka</a:t>
            </a:r>
            <a:r>
              <a:rPr lang="en-US" b="1" baseline="-25000" dirty="0">
                <a:effectLst>
                  <a:outerShdw blurRad="38100" dist="38100" dir="2700000" algn="tl">
                    <a:srgbClr val="C0C0C0"/>
                  </a:outerShdw>
                </a:effectLst>
                <a:latin typeface="Arial" pitchFamily="34" charset="0"/>
                <a:cs typeface="Arial" pitchFamily="34" charset="0"/>
                <a:sym typeface="Symbol" pitchFamily="18" charset="2"/>
              </a:rPr>
              <a:t>2</a:t>
            </a:r>
            <a:r>
              <a:rPr lang="en-US" b="1" dirty="0">
                <a:effectLst>
                  <a:outerShdw blurRad="38100" dist="38100" dir="2700000" algn="tl">
                    <a:srgbClr val="C0C0C0"/>
                  </a:outerShdw>
                </a:effectLst>
                <a:latin typeface="Arial" pitchFamily="34" charset="0"/>
                <a:cs typeface="Arial" pitchFamily="34" charset="0"/>
                <a:sym typeface="Symbol" pitchFamily="18" charset="2"/>
              </a:rPr>
              <a:t>  =  6.4 x 10</a:t>
            </a:r>
            <a:r>
              <a:rPr lang="en-US" b="1" baseline="30000" dirty="0">
                <a:effectLst>
                  <a:outerShdw blurRad="38100" dist="38100" dir="2700000" algn="tl">
                    <a:srgbClr val="C0C0C0"/>
                  </a:outerShdw>
                </a:effectLst>
                <a:latin typeface="Arial" pitchFamily="34" charset="0"/>
                <a:cs typeface="Arial" pitchFamily="34" charset="0"/>
                <a:sym typeface="Symbol" pitchFamily="18" charset="2"/>
              </a:rPr>
              <a:t>-8</a:t>
            </a:r>
          </a:p>
          <a:p>
            <a:pPr>
              <a:defRPr/>
            </a:pPr>
            <a:endParaRPr lang="en-US" sz="2800" b="1" baseline="30000" dirty="0">
              <a:effectLst>
                <a:outerShdw blurRad="38100" dist="38100" dir="2700000" algn="tl">
                  <a:srgbClr val="C0C0C0"/>
                </a:outerShdw>
              </a:effectLst>
              <a:latin typeface="Comic Sans MS" pitchFamily="66" charset="0"/>
              <a:sym typeface="Symbol" pitchFamily="18" charset="2"/>
            </a:endParaRPr>
          </a:p>
          <a:p>
            <a:pPr>
              <a:defRPr/>
            </a:pPr>
            <a:endParaRPr lang="en-US" sz="2800" b="1" baseline="-25000" dirty="0">
              <a:effectLst>
                <a:outerShdw blurRad="38100" dist="38100" dir="2700000" algn="tl">
                  <a:srgbClr val="C0C0C0"/>
                </a:outerShdw>
              </a:effectLst>
              <a:latin typeface="Comic Sans MS" pitchFamily="66" charset="0"/>
              <a:sym typeface="Symbol" pitchFamily="18" charset="2"/>
            </a:endParaRPr>
          </a:p>
        </p:txBody>
      </p:sp>
      <p:sp>
        <p:nvSpPr>
          <p:cNvPr id="3" name="TextBox 2">
            <a:extLst>
              <a:ext uri="{FF2B5EF4-FFF2-40B4-BE49-F238E27FC236}">
                <a16:creationId xmlns:a16="http://schemas.microsoft.com/office/drawing/2014/main" xmlns="" id="{380D86B7-AD49-491A-822F-93B19EEDB685}"/>
              </a:ext>
            </a:extLst>
          </p:cNvPr>
          <p:cNvSpPr txBox="1"/>
          <p:nvPr/>
        </p:nvSpPr>
        <p:spPr>
          <a:xfrm>
            <a:off x="6477000" y="1905000"/>
            <a:ext cx="1873250" cy="461963"/>
          </a:xfrm>
          <a:prstGeom prst="rect">
            <a:avLst/>
          </a:prstGeom>
          <a:noFill/>
        </p:spPr>
        <p:txBody>
          <a:bodyPr>
            <a:spAutoFit/>
          </a:bodyPr>
          <a:lstStyle/>
          <a:p>
            <a:pPr>
              <a:defRPr/>
            </a:pPr>
            <a:r>
              <a:rPr lang="en-US" b="1" dirty="0">
                <a:effectLst>
                  <a:outerShdw blurRad="38100" dist="38100" dir="2700000" algn="tl">
                    <a:srgbClr val="C0C0C0"/>
                  </a:outerShdw>
                </a:effectLst>
                <a:latin typeface="Comic Sans MS" pitchFamily="66" charset="0"/>
                <a:sym typeface="Symbol" pitchFamily="18" charset="2"/>
              </a:rPr>
              <a:t>Ka</a:t>
            </a:r>
            <a:r>
              <a:rPr lang="en-US" b="1" baseline="-25000" dirty="0">
                <a:effectLst>
                  <a:outerShdw blurRad="38100" dist="38100" dir="2700000" algn="tl">
                    <a:srgbClr val="C0C0C0"/>
                  </a:outerShdw>
                </a:effectLst>
                <a:latin typeface="Comic Sans MS" pitchFamily="66" charset="0"/>
                <a:sym typeface="Symbol" pitchFamily="18" charset="2"/>
              </a:rPr>
              <a:t>1</a:t>
            </a:r>
            <a:r>
              <a:rPr lang="en-US" b="1" dirty="0">
                <a:effectLst>
                  <a:outerShdw blurRad="38100" dist="38100" dir="2700000" algn="tl">
                    <a:srgbClr val="C0C0C0"/>
                  </a:outerShdw>
                </a:effectLst>
                <a:latin typeface="Comic Sans MS" pitchFamily="66" charset="0"/>
                <a:sym typeface="Symbol" pitchFamily="18" charset="2"/>
              </a:rPr>
              <a:t>  &gt;  Ka</a:t>
            </a:r>
            <a:r>
              <a:rPr lang="en-US" b="1" baseline="-25000" dirty="0">
                <a:effectLst>
                  <a:outerShdw blurRad="38100" dist="38100" dir="2700000" algn="tl">
                    <a:srgbClr val="C0C0C0"/>
                  </a:outerShdw>
                </a:effectLst>
                <a:latin typeface="Comic Sans MS" pitchFamily="66" charset="0"/>
                <a:sym typeface="Symbol" pitchFamily="18" charset="2"/>
              </a:rPr>
              <a:t>2</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noChangeArrowheads="1"/>
          </p:cNvSpPr>
          <p:nvPr>
            <p:ph type="title"/>
          </p:nvPr>
        </p:nvSpPr>
        <p:spPr/>
        <p:txBody>
          <a:bodyPr/>
          <a:lstStyle/>
          <a:p>
            <a:r>
              <a:rPr lang="en-US" altLang="en-US" smtClean="0"/>
              <a:t>Types of Weak Bases</a:t>
            </a:r>
          </a:p>
        </p:txBody>
      </p:sp>
      <p:sp>
        <p:nvSpPr>
          <p:cNvPr id="3" name="Content Placeholder 2">
            <a:extLst>
              <a:ext uri="{FF2B5EF4-FFF2-40B4-BE49-F238E27FC236}">
                <a16:creationId xmlns:a16="http://schemas.microsoft.com/office/drawing/2014/main" xmlns="" id="{35974885-6B9C-4E0A-879E-5DEAFDB757F4}"/>
              </a:ext>
            </a:extLst>
          </p:cNvPr>
          <p:cNvSpPr>
            <a:spLocks noGrp="1"/>
          </p:cNvSpPr>
          <p:nvPr>
            <p:ph idx="1"/>
          </p:nvPr>
        </p:nvSpPr>
        <p:spPr>
          <a:xfrm>
            <a:off x="457200" y="1600200"/>
            <a:ext cx="5105400" cy="4525963"/>
          </a:xfrm>
        </p:spPr>
        <p:txBody>
          <a:bodyPr/>
          <a:lstStyle/>
          <a:p>
            <a:pPr>
              <a:defRPr/>
            </a:pPr>
            <a:r>
              <a:rPr lang="en-US" sz="2600" dirty="0"/>
              <a:t>Two main categories</a:t>
            </a:r>
          </a:p>
          <a:p>
            <a:pPr marL="460375" indent="-400050">
              <a:buFontTx/>
              <a:buAutoNum type="arabicParenR"/>
              <a:defRPr/>
            </a:pPr>
            <a:r>
              <a:rPr lang="en-US" sz="2600" dirty="0"/>
              <a:t>Neutral substances with an atom that has a nonbonding pair of electrons that can accept H</a:t>
            </a:r>
            <a:r>
              <a:rPr lang="en-US" sz="2600" baseline="30000" dirty="0"/>
              <a:t>+</a:t>
            </a:r>
            <a:r>
              <a:rPr lang="en-US" sz="2600" dirty="0"/>
              <a:t> (like ammonia and the </a:t>
            </a:r>
            <a:r>
              <a:rPr lang="en-US" sz="2600" b="1" dirty="0"/>
              <a:t>amines</a:t>
            </a:r>
            <a:r>
              <a:rPr lang="en-US" sz="2600" dirty="0"/>
              <a:t>)</a:t>
            </a:r>
          </a:p>
          <a:p>
            <a:pPr marL="460375" indent="-400050">
              <a:buFontTx/>
              <a:buAutoNum type="arabicParenR"/>
              <a:defRPr/>
            </a:pPr>
            <a:endParaRPr lang="en-US" sz="2600" dirty="0"/>
          </a:p>
          <a:p>
            <a:pPr marL="460375" indent="-400050">
              <a:buFontTx/>
              <a:buAutoNum type="arabicParenR"/>
              <a:defRPr/>
            </a:pPr>
            <a:endParaRPr lang="en-US" sz="2600" dirty="0"/>
          </a:p>
          <a:p>
            <a:pPr marL="460375" indent="-400050">
              <a:buFontTx/>
              <a:buAutoNum type="arabicParenR"/>
              <a:defRPr/>
            </a:pPr>
            <a:r>
              <a:rPr lang="en-US" sz="2600" dirty="0"/>
              <a:t>Anions of weak acids, which are their conjugate bases</a:t>
            </a:r>
          </a:p>
        </p:txBody>
      </p:sp>
      <p:pic>
        <p:nvPicPr>
          <p:cNvPr id="110596" name="Picture 3" descr="Ball and stick models show the structure of ammonia, methylamine, and hydroxylamine. The structure of ammonia, N H 3, is an N single bonded to three Hs. The structure of methylamine, C H 3, N H 2 is a C single bonded to three H atoms and N, which is single bonded to two Hs. The structure of hydroxylamine, N H 2, O H, is an N single bonded to two H atoms and O, which is single bonded to H."/>
          <p:cNvPicPr>
            <a:picLocks noChangeAspect="1"/>
          </p:cNvPicPr>
          <p:nvPr/>
        </p:nvPicPr>
        <p:blipFill>
          <a:blip r:embed="rId2">
            <a:extLst>
              <a:ext uri="{28A0092B-C50C-407E-A947-70E740481C1C}">
                <a14:useLocalDpi xmlns:a14="http://schemas.microsoft.com/office/drawing/2010/main" val="0"/>
              </a:ext>
            </a:extLst>
          </a:blip>
          <a:srcRect b="2698"/>
          <a:stretch>
            <a:fillRect/>
          </a:stretch>
        </p:blipFill>
        <p:spPr bwMode="auto">
          <a:xfrm>
            <a:off x="6108700" y="1898650"/>
            <a:ext cx="1663700" cy="428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3352800" y="3541713"/>
            <a:ext cx="5294313" cy="2990850"/>
            <a:chOff x="2112" y="2231"/>
            <a:chExt cx="3335" cy="1884"/>
          </a:xfrm>
        </p:grpSpPr>
        <p:pic>
          <p:nvPicPr>
            <p:cNvPr id="1116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2" y="2312"/>
              <a:ext cx="1175" cy="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3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 y="2231"/>
              <a:ext cx="1809" cy="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33" name="Text Box 11"/>
            <p:cNvSpPr txBox="1">
              <a:spLocks noChangeArrowheads="1"/>
            </p:cNvSpPr>
            <p:nvPr/>
          </p:nvSpPr>
          <p:spPr bwMode="auto">
            <a:xfrm>
              <a:off x="3888" y="2951"/>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a:t>
              </a:r>
            </a:p>
          </p:txBody>
        </p:sp>
        <p:sp>
          <p:nvSpPr>
            <p:cNvPr id="111634" name="Text Box 14"/>
            <p:cNvSpPr txBox="1">
              <a:spLocks noChangeArrowheads="1"/>
            </p:cNvSpPr>
            <p:nvPr/>
          </p:nvSpPr>
          <p:spPr bwMode="auto">
            <a:xfrm>
              <a:off x="2688" y="3575"/>
              <a:ext cx="9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CH</a:t>
              </a:r>
              <a:r>
                <a:rPr lang="en-US" altLang="en-US" sz="2000" baseline="-25000"/>
                <a:t>3</a:t>
              </a:r>
              <a:r>
                <a:rPr lang="en-US" altLang="en-US" sz="2000"/>
                <a:t>NH</a:t>
              </a:r>
              <a:r>
                <a:rPr lang="en-US" altLang="en-US" sz="2000" baseline="-25000"/>
                <a:t>3</a:t>
              </a:r>
              <a:r>
                <a:rPr lang="en-US" altLang="en-US" sz="2000" baseline="30000"/>
                <a:t>+</a:t>
              </a:r>
              <a:endParaRPr lang="en-US" altLang="en-US" sz="2000"/>
            </a:p>
          </p:txBody>
        </p:sp>
        <p:sp>
          <p:nvSpPr>
            <p:cNvPr id="111635" name="Text Box 15"/>
            <p:cNvSpPr txBox="1">
              <a:spLocks noChangeArrowheads="1"/>
            </p:cNvSpPr>
            <p:nvPr/>
          </p:nvSpPr>
          <p:spPr bwMode="auto">
            <a:xfrm>
              <a:off x="4800" y="3575"/>
              <a:ext cx="4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OH</a:t>
              </a:r>
              <a:r>
                <a:rPr lang="en-US" altLang="en-US" sz="2000" baseline="30000"/>
                <a:t>-</a:t>
              </a:r>
              <a:endParaRPr lang="en-US" altLang="en-US" sz="2000"/>
            </a:p>
          </p:txBody>
        </p:sp>
        <p:sp>
          <p:nvSpPr>
            <p:cNvPr id="111636" name="Text Box 17"/>
            <p:cNvSpPr txBox="1">
              <a:spLocks noChangeArrowheads="1"/>
            </p:cNvSpPr>
            <p:nvPr/>
          </p:nvSpPr>
          <p:spPr bwMode="auto">
            <a:xfrm>
              <a:off x="2352" y="3863"/>
              <a:ext cx="158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methylammonium ion</a:t>
              </a:r>
            </a:p>
          </p:txBody>
        </p:sp>
      </p:grpSp>
      <p:sp>
        <p:nvSpPr>
          <p:cNvPr id="111619" name="Text Box 3"/>
          <p:cNvSpPr txBox="1">
            <a:spLocks noChangeArrowheads="1"/>
          </p:cNvSpPr>
          <p:nvPr/>
        </p:nvSpPr>
        <p:spPr bwMode="auto">
          <a:xfrm>
            <a:off x="1752600" y="503238"/>
            <a:ext cx="6629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Abstraction of a proton from water by methylamine.</a:t>
            </a:r>
          </a:p>
        </p:txBody>
      </p:sp>
      <p:pic>
        <p:nvPicPr>
          <p:cNvPr id="1946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1941513"/>
            <a:ext cx="1143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2"/>
          <p:cNvGrpSpPr>
            <a:grpSpLocks/>
          </p:cNvGrpSpPr>
          <p:nvPr/>
        </p:nvGrpSpPr>
        <p:grpSpPr bwMode="auto">
          <a:xfrm>
            <a:off x="304800" y="1179513"/>
            <a:ext cx="5595938" cy="2957512"/>
            <a:chOff x="192" y="743"/>
            <a:chExt cx="3525" cy="1863"/>
          </a:xfrm>
        </p:grpSpPr>
        <p:pic>
          <p:nvPicPr>
            <p:cNvPr id="11162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6" y="868"/>
              <a:ext cx="1221" cy="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6"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 y="743"/>
              <a:ext cx="1935" cy="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7" name="Text Box 10"/>
            <p:cNvSpPr txBox="1">
              <a:spLocks noChangeArrowheads="1"/>
            </p:cNvSpPr>
            <p:nvPr/>
          </p:nvSpPr>
          <p:spPr bwMode="auto">
            <a:xfrm>
              <a:off x="2112" y="1436"/>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a:t>
              </a:r>
            </a:p>
          </p:txBody>
        </p:sp>
        <p:sp>
          <p:nvSpPr>
            <p:cNvPr id="111628" name="Text Box 12"/>
            <p:cNvSpPr txBox="1">
              <a:spLocks noChangeArrowheads="1"/>
            </p:cNvSpPr>
            <p:nvPr/>
          </p:nvSpPr>
          <p:spPr bwMode="auto">
            <a:xfrm>
              <a:off x="912" y="2080"/>
              <a:ext cx="9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CH</a:t>
              </a:r>
              <a:r>
                <a:rPr lang="en-US" altLang="en-US" sz="2000" baseline="-25000"/>
                <a:t>3</a:t>
              </a:r>
              <a:r>
                <a:rPr lang="en-US" altLang="en-US" sz="2000"/>
                <a:t>NH</a:t>
              </a:r>
              <a:r>
                <a:rPr lang="en-US" altLang="en-US" sz="2000" baseline="-25000"/>
                <a:t>2</a:t>
              </a:r>
              <a:endParaRPr lang="en-US" altLang="en-US" sz="2000"/>
            </a:p>
          </p:txBody>
        </p:sp>
        <p:sp>
          <p:nvSpPr>
            <p:cNvPr id="111629" name="Text Box 13"/>
            <p:cNvSpPr txBox="1">
              <a:spLocks noChangeArrowheads="1"/>
            </p:cNvSpPr>
            <p:nvPr/>
          </p:nvSpPr>
          <p:spPr bwMode="auto">
            <a:xfrm>
              <a:off x="3024" y="2064"/>
              <a:ext cx="4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H</a:t>
              </a:r>
              <a:r>
                <a:rPr lang="en-US" altLang="en-US" sz="2000" baseline="-25000"/>
                <a:t>2</a:t>
              </a:r>
              <a:r>
                <a:rPr lang="en-US" altLang="en-US" sz="2000"/>
                <a:t>O</a:t>
              </a:r>
            </a:p>
          </p:txBody>
        </p:sp>
        <p:sp>
          <p:nvSpPr>
            <p:cNvPr id="111630" name="Text Box 16"/>
            <p:cNvSpPr txBox="1">
              <a:spLocks noChangeArrowheads="1"/>
            </p:cNvSpPr>
            <p:nvPr/>
          </p:nvSpPr>
          <p:spPr bwMode="auto">
            <a:xfrm>
              <a:off x="672" y="2354"/>
              <a:ext cx="110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methylamine</a:t>
              </a:r>
            </a:p>
          </p:txBody>
        </p:sp>
      </p:grpSp>
      <p:grpSp>
        <p:nvGrpSpPr>
          <p:cNvPr id="4" name="Group 20"/>
          <p:cNvGrpSpPr>
            <a:grpSpLocks/>
          </p:cNvGrpSpPr>
          <p:nvPr/>
        </p:nvGrpSpPr>
        <p:grpSpPr bwMode="auto">
          <a:xfrm>
            <a:off x="3048000" y="874713"/>
            <a:ext cx="1219200" cy="1066800"/>
            <a:chOff x="1920" y="551"/>
            <a:chExt cx="768" cy="672"/>
          </a:xfrm>
        </p:grpSpPr>
        <p:pic>
          <p:nvPicPr>
            <p:cNvPr id="11162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4" y="1031"/>
              <a:ext cx="48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4" name="Text Box 18"/>
            <p:cNvSpPr txBox="1">
              <a:spLocks noChangeArrowheads="1"/>
            </p:cNvSpPr>
            <p:nvPr/>
          </p:nvSpPr>
          <p:spPr bwMode="auto">
            <a:xfrm>
              <a:off x="1920" y="551"/>
              <a:ext cx="768"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Lone pair binds H</a:t>
              </a:r>
              <a:r>
                <a:rPr lang="en-US" altLang="en-US" sz="2000" baseline="30000"/>
                <a:t>+</a:t>
              </a:r>
              <a:r>
                <a:rPr lang="en-US" altLang="en-US" sz="2000"/>
                <a:t>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9464"/>
                                        </p:tgtEl>
                                        <p:attrNameLst>
                                          <p:attrName>style.visibility</p:attrName>
                                        </p:attrNameLst>
                                      </p:cBhvr>
                                      <p:to>
                                        <p:strVal val="visible"/>
                                      </p:to>
                                    </p:set>
                                    <p:animEffect transition="in" filter="box(out)">
                                      <p:cBhvr>
                                        <p:cTn id="17" dur="500"/>
                                        <p:tgtEl>
                                          <p:spTgt spid="194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noChangeArrowheads="1"/>
          </p:cNvSpPr>
          <p:nvPr>
            <p:ph type="title"/>
          </p:nvPr>
        </p:nvSpPr>
        <p:spPr/>
        <p:txBody>
          <a:bodyPr/>
          <a:lstStyle/>
          <a:p>
            <a:r>
              <a:rPr lang="en-US" altLang="en-US" smtClean="0"/>
              <a:t>Base-Dissociation Constants </a:t>
            </a:r>
            <a:endParaRPr lang="en-US" altLang="en-US" sz="2000" smtClean="0"/>
          </a:p>
        </p:txBody>
      </p:sp>
      <p:sp>
        <p:nvSpPr>
          <p:cNvPr id="113667" name="Content Placeholder 2"/>
          <p:cNvSpPr>
            <a:spLocks noGrp="1" noChangeArrowheads="1"/>
          </p:cNvSpPr>
          <p:nvPr>
            <p:ph idx="1"/>
          </p:nvPr>
        </p:nvSpPr>
        <p:spPr>
          <a:xfrm>
            <a:off x="457200" y="1604963"/>
            <a:ext cx="8229600" cy="452437"/>
          </a:xfrm>
        </p:spPr>
        <p:txBody>
          <a:bodyPr/>
          <a:lstStyle/>
          <a:p>
            <a:pPr marL="0" indent="0">
              <a:buFontTx/>
              <a:buNone/>
            </a:pPr>
            <a:r>
              <a:rPr lang="en-US" altLang="en-US" sz="2400" b="1" smtClean="0"/>
              <a:t>Table 16.4</a:t>
            </a:r>
            <a:r>
              <a:rPr lang="en-US" altLang="en-US" sz="2400" smtClean="0"/>
              <a:t> Some Weak Bases in Water at 25 degree Celsius</a:t>
            </a:r>
          </a:p>
        </p:txBody>
      </p:sp>
      <p:graphicFrame>
        <p:nvGraphicFramePr>
          <p:cNvPr id="24" name="Table 23">
            <a:extLst>
              <a:ext uri="{FF2B5EF4-FFF2-40B4-BE49-F238E27FC236}">
                <a16:creationId xmlns:a16="http://schemas.microsoft.com/office/drawing/2014/main" xmlns="" id="{F0D2AC2C-390A-4097-8FD0-F4B06244B459}"/>
              </a:ext>
            </a:extLst>
          </p:cNvPr>
          <p:cNvGraphicFramePr>
            <a:graphicFrameLocks noGrp="1"/>
          </p:cNvGraphicFramePr>
          <p:nvPr/>
        </p:nvGraphicFramePr>
        <p:xfrm>
          <a:off x="457200" y="2286000"/>
          <a:ext cx="8229600" cy="3406774"/>
        </p:xfrm>
        <a:graphic>
          <a:graphicData uri="http://schemas.openxmlformats.org/drawingml/2006/table">
            <a:tbl>
              <a:tblPr firstRow="1" bandRow="1">
                <a:tableStyleId>{2D5ABB26-0587-4C30-8999-92F81FD0307C}</a:tableStyleId>
              </a:tblPr>
              <a:tblGrid>
                <a:gridCol w="2667000">
                  <a:extLst>
                    <a:ext uri="{9D8B030D-6E8A-4147-A177-3AD203B41FA5}">
                      <a16:colId xmlns:a16="http://schemas.microsoft.com/office/drawing/2014/main" xmlns="" val="20000"/>
                    </a:ext>
                  </a:extLst>
                </a:gridCol>
                <a:gridCol w="1981200">
                  <a:extLst>
                    <a:ext uri="{9D8B030D-6E8A-4147-A177-3AD203B41FA5}">
                      <a16:colId xmlns:a16="http://schemas.microsoft.com/office/drawing/2014/main" xmlns="" val="20001"/>
                    </a:ext>
                  </a:extLst>
                </a:gridCol>
                <a:gridCol w="1981200">
                  <a:extLst>
                    <a:ext uri="{9D8B030D-6E8A-4147-A177-3AD203B41FA5}">
                      <a16:colId xmlns:a16="http://schemas.microsoft.com/office/drawing/2014/main" xmlns="" val="20002"/>
                    </a:ext>
                  </a:extLst>
                </a:gridCol>
                <a:gridCol w="1600200">
                  <a:extLst>
                    <a:ext uri="{9D8B030D-6E8A-4147-A177-3AD203B41FA5}">
                      <a16:colId xmlns:a16="http://schemas.microsoft.com/office/drawing/2014/main" xmlns="" val="20003"/>
                    </a:ext>
                  </a:extLst>
                </a:gridCol>
              </a:tblGrid>
              <a:tr h="689979">
                <a:tc>
                  <a:txBody>
                    <a:bodyPr/>
                    <a:lstStyle/>
                    <a:p>
                      <a:r>
                        <a:rPr lang="en-US" sz="1800" b="1" dirty="0"/>
                        <a:t>Base</a:t>
                      </a:r>
                    </a:p>
                  </a:txBody>
                  <a:tcPr marT="45711" marB="4571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mn-ea"/>
                          <a:cs typeface="+mn-cs"/>
                        </a:rPr>
                        <a:t>Structural Formula*</a:t>
                      </a:r>
                    </a:p>
                  </a:txBody>
                  <a:tcPr marT="45711" marB="4571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mn-ea"/>
                          <a:cs typeface="+mn-cs"/>
                        </a:rPr>
                        <a:t>Conjugate</a:t>
                      </a:r>
                      <a:br>
                        <a:rPr lang="en-US" sz="1800" b="1" i="0" u="none" strike="noStrike" kern="1200" baseline="0" dirty="0">
                          <a:solidFill>
                            <a:schemeClr val="tx1"/>
                          </a:solidFill>
                          <a:latin typeface="+mn-lt"/>
                          <a:ea typeface="+mn-ea"/>
                          <a:cs typeface="+mn-cs"/>
                        </a:rPr>
                      </a:br>
                      <a:r>
                        <a:rPr lang="en-US" sz="1800" b="1" i="0" u="none" strike="noStrike" kern="1200" baseline="0" dirty="0">
                          <a:solidFill>
                            <a:schemeClr val="tx1"/>
                          </a:solidFill>
                          <a:latin typeface="+mn-lt"/>
                          <a:ea typeface="+mn-ea"/>
                          <a:cs typeface="+mn-cs"/>
                        </a:rPr>
                        <a:t>Acid</a:t>
                      </a:r>
                    </a:p>
                  </a:txBody>
                  <a:tcPr marT="45711" marB="4571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i="1" kern="1200" dirty="0">
                          <a:solidFill>
                            <a:schemeClr val="bg1"/>
                          </a:solidFill>
                          <a:effectLst/>
                          <a:latin typeface="+mn-lt"/>
                          <a:ea typeface="+mn-ea"/>
                          <a:cs typeface="+mn-cs"/>
                        </a:rPr>
                        <a:t>K</a:t>
                      </a:r>
                      <a:r>
                        <a:rPr lang="en-US" sz="1800" kern="1200" dirty="0">
                          <a:solidFill>
                            <a:schemeClr val="bg1"/>
                          </a:solidFill>
                          <a:effectLst/>
                          <a:latin typeface="+mn-lt"/>
                          <a:ea typeface="+mn-ea"/>
                          <a:cs typeface="+mn-cs"/>
                        </a:rPr>
                        <a:t> sub b</a:t>
                      </a:r>
                      <a:endParaRPr lang="en-US" sz="1800" b="1" dirty="0">
                        <a:solidFill>
                          <a:schemeClr val="bg1"/>
                        </a:solidFill>
                      </a:endParaRPr>
                    </a:p>
                  </a:txBody>
                  <a:tcPr marT="45711" marB="4571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833725">
                <a:tc>
                  <a:txBody>
                    <a:bodyPr/>
                    <a:lstStyle/>
                    <a:p>
                      <a:r>
                        <a:rPr lang="en-US" sz="1800" dirty="0"/>
                        <a:t>Ammonia</a:t>
                      </a:r>
                      <a:r>
                        <a:rPr lang="en-US" sz="1800" dirty="0">
                          <a:solidFill>
                            <a:schemeClr val="bg1"/>
                          </a:solidFill>
                        </a:rPr>
                        <a:t> </a:t>
                      </a:r>
                      <a:r>
                        <a:rPr lang="en-US" sz="1800" kern="1200" dirty="0">
                          <a:solidFill>
                            <a:schemeClr val="bg1"/>
                          </a:solidFill>
                          <a:effectLst/>
                          <a:latin typeface="+mn-lt"/>
                          <a:ea typeface="+mn-ea"/>
                          <a:cs typeface="+mn-cs"/>
                        </a:rPr>
                        <a:t>N H 3</a:t>
                      </a:r>
                      <a:endParaRPr lang="en-US" sz="1800" dirty="0">
                        <a:solidFill>
                          <a:schemeClr val="bg1"/>
                        </a:solidFill>
                      </a:endParaRPr>
                    </a:p>
                  </a:txBody>
                  <a:tcPr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bg1"/>
                          </a:solidFill>
                          <a:effectLst/>
                          <a:latin typeface="Times New Roman" panose="02020603050405020304" pitchFamily="18" charset="0"/>
                          <a:ea typeface="Times New Roman" panose="02020603050405020304" pitchFamily="18" charset="0"/>
                        </a:rPr>
                        <a:t>Structural formula, N with a lone pair single bonded leftward, rightward, and downward to H atoms. N is the atom that accepts the proton, shown in blue.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bg1"/>
                          </a:solidFill>
                          <a:effectLst/>
                          <a:latin typeface="Times New Roman" panose="02020603050405020304" pitchFamily="18" charset="0"/>
                          <a:ea typeface="Times New Roman" panose="02020603050405020304" pitchFamily="18" charset="0"/>
                        </a:rPr>
                        <a:t>N H 4, plus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bg1"/>
                          </a:solidFill>
                          <a:effectLst/>
                          <a:latin typeface="Times New Roman" panose="02020603050405020304" pitchFamily="18" charset="0"/>
                          <a:ea typeface="Times New Roman" panose="02020603050405020304" pitchFamily="18" charset="0"/>
                        </a:rPr>
                        <a:t>1.8 times 10 to the negative fifth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829413">
                <a:tc>
                  <a:txBody>
                    <a:bodyPr/>
                    <a:lstStyle/>
                    <a:p>
                      <a:r>
                        <a:rPr lang="en-US" sz="1800" dirty="0"/>
                        <a:t>Pyridine</a:t>
                      </a:r>
                      <a:r>
                        <a:rPr lang="en-US" sz="1800" dirty="0">
                          <a:solidFill>
                            <a:schemeClr val="bg1"/>
                          </a:solidFill>
                        </a:rPr>
                        <a:t>  </a:t>
                      </a:r>
                      <a:r>
                        <a:rPr lang="en-US" sz="1800" kern="1200" dirty="0">
                          <a:solidFill>
                            <a:schemeClr val="bg1"/>
                          </a:solidFill>
                          <a:effectLst/>
                          <a:latin typeface="+mn-lt"/>
                          <a:ea typeface="+mn-ea"/>
                          <a:cs typeface="+mn-cs"/>
                        </a:rPr>
                        <a:t>C 5 H 5 N</a:t>
                      </a:r>
                      <a:endParaRPr lang="en-US" sz="1800" dirty="0">
                        <a:solidFill>
                          <a:schemeClr val="bg1"/>
                        </a:solidFill>
                      </a:endParaRPr>
                    </a:p>
                  </a:txBody>
                  <a:tcPr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bg1"/>
                          </a:solidFill>
                          <a:effectLst/>
                          <a:latin typeface="Times New Roman" panose="02020603050405020304" pitchFamily="18" charset="0"/>
                          <a:ea typeface="Times New Roman" panose="02020603050405020304" pitchFamily="18" charset="0"/>
                        </a:rPr>
                        <a:t>Structural formula, N with a lone pair is shown on the right side of a hexagonal ring. N is the atom that accepts the proton, shown in blue.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bg1"/>
                          </a:solidFill>
                          <a:effectLst/>
                          <a:latin typeface="Times New Roman" panose="02020603050405020304" pitchFamily="18" charset="0"/>
                          <a:ea typeface="Times New Roman" panose="02020603050405020304" pitchFamily="18" charset="0"/>
                        </a:rPr>
                        <a:t>C 5 H 5 N H, plus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bg1"/>
                          </a:solidFill>
                          <a:effectLst/>
                          <a:latin typeface="Times New Roman" panose="02020603050405020304" pitchFamily="18" charset="0"/>
                          <a:ea typeface="Times New Roman" panose="02020603050405020304" pitchFamily="18" charset="0"/>
                        </a:rPr>
                        <a:t>1.7 times 10 to the negative ninth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053657">
                <a:tc>
                  <a:txBody>
                    <a:bodyPr/>
                    <a:lstStyle/>
                    <a:p>
                      <a:r>
                        <a:rPr lang="en-US" sz="1800" dirty="0"/>
                        <a:t>Hydroxylamine</a:t>
                      </a:r>
                      <a:r>
                        <a:rPr lang="en-US" sz="800" dirty="0">
                          <a:solidFill>
                            <a:schemeClr val="bg1"/>
                          </a:solidFill>
                        </a:rPr>
                        <a:t> </a:t>
                      </a:r>
                      <a:r>
                        <a:rPr lang="en-US" sz="800" kern="1200" dirty="0">
                          <a:solidFill>
                            <a:schemeClr val="bg1"/>
                          </a:solidFill>
                          <a:effectLst/>
                          <a:latin typeface="+mn-lt"/>
                          <a:ea typeface="+mn-ea"/>
                          <a:cs typeface="+mn-cs"/>
                        </a:rPr>
                        <a:t>H O N H 2</a:t>
                      </a:r>
                      <a:endParaRPr lang="en-US" sz="800" dirty="0">
                        <a:solidFill>
                          <a:schemeClr val="bg1"/>
                        </a:solidFill>
                      </a:endParaRPr>
                    </a:p>
                  </a:txBody>
                  <a:tcPr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bg1"/>
                          </a:solidFill>
                          <a:effectLst/>
                          <a:latin typeface="Times New Roman" panose="02020603050405020304" pitchFamily="18" charset="0"/>
                          <a:ea typeface="Times New Roman" panose="02020603050405020304" pitchFamily="18" charset="0"/>
                        </a:rPr>
                        <a:t>Structural formula, N with a lone pair single bonded leftward and downward to H atoms, and rightward to O H. The O has 2 lone pairs. N is the atom that accepts the proton, shown in blue.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bg1"/>
                          </a:solidFill>
                          <a:effectLst/>
                          <a:latin typeface="Times New Roman" panose="02020603050405020304" pitchFamily="18" charset="0"/>
                          <a:ea typeface="Times New Roman" panose="02020603050405020304" pitchFamily="18" charset="0"/>
                        </a:rPr>
                        <a:t>H O N H 3, plus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bg1"/>
                          </a:solidFill>
                          <a:effectLst/>
                          <a:latin typeface="Times New Roman" panose="02020603050405020304" pitchFamily="18" charset="0"/>
                          <a:ea typeface="Times New Roman" panose="02020603050405020304" pitchFamily="18" charset="0"/>
                        </a:rPr>
                        <a:t>1.1 times 10 to the negative eighth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graphicFrame>
        <p:nvGraphicFramePr>
          <p:cNvPr id="113695" name="Object 24"/>
          <p:cNvGraphicFramePr>
            <a:graphicFrameLocks noChangeAspect="1"/>
          </p:cNvGraphicFramePr>
          <p:nvPr/>
        </p:nvGraphicFramePr>
        <p:xfrm>
          <a:off x="1565275" y="3262313"/>
          <a:ext cx="635000" cy="368300"/>
        </p:xfrm>
        <a:graphic>
          <a:graphicData uri="http://schemas.openxmlformats.org/presentationml/2006/ole">
            <mc:AlternateContent xmlns:mc="http://schemas.openxmlformats.org/markup-compatibility/2006">
              <mc:Choice xmlns:v="urn:schemas-microsoft-com:vml" Requires="v">
                <p:oleObj spid="_x0000_s113709" name="Equation" r:id="rId3" imgW="634725" imgH="368140" progId="Equation.DSMT4">
                  <p:embed/>
                </p:oleObj>
              </mc:Choice>
              <mc:Fallback>
                <p:oleObj name="Equation" r:id="rId3" imgW="634725" imgH="368140" progId="Equation.DSMT4">
                  <p:embed/>
                  <p:pic>
                    <p:nvPicPr>
                      <p:cNvPr id="0" name="Object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5275" y="3262313"/>
                        <a:ext cx="63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3696" name="Object 25"/>
          <p:cNvGraphicFramePr>
            <a:graphicFrameLocks noChangeAspect="1"/>
          </p:cNvGraphicFramePr>
          <p:nvPr/>
        </p:nvGraphicFramePr>
        <p:xfrm>
          <a:off x="1435100" y="4081463"/>
          <a:ext cx="850900" cy="368300"/>
        </p:xfrm>
        <a:graphic>
          <a:graphicData uri="http://schemas.openxmlformats.org/presentationml/2006/ole">
            <mc:AlternateContent xmlns:mc="http://schemas.openxmlformats.org/markup-compatibility/2006">
              <mc:Choice xmlns:v="urn:schemas-microsoft-com:vml" Requires="v">
                <p:oleObj spid="_x0000_s113710" name="Equation" r:id="rId5" imgW="850900" imgH="368300" progId="Equation.DSMT4">
                  <p:embed/>
                </p:oleObj>
              </mc:Choice>
              <mc:Fallback>
                <p:oleObj name="Equation" r:id="rId5" imgW="850900" imgH="368300" progId="Equation.DSMT4">
                  <p:embed/>
                  <p:pic>
                    <p:nvPicPr>
                      <p:cNvPr id="0" name="Object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5100" y="4081463"/>
                        <a:ext cx="850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3697" name="Picture 2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57575" y="3081338"/>
            <a:ext cx="10223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98" name="Picture 2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606800" y="3917950"/>
            <a:ext cx="820738"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99" name="Picture 2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430588" y="4845050"/>
            <a:ext cx="11572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3700" name="Object 29"/>
          <p:cNvGraphicFramePr>
            <a:graphicFrameLocks noChangeAspect="1"/>
          </p:cNvGraphicFramePr>
          <p:nvPr/>
        </p:nvGraphicFramePr>
        <p:xfrm>
          <a:off x="2057400" y="5029200"/>
          <a:ext cx="977900" cy="368300"/>
        </p:xfrm>
        <a:graphic>
          <a:graphicData uri="http://schemas.openxmlformats.org/presentationml/2006/ole">
            <mc:AlternateContent xmlns:mc="http://schemas.openxmlformats.org/markup-compatibility/2006">
              <mc:Choice xmlns:v="urn:schemas-microsoft-com:vml" Requires="v">
                <p:oleObj spid="_x0000_s113711" name="Equation" r:id="rId10" imgW="977900" imgH="368300" progId="Equation.DSMT4">
                  <p:embed/>
                </p:oleObj>
              </mc:Choice>
              <mc:Fallback>
                <p:oleObj name="Equation" r:id="rId10" imgW="977900" imgH="368300" progId="Equation.DSMT4">
                  <p:embed/>
                  <p:pic>
                    <p:nvPicPr>
                      <p:cNvPr id="0" name="Object 2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57400" y="5029200"/>
                        <a:ext cx="977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3701" name="Object 30"/>
          <p:cNvGraphicFramePr>
            <a:graphicFrameLocks noChangeAspect="1"/>
          </p:cNvGraphicFramePr>
          <p:nvPr/>
        </p:nvGraphicFramePr>
        <p:xfrm>
          <a:off x="5257800" y="3273425"/>
          <a:ext cx="533400" cy="317500"/>
        </p:xfrm>
        <a:graphic>
          <a:graphicData uri="http://schemas.openxmlformats.org/presentationml/2006/ole">
            <mc:AlternateContent xmlns:mc="http://schemas.openxmlformats.org/markup-compatibility/2006">
              <mc:Choice xmlns:v="urn:schemas-microsoft-com:vml" Requires="v">
                <p:oleObj spid="_x0000_s113712" name="Equation" r:id="rId12" imgW="532937" imgH="317225" progId="Equation.DSMT4">
                  <p:embed/>
                </p:oleObj>
              </mc:Choice>
              <mc:Fallback>
                <p:oleObj name="Equation" r:id="rId12" imgW="532937" imgH="317225" progId="Equation.DSMT4">
                  <p:embed/>
                  <p:pic>
                    <p:nvPicPr>
                      <p:cNvPr id="0" name="Object 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57800" y="3273425"/>
                        <a:ext cx="533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3702" name="Object 31"/>
          <p:cNvGraphicFramePr>
            <a:graphicFrameLocks noChangeAspect="1"/>
          </p:cNvGraphicFramePr>
          <p:nvPr/>
        </p:nvGraphicFramePr>
        <p:xfrm>
          <a:off x="5208588" y="4102100"/>
          <a:ext cx="939800" cy="317500"/>
        </p:xfrm>
        <a:graphic>
          <a:graphicData uri="http://schemas.openxmlformats.org/presentationml/2006/ole">
            <mc:AlternateContent xmlns:mc="http://schemas.openxmlformats.org/markup-compatibility/2006">
              <mc:Choice xmlns:v="urn:schemas-microsoft-com:vml" Requires="v">
                <p:oleObj spid="_x0000_s113713" name="Equation" r:id="rId14" imgW="939392" imgH="317362" progId="Equation.DSMT4">
                  <p:embed/>
                </p:oleObj>
              </mc:Choice>
              <mc:Fallback>
                <p:oleObj name="Equation" r:id="rId14" imgW="939392" imgH="317362" progId="Equation.DSMT4">
                  <p:embed/>
                  <p:pic>
                    <p:nvPicPr>
                      <p:cNvPr id="0" name="Object 3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08588" y="4102100"/>
                        <a:ext cx="9398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3703" name="Object 32"/>
          <p:cNvGraphicFramePr>
            <a:graphicFrameLocks noChangeAspect="1"/>
          </p:cNvGraphicFramePr>
          <p:nvPr/>
        </p:nvGraphicFramePr>
        <p:xfrm>
          <a:off x="5257800" y="4953000"/>
          <a:ext cx="876300" cy="317500"/>
        </p:xfrm>
        <a:graphic>
          <a:graphicData uri="http://schemas.openxmlformats.org/presentationml/2006/ole">
            <mc:AlternateContent xmlns:mc="http://schemas.openxmlformats.org/markup-compatibility/2006">
              <mc:Choice xmlns:v="urn:schemas-microsoft-com:vml" Requires="v">
                <p:oleObj spid="_x0000_s113714" name="Equation" r:id="rId16" imgW="875920" imgH="317362" progId="Equation.DSMT4">
                  <p:embed/>
                </p:oleObj>
              </mc:Choice>
              <mc:Fallback>
                <p:oleObj name="Equation" r:id="rId16" imgW="875920" imgH="317362" progId="Equation.DSMT4">
                  <p:embed/>
                  <p:pic>
                    <p:nvPicPr>
                      <p:cNvPr id="0" name="Object 3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57800" y="4953000"/>
                        <a:ext cx="8763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3704" name="Object 33"/>
          <p:cNvGraphicFramePr>
            <a:graphicFrameLocks noChangeAspect="1"/>
          </p:cNvGraphicFramePr>
          <p:nvPr/>
        </p:nvGraphicFramePr>
        <p:xfrm>
          <a:off x="7213600" y="3276600"/>
          <a:ext cx="939800" cy="254000"/>
        </p:xfrm>
        <a:graphic>
          <a:graphicData uri="http://schemas.openxmlformats.org/presentationml/2006/ole">
            <mc:AlternateContent xmlns:mc="http://schemas.openxmlformats.org/markup-compatibility/2006">
              <mc:Choice xmlns:v="urn:schemas-microsoft-com:vml" Requires="v">
                <p:oleObj spid="_x0000_s113715" name="Equation" r:id="rId18" imgW="939392" imgH="253890" progId="Equation.DSMT4">
                  <p:embed/>
                </p:oleObj>
              </mc:Choice>
              <mc:Fallback>
                <p:oleObj name="Equation" r:id="rId18" imgW="939392" imgH="253890" progId="Equation.DSMT4">
                  <p:embed/>
                  <p:pic>
                    <p:nvPicPr>
                      <p:cNvPr id="0" name="Object 3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13600" y="3276600"/>
                        <a:ext cx="9398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3705" name="Object 34"/>
          <p:cNvGraphicFramePr>
            <a:graphicFrameLocks noChangeAspect="1"/>
          </p:cNvGraphicFramePr>
          <p:nvPr/>
        </p:nvGraphicFramePr>
        <p:xfrm>
          <a:off x="7219950" y="4114800"/>
          <a:ext cx="939800" cy="254000"/>
        </p:xfrm>
        <a:graphic>
          <a:graphicData uri="http://schemas.openxmlformats.org/presentationml/2006/ole">
            <mc:AlternateContent xmlns:mc="http://schemas.openxmlformats.org/markup-compatibility/2006">
              <mc:Choice xmlns:v="urn:schemas-microsoft-com:vml" Requires="v">
                <p:oleObj spid="_x0000_s113716" name="Equation" r:id="rId20" imgW="939392" imgH="253890" progId="Equation.DSMT4">
                  <p:embed/>
                </p:oleObj>
              </mc:Choice>
              <mc:Fallback>
                <p:oleObj name="Equation" r:id="rId20" imgW="939392" imgH="253890" progId="Equation.DSMT4">
                  <p:embed/>
                  <p:pic>
                    <p:nvPicPr>
                      <p:cNvPr id="0" name="Object 3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219950" y="4114800"/>
                        <a:ext cx="9398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3706" name="Object 35"/>
          <p:cNvGraphicFramePr>
            <a:graphicFrameLocks noChangeAspect="1"/>
          </p:cNvGraphicFramePr>
          <p:nvPr/>
        </p:nvGraphicFramePr>
        <p:xfrm>
          <a:off x="7248525" y="4994275"/>
          <a:ext cx="901700" cy="254000"/>
        </p:xfrm>
        <a:graphic>
          <a:graphicData uri="http://schemas.openxmlformats.org/presentationml/2006/ole">
            <mc:AlternateContent xmlns:mc="http://schemas.openxmlformats.org/markup-compatibility/2006">
              <mc:Choice xmlns:v="urn:schemas-microsoft-com:vml" Requires="v">
                <p:oleObj spid="_x0000_s113717" name="Equation" r:id="rId22" imgW="901309" imgH="253890" progId="Equation.DSMT4">
                  <p:embed/>
                </p:oleObj>
              </mc:Choice>
              <mc:Fallback>
                <p:oleObj name="Equation" r:id="rId22" imgW="901309" imgH="253890" progId="Equation.DSMT4">
                  <p:embed/>
                  <p:pic>
                    <p:nvPicPr>
                      <p:cNvPr id="0" name="Object 3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248525" y="4994275"/>
                        <a:ext cx="9017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3707" name="Object 36"/>
          <p:cNvGraphicFramePr>
            <a:graphicFrameLocks noChangeAspect="1"/>
          </p:cNvGraphicFramePr>
          <p:nvPr/>
        </p:nvGraphicFramePr>
        <p:xfrm>
          <a:off x="7683500" y="2438400"/>
          <a:ext cx="304800" cy="317500"/>
        </p:xfrm>
        <a:graphic>
          <a:graphicData uri="http://schemas.openxmlformats.org/presentationml/2006/ole">
            <mc:AlternateContent xmlns:mc="http://schemas.openxmlformats.org/markup-compatibility/2006">
              <mc:Choice xmlns:v="urn:schemas-microsoft-com:vml" Requires="v">
                <p:oleObj spid="_x0000_s113718" name="Equation" r:id="rId24" imgW="304536" imgH="317225" progId="Equation.DSMT4">
                  <p:embed/>
                </p:oleObj>
              </mc:Choice>
              <mc:Fallback>
                <p:oleObj name="Equation" r:id="rId24" imgW="304536" imgH="317225" progId="Equation.DSMT4">
                  <p:embed/>
                  <p:pic>
                    <p:nvPicPr>
                      <p:cNvPr id="0" name="Object 3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683500" y="2438400"/>
                        <a:ext cx="3048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3708" name="Content Placeholder 4"/>
          <p:cNvSpPr>
            <a:spLocks noGrp="1" noChangeArrowheads="1"/>
          </p:cNvSpPr>
          <p:nvPr>
            <p:ph idx="13"/>
          </p:nvPr>
        </p:nvSpPr>
        <p:spPr>
          <a:xfrm>
            <a:off x="457200" y="5943600"/>
            <a:ext cx="8229600" cy="381000"/>
          </a:xfrm>
        </p:spPr>
        <p:txBody>
          <a:bodyPr/>
          <a:lstStyle/>
          <a:p>
            <a:pPr marL="0" indent="0">
              <a:buFontTx/>
              <a:buNone/>
            </a:pPr>
            <a:r>
              <a:rPr lang="en-US" altLang="en-US" smtClean="0"/>
              <a:t>*The atom that accepts the proton is shown in blue.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noChangeArrowheads="1"/>
          </p:cNvSpPr>
          <p:nvPr>
            <p:ph type="title"/>
          </p:nvPr>
        </p:nvSpPr>
        <p:spPr/>
        <p:txBody>
          <a:bodyPr/>
          <a:lstStyle/>
          <a:p>
            <a:r>
              <a:rPr lang="en-US" altLang="en-US" smtClean="0"/>
              <a:t>Base-Dissociation Constants </a:t>
            </a:r>
            <a:endParaRPr lang="en-US" altLang="en-US" sz="2000" smtClean="0"/>
          </a:p>
        </p:txBody>
      </p:sp>
      <p:sp>
        <p:nvSpPr>
          <p:cNvPr id="114691" name="Content Placeholder 5"/>
          <p:cNvSpPr>
            <a:spLocks noGrp="1" noChangeArrowheads="1"/>
          </p:cNvSpPr>
          <p:nvPr>
            <p:ph idx="1"/>
          </p:nvPr>
        </p:nvSpPr>
        <p:spPr>
          <a:xfrm>
            <a:off x="457200" y="1600200"/>
            <a:ext cx="8229600" cy="422275"/>
          </a:xfrm>
        </p:spPr>
        <p:txBody>
          <a:bodyPr/>
          <a:lstStyle/>
          <a:p>
            <a:pPr marL="0" indent="0">
              <a:buFontTx/>
              <a:buNone/>
            </a:pPr>
            <a:r>
              <a:rPr lang="en-US" altLang="en-US" sz="2400" b="1" smtClean="0"/>
              <a:t>[Table 16.4 continued]</a:t>
            </a:r>
          </a:p>
        </p:txBody>
      </p:sp>
      <p:graphicFrame>
        <p:nvGraphicFramePr>
          <p:cNvPr id="7" name="Table 6">
            <a:extLst>
              <a:ext uri="{FF2B5EF4-FFF2-40B4-BE49-F238E27FC236}">
                <a16:creationId xmlns:a16="http://schemas.microsoft.com/office/drawing/2014/main" xmlns="" id="{53FE5EFC-A038-41B6-9B0F-4DB784993F02}"/>
              </a:ext>
            </a:extLst>
          </p:cNvPr>
          <p:cNvGraphicFramePr>
            <a:graphicFrameLocks noGrp="1"/>
          </p:cNvGraphicFramePr>
          <p:nvPr/>
        </p:nvGraphicFramePr>
        <p:xfrm>
          <a:off x="457200" y="2133600"/>
          <a:ext cx="8229600" cy="3962400"/>
        </p:xfrm>
        <a:graphic>
          <a:graphicData uri="http://schemas.openxmlformats.org/drawingml/2006/table">
            <a:tbl>
              <a:tblPr firstRow="1" bandRow="1">
                <a:tableStyleId>{2D5ABB26-0587-4C30-8999-92F81FD0307C}</a:tableStyleId>
              </a:tblPr>
              <a:tblGrid>
                <a:gridCol w="2667000">
                  <a:extLst>
                    <a:ext uri="{9D8B030D-6E8A-4147-A177-3AD203B41FA5}">
                      <a16:colId xmlns:a16="http://schemas.microsoft.com/office/drawing/2014/main" xmlns="" val="20000"/>
                    </a:ext>
                  </a:extLst>
                </a:gridCol>
                <a:gridCol w="1981200">
                  <a:extLst>
                    <a:ext uri="{9D8B030D-6E8A-4147-A177-3AD203B41FA5}">
                      <a16:colId xmlns:a16="http://schemas.microsoft.com/office/drawing/2014/main" xmlns="" val="20001"/>
                    </a:ext>
                  </a:extLst>
                </a:gridCol>
                <a:gridCol w="1981200">
                  <a:extLst>
                    <a:ext uri="{9D8B030D-6E8A-4147-A177-3AD203B41FA5}">
                      <a16:colId xmlns:a16="http://schemas.microsoft.com/office/drawing/2014/main" xmlns="" val="20002"/>
                    </a:ext>
                  </a:extLst>
                </a:gridCol>
                <a:gridCol w="1600200">
                  <a:extLst>
                    <a:ext uri="{9D8B030D-6E8A-4147-A177-3AD203B41FA5}">
                      <a16:colId xmlns:a16="http://schemas.microsoft.com/office/drawing/2014/main" xmlns="" val="20003"/>
                    </a:ext>
                  </a:extLst>
                </a:gridCol>
              </a:tblGrid>
              <a:tr h="736412">
                <a:tc>
                  <a:txBody>
                    <a:bodyPr/>
                    <a:lstStyle/>
                    <a:p>
                      <a:r>
                        <a:rPr lang="en-US" b="1" dirty="0"/>
                        <a:t>Base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mn-ea"/>
                          <a:cs typeface="+mn-cs"/>
                        </a:rPr>
                        <a:t>Structural Formula*</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mn-ea"/>
                          <a:cs typeface="+mn-cs"/>
                        </a:rPr>
                        <a:t>Conjugate</a:t>
                      </a:r>
                      <a:br>
                        <a:rPr lang="en-US" sz="1800" b="1" i="0" u="none" strike="noStrike" kern="1200" baseline="0" dirty="0">
                          <a:solidFill>
                            <a:schemeClr val="tx1"/>
                          </a:solidFill>
                          <a:latin typeface="+mn-lt"/>
                          <a:ea typeface="+mn-ea"/>
                          <a:cs typeface="+mn-cs"/>
                        </a:rPr>
                      </a:br>
                      <a:r>
                        <a:rPr lang="en-US" sz="1800" b="1" i="0" u="none" strike="noStrike" kern="1200" baseline="0" dirty="0">
                          <a:solidFill>
                            <a:schemeClr val="tx1"/>
                          </a:solidFill>
                          <a:latin typeface="+mn-lt"/>
                          <a:ea typeface="+mn-ea"/>
                          <a:cs typeface="+mn-cs"/>
                        </a:rPr>
                        <a:t>Acid</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kern="1200" dirty="0">
                          <a:solidFill>
                            <a:schemeClr val="bg1"/>
                          </a:solidFill>
                          <a:effectLst/>
                          <a:latin typeface="+mn-lt"/>
                          <a:ea typeface="+mn-ea"/>
                          <a:cs typeface="+mn-cs"/>
                        </a:rPr>
                        <a:t>K</a:t>
                      </a:r>
                      <a:r>
                        <a:rPr lang="en-US" sz="1800" kern="1200" dirty="0">
                          <a:solidFill>
                            <a:schemeClr val="bg1"/>
                          </a:solidFill>
                          <a:effectLst/>
                          <a:latin typeface="+mn-lt"/>
                          <a:ea typeface="+mn-ea"/>
                          <a:cs typeface="+mn-cs"/>
                        </a:rPr>
                        <a:t> sub b</a:t>
                      </a:r>
                      <a:endParaRPr lang="en-US" b="1" dirty="0">
                        <a:solidFill>
                          <a:schemeClr val="bg1"/>
                        </a:solidFill>
                      </a:endParaRPr>
                    </a:p>
                    <a:p>
                      <a:endParaRPr lang="en-US" b="1"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736412">
                <a:tc>
                  <a:txBody>
                    <a:bodyPr/>
                    <a:lstStyle/>
                    <a:p>
                      <a:r>
                        <a:rPr lang="en-US" b="0" dirty="0"/>
                        <a:t>Methylamine </a:t>
                      </a:r>
                      <a:r>
                        <a:rPr lang="en-US" sz="800" kern="1200" dirty="0">
                          <a:solidFill>
                            <a:schemeClr val="bg1"/>
                          </a:solidFill>
                          <a:effectLst/>
                          <a:latin typeface="+mn-lt"/>
                          <a:ea typeface="+mn-ea"/>
                          <a:cs typeface="+mn-cs"/>
                        </a:rPr>
                        <a:t>C H 3, N H 2</a:t>
                      </a:r>
                      <a:endParaRPr lang="en-US" sz="8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800" dirty="0">
                          <a:solidFill>
                            <a:schemeClr val="bg1"/>
                          </a:solidFill>
                          <a:effectLst/>
                          <a:latin typeface="Times New Roman" panose="02020603050405020304" pitchFamily="18" charset="0"/>
                          <a:ea typeface="Times New Roman" panose="02020603050405020304" pitchFamily="18" charset="0"/>
                        </a:rPr>
                        <a:t>Structural formula, N with one lone pair single bonded leftward and downward to H atoms, and rightward to C H 3. N is the atom that accepts the proton, shown in blue.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bg1"/>
                          </a:solidFill>
                          <a:effectLst/>
                          <a:latin typeface="Times New Roman" panose="02020603050405020304" pitchFamily="18" charset="0"/>
                          <a:ea typeface="Times New Roman" panose="02020603050405020304" pitchFamily="18" charset="0"/>
                        </a:rPr>
                        <a:t>C H 3, N H 3, plus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bg1"/>
                          </a:solidFill>
                          <a:effectLst/>
                          <a:latin typeface="Times New Roman" panose="02020603050405020304" pitchFamily="18" charset="0"/>
                          <a:ea typeface="Times New Roman" panose="02020603050405020304" pitchFamily="18" charset="0"/>
                        </a:rPr>
                        <a:t>4.4 times 10 to the negative fourth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889831">
                <a:tc>
                  <a:txBody>
                    <a:bodyPr/>
                    <a:lstStyle/>
                    <a:p>
                      <a:r>
                        <a:rPr lang="en-US" dirty="0"/>
                        <a:t>Hydrosulfide ion</a:t>
                      </a:r>
                      <a:r>
                        <a:rPr lang="en-US" dirty="0">
                          <a:solidFill>
                            <a:schemeClr val="bg1"/>
                          </a:solidFill>
                        </a:rPr>
                        <a:t> </a:t>
                      </a:r>
                      <a:r>
                        <a:rPr lang="en-US" sz="1800" kern="1200" dirty="0">
                          <a:solidFill>
                            <a:schemeClr val="bg1"/>
                          </a:solidFill>
                          <a:effectLst/>
                          <a:latin typeface="+mn-lt"/>
                          <a:ea typeface="+mn-ea"/>
                          <a:cs typeface="+mn-cs"/>
                        </a:rPr>
                        <a:t>H S, minus</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bg1"/>
                          </a:solidFill>
                          <a:effectLst/>
                          <a:latin typeface="Times New Roman" panose="02020603050405020304" pitchFamily="18" charset="0"/>
                          <a:ea typeface="Times New Roman" panose="02020603050405020304" pitchFamily="18" charset="0"/>
                        </a:rPr>
                        <a:t>Structural formula, H single bonded to S, with 3 lone pairs. The structure has a negative charge. S is the atom that accepts the proton, shown in blue.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bg1"/>
                          </a:solidFill>
                          <a:effectLst/>
                          <a:latin typeface="Times New Roman" panose="02020603050405020304" pitchFamily="18" charset="0"/>
                          <a:ea typeface="Times New Roman" panose="02020603050405020304" pitchFamily="18" charset="0"/>
                        </a:rPr>
                        <a:t>H 2 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bg1"/>
                          </a:solidFill>
                          <a:effectLst/>
                          <a:latin typeface="Times New Roman" panose="02020603050405020304" pitchFamily="18" charset="0"/>
                          <a:ea typeface="Times New Roman" panose="02020603050405020304" pitchFamily="18" charset="0"/>
                        </a:rPr>
                        <a:t>1.8 times 10 to the negative seventh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990145">
                <a:tc>
                  <a:txBody>
                    <a:bodyPr/>
                    <a:lstStyle/>
                    <a:p>
                      <a:r>
                        <a:rPr lang="en-US" dirty="0"/>
                        <a:t>Carbonate ion </a:t>
                      </a:r>
                      <a:r>
                        <a:rPr lang="en-US" sz="1800" kern="1200" dirty="0">
                          <a:solidFill>
                            <a:schemeClr val="bg1"/>
                          </a:solidFill>
                          <a:effectLst/>
                          <a:latin typeface="+mn-lt"/>
                          <a:ea typeface="+mn-ea"/>
                          <a:cs typeface="+mn-cs"/>
                        </a:rPr>
                        <a:t>C O 3, 2 minus</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600" dirty="0">
                          <a:solidFill>
                            <a:schemeClr val="bg1"/>
                          </a:solidFill>
                          <a:effectLst/>
                          <a:latin typeface="Times New Roman" panose="02020603050405020304" pitchFamily="18" charset="0"/>
                          <a:ea typeface="Times New Roman" panose="02020603050405020304" pitchFamily="18" charset="0"/>
                        </a:rPr>
                        <a:t>Structural formula, a central C single bonded upward to O with 3 lone pairs, downward and leftward to O with 3 lone pairs, and double bonded downward and rightward to O with 2 lone pairs. The structure has a charge of 2 minus. The O with 3 lone pairs on the lower left is the atom that accepts the proton, shown in blue.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bg1"/>
                          </a:solidFill>
                          <a:effectLst/>
                          <a:latin typeface="Times New Roman" panose="02020603050405020304" pitchFamily="18" charset="0"/>
                          <a:ea typeface="Times New Roman" panose="02020603050405020304" pitchFamily="18" charset="0"/>
                        </a:rPr>
                        <a:t>H C O 3, minus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bg1"/>
                          </a:solidFill>
                          <a:effectLst/>
                          <a:latin typeface="Times New Roman" panose="02020603050405020304" pitchFamily="18" charset="0"/>
                          <a:ea typeface="Times New Roman" panose="02020603050405020304" pitchFamily="18" charset="0"/>
                        </a:rPr>
                        <a:t>1.8 times 10 to the negative fourth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609600">
                <a:tc>
                  <a:txBody>
                    <a:bodyPr/>
                    <a:lstStyle/>
                    <a:p>
                      <a:r>
                        <a:rPr lang="en-US" dirty="0"/>
                        <a:t>Hypochlorite ion</a:t>
                      </a:r>
                      <a:r>
                        <a:rPr lang="en-US" sz="800" dirty="0">
                          <a:solidFill>
                            <a:schemeClr val="bg1"/>
                          </a:solidFill>
                        </a:rPr>
                        <a:t> </a:t>
                      </a:r>
                      <a:r>
                        <a:rPr lang="en-US" sz="800" kern="1200" dirty="0">
                          <a:solidFill>
                            <a:schemeClr val="bg1"/>
                          </a:solidFill>
                          <a:effectLst/>
                          <a:latin typeface="+mn-lt"/>
                          <a:ea typeface="+mn-ea"/>
                          <a:cs typeface="+mn-cs"/>
                        </a:rPr>
                        <a:t>C l O, minus</a:t>
                      </a:r>
                      <a:endParaRPr lang="en-US" sz="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600" dirty="0">
                          <a:solidFill>
                            <a:schemeClr val="bg1"/>
                          </a:solidFill>
                          <a:effectLst/>
                          <a:latin typeface="Times New Roman" panose="02020603050405020304" pitchFamily="18" charset="0"/>
                          <a:ea typeface="Times New Roman" panose="02020603050405020304" pitchFamily="18" charset="0"/>
                        </a:rPr>
                        <a:t>Structural formula, C l with 3 lone pairs single bonded to O with 3 lone pairs. The structure has a negative charge. O is the atom that accepts the proton, shown in blue.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bg1"/>
                          </a:solidFill>
                          <a:effectLst/>
                          <a:latin typeface="Times New Roman" panose="02020603050405020304" pitchFamily="18" charset="0"/>
                          <a:ea typeface="Times New Roman" panose="02020603050405020304" pitchFamily="18" charset="0"/>
                        </a:rPr>
                        <a:t>H C l 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bg1"/>
                          </a:solidFill>
                          <a:effectLst/>
                          <a:latin typeface="Times New Roman" panose="02020603050405020304" pitchFamily="18" charset="0"/>
                          <a:ea typeface="Times New Roman" panose="02020603050405020304" pitchFamily="18" charset="0"/>
                        </a:rPr>
                        <a:t>3.3 times 10 to the negative seventh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graphicFrame>
        <p:nvGraphicFramePr>
          <p:cNvPr id="114724" name="Object 20"/>
          <p:cNvGraphicFramePr>
            <a:graphicFrameLocks noChangeAspect="1"/>
          </p:cNvGraphicFramePr>
          <p:nvPr/>
        </p:nvGraphicFramePr>
        <p:xfrm>
          <a:off x="7213600" y="3897313"/>
          <a:ext cx="939800" cy="254000"/>
        </p:xfrm>
        <a:graphic>
          <a:graphicData uri="http://schemas.openxmlformats.org/presentationml/2006/ole">
            <mc:AlternateContent xmlns:mc="http://schemas.openxmlformats.org/markup-compatibility/2006">
              <mc:Choice xmlns:v="urn:schemas-microsoft-com:vml" Requires="v">
                <p:oleObj spid="_x0000_s114741" name="Equation" r:id="rId3" imgW="939392" imgH="253890" progId="Equation.DSMT4">
                  <p:embed/>
                </p:oleObj>
              </mc:Choice>
              <mc:Fallback>
                <p:oleObj name="Equation" r:id="rId3" imgW="939392" imgH="253890" progId="Equation.DSMT4">
                  <p:embed/>
                  <p:pic>
                    <p:nvPicPr>
                      <p:cNvPr id="0"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3600" y="3897313"/>
                        <a:ext cx="9398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4725" name="Object 21"/>
          <p:cNvGraphicFramePr>
            <a:graphicFrameLocks noChangeAspect="1"/>
          </p:cNvGraphicFramePr>
          <p:nvPr/>
        </p:nvGraphicFramePr>
        <p:xfrm>
          <a:off x="7172325" y="4879975"/>
          <a:ext cx="977900" cy="265113"/>
        </p:xfrm>
        <a:graphic>
          <a:graphicData uri="http://schemas.openxmlformats.org/presentationml/2006/ole">
            <mc:AlternateContent xmlns:mc="http://schemas.openxmlformats.org/markup-compatibility/2006">
              <mc:Choice xmlns:v="urn:schemas-microsoft-com:vml" Requires="v">
                <p:oleObj spid="_x0000_s114742" name="Equation" r:id="rId5" imgW="939392" imgH="253890" progId="Equation.DSMT4">
                  <p:embed/>
                </p:oleObj>
              </mc:Choice>
              <mc:Fallback>
                <p:oleObj name="Equation" r:id="rId5" imgW="939392" imgH="253890" progId="Equation.DSMT4">
                  <p:embed/>
                  <p:pic>
                    <p:nvPicPr>
                      <p:cNvPr id="0"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2325" y="4879975"/>
                        <a:ext cx="9779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4726" name="Object 22"/>
          <p:cNvGraphicFramePr>
            <a:graphicFrameLocks noChangeAspect="1"/>
          </p:cNvGraphicFramePr>
          <p:nvPr/>
        </p:nvGraphicFramePr>
        <p:xfrm>
          <a:off x="7239000" y="5737225"/>
          <a:ext cx="952500" cy="254000"/>
        </p:xfrm>
        <a:graphic>
          <a:graphicData uri="http://schemas.openxmlformats.org/presentationml/2006/ole">
            <mc:AlternateContent xmlns:mc="http://schemas.openxmlformats.org/markup-compatibility/2006">
              <mc:Choice xmlns:v="urn:schemas-microsoft-com:vml" Requires="v">
                <p:oleObj spid="_x0000_s114743" name="Equation" r:id="rId7" imgW="952087" imgH="253890" progId="Equation.DSMT4">
                  <p:embed/>
                </p:oleObj>
              </mc:Choice>
              <mc:Fallback>
                <p:oleObj name="Equation" r:id="rId7" imgW="952087" imgH="253890" progId="Equation.DSMT4">
                  <p:embed/>
                  <p:pic>
                    <p:nvPicPr>
                      <p:cNvPr id="0"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5737225"/>
                        <a:ext cx="9525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4727" name="Object 14"/>
          <p:cNvGraphicFramePr>
            <a:graphicFrameLocks noChangeAspect="1"/>
          </p:cNvGraphicFramePr>
          <p:nvPr/>
        </p:nvGraphicFramePr>
        <p:xfrm>
          <a:off x="1900238" y="3049588"/>
          <a:ext cx="1041400" cy="368300"/>
        </p:xfrm>
        <a:graphic>
          <a:graphicData uri="http://schemas.openxmlformats.org/presentationml/2006/ole">
            <mc:AlternateContent xmlns:mc="http://schemas.openxmlformats.org/markup-compatibility/2006">
              <mc:Choice xmlns:v="urn:schemas-microsoft-com:vml" Requires="v">
                <p:oleObj spid="_x0000_s114744" name="Equation" r:id="rId9" imgW="1041400" imgH="368300" progId="Equation.DSMT4">
                  <p:embed/>
                </p:oleObj>
              </mc:Choice>
              <mc:Fallback>
                <p:oleObj name="Equation" r:id="rId9" imgW="1041400" imgH="368300" progId="Equation.DSMT4">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0238" y="3049588"/>
                        <a:ext cx="1041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4728" name="Object 23"/>
          <p:cNvGraphicFramePr>
            <a:graphicFrameLocks noChangeAspect="1"/>
          </p:cNvGraphicFramePr>
          <p:nvPr/>
        </p:nvGraphicFramePr>
        <p:xfrm>
          <a:off x="2239963" y="3760788"/>
          <a:ext cx="635000" cy="342900"/>
        </p:xfrm>
        <a:graphic>
          <a:graphicData uri="http://schemas.openxmlformats.org/presentationml/2006/ole">
            <mc:AlternateContent xmlns:mc="http://schemas.openxmlformats.org/markup-compatibility/2006">
              <mc:Choice xmlns:v="urn:schemas-microsoft-com:vml" Requires="v">
                <p:oleObj spid="_x0000_s114745" name="Equation" r:id="rId11" imgW="634725" imgH="342751" progId="Equation.DSMT4">
                  <p:embed/>
                </p:oleObj>
              </mc:Choice>
              <mc:Fallback>
                <p:oleObj name="Equation" r:id="rId11" imgW="634725" imgH="342751" progId="Equation.DSMT4">
                  <p:embed/>
                  <p:pic>
                    <p:nvPicPr>
                      <p:cNvPr id="0" name="Object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39963" y="3760788"/>
                        <a:ext cx="635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4729" name="Object 24"/>
          <p:cNvGraphicFramePr>
            <a:graphicFrameLocks noChangeAspect="1"/>
          </p:cNvGraphicFramePr>
          <p:nvPr/>
        </p:nvGraphicFramePr>
        <p:xfrm>
          <a:off x="2065338" y="4724400"/>
          <a:ext cx="822325" cy="360363"/>
        </p:xfrm>
        <a:graphic>
          <a:graphicData uri="http://schemas.openxmlformats.org/presentationml/2006/ole">
            <mc:AlternateContent xmlns:mc="http://schemas.openxmlformats.org/markup-compatibility/2006">
              <mc:Choice xmlns:v="urn:schemas-microsoft-com:vml" Requires="v">
                <p:oleObj spid="_x0000_s114746" name="Equation" r:id="rId13" imgW="838200" imgH="368300" progId="Equation.DSMT4">
                  <p:embed/>
                </p:oleObj>
              </mc:Choice>
              <mc:Fallback>
                <p:oleObj name="Equation" r:id="rId13" imgW="838200" imgH="368300" progId="Equation.DSMT4">
                  <p:embed/>
                  <p:pic>
                    <p:nvPicPr>
                      <p:cNvPr id="0" name="Object 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65338" y="4724400"/>
                        <a:ext cx="8223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4730" name="Object 25"/>
          <p:cNvGraphicFramePr>
            <a:graphicFrameLocks noChangeAspect="1"/>
          </p:cNvGraphicFramePr>
          <p:nvPr/>
        </p:nvGraphicFramePr>
        <p:xfrm>
          <a:off x="2260600" y="5667375"/>
          <a:ext cx="711200" cy="342900"/>
        </p:xfrm>
        <a:graphic>
          <a:graphicData uri="http://schemas.openxmlformats.org/presentationml/2006/ole">
            <mc:AlternateContent xmlns:mc="http://schemas.openxmlformats.org/markup-compatibility/2006">
              <mc:Choice xmlns:v="urn:schemas-microsoft-com:vml" Requires="v">
                <p:oleObj spid="_x0000_s114747" name="Equation" r:id="rId15" imgW="710891" imgH="342751" progId="Equation.DSMT4">
                  <p:embed/>
                </p:oleObj>
              </mc:Choice>
              <mc:Fallback>
                <p:oleObj name="Equation" r:id="rId15" imgW="710891" imgH="342751" progId="Equation.DSMT4">
                  <p:embed/>
                  <p:pic>
                    <p:nvPicPr>
                      <p:cNvPr id="0" name="Object 2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60600" y="5667375"/>
                        <a:ext cx="711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4731" name="Picture 27"/>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568700" y="2962275"/>
            <a:ext cx="107156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32" name="Picture 29"/>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586163" y="3919538"/>
            <a:ext cx="788987"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33" name="Picture 31"/>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541713" y="4603750"/>
            <a:ext cx="103346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34" name="Picture 33"/>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3570288" y="5638800"/>
            <a:ext cx="8636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4735" name="Object 34"/>
          <p:cNvGraphicFramePr>
            <a:graphicFrameLocks noChangeAspect="1"/>
          </p:cNvGraphicFramePr>
          <p:nvPr/>
        </p:nvGraphicFramePr>
        <p:xfrm>
          <a:off x="5227638" y="3063875"/>
          <a:ext cx="939800" cy="317500"/>
        </p:xfrm>
        <a:graphic>
          <a:graphicData uri="http://schemas.openxmlformats.org/presentationml/2006/ole">
            <mc:AlternateContent xmlns:mc="http://schemas.openxmlformats.org/markup-compatibility/2006">
              <mc:Choice xmlns:v="urn:schemas-microsoft-com:vml" Requires="v">
                <p:oleObj spid="_x0000_s114748" name="Equation" r:id="rId21" imgW="939392" imgH="317362" progId="Equation.DSMT4">
                  <p:embed/>
                </p:oleObj>
              </mc:Choice>
              <mc:Fallback>
                <p:oleObj name="Equation" r:id="rId21" imgW="939392" imgH="317362" progId="Equation.DSMT4">
                  <p:embed/>
                  <p:pic>
                    <p:nvPicPr>
                      <p:cNvPr id="0" name="Object 3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27638" y="3063875"/>
                        <a:ext cx="9398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4736" name="Object 35"/>
          <p:cNvGraphicFramePr>
            <a:graphicFrameLocks noChangeAspect="1"/>
          </p:cNvGraphicFramePr>
          <p:nvPr/>
        </p:nvGraphicFramePr>
        <p:xfrm>
          <a:off x="5238750" y="3924300"/>
          <a:ext cx="431800" cy="317500"/>
        </p:xfrm>
        <a:graphic>
          <a:graphicData uri="http://schemas.openxmlformats.org/presentationml/2006/ole">
            <mc:AlternateContent xmlns:mc="http://schemas.openxmlformats.org/markup-compatibility/2006">
              <mc:Choice xmlns:v="urn:schemas-microsoft-com:vml" Requires="v">
                <p:oleObj spid="_x0000_s114749" name="Equation" r:id="rId23" imgW="431425" imgH="317225" progId="Equation.DSMT4">
                  <p:embed/>
                </p:oleObj>
              </mc:Choice>
              <mc:Fallback>
                <p:oleObj name="Equation" r:id="rId23" imgW="431425" imgH="317225" progId="Equation.DSMT4">
                  <p:embed/>
                  <p:pic>
                    <p:nvPicPr>
                      <p:cNvPr id="0" name="Object 3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38750" y="3924300"/>
                        <a:ext cx="4318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4737" name="Object 36"/>
          <p:cNvGraphicFramePr>
            <a:graphicFrameLocks noChangeAspect="1"/>
          </p:cNvGraphicFramePr>
          <p:nvPr/>
        </p:nvGraphicFramePr>
        <p:xfrm>
          <a:off x="5229225" y="4795838"/>
          <a:ext cx="723900" cy="317500"/>
        </p:xfrm>
        <a:graphic>
          <a:graphicData uri="http://schemas.openxmlformats.org/presentationml/2006/ole">
            <mc:AlternateContent xmlns:mc="http://schemas.openxmlformats.org/markup-compatibility/2006">
              <mc:Choice xmlns:v="urn:schemas-microsoft-com:vml" Requires="v">
                <p:oleObj spid="_x0000_s114750" name="Equation" r:id="rId25" imgW="723586" imgH="317362" progId="Equation.DSMT4">
                  <p:embed/>
                </p:oleObj>
              </mc:Choice>
              <mc:Fallback>
                <p:oleObj name="Equation" r:id="rId25" imgW="723586" imgH="317362" progId="Equation.DSMT4">
                  <p:embed/>
                  <p:pic>
                    <p:nvPicPr>
                      <p:cNvPr id="0" name="Object 3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229225" y="4795838"/>
                        <a:ext cx="7239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4738" name="Object 37"/>
          <p:cNvGraphicFramePr>
            <a:graphicFrameLocks noChangeAspect="1"/>
          </p:cNvGraphicFramePr>
          <p:nvPr/>
        </p:nvGraphicFramePr>
        <p:xfrm>
          <a:off x="5257800" y="5667375"/>
          <a:ext cx="584200" cy="241300"/>
        </p:xfrm>
        <a:graphic>
          <a:graphicData uri="http://schemas.openxmlformats.org/presentationml/2006/ole">
            <mc:AlternateContent xmlns:mc="http://schemas.openxmlformats.org/markup-compatibility/2006">
              <mc:Choice xmlns:v="urn:schemas-microsoft-com:vml" Requires="v">
                <p:oleObj spid="_x0000_s114751" name="Equation" r:id="rId27" imgW="583947" imgH="241195" progId="Equation.DSMT4">
                  <p:embed/>
                </p:oleObj>
              </mc:Choice>
              <mc:Fallback>
                <p:oleObj name="Equation" r:id="rId27" imgW="583947" imgH="241195" progId="Equation.DSMT4">
                  <p:embed/>
                  <p:pic>
                    <p:nvPicPr>
                      <p:cNvPr id="0" name="Object 3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257800" y="5667375"/>
                        <a:ext cx="5842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4739" name="Object 38"/>
          <p:cNvGraphicFramePr>
            <a:graphicFrameLocks noChangeAspect="1"/>
          </p:cNvGraphicFramePr>
          <p:nvPr/>
        </p:nvGraphicFramePr>
        <p:xfrm>
          <a:off x="7223125" y="3055938"/>
          <a:ext cx="952500" cy="254000"/>
        </p:xfrm>
        <a:graphic>
          <a:graphicData uri="http://schemas.openxmlformats.org/presentationml/2006/ole">
            <mc:AlternateContent xmlns:mc="http://schemas.openxmlformats.org/markup-compatibility/2006">
              <mc:Choice xmlns:v="urn:schemas-microsoft-com:vml" Requires="v">
                <p:oleObj spid="_x0000_s114752" name="Equation" r:id="rId29" imgW="952087" imgH="253890" progId="Equation.DSMT4">
                  <p:embed/>
                </p:oleObj>
              </mc:Choice>
              <mc:Fallback>
                <p:oleObj name="Equation" r:id="rId29" imgW="952087" imgH="253890" progId="Equation.DSMT4">
                  <p:embed/>
                  <p:pic>
                    <p:nvPicPr>
                      <p:cNvPr id="0" name="Object 38"/>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223125" y="3055938"/>
                        <a:ext cx="9525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4740" name="Object 26"/>
          <p:cNvGraphicFramePr>
            <a:graphicFrameLocks noChangeAspect="1"/>
          </p:cNvGraphicFramePr>
          <p:nvPr/>
        </p:nvGraphicFramePr>
        <p:xfrm>
          <a:off x="7654925" y="2484438"/>
          <a:ext cx="304800" cy="317500"/>
        </p:xfrm>
        <a:graphic>
          <a:graphicData uri="http://schemas.openxmlformats.org/presentationml/2006/ole">
            <mc:AlternateContent xmlns:mc="http://schemas.openxmlformats.org/markup-compatibility/2006">
              <mc:Choice xmlns:v="urn:schemas-microsoft-com:vml" Requires="v">
                <p:oleObj spid="_x0000_s114753" name="Equation" r:id="rId31" imgW="304536" imgH="317225" progId="Equation.DSMT4">
                  <p:embed/>
                </p:oleObj>
              </mc:Choice>
              <mc:Fallback>
                <p:oleObj name="Equation" r:id="rId31" imgW="304536" imgH="317225" progId="Equation.DSMT4">
                  <p:embed/>
                  <p:pic>
                    <p:nvPicPr>
                      <p:cNvPr id="0" name="Object 2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654925" y="2484438"/>
                        <a:ext cx="3048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381000" y="228600"/>
            <a:ext cx="8305800" cy="61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b="1"/>
              <a:t>	     </a:t>
            </a:r>
            <a:r>
              <a:rPr lang="en-US" altLang="en-US" sz="2800" b="1" u="sng">
                <a:solidFill>
                  <a:srgbClr val="003399"/>
                </a:solidFill>
                <a:latin typeface="Arial" panose="020B0604020202020204" pitchFamily="34" charset="0"/>
                <a:cs typeface="Arial" panose="020B0604020202020204" pitchFamily="34" charset="0"/>
              </a:rPr>
              <a:t>WEAK BASES &amp; EQUILIBRIUM</a:t>
            </a:r>
            <a:endParaRPr lang="en-US" altLang="en-US" sz="2800" b="1">
              <a:solidFill>
                <a:srgbClr val="003399"/>
              </a:solidFill>
              <a:latin typeface="Arial" panose="020B0604020202020204" pitchFamily="34" charset="0"/>
              <a:cs typeface="Arial" panose="020B0604020202020204" pitchFamily="34" charset="0"/>
            </a:endParaRPr>
          </a:p>
          <a:p>
            <a:pPr>
              <a:spcBef>
                <a:spcPct val="0"/>
              </a:spcBef>
              <a:buFontTx/>
              <a:buNone/>
            </a:pPr>
            <a:endParaRPr lang="en-US" altLang="en-US" sz="2800" b="1">
              <a:solidFill>
                <a:srgbClr val="003399"/>
              </a:solidFill>
              <a:latin typeface="Arial" panose="020B0604020202020204" pitchFamily="34" charset="0"/>
              <a:cs typeface="Arial" panose="020B0604020202020204" pitchFamily="34" charset="0"/>
            </a:endParaRPr>
          </a:p>
          <a:p>
            <a:pPr>
              <a:spcBef>
                <a:spcPct val="0"/>
              </a:spcBef>
              <a:buFontTx/>
              <a:buNone/>
            </a:pPr>
            <a:r>
              <a:rPr lang="en-US" altLang="en-US" sz="2800" b="1">
                <a:solidFill>
                  <a:srgbClr val="003399"/>
                </a:solidFill>
                <a:latin typeface="Arial" panose="020B0604020202020204" pitchFamily="34" charset="0"/>
                <a:cs typeface="Arial" panose="020B0604020202020204" pitchFamily="34" charset="0"/>
              </a:rPr>
              <a:t>B</a:t>
            </a:r>
            <a:r>
              <a:rPr lang="en-US" altLang="en-US" sz="2800" b="1" baseline="30000">
                <a:solidFill>
                  <a:srgbClr val="003399"/>
                </a:solidFill>
                <a:latin typeface="Arial" panose="020B0604020202020204" pitchFamily="34" charset="0"/>
                <a:cs typeface="Arial" panose="020B0604020202020204" pitchFamily="34" charset="0"/>
              </a:rPr>
              <a:t>- </a:t>
            </a:r>
            <a:r>
              <a:rPr lang="en-US" altLang="en-US" sz="2800" b="1">
                <a:solidFill>
                  <a:srgbClr val="003399"/>
                </a:solidFill>
                <a:latin typeface="Arial" panose="020B0604020202020204" pitchFamily="34" charset="0"/>
                <a:cs typeface="Arial" panose="020B0604020202020204" pitchFamily="34" charset="0"/>
              </a:rPr>
              <a:t> +  H</a:t>
            </a:r>
            <a:r>
              <a:rPr lang="en-US" altLang="en-US" sz="2800" b="1" baseline="-25000">
                <a:solidFill>
                  <a:srgbClr val="003399"/>
                </a:solidFill>
                <a:latin typeface="Arial" panose="020B0604020202020204" pitchFamily="34" charset="0"/>
                <a:cs typeface="Arial" panose="020B0604020202020204" pitchFamily="34" charset="0"/>
              </a:rPr>
              <a:t>2</a:t>
            </a:r>
            <a:r>
              <a:rPr lang="en-US" altLang="en-US" sz="2800" b="1">
                <a:solidFill>
                  <a:srgbClr val="003399"/>
                </a:solidFill>
                <a:latin typeface="Arial" panose="020B0604020202020204" pitchFamily="34" charset="0"/>
                <a:cs typeface="Arial" panose="020B0604020202020204" pitchFamily="34" charset="0"/>
              </a:rPr>
              <a:t>O  	 </a:t>
            </a:r>
            <a:r>
              <a:rPr lang="en-US" altLang="en-US" sz="2800" b="1">
                <a:solidFill>
                  <a:srgbClr val="003399"/>
                </a:solidFill>
                <a:latin typeface="Arial" panose="020B0604020202020204" pitchFamily="34" charset="0"/>
                <a:cs typeface="Arial" panose="020B0604020202020204" pitchFamily="34" charset="0"/>
                <a:sym typeface="Symbol" panose="05050102010706020507" pitchFamily="18" charset="2"/>
              </a:rPr>
              <a:t>	      HB</a:t>
            </a:r>
            <a:r>
              <a:rPr lang="en-US" altLang="en-US" sz="2800" b="1" baseline="30000">
                <a:solidFill>
                  <a:srgbClr val="003399"/>
                </a:solidFill>
                <a:latin typeface="Arial" panose="020B0604020202020204" pitchFamily="34" charset="0"/>
                <a:cs typeface="Arial" panose="020B0604020202020204" pitchFamily="34" charset="0"/>
                <a:sym typeface="Symbol" panose="05050102010706020507" pitchFamily="18" charset="2"/>
              </a:rPr>
              <a:t>+</a:t>
            </a:r>
            <a:r>
              <a:rPr lang="en-US" altLang="en-US" sz="2800" b="1">
                <a:solidFill>
                  <a:srgbClr val="003399"/>
                </a:solidFill>
                <a:latin typeface="Arial" panose="020B0604020202020204" pitchFamily="34" charset="0"/>
                <a:cs typeface="Arial" panose="020B0604020202020204" pitchFamily="34" charset="0"/>
                <a:sym typeface="Symbol" panose="05050102010706020507" pitchFamily="18" charset="2"/>
              </a:rPr>
              <a:t>  +  OH</a:t>
            </a:r>
            <a:r>
              <a:rPr lang="en-US" altLang="en-US" sz="2800" b="1" baseline="30000">
                <a:solidFill>
                  <a:srgbClr val="003399"/>
                </a:solidFill>
                <a:latin typeface="Arial" panose="020B0604020202020204" pitchFamily="34" charset="0"/>
                <a:cs typeface="Arial" panose="020B0604020202020204" pitchFamily="34" charset="0"/>
                <a:sym typeface="Symbol" panose="05050102010706020507" pitchFamily="18" charset="2"/>
              </a:rPr>
              <a:t>-</a:t>
            </a:r>
          </a:p>
          <a:p>
            <a:pPr>
              <a:spcBef>
                <a:spcPct val="0"/>
              </a:spcBef>
              <a:buFontTx/>
              <a:buNone/>
            </a:pPr>
            <a:endParaRPr lang="en-US" altLang="en-US" sz="2800" b="1" baseline="30000">
              <a:solidFill>
                <a:srgbClr val="003399"/>
              </a:solidFill>
              <a:latin typeface="Arial" panose="020B0604020202020204" pitchFamily="34" charset="0"/>
              <a:cs typeface="Arial" panose="020B0604020202020204" pitchFamily="34" charset="0"/>
              <a:sym typeface="Symbol" panose="05050102010706020507" pitchFamily="18" charset="2"/>
            </a:endParaRPr>
          </a:p>
          <a:p>
            <a:pPr>
              <a:spcBef>
                <a:spcPct val="0"/>
              </a:spcBef>
              <a:buFontTx/>
              <a:buNone/>
            </a:pPr>
            <a:r>
              <a:rPr lang="en-US" altLang="en-US" sz="2800" b="1">
                <a:solidFill>
                  <a:srgbClr val="003399"/>
                </a:solidFill>
                <a:latin typeface="Arial" panose="020B0604020202020204" pitchFamily="34" charset="0"/>
                <a:cs typeface="Arial" panose="020B0604020202020204" pitchFamily="34" charset="0"/>
                <a:sym typeface="Symbol" panose="05050102010706020507" pitchFamily="18" charset="2"/>
              </a:rPr>
              <a:t>	K  =  </a:t>
            </a:r>
            <a:r>
              <a:rPr lang="en-US" altLang="en-US" sz="2800" b="1" u="sng">
                <a:solidFill>
                  <a:srgbClr val="003399"/>
                </a:solidFill>
                <a:latin typeface="Arial" panose="020B0604020202020204" pitchFamily="34" charset="0"/>
                <a:cs typeface="Arial" panose="020B0604020202020204" pitchFamily="34" charset="0"/>
                <a:sym typeface="Symbol" panose="05050102010706020507" pitchFamily="18" charset="2"/>
              </a:rPr>
              <a:t>[HB</a:t>
            </a:r>
            <a:r>
              <a:rPr lang="en-US" altLang="en-US" sz="2800" b="1" u="sng" baseline="30000">
                <a:solidFill>
                  <a:srgbClr val="003399"/>
                </a:solidFill>
                <a:latin typeface="Arial" panose="020B0604020202020204" pitchFamily="34" charset="0"/>
                <a:cs typeface="Arial" panose="020B0604020202020204" pitchFamily="34" charset="0"/>
                <a:sym typeface="Symbol" panose="05050102010706020507" pitchFamily="18" charset="2"/>
              </a:rPr>
              <a:t>+</a:t>
            </a:r>
            <a:r>
              <a:rPr lang="en-US" altLang="en-US" sz="2800" b="1" u="sng">
                <a:solidFill>
                  <a:srgbClr val="003399"/>
                </a:solidFill>
                <a:latin typeface="Arial" panose="020B0604020202020204" pitchFamily="34" charset="0"/>
                <a:cs typeface="Arial" panose="020B0604020202020204" pitchFamily="34" charset="0"/>
                <a:sym typeface="Symbol" panose="05050102010706020507" pitchFamily="18" charset="2"/>
              </a:rPr>
              <a:t>] [OH</a:t>
            </a:r>
            <a:r>
              <a:rPr lang="en-US" altLang="en-US" sz="2800" b="1" u="sng" baseline="30000">
                <a:solidFill>
                  <a:srgbClr val="003399"/>
                </a:solidFill>
                <a:latin typeface="Arial" panose="020B0604020202020204" pitchFamily="34" charset="0"/>
                <a:cs typeface="Arial" panose="020B0604020202020204" pitchFamily="34" charset="0"/>
                <a:sym typeface="Symbol" panose="05050102010706020507" pitchFamily="18" charset="2"/>
              </a:rPr>
              <a:t>-</a:t>
            </a:r>
            <a:r>
              <a:rPr lang="en-US" altLang="en-US" sz="2800" b="1" u="sng">
                <a:solidFill>
                  <a:srgbClr val="003399"/>
                </a:solidFill>
                <a:latin typeface="Arial" panose="020B0604020202020204" pitchFamily="34" charset="0"/>
                <a:cs typeface="Arial" panose="020B0604020202020204" pitchFamily="34" charset="0"/>
                <a:sym typeface="Symbol" panose="05050102010706020507" pitchFamily="18" charset="2"/>
              </a:rPr>
              <a:t>]</a:t>
            </a:r>
          </a:p>
          <a:p>
            <a:pPr>
              <a:spcBef>
                <a:spcPct val="0"/>
              </a:spcBef>
              <a:buFontTx/>
              <a:buNone/>
            </a:pPr>
            <a:r>
              <a:rPr lang="en-US" altLang="en-US" sz="2800" b="1">
                <a:solidFill>
                  <a:srgbClr val="003399"/>
                </a:solidFill>
                <a:latin typeface="Arial" panose="020B0604020202020204" pitchFamily="34" charset="0"/>
                <a:cs typeface="Arial" panose="020B0604020202020204" pitchFamily="34" charset="0"/>
                <a:sym typeface="Symbol" panose="05050102010706020507" pitchFamily="18" charset="2"/>
              </a:rPr>
              <a:t>                   [B</a:t>
            </a:r>
            <a:r>
              <a:rPr lang="en-US" altLang="en-US" sz="2800" b="1" baseline="30000">
                <a:solidFill>
                  <a:srgbClr val="003399"/>
                </a:solidFill>
                <a:latin typeface="Arial" panose="020B0604020202020204" pitchFamily="34" charset="0"/>
                <a:cs typeface="Arial" panose="020B0604020202020204" pitchFamily="34" charset="0"/>
                <a:sym typeface="Symbol" panose="05050102010706020507" pitchFamily="18" charset="2"/>
              </a:rPr>
              <a:t>-</a:t>
            </a:r>
            <a:r>
              <a:rPr lang="en-US" altLang="en-US" sz="2800" b="1">
                <a:solidFill>
                  <a:srgbClr val="003399"/>
                </a:solidFill>
                <a:latin typeface="Arial" panose="020B0604020202020204" pitchFamily="34" charset="0"/>
                <a:cs typeface="Arial" panose="020B0604020202020204" pitchFamily="34" charset="0"/>
                <a:sym typeface="Symbol" panose="05050102010706020507" pitchFamily="18" charset="2"/>
              </a:rPr>
              <a:t>] [H</a:t>
            </a:r>
            <a:r>
              <a:rPr lang="en-US" altLang="en-US" sz="2800" b="1" baseline="-25000">
                <a:solidFill>
                  <a:srgbClr val="003399"/>
                </a:solidFill>
                <a:latin typeface="Arial" panose="020B0604020202020204" pitchFamily="34" charset="0"/>
                <a:cs typeface="Arial" panose="020B0604020202020204" pitchFamily="34" charset="0"/>
                <a:sym typeface="Symbol" panose="05050102010706020507" pitchFamily="18" charset="2"/>
              </a:rPr>
              <a:t>2</a:t>
            </a:r>
            <a:r>
              <a:rPr lang="en-US" altLang="en-US" sz="2800" b="1">
                <a:solidFill>
                  <a:srgbClr val="003399"/>
                </a:solidFill>
                <a:latin typeface="Arial" panose="020B0604020202020204" pitchFamily="34" charset="0"/>
                <a:cs typeface="Arial" panose="020B0604020202020204" pitchFamily="34" charset="0"/>
                <a:sym typeface="Symbol" panose="05050102010706020507" pitchFamily="18" charset="2"/>
              </a:rPr>
              <a:t>O]</a:t>
            </a:r>
          </a:p>
          <a:p>
            <a:pPr>
              <a:spcBef>
                <a:spcPct val="0"/>
              </a:spcBef>
              <a:buFontTx/>
              <a:buNone/>
            </a:pPr>
            <a:endParaRPr lang="en-US" altLang="en-US" sz="2800" b="1">
              <a:solidFill>
                <a:srgbClr val="003399"/>
              </a:solidFill>
              <a:latin typeface="Arial" panose="020B0604020202020204" pitchFamily="34" charset="0"/>
              <a:cs typeface="Arial" panose="020B0604020202020204" pitchFamily="34" charset="0"/>
              <a:sym typeface="Symbol" panose="05050102010706020507" pitchFamily="18" charset="2"/>
            </a:endParaRPr>
          </a:p>
          <a:p>
            <a:pPr>
              <a:spcBef>
                <a:spcPct val="0"/>
              </a:spcBef>
              <a:buFontTx/>
              <a:buNone/>
            </a:pPr>
            <a:r>
              <a:rPr lang="en-US" altLang="en-US" sz="2800" b="1">
                <a:solidFill>
                  <a:srgbClr val="003399"/>
                </a:solidFill>
                <a:latin typeface="Arial" panose="020B0604020202020204" pitchFamily="34" charset="0"/>
                <a:cs typeface="Arial" panose="020B0604020202020204" pitchFamily="34" charset="0"/>
                <a:sym typeface="Symbol" panose="05050102010706020507" pitchFamily="18" charset="2"/>
              </a:rPr>
              <a:t>K</a:t>
            </a:r>
            <a:r>
              <a:rPr lang="en-US" altLang="en-US" sz="2800" b="1" baseline="-25000">
                <a:solidFill>
                  <a:srgbClr val="003399"/>
                </a:solidFill>
                <a:latin typeface="Arial" panose="020B0604020202020204" pitchFamily="34" charset="0"/>
                <a:cs typeface="Arial" panose="020B0604020202020204" pitchFamily="34" charset="0"/>
                <a:sym typeface="Symbol" panose="05050102010706020507" pitchFamily="18" charset="2"/>
              </a:rPr>
              <a:t>b </a:t>
            </a:r>
            <a:r>
              <a:rPr lang="en-US" altLang="en-US" sz="2800" b="1">
                <a:solidFill>
                  <a:srgbClr val="003399"/>
                </a:solidFill>
                <a:latin typeface="Arial" panose="020B0604020202020204" pitchFamily="34" charset="0"/>
                <a:cs typeface="Arial" panose="020B0604020202020204" pitchFamily="34" charset="0"/>
                <a:sym typeface="Symbol" panose="05050102010706020507" pitchFamily="18" charset="2"/>
              </a:rPr>
              <a:t> =  K[H</a:t>
            </a:r>
            <a:r>
              <a:rPr lang="en-US" altLang="en-US" sz="2800" b="1" baseline="-25000">
                <a:solidFill>
                  <a:srgbClr val="003399"/>
                </a:solidFill>
                <a:latin typeface="Arial" panose="020B0604020202020204" pitchFamily="34" charset="0"/>
                <a:cs typeface="Arial" panose="020B0604020202020204" pitchFamily="34" charset="0"/>
                <a:sym typeface="Symbol" panose="05050102010706020507" pitchFamily="18" charset="2"/>
              </a:rPr>
              <a:t>2</a:t>
            </a:r>
            <a:r>
              <a:rPr lang="en-US" altLang="en-US" sz="2800" b="1">
                <a:solidFill>
                  <a:srgbClr val="003399"/>
                </a:solidFill>
                <a:latin typeface="Arial" panose="020B0604020202020204" pitchFamily="34" charset="0"/>
                <a:cs typeface="Arial" panose="020B0604020202020204" pitchFamily="34" charset="0"/>
                <a:sym typeface="Symbol" panose="05050102010706020507" pitchFamily="18" charset="2"/>
              </a:rPr>
              <a:t>O]  =  </a:t>
            </a:r>
            <a:r>
              <a:rPr lang="en-US" altLang="en-US" sz="2800" b="1" u="sng">
                <a:solidFill>
                  <a:srgbClr val="003399"/>
                </a:solidFill>
                <a:latin typeface="Arial" panose="020B0604020202020204" pitchFamily="34" charset="0"/>
                <a:cs typeface="Arial" panose="020B0604020202020204" pitchFamily="34" charset="0"/>
                <a:sym typeface="Symbol" panose="05050102010706020507" pitchFamily="18" charset="2"/>
              </a:rPr>
              <a:t>[HB</a:t>
            </a:r>
            <a:r>
              <a:rPr lang="en-US" altLang="en-US" sz="2800" b="1" u="sng" baseline="30000">
                <a:solidFill>
                  <a:srgbClr val="003399"/>
                </a:solidFill>
                <a:latin typeface="Arial" panose="020B0604020202020204" pitchFamily="34" charset="0"/>
                <a:cs typeface="Arial" panose="020B0604020202020204" pitchFamily="34" charset="0"/>
                <a:sym typeface="Symbol" panose="05050102010706020507" pitchFamily="18" charset="2"/>
              </a:rPr>
              <a:t>+</a:t>
            </a:r>
            <a:r>
              <a:rPr lang="en-US" altLang="en-US" sz="2800" b="1" u="sng">
                <a:solidFill>
                  <a:srgbClr val="003399"/>
                </a:solidFill>
                <a:latin typeface="Arial" panose="020B0604020202020204" pitchFamily="34" charset="0"/>
                <a:cs typeface="Arial" panose="020B0604020202020204" pitchFamily="34" charset="0"/>
                <a:sym typeface="Symbol" panose="05050102010706020507" pitchFamily="18" charset="2"/>
              </a:rPr>
              <a:t>] [OH</a:t>
            </a:r>
            <a:r>
              <a:rPr lang="en-US" altLang="en-US" sz="2800" b="1" u="sng" baseline="30000">
                <a:solidFill>
                  <a:srgbClr val="003399"/>
                </a:solidFill>
                <a:latin typeface="Arial" panose="020B0604020202020204" pitchFamily="34" charset="0"/>
                <a:cs typeface="Arial" panose="020B0604020202020204" pitchFamily="34" charset="0"/>
                <a:sym typeface="Symbol" panose="05050102010706020507" pitchFamily="18" charset="2"/>
              </a:rPr>
              <a:t>-</a:t>
            </a:r>
            <a:r>
              <a:rPr lang="en-US" altLang="en-US" sz="2800" b="1" u="sng">
                <a:solidFill>
                  <a:srgbClr val="003399"/>
                </a:solidFill>
                <a:latin typeface="Arial" panose="020B0604020202020204" pitchFamily="34" charset="0"/>
                <a:cs typeface="Arial" panose="020B0604020202020204" pitchFamily="34" charset="0"/>
                <a:sym typeface="Symbol" panose="05050102010706020507" pitchFamily="18" charset="2"/>
              </a:rPr>
              <a:t>]</a:t>
            </a:r>
          </a:p>
          <a:p>
            <a:pPr>
              <a:spcBef>
                <a:spcPct val="0"/>
              </a:spcBef>
              <a:buFontTx/>
              <a:buNone/>
            </a:pPr>
            <a:r>
              <a:rPr lang="en-US" altLang="en-US" sz="2800" b="1">
                <a:solidFill>
                  <a:srgbClr val="003399"/>
                </a:solidFill>
                <a:latin typeface="Arial" panose="020B0604020202020204" pitchFamily="34" charset="0"/>
                <a:cs typeface="Arial" panose="020B0604020202020204" pitchFamily="34" charset="0"/>
                <a:sym typeface="Symbol" panose="05050102010706020507" pitchFamily="18" charset="2"/>
              </a:rPr>
              <a:t>                                    [B-]</a:t>
            </a:r>
          </a:p>
          <a:p>
            <a:pPr>
              <a:spcBef>
                <a:spcPct val="0"/>
              </a:spcBef>
              <a:buFontTx/>
              <a:buNone/>
            </a:pPr>
            <a:endParaRPr lang="en-US" altLang="en-US" sz="2800" b="1">
              <a:solidFill>
                <a:srgbClr val="003399"/>
              </a:solidFill>
              <a:latin typeface="Arial" panose="020B0604020202020204" pitchFamily="34" charset="0"/>
              <a:cs typeface="Arial" panose="020B0604020202020204" pitchFamily="34" charset="0"/>
              <a:sym typeface="Symbol" panose="05050102010706020507" pitchFamily="18" charset="2"/>
            </a:endParaRPr>
          </a:p>
          <a:p>
            <a:pPr>
              <a:spcBef>
                <a:spcPct val="0"/>
              </a:spcBef>
              <a:buFontTx/>
              <a:buNone/>
            </a:pPr>
            <a:r>
              <a:rPr lang="en-US" altLang="en-US" sz="2800" b="1">
                <a:solidFill>
                  <a:srgbClr val="003399"/>
                </a:solidFill>
                <a:latin typeface="Arial" panose="020B0604020202020204" pitchFamily="34" charset="0"/>
                <a:cs typeface="Arial" panose="020B0604020202020204" pitchFamily="34" charset="0"/>
                <a:sym typeface="Symbol" panose="05050102010706020507" pitchFamily="18" charset="2"/>
              </a:rPr>
              <a:t>	K</a:t>
            </a:r>
            <a:r>
              <a:rPr lang="en-US" altLang="en-US" sz="2800" b="1" baseline="-25000">
                <a:solidFill>
                  <a:srgbClr val="003399"/>
                </a:solidFill>
                <a:latin typeface="Arial" panose="020B0604020202020204" pitchFamily="34" charset="0"/>
                <a:cs typeface="Arial" panose="020B0604020202020204" pitchFamily="34" charset="0"/>
                <a:sym typeface="Symbol" panose="05050102010706020507" pitchFamily="18" charset="2"/>
              </a:rPr>
              <a:t>b</a:t>
            </a:r>
            <a:r>
              <a:rPr lang="en-US" altLang="en-US" sz="2800" b="1">
                <a:solidFill>
                  <a:srgbClr val="003399"/>
                </a:solidFill>
                <a:latin typeface="Arial" panose="020B0604020202020204" pitchFamily="34" charset="0"/>
                <a:cs typeface="Arial" panose="020B0604020202020204" pitchFamily="34" charset="0"/>
                <a:sym typeface="Symbol" panose="05050102010706020507" pitchFamily="18" charset="2"/>
              </a:rPr>
              <a:t> = base dissociation constant</a:t>
            </a:r>
          </a:p>
          <a:p>
            <a:pPr>
              <a:spcBef>
                <a:spcPct val="0"/>
              </a:spcBef>
              <a:buFontTx/>
              <a:buNone/>
            </a:pPr>
            <a:endParaRPr lang="en-US" altLang="en-US" sz="2800" b="1">
              <a:latin typeface="Arial" panose="020B0604020202020204" pitchFamily="34" charset="0"/>
              <a:cs typeface="Arial" panose="020B0604020202020204" pitchFamily="34" charset="0"/>
              <a:sym typeface="Symbol" panose="05050102010706020507" pitchFamily="18" charset="2"/>
            </a:endParaRPr>
          </a:p>
          <a:p>
            <a:pPr>
              <a:spcBef>
                <a:spcPct val="0"/>
              </a:spcBef>
              <a:buFontTx/>
              <a:buNone/>
            </a:pPr>
            <a:r>
              <a:rPr lang="en-US" altLang="en-US" b="1">
                <a:latin typeface="Comic Sans MS" panose="030F0702030302020204" pitchFamily="66" charset="0"/>
                <a:cs typeface="Arial" panose="020B0604020202020204" pitchFamily="34" charset="0"/>
                <a:sym typeface="Symbol" panose="05050102010706020507" pitchFamily="18" charset="2"/>
              </a:rPr>
              <a:t>Q.  Calculate [OH</a:t>
            </a:r>
            <a:r>
              <a:rPr lang="en-US" altLang="en-US" b="1" baseline="30000">
                <a:latin typeface="Comic Sans MS" panose="030F0702030302020204" pitchFamily="66" charset="0"/>
                <a:cs typeface="Arial" panose="020B0604020202020204" pitchFamily="34" charset="0"/>
                <a:sym typeface="Symbol" panose="05050102010706020507" pitchFamily="18" charset="2"/>
              </a:rPr>
              <a:t>-</a:t>
            </a:r>
            <a:r>
              <a:rPr lang="en-US" altLang="en-US" b="1">
                <a:latin typeface="Comic Sans MS" panose="030F0702030302020204" pitchFamily="66" charset="0"/>
                <a:cs typeface="Arial" panose="020B0604020202020204" pitchFamily="34" charset="0"/>
                <a:sym typeface="Symbol" panose="05050102010706020507" pitchFamily="18" charset="2"/>
              </a:rPr>
              <a:t>] and pH of a 0.15M  NH</a:t>
            </a:r>
            <a:r>
              <a:rPr lang="en-US" altLang="en-US" b="1" baseline="-25000">
                <a:latin typeface="Comic Sans MS" panose="030F0702030302020204" pitchFamily="66" charset="0"/>
                <a:cs typeface="Arial" panose="020B0604020202020204" pitchFamily="34" charset="0"/>
                <a:sym typeface="Symbol" panose="05050102010706020507" pitchFamily="18" charset="2"/>
              </a:rPr>
              <a:t>3</a:t>
            </a:r>
            <a:r>
              <a:rPr lang="en-US" altLang="en-US" b="1">
                <a:latin typeface="Comic Sans MS" panose="030F0702030302020204" pitchFamily="66" charset="0"/>
                <a:cs typeface="Arial" panose="020B0604020202020204" pitchFamily="34" charset="0"/>
                <a:sym typeface="Symbol" panose="05050102010706020507" pitchFamily="18" charset="2"/>
              </a:rPr>
              <a:t>  solution.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5050">
            <a:alpha val="25882"/>
          </a:srgbClr>
        </a:solidFill>
        <a:effectLst/>
      </p:bgPr>
    </p:bg>
    <p:spTree>
      <p:nvGrpSpPr>
        <p:cNvPr id="1" name=""/>
        <p:cNvGrpSpPr/>
        <p:nvPr/>
      </p:nvGrpSpPr>
      <p:grpSpPr>
        <a:xfrm>
          <a:off x="0" y="0"/>
          <a:ext cx="0" cy="0"/>
          <a:chOff x="0" y="0"/>
          <a:chExt cx="0" cy="0"/>
        </a:xfrm>
      </p:grpSpPr>
      <p:sp>
        <p:nvSpPr>
          <p:cNvPr id="117762" name="Slide Number Placeholder 4"/>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fld id="{E95F6CB5-E86C-4E08-9E69-01860EE4EA51}" type="slidenum">
              <a:rPr lang="en-US" altLang="en-US" sz="1400" smtClean="0"/>
              <a:pPr algn="ctr">
                <a:spcBef>
                  <a:spcPct val="0"/>
                </a:spcBef>
                <a:buFontTx/>
                <a:buNone/>
              </a:pPr>
              <a:t>59</a:t>
            </a:fld>
            <a:endParaRPr lang="en-US" altLang="en-US" sz="1400" smtClean="0"/>
          </a:p>
        </p:txBody>
      </p:sp>
      <p:sp>
        <p:nvSpPr>
          <p:cNvPr id="117763" name="Rectangle 2"/>
          <p:cNvSpPr>
            <a:spLocks noGrp="1" noChangeArrowheads="1"/>
          </p:cNvSpPr>
          <p:nvPr>
            <p:ph type="title"/>
          </p:nvPr>
        </p:nvSpPr>
        <p:spPr>
          <a:xfrm>
            <a:off x="304800" y="1028700"/>
            <a:ext cx="8686800" cy="1143000"/>
          </a:xfrm>
          <a:noFill/>
        </p:spPr>
        <p:txBody>
          <a:bodyPr lIns="90488" tIns="44450" rIns="90488" bIns="44450"/>
          <a:lstStyle/>
          <a:p>
            <a:pPr algn="l"/>
            <a:r>
              <a:rPr lang="en-US" altLang="en-US" sz="2800" b="1" smtClean="0"/>
              <a:t>Q1.  What is the pH of a 0.012 M solution of nicotinic acid, HC</a:t>
            </a:r>
            <a:r>
              <a:rPr lang="en-US" altLang="en-US" sz="2800" b="1" baseline="-25000" smtClean="0"/>
              <a:t>6</a:t>
            </a:r>
            <a:r>
              <a:rPr lang="en-US" altLang="en-US" sz="2800" b="1" smtClean="0"/>
              <a:t>H</a:t>
            </a:r>
            <a:r>
              <a:rPr lang="en-US" altLang="en-US" sz="2800" b="1" baseline="-25000" smtClean="0"/>
              <a:t>4</a:t>
            </a:r>
            <a:r>
              <a:rPr lang="en-US" altLang="en-US" sz="2800" b="1" smtClean="0"/>
              <a:t>NO</a:t>
            </a:r>
            <a:r>
              <a:rPr lang="en-US" altLang="en-US" sz="2800" b="1" baseline="-25000" smtClean="0"/>
              <a:t>2</a:t>
            </a:r>
            <a:r>
              <a:rPr lang="en-US" altLang="en-US" sz="2800" b="1" smtClean="0"/>
              <a:t>?  (</a:t>
            </a:r>
            <a:r>
              <a:rPr lang="en-US" altLang="en-US" sz="2800" b="1" i="1" smtClean="0"/>
              <a:t>K</a:t>
            </a:r>
            <a:r>
              <a:rPr lang="en-US" altLang="en-US" sz="2800" b="1" baseline="-25000" smtClean="0"/>
              <a:t>a</a:t>
            </a:r>
            <a:r>
              <a:rPr lang="en-US" altLang="en-US" sz="2800" b="1" smtClean="0"/>
              <a:t> = 1.4 x 10</a:t>
            </a:r>
            <a:r>
              <a:rPr lang="en-US" altLang="en-US" sz="2800" b="1" baseline="30000" smtClean="0"/>
              <a:t>-5</a:t>
            </a:r>
            <a:r>
              <a:rPr lang="en-US" altLang="en-US" sz="2800" b="1" smtClean="0"/>
              <a:t> @ 25°C)</a:t>
            </a:r>
          </a:p>
        </p:txBody>
      </p:sp>
      <p:sp>
        <p:nvSpPr>
          <p:cNvPr id="117764" name="Rectangle 5"/>
          <p:cNvSpPr>
            <a:spLocks noChangeArrowheads="1"/>
          </p:cNvSpPr>
          <p:nvPr/>
        </p:nvSpPr>
        <p:spPr bwMode="auto">
          <a:xfrm>
            <a:off x="304800" y="2717800"/>
            <a:ext cx="8839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b="1"/>
              <a:t>Q2.  Find the pH of a 0.0015 M morphine solution, </a:t>
            </a:r>
            <a:r>
              <a:rPr lang="en-US" altLang="en-US" sz="2800" b="1" i="1"/>
              <a:t>K</a:t>
            </a:r>
            <a:r>
              <a:rPr lang="en-US" altLang="en-US" sz="2800" b="1" baseline="-25000"/>
              <a:t>b</a:t>
            </a:r>
            <a:r>
              <a:rPr lang="en-US" altLang="en-US" sz="2800" b="1"/>
              <a:t>=1.6x10</a:t>
            </a:r>
            <a:r>
              <a:rPr lang="en-US" altLang="en-US" sz="2800" b="1" baseline="30000"/>
              <a:t>-6</a:t>
            </a:r>
            <a:endParaRPr lang="en-US" altLang="en-US" sz="2800" b="1"/>
          </a:p>
        </p:txBody>
      </p:sp>
      <p:sp>
        <p:nvSpPr>
          <p:cNvPr id="68613" name="TextBox 8">
            <a:extLst>
              <a:ext uri="{FF2B5EF4-FFF2-40B4-BE49-F238E27FC236}">
                <a16:creationId xmlns:a16="http://schemas.microsoft.com/office/drawing/2014/main" xmlns="" id="{53868499-6690-4E6F-92C8-7F36AE9F5EF4}"/>
              </a:ext>
            </a:extLst>
          </p:cNvPr>
          <p:cNvSpPr txBox="1">
            <a:spLocks noChangeArrowheads="1"/>
          </p:cNvSpPr>
          <p:nvPr/>
        </p:nvSpPr>
        <p:spPr bwMode="auto">
          <a:xfrm>
            <a:off x="914400" y="330200"/>
            <a:ext cx="6535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en-US" sz="3200" b="1" dirty="0">
                <a:latin typeface="+mn-lt"/>
              </a:rPr>
              <a:t>Workshop AB #5 on Base Equilibria</a:t>
            </a:r>
          </a:p>
        </p:txBody>
      </p:sp>
      <p:sp>
        <p:nvSpPr>
          <p:cNvPr id="117766" name="Rectangle 4"/>
          <p:cNvSpPr>
            <a:spLocks noChangeArrowheads="1"/>
          </p:cNvSpPr>
          <p:nvPr/>
        </p:nvSpPr>
        <p:spPr bwMode="auto">
          <a:xfrm>
            <a:off x="304800" y="4267200"/>
            <a:ext cx="8839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b="1"/>
              <a:t>Q3.  Calculate the pH of a 0.0010 M Ba(OH)</a:t>
            </a:r>
            <a:r>
              <a:rPr lang="en-US" altLang="en-US" sz="2800" b="1" baseline="-25000"/>
              <a:t>2  </a:t>
            </a:r>
            <a:r>
              <a:rPr lang="en-US" altLang="en-US" sz="2800" b="1"/>
              <a:t>solution and determine if it is acidic, basic, or neutral</a:t>
            </a: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fld id="{17ED62DE-F4C0-448E-BDA8-7F2C64A30878}" type="slidenum">
              <a:rPr lang="en-US" altLang="en-US" sz="1400" smtClean="0"/>
              <a:pPr algn="ctr">
                <a:spcBef>
                  <a:spcPct val="0"/>
                </a:spcBef>
                <a:buFontTx/>
                <a:buNone/>
              </a:pPr>
              <a:t>6</a:t>
            </a:fld>
            <a:endParaRPr lang="en-US" altLang="en-US" sz="1400" smtClean="0"/>
          </a:p>
        </p:txBody>
      </p:sp>
      <p:pic>
        <p:nvPicPr>
          <p:cNvPr id="21509" name="Picture 5" descr="15_01-01UN[1]"/>
          <p:cNvPicPr>
            <a:picLocks noChangeAspect="1" noChangeArrowheads="1"/>
          </p:cNvPicPr>
          <p:nvPr/>
        </p:nvPicPr>
        <p:blipFill>
          <a:blip r:embed="rId3">
            <a:extLst>
              <a:ext uri="{28A0092B-C50C-407E-A947-70E740481C1C}">
                <a14:useLocalDpi xmlns:a14="http://schemas.microsoft.com/office/drawing/2010/main" val="0"/>
              </a:ext>
            </a:extLst>
          </a:blip>
          <a:srcRect b="10413"/>
          <a:stretch>
            <a:fillRect/>
          </a:stretch>
        </p:blipFill>
        <p:spPr bwMode="auto">
          <a:xfrm>
            <a:off x="1219200" y="5181600"/>
            <a:ext cx="6858000"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2"/>
          <p:cNvSpPr>
            <a:spLocks noGrp="1" noChangeArrowheads="1"/>
          </p:cNvSpPr>
          <p:nvPr>
            <p:ph type="title"/>
          </p:nvPr>
        </p:nvSpPr>
        <p:spPr>
          <a:xfrm>
            <a:off x="304800" y="228600"/>
            <a:ext cx="8458200" cy="1143000"/>
          </a:xfrm>
        </p:spPr>
        <p:txBody>
          <a:bodyPr/>
          <a:lstStyle/>
          <a:p>
            <a:r>
              <a:rPr lang="en-US" altLang="en-US" smtClean="0">
                <a:latin typeface="Arial" panose="020B0604020202020204" pitchFamily="34" charset="0"/>
                <a:cs typeface="Arial" panose="020B0604020202020204" pitchFamily="34" charset="0"/>
                <a:hlinkClick r:id="rId4" action="ppaction://hlinksldjump"/>
              </a:rPr>
              <a:t>Hydronium Ion</a:t>
            </a:r>
            <a:endParaRPr lang="en-US" altLang="en-US" smtClean="0">
              <a:latin typeface="Arial" panose="020B0604020202020204" pitchFamily="34" charset="0"/>
              <a:cs typeface="Arial" panose="020B0604020202020204" pitchFamily="34" charset="0"/>
            </a:endParaRPr>
          </a:p>
        </p:txBody>
      </p:sp>
      <p:sp>
        <p:nvSpPr>
          <p:cNvPr id="16389" name="Rectangle 3"/>
          <p:cNvSpPr>
            <a:spLocks noGrp="1" noChangeArrowheads="1"/>
          </p:cNvSpPr>
          <p:nvPr>
            <p:ph type="body" idx="1"/>
          </p:nvPr>
        </p:nvSpPr>
        <p:spPr>
          <a:xfrm>
            <a:off x="304800" y="1219200"/>
            <a:ext cx="8458200" cy="4114800"/>
          </a:xfrm>
        </p:spPr>
        <p:txBody>
          <a:bodyPr/>
          <a:lstStyle/>
          <a:p>
            <a:r>
              <a:rPr lang="en-US" altLang="en-US" sz="2800" smtClean="0">
                <a:latin typeface="Arial" panose="020B0604020202020204" pitchFamily="34" charset="0"/>
                <a:cs typeface="Arial" panose="020B0604020202020204" pitchFamily="34" charset="0"/>
              </a:rPr>
              <a:t>the H</a:t>
            </a:r>
            <a:r>
              <a:rPr lang="en-US" altLang="en-US" sz="2800" baseline="30000" smtClean="0">
                <a:latin typeface="Arial" panose="020B0604020202020204" pitchFamily="34" charset="0"/>
                <a:cs typeface="Arial" panose="020B0604020202020204" pitchFamily="34" charset="0"/>
              </a:rPr>
              <a:t>+</a:t>
            </a:r>
            <a:r>
              <a:rPr lang="en-US" altLang="en-US" sz="2800" smtClean="0">
                <a:latin typeface="Arial" panose="020B0604020202020204" pitchFamily="34" charset="0"/>
                <a:cs typeface="Arial" panose="020B0604020202020204" pitchFamily="34" charset="0"/>
              </a:rPr>
              <a:t> ions produced by the acid are so reactive they cannot exist in water</a:t>
            </a:r>
          </a:p>
          <a:p>
            <a:pPr lvl="1"/>
            <a:r>
              <a:rPr lang="en-US" altLang="en-US" sz="2400" smtClean="0">
                <a:latin typeface="Arial" panose="020B0604020202020204" pitchFamily="34" charset="0"/>
                <a:cs typeface="Arial" panose="020B0604020202020204" pitchFamily="34" charset="0"/>
              </a:rPr>
              <a:t>H</a:t>
            </a:r>
            <a:r>
              <a:rPr lang="en-US" altLang="en-US" sz="2400" baseline="30000" smtClean="0">
                <a:latin typeface="Arial" panose="020B0604020202020204" pitchFamily="34" charset="0"/>
                <a:cs typeface="Arial" panose="020B0604020202020204" pitchFamily="34" charset="0"/>
              </a:rPr>
              <a:t>+</a:t>
            </a:r>
            <a:r>
              <a:rPr lang="en-US" altLang="en-US" sz="2400" smtClean="0">
                <a:latin typeface="Arial" panose="020B0604020202020204" pitchFamily="34" charset="0"/>
                <a:cs typeface="Arial" panose="020B0604020202020204" pitchFamily="34" charset="0"/>
              </a:rPr>
              <a:t> ions are protons!!</a:t>
            </a:r>
          </a:p>
          <a:p>
            <a:r>
              <a:rPr lang="en-US" altLang="en-US" sz="2800" smtClean="0">
                <a:latin typeface="Arial" panose="020B0604020202020204" pitchFamily="34" charset="0"/>
                <a:cs typeface="Arial" panose="020B0604020202020204" pitchFamily="34" charset="0"/>
              </a:rPr>
              <a:t>instead, they react with a water molecule(s) to produce complex ions, mainly </a:t>
            </a:r>
            <a:r>
              <a:rPr lang="en-US" altLang="en-US" sz="2800" b="1" smtClean="0">
                <a:solidFill>
                  <a:srgbClr val="FF0000"/>
                </a:solidFill>
                <a:latin typeface="Arial" panose="020B0604020202020204" pitchFamily="34" charset="0"/>
                <a:cs typeface="Arial" panose="020B0604020202020204" pitchFamily="34" charset="0"/>
              </a:rPr>
              <a:t>hydronium ion, H</a:t>
            </a:r>
            <a:r>
              <a:rPr lang="en-US" altLang="en-US" sz="2800" b="1" baseline="-25000" smtClean="0">
                <a:solidFill>
                  <a:srgbClr val="FF0000"/>
                </a:solidFill>
                <a:latin typeface="Arial" panose="020B0604020202020204" pitchFamily="34" charset="0"/>
                <a:cs typeface="Arial" panose="020B0604020202020204" pitchFamily="34" charset="0"/>
              </a:rPr>
              <a:t>3</a:t>
            </a:r>
            <a:r>
              <a:rPr lang="en-US" altLang="en-US" sz="2800" b="1" smtClean="0">
                <a:solidFill>
                  <a:srgbClr val="FF0000"/>
                </a:solidFill>
                <a:latin typeface="Arial" panose="020B0604020202020204" pitchFamily="34" charset="0"/>
                <a:cs typeface="Arial" panose="020B0604020202020204" pitchFamily="34" charset="0"/>
              </a:rPr>
              <a:t>O</a:t>
            </a:r>
            <a:r>
              <a:rPr lang="en-US" altLang="en-US" sz="2800" b="1" baseline="30000" smtClean="0">
                <a:solidFill>
                  <a:srgbClr val="FF0000"/>
                </a:solidFill>
                <a:latin typeface="Arial" panose="020B0604020202020204" pitchFamily="34" charset="0"/>
                <a:cs typeface="Arial" panose="020B0604020202020204" pitchFamily="34" charset="0"/>
              </a:rPr>
              <a:t>+</a:t>
            </a:r>
            <a:endParaRPr lang="en-US" altLang="en-US" sz="2800" smtClean="0">
              <a:solidFill>
                <a:srgbClr val="FF0000"/>
              </a:solidFill>
              <a:latin typeface="Arial" panose="020B0604020202020204" pitchFamily="34" charset="0"/>
              <a:cs typeface="Arial" panose="020B0604020202020204" pitchFamily="34" charset="0"/>
            </a:endParaRPr>
          </a:p>
          <a:p>
            <a:pPr algn="ctr">
              <a:buFontTx/>
              <a:buNone/>
            </a:pPr>
            <a:r>
              <a:rPr lang="en-US" altLang="en-US" sz="2800" smtClean="0">
                <a:latin typeface="Arial" panose="020B0604020202020204" pitchFamily="34" charset="0"/>
                <a:cs typeface="Arial" panose="020B0604020202020204" pitchFamily="34" charset="0"/>
              </a:rPr>
              <a:t>H</a:t>
            </a:r>
            <a:r>
              <a:rPr lang="en-US" altLang="en-US" sz="2800" baseline="30000" smtClean="0">
                <a:latin typeface="Arial" panose="020B0604020202020204" pitchFamily="34" charset="0"/>
                <a:cs typeface="Arial" panose="020B0604020202020204" pitchFamily="34" charset="0"/>
              </a:rPr>
              <a:t>+</a:t>
            </a:r>
            <a:r>
              <a:rPr lang="en-US" altLang="en-US" sz="2800" smtClean="0">
                <a:latin typeface="Arial" panose="020B0604020202020204" pitchFamily="34" charset="0"/>
                <a:cs typeface="Arial" panose="020B0604020202020204" pitchFamily="34" charset="0"/>
              </a:rPr>
              <a:t> + H</a:t>
            </a:r>
            <a:r>
              <a:rPr lang="en-US" altLang="en-US" sz="2800" baseline="-25000" smtClean="0">
                <a:latin typeface="Arial" panose="020B0604020202020204" pitchFamily="34" charset="0"/>
                <a:cs typeface="Arial" panose="020B0604020202020204" pitchFamily="34" charset="0"/>
              </a:rPr>
              <a:t>2</a:t>
            </a:r>
            <a:r>
              <a:rPr lang="en-US" altLang="en-US" sz="2800" smtClean="0">
                <a:latin typeface="Arial" panose="020B0604020202020204" pitchFamily="34" charset="0"/>
                <a:cs typeface="Arial" panose="020B0604020202020204" pitchFamily="34" charset="0"/>
              </a:rPr>
              <a:t>O </a:t>
            </a:r>
            <a:r>
              <a:rPr lang="en-US" altLang="en-US" sz="2800" smtClean="0">
                <a:latin typeface="Arial" panose="020B0604020202020204" pitchFamily="34" charset="0"/>
                <a:cs typeface="Arial" panose="020B0604020202020204" pitchFamily="34" charset="0"/>
                <a:sym typeface="Symbol" panose="05050102010706020507" pitchFamily="18" charset="2"/>
              </a:rPr>
              <a:t> H</a:t>
            </a:r>
            <a:r>
              <a:rPr lang="en-US" altLang="en-US" sz="2800" baseline="-25000" smtClean="0">
                <a:latin typeface="Arial" panose="020B0604020202020204" pitchFamily="34" charset="0"/>
                <a:cs typeface="Arial" panose="020B0604020202020204" pitchFamily="34" charset="0"/>
                <a:sym typeface="Symbol" panose="05050102010706020507" pitchFamily="18" charset="2"/>
              </a:rPr>
              <a:t>3</a:t>
            </a:r>
            <a:r>
              <a:rPr lang="en-US" altLang="en-US" sz="2800" smtClean="0">
                <a:latin typeface="Arial" panose="020B0604020202020204" pitchFamily="34" charset="0"/>
                <a:cs typeface="Arial" panose="020B0604020202020204" pitchFamily="34" charset="0"/>
                <a:sym typeface="Symbol" panose="05050102010706020507" pitchFamily="18" charset="2"/>
              </a:rPr>
              <a:t>O</a:t>
            </a:r>
            <a:r>
              <a:rPr lang="en-US" altLang="en-US" sz="2800" baseline="30000" smtClean="0">
                <a:latin typeface="Arial" panose="020B0604020202020204" pitchFamily="34" charset="0"/>
                <a:cs typeface="Arial" panose="020B0604020202020204" pitchFamily="34" charset="0"/>
                <a:sym typeface="Symbol" panose="05050102010706020507" pitchFamily="18" charset="2"/>
              </a:rPr>
              <a:t>+</a:t>
            </a:r>
            <a:endParaRPr lang="en-US" altLang="en-US" sz="2800" baseline="-25000" smtClean="0">
              <a:latin typeface="Arial" panose="020B0604020202020204" pitchFamily="34" charset="0"/>
              <a:cs typeface="Arial" panose="020B0604020202020204" pitchFamily="34" charset="0"/>
              <a:sym typeface="Symbol" panose="05050102010706020507" pitchFamily="18" charset="2"/>
            </a:endParaRPr>
          </a:p>
          <a:p>
            <a:pPr lvl="1"/>
            <a:r>
              <a:rPr lang="en-US" altLang="en-US" sz="2400" smtClean="0">
                <a:latin typeface="Arial" panose="020B0604020202020204" pitchFamily="34" charset="0"/>
                <a:cs typeface="Arial" panose="020B0604020202020204" pitchFamily="34" charset="0"/>
                <a:sym typeface="Symbol" panose="05050102010706020507" pitchFamily="18" charset="2"/>
              </a:rPr>
              <a:t>there are also minor amounts of H</a:t>
            </a:r>
            <a:r>
              <a:rPr lang="en-US" altLang="en-US" sz="2400" baseline="30000" smtClean="0">
                <a:latin typeface="Arial" panose="020B0604020202020204" pitchFamily="34" charset="0"/>
                <a:cs typeface="Arial" panose="020B0604020202020204" pitchFamily="34" charset="0"/>
                <a:sym typeface="Symbol" panose="05050102010706020507" pitchFamily="18" charset="2"/>
              </a:rPr>
              <a:t>+</a:t>
            </a:r>
            <a:r>
              <a:rPr lang="en-US" altLang="en-US" sz="2400" smtClean="0">
                <a:latin typeface="Arial" panose="020B0604020202020204" pitchFamily="34" charset="0"/>
                <a:cs typeface="Arial" panose="020B0604020202020204" pitchFamily="34" charset="0"/>
                <a:sym typeface="Symbol" panose="05050102010706020507" pitchFamily="18" charset="2"/>
              </a:rPr>
              <a:t> with multiple water molecules, H(H</a:t>
            </a:r>
            <a:r>
              <a:rPr lang="en-US" altLang="en-US" sz="2400" baseline="-25000" smtClean="0">
                <a:latin typeface="Arial" panose="020B0604020202020204" pitchFamily="34" charset="0"/>
                <a:cs typeface="Arial" panose="020B0604020202020204" pitchFamily="34" charset="0"/>
                <a:sym typeface="Symbol" panose="05050102010706020507" pitchFamily="18" charset="2"/>
              </a:rPr>
              <a:t>2</a:t>
            </a:r>
            <a:r>
              <a:rPr lang="en-US" altLang="en-US" sz="2400" smtClean="0">
                <a:latin typeface="Arial" panose="020B0604020202020204" pitchFamily="34" charset="0"/>
                <a:cs typeface="Arial" panose="020B0604020202020204" pitchFamily="34" charset="0"/>
                <a:sym typeface="Symbol" panose="05050102010706020507" pitchFamily="18" charset="2"/>
              </a:rPr>
              <a:t>O)</a:t>
            </a:r>
            <a:r>
              <a:rPr lang="en-US" altLang="en-US" sz="2400" i="1" baseline="-25000" smtClean="0">
                <a:latin typeface="Arial" panose="020B0604020202020204" pitchFamily="34" charset="0"/>
                <a:cs typeface="Arial" panose="020B0604020202020204" pitchFamily="34" charset="0"/>
                <a:sym typeface="Symbol" panose="05050102010706020507" pitchFamily="18" charset="2"/>
              </a:rPr>
              <a:t>n</a:t>
            </a:r>
            <a:r>
              <a:rPr lang="en-US" altLang="en-US" sz="2400" baseline="30000" smtClean="0">
                <a:latin typeface="Arial" panose="020B0604020202020204" pitchFamily="34" charset="0"/>
                <a:cs typeface="Arial" panose="020B0604020202020204" pitchFamily="34" charset="0"/>
                <a:sym typeface="Symbol" panose="05050102010706020507" pitchFamily="18" charset="2"/>
              </a:rPr>
              <a:t>+</a:t>
            </a:r>
            <a:endParaRPr lang="en-US" altLang="en-US" sz="2400" smtClean="0">
              <a:latin typeface="Arial" panose="020B0604020202020204" pitchFamily="34" charset="0"/>
              <a:cs typeface="Arial" panose="020B0604020202020204" pitchFamily="34" charset="0"/>
              <a:sym typeface="Symbol" panose="05050102010706020507" pitchFamily="18"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dissolve">
                                      <p:cBhvr>
                                        <p:cTn id="7"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noChangeArrowheads="1"/>
          </p:cNvSpPr>
          <p:nvPr>
            <p:ph type="title"/>
          </p:nvPr>
        </p:nvSpPr>
        <p:spPr/>
        <p:txBody>
          <a:bodyPr/>
          <a:lstStyle/>
          <a:p>
            <a:r>
              <a:rPr lang="en-US" altLang="en-US" smtClean="0"/>
              <a:t>Relationship between </a:t>
            </a:r>
            <a:r>
              <a:rPr lang="en-US" altLang="en-US" i="1" smtClean="0"/>
              <a:t>K</a:t>
            </a:r>
            <a:r>
              <a:rPr lang="en-US" altLang="en-US" i="1" baseline="-25000" smtClean="0"/>
              <a:t>a</a:t>
            </a:r>
            <a:r>
              <a:rPr lang="en-US" altLang="en-US" smtClean="0"/>
              <a:t> and </a:t>
            </a:r>
            <a:r>
              <a:rPr lang="en-US" altLang="en-US" i="1" smtClean="0"/>
              <a:t>K</a:t>
            </a:r>
            <a:r>
              <a:rPr lang="en-US" altLang="en-US" i="1" baseline="-25000" smtClean="0"/>
              <a:t>b </a:t>
            </a:r>
            <a:endParaRPr lang="en-US" altLang="en-US" sz="2000" smtClean="0"/>
          </a:p>
        </p:txBody>
      </p:sp>
      <p:sp>
        <p:nvSpPr>
          <p:cNvPr id="119811" name="Content Placeholder 2"/>
          <p:cNvSpPr>
            <a:spLocks noGrp="1" noChangeArrowheads="1"/>
          </p:cNvSpPr>
          <p:nvPr>
            <p:ph idx="1"/>
          </p:nvPr>
        </p:nvSpPr>
        <p:spPr>
          <a:xfrm>
            <a:off x="457200" y="1600200"/>
            <a:ext cx="8229600" cy="381000"/>
          </a:xfrm>
        </p:spPr>
        <p:txBody>
          <a:bodyPr/>
          <a:lstStyle/>
          <a:p>
            <a:pPr marL="0" indent="0">
              <a:buFontTx/>
              <a:buNone/>
            </a:pPr>
            <a:r>
              <a:rPr lang="en-US" altLang="en-US" sz="2600" b="1" smtClean="0"/>
              <a:t>Table 16.5</a:t>
            </a:r>
            <a:r>
              <a:rPr lang="en-US" altLang="en-US" sz="2600" smtClean="0"/>
              <a:t> Some Conjugate Acid-Base Pairs</a:t>
            </a:r>
          </a:p>
        </p:txBody>
      </p:sp>
      <p:pic>
        <p:nvPicPr>
          <p:cNvPr id="119812" name="Picture 3" descr="A table. The table has 7 rows and 4 columns. The columns have the following headings from left to right. Acid, K sub ay, base, and K sub b. The row entries are as follows. Row 1. Acid, H N O 3. K sub ay, strong acid. Base, N O 3, minus. K sub b, negligible basicity. Row 2. Acid, H F. K sub ay, 6.8 times 10 to the negative fourth. Base, F, minus. K sub b, 1.5 times 10 to the negative eleventh. Row 3. Acid, C H 3 C O O H. K sub ay, 1.8 times 10 to the negative fifth. Base, C H 3 C O O, minus. K sub b, 5.6 times 10 to the negative tenth. Row 4. Acid, H 2 C O 3. K sub ay, 4.3 times 10 to the negative seventh. Base, H C O 3, minus. K sub b, 2.3 times 10 to the negative eighth. Row 5. Acid, N H 4, plus. K sub ay, 5.6 times 10 to the negative tenth. Base, N H 3. K sub b, 1.8 times 10 to the negative fifth. Row 6. Acid, H C O 3, minus. K sub ay, 5.6 times 10 to the negative eleventh. Base, C O 3, 2 minus. K sub b, 1.8 times 10 to the negative fourth. Row 7. Acid, O H, minus. K sub ay, negligible acidity. Base, O, 2 minus. K sub b, strong bas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350" y="2279650"/>
            <a:ext cx="81153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152400" y="69850"/>
            <a:ext cx="8763000"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003399"/>
                </a:solidFill>
              </a:rPr>
              <a:t>                </a:t>
            </a:r>
            <a:r>
              <a:rPr lang="en-US" altLang="en-US" sz="2400" b="1" u="sng">
                <a:solidFill>
                  <a:srgbClr val="003399"/>
                </a:solidFill>
              </a:rPr>
              <a:t> </a:t>
            </a:r>
            <a:r>
              <a:rPr lang="en-US" altLang="en-US" sz="2400" b="1" u="sng"/>
              <a:t>RELATIONSHIP BETWEEN Ka AND Kb</a:t>
            </a:r>
            <a:endParaRPr lang="en-US" altLang="en-US" sz="2400" b="1"/>
          </a:p>
          <a:p>
            <a:pPr>
              <a:spcBef>
                <a:spcPct val="0"/>
              </a:spcBef>
              <a:buFontTx/>
              <a:buNone/>
            </a:pPr>
            <a:r>
              <a:rPr lang="en-US" altLang="en-US" sz="2400" b="1">
                <a:solidFill>
                  <a:srgbClr val="CC6600"/>
                </a:solidFill>
              </a:rPr>
              <a:t>A.	NH</a:t>
            </a:r>
            <a:r>
              <a:rPr lang="en-US" altLang="en-US" sz="2400" b="1" baseline="-25000">
                <a:solidFill>
                  <a:srgbClr val="CC6600"/>
                </a:solidFill>
              </a:rPr>
              <a:t>4</a:t>
            </a:r>
            <a:r>
              <a:rPr lang="en-US" altLang="en-US" sz="2400" b="1" baseline="30000">
                <a:solidFill>
                  <a:srgbClr val="CC6600"/>
                </a:solidFill>
              </a:rPr>
              <a:t>+</a:t>
            </a:r>
            <a:r>
              <a:rPr lang="en-US" altLang="en-US" sz="2400" b="1">
                <a:solidFill>
                  <a:srgbClr val="CC6600"/>
                </a:solidFill>
              </a:rPr>
              <a:t> 		     </a:t>
            </a:r>
            <a:r>
              <a:rPr lang="en-US" altLang="en-US" sz="2400" b="1">
                <a:solidFill>
                  <a:srgbClr val="CC6600"/>
                </a:solidFill>
                <a:sym typeface="Symbol" panose="05050102010706020507" pitchFamily="18" charset="2"/>
              </a:rPr>
              <a:t>	NH</a:t>
            </a:r>
            <a:r>
              <a:rPr lang="en-US" altLang="en-US" sz="2400" b="1" baseline="-25000">
                <a:solidFill>
                  <a:srgbClr val="CC6600"/>
                </a:solidFill>
                <a:sym typeface="Symbol" panose="05050102010706020507" pitchFamily="18" charset="2"/>
              </a:rPr>
              <a:t>3</a:t>
            </a:r>
            <a:r>
              <a:rPr lang="en-US" altLang="en-US" sz="2400" b="1">
                <a:solidFill>
                  <a:srgbClr val="CC6600"/>
                </a:solidFill>
                <a:sym typeface="Symbol" panose="05050102010706020507" pitchFamily="18" charset="2"/>
              </a:rPr>
              <a:t>  +  H</a:t>
            </a:r>
            <a:r>
              <a:rPr lang="en-US" altLang="en-US" sz="2400" b="1" baseline="30000">
                <a:solidFill>
                  <a:srgbClr val="CC6600"/>
                </a:solidFill>
                <a:sym typeface="Symbol" panose="05050102010706020507" pitchFamily="18" charset="2"/>
              </a:rPr>
              <a:t>+</a:t>
            </a:r>
          </a:p>
          <a:p>
            <a:pPr>
              <a:spcBef>
                <a:spcPct val="0"/>
              </a:spcBef>
              <a:buFontTx/>
              <a:buNone/>
            </a:pPr>
            <a:r>
              <a:rPr lang="en-US" altLang="en-US" sz="2400" b="1">
                <a:solidFill>
                  <a:srgbClr val="9900CC"/>
                </a:solidFill>
                <a:sym typeface="Symbol" panose="05050102010706020507" pitchFamily="18" charset="2"/>
              </a:rPr>
              <a:t>B.	NH</a:t>
            </a:r>
            <a:r>
              <a:rPr lang="en-US" altLang="en-US" sz="2400" b="1" baseline="-25000">
                <a:solidFill>
                  <a:srgbClr val="9900CC"/>
                </a:solidFill>
                <a:sym typeface="Symbol" panose="05050102010706020507" pitchFamily="18" charset="2"/>
              </a:rPr>
              <a:t>3</a:t>
            </a:r>
            <a:r>
              <a:rPr lang="en-US" altLang="en-US" sz="2400" b="1">
                <a:solidFill>
                  <a:srgbClr val="9900CC"/>
                </a:solidFill>
                <a:sym typeface="Symbol" panose="05050102010706020507" pitchFamily="18" charset="2"/>
              </a:rPr>
              <a:t>  +  H</a:t>
            </a:r>
            <a:r>
              <a:rPr lang="en-US" altLang="en-US" sz="2400" b="1" baseline="-25000">
                <a:solidFill>
                  <a:srgbClr val="9900CC"/>
                </a:solidFill>
                <a:sym typeface="Symbol" panose="05050102010706020507" pitchFamily="18" charset="2"/>
              </a:rPr>
              <a:t>2</a:t>
            </a:r>
            <a:r>
              <a:rPr lang="en-US" altLang="en-US" sz="2400" b="1">
                <a:solidFill>
                  <a:srgbClr val="9900CC"/>
                </a:solidFill>
                <a:sym typeface="Symbol" panose="05050102010706020507" pitchFamily="18" charset="2"/>
              </a:rPr>
              <a:t>O	     	NH</a:t>
            </a:r>
            <a:r>
              <a:rPr lang="en-US" altLang="en-US" sz="2400" b="1" baseline="-25000">
                <a:solidFill>
                  <a:srgbClr val="9900CC"/>
                </a:solidFill>
                <a:sym typeface="Symbol" panose="05050102010706020507" pitchFamily="18" charset="2"/>
              </a:rPr>
              <a:t>4</a:t>
            </a:r>
            <a:r>
              <a:rPr lang="en-US" altLang="en-US" sz="2400" b="1" baseline="30000">
                <a:solidFill>
                  <a:srgbClr val="9900CC"/>
                </a:solidFill>
                <a:sym typeface="Symbol" panose="05050102010706020507" pitchFamily="18" charset="2"/>
              </a:rPr>
              <a:t>+</a:t>
            </a:r>
            <a:r>
              <a:rPr lang="en-US" altLang="en-US" sz="2400" b="1">
                <a:solidFill>
                  <a:srgbClr val="9900CC"/>
                </a:solidFill>
                <a:sym typeface="Symbol" panose="05050102010706020507" pitchFamily="18" charset="2"/>
              </a:rPr>
              <a:t>  +  OH</a:t>
            </a:r>
            <a:r>
              <a:rPr lang="en-US" altLang="en-US" sz="2400" b="1" baseline="30000">
                <a:solidFill>
                  <a:srgbClr val="9900CC"/>
                </a:solidFill>
                <a:sym typeface="Symbol" panose="05050102010706020507" pitchFamily="18" charset="2"/>
              </a:rPr>
              <a:t>-</a:t>
            </a:r>
          </a:p>
          <a:p>
            <a:pPr>
              <a:spcBef>
                <a:spcPct val="0"/>
              </a:spcBef>
              <a:buFontTx/>
              <a:buNone/>
            </a:pPr>
            <a:endParaRPr lang="en-US" altLang="en-US" sz="2400" b="1">
              <a:sym typeface="Symbol" panose="05050102010706020507" pitchFamily="18" charset="2"/>
            </a:endParaRPr>
          </a:p>
          <a:p>
            <a:pPr>
              <a:spcBef>
                <a:spcPct val="0"/>
              </a:spcBef>
              <a:buFontTx/>
              <a:buNone/>
            </a:pPr>
            <a:r>
              <a:rPr lang="en-US" altLang="en-US" sz="2400" b="1">
                <a:sym typeface="Symbol" panose="05050102010706020507" pitchFamily="18" charset="2"/>
              </a:rPr>
              <a:t>	</a:t>
            </a:r>
            <a:r>
              <a:rPr lang="en-US" altLang="en-US" sz="2400" b="1">
                <a:solidFill>
                  <a:srgbClr val="CC6600"/>
                </a:solidFill>
                <a:sym typeface="Symbol" panose="05050102010706020507" pitchFamily="18" charset="2"/>
              </a:rPr>
              <a:t>K</a:t>
            </a:r>
            <a:r>
              <a:rPr lang="en-US" altLang="en-US" sz="2400" b="1" baseline="-25000">
                <a:solidFill>
                  <a:srgbClr val="CC6600"/>
                </a:solidFill>
                <a:sym typeface="Symbol" panose="05050102010706020507" pitchFamily="18" charset="2"/>
              </a:rPr>
              <a:t>a</a:t>
            </a:r>
            <a:r>
              <a:rPr lang="en-US" altLang="en-US" sz="2400" b="1">
                <a:solidFill>
                  <a:srgbClr val="CC6600"/>
                </a:solidFill>
                <a:sym typeface="Symbol" panose="05050102010706020507" pitchFamily="18" charset="2"/>
              </a:rPr>
              <a:t>  =  </a:t>
            </a:r>
            <a:r>
              <a:rPr lang="en-US" altLang="en-US" sz="2400" b="1" u="sng">
                <a:solidFill>
                  <a:srgbClr val="CC6600"/>
                </a:solidFill>
                <a:sym typeface="Symbol" panose="05050102010706020507" pitchFamily="18" charset="2"/>
              </a:rPr>
              <a:t>[NH</a:t>
            </a:r>
            <a:r>
              <a:rPr lang="en-US" altLang="en-US" sz="2400" b="1" u="sng" baseline="-25000">
                <a:solidFill>
                  <a:srgbClr val="CC6600"/>
                </a:solidFill>
                <a:sym typeface="Symbol" panose="05050102010706020507" pitchFamily="18" charset="2"/>
              </a:rPr>
              <a:t>3</a:t>
            </a:r>
            <a:r>
              <a:rPr lang="en-US" altLang="en-US" sz="2400" b="1" u="sng">
                <a:solidFill>
                  <a:srgbClr val="CC6600"/>
                </a:solidFill>
                <a:sym typeface="Symbol" panose="05050102010706020507" pitchFamily="18" charset="2"/>
              </a:rPr>
              <a:t>] [H</a:t>
            </a:r>
            <a:r>
              <a:rPr lang="en-US" altLang="en-US" sz="2400" b="1" u="sng" baseline="30000">
                <a:solidFill>
                  <a:srgbClr val="CC6600"/>
                </a:solidFill>
                <a:sym typeface="Symbol" panose="05050102010706020507" pitchFamily="18" charset="2"/>
              </a:rPr>
              <a:t>+</a:t>
            </a:r>
            <a:r>
              <a:rPr lang="en-US" altLang="en-US" sz="2400" b="1" u="sng">
                <a:solidFill>
                  <a:srgbClr val="CC6600"/>
                </a:solidFill>
                <a:sym typeface="Symbol" panose="05050102010706020507" pitchFamily="18" charset="2"/>
              </a:rPr>
              <a:t>]</a:t>
            </a:r>
          </a:p>
          <a:p>
            <a:pPr>
              <a:spcBef>
                <a:spcPct val="0"/>
              </a:spcBef>
              <a:buFontTx/>
              <a:buNone/>
            </a:pPr>
            <a:r>
              <a:rPr lang="en-US" altLang="en-US" sz="2400" b="1">
                <a:solidFill>
                  <a:srgbClr val="CC6600"/>
                </a:solidFill>
                <a:sym typeface="Symbol" panose="05050102010706020507" pitchFamily="18" charset="2"/>
              </a:rPr>
              <a:t>             	   [NH</a:t>
            </a:r>
            <a:r>
              <a:rPr lang="en-US" altLang="en-US" sz="2400" b="1" baseline="-25000">
                <a:solidFill>
                  <a:srgbClr val="CC6600"/>
                </a:solidFill>
                <a:sym typeface="Symbol" panose="05050102010706020507" pitchFamily="18" charset="2"/>
              </a:rPr>
              <a:t>4</a:t>
            </a:r>
            <a:r>
              <a:rPr lang="en-US" altLang="en-US" sz="2400" b="1" baseline="30000">
                <a:solidFill>
                  <a:srgbClr val="CC6600"/>
                </a:solidFill>
                <a:sym typeface="Symbol" panose="05050102010706020507" pitchFamily="18" charset="2"/>
              </a:rPr>
              <a:t>+</a:t>
            </a:r>
            <a:r>
              <a:rPr lang="en-US" altLang="en-US" sz="2400" b="1">
                <a:solidFill>
                  <a:srgbClr val="CC6600"/>
                </a:solidFill>
                <a:sym typeface="Symbol" panose="05050102010706020507" pitchFamily="18" charset="2"/>
              </a:rPr>
              <a:t>]</a:t>
            </a:r>
          </a:p>
          <a:p>
            <a:pPr>
              <a:spcBef>
                <a:spcPct val="0"/>
              </a:spcBef>
              <a:buFontTx/>
              <a:buNone/>
            </a:pPr>
            <a:endParaRPr lang="en-US" altLang="en-US" sz="2400" b="1">
              <a:sym typeface="Symbol" panose="05050102010706020507" pitchFamily="18" charset="2"/>
            </a:endParaRPr>
          </a:p>
          <a:p>
            <a:pPr>
              <a:spcBef>
                <a:spcPct val="0"/>
              </a:spcBef>
              <a:buFontTx/>
              <a:buNone/>
            </a:pPr>
            <a:r>
              <a:rPr lang="en-US" altLang="en-US" sz="2400" b="1">
                <a:sym typeface="Symbol" panose="05050102010706020507" pitchFamily="18" charset="2"/>
              </a:rPr>
              <a:t>	</a:t>
            </a:r>
            <a:r>
              <a:rPr lang="en-US" altLang="en-US" sz="2400" b="1">
                <a:solidFill>
                  <a:srgbClr val="9900CC"/>
                </a:solidFill>
                <a:sym typeface="Symbol" panose="05050102010706020507" pitchFamily="18" charset="2"/>
              </a:rPr>
              <a:t>K</a:t>
            </a:r>
            <a:r>
              <a:rPr lang="en-US" altLang="en-US" sz="2400" b="1" baseline="-25000">
                <a:solidFill>
                  <a:srgbClr val="9900CC"/>
                </a:solidFill>
                <a:sym typeface="Symbol" panose="05050102010706020507" pitchFamily="18" charset="2"/>
              </a:rPr>
              <a:t>b</a:t>
            </a:r>
            <a:r>
              <a:rPr lang="en-US" altLang="en-US" sz="2400" b="1">
                <a:solidFill>
                  <a:srgbClr val="9900CC"/>
                </a:solidFill>
                <a:sym typeface="Symbol" panose="05050102010706020507" pitchFamily="18" charset="2"/>
              </a:rPr>
              <a:t>  =  </a:t>
            </a:r>
            <a:r>
              <a:rPr lang="en-US" altLang="en-US" sz="2400" b="1" u="sng">
                <a:solidFill>
                  <a:srgbClr val="9900CC"/>
                </a:solidFill>
                <a:sym typeface="Symbol" panose="05050102010706020507" pitchFamily="18" charset="2"/>
              </a:rPr>
              <a:t>[NH</a:t>
            </a:r>
            <a:r>
              <a:rPr lang="en-US" altLang="en-US" sz="2400" b="1" u="sng" baseline="-25000">
                <a:solidFill>
                  <a:srgbClr val="9900CC"/>
                </a:solidFill>
                <a:sym typeface="Symbol" panose="05050102010706020507" pitchFamily="18" charset="2"/>
              </a:rPr>
              <a:t>4</a:t>
            </a:r>
            <a:r>
              <a:rPr lang="en-US" altLang="en-US" sz="2400" b="1" u="sng" baseline="30000">
                <a:solidFill>
                  <a:srgbClr val="9900CC"/>
                </a:solidFill>
                <a:sym typeface="Symbol" panose="05050102010706020507" pitchFamily="18" charset="2"/>
              </a:rPr>
              <a:t>+</a:t>
            </a:r>
            <a:r>
              <a:rPr lang="en-US" altLang="en-US" sz="2400" b="1" u="sng">
                <a:solidFill>
                  <a:srgbClr val="9900CC"/>
                </a:solidFill>
                <a:sym typeface="Symbol" panose="05050102010706020507" pitchFamily="18" charset="2"/>
              </a:rPr>
              <a:t>] [OH</a:t>
            </a:r>
            <a:r>
              <a:rPr lang="en-US" altLang="en-US" sz="2400" b="1" u="sng" baseline="30000">
                <a:solidFill>
                  <a:srgbClr val="9900CC"/>
                </a:solidFill>
                <a:sym typeface="Symbol" panose="05050102010706020507" pitchFamily="18" charset="2"/>
              </a:rPr>
              <a:t>-</a:t>
            </a:r>
            <a:r>
              <a:rPr lang="en-US" altLang="en-US" sz="2400" b="1" u="sng">
                <a:solidFill>
                  <a:srgbClr val="9900CC"/>
                </a:solidFill>
                <a:sym typeface="Symbol" panose="05050102010706020507" pitchFamily="18" charset="2"/>
              </a:rPr>
              <a:t>]</a:t>
            </a:r>
          </a:p>
          <a:p>
            <a:pPr>
              <a:spcBef>
                <a:spcPct val="0"/>
              </a:spcBef>
              <a:buFontTx/>
              <a:buNone/>
            </a:pPr>
            <a:r>
              <a:rPr lang="en-US" altLang="en-US" sz="2400" b="1">
                <a:solidFill>
                  <a:srgbClr val="9900CC"/>
                </a:solidFill>
                <a:sym typeface="Symbol" panose="05050102010706020507" pitchFamily="18" charset="2"/>
              </a:rPr>
              <a:t>		     [NH</a:t>
            </a:r>
            <a:r>
              <a:rPr lang="en-US" altLang="en-US" sz="2400" b="1" baseline="-25000">
                <a:solidFill>
                  <a:srgbClr val="9900CC"/>
                </a:solidFill>
                <a:sym typeface="Symbol" panose="05050102010706020507" pitchFamily="18" charset="2"/>
              </a:rPr>
              <a:t>3</a:t>
            </a:r>
            <a:r>
              <a:rPr lang="en-US" altLang="en-US" sz="2400" b="1">
                <a:solidFill>
                  <a:srgbClr val="9900CC"/>
                </a:solidFill>
                <a:sym typeface="Symbol" panose="05050102010706020507" pitchFamily="18" charset="2"/>
              </a:rPr>
              <a:t>]</a:t>
            </a:r>
          </a:p>
          <a:p>
            <a:pPr>
              <a:spcBef>
                <a:spcPct val="0"/>
              </a:spcBef>
              <a:buFontTx/>
              <a:buNone/>
            </a:pPr>
            <a:endParaRPr lang="en-US" altLang="en-US" sz="2400" b="1">
              <a:sym typeface="Symbol" panose="05050102010706020507" pitchFamily="18" charset="2"/>
            </a:endParaRPr>
          </a:p>
          <a:p>
            <a:pPr>
              <a:spcBef>
                <a:spcPct val="0"/>
              </a:spcBef>
              <a:buFontTx/>
              <a:buNone/>
            </a:pPr>
            <a:r>
              <a:rPr lang="en-US" altLang="en-US" sz="2400" b="1">
                <a:sym typeface="Symbol" panose="05050102010706020507" pitchFamily="18" charset="2"/>
              </a:rPr>
              <a:t>Add equation A to equation B to get the net reaction:</a:t>
            </a:r>
          </a:p>
          <a:p>
            <a:pPr>
              <a:spcBef>
                <a:spcPct val="0"/>
              </a:spcBef>
              <a:buFontTx/>
              <a:buNone/>
            </a:pPr>
            <a:r>
              <a:rPr lang="en-US" altLang="en-US" sz="2400" b="1">
                <a:sym typeface="Symbol" panose="05050102010706020507" pitchFamily="18" charset="2"/>
              </a:rPr>
              <a:t>	H</a:t>
            </a:r>
            <a:r>
              <a:rPr lang="en-US" altLang="en-US" sz="2400" b="1" baseline="-25000">
                <a:sym typeface="Symbol" panose="05050102010706020507" pitchFamily="18" charset="2"/>
              </a:rPr>
              <a:t>2</a:t>
            </a:r>
            <a:r>
              <a:rPr lang="en-US" altLang="en-US" sz="2400" b="1">
                <a:sym typeface="Symbol" panose="05050102010706020507" pitchFamily="18" charset="2"/>
              </a:rPr>
              <a:t>O	 	H</a:t>
            </a:r>
            <a:r>
              <a:rPr lang="en-US" altLang="en-US" sz="2400" b="1" baseline="30000">
                <a:sym typeface="Symbol" panose="05050102010706020507" pitchFamily="18" charset="2"/>
              </a:rPr>
              <a:t>+</a:t>
            </a:r>
            <a:r>
              <a:rPr lang="en-US" altLang="en-US" sz="2400" b="1">
                <a:sym typeface="Symbol" panose="05050102010706020507" pitchFamily="18" charset="2"/>
              </a:rPr>
              <a:t>  +  OH</a:t>
            </a:r>
            <a:r>
              <a:rPr lang="en-US" altLang="en-US" sz="2400" b="1" baseline="30000">
                <a:sym typeface="Symbol" panose="05050102010706020507" pitchFamily="18" charset="2"/>
              </a:rPr>
              <a:t>-</a:t>
            </a:r>
          </a:p>
          <a:p>
            <a:pPr>
              <a:spcBef>
                <a:spcPct val="0"/>
              </a:spcBef>
              <a:buFontTx/>
              <a:buNone/>
            </a:pPr>
            <a:endParaRPr lang="en-US" altLang="en-US" sz="2400" b="1" baseline="30000">
              <a:sym typeface="Symbol" panose="05050102010706020507" pitchFamily="18" charset="2"/>
            </a:endParaRPr>
          </a:p>
          <a:p>
            <a:pPr>
              <a:spcBef>
                <a:spcPct val="0"/>
              </a:spcBef>
              <a:buFontTx/>
              <a:buNone/>
            </a:pPr>
            <a:r>
              <a:rPr lang="en-US" altLang="en-US" sz="2400" b="1">
                <a:sym typeface="Symbol" panose="05050102010706020507" pitchFamily="18" charset="2"/>
              </a:rPr>
              <a:t>Next :   Equation A  +  Equation B  =  Equation C</a:t>
            </a:r>
          </a:p>
          <a:p>
            <a:pPr>
              <a:spcBef>
                <a:spcPct val="0"/>
              </a:spcBef>
              <a:buFontTx/>
              <a:buNone/>
            </a:pPr>
            <a:r>
              <a:rPr lang="en-US" altLang="en-US" sz="2400" b="1">
                <a:sym typeface="Symbol" panose="05050102010706020507" pitchFamily="18" charset="2"/>
              </a:rPr>
              <a:t>	      K</a:t>
            </a:r>
            <a:r>
              <a:rPr lang="en-US" altLang="en-US" sz="2400" b="1" baseline="-25000">
                <a:sym typeface="Symbol" panose="05050102010706020507" pitchFamily="18" charset="2"/>
              </a:rPr>
              <a:t>1</a:t>
            </a:r>
            <a:r>
              <a:rPr lang="en-US" altLang="en-US" sz="2400" b="1">
                <a:sym typeface="Symbol" panose="05050102010706020507" pitchFamily="18" charset="2"/>
              </a:rPr>
              <a:t>           x          K</a:t>
            </a:r>
            <a:r>
              <a:rPr lang="en-US" altLang="en-US" sz="2400" b="1" baseline="-25000">
                <a:sym typeface="Symbol" panose="05050102010706020507" pitchFamily="18" charset="2"/>
              </a:rPr>
              <a:t>2</a:t>
            </a:r>
            <a:r>
              <a:rPr lang="en-US" altLang="en-US" sz="2400" b="1">
                <a:sym typeface="Symbol" panose="05050102010706020507" pitchFamily="18" charset="2"/>
              </a:rPr>
              <a:t>        =     K</a:t>
            </a:r>
            <a:r>
              <a:rPr lang="en-US" altLang="en-US" sz="2400" b="1" baseline="-25000">
                <a:sym typeface="Symbol" panose="05050102010706020507" pitchFamily="18" charset="2"/>
              </a:rPr>
              <a:t>3</a:t>
            </a:r>
          </a:p>
          <a:p>
            <a:pPr>
              <a:spcBef>
                <a:spcPct val="0"/>
              </a:spcBef>
              <a:buFontTx/>
              <a:buNone/>
            </a:pPr>
            <a:endParaRPr lang="en-US" altLang="en-US" sz="2400" b="1" baseline="-25000">
              <a:sym typeface="Symbol" panose="05050102010706020507" pitchFamily="18" charset="2"/>
            </a:endParaRPr>
          </a:p>
          <a:p>
            <a:pPr>
              <a:spcBef>
                <a:spcPct val="0"/>
              </a:spcBef>
              <a:buFontTx/>
              <a:buNone/>
            </a:pPr>
            <a:r>
              <a:rPr lang="en-US" altLang="en-US" sz="2400" b="1">
                <a:sym typeface="Symbol" panose="05050102010706020507" pitchFamily="18" charset="2"/>
              </a:rPr>
              <a:t>K</a:t>
            </a:r>
            <a:r>
              <a:rPr lang="en-US" altLang="en-US" sz="2400" b="1" baseline="-25000">
                <a:sym typeface="Symbol" panose="05050102010706020507" pitchFamily="18" charset="2"/>
              </a:rPr>
              <a:t>a</a:t>
            </a:r>
            <a:r>
              <a:rPr lang="en-US" altLang="en-US" sz="2400" b="1">
                <a:sym typeface="Symbol" panose="05050102010706020507" pitchFamily="18" charset="2"/>
              </a:rPr>
              <a:t>K</a:t>
            </a:r>
            <a:r>
              <a:rPr lang="en-US" altLang="en-US" sz="2400" b="1" baseline="-25000">
                <a:sym typeface="Symbol" panose="05050102010706020507" pitchFamily="18" charset="2"/>
              </a:rPr>
              <a:t>b</a:t>
            </a:r>
            <a:r>
              <a:rPr lang="en-US" altLang="en-US" sz="2400" b="1">
                <a:sym typeface="Symbol" panose="05050102010706020507" pitchFamily="18" charset="2"/>
              </a:rPr>
              <a:t>  =    </a:t>
            </a:r>
            <a:r>
              <a:rPr lang="en-US" altLang="en-US" sz="2400" b="1" u="sng">
                <a:sym typeface="Symbol" panose="05050102010706020507" pitchFamily="18" charset="2"/>
              </a:rPr>
              <a:t>[NH</a:t>
            </a:r>
            <a:r>
              <a:rPr lang="en-US" altLang="en-US" sz="2400" b="1" u="sng" baseline="-25000">
                <a:sym typeface="Symbol" panose="05050102010706020507" pitchFamily="18" charset="2"/>
              </a:rPr>
              <a:t>3</a:t>
            </a:r>
            <a:r>
              <a:rPr lang="en-US" altLang="en-US" sz="2400" b="1" u="sng">
                <a:sym typeface="Symbol" panose="05050102010706020507" pitchFamily="18" charset="2"/>
              </a:rPr>
              <a:t>] [H</a:t>
            </a:r>
            <a:r>
              <a:rPr lang="en-US" altLang="en-US" sz="2400" b="1" u="sng" baseline="30000">
                <a:sym typeface="Symbol" panose="05050102010706020507" pitchFamily="18" charset="2"/>
              </a:rPr>
              <a:t>+</a:t>
            </a:r>
            <a:r>
              <a:rPr lang="en-US" altLang="en-US" sz="2400" b="1" u="sng">
                <a:sym typeface="Symbol" panose="05050102010706020507" pitchFamily="18" charset="2"/>
              </a:rPr>
              <a:t>]</a:t>
            </a:r>
            <a:r>
              <a:rPr lang="en-US" altLang="en-US" sz="2400" b="1">
                <a:sym typeface="Symbol" panose="05050102010706020507" pitchFamily="18" charset="2"/>
              </a:rPr>
              <a:t>      </a:t>
            </a:r>
            <a:r>
              <a:rPr lang="en-US" altLang="en-US" sz="2400" b="1" u="sng">
                <a:sym typeface="Symbol" panose="05050102010706020507" pitchFamily="18" charset="2"/>
              </a:rPr>
              <a:t>[NH</a:t>
            </a:r>
            <a:r>
              <a:rPr lang="en-US" altLang="en-US" sz="2400" b="1" u="sng" baseline="-25000">
                <a:sym typeface="Symbol" panose="05050102010706020507" pitchFamily="18" charset="2"/>
              </a:rPr>
              <a:t>4</a:t>
            </a:r>
            <a:r>
              <a:rPr lang="en-US" altLang="en-US" sz="2400" b="1" u="sng" baseline="30000">
                <a:sym typeface="Symbol" panose="05050102010706020507" pitchFamily="18" charset="2"/>
              </a:rPr>
              <a:t>+</a:t>
            </a:r>
            <a:r>
              <a:rPr lang="en-US" altLang="en-US" sz="2400" b="1" u="sng">
                <a:sym typeface="Symbol" panose="05050102010706020507" pitchFamily="18" charset="2"/>
              </a:rPr>
              <a:t>] [OH</a:t>
            </a:r>
            <a:r>
              <a:rPr lang="en-US" altLang="en-US" sz="2400" b="1" u="sng" baseline="30000">
                <a:sym typeface="Symbol" panose="05050102010706020507" pitchFamily="18" charset="2"/>
              </a:rPr>
              <a:t>-</a:t>
            </a:r>
            <a:r>
              <a:rPr lang="en-US" altLang="en-US" sz="2400" b="1" u="sng">
                <a:sym typeface="Symbol" panose="05050102010706020507" pitchFamily="18" charset="2"/>
              </a:rPr>
              <a:t>]</a:t>
            </a:r>
            <a:r>
              <a:rPr lang="en-US" altLang="en-US" sz="2400" b="1">
                <a:sym typeface="Symbol" panose="05050102010706020507" pitchFamily="18" charset="2"/>
              </a:rPr>
              <a:t>     =  [OH</a:t>
            </a:r>
            <a:r>
              <a:rPr lang="en-US" altLang="en-US" sz="2400" b="1" baseline="30000">
                <a:sym typeface="Symbol" panose="05050102010706020507" pitchFamily="18" charset="2"/>
              </a:rPr>
              <a:t>-</a:t>
            </a:r>
            <a:r>
              <a:rPr lang="en-US" altLang="en-US" sz="2400" b="1">
                <a:sym typeface="Symbol" panose="05050102010706020507" pitchFamily="18" charset="2"/>
              </a:rPr>
              <a:t>] [H</a:t>
            </a:r>
            <a:r>
              <a:rPr lang="en-US" altLang="en-US" sz="2400" b="1" baseline="30000">
                <a:sym typeface="Symbol" panose="05050102010706020507" pitchFamily="18" charset="2"/>
              </a:rPr>
              <a:t>+</a:t>
            </a:r>
            <a:r>
              <a:rPr lang="en-US" altLang="en-US" sz="2400" b="1">
                <a:sym typeface="Symbol" panose="05050102010706020507" pitchFamily="18" charset="2"/>
              </a:rPr>
              <a:t>]  =  K</a:t>
            </a:r>
            <a:r>
              <a:rPr lang="en-US" altLang="en-US" sz="2400" b="1" baseline="-25000">
                <a:sym typeface="Symbol" panose="05050102010706020507" pitchFamily="18" charset="2"/>
              </a:rPr>
              <a:t>w</a:t>
            </a:r>
          </a:p>
          <a:p>
            <a:pPr>
              <a:spcBef>
                <a:spcPct val="0"/>
              </a:spcBef>
              <a:buFontTx/>
              <a:buNone/>
            </a:pPr>
            <a:r>
              <a:rPr lang="en-US" altLang="en-US" sz="2400" b="1">
                <a:sym typeface="Symbol" panose="05050102010706020507" pitchFamily="18" charset="2"/>
              </a:rPr>
              <a:t>                     [NH</a:t>
            </a:r>
            <a:r>
              <a:rPr lang="en-US" altLang="en-US" sz="2400" b="1" baseline="-25000">
                <a:sym typeface="Symbol" panose="05050102010706020507" pitchFamily="18" charset="2"/>
              </a:rPr>
              <a:t>4</a:t>
            </a:r>
            <a:r>
              <a:rPr lang="en-US" altLang="en-US" sz="2400" b="1" baseline="30000">
                <a:sym typeface="Symbol" panose="05050102010706020507" pitchFamily="18" charset="2"/>
              </a:rPr>
              <a:t>+</a:t>
            </a:r>
            <a:r>
              <a:rPr lang="en-US" altLang="en-US" sz="2400" b="1">
                <a:sym typeface="Symbol" panose="05050102010706020507" pitchFamily="18" charset="2"/>
              </a:rPr>
              <a:t>]              [NH</a:t>
            </a:r>
            <a:r>
              <a:rPr lang="en-US" altLang="en-US" sz="2400" b="1" baseline="-25000">
                <a:sym typeface="Symbol" panose="05050102010706020507" pitchFamily="18" charset="2"/>
              </a:rPr>
              <a:t>3</a:t>
            </a:r>
            <a:r>
              <a:rPr lang="en-US" altLang="en-US" sz="2400" b="1">
                <a:sym typeface="Symbol" panose="05050102010706020507" pitchFamily="18" charset="2"/>
              </a:rPr>
              <a:t>]</a:t>
            </a:r>
          </a:p>
        </p:txBody>
      </p:sp>
      <p:sp>
        <p:nvSpPr>
          <p:cNvPr id="120835" name="AutoShape 5"/>
          <p:cNvSpPr>
            <a:spLocks noChangeArrowheads="1"/>
          </p:cNvSpPr>
          <p:nvPr/>
        </p:nvSpPr>
        <p:spPr bwMode="auto">
          <a:xfrm>
            <a:off x="3352800" y="5562600"/>
            <a:ext cx="1828800" cy="91440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20836" name="AutoShape 6"/>
          <p:cNvSpPr>
            <a:spLocks noChangeArrowheads="1"/>
          </p:cNvSpPr>
          <p:nvPr/>
        </p:nvSpPr>
        <p:spPr bwMode="auto">
          <a:xfrm>
            <a:off x="1447800" y="5638800"/>
            <a:ext cx="1600200" cy="91440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20837" name="TextBox 1"/>
          <p:cNvSpPr txBox="1">
            <a:spLocks noChangeArrowheads="1"/>
          </p:cNvSpPr>
          <p:nvPr/>
        </p:nvSpPr>
        <p:spPr bwMode="auto">
          <a:xfrm>
            <a:off x="3611563" y="1412875"/>
            <a:ext cx="5311775" cy="8318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Q. Calculate K</a:t>
            </a:r>
            <a:r>
              <a:rPr lang="en-US" altLang="en-US" sz="2400" b="1" baseline="-25000"/>
              <a:t>b</a:t>
            </a:r>
            <a:r>
              <a:rPr lang="en-US" altLang="en-US" sz="2400" b="1"/>
              <a:t> for F</a:t>
            </a:r>
            <a:r>
              <a:rPr lang="en-US" altLang="en-US" sz="2400" b="1" baseline="30000"/>
              <a:t>-</a:t>
            </a:r>
            <a:r>
              <a:rPr lang="en-US" altLang="en-US" sz="2400" b="1"/>
              <a:t> if K</a:t>
            </a:r>
            <a:r>
              <a:rPr lang="en-US" altLang="en-US" sz="2400" b="1" baseline="-25000"/>
              <a:t>a</a:t>
            </a:r>
            <a:r>
              <a:rPr lang="en-US" altLang="en-US" sz="2400" b="1"/>
              <a:t> =  6.8 x 10</a:t>
            </a:r>
            <a:r>
              <a:rPr lang="en-US" altLang="en-US" sz="2400" b="1" baseline="30000"/>
              <a:t>-4</a:t>
            </a:r>
            <a:endParaRPr lang="en-US" altLang="en-US" sz="2400" b="1"/>
          </a:p>
          <a:p>
            <a:pPr>
              <a:spcBef>
                <a:spcPct val="0"/>
              </a:spcBef>
              <a:buFontTx/>
              <a:buNone/>
            </a:pPr>
            <a:endParaRPr lang="en-US" altLang="en-US" sz="240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5050">
            <a:alpha val="18039"/>
          </a:srgbClr>
        </a:solidFill>
        <a:effectLst/>
      </p:bgPr>
    </p:bg>
    <p:spTree>
      <p:nvGrpSpPr>
        <p:cNvPr id="1" name=""/>
        <p:cNvGrpSpPr/>
        <p:nvPr/>
      </p:nvGrpSpPr>
      <p:grpSpPr>
        <a:xfrm>
          <a:off x="0" y="0"/>
          <a:ext cx="0" cy="0"/>
          <a:chOff x="0" y="0"/>
          <a:chExt cx="0" cy="0"/>
        </a:xfrm>
      </p:grpSpPr>
      <p:sp>
        <p:nvSpPr>
          <p:cNvPr id="63490" name="Text Box 2">
            <a:extLst>
              <a:ext uri="{FF2B5EF4-FFF2-40B4-BE49-F238E27FC236}">
                <a16:creationId xmlns:a16="http://schemas.microsoft.com/office/drawing/2014/main" xmlns="" id="{5C38220A-885C-4AC3-B440-A25A6E69FA52}"/>
              </a:ext>
            </a:extLst>
          </p:cNvPr>
          <p:cNvSpPr txBox="1">
            <a:spLocks noChangeArrowheads="1"/>
          </p:cNvSpPr>
          <p:nvPr/>
        </p:nvSpPr>
        <p:spPr bwMode="auto">
          <a:xfrm>
            <a:off x="228600" y="304800"/>
            <a:ext cx="8686800" cy="6202363"/>
          </a:xfrm>
          <a:prstGeom prst="rect">
            <a:avLst/>
          </a:prstGeom>
          <a:noFill/>
          <a:ln w="9525">
            <a:noFill/>
            <a:miter lim="800000"/>
            <a:headEnd/>
            <a:tailEnd/>
          </a:ln>
        </p:spPr>
        <p:txBody>
          <a:bodyPr>
            <a:spAutoFit/>
          </a:bodyPr>
          <a:lstStyle/>
          <a:p>
            <a:pPr algn="ctr">
              <a:defRPr/>
            </a:pPr>
            <a:r>
              <a:rPr lang="en-US" sz="2800" b="1" dirty="0">
                <a:latin typeface="+mn-lt"/>
              </a:rPr>
              <a:t>WORHSHOP AB #6 on Acid/Base equilibria</a:t>
            </a:r>
          </a:p>
          <a:p>
            <a:pPr algn="ctr">
              <a:defRPr/>
            </a:pPr>
            <a:endParaRPr lang="en-US" sz="1100" b="1" dirty="0">
              <a:solidFill>
                <a:srgbClr val="00B050"/>
              </a:solidFill>
              <a:latin typeface="Comic Sans MS" pitchFamily="66" charset="0"/>
            </a:endParaRPr>
          </a:p>
          <a:p>
            <a:pPr>
              <a:defRPr/>
            </a:pPr>
            <a:r>
              <a:rPr lang="en-US" sz="2800" dirty="0">
                <a:latin typeface="+mn-lt"/>
              </a:rPr>
              <a:t>Q1. What is the percent ionization of a 0.0850 M  HC</a:t>
            </a:r>
            <a:r>
              <a:rPr lang="en-US" sz="2800" baseline="-25000" dirty="0">
                <a:latin typeface="+mn-lt"/>
              </a:rPr>
              <a:t>2</a:t>
            </a:r>
            <a:r>
              <a:rPr lang="en-US" sz="2800" dirty="0">
                <a:latin typeface="+mn-lt"/>
              </a:rPr>
              <a:t>H</a:t>
            </a:r>
            <a:r>
              <a:rPr lang="en-US" sz="2800" baseline="-25000" dirty="0">
                <a:latin typeface="+mn-lt"/>
              </a:rPr>
              <a:t>3</a:t>
            </a:r>
            <a:r>
              <a:rPr lang="en-US" sz="2800" dirty="0">
                <a:latin typeface="+mn-lt"/>
              </a:rPr>
              <a:t>O</a:t>
            </a:r>
            <a:r>
              <a:rPr lang="en-US" sz="2800" baseline="-25000" dirty="0">
                <a:latin typeface="+mn-lt"/>
              </a:rPr>
              <a:t>2</a:t>
            </a:r>
            <a:r>
              <a:rPr lang="en-US" sz="2800" dirty="0">
                <a:latin typeface="+mn-lt"/>
              </a:rPr>
              <a:t> solution.</a:t>
            </a:r>
          </a:p>
          <a:p>
            <a:pPr>
              <a:defRPr/>
            </a:pPr>
            <a:endParaRPr lang="en-US" sz="1200" dirty="0">
              <a:latin typeface="+mn-lt"/>
            </a:endParaRPr>
          </a:p>
          <a:p>
            <a:pPr>
              <a:defRPr/>
            </a:pPr>
            <a:r>
              <a:rPr lang="en-US" sz="2800" dirty="0">
                <a:latin typeface="+mn-lt"/>
              </a:rPr>
              <a:t>Q2. What is the </a:t>
            </a:r>
            <a:r>
              <a:rPr lang="en-US" sz="2800" dirty="0" err="1">
                <a:latin typeface="+mn-lt"/>
              </a:rPr>
              <a:t>molarity</a:t>
            </a:r>
            <a:r>
              <a:rPr lang="en-US" sz="2800" dirty="0">
                <a:latin typeface="+mn-lt"/>
              </a:rPr>
              <a:t> of an aqueous HCN solution if the pH is 5.7?</a:t>
            </a:r>
          </a:p>
          <a:p>
            <a:pPr>
              <a:defRPr/>
            </a:pPr>
            <a:endParaRPr lang="en-US" sz="1200" dirty="0">
              <a:latin typeface="+mn-lt"/>
            </a:endParaRPr>
          </a:p>
          <a:p>
            <a:pPr>
              <a:defRPr/>
            </a:pPr>
            <a:r>
              <a:rPr lang="en-US" sz="2800" dirty="0">
                <a:latin typeface="+mn-lt"/>
              </a:rPr>
              <a:t>Q3. Calculate the </a:t>
            </a:r>
            <a:r>
              <a:rPr lang="en-US" sz="2800" dirty="0" err="1">
                <a:latin typeface="+mn-lt"/>
              </a:rPr>
              <a:t>pOH</a:t>
            </a:r>
            <a:r>
              <a:rPr lang="en-US" sz="2800" dirty="0">
                <a:latin typeface="+mn-lt"/>
              </a:rPr>
              <a:t> of a 0.351 M aqueous solution of NH</a:t>
            </a:r>
            <a:r>
              <a:rPr lang="en-US" sz="2800" baseline="-25000" dirty="0">
                <a:latin typeface="+mn-lt"/>
              </a:rPr>
              <a:t>3</a:t>
            </a:r>
            <a:r>
              <a:rPr lang="en-US" sz="2800" dirty="0">
                <a:latin typeface="+mn-lt"/>
              </a:rPr>
              <a:t>.</a:t>
            </a:r>
          </a:p>
          <a:p>
            <a:pPr>
              <a:defRPr/>
            </a:pPr>
            <a:endParaRPr lang="en-US" sz="1200" dirty="0">
              <a:latin typeface="+mn-lt"/>
            </a:endParaRPr>
          </a:p>
          <a:p>
            <a:pPr>
              <a:defRPr/>
            </a:pPr>
            <a:r>
              <a:rPr lang="en-US" sz="2800" dirty="0">
                <a:latin typeface="+mn-lt"/>
              </a:rPr>
              <a:t>Q4. Calculate the pH of a 0.025M solution of citric acid.</a:t>
            </a:r>
          </a:p>
          <a:p>
            <a:pPr>
              <a:defRPr/>
            </a:pPr>
            <a:endParaRPr lang="en-US" sz="1400" b="1" dirty="0"/>
          </a:p>
          <a:p>
            <a:pPr>
              <a:defRPr/>
            </a:pPr>
            <a:r>
              <a:rPr lang="en-US" sz="2800" dirty="0"/>
              <a:t>Q5. Give K</a:t>
            </a:r>
            <a:r>
              <a:rPr lang="en-US" sz="2800" baseline="-25000" dirty="0"/>
              <a:t>b</a:t>
            </a:r>
            <a:r>
              <a:rPr lang="en-US" sz="2800" dirty="0"/>
              <a:t> for all of the </a:t>
            </a:r>
            <a:r>
              <a:rPr lang="en-US" sz="2800" dirty="0" err="1"/>
              <a:t>K</a:t>
            </a:r>
            <a:r>
              <a:rPr lang="en-US" sz="2800" baseline="-25000" dirty="0" err="1"/>
              <a:t>a</a:t>
            </a:r>
            <a:r>
              <a:rPr lang="en-US" sz="2800" dirty="0" err="1"/>
              <a:t>’s</a:t>
            </a:r>
            <a:r>
              <a:rPr lang="en-US" sz="2800" dirty="0"/>
              <a:t> listed below.</a:t>
            </a:r>
          </a:p>
          <a:p>
            <a:pPr>
              <a:defRPr/>
            </a:pPr>
            <a:endParaRPr lang="en-US" sz="1200" dirty="0"/>
          </a:p>
          <a:p>
            <a:pPr>
              <a:defRPr/>
            </a:pPr>
            <a:r>
              <a:rPr lang="en-US" b="1" dirty="0">
                <a:solidFill>
                  <a:srgbClr val="990033"/>
                </a:solidFill>
              </a:rPr>
              <a:t> </a:t>
            </a:r>
            <a:r>
              <a:rPr lang="en-US" b="1" dirty="0"/>
              <a:t>K</a:t>
            </a:r>
            <a:r>
              <a:rPr lang="en-US" b="1" baseline="-25000" dirty="0"/>
              <a:t>a</a:t>
            </a:r>
            <a:r>
              <a:rPr lang="en-US" b="1" dirty="0"/>
              <a:t> (acetic acid)  =  1.8 x 10</a:t>
            </a:r>
            <a:r>
              <a:rPr lang="en-US" b="1" baseline="30000" dirty="0"/>
              <a:t>-5	</a:t>
            </a:r>
            <a:r>
              <a:rPr lang="en-US" b="1" dirty="0"/>
              <a:t>K</a:t>
            </a:r>
            <a:r>
              <a:rPr lang="en-US" b="1" baseline="-25000" dirty="0"/>
              <a:t>b</a:t>
            </a:r>
            <a:r>
              <a:rPr lang="en-US" b="1" dirty="0"/>
              <a:t> (ammonia) =  1.8 x 10</a:t>
            </a:r>
            <a:r>
              <a:rPr lang="en-US" b="1" baseline="30000" dirty="0"/>
              <a:t>-5</a:t>
            </a:r>
            <a:endParaRPr lang="en-US" b="1" dirty="0"/>
          </a:p>
          <a:p>
            <a:pPr>
              <a:defRPr/>
            </a:pPr>
            <a:r>
              <a:rPr lang="en-US" b="1" dirty="0"/>
              <a:t> K</a:t>
            </a:r>
            <a:r>
              <a:rPr lang="en-US" b="1" baseline="-25000" dirty="0"/>
              <a:t>a </a:t>
            </a:r>
            <a:r>
              <a:rPr lang="en-US" b="1" dirty="0"/>
              <a:t>(hydrocyanic) =  4.9 x 10</a:t>
            </a:r>
            <a:r>
              <a:rPr lang="en-US" b="1" baseline="30000" dirty="0"/>
              <a:t>-10</a:t>
            </a:r>
            <a:r>
              <a:rPr lang="en-US" b="1" dirty="0"/>
              <a:t>	K</a:t>
            </a:r>
            <a:r>
              <a:rPr lang="en-US" b="1" baseline="-25000" dirty="0"/>
              <a:t>a2</a:t>
            </a:r>
            <a:r>
              <a:rPr lang="en-US" b="1" dirty="0"/>
              <a:t> (citric acid) =  1.7 x 10</a:t>
            </a:r>
            <a:r>
              <a:rPr lang="en-US" b="1" baseline="30000" dirty="0"/>
              <a:t>-5</a:t>
            </a:r>
            <a:endParaRPr lang="en-US" b="1" dirty="0"/>
          </a:p>
          <a:p>
            <a:pPr>
              <a:defRPr/>
            </a:pPr>
            <a:r>
              <a:rPr lang="en-US" b="1" dirty="0"/>
              <a:t> K</a:t>
            </a:r>
            <a:r>
              <a:rPr lang="en-US" b="1" baseline="-25000" dirty="0"/>
              <a:t>a1</a:t>
            </a:r>
            <a:r>
              <a:rPr lang="en-US" b="1" dirty="0"/>
              <a:t> (citric acid) =  7.4 x 10</a:t>
            </a:r>
            <a:r>
              <a:rPr lang="en-US" b="1" baseline="30000" dirty="0"/>
              <a:t>-4	</a:t>
            </a:r>
            <a:r>
              <a:rPr lang="en-US" b="1" dirty="0"/>
              <a:t>	K</a:t>
            </a:r>
            <a:r>
              <a:rPr lang="en-US" b="1" baseline="-25000" dirty="0"/>
              <a:t>a3</a:t>
            </a:r>
            <a:r>
              <a:rPr lang="en-US" b="1" dirty="0"/>
              <a:t> (citric acid) =  4.0 x 10</a:t>
            </a:r>
            <a:r>
              <a:rPr lang="en-US" b="1" baseline="30000" dirty="0"/>
              <a:t>-7</a:t>
            </a:r>
            <a:r>
              <a:rPr lang="en-US" b="1" dirty="0"/>
              <a:t>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C9EE2E-B251-411F-8312-19D78491DF07}"/>
              </a:ext>
            </a:extLst>
          </p:cNvPr>
          <p:cNvSpPr>
            <a:spLocks noGrp="1"/>
          </p:cNvSpPr>
          <p:nvPr>
            <p:ph type="title"/>
          </p:nvPr>
        </p:nvSpPr>
        <p:spPr/>
        <p:txBody>
          <a:bodyPr/>
          <a:lstStyle/>
          <a:p>
            <a:pPr>
              <a:defRPr/>
            </a:pPr>
            <a:r>
              <a:rPr lang="en-US" b="1" dirty="0">
                <a:solidFill>
                  <a:srgbClr val="930F93"/>
                </a:solidFill>
                <a:effectLst>
                  <a:outerShdw blurRad="38100" dist="38100" dir="2700000" algn="tl">
                    <a:srgbClr val="000000">
                      <a:alpha val="43137"/>
                    </a:srgbClr>
                  </a:outerShdw>
                </a:effectLst>
              </a:rPr>
              <a:t>Acid–Base Properties of Salts</a:t>
            </a:r>
          </a:p>
        </p:txBody>
      </p:sp>
      <p:sp>
        <p:nvSpPr>
          <p:cNvPr id="124931" name="Content Placeholder 2"/>
          <p:cNvSpPr>
            <a:spLocks noGrp="1" noChangeArrowheads="1"/>
          </p:cNvSpPr>
          <p:nvPr>
            <p:ph idx="1"/>
          </p:nvPr>
        </p:nvSpPr>
        <p:spPr>
          <a:xfrm>
            <a:off x="457200" y="1600200"/>
            <a:ext cx="5562600" cy="366713"/>
          </a:xfrm>
        </p:spPr>
        <p:txBody>
          <a:bodyPr/>
          <a:lstStyle/>
          <a:p>
            <a:r>
              <a:rPr lang="en-US" altLang="en-US" sz="2600" smtClean="0"/>
              <a:t>Many ions react with water to create</a:t>
            </a:r>
          </a:p>
        </p:txBody>
      </p:sp>
      <p:graphicFrame>
        <p:nvGraphicFramePr>
          <p:cNvPr id="124932" name="Object 8" descr="H plus or O H minus"/>
          <p:cNvGraphicFramePr>
            <a:graphicFrameLocks noChangeAspect="1"/>
          </p:cNvGraphicFramePr>
          <p:nvPr/>
        </p:nvGraphicFramePr>
        <p:xfrm>
          <a:off x="6115050" y="1636713"/>
          <a:ext cx="1600200" cy="330200"/>
        </p:xfrm>
        <a:graphic>
          <a:graphicData uri="http://schemas.openxmlformats.org/presentationml/2006/ole">
            <mc:AlternateContent xmlns:mc="http://schemas.openxmlformats.org/markup-compatibility/2006">
              <mc:Choice xmlns:v="urn:schemas-microsoft-com:vml" Requires="v">
                <p:oleObj spid="_x0000_s124934" name="Equation" r:id="rId3" imgW="1600200" imgH="330200" progId="Equation.DSMT4">
                  <p:embed/>
                </p:oleObj>
              </mc:Choice>
              <mc:Fallback>
                <p:oleObj name="Equation" r:id="rId3" imgW="1600200" imgH="330200" progId="Equation.DSMT4">
                  <p:embed/>
                  <p:pic>
                    <p:nvPicPr>
                      <p:cNvPr id="0" name="Object 8" descr="H plus or O H min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050" y="1636713"/>
                        <a:ext cx="160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Content Placeholder 3">
            <a:extLst>
              <a:ext uri="{FF2B5EF4-FFF2-40B4-BE49-F238E27FC236}">
                <a16:creationId xmlns:a16="http://schemas.microsoft.com/office/drawing/2014/main" xmlns="" id="{9F993BB7-516F-47F9-BD6E-B95ECF38849A}"/>
              </a:ext>
            </a:extLst>
          </p:cNvPr>
          <p:cNvSpPr>
            <a:spLocks noGrp="1"/>
          </p:cNvSpPr>
          <p:nvPr>
            <p:ph sz="quarter" idx="13"/>
          </p:nvPr>
        </p:nvSpPr>
        <p:spPr>
          <a:xfrm>
            <a:off x="457200" y="2057400"/>
            <a:ext cx="8229600" cy="2743200"/>
          </a:xfrm>
        </p:spPr>
        <p:txBody>
          <a:bodyPr/>
          <a:lstStyle/>
          <a:p>
            <a:pPr indent="0">
              <a:buFontTx/>
              <a:buNone/>
              <a:defRPr/>
            </a:pPr>
            <a:r>
              <a:rPr lang="en-US" sz="2600" dirty="0"/>
              <a:t>The reaction with water is often called </a:t>
            </a:r>
            <a:r>
              <a:rPr lang="en-US" sz="2600" b="1" dirty="0"/>
              <a:t>hydrolysis</a:t>
            </a:r>
            <a:r>
              <a:rPr lang="en-US" sz="2600" dirty="0"/>
              <a:t>.</a:t>
            </a:r>
          </a:p>
          <a:p>
            <a:pPr>
              <a:defRPr/>
            </a:pPr>
            <a:r>
              <a:rPr lang="en-US" sz="2600" dirty="0"/>
              <a:t>To determine whether a salt is an acid or a base, you need to look at the cation and anion separately.</a:t>
            </a:r>
          </a:p>
          <a:p>
            <a:pPr>
              <a:defRPr/>
            </a:pPr>
            <a:r>
              <a:rPr lang="en-US" sz="2600" dirty="0"/>
              <a:t>The cation can be acidic or neutral.</a:t>
            </a:r>
          </a:p>
          <a:p>
            <a:pPr>
              <a:defRPr/>
            </a:pPr>
            <a:r>
              <a:rPr lang="en-US" sz="2600" dirty="0"/>
              <a:t>The anion can be acidic, basic, or neutral.</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noChangeArrowheads="1"/>
          </p:cNvSpPr>
          <p:nvPr>
            <p:ph type="title"/>
          </p:nvPr>
        </p:nvSpPr>
        <p:spPr/>
        <p:txBody>
          <a:bodyPr/>
          <a:lstStyle/>
          <a:p>
            <a:r>
              <a:rPr lang="en-US" altLang="en-US" smtClean="0"/>
              <a:t>Cations</a:t>
            </a:r>
          </a:p>
        </p:txBody>
      </p:sp>
      <p:sp>
        <p:nvSpPr>
          <p:cNvPr id="125955" name="Content Placeholder 2"/>
          <p:cNvSpPr>
            <a:spLocks noGrp="1" noChangeArrowheads="1"/>
          </p:cNvSpPr>
          <p:nvPr>
            <p:ph idx="1"/>
          </p:nvPr>
        </p:nvSpPr>
        <p:spPr>
          <a:xfrm>
            <a:off x="457200" y="1600200"/>
            <a:ext cx="8229600" cy="993775"/>
          </a:xfrm>
        </p:spPr>
        <p:txBody>
          <a:bodyPr/>
          <a:lstStyle/>
          <a:p>
            <a:r>
              <a:rPr lang="en-US" altLang="en-US" sz="2600" smtClean="0"/>
              <a:t>Group I or group II metal cations are neutral.</a:t>
            </a:r>
          </a:p>
          <a:p>
            <a:r>
              <a:rPr lang="en-US" altLang="en-US" sz="2600" smtClean="0"/>
              <a:t>Polyatomic cations are typically the conjugate </a:t>
            </a:r>
            <a:r>
              <a:rPr lang="en-US" altLang="en-US" sz="2400" smtClean="0"/>
              <a:t>acids of</a:t>
            </a:r>
            <a:endParaRPr lang="en-US" altLang="en-US" sz="2600" smtClean="0"/>
          </a:p>
        </p:txBody>
      </p:sp>
      <p:sp>
        <p:nvSpPr>
          <p:cNvPr id="125956" name="Content Placeholder 3"/>
          <p:cNvSpPr>
            <a:spLocks noGrp="1" noChangeArrowheads="1"/>
          </p:cNvSpPr>
          <p:nvPr>
            <p:ph sz="quarter" idx="13"/>
          </p:nvPr>
        </p:nvSpPr>
        <p:spPr>
          <a:xfrm>
            <a:off x="685800" y="2640013"/>
            <a:ext cx="3886200" cy="457200"/>
          </a:xfrm>
        </p:spPr>
        <p:txBody>
          <a:bodyPr/>
          <a:lstStyle/>
          <a:p>
            <a:pPr marL="0" indent="0">
              <a:buFontTx/>
              <a:buNone/>
            </a:pPr>
            <a:r>
              <a:rPr lang="en-US" altLang="en-US" sz="2600" smtClean="0"/>
              <a:t>a weak base; for example,</a:t>
            </a:r>
          </a:p>
        </p:txBody>
      </p:sp>
      <p:graphicFrame>
        <p:nvGraphicFramePr>
          <p:cNvPr id="125957" name="Object 8" descr="N H 4, plus"/>
          <p:cNvGraphicFramePr>
            <a:graphicFrameLocks noChangeAspect="1"/>
          </p:cNvGraphicFramePr>
          <p:nvPr/>
        </p:nvGraphicFramePr>
        <p:xfrm>
          <a:off x="4638675" y="2686050"/>
          <a:ext cx="838200" cy="431800"/>
        </p:xfrm>
        <a:graphic>
          <a:graphicData uri="http://schemas.openxmlformats.org/presentationml/2006/ole">
            <mc:AlternateContent xmlns:mc="http://schemas.openxmlformats.org/markup-compatibility/2006">
              <mc:Choice xmlns:v="urn:schemas-microsoft-com:vml" Requires="v">
                <p:oleObj spid="_x0000_s125960" name="Equation" r:id="rId3" imgW="837836" imgH="431613" progId="Equation.DSMT4">
                  <p:embed/>
                </p:oleObj>
              </mc:Choice>
              <mc:Fallback>
                <p:oleObj name="Equation" r:id="rId3" imgW="837836" imgH="431613" progId="Equation.DSMT4">
                  <p:embed/>
                  <p:pic>
                    <p:nvPicPr>
                      <p:cNvPr id="0" name="Object 8" descr="N H 4, pl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8675" y="2686050"/>
                        <a:ext cx="8382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5958" name="Content Placeholder 4"/>
          <p:cNvSpPr>
            <a:spLocks noGrp="1" noChangeArrowheads="1"/>
          </p:cNvSpPr>
          <p:nvPr>
            <p:ph sz="quarter" idx="14"/>
          </p:nvPr>
        </p:nvSpPr>
        <p:spPr>
          <a:xfrm>
            <a:off x="457200" y="3165475"/>
            <a:ext cx="8229600" cy="831850"/>
          </a:xfrm>
        </p:spPr>
        <p:txBody>
          <a:bodyPr/>
          <a:lstStyle/>
          <a:p>
            <a:r>
              <a:rPr lang="en-US" altLang="en-US" sz="2600" smtClean="0"/>
              <a:t>Transition and post-transition metal cations are acidic. Why? (There are no H atoms in these cations!)</a:t>
            </a:r>
          </a:p>
        </p:txBody>
      </p:sp>
      <p:pic>
        <p:nvPicPr>
          <p:cNvPr id="125959" name="Picture 9" descr="A photograph shows beakers of different colors at different p H atoms. The beakers are described in the following list. The following list provides the Molecule, Indicator, p H, Color of solution for the photos. Item 1. Molecule, N ay N O 3. Indicator, Bromthymol blue. p H, 7. Color of solution, Dark green. Item 2. Molecule, C ay, N O 3, sub 2. Indicator, Bromthymol blue. p H, 6.9. Color of solution, Light green. Item 3. Molecule, Z n, N O 3 sub 2. Indicator, Methyl red. p H, 5.5. Color of solution, Yellow. Item 4. Molecule, Ay l, N O 3, sub 3. Indicator, Methyl orange. p H, 3.5. Color of solution, Red. "/>
          <p:cNvPicPr>
            <a:picLocks noChangeAspect="1"/>
          </p:cNvPicPr>
          <p:nvPr/>
        </p:nvPicPr>
        <p:blipFill>
          <a:blip r:embed="rId5">
            <a:extLst>
              <a:ext uri="{28A0092B-C50C-407E-A947-70E740481C1C}">
                <a14:useLocalDpi xmlns:a14="http://schemas.microsoft.com/office/drawing/2010/main" val="0"/>
              </a:ext>
            </a:extLst>
          </a:blip>
          <a:srcRect b="2565"/>
          <a:stretch>
            <a:fillRect/>
          </a:stretch>
        </p:blipFill>
        <p:spPr bwMode="auto">
          <a:xfrm>
            <a:off x="2949575" y="4032250"/>
            <a:ext cx="337820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noChangeArrowheads="1"/>
          </p:cNvSpPr>
          <p:nvPr>
            <p:ph type="title"/>
          </p:nvPr>
        </p:nvSpPr>
        <p:spPr/>
        <p:txBody>
          <a:bodyPr/>
          <a:lstStyle/>
          <a:p>
            <a:r>
              <a:rPr lang="en-US" altLang="en-US" smtClean="0"/>
              <a:t>Hydrated Cations</a:t>
            </a:r>
            <a:endParaRPr lang="en-US" altLang="en-US" sz="2000" smtClean="0"/>
          </a:p>
        </p:txBody>
      </p:sp>
      <p:sp>
        <p:nvSpPr>
          <p:cNvPr id="126979" name="Content Placeholder 2"/>
          <p:cNvSpPr>
            <a:spLocks noGrp="1" noChangeArrowheads="1"/>
          </p:cNvSpPr>
          <p:nvPr>
            <p:ph idx="1"/>
          </p:nvPr>
        </p:nvSpPr>
        <p:spPr>
          <a:xfrm>
            <a:off x="457200" y="1600200"/>
            <a:ext cx="8229600" cy="1828800"/>
          </a:xfrm>
        </p:spPr>
        <p:txBody>
          <a:bodyPr/>
          <a:lstStyle/>
          <a:p>
            <a:r>
              <a:rPr lang="en-US" altLang="en-US" sz="2600" smtClean="0"/>
              <a:t>Transition and post-transition metals form hydrated cations.</a:t>
            </a:r>
          </a:p>
          <a:p>
            <a:r>
              <a:rPr lang="en-US" altLang="en-US" sz="2600" smtClean="0"/>
              <a:t>The water attached to the metal is more acidic than free water molecules, making the hydrated ions acidic.</a:t>
            </a:r>
          </a:p>
        </p:txBody>
      </p:sp>
      <p:pic>
        <p:nvPicPr>
          <p:cNvPr id="126980" name="Picture 3" descr="Ball and stick models show the reaction of hydrated iron with water. The overall reaction is F e, H 2 O, sub 6, 3 plus, aqueous, plus H 2 O, liquid, goes, via a two-headed arrow, to F e, H 2 O, sub 5, O H, 2 plus, aqueous, plus H 3 O plus, aqueous. The structure of the first reactant is a central F e single bonded to four H 2 O in a plane, forming a square, as well as above and below to H 2 O. The interaction between F e 3 plus and the oxygen of a bound H 2 O molecule weakens O single bond H bonds. A nearby H 2 O molecule takes an H from one of the H 2 O atoms attached to F e. The structure of F e, H 2 O, sub 5, O H, 2 plus is the same as, F e, H2 O, sub 6, 3 plus except an H on one of the H 2 O is gone, and with H plus lost, the charge of the complex ion changes from 3 plus to 2 plus. H 3 O plus is created and the solution becomes acidic."/>
          <p:cNvPicPr>
            <a:picLocks noChangeAspect="1"/>
          </p:cNvPicPr>
          <p:nvPr/>
        </p:nvPicPr>
        <p:blipFill>
          <a:blip r:embed="rId2">
            <a:extLst>
              <a:ext uri="{28A0092B-C50C-407E-A947-70E740481C1C}">
                <a14:useLocalDpi xmlns:a14="http://schemas.microsoft.com/office/drawing/2010/main" val="0"/>
              </a:ext>
            </a:extLst>
          </a:blip>
          <a:srcRect b="3806"/>
          <a:stretch>
            <a:fillRect/>
          </a:stretch>
        </p:blipFill>
        <p:spPr bwMode="auto">
          <a:xfrm>
            <a:off x="1747838" y="3616325"/>
            <a:ext cx="5421312"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5029200" y="1981200"/>
            <a:ext cx="3163888" cy="4054475"/>
            <a:chOff x="3168" y="1248"/>
            <a:chExt cx="1993" cy="2554"/>
          </a:xfrm>
        </p:grpSpPr>
        <p:pic>
          <p:nvPicPr>
            <p:cNvPr id="1280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 y="1248"/>
              <a:ext cx="1993" cy="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21" name="Text Box 12"/>
            <p:cNvSpPr txBox="1">
              <a:spLocks noChangeArrowheads="1"/>
            </p:cNvSpPr>
            <p:nvPr/>
          </p:nvSpPr>
          <p:spPr bwMode="auto">
            <a:xfrm>
              <a:off x="3744" y="3552"/>
              <a:ext cx="12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Al(H</a:t>
              </a:r>
              <a:r>
                <a:rPr lang="en-US" altLang="en-US" sz="2000" baseline="-25000"/>
                <a:t>2</a:t>
              </a:r>
              <a:r>
                <a:rPr lang="en-US" altLang="en-US" sz="2000"/>
                <a:t>O)</a:t>
              </a:r>
              <a:r>
                <a:rPr lang="en-US" altLang="en-US" sz="2000" baseline="-25000"/>
                <a:t>5</a:t>
              </a:r>
              <a:r>
                <a:rPr lang="en-US" altLang="en-US" sz="2000"/>
                <a:t>OH</a:t>
              </a:r>
              <a:r>
                <a:rPr lang="en-US" altLang="en-US" sz="2000" baseline="30000"/>
                <a:t>2+</a:t>
              </a:r>
              <a:endParaRPr lang="en-US" altLang="en-US" sz="2000"/>
            </a:p>
          </p:txBody>
        </p:sp>
      </p:grpSp>
      <p:grpSp>
        <p:nvGrpSpPr>
          <p:cNvPr id="3" name="Group 17"/>
          <p:cNvGrpSpPr>
            <a:grpSpLocks/>
          </p:cNvGrpSpPr>
          <p:nvPr/>
        </p:nvGrpSpPr>
        <p:grpSpPr bwMode="auto">
          <a:xfrm>
            <a:off x="457200" y="1925638"/>
            <a:ext cx="3236913" cy="4110037"/>
            <a:chOff x="288" y="1213"/>
            <a:chExt cx="2039" cy="2589"/>
          </a:xfrm>
        </p:grpSpPr>
        <p:pic>
          <p:nvPicPr>
            <p:cNvPr id="12801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1213"/>
              <a:ext cx="2039" cy="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19" name="Text Box 9"/>
            <p:cNvSpPr txBox="1">
              <a:spLocks noChangeArrowheads="1"/>
            </p:cNvSpPr>
            <p:nvPr/>
          </p:nvSpPr>
          <p:spPr bwMode="auto">
            <a:xfrm>
              <a:off x="864" y="3552"/>
              <a:ext cx="11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Al(H</a:t>
              </a:r>
              <a:r>
                <a:rPr lang="en-US" altLang="en-US" sz="2000" baseline="-25000"/>
                <a:t>2</a:t>
              </a:r>
              <a:r>
                <a:rPr lang="en-US" altLang="en-US" sz="2000"/>
                <a:t>O)</a:t>
              </a:r>
              <a:r>
                <a:rPr lang="en-US" altLang="en-US" sz="2000" baseline="-25000"/>
                <a:t>6</a:t>
              </a:r>
              <a:r>
                <a:rPr lang="en-US" altLang="en-US" sz="2000" baseline="30000"/>
                <a:t>3+</a:t>
              </a:r>
              <a:endParaRPr lang="en-US" altLang="en-US" sz="2000"/>
            </a:p>
          </p:txBody>
        </p:sp>
      </p:grpSp>
      <p:sp>
        <p:nvSpPr>
          <p:cNvPr id="128004" name="Text Box 7"/>
          <p:cNvSpPr txBox="1">
            <a:spLocks noChangeArrowheads="1"/>
          </p:cNvSpPr>
          <p:nvPr/>
        </p:nvSpPr>
        <p:spPr bwMode="auto">
          <a:xfrm>
            <a:off x="2438400" y="533400"/>
            <a:ext cx="594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The acidic behavior of the hydrated Al</a:t>
            </a:r>
            <a:r>
              <a:rPr lang="en-US" altLang="en-US" sz="2000" baseline="30000"/>
              <a:t>3+</a:t>
            </a:r>
            <a:r>
              <a:rPr lang="en-US" altLang="en-US" sz="2000"/>
              <a:t> ion.</a:t>
            </a:r>
          </a:p>
        </p:txBody>
      </p:sp>
      <p:pic>
        <p:nvPicPr>
          <p:cNvPr id="2048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3657600"/>
            <a:ext cx="1143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9"/>
          <p:cNvGrpSpPr>
            <a:grpSpLocks/>
          </p:cNvGrpSpPr>
          <p:nvPr/>
        </p:nvGrpSpPr>
        <p:grpSpPr bwMode="auto">
          <a:xfrm>
            <a:off x="3505200" y="2209800"/>
            <a:ext cx="1004888" cy="1311275"/>
            <a:chOff x="2208" y="1392"/>
            <a:chExt cx="633" cy="826"/>
          </a:xfrm>
        </p:grpSpPr>
        <p:pic>
          <p:nvPicPr>
            <p:cNvPr id="1280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8" y="1392"/>
              <a:ext cx="633"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17" name="Text Box 10"/>
            <p:cNvSpPr txBox="1">
              <a:spLocks noChangeArrowheads="1"/>
            </p:cNvSpPr>
            <p:nvPr/>
          </p:nvSpPr>
          <p:spPr bwMode="auto">
            <a:xfrm>
              <a:off x="2256" y="1968"/>
              <a:ext cx="5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000"/>
                <a:t>H</a:t>
              </a:r>
              <a:r>
                <a:rPr lang="en-US" altLang="en-US" sz="2000" baseline="-25000"/>
                <a:t>2</a:t>
              </a:r>
              <a:r>
                <a:rPr lang="en-US" altLang="en-US" sz="2000"/>
                <a:t>O</a:t>
              </a:r>
            </a:p>
          </p:txBody>
        </p:sp>
      </p:grpSp>
      <p:grpSp>
        <p:nvGrpSpPr>
          <p:cNvPr id="5" name="Group 22"/>
          <p:cNvGrpSpPr>
            <a:grpSpLocks/>
          </p:cNvGrpSpPr>
          <p:nvPr/>
        </p:nvGrpSpPr>
        <p:grpSpPr bwMode="auto">
          <a:xfrm>
            <a:off x="7772400" y="1981200"/>
            <a:ext cx="1143000" cy="1539875"/>
            <a:chOff x="4896" y="1248"/>
            <a:chExt cx="720" cy="970"/>
          </a:xfrm>
        </p:grpSpPr>
        <p:pic>
          <p:nvPicPr>
            <p:cNvPr id="1280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6" y="1248"/>
              <a:ext cx="66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15" name="Text Box 11"/>
            <p:cNvSpPr txBox="1">
              <a:spLocks noChangeArrowheads="1"/>
            </p:cNvSpPr>
            <p:nvPr/>
          </p:nvSpPr>
          <p:spPr bwMode="auto">
            <a:xfrm>
              <a:off x="5040" y="1968"/>
              <a:ext cx="5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000"/>
                <a:t>H</a:t>
              </a:r>
              <a:r>
                <a:rPr lang="en-US" altLang="en-US" sz="2000" baseline="-25000"/>
                <a:t>3</a:t>
              </a:r>
              <a:r>
                <a:rPr lang="en-US" altLang="en-US" sz="2000"/>
                <a:t>O</a:t>
              </a:r>
              <a:r>
                <a:rPr lang="en-US" altLang="en-US" sz="2000" baseline="30000"/>
                <a:t>+</a:t>
              </a:r>
              <a:endParaRPr lang="en-US" altLang="en-US" sz="2000"/>
            </a:p>
          </p:txBody>
        </p:sp>
      </p:grpSp>
      <p:grpSp>
        <p:nvGrpSpPr>
          <p:cNvPr id="6" name="Group 18"/>
          <p:cNvGrpSpPr>
            <a:grpSpLocks/>
          </p:cNvGrpSpPr>
          <p:nvPr/>
        </p:nvGrpSpPr>
        <p:grpSpPr bwMode="auto">
          <a:xfrm>
            <a:off x="457200" y="1295400"/>
            <a:ext cx="2438400" cy="2057400"/>
            <a:chOff x="288" y="816"/>
            <a:chExt cx="1536" cy="1296"/>
          </a:xfrm>
        </p:grpSpPr>
        <p:sp>
          <p:nvSpPr>
            <p:cNvPr id="128012" name="Text Box 13"/>
            <p:cNvSpPr txBox="1">
              <a:spLocks noChangeArrowheads="1"/>
            </p:cNvSpPr>
            <p:nvPr/>
          </p:nvSpPr>
          <p:spPr bwMode="auto">
            <a:xfrm>
              <a:off x="288" y="816"/>
              <a:ext cx="153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t>Electron density drawn toward Al</a:t>
              </a:r>
              <a:r>
                <a:rPr lang="en-US" altLang="en-US" sz="2400" baseline="30000"/>
                <a:t>3+</a:t>
              </a:r>
              <a:endParaRPr lang="en-US" altLang="en-US" sz="2400"/>
            </a:p>
          </p:txBody>
        </p:sp>
        <p:sp>
          <p:nvSpPr>
            <p:cNvPr id="128013" name="Line 14"/>
            <p:cNvSpPr>
              <a:spLocks noChangeShapeType="1"/>
            </p:cNvSpPr>
            <p:nvPr/>
          </p:nvSpPr>
          <p:spPr bwMode="auto">
            <a:xfrm>
              <a:off x="528" y="1248"/>
              <a:ext cx="528" cy="864"/>
            </a:xfrm>
            <a:prstGeom prst="line">
              <a:avLst/>
            </a:prstGeom>
            <a:noFill/>
            <a:ln w="28575">
              <a:solidFill>
                <a:srgbClr val="ED181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 name="Group 20"/>
          <p:cNvGrpSpPr>
            <a:grpSpLocks/>
          </p:cNvGrpSpPr>
          <p:nvPr/>
        </p:nvGrpSpPr>
        <p:grpSpPr bwMode="auto">
          <a:xfrm>
            <a:off x="3124200" y="1295400"/>
            <a:ext cx="1905000" cy="1066800"/>
            <a:chOff x="1968" y="816"/>
            <a:chExt cx="1200" cy="672"/>
          </a:xfrm>
        </p:grpSpPr>
        <p:sp>
          <p:nvSpPr>
            <p:cNvPr id="128010" name="Text Box 15"/>
            <p:cNvSpPr txBox="1">
              <a:spLocks noChangeArrowheads="1"/>
            </p:cNvSpPr>
            <p:nvPr/>
          </p:nvSpPr>
          <p:spPr bwMode="auto">
            <a:xfrm>
              <a:off x="1968" y="816"/>
              <a:ext cx="120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t>Nearby H</a:t>
              </a:r>
              <a:r>
                <a:rPr lang="en-US" altLang="en-US" sz="2400" baseline="-25000"/>
                <a:t>2</a:t>
              </a:r>
              <a:r>
                <a:rPr lang="en-US" altLang="en-US" sz="2400"/>
                <a:t>O acts as base</a:t>
              </a:r>
            </a:p>
          </p:txBody>
        </p:sp>
        <p:sp>
          <p:nvSpPr>
            <p:cNvPr id="128011" name="Line 16"/>
            <p:cNvSpPr>
              <a:spLocks noChangeShapeType="1"/>
            </p:cNvSpPr>
            <p:nvPr/>
          </p:nvSpPr>
          <p:spPr bwMode="auto">
            <a:xfrm>
              <a:off x="2064" y="1104"/>
              <a:ext cx="240" cy="384"/>
            </a:xfrm>
            <a:prstGeom prst="line">
              <a:avLst/>
            </a:prstGeom>
            <a:noFill/>
            <a:ln w="28575">
              <a:solidFill>
                <a:srgbClr val="ED181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0488"/>
                                        </p:tgtEl>
                                        <p:attrNameLst>
                                          <p:attrName>style.visibility</p:attrName>
                                        </p:attrNameLst>
                                      </p:cBhvr>
                                      <p:to>
                                        <p:strVal val="visible"/>
                                      </p:to>
                                    </p:set>
                                    <p:animEffect transition="in" filter="dissolve">
                                      <p:cBhvr>
                                        <p:cTn id="27" dur="500"/>
                                        <p:tgtEl>
                                          <p:spTgt spid="2048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ssolve">
                                      <p:cBhvr>
                                        <p:cTn id="32" dur="500"/>
                                        <p:tgtEl>
                                          <p:spTgt spid="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dissolv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4"/>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fld id="{8289DD0B-0CAD-4F1D-BE2A-C55FF1008BE4}" type="slidenum">
              <a:rPr lang="en-US" altLang="en-US" sz="1400" smtClean="0"/>
              <a:pPr algn="ctr">
                <a:spcBef>
                  <a:spcPct val="0"/>
                </a:spcBef>
                <a:buFontTx/>
                <a:buNone/>
              </a:pPr>
              <a:t>67</a:t>
            </a:fld>
            <a:endParaRPr lang="en-US" altLang="en-US" sz="1400" smtClean="0"/>
          </a:p>
        </p:txBody>
      </p:sp>
      <p:sp>
        <p:nvSpPr>
          <p:cNvPr id="130051" name="Rectangle 2"/>
          <p:cNvSpPr>
            <a:spLocks noGrp="1" noChangeArrowheads="1"/>
          </p:cNvSpPr>
          <p:nvPr>
            <p:ph type="title"/>
          </p:nvPr>
        </p:nvSpPr>
        <p:spPr>
          <a:xfrm>
            <a:off x="228600" y="533400"/>
            <a:ext cx="8458200" cy="838200"/>
          </a:xfrm>
        </p:spPr>
        <p:txBody>
          <a:bodyPr/>
          <a:lstStyle/>
          <a:p>
            <a:r>
              <a:rPr lang="en-US" altLang="en-US" smtClean="0"/>
              <a:t>Acid-Base Properties of Salts</a:t>
            </a:r>
          </a:p>
        </p:txBody>
      </p:sp>
      <p:sp>
        <p:nvSpPr>
          <p:cNvPr id="130052" name="Rectangle 3"/>
          <p:cNvSpPr>
            <a:spLocks noGrp="1" noChangeArrowheads="1"/>
          </p:cNvSpPr>
          <p:nvPr>
            <p:ph type="body" idx="1"/>
          </p:nvPr>
        </p:nvSpPr>
        <p:spPr>
          <a:xfrm>
            <a:off x="304800" y="1295400"/>
            <a:ext cx="8458200" cy="5334000"/>
          </a:xfrm>
        </p:spPr>
        <p:txBody>
          <a:bodyPr/>
          <a:lstStyle/>
          <a:p>
            <a:pPr>
              <a:lnSpc>
                <a:spcPct val="90000"/>
              </a:lnSpc>
            </a:pPr>
            <a:r>
              <a:rPr lang="en-US" altLang="en-US" sz="2800" smtClean="0">
                <a:latin typeface="Arial" panose="020B0604020202020204" pitchFamily="34" charset="0"/>
                <a:cs typeface="Arial" panose="020B0604020202020204" pitchFamily="34" charset="0"/>
              </a:rPr>
              <a:t>salts are water soluble ionic compounds</a:t>
            </a:r>
          </a:p>
          <a:p>
            <a:pPr>
              <a:lnSpc>
                <a:spcPct val="90000"/>
              </a:lnSpc>
            </a:pPr>
            <a:r>
              <a:rPr lang="en-US" altLang="en-US" sz="2800" smtClean="0">
                <a:latin typeface="Arial" panose="020B0604020202020204" pitchFamily="34" charset="0"/>
                <a:cs typeface="Arial" panose="020B0604020202020204" pitchFamily="34" charset="0"/>
              </a:rPr>
              <a:t>salts that contain the cation of a strong base and an anion that is the conjugate base of a weak acid are basic</a:t>
            </a:r>
          </a:p>
          <a:p>
            <a:pPr lvl="1">
              <a:lnSpc>
                <a:spcPct val="90000"/>
              </a:lnSpc>
            </a:pPr>
            <a:r>
              <a:rPr lang="en-US" altLang="en-US" sz="2400" smtClean="0">
                <a:latin typeface="Arial" panose="020B0604020202020204" pitchFamily="34" charset="0"/>
                <a:cs typeface="Arial" panose="020B0604020202020204" pitchFamily="34" charset="0"/>
              </a:rPr>
              <a:t>NaHCO</a:t>
            </a:r>
            <a:r>
              <a:rPr lang="en-US" altLang="en-US" sz="2400" baseline="-25000" smtClean="0">
                <a:latin typeface="Arial" panose="020B0604020202020204" pitchFamily="34" charset="0"/>
                <a:cs typeface="Arial" panose="020B0604020202020204" pitchFamily="34" charset="0"/>
              </a:rPr>
              <a:t>3</a:t>
            </a:r>
            <a:r>
              <a:rPr lang="en-US" altLang="en-US" sz="2400" smtClean="0">
                <a:latin typeface="Arial" panose="020B0604020202020204" pitchFamily="34" charset="0"/>
                <a:cs typeface="Arial" panose="020B0604020202020204" pitchFamily="34" charset="0"/>
              </a:rPr>
              <a:t> solutions are basic</a:t>
            </a:r>
          </a:p>
          <a:p>
            <a:pPr lvl="2">
              <a:lnSpc>
                <a:spcPct val="90000"/>
              </a:lnSpc>
            </a:pPr>
            <a:r>
              <a:rPr lang="en-US" altLang="en-US" sz="2000" smtClean="0">
                <a:latin typeface="Arial" panose="020B0604020202020204" pitchFamily="34" charset="0"/>
                <a:cs typeface="Arial" panose="020B0604020202020204" pitchFamily="34" charset="0"/>
              </a:rPr>
              <a:t>Na</a:t>
            </a:r>
            <a:r>
              <a:rPr lang="en-US" altLang="en-US" sz="2000" baseline="30000" smtClean="0">
                <a:latin typeface="Arial" panose="020B0604020202020204" pitchFamily="34" charset="0"/>
                <a:cs typeface="Arial" panose="020B0604020202020204" pitchFamily="34" charset="0"/>
              </a:rPr>
              <a:t>+</a:t>
            </a:r>
            <a:r>
              <a:rPr lang="en-US" altLang="en-US" sz="2000" smtClean="0">
                <a:latin typeface="Arial" panose="020B0604020202020204" pitchFamily="34" charset="0"/>
                <a:cs typeface="Arial" panose="020B0604020202020204" pitchFamily="34" charset="0"/>
              </a:rPr>
              <a:t> is the cation of the strong base NaOH</a:t>
            </a:r>
          </a:p>
          <a:p>
            <a:pPr lvl="2">
              <a:lnSpc>
                <a:spcPct val="90000"/>
              </a:lnSpc>
            </a:pPr>
            <a:r>
              <a:rPr lang="en-US" altLang="en-US" sz="2000" smtClean="0">
                <a:latin typeface="Arial" panose="020B0604020202020204" pitchFamily="34" charset="0"/>
                <a:cs typeface="Arial" panose="020B0604020202020204" pitchFamily="34" charset="0"/>
              </a:rPr>
              <a:t>HCO</a:t>
            </a:r>
            <a:r>
              <a:rPr lang="en-US" altLang="en-US" sz="2000" baseline="-25000" smtClean="0">
                <a:latin typeface="Arial" panose="020B0604020202020204" pitchFamily="34" charset="0"/>
                <a:cs typeface="Arial" panose="020B0604020202020204" pitchFamily="34" charset="0"/>
              </a:rPr>
              <a:t>3</a:t>
            </a:r>
            <a:r>
              <a:rPr lang="en-US" altLang="en-US" sz="2000" baseline="30000" smtClean="0">
                <a:latin typeface="Arial" panose="020B0604020202020204" pitchFamily="34" charset="0"/>
                <a:cs typeface="Arial" panose="020B0604020202020204" pitchFamily="34" charset="0"/>
              </a:rPr>
              <a:t>−</a:t>
            </a:r>
            <a:r>
              <a:rPr lang="en-US" altLang="en-US" sz="2000" smtClean="0">
                <a:latin typeface="Arial" panose="020B0604020202020204" pitchFamily="34" charset="0"/>
                <a:cs typeface="Arial" panose="020B0604020202020204" pitchFamily="34" charset="0"/>
              </a:rPr>
              <a:t> is the conjugate base of the weak acid H</a:t>
            </a:r>
            <a:r>
              <a:rPr lang="en-US" altLang="en-US" sz="2000" baseline="-25000" smtClean="0">
                <a:latin typeface="Arial" panose="020B0604020202020204" pitchFamily="34" charset="0"/>
                <a:cs typeface="Arial" panose="020B0604020202020204" pitchFamily="34" charset="0"/>
              </a:rPr>
              <a:t>2</a:t>
            </a:r>
            <a:r>
              <a:rPr lang="en-US" altLang="en-US" sz="2000" smtClean="0">
                <a:latin typeface="Arial" panose="020B0604020202020204" pitchFamily="34" charset="0"/>
                <a:cs typeface="Arial" panose="020B0604020202020204" pitchFamily="34" charset="0"/>
              </a:rPr>
              <a:t>CO</a:t>
            </a:r>
            <a:r>
              <a:rPr lang="en-US" altLang="en-US" sz="2000" baseline="-25000" smtClean="0">
                <a:latin typeface="Arial" panose="020B0604020202020204" pitchFamily="34" charset="0"/>
                <a:cs typeface="Arial" panose="020B0604020202020204" pitchFamily="34" charset="0"/>
              </a:rPr>
              <a:t>3</a:t>
            </a:r>
            <a:endParaRPr lang="en-US" altLang="en-US" sz="2000" smtClean="0">
              <a:latin typeface="Arial" panose="020B0604020202020204" pitchFamily="34" charset="0"/>
              <a:cs typeface="Arial" panose="020B0604020202020204" pitchFamily="34" charset="0"/>
            </a:endParaRPr>
          </a:p>
          <a:p>
            <a:pPr>
              <a:lnSpc>
                <a:spcPct val="90000"/>
              </a:lnSpc>
            </a:pPr>
            <a:r>
              <a:rPr lang="en-US" altLang="en-US" sz="2800" smtClean="0">
                <a:latin typeface="Arial" panose="020B0604020202020204" pitchFamily="34" charset="0"/>
                <a:cs typeface="Arial" panose="020B0604020202020204" pitchFamily="34" charset="0"/>
              </a:rPr>
              <a:t>salts that contain cations that are the conjugate acid of a weak base and an anion of a strong acid are acidic</a:t>
            </a:r>
          </a:p>
          <a:p>
            <a:pPr lvl="1">
              <a:lnSpc>
                <a:spcPct val="90000"/>
              </a:lnSpc>
            </a:pPr>
            <a:r>
              <a:rPr lang="en-US" altLang="en-US" sz="2400" smtClean="0">
                <a:latin typeface="Arial" panose="020B0604020202020204" pitchFamily="34" charset="0"/>
                <a:cs typeface="Arial" panose="020B0604020202020204" pitchFamily="34" charset="0"/>
              </a:rPr>
              <a:t>NH</a:t>
            </a:r>
            <a:r>
              <a:rPr lang="en-US" altLang="en-US" sz="2400" baseline="-25000" smtClean="0">
                <a:latin typeface="Arial" panose="020B0604020202020204" pitchFamily="34" charset="0"/>
                <a:cs typeface="Arial" panose="020B0604020202020204" pitchFamily="34" charset="0"/>
              </a:rPr>
              <a:t>4</a:t>
            </a:r>
            <a:r>
              <a:rPr lang="en-US" altLang="en-US" sz="2400" smtClean="0">
                <a:latin typeface="Arial" panose="020B0604020202020204" pitchFamily="34" charset="0"/>
                <a:cs typeface="Arial" panose="020B0604020202020204" pitchFamily="34" charset="0"/>
              </a:rPr>
              <a:t>Cl solutions are acidic</a:t>
            </a:r>
          </a:p>
          <a:p>
            <a:pPr lvl="2">
              <a:lnSpc>
                <a:spcPct val="90000"/>
              </a:lnSpc>
            </a:pPr>
            <a:r>
              <a:rPr lang="en-US" altLang="en-US" sz="2000" smtClean="0">
                <a:latin typeface="Arial" panose="020B0604020202020204" pitchFamily="34" charset="0"/>
                <a:cs typeface="Arial" panose="020B0604020202020204" pitchFamily="34" charset="0"/>
              </a:rPr>
              <a:t>NH</a:t>
            </a:r>
            <a:r>
              <a:rPr lang="en-US" altLang="en-US" sz="2000" baseline="-25000" smtClean="0">
                <a:latin typeface="Arial" panose="020B0604020202020204" pitchFamily="34" charset="0"/>
                <a:cs typeface="Arial" panose="020B0604020202020204" pitchFamily="34" charset="0"/>
              </a:rPr>
              <a:t>4</a:t>
            </a:r>
            <a:r>
              <a:rPr lang="en-US" altLang="en-US" sz="2000" baseline="30000" smtClean="0">
                <a:latin typeface="Arial" panose="020B0604020202020204" pitchFamily="34" charset="0"/>
                <a:cs typeface="Arial" panose="020B0604020202020204" pitchFamily="34" charset="0"/>
              </a:rPr>
              <a:t>+</a:t>
            </a:r>
            <a:r>
              <a:rPr lang="en-US" altLang="en-US" sz="2000" smtClean="0">
                <a:latin typeface="Arial" panose="020B0604020202020204" pitchFamily="34" charset="0"/>
                <a:cs typeface="Arial" panose="020B0604020202020204" pitchFamily="34" charset="0"/>
              </a:rPr>
              <a:t> is the conjugate acid of the weak base NH</a:t>
            </a:r>
            <a:r>
              <a:rPr lang="en-US" altLang="en-US" sz="2000" baseline="-25000" smtClean="0">
                <a:latin typeface="Arial" panose="020B0604020202020204" pitchFamily="34" charset="0"/>
                <a:cs typeface="Arial" panose="020B0604020202020204" pitchFamily="34" charset="0"/>
              </a:rPr>
              <a:t>3</a:t>
            </a:r>
            <a:endParaRPr lang="en-US" altLang="en-US" sz="2000" smtClean="0">
              <a:latin typeface="Arial" panose="020B0604020202020204" pitchFamily="34" charset="0"/>
              <a:cs typeface="Arial" panose="020B0604020202020204" pitchFamily="34" charset="0"/>
            </a:endParaRPr>
          </a:p>
          <a:p>
            <a:pPr lvl="2">
              <a:lnSpc>
                <a:spcPct val="90000"/>
              </a:lnSpc>
            </a:pPr>
            <a:r>
              <a:rPr lang="en-US" altLang="en-US" sz="2000" smtClean="0">
                <a:latin typeface="Arial" panose="020B0604020202020204" pitchFamily="34" charset="0"/>
                <a:cs typeface="Arial" panose="020B0604020202020204" pitchFamily="34" charset="0"/>
              </a:rPr>
              <a:t>Cl</a:t>
            </a:r>
            <a:r>
              <a:rPr lang="en-US" altLang="en-US" sz="2000" baseline="30000" smtClean="0">
                <a:latin typeface="Arial" panose="020B0604020202020204" pitchFamily="34" charset="0"/>
                <a:cs typeface="Arial" panose="020B0604020202020204" pitchFamily="34" charset="0"/>
              </a:rPr>
              <a:t>−</a:t>
            </a:r>
            <a:r>
              <a:rPr lang="en-US" altLang="en-US" sz="2000" smtClean="0">
                <a:latin typeface="Arial" panose="020B0604020202020204" pitchFamily="34" charset="0"/>
                <a:cs typeface="Arial" panose="020B0604020202020204" pitchFamily="34" charset="0"/>
              </a:rPr>
              <a:t> is the anion of the strong acid HCl</a:t>
            </a:r>
          </a:p>
          <a:p>
            <a:pPr lvl="1">
              <a:lnSpc>
                <a:spcPct val="90000"/>
              </a:lnSpc>
            </a:pPr>
            <a:endParaRPr lang="en-US" altLang="en-US" sz="240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Number Placeholder 4"/>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fld id="{1B5C6675-98EE-4B2C-8592-FA08C752BF77}" type="slidenum">
              <a:rPr lang="en-US" altLang="en-US" sz="1400" smtClean="0"/>
              <a:pPr algn="ctr">
                <a:spcBef>
                  <a:spcPct val="0"/>
                </a:spcBef>
                <a:buFontTx/>
                <a:buNone/>
              </a:pPr>
              <a:t>68</a:t>
            </a:fld>
            <a:endParaRPr lang="en-US" altLang="en-US" sz="1400" smtClean="0"/>
          </a:p>
        </p:txBody>
      </p:sp>
      <p:sp>
        <p:nvSpPr>
          <p:cNvPr id="132099" name="Rectangle 2"/>
          <p:cNvSpPr>
            <a:spLocks noGrp="1" noChangeArrowheads="1"/>
          </p:cNvSpPr>
          <p:nvPr>
            <p:ph type="title"/>
          </p:nvPr>
        </p:nvSpPr>
        <p:spPr>
          <a:xfrm>
            <a:off x="304800" y="228600"/>
            <a:ext cx="8458200" cy="1143000"/>
          </a:xfrm>
        </p:spPr>
        <p:txBody>
          <a:bodyPr/>
          <a:lstStyle/>
          <a:p>
            <a:r>
              <a:rPr lang="en-US" altLang="en-US" smtClean="0"/>
              <a:t>Anions as Weak Bases</a:t>
            </a:r>
          </a:p>
        </p:txBody>
      </p:sp>
      <p:sp>
        <p:nvSpPr>
          <p:cNvPr id="132100" name="Rectangle 3"/>
          <p:cNvSpPr>
            <a:spLocks noGrp="1" noChangeArrowheads="1"/>
          </p:cNvSpPr>
          <p:nvPr>
            <p:ph type="body" idx="1"/>
          </p:nvPr>
        </p:nvSpPr>
        <p:spPr>
          <a:xfrm>
            <a:off x="76200" y="1219200"/>
            <a:ext cx="9067800" cy="5029200"/>
          </a:xfrm>
        </p:spPr>
        <p:txBody>
          <a:bodyPr/>
          <a:lstStyle/>
          <a:p>
            <a:pPr>
              <a:lnSpc>
                <a:spcPct val="90000"/>
              </a:lnSpc>
            </a:pPr>
            <a:r>
              <a:rPr lang="en-US" altLang="en-US" sz="2800" smtClean="0"/>
              <a:t>every anion can be thought of as the conjugate base of an acid</a:t>
            </a:r>
          </a:p>
          <a:p>
            <a:pPr>
              <a:lnSpc>
                <a:spcPct val="90000"/>
              </a:lnSpc>
            </a:pPr>
            <a:r>
              <a:rPr lang="en-US" altLang="en-US" sz="2800" smtClean="0"/>
              <a:t>therefore, every anion can potentially be a base</a:t>
            </a:r>
          </a:p>
          <a:p>
            <a:pPr lvl="1">
              <a:lnSpc>
                <a:spcPct val="90000"/>
              </a:lnSpc>
            </a:pPr>
            <a:r>
              <a:rPr lang="en-US" altLang="en-US" sz="2400" smtClean="0"/>
              <a:t>A</a:t>
            </a:r>
            <a:r>
              <a:rPr lang="en-US" altLang="en-US" sz="2400" baseline="30000" smtClean="0">
                <a:cs typeface="Times New Roman" panose="02020603050405020304" pitchFamily="18" charset="0"/>
              </a:rPr>
              <a:t>−</a:t>
            </a:r>
            <a:r>
              <a:rPr lang="en-US" altLang="en-US" sz="2400" smtClean="0">
                <a:cs typeface="Times New Roman" panose="02020603050405020304" pitchFamily="18" charset="0"/>
              </a:rPr>
              <a:t>(</a:t>
            </a:r>
            <a:r>
              <a:rPr lang="en-US" altLang="en-US" sz="2400" i="1" smtClean="0">
                <a:cs typeface="Times New Roman" panose="02020603050405020304" pitchFamily="18" charset="0"/>
              </a:rPr>
              <a:t>aq</a:t>
            </a:r>
            <a:r>
              <a:rPr lang="en-US" altLang="en-US" sz="2400" smtClean="0">
                <a:cs typeface="Times New Roman" panose="02020603050405020304" pitchFamily="18" charset="0"/>
              </a:rPr>
              <a:t>) + H</a:t>
            </a:r>
            <a:r>
              <a:rPr lang="en-US" altLang="en-US" sz="2400" baseline="-25000" smtClean="0">
                <a:cs typeface="Times New Roman" panose="02020603050405020304" pitchFamily="18" charset="0"/>
              </a:rPr>
              <a:t>2</a:t>
            </a:r>
            <a:r>
              <a:rPr lang="en-US" altLang="en-US" sz="2400" smtClean="0">
                <a:cs typeface="Times New Roman" panose="02020603050405020304" pitchFamily="18" charset="0"/>
              </a:rPr>
              <a:t>O(</a:t>
            </a:r>
            <a:r>
              <a:rPr lang="en-US" altLang="en-US" sz="2400" i="1" smtClean="0">
                <a:cs typeface="Times New Roman" panose="02020603050405020304" pitchFamily="18" charset="0"/>
              </a:rPr>
              <a:t>l</a:t>
            </a:r>
            <a:r>
              <a:rPr lang="en-US" altLang="en-US" sz="2400" smtClean="0">
                <a:cs typeface="Times New Roman" panose="02020603050405020304" pitchFamily="18" charset="0"/>
              </a:rPr>
              <a:t>) </a:t>
            </a:r>
            <a:r>
              <a:rPr lang="en-US" altLang="en-US" sz="2400" smtClean="0">
                <a:cs typeface="Times New Roman" panose="02020603050405020304" pitchFamily="18" charset="0"/>
                <a:sym typeface="Symbol" panose="05050102010706020507" pitchFamily="18" charset="2"/>
              </a:rPr>
              <a:t> HA(</a:t>
            </a:r>
            <a:r>
              <a:rPr lang="en-US" altLang="en-US" sz="2400" i="1" smtClean="0">
                <a:cs typeface="Times New Roman" panose="02020603050405020304" pitchFamily="18" charset="0"/>
                <a:sym typeface="Symbol" panose="05050102010706020507" pitchFamily="18" charset="2"/>
              </a:rPr>
              <a:t>aq</a:t>
            </a:r>
            <a:r>
              <a:rPr lang="en-US" altLang="en-US" sz="2400" smtClean="0">
                <a:cs typeface="Times New Roman" panose="02020603050405020304" pitchFamily="18" charset="0"/>
                <a:sym typeface="Symbol" panose="05050102010706020507" pitchFamily="18" charset="2"/>
              </a:rPr>
              <a:t>) + OH</a:t>
            </a:r>
            <a:r>
              <a:rPr lang="en-US" altLang="en-US" sz="2400" baseline="30000" smtClean="0">
                <a:cs typeface="Times New Roman" panose="02020603050405020304" pitchFamily="18" charset="0"/>
                <a:sym typeface="Symbol" panose="05050102010706020507" pitchFamily="18" charset="2"/>
              </a:rPr>
              <a:t>−</a:t>
            </a:r>
            <a:r>
              <a:rPr lang="en-US" altLang="en-US" sz="2400" smtClean="0">
                <a:cs typeface="Times New Roman" panose="02020603050405020304" pitchFamily="18" charset="0"/>
                <a:sym typeface="Symbol" panose="05050102010706020507" pitchFamily="18" charset="2"/>
              </a:rPr>
              <a:t>(</a:t>
            </a:r>
            <a:r>
              <a:rPr lang="en-US" altLang="en-US" sz="2400" i="1" smtClean="0">
                <a:cs typeface="Times New Roman" panose="02020603050405020304" pitchFamily="18" charset="0"/>
                <a:sym typeface="Symbol" panose="05050102010706020507" pitchFamily="18" charset="2"/>
              </a:rPr>
              <a:t>aq</a:t>
            </a:r>
            <a:r>
              <a:rPr lang="en-US" altLang="en-US" sz="2400" smtClean="0">
                <a:cs typeface="Times New Roman" panose="02020603050405020304" pitchFamily="18" charset="0"/>
                <a:sym typeface="Symbol" panose="05050102010706020507" pitchFamily="18" charset="2"/>
              </a:rPr>
              <a:t>)</a:t>
            </a:r>
          </a:p>
          <a:p>
            <a:pPr>
              <a:lnSpc>
                <a:spcPct val="90000"/>
              </a:lnSpc>
            </a:pPr>
            <a:r>
              <a:rPr lang="en-US" altLang="en-US" sz="2800" b="1" smtClean="0">
                <a:solidFill>
                  <a:schemeClr val="hlink"/>
                </a:solidFill>
                <a:cs typeface="Times New Roman" panose="02020603050405020304" pitchFamily="18" charset="0"/>
                <a:sym typeface="Symbol" panose="05050102010706020507" pitchFamily="18" charset="2"/>
              </a:rPr>
              <a:t>the stronger the acid is, the weaker the conjugate base is</a:t>
            </a:r>
            <a:endParaRPr lang="en-US" altLang="en-US" sz="2800" smtClean="0">
              <a:solidFill>
                <a:schemeClr val="hlink"/>
              </a:solidFill>
              <a:cs typeface="Times New Roman" panose="02020603050405020304" pitchFamily="18" charset="0"/>
              <a:sym typeface="Symbol" panose="05050102010706020507" pitchFamily="18" charset="2"/>
            </a:endParaRPr>
          </a:p>
          <a:p>
            <a:pPr lvl="1">
              <a:lnSpc>
                <a:spcPct val="90000"/>
              </a:lnSpc>
            </a:pPr>
            <a:r>
              <a:rPr lang="en-US" altLang="en-US" sz="2400" smtClean="0">
                <a:cs typeface="Times New Roman" panose="02020603050405020304" pitchFamily="18" charset="0"/>
                <a:sym typeface="Symbol" panose="05050102010706020507" pitchFamily="18" charset="2"/>
              </a:rPr>
              <a:t>an anion that is the conjugate base of a strong acid is pH neutral</a:t>
            </a:r>
          </a:p>
          <a:p>
            <a:pPr lvl="1" algn="ctr">
              <a:lnSpc>
                <a:spcPct val="90000"/>
              </a:lnSpc>
              <a:buFont typeface="Wingdings" panose="05000000000000000000" pitchFamily="2" charset="2"/>
              <a:buNone/>
            </a:pPr>
            <a:r>
              <a:rPr lang="en-US" altLang="en-US" sz="2400" smtClean="0"/>
              <a:t>Cl</a:t>
            </a:r>
            <a:r>
              <a:rPr lang="en-US" altLang="en-US" sz="2400" baseline="30000" smtClean="0">
                <a:cs typeface="Times New Roman" panose="02020603050405020304" pitchFamily="18" charset="0"/>
              </a:rPr>
              <a:t>−</a:t>
            </a:r>
            <a:r>
              <a:rPr lang="en-US" altLang="en-US" sz="2400" smtClean="0">
                <a:cs typeface="Times New Roman" panose="02020603050405020304" pitchFamily="18" charset="0"/>
              </a:rPr>
              <a:t>(</a:t>
            </a:r>
            <a:r>
              <a:rPr lang="en-US" altLang="en-US" sz="2400" i="1" smtClean="0">
                <a:cs typeface="Times New Roman" panose="02020603050405020304" pitchFamily="18" charset="0"/>
              </a:rPr>
              <a:t>aq</a:t>
            </a:r>
            <a:r>
              <a:rPr lang="en-US" altLang="en-US" sz="2400" smtClean="0">
                <a:cs typeface="Times New Roman" panose="02020603050405020304" pitchFamily="18" charset="0"/>
              </a:rPr>
              <a:t>) + H</a:t>
            </a:r>
            <a:r>
              <a:rPr lang="en-US" altLang="en-US" sz="2400" baseline="-25000" smtClean="0">
                <a:cs typeface="Times New Roman" panose="02020603050405020304" pitchFamily="18" charset="0"/>
              </a:rPr>
              <a:t>2</a:t>
            </a:r>
            <a:r>
              <a:rPr lang="en-US" altLang="en-US" sz="2400" smtClean="0">
                <a:cs typeface="Times New Roman" panose="02020603050405020304" pitchFamily="18" charset="0"/>
              </a:rPr>
              <a:t>O(</a:t>
            </a:r>
            <a:r>
              <a:rPr lang="en-US" altLang="en-US" sz="2400" i="1" smtClean="0">
                <a:cs typeface="Times New Roman" panose="02020603050405020304" pitchFamily="18" charset="0"/>
              </a:rPr>
              <a:t>l</a:t>
            </a:r>
            <a:r>
              <a:rPr lang="en-US" altLang="en-US" sz="2400" smtClean="0">
                <a:cs typeface="Times New Roman" panose="02020603050405020304" pitchFamily="18" charset="0"/>
              </a:rPr>
              <a:t>) </a:t>
            </a:r>
            <a:r>
              <a:rPr lang="en-US" altLang="en-US" sz="2400" smtClean="0">
                <a:cs typeface="Times New Roman" panose="02020603050405020304" pitchFamily="18" charset="0"/>
                <a:sym typeface="Symbol" panose="05050102010706020507" pitchFamily="18" charset="2"/>
              </a:rPr>
              <a:t> HCl(</a:t>
            </a:r>
            <a:r>
              <a:rPr lang="en-US" altLang="en-US" sz="2400" i="1" smtClean="0">
                <a:cs typeface="Times New Roman" panose="02020603050405020304" pitchFamily="18" charset="0"/>
                <a:sym typeface="Symbol" panose="05050102010706020507" pitchFamily="18" charset="2"/>
              </a:rPr>
              <a:t>aq</a:t>
            </a:r>
            <a:r>
              <a:rPr lang="en-US" altLang="en-US" sz="2400" smtClean="0">
                <a:cs typeface="Times New Roman" panose="02020603050405020304" pitchFamily="18" charset="0"/>
                <a:sym typeface="Symbol" panose="05050102010706020507" pitchFamily="18" charset="2"/>
              </a:rPr>
              <a:t>) + OH</a:t>
            </a:r>
            <a:r>
              <a:rPr lang="en-US" altLang="en-US" sz="2400" baseline="30000" smtClean="0">
                <a:cs typeface="Times New Roman" panose="02020603050405020304" pitchFamily="18" charset="0"/>
                <a:sym typeface="Symbol" panose="05050102010706020507" pitchFamily="18" charset="2"/>
              </a:rPr>
              <a:t>−</a:t>
            </a:r>
            <a:r>
              <a:rPr lang="en-US" altLang="en-US" sz="2400" smtClean="0">
                <a:cs typeface="Times New Roman" panose="02020603050405020304" pitchFamily="18" charset="0"/>
                <a:sym typeface="Symbol" panose="05050102010706020507" pitchFamily="18" charset="2"/>
              </a:rPr>
              <a:t>(</a:t>
            </a:r>
            <a:r>
              <a:rPr lang="en-US" altLang="en-US" sz="2400" i="1" smtClean="0">
                <a:cs typeface="Times New Roman" panose="02020603050405020304" pitchFamily="18" charset="0"/>
                <a:sym typeface="Symbol" panose="05050102010706020507" pitchFamily="18" charset="2"/>
              </a:rPr>
              <a:t>aq</a:t>
            </a:r>
            <a:r>
              <a:rPr lang="en-US" altLang="en-US" sz="2400" smtClean="0">
                <a:cs typeface="Times New Roman" panose="02020603050405020304" pitchFamily="18" charset="0"/>
                <a:sym typeface="Symbol" panose="05050102010706020507" pitchFamily="18" charset="2"/>
              </a:rPr>
              <a:t>)</a:t>
            </a:r>
          </a:p>
          <a:p>
            <a:pPr lvl="2">
              <a:lnSpc>
                <a:spcPct val="90000"/>
              </a:lnSpc>
            </a:pPr>
            <a:r>
              <a:rPr lang="en-US" altLang="en-US" sz="2000" smtClean="0">
                <a:cs typeface="Times New Roman" panose="02020603050405020304" pitchFamily="18" charset="0"/>
                <a:sym typeface="Symbol" panose="05050102010706020507" pitchFamily="18" charset="2"/>
              </a:rPr>
              <a:t>since HCl is a strong acid, this equilibrium lies practically completely to the left</a:t>
            </a:r>
          </a:p>
          <a:p>
            <a:pPr lvl="1">
              <a:lnSpc>
                <a:spcPct val="90000"/>
              </a:lnSpc>
            </a:pPr>
            <a:r>
              <a:rPr lang="en-US" altLang="en-US" sz="2400" smtClean="0">
                <a:cs typeface="Times New Roman" panose="02020603050405020304" pitchFamily="18" charset="0"/>
                <a:sym typeface="Symbol" panose="05050102010706020507" pitchFamily="18" charset="2"/>
              </a:rPr>
              <a:t>an anion that is the conjugate base of a weak acid is basic</a:t>
            </a:r>
          </a:p>
          <a:p>
            <a:pPr lvl="1" algn="ctr">
              <a:lnSpc>
                <a:spcPct val="90000"/>
              </a:lnSpc>
              <a:buFont typeface="Wingdings" panose="05000000000000000000" pitchFamily="2" charset="2"/>
              <a:buNone/>
            </a:pPr>
            <a:r>
              <a:rPr lang="en-US" altLang="en-US" sz="2400" smtClean="0"/>
              <a:t>F</a:t>
            </a:r>
            <a:r>
              <a:rPr lang="en-US" altLang="en-US" sz="2400" baseline="30000" smtClean="0">
                <a:cs typeface="Times New Roman" panose="02020603050405020304" pitchFamily="18" charset="0"/>
              </a:rPr>
              <a:t>−</a:t>
            </a:r>
            <a:r>
              <a:rPr lang="en-US" altLang="en-US" sz="2400" smtClean="0">
                <a:cs typeface="Times New Roman" panose="02020603050405020304" pitchFamily="18" charset="0"/>
              </a:rPr>
              <a:t>(</a:t>
            </a:r>
            <a:r>
              <a:rPr lang="en-US" altLang="en-US" sz="2400" i="1" smtClean="0">
                <a:cs typeface="Times New Roman" panose="02020603050405020304" pitchFamily="18" charset="0"/>
              </a:rPr>
              <a:t>aq</a:t>
            </a:r>
            <a:r>
              <a:rPr lang="en-US" altLang="en-US" sz="2400" smtClean="0">
                <a:cs typeface="Times New Roman" panose="02020603050405020304" pitchFamily="18" charset="0"/>
              </a:rPr>
              <a:t>) + H</a:t>
            </a:r>
            <a:r>
              <a:rPr lang="en-US" altLang="en-US" sz="2400" baseline="-25000" smtClean="0">
                <a:cs typeface="Times New Roman" panose="02020603050405020304" pitchFamily="18" charset="0"/>
              </a:rPr>
              <a:t>2</a:t>
            </a:r>
            <a:r>
              <a:rPr lang="en-US" altLang="en-US" sz="2400" smtClean="0">
                <a:cs typeface="Times New Roman" panose="02020603050405020304" pitchFamily="18" charset="0"/>
              </a:rPr>
              <a:t>O(</a:t>
            </a:r>
            <a:r>
              <a:rPr lang="en-US" altLang="en-US" sz="2400" i="1" smtClean="0">
                <a:cs typeface="Times New Roman" panose="02020603050405020304" pitchFamily="18" charset="0"/>
              </a:rPr>
              <a:t>l</a:t>
            </a:r>
            <a:r>
              <a:rPr lang="en-US" altLang="en-US" sz="2400" smtClean="0">
                <a:cs typeface="Times New Roman" panose="02020603050405020304" pitchFamily="18" charset="0"/>
              </a:rPr>
              <a:t>) </a:t>
            </a:r>
            <a:r>
              <a:rPr lang="en-US" altLang="en-US" sz="2400" smtClean="0">
                <a:cs typeface="Times New Roman" panose="02020603050405020304" pitchFamily="18" charset="0"/>
                <a:sym typeface="Symbol" panose="05050102010706020507" pitchFamily="18" charset="2"/>
              </a:rPr>
              <a:t> HF(</a:t>
            </a:r>
            <a:r>
              <a:rPr lang="en-US" altLang="en-US" sz="2400" i="1" smtClean="0">
                <a:cs typeface="Times New Roman" panose="02020603050405020304" pitchFamily="18" charset="0"/>
                <a:sym typeface="Symbol" panose="05050102010706020507" pitchFamily="18" charset="2"/>
              </a:rPr>
              <a:t>aq</a:t>
            </a:r>
            <a:r>
              <a:rPr lang="en-US" altLang="en-US" sz="2400" smtClean="0">
                <a:cs typeface="Times New Roman" panose="02020603050405020304" pitchFamily="18" charset="0"/>
                <a:sym typeface="Symbol" panose="05050102010706020507" pitchFamily="18" charset="2"/>
              </a:rPr>
              <a:t>) + OH</a:t>
            </a:r>
            <a:r>
              <a:rPr lang="en-US" altLang="en-US" sz="2400" baseline="30000" smtClean="0">
                <a:cs typeface="Times New Roman" panose="02020603050405020304" pitchFamily="18" charset="0"/>
                <a:sym typeface="Symbol" panose="05050102010706020507" pitchFamily="18" charset="2"/>
              </a:rPr>
              <a:t>−</a:t>
            </a:r>
            <a:r>
              <a:rPr lang="en-US" altLang="en-US" sz="2400" smtClean="0">
                <a:cs typeface="Times New Roman" panose="02020603050405020304" pitchFamily="18" charset="0"/>
                <a:sym typeface="Symbol" panose="05050102010706020507" pitchFamily="18" charset="2"/>
              </a:rPr>
              <a:t>(</a:t>
            </a:r>
            <a:r>
              <a:rPr lang="en-US" altLang="en-US" sz="2400" i="1" smtClean="0">
                <a:cs typeface="Times New Roman" panose="02020603050405020304" pitchFamily="18" charset="0"/>
                <a:sym typeface="Symbol" panose="05050102010706020507" pitchFamily="18" charset="2"/>
              </a:rPr>
              <a:t>aq</a:t>
            </a:r>
            <a:r>
              <a:rPr lang="en-US" altLang="en-US" sz="2400" smtClean="0">
                <a:cs typeface="Times New Roman" panose="02020603050405020304" pitchFamily="18" charset="0"/>
                <a:sym typeface="Symbol" panose="05050102010706020507" pitchFamily="18" charset="2"/>
              </a:rPr>
              <a:t>)</a:t>
            </a:r>
          </a:p>
          <a:p>
            <a:pPr lvl="2">
              <a:lnSpc>
                <a:spcPct val="90000"/>
              </a:lnSpc>
            </a:pPr>
            <a:r>
              <a:rPr lang="en-US" altLang="en-US" sz="2000" smtClean="0">
                <a:cs typeface="Times New Roman" panose="02020603050405020304" pitchFamily="18" charset="0"/>
                <a:sym typeface="Symbol" panose="05050102010706020507" pitchFamily="18" charset="2"/>
              </a:rPr>
              <a:t>since HF is a weak acid, the position of this equilibrium favors the right</a:t>
            </a:r>
          </a:p>
          <a:p>
            <a:pPr lvl="1">
              <a:lnSpc>
                <a:spcPct val="90000"/>
              </a:lnSpc>
            </a:pPr>
            <a:endParaRPr lang="en-US" altLang="en-US" sz="2400" smtClean="0">
              <a:cs typeface="Times New Roman" panose="02020603050405020304" pitchFamily="18" charset="0"/>
              <a:sym typeface="Symbol" panose="05050102010706020507" pitchFamily="18" charset="2"/>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304800" y="228600"/>
            <a:ext cx="861060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		     </a:t>
            </a:r>
            <a:r>
              <a:rPr lang="en-US" altLang="en-US" sz="2400" b="1" u="sng"/>
              <a:t>SALT SOLUTIONS</a:t>
            </a:r>
            <a:endParaRPr lang="en-US" altLang="en-US" sz="2400" b="1"/>
          </a:p>
          <a:p>
            <a:pPr>
              <a:spcBef>
                <a:spcPct val="0"/>
              </a:spcBef>
              <a:buFontTx/>
              <a:buNone/>
            </a:pPr>
            <a:endParaRPr lang="en-US" altLang="en-US" sz="2400" b="1"/>
          </a:p>
          <a:p>
            <a:pPr>
              <a:spcBef>
                <a:spcPct val="0"/>
              </a:spcBef>
              <a:buFontTx/>
              <a:buNone/>
            </a:pPr>
            <a:r>
              <a:rPr lang="en-US" altLang="en-US" sz="2400" b="1">
                <a:solidFill>
                  <a:srgbClr val="008080"/>
                </a:solidFill>
              </a:rPr>
              <a:t>1.  Salts derived from strong bases and strong acids have pH = 7</a:t>
            </a:r>
            <a:endParaRPr lang="en-US" altLang="en-US" sz="2400" b="1"/>
          </a:p>
          <a:p>
            <a:pPr>
              <a:spcBef>
                <a:spcPct val="0"/>
              </a:spcBef>
              <a:buFontTx/>
              <a:buNone/>
            </a:pPr>
            <a:r>
              <a:rPr lang="en-US" altLang="en-US" sz="2400" b="1"/>
              <a:t>		</a:t>
            </a:r>
            <a:r>
              <a:rPr lang="en-US" altLang="en-US" sz="2400" b="1">
                <a:solidFill>
                  <a:srgbClr val="800080"/>
                </a:solidFill>
              </a:rPr>
              <a:t>NaCl		Ca(NO</a:t>
            </a:r>
            <a:r>
              <a:rPr lang="en-US" altLang="en-US" sz="2400" b="1" baseline="-25000">
                <a:solidFill>
                  <a:srgbClr val="800080"/>
                </a:solidFill>
              </a:rPr>
              <a:t>3</a:t>
            </a:r>
            <a:r>
              <a:rPr lang="en-US" altLang="en-US" sz="2400" b="1">
                <a:solidFill>
                  <a:srgbClr val="800080"/>
                </a:solidFill>
              </a:rPr>
              <a:t>)</a:t>
            </a:r>
            <a:r>
              <a:rPr lang="en-US" altLang="en-US" sz="2400" b="1" baseline="-25000">
                <a:solidFill>
                  <a:srgbClr val="800080"/>
                </a:solidFill>
              </a:rPr>
              <a:t>2</a:t>
            </a:r>
            <a:endParaRPr lang="en-US" altLang="en-US" sz="2400" b="1"/>
          </a:p>
          <a:p>
            <a:pPr>
              <a:spcBef>
                <a:spcPct val="0"/>
              </a:spcBef>
              <a:buFontTx/>
              <a:buNone/>
            </a:pPr>
            <a:endParaRPr lang="en-US" altLang="en-US" sz="2400" b="1"/>
          </a:p>
          <a:p>
            <a:pPr>
              <a:spcBef>
                <a:spcPct val="0"/>
              </a:spcBef>
              <a:buFontTx/>
              <a:buNone/>
            </a:pPr>
            <a:endParaRPr lang="en-US" altLang="en-US" sz="2400" b="1"/>
          </a:p>
          <a:p>
            <a:pPr>
              <a:spcBef>
                <a:spcPct val="0"/>
              </a:spcBef>
              <a:buFontTx/>
              <a:buNone/>
            </a:pPr>
            <a:r>
              <a:rPr lang="en-US" altLang="en-US" sz="2400" b="1">
                <a:solidFill>
                  <a:srgbClr val="008080"/>
                </a:solidFill>
              </a:rPr>
              <a:t>2.  Salts derived from strong bases and weak acids have pH &gt; 7</a:t>
            </a:r>
            <a:endParaRPr lang="en-US" altLang="en-US" sz="2400" b="1"/>
          </a:p>
          <a:p>
            <a:pPr>
              <a:spcBef>
                <a:spcPct val="0"/>
              </a:spcBef>
              <a:buFontTx/>
              <a:buNone/>
            </a:pPr>
            <a:r>
              <a:rPr lang="en-US" altLang="en-US" sz="2400" b="1"/>
              <a:t>		</a:t>
            </a:r>
            <a:r>
              <a:rPr lang="en-US" altLang="en-US" sz="2400" b="1">
                <a:solidFill>
                  <a:srgbClr val="800080"/>
                </a:solidFill>
              </a:rPr>
              <a:t>NaClO	Ba(C</a:t>
            </a:r>
            <a:r>
              <a:rPr lang="en-US" altLang="en-US" sz="2400" b="1" baseline="-25000">
                <a:solidFill>
                  <a:srgbClr val="800080"/>
                </a:solidFill>
              </a:rPr>
              <a:t>2</a:t>
            </a:r>
            <a:r>
              <a:rPr lang="en-US" altLang="en-US" sz="2400" b="1">
                <a:solidFill>
                  <a:srgbClr val="800080"/>
                </a:solidFill>
              </a:rPr>
              <a:t>H</a:t>
            </a:r>
            <a:r>
              <a:rPr lang="en-US" altLang="en-US" sz="2400" b="1" baseline="-25000">
                <a:solidFill>
                  <a:srgbClr val="800080"/>
                </a:solidFill>
              </a:rPr>
              <a:t>3</a:t>
            </a:r>
            <a:r>
              <a:rPr lang="en-US" altLang="en-US" sz="2400" b="1">
                <a:solidFill>
                  <a:srgbClr val="800080"/>
                </a:solidFill>
              </a:rPr>
              <a:t>O</a:t>
            </a:r>
            <a:r>
              <a:rPr lang="en-US" altLang="en-US" sz="2400" b="1" baseline="-25000">
                <a:solidFill>
                  <a:srgbClr val="800080"/>
                </a:solidFill>
              </a:rPr>
              <a:t>2</a:t>
            </a:r>
            <a:r>
              <a:rPr lang="en-US" altLang="en-US" sz="2400" b="1">
                <a:solidFill>
                  <a:srgbClr val="800080"/>
                </a:solidFill>
              </a:rPr>
              <a:t>)</a:t>
            </a:r>
            <a:r>
              <a:rPr lang="en-US" altLang="en-US" sz="2400" b="1" baseline="-25000">
                <a:solidFill>
                  <a:srgbClr val="800080"/>
                </a:solidFill>
              </a:rPr>
              <a:t>2</a:t>
            </a:r>
            <a:endParaRPr lang="en-US" altLang="en-US" sz="2400" b="1"/>
          </a:p>
          <a:p>
            <a:pPr>
              <a:spcBef>
                <a:spcPct val="0"/>
              </a:spcBef>
              <a:buFontTx/>
              <a:buNone/>
            </a:pPr>
            <a:endParaRPr lang="en-US" altLang="en-US" sz="2400" b="1"/>
          </a:p>
          <a:p>
            <a:pPr>
              <a:spcBef>
                <a:spcPct val="0"/>
              </a:spcBef>
              <a:buFontTx/>
              <a:buNone/>
            </a:pPr>
            <a:endParaRPr lang="en-US" altLang="en-US" sz="2400" b="1"/>
          </a:p>
          <a:p>
            <a:pPr>
              <a:spcBef>
                <a:spcPct val="0"/>
              </a:spcBef>
              <a:buFontTx/>
              <a:buNone/>
            </a:pPr>
            <a:r>
              <a:rPr lang="en-US" altLang="en-US" sz="2400" b="1">
                <a:solidFill>
                  <a:srgbClr val="008080"/>
                </a:solidFill>
              </a:rPr>
              <a:t>3.  Salts derived from weak bases and strong acids have pH &lt; 7</a:t>
            </a:r>
            <a:endParaRPr lang="en-US" altLang="en-US" sz="2400" b="1"/>
          </a:p>
          <a:p>
            <a:pPr>
              <a:spcBef>
                <a:spcPct val="0"/>
              </a:spcBef>
              <a:buFontTx/>
              <a:buNone/>
            </a:pPr>
            <a:r>
              <a:rPr lang="en-US" altLang="en-US" sz="2400" b="1"/>
              <a:t>		</a:t>
            </a:r>
            <a:r>
              <a:rPr lang="en-US" altLang="en-US" sz="2400" b="1">
                <a:solidFill>
                  <a:srgbClr val="800080"/>
                </a:solidFill>
              </a:rPr>
              <a:t>NH</a:t>
            </a:r>
            <a:r>
              <a:rPr lang="en-US" altLang="en-US" sz="2400" b="1" baseline="-25000">
                <a:solidFill>
                  <a:srgbClr val="800080"/>
                </a:solidFill>
              </a:rPr>
              <a:t>4</a:t>
            </a:r>
            <a:r>
              <a:rPr lang="en-US" altLang="en-US" sz="2400" b="1">
                <a:solidFill>
                  <a:srgbClr val="800080"/>
                </a:solidFill>
              </a:rPr>
              <a:t>Cl		Al(NO</a:t>
            </a:r>
            <a:r>
              <a:rPr lang="en-US" altLang="en-US" sz="2400" b="1" baseline="-25000">
                <a:solidFill>
                  <a:srgbClr val="800080"/>
                </a:solidFill>
              </a:rPr>
              <a:t>3</a:t>
            </a:r>
            <a:r>
              <a:rPr lang="en-US" altLang="en-US" sz="2400" b="1">
                <a:solidFill>
                  <a:srgbClr val="800080"/>
                </a:solidFill>
              </a:rPr>
              <a:t>)</a:t>
            </a:r>
            <a:r>
              <a:rPr lang="en-US" altLang="en-US" sz="2400" b="1" baseline="-25000">
                <a:solidFill>
                  <a:srgbClr val="800080"/>
                </a:solidFill>
              </a:rPr>
              <a:t>3</a:t>
            </a:r>
            <a:endParaRPr lang="en-US" altLang="en-US" sz="2400" b="1"/>
          </a:p>
          <a:p>
            <a:pPr>
              <a:spcBef>
                <a:spcPct val="0"/>
              </a:spcBef>
              <a:buFontTx/>
              <a:buNone/>
            </a:pPr>
            <a:endParaRPr lang="en-US" altLang="en-US" sz="2400" b="1"/>
          </a:p>
          <a:p>
            <a:pPr>
              <a:spcBef>
                <a:spcPct val="0"/>
              </a:spcBef>
              <a:buFontTx/>
              <a:buNone/>
            </a:pPr>
            <a:endParaRPr lang="en-US" altLang="en-US" sz="2400" b="1"/>
          </a:p>
          <a:p>
            <a:pPr>
              <a:spcBef>
                <a:spcPct val="0"/>
              </a:spcBef>
              <a:buFontTx/>
              <a:buNone/>
            </a:pPr>
            <a:r>
              <a:rPr lang="en-US" altLang="en-US" sz="2400" b="1">
                <a:solidFill>
                  <a:srgbClr val="008080"/>
                </a:solidFill>
              </a:rPr>
              <a:t>4.  Salts derived from weak base and weak acids, pH is dependent on extent</a:t>
            </a:r>
            <a:endParaRPr lang="en-US" altLang="en-US" sz="2400" b="1"/>
          </a:p>
          <a:p>
            <a:pPr>
              <a:spcBef>
                <a:spcPct val="0"/>
              </a:spcBef>
              <a:buFontTx/>
              <a:buNone/>
            </a:pPr>
            <a:r>
              <a:rPr lang="en-US" altLang="en-US" sz="2400" b="1"/>
              <a:t>		</a:t>
            </a:r>
            <a:r>
              <a:rPr lang="en-US" altLang="en-US" sz="2400" b="1">
                <a:solidFill>
                  <a:srgbClr val="800080"/>
                </a:solidFill>
              </a:rPr>
              <a:t>NH</a:t>
            </a:r>
            <a:r>
              <a:rPr lang="en-US" altLang="en-US" sz="2400" b="1" baseline="-25000">
                <a:solidFill>
                  <a:srgbClr val="800080"/>
                </a:solidFill>
              </a:rPr>
              <a:t>4</a:t>
            </a:r>
            <a:r>
              <a:rPr lang="en-US" altLang="en-US" sz="2400" b="1">
                <a:solidFill>
                  <a:srgbClr val="800080"/>
                </a:solidFill>
              </a:rPr>
              <a:t>CN	Fe</a:t>
            </a:r>
            <a:r>
              <a:rPr lang="en-US" altLang="en-US" sz="2400" b="1" baseline="-25000">
                <a:solidFill>
                  <a:srgbClr val="800080"/>
                </a:solidFill>
              </a:rPr>
              <a:t>2</a:t>
            </a:r>
            <a:r>
              <a:rPr lang="en-US" altLang="en-US" sz="2400" b="1">
                <a:solidFill>
                  <a:srgbClr val="800080"/>
                </a:solidFill>
              </a:rPr>
              <a:t>(CO</a:t>
            </a:r>
            <a:r>
              <a:rPr lang="en-US" altLang="en-US" sz="2400" b="1" baseline="-25000">
                <a:solidFill>
                  <a:srgbClr val="800080"/>
                </a:solidFill>
              </a:rPr>
              <a:t>3</a:t>
            </a:r>
            <a:r>
              <a:rPr lang="en-US" altLang="en-US" sz="2400" b="1">
                <a:solidFill>
                  <a:srgbClr val="800080"/>
                </a:solidFill>
              </a:rPr>
              <a:t>)</a:t>
            </a:r>
            <a:r>
              <a:rPr lang="en-US" altLang="en-US" sz="2400" b="1" baseline="-25000">
                <a:solidFill>
                  <a:srgbClr val="800080"/>
                </a:solidFill>
              </a:rPr>
              <a:t>3</a:t>
            </a:r>
            <a:r>
              <a:rPr lang="en-US" altLang="en-US" sz="2400" b="1">
                <a:solidFill>
                  <a:srgbClr val="800080"/>
                </a:solidFill>
              </a:rPr>
              <a:t>	NH</a:t>
            </a:r>
            <a:r>
              <a:rPr lang="en-US" altLang="en-US" sz="2400" b="1" baseline="-25000">
                <a:solidFill>
                  <a:srgbClr val="800080"/>
                </a:solidFill>
              </a:rPr>
              <a:t>4</a:t>
            </a:r>
            <a:r>
              <a:rPr lang="en-US" altLang="en-US" sz="2400" b="1">
                <a:solidFill>
                  <a:srgbClr val="800080"/>
                </a:solidFill>
              </a:rPr>
              <a:t>C</a:t>
            </a:r>
            <a:r>
              <a:rPr lang="en-US" altLang="en-US" sz="2400" b="1" baseline="-25000">
                <a:solidFill>
                  <a:srgbClr val="800080"/>
                </a:solidFill>
              </a:rPr>
              <a:t>2</a:t>
            </a:r>
            <a:r>
              <a:rPr lang="en-US" altLang="en-US" sz="2400" b="1">
                <a:solidFill>
                  <a:srgbClr val="800080"/>
                </a:solidFill>
              </a:rPr>
              <a:t>H</a:t>
            </a:r>
            <a:r>
              <a:rPr lang="en-US" altLang="en-US" sz="2400" b="1" baseline="-25000">
                <a:solidFill>
                  <a:srgbClr val="800080"/>
                </a:solidFill>
              </a:rPr>
              <a:t>3</a:t>
            </a:r>
            <a:r>
              <a:rPr lang="en-US" altLang="en-US" sz="2400" b="1">
                <a:solidFill>
                  <a:srgbClr val="800080"/>
                </a:solidFill>
              </a:rPr>
              <a:t>O</a:t>
            </a:r>
            <a:r>
              <a:rPr lang="en-US" altLang="en-US" sz="2400" b="1" baseline="-25000">
                <a:solidFill>
                  <a:srgbClr val="800080"/>
                </a:solidFill>
              </a:rPr>
              <a:t>2</a:t>
            </a:r>
            <a:endParaRPr lang="en-US" altLang="en-US" sz="2400" b="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3"/>
          <p:cNvSpPr txBox="1">
            <a:spLocks noChangeArrowheads="1"/>
          </p:cNvSpPr>
          <p:nvPr/>
        </p:nvSpPr>
        <p:spPr bwMode="auto">
          <a:xfrm>
            <a:off x="381000" y="228600"/>
            <a:ext cx="8534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10000"/>
              </a:spcBef>
              <a:buFontTx/>
              <a:buNone/>
            </a:pPr>
            <a:r>
              <a:rPr lang="en-US" altLang="en-US" sz="2000">
                <a:latin typeface="Arial" panose="020B0604020202020204" pitchFamily="34" charset="0"/>
                <a:cs typeface="Arial" panose="020B0604020202020204" pitchFamily="34" charset="0"/>
                <a:hlinkClick r:id="rId3" action="ppaction://hlinksldjump"/>
              </a:rPr>
              <a:t>Proton transfer as the essential feature of a Brønsted-</a:t>
            </a:r>
          </a:p>
          <a:p>
            <a:pPr algn="r">
              <a:spcBef>
                <a:spcPct val="10000"/>
              </a:spcBef>
              <a:buFontTx/>
              <a:buNone/>
            </a:pPr>
            <a:r>
              <a:rPr lang="en-US" altLang="en-US" sz="2000">
                <a:latin typeface="Arial" panose="020B0604020202020204" pitchFamily="34" charset="0"/>
                <a:cs typeface="Arial" panose="020B0604020202020204" pitchFamily="34" charset="0"/>
                <a:hlinkClick r:id="rId3" action="ppaction://hlinksldjump"/>
              </a:rPr>
              <a:t>Lowry acid-base reaction.</a:t>
            </a:r>
            <a:endParaRPr lang="en-US" altLang="en-US" sz="2000">
              <a:latin typeface="Arial" panose="020B0604020202020204" pitchFamily="34" charset="0"/>
              <a:cs typeface="Arial" panose="020B0604020202020204" pitchFamily="34" charset="0"/>
            </a:endParaRPr>
          </a:p>
        </p:txBody>
      </p:sp>
      <p:sp>
        <p:nvSpPr>
          <p:cNvPr id="14351" name="Text Box 15"/>
          <p:cNvSpPr txBox="1">
            <a:spLocks noChangeArrowheads="1"/>
          </p:cNvSpPr>
          <p:nvPr/>
        </p:nvSpPr>
        <p:spPr bwMode="auto">
          <a:xfrm>
            <a:off x="533400" y="3276600"/>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(acid, H</a:t>
            </a:r>
            <a:r>
              <a:rPr lang="en-US" altLang="en-US" sz="2000" baseline="30000"/>
              <a:t>+</a:t>
            </a:r>
            <a:r>
              <a:rPr lang="en-US" altLang="en-US" sz="2000"/>
              <a:t> donor)</a:t>
            </a:r>
          </a:p>
        </p:txBody>
      </p:sp>
      <p:sp>
        <p:nvSpPr>
          <p:cNvPr id="14353" name="Text Box 17"/>
          <p:cNvSpPr txBox="1">
            <a:spLocks noChangeArrowheads="1"/>
          </p:cNvSpPr>
          <p:nvPr/>
        </p:nvSpPr>
        <p:spPr bwMode="auto">
          <a:xfrm>
            <a:off x="2667000" y="3276600"/>
            <a:ext cx="213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(base, H</a:t>
            </a:r>
            <a:r>
              <a:rPr lang="en-US" altLang="en-US" sz="2000" baseline="30000"/>
              <a:t>+</a:t>
            </a:r>
            <a:r>
              <a:rPr lang="en-US" altLang="en-US" sz="2000"/>
              <a:t> acceptor)</a:t>
            </a:r>
          </a:p>
        </p:txBody>
      </p:sp>
      <p:sp>
        <p:nvSpPr>
          <p:cNvPr id="14354" name="Line 18"/>
          <p:cNvSpPr>
            <a:spLocks noChangeShapeType="1"/>
          </p:cNvSpPr>
          <p:nvPr/>
        </p:nvSpPr>
        <p:spPr bwMode="auto">
          <a:xfrm>
            <a:off x="4267200" y="2057400"/>
            <a:ext cx="685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24"/>
          <p:cNvGrpSpPr>
            <a:grpSpLocks/>
          </p:cNvGrpSpPr>
          <p:nvPr/>
        </p:nvGrpSpPr>
        <p:grpSpPr bwMode="auto">
          <a:xfrm>
            <a:off x="457200" y="1184275"/>
            <a:ext cx="3794125" cy="2032000"/>
            <a:chOff x="288" y="746"/>
            <a:chExt cx="2390" cy="1280"/>
          </a:xfrm>
        </p:grpSpPr>
        <p:pic>
          <p:nvPicPr>
            <p:cNvPr id="1846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746"/>
              <a:ext cx="950" cy="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4" y="782"/>
              <a:ext cx="1094" cy="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9" name="Text Box 14"/>
            <p:cNvSpPr txBox="1">
              <a:spLocks noChangeArrowheads="1"/>
            </p:cNvSpPr>
            <p:nvPr/>
          </p:nvSpPr>
          <p:spPr bwMode="auto">
            <a:xfrm>
              <a:off x="960" y="1776"/>
              <a:ext cx="4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HCl</a:t>
              </a:r>
            </a:p>
          </p:txBody>
        </p:sp>
        <p:sp>
          <p:nvSpPr>
            <p:cNvPr id="18470" name="Text Box 16"/>
            <p:cNvSpPr txBox="1">
              <a:spLocks noChangeArrowheads="1"/>
            </p:cNvSpPr>
            <p:nvPr/>
          </p:nvSpPr>
          <p:spPr bwMode="auto">
            <a:xfrm>
              <a:off x="1776" y="1776"/>
              <a:ext cx="4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H</a:t>
              </a:r>
              <a:r>
                <a:rPr lang="en-US" altLang="en-US" sz="2000" baseline="-25000"/>
                <a:t>2</a:t>
              </a:r>
              <a:r>
                <a:rPr lang="en-US" altLang="en-US" sz="2000"/>
                <a:t>O</a:t>
              </a:r>
            </a:p>
          </p:txBody>
        </p:sp>
        <p:sp>
          <p:nvSpPr>
            <p:cNvPr id="18471" name="Text Box 21"/>
            <p:cNvSpPr txBox="1">
              <a:spLocks noChangeArrowheads="1"/>
            </p:cNvSpPr>
            <p:nvPr/>
          </p:nvSpPr>
          <p:spPr bwMode="auto">
            <a:xfrm>
              <a:off x="1440" y="1776"/>
              <a:ext cx="2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a:t>
              </a:r>
            </a:p>
          </p:txBody>
        </p:sp>
      </p:grpSp>
      <p:grpSp>
        <p:nvGrpSpPr>
          <p:cNvPr id="3" name="Group 44"/>
          <p:cNvGrpSpPr>
            <a:grpSpLocks/>
          </p:cNvGrpSpPr>
          <p:nvPr/>
        </p:nvGrpSpPr>
        <p:grpSpPr bwMode="auto">
          <a:xfrm>
            <a:off x="5029200" y="1181100"/>
            <a:ext cx="3816350" cy="2035175"/>
            <a:chOff x="3168" y="744"/>
            <a:chExt cx="2404" cy="1282"/>
          </a:xfrm>
        </p:grpSpPr>
        <p:pic>
          <p:nvPicPr>
            <p:cNvPr id="1846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8" y="784"/>
              <a:ext cx="964" cy="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8" y="744"/>
              <a:ext cx="1186" cy="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4" name="Text Box 19"/>
            <p:cNvSpPr txBox="1">
              <a:spLocks noChangeArrowheads="1"/>
            </p:cNvSpPr>
            <p:nvPr/>
          </p:nvSpPr>
          <p:spPr bwMode="auto">
            <a:xfrm>
              <a:off x="3888" y="1776"/>
              <a:ext cx="4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Cl</a:t>
              </a:r>
              <a:r>
                <a:rPr lang="en-US" altLang="en-US" sz="2000" baseline="30000"/>
                <a:t>-</a:t>
              </a:r>
              <a:endParaRPr lang="en-US" altLang="en-US" sz="2000"/>
            </a:p>
          </p:txBody>
        </p:sp>
        <p:sp>
          <p:nvSpPr>
            <p:cNvPr id="18465" name="Text Box 20"/>
            <p:cNvSpPr txBox="1">
              <a:spLocks noChangeArrowheads="1"/>
            </p:cNvSpPr>
            <p:nvPr/>
          </p:nvSpPr>
          <p:spPr bwMode="auto">
            <a:xfrm>
              <a:off x="4704" y="1776"/>
              <a:ext cx="4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H</a:t>
              </a:r>
              <a:r>
                <a:rPr lang="en-US" altLang="en-US" sz="2000" baseline="-25000"/>
                <a:t>3</a:t>
              </a:r>
              <a:r>
                <a:rPr lang="en-US" altLang="en-US" sz="2000"/>
                <a:t>O</a:t>
              </a:r>
              <a:r>
                <a:rPr lang="en-US" altLang="en-US" sz="2000" baseline="30000"/>
                <a:t>+</a:t>
              </a:r>
              <a:endParaRPr lang="en-US" altLang="en-US" sz="2000"/>
            </a:p>
          </p:txBody>
        </p:sp>
        <p:sp>
          <p:nvSpPr>
            <p:cNvPr id="18466" name="Text Box 22"/>
            <p:cNvSpPr txBox="1">
              <a:spLocks noChangeArrowheads="1"/>
            </p:cNvSpPr>
            <p:nvPr/>
          </p:nvSpPr>
          <p:spPr bwMode="auto">
            <a:xfrm>
              <a:off x="4320" y="1296"/>
              <a:ext cx="2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a:t>
              </a:r>
            </a:p>
          </p:txBody>
        </p:sp>
      </p:grpSp>
      <p:grpSp>
        <p:nvGrpSpPr>
          <p:cNvPr id="4" name="Group 29"/>
          <p:cNvGrpSpPr>
            <a:grpSpLocks/>
          </p:cNvGrpSpPr>
          <p:nvPr/>
        </p:nvGrpSpPr>
        <p:grpSpPr bwMode="auto">
          <a:xfrm>
            <a:off x="1676400" y="1066800"/>
            <a:ext cx="1600200" cy="1092200"/>
            <a:chOff x="1056" y="672"/>
            <a:chExt cx="1224" cy="635"/>
          </a:xfrm>
        </p:grpSpPr>
        <p:sp>
          <p:nvSpPr>
            <p:cNvPr id="18460" name="Text Box 26"/>
            <p:cNvSpPr txBox="1">
              <a:spLocks noChangeArrowheads="1"/>
            </p:cNvSpPr>
            <p:nvPr/>
          </p:nvSpPr>
          <p:spPr bwMode="auto">
            <a:xfrm>
              <a:off x="1056" y="672"/>
              <a:ext cx="1224"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Lone pair binds H</a:t>
              </a:r>
              <a:r>
                <a:rPr lang="en-US" altLang="en-US" sz="2000" baseline="30000"/>
                <a:t>+</a:t>
              </a:r>
              <a:endParaRPr lang="en-US" altLang="en-US" sz="2000"/>
            </a:p>
          </p:txBody>
        </p:sp>
        <p:pic>
          <p:nvPicPr>
            <p:cNvPr id="18461" name="Picture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1" y="1115"/>
              <a:ext cx="48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68" name="Text Box 32"/>
          <p:cNvSpPr txBox="1">
            <a:spLocks noChangeArrowheads="1"/>
          </p:cNvSpPr>
          <p:nvPr/>
        </p:nvSpPr>
        <p:spPr bwMode="auto">
          <a:xfrm>
            <a:off x="457200" y="5791200"/>
            <a:ext cx="213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(base, H</a:t>
            </a:r>
            <a:r>
              <a:rPr lang="en-US" altLang="en-US" sz="2000" baseline="30000"/>
              <a:t>+</a:t>
            </a:r>
            <a:r>
              <a:rPr lang="en-US" altLang="en-US" sz="2000"/>
              <a:t> acceptor)</a:t>
            </a:r>
          </a:p>
        </p:txBody>
      </p:sp>
      <p:sp>
        <p:nvSpPr>
          <p:cNvPr id="14369" name="Text Box 33"/>
          <p:cNvSpPr txBox="1">
            <a:spLocks noChangeArrowheads="1"/>
          </p:cNvSpPr>
          <p:nvPr/>
        </p:nvSpPr>
        <p:spPr bwMode="auto">
          <a:xfrm>
            <a:off x="2895600" y="5791200"/>
            <a:ext cx="190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(acid, H</a:t>
            </a:r>
            <a:r>
              <a:rPr lang="en-US" altLang="en-US" sz="2000" baseline="30000"/>
              <a:t>+</a:t>
            </a:r>
            <a:r>
              <a:rPr lang="en-US" altLang="en-US" sz="2000"/>
              <a:t> donor)</a:t>
            </a:r>
          </a:p>
        </p:txBody>
      </p:sp>
      <p:sp>
        <p:nvSpPr>
          <p:cNvPr id="14370" name="Line 34"/>
          <p:cNvSpPr>
            <a:spLocks noChangeShapeType="1"/>
          </p:cNvSpPr>
          <p:nvPr/>
        </p:nvSpPr>
        <p:spPr bwMode="auto">
          <a:xfrm>
            <a:off x="4419600" y="4724400"/>
            <a:ext cx="685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5" name="Group 42"/>
          <p:cNvGrpSpPr>
            <a:grpSpLocks/>
          </p:cNvGrpSpPr>
          <p:nvPr/>
        </p:nvGrpSpPr>
        <p:grpSpPr bwMode="auto">
          <a:xfrm>
            <a:off x="457200" y="3786188"/>
            <a:ext cx="3937000" cy="1944687"/>
            <a:chOff x="288" y="2385"/>
            <a:chExt cx="2480" cy="1225"/>
          </a:xfrm>
        </p:grpSpPr>
        <p:pic>
          <p:nvPicPr>
            <p:cNvPr id="18455"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32" y="2385"/>
              <a:ext cx="1136" cy="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6"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8" y="2482"/>
              <a:ext cx="1010" cy="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7" name="Text Box 30"/>
            <p:cNvSpPr txBox="1">
              <a:spLocks noChangeArrowheads="1"/>
            </p:cNvSpPr>
            <p:nvPr/>
          </p:nvSpPr>
          <p:spPr bwMode="auto">
            <a:xfrm>
              <a:off x="816" y="3360"/>
              <a:ext cx="4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NH</a:t>
              </a:r>
              <a:r>
                <a:rPr lang="en-US" altLang="en-US" sz="2000" baseline="-25000"/>
                <a:t>3</a:t>
              </a:r>
              <a:endParaRPr lang="en-US" altLang="en-US" sz="2000"/>
            </a:p>
          </p:txBody>
        </p:sp>
        <p:sp>
          <p:nvSpPr>
            <p:cNvPr id="18458" name="Text Box 31"/>
            <p:cNvSpPr txBox="1">
              <a:spLocks noChangeArrowheads="1"/>
            </p:cNvSpPr>
            <p:nvPr/>
          </p:nvSpPr>
          <p:spPr bwMode="auto">
            <a:xfrm>
              <a:off x="1680" y="3360"/>
              <a:ext cx="4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H</a:t>
              </a:r>
              <a:r>
                <a:rPr lang="en-US" altLang="en-US" sz="2000" baseline="-25000"/>
                <a:t>2</a:t>
              </a:r>
              <a:r>
                <a:rPr lang="en-US" altLang="en-US" sz="2000"/>
                <a:t>O</a:t>
              </a:r>
            </a:p>
          </p:txBody>
        </p:sp>
        <p:sp>
          <p:nvSpPr>
            <p:cNvPr id="18459" name="Text Box 37"/>
            <p:cNvSpPr txBox="1">
              <a:spLocks noChangeArrowheads="1"/>
            </p:cNvSpPr>
            <p:nvPr/>
          </p:nvSpPr>
          <p:spPr bwMode="auto">
            <a:xfrm>
              <a:off x="1344" y="2976"/>
              <a:ext cx="2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a:t>
              </a:r>
            </a:p>
          </p:txBody>
        </p:sp>
      </p:grpSp>
      <p:grpSp>
        <p:nvGrpSpPr>
          <p:cNvPr id="6" name="Group 43"/>
          <p:cNvGrpSpPr>
            <a:grpSpLocks/>
          </p:cNvGrpSpPr>
          <p:nvPr/>
        </p:nvGrpSpPr>
        <p:grpSpPr bwMode="auto">
          <a:xfrm>
            <a:off x="5105400" y="3810000"/>
            <a:ext cx="3870325" cy="1920875"/>
            <a:chOff x="3216" y="2400"/>
            <a:chExt cx="2438" cy="1210"/>
          </a:xfrm>
        </p:grpSpPr>
        <p:pic>
          <p:nvPicPr>
            <p:cNvPr id="1845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64" y="2400"/>
              <a:ext cx="1190" cy="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1"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16" y="2448"/>
              <a:ext cx="1075" cy="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2" name="Text Box 35"/>
            <p:cNvSpPr txBox="1">
              <a:spLocks noChangeArrowheads="1"/>
            </p:cNvSpPr>
            <p:nvPr/>
          </p:nvSpPr>
          <p:spPr bwMode="auto">
            <a:xfrm>
              <a:off x="3744" y="3360"/>
              <a:ext cx="4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NH</a:t>
              </a:r>
              <a:r>
                <a:rPr lang="en-US" altLang="en-US" sz="2000" baseline="-25000"/>
                <a:t>4</a:t>
              </a:r>
              <a:r>
                <a:rPr lang="en-US" altLang="en-US" sz="2000" baseline="30000"/>
                <a:t>+</a:t>
              </a:r>
              <a:endParaRPr lang="en-US" altLang="en-US" sz="2000"/>
            </a:p>
          </p:txBody>
        </p:sp>
        <p:sp>
          <p:nvSpPr>
            <p:cNvPr id="18453" name="Text Box 36"/>
            <p:cNvSpPr txBox="1">
              <a:spLocks noChangeArrowheads="1"/>
            </p:cNvSpPr>
            <p:nvPr/>
          </p:nvSpPr>
          <p:spPr bwMode="auto">
            <a:xfrm>
              <a:off x="4512" y="3360"/>
              <a:ext cx="4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OH</a:t>
              </a:r>
              <a:r>
                <a:rPr lang="en-US" altLang="en-US" sz="2000" baseline="30000"/>
                <a:t>-</a:t>
              </a:r>
              <a:endParaRPr lang="en-US" altLang="en-US" sz="2000"/>
            </a:p>
          </p:txBody>
        </p:sp>
        <p:sp>
          <p:nvSpPr>
            <p:cNvPr id="18454" name="Text Box 38"/>
            <p:cNvSpPr txBox="1">
              <a:spLocks noChangeArrowheads="1"/>
            </p:cNvSpPr>
            <p:nvPr/>
          </p:nvSpPr>
          <p:spPr bwMode="auto">
            <a:xfrm>
              <a:off x="4224" y="2928"/>
              <a:ext cx="2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a:t>
              </a:r>
            </a:p>
          </p:txBody>
        </p:sp>
      </p:grpSp>
      <p:grpSp>
        <p:nvGrpSpPr>
          <p:cNvPr id="7" name="Group 41"/>
          <p:cNvGrpSpPr>
            <a:grpSpLocks/>
          </p:cNvGrpSpPr>
          <p:nvPr/>
        </p:nvGrpSpPr>
        <p:grpSpPr bwMode="auto">
          <a:xfrm>
            <a:off x="1828800" y="3733800"/>
            <a:ext cx="1219200" cy="914400"/>
            <a:chOff x="1152" y="2352"/>
            <a:chExt cx="768" cy="576"/>
          </a:xfrm>
        </p:grpSpPr>
        <p:pic>
          <p:nvPicPr>
            <p:cNvPr id="18448" name="Picture 3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48" y="2736"/>
              <a:ext cx="48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9" name="Text Box 40"/>
            <p:cNvSpPr txBox="1">
              <a:spLocks noChangeArrowheads="1"/>
            </p:cNvSpPr>
            <p:nvPr/>
          </p:nvSpPr>
          <p:spPr bwMode="auto">
            <a:xfrm>
              <a:off x="1152" y="2352"/>
              <a:ext cx="76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a:t>Lone pair binds H</a:t>
              </a:r>
              <a:r>
                <a:rPr lang="en-US" altLang="en-US" sz="1800" baseline="30000"/>
                <a:t>+</a:t>
              </a:r>
              <a:endParaRPr lang="en-US" altLang="en-US" sz="1800"/>
            </a:p>
          </p:txBody>
        </p:sp>
      </p:grpSp>
      <p:sp>
        <p:nvSpPr>
          <p:cNvPr id="18447" name="TextBox 38"/>
          <p:cNvSpPr txBox="1">
            <a:spLocks noChangeArrowheads="1"/>
          </p:cNvSpPr>
          <p:nvPr/>
        </p:nvSpPr>
        <p:spPr bwMode="auto">
          <a:xfrm>
            <a:off x="8001000" y="6019800"/>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hlinkClick r:id="rId3" action="ppaction://hlinksldjump"/>
              </a:rPr>
              <a:t>back</a:t>
            </a:r>
            <a:endParaRPr lang="en-US"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51">
                                            <p:txEl>
                                              <p:pRg st="0" end="0"/>
                                            </p:txEl>
                                          </p:spTgt>
                                        </p:tgtEl>
                                        <p:attrNameLst>
                                          <p:attrName>style.visibility</p:attrName>
                                        </p:attrNameLst>
                                      </p:cBhvr>
                                      <p:to>
                                        <p:strVal val="visible"/>
                                      </p:to>
                                    </p:set>
                                    <p:animEffect transition="in" filter="wipe(left)">
                                      <p:cBhvr>
                                        <p:cTn id="12" dur="500"/>
                                        <p:tgtEl>
                                          <p:spTgt spid="143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53">
                                            <p:txEl>
                                              <p:pRg st="0" end="0"/>
                                            </p:txEl>
                                          </p:spTgt>
                                        </p:tgtEl>
                                        <p:attrNameLst>
                                          <p:attrName>style.visibility</p:attrName>
                                        </p:attrNameLst>
                                      </p:cBhvr>
                                      <p:to>
                                        <p:strVal val="visible"/>
                                      </p:to>
                                    </p:set>
                                    <p:animEffect transition="in" filter="wipe(left)">
                                      <p:cBhvr>
                                        <p:cTn id="17" dur="500"/>
                                        <p:tgtEl>
                                          <p:spTgt spid="1435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354"/>
                                        </p:tgtEl>
                                        <p:attrNameLst>
                                          <p:attrName>style.visibility</p:attrName>
                                        </p:attrNameLst>
                                      </p:cBhvr>
                                      <p:to>
                                        <p:strVal val="visible"/>
                                      </p:to>
                                    </p:set>
                                    <p:animEffect transition="in" filter="wipe(left)">
                                      <p:cBhvr>
                                        <p:cTn id="27" dur="500"/>
                                        <p:tgtEl>
                                          <p:spTgt spid="1435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1000"/>
                                        <p:tgtEl>
                                          <p:spTgt spid="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368">
                                            <p:txEl>
                                              <p:pRg st="0" end="0"/>
                                            </p:txEl>
                                          </p:spTgt>
                                        </p:tgtEl>
                                        <p:attrNameLst>
                                          <p:attrName>style.visibility</p:attrName>
                                        </p:attrNameLst>
                                      </p:cBhvr>
                                      <p:to>
                                        <p:strVal val="visible"/>
                                      </p:to>
                                    </p:set>
                                    <p:animEffect transition="in" filter="wipe(left)">
                                      <p:cBhvr>
                                        <p:cTn id="47" dur="500"/>
                                        <p:tgtEl>
                                          <p:spTgt spid="14368">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369">
                                            <p:txEl>
                                              <p:pRg st="0" end="0"/>
                                            </p:txEl>
                                          </p:spTgt>
                                        </p:tgtEl>
                                        <p:attrNameLst>
                                          <p:attrName>style.visibility</p:attrName>
                                        </p:attrNameLst>
                                      </p:cBhvr>
                                      <p:to>
                                        <p:strVal val="visible"/>
                                      </p:to>
                                    </p:set>
                                    <p:animEffect transition="in" filter="wipe(left)">
                                      <p:cBhvr>
                                        <p:cTn id="52" dur="500"/>
                                        <p:tgtEl>
                                          <p:spTgt spid="14369">
                                            <p:txEl>
                                              <p:pRg st="0" end="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4370"/>
                                        </p:tgtEl>
                                        <p:attrNameLst>
                                          <p:attrName>style.visibility</p:attrName>
                                        </p:attrNameLst>
                                      </p:cBhvr>
                                      <p:to>
                                        <p:strVal val="visible"/>
                                      </p:to>
                                    </p:set>
                                    <p:animEffect transition="in" filter="wipe(left)">
                                      <p:cBhvr>
                                        <p:cTn id="57" dur="500"/>
                                        <p:tgtEl>
                                          <p:spTgt spid="1437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wipe(left)">
                                      <p:cBhvr>
                                        <p:cTn id="6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1" grpId="0" build="p" autoUpdateAnimBg="0"/>
      <p:bldP spid="14353" grpId="0" build="p" autoUpdateAnimBg="0"/>
      <p:bldP spid="14354" grpId="0" animBg="1"/>
      <p:bldP spid="14368" grpId="0" build="p" autoUpdateAnimBg="0"/>
      <p:bldP spid="14369" grpId="0" build="p" autoUpdateAnimBg="0"/>
      <p:bldP spid="1437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a:extLst>
              <a:ext uri="{FF2B5EF4-FFF2-40B4-BE49-F238E27FC236}">
                <a16:creationId xmlns:a16="http://schemas.microsoft.com/office/drawing/2014/main" xmlns="" id="{0EE41776-6887-4066-BCB9-819810F67D0D}"/>
              </a:ext>
            </a:extLst>
          </p:cNvPr>
          <p:cNvSpPr txBox="1">
            <a:spLocks noChangeArrowheads="1"/>
          </p:cNvSpPr>
          <p:nvPr/>
        </p:nvSpPr>
        <p:spPr bwMode="auto">
          <a:xfrm>
            <a:off x="457200" y="228600"/>
            <a:ext cx="8458200" cy="5940425"/>
          </a:xfrm>
          <a:prstGeom prst="rect">
            <a:avLst/>
          </a:prstGeom>
          <a:noFill/>
          <a:ln w="9525">
            <a:noFill/>
            <a:miter lim="800000"/>
            <a:headEnd/>
            <a:tailEnd/>
          </a:ln>
        </p:spPr>
        <p:txBody>
          <a:bodyPr>
            <a:spAutoFit/>
          </a:bodyPr>
          <a:lstStyle/>
          <a:p>
            <a:pPr>
              <a:defRPr/>
            </a:pPr>
            <a:r>
              <a:rPr lang="en-US" sz="2000" b="1" dirty="0">
                <a:solidFill>
                  <a:srgbClr val="990033"/>
                </a:solidFill>
                <a:effectLst>
                  <a:outerShdw blurRad="38100" dist="38100" dir="2700000" algn="tl">
                    <a:srgbClr val="C0C0C0"/>
                  </a:outerShdw>
                </a:effectLst>
              </a:rPr>
              <a:t>1.  SA/SB: Why neutral?</a:t>
            </a:r>
          </a:p>
          <a:p>
            <a:pPr>
              <a:defRPr/>
            </a:pPr>
            <a:r>
              <a:rPr lang="en-US" sz="2000" b="1" dirty="0">
                <a:solidFill>
                  <a:srgbClr val="990033"/>
                </a:solidFill>
                <a:effectLst>
                  <a:outerShdw blurRad="38100" dist="38100" dir="2700000" algn="tl">
                    <a:srgbClr val="C0C0C0"/>
                  </a:outerShdw>
                </a:effectLst>
              </a:rPr>
              <a:t>	</a:t>
            </a:r>
          </a:p>
          <a:p>
            <a:pPr>
              <a:defRPr/>
            </a:pPr>
            <a:endParaRPr lang="en-US" sz="2000" b="1" dirty="0">
              <a:effectLst>
                <a:outerShdw blurRad="38100" dist="38100" dir="2700000" algn="tl">
                  <a:srgbClr val="C0C0C0"/>
                </a:outerShdw>
              </a:effectLst>
            </a:endParaRPr>
          </a:p>
          <a:p>
            <a:pPr>
              <a:defRPr/>
            </a:pPr>
            <a:r>
              <a:rPr lang="en-US" sz="2000" b="1" dirty="0">
                <a:solidFill>
                  <a:srgbClr val="006600"/>
                </a:solidFill>
                <a:effectLst>
                  <a:outerShdw blurRad="38100" dist="38100" dir="2700000" algn="tl">
                    <a:srgbClr val="C0C0C0"/>
                  </a:outerShdw>
                </a:effectLst>
              </a:rPr>
              <a:t>2.  SB/WA  Why basic?</a:t>
            </a:r>
          </a:p>
          <a:p>
            <a:pPr>
              <a:defRPr/>
            </a:pPr>
            <a:r>
              <a:rPr lang="en-US" sz="2000" b="1" dirty="0">
                <a:solidFill>
                  <a:srgbClr val="006600"/>
                </a:solidFill>
                <a:effectLst>
                  <a:outerShdw blurRad="38100" dist="38100" dir="2700000" algn="tl">
                    <a:srgbClr val="C0C0C0"/>
                  </a:outerShdw>
                </a:effectLst>
              </a:rPr>
              <a:t>	</a:t>
            </a:r>
          </a:p>
          <a:p>
            <a:pPr>
              <a:defRPr/>
            </a:pPr>
            <a:endParaRPr lang="en-US" sz="2000" b="1" dirty="0">
              <a:solidFill>
                <a:srgbClr val="006600"/>
              </a:solidFill>
              <a:effectLst>
                <a:outerShdw blurRad="38100" dist="38100" dir="2700000" algn="tl">
                  <a:srgbClr val="C0C0C0"/>
                </a:outerShdw>
              </a:effectLst>
              <a:sym typeface="Symbol" pitchFamily="18" charset="2"/>
            </a:endParaRPr>
          </a:p>
          <a:p>
            <a:pPr>
              <a:defRPr/>
            </a:pPr>
            <a:endParaRPr lang="en-US" sz="2000" b="1" dirty="0">
              <a:effectLst>
                <a:outerShdw blurRad="38100" dist="38100" dir="2700000" algn="tl">
                  <a:srgbClr val="C0C0C0"/>
                </a:outerShdw>
              </a:effectLst>
              <a:sym typeface="Symbol" pitchFamily="18" charset="2"/>
            </a:endParaRPr>
          </a:p>
          <a:p>
            <a:pPr>
              <a:defRPr/>
            </a:pPr>
            <a:r>
              <a:rPr lang="en-US" sz="2000" b="1" dirty="0">
                <a:solidFill>
                  <a:srgbClr val="333399"/>
                </a:solidFill>
                <a:effectLst>
                  <a:outerShdw blurRad="38100" dist="38100" dir="2700000" algn="tl">
                    <a:srgbClr val="C0C0C0"/>
                  </a:outerShdw>
                </a:effectLst>
                <a:sym typeface="Symbol" pitchFamily="18" charset="2"/>
              </a:rPr>
              <a:t>3.  WB/SA:   Why Acidic?</a:t>
            </a:r>
          </a:p>
          <a:p>
            <a:pPr>
              <a:defRPr/>
            </a:pPr>
            <a:r>
              <a:rPr lang="en-US" sz="2000" b="1" dirty="0">
                <a:solidFill>
                  <a:srgbClr val="333399"/>
                </a:solidFill>
                <a:effectLst>
                  <a:outerShdw blurRad="38100" dist="38100" dir="2700000" algn="tl">
                    <a:srgbClr val="C0C0C0"/>
                  </a:outerShdw>
                </a:effectLst>
                <a:sym typeface="Symbol" pitchFamily="18" charset="2"/>
              </a:rPr>
              <a:t>	</a:t>
            </a:r>
          </a:p>
          <a:p>
            <a:pPr>
              <a:defRPr/>
            </a:pPr>
            <a:endParaRPr lang="en-US" sz="2000" b="1" dirty="0">
              <a:solidFill>
                <a:srgbClr val="333399"/>
              </a:solidFill>
              <a:effectLst>
                <a:outerShdw blurRad="38100" dist="38100" dir="2700000" algn="tl">
                  <a:srgbClr val="C0C0C0"/>
                </a:outerShdw>
              </a:effectLst>
              <a:sym typeface="Symbol" pitchFamily="18" charset="2"/>
            </a:endParaRPr>
          </a:p>
          <a:p>
            <a:pPr>
              <a:defRPr/>
            </a:pPr>
            <a:endParaRPr lang="en-US" sz="2000" b="1" dirty="0">
              <a:effectLst>
                <a:outerShdw blurRad="38100" dist="38100" dir="2700000" algn="tl">
                  <a:srgbClr val="C0C0C0"/>
                </a:outerShdw>
              </a:effectLst>
              <a:sym typeface="Symbol" pitchFamily="18" charset="2"/>
            </a:endParaRPr>
          </a:p>
          <a:p>
            <a:pPr marL="457200" indent="-457200">
              <a:buFontTx/>
              <a:buAutoNum type="arabicPeriod" startAt="4"/>
              <a:defRPr/>
            </a:pPr>
            <a:r>
              <a:rPr lang="en-US" sz="2000" b="1" dirty="0">
                <a:solidFill>
                  <a:srgbClr val="800080"/>
                </a:solidFill>
                <a:effectLst>
                  <a:outerShdw blurRad="38100" dist="38100" dir="2700000" algn="tl">
                    <a:srgbClr val="C0C0C0"/>
                  </a:outerShdw>
                </a:effectLst>
                <a:sym typeface="Symbol" pitchFamily="18" charset="2"/>
              </a:rPr>
              <a:t>NH</a:t>
            </a:r>
            <a:r>
              <a:rPr lang="en-US" sz="2000" b="1" baseline="-25000" dirty="0">
                <a:solidFill>
                  <a:srgbClr val="800080"/>
                </a:solidFill>
                <a:effectLst>
                  <a:outerShdw blurRad="38100" dist="38100" dir="2700000" algn="tl">
                    <a:srgbClr val="C0C0C0"/>
                  </a:outerShdw>
                </a:effectLst>
                <a:sym typeface="Symbol" pitchFamily="18" charset="2"/>
              </a:rPr>
              <a:t>4</a:t>
            </a:r>
            <a:r>
              <a:rPr lang="en-US" sz="2000" b="1" dirty="0">
                <a:solidFill>
                  <a:srgbClr val="800080"/>
                </a:solidFill>
                <a:effectLst>
                  <a:outerShdw blurRad="38100" dist="38100" dir="2700000" algn="tl">
                    <a:srgbClr val="C0C0C0"/>
                  </a:outerShdw>
                </a:effectLst>
                <a:sym typeface="Symbol" pitchFamily="18" charset="2"/>
              </a:rPr>
              <a:t>CN	</a:t>
            </a:r>
          </a:p>
          <a:p>
            <a:pPr marL="457200" indent="-457200">
              <a:buFontTx/>
              <a:buAutoNum type="arabicPeriod" startAt="4"/>
              <a:defRPr/>
            </a:pPr>
            <a:endParaRPr lang="en-US" sz="2000" b="1" dirty="0">
              <a:solidFill>
                <a:srgbClr val="800080"/>
              </a:solidFill>
              <a:effectLst>
                <a:outerShdw blurRad="38100" dist="38100" dir="2700000" algn="tl">
                  <a:srgbClr val="C0C0C0"/>
                </a:outerShdw>
              </a:effectLst>
              <a:sym typeface="Symbol" pitchFamily="18" charset="2"/>
            </a:endParaRPr>
          </a:p>
          <a:p>
            <a:pPr marL="457200" indent="-457200">
              <a:buFontTx/>
              <a:buAutoNum type="arabicPeriod" startAt="4"/>
              <a:defRPr/>
            </a:pPr>
            <a:endParaRPr lang="en-US" sz="2000" b="1" dirty="0">
              <a:solidFill>
                <a:srgbClr val="800080"/>
              </a:solidFill>
              <a:effectLst>
                <a:outerShdw blurRad="38100" dist="38100" dir="2700000" algn="tl">
                  <a:srgbClr val="C0C0C0"/>
                </a:outerShdw>
              </a:effectLst>
              <a:sym typeface="Symbol" pitchFamily="18" charset="2"/>
            </a:endParaRPr>
          </a:p>
          <a:p>
            <a:pPr>
              <a:defRPr/>
            </a:pPr>
            <a:endParaRPr lang="en-US" sz="2000" b="1" dirty="0">
              <a:solidFill>
                <a:srgbClr val="996600"/>
              </a:solidFill>
              <a:effectLst>
                <a:outerShdw blurRad="38100" dist="38100" dir="2700000" algn="tl">
                  <a:srgbClr val="C0C0C0"/>
                </a:outerShdw>
              </a:effectLst>
              <a:sym typeface="Symbol" pitchFamily="18" charset="2"/>
            </a:endParaRPr>
          </a:p>
          <a:p>
            <a:pPr>
              <a:defRPr/>
            </a:pPr>
            <a:endParaRPr lang="en-US" sz="2000" b="1" dirty="0">
              <a:solidFill>
                <a:srgbClr val="996600"/>
              </a:solidFill>
              <a:effectLst>
                <a:outerShdw blurRad="38100" dist="38100" dir="2700000" algn="tl">
                  <a:srgbClr val="C0C0C0"/>
                </a:outerShdw>
              </a:effectLst>
              <a:sym typeface="Symbol" pitchFamily="18" charset="2"/>
            </a:endParaRPr>
          </a:p>
          <a:p>
            <a:pPr>
              <a:defRPr/>
            </a:pPr>
            <a:r>
              <a:rPr lang="en-US" sz="2000" b="1" dirty="0">
                <a:solidFill>
                  <a:srgbClr val="996600"/>
                </a:solidFill>
                <a:effectLst>
                  <a:outerShdw blurRad="38100" dist="38100" dir="2700000" algn="tl">
                    <a:srgbClr val="C0C0C0"/>
                  </a:outerShdw>
                </a:effectLst>
                <a:sym typeface="Symbol" pitchFamily="18" charset="2"/>
              </a:rPr>
              <a:t> 5.   FeCO</a:t>
            </a:r>
            <a:r>
              <a:rPr lang="en-US" sz="2000" b="1" baseline="-25000" dirty="0">
                <a:solidFill>
                  <a:srgbClr val="996600"/>
                </a:solidFill>
                <a:effectLst>
                  <a:outerShdw blurRad="38100" dist="38100" dir="2700000" algn="tl">
                    <a:srgbClr val="C0C0C0"/>
                  </a:outerShdw>
                </a:effectLst>
                <a:sym typeface="Symbol" pitchFamily="18" charset="2"/>
              </a:rPr>
              <a:t>3</a:t>
            </a:r>
            <a:r>
              <a:rPr lang="en-US" sz="2000" b="1" dirty="0">
                <a:solidFill>
                  <a:srgbClr val="996600"/>
                </a:solidFill>
                <a:effectLst>
                  <a:outerShdw blurRad="38100" dist="38100" dir="2700000" algn="tl">
                    <a:srgbClr val="C0C0C0"/>
                  </a:outerShdw>
                </a:effectLst>
                <a:sym typeface="Symbol" pitchFamily="18" charset="2"/>
              </a:rPr>
              <a:t>	</a:t>
            </a:r>
          </a:p>
          <a:p>
            <a:pPr>
              <a:defRPr/>
            </a:pPr>
            <a:endParaRPr lang="en-US" sz="2000" b="1" dirty="0">
              <a:solidFill>
                <a:srgbClr val="996600"/>
              </a:solidFill>
              <a:effectLst>
                <a:outerShdw blurRad="38100" dist="38100" dir="2700000" algn="tl">
                  <a:srgbClr val="C0C0C0"/>
                </a:outerShdw>
              </a:effectLst>
              <a:sym typeface="Symbol" pitchFamily="18" charset="2"/>
            </a:endParaRPr>
          </a:p>
          <a:p>
            <a:pPr>
              <a:defRPr/>
            </a:pPr>
            <a:endParaRPr lang="en-US" sz="2000" b="1" dirty="0">
              <a:effectLst>
                <a:outerShdw blurRad="38100" dist="38100" dir="2700000" algn="tl">
                  <a:srgbClr val="C0C0C0"/>
                </a:outerShdw>
              </a:effectLst>
              <a:sym typeface="Symbol" pitchFamily="18" charset="2"/>
            </a:endParaRPr>
          </a:p>
        </p:txBody>
      </p:sp>
      <p:sp>
        <p:nvSpPr>
          <p:cNvPr id="2" name="TextBox 1">
            <a:extLst>
              <a:ext uri="{FF2B5EF4-FFF2-40B4-BE49-F238E27FC236}">
                <a16:creationId xmlns:a16="http://schemas.microsoft.com/office/drawing/2014/main" xmlns="" id="{DD21865A-8413-4D04-A645-80427E634A31}"/>
              </a:ext>
            </a:extLst>
          </p:cNvPr>
          <p:cNvSpPr txBox="1"/>
          <p:nvPr/>
        </p:nvSpPr>
        <p:spPr>
          <a:xfrm>
            <a:off x="3865563" y="381000"/>
            <a:ext cx="4833937" cy="830263"/>
          </a:xfrm>
          <a:prstGeom prst="rect">
            <a:avLst/>
          </a:prstGeom>
          <a:noFill/>
        </p:spPr>
        <p:txBody>
          <a:bodyPr wrap="none">
            <a:spAutoFit/>
          </a:bodyPr>
          <a:lstStyle/>
          <a:p>
            <a:pPr>
              <a:defRPr/>
            </a:pPr>
            <a:r>
              <a:rPr lang="en-US" b="1" dirty="0">
                <a:solidFill>
                  <a:srgbClr val="990033"/>
                </a:solidFill>
                <a:effectLst>
                  <a:outerShdw blurRad="38100" dist="38100" dir="2700000" algn="tl">
                    <a:srgbClr val="C0C0C0"/>
                  </a:outerShdw>
                </a:effectLst>
              </a:rPr>
              <a:t>neither </a:t>
            </a:r>
            <a:r>
              <a:rPr lang="en-US" b="1" dirty="0" err="1">
                <a:solidFill>
                  <a:srgbClr val="990033"/>
                </a:solidFill>
                <a:effectLst>
                  <a:outerShdw blurRad="38100" dist="38100" dir="2700000" algn="tl">
                    <a:srgbClr val="C0C0C0"/>
                  </a:outerShdw>
                </a:effectLst>
              </a:rPr>
              <a:t>cation</a:t>
            </a:r>
            <a:r>
              <a:rPr lang="en-US" b="1" dirty="0">
                <a:solidFill>
                  <a:srgbClr val="990033"/>
                </a:solidFill>
                <a:effectLst>
                  <a:outerShdw blurRad="38100" dist="38100" dir="2700000" algn="tl">
                    <a:srgbClr val="C0C0C0"/>
                  </a:outerShdw>
                </a:effectLst>
              </a:rPr>
              <a:t> nor anion hydrolyzes</a:t>
            </a:r>
            <a:endParaRPr lang="en-US" b="1" dirty="0">
              <a:effectLst>
                <a:outerShdw blurRad="38100" dist="38100" dir="2700000" algn="tl">
                  <a:srgbClr val="C0C0C0"/>
                </a:outerShdw>
              </a:effectLst>
            </a:endParaRPr>
          </a:p>
          <a:p>
            <a:pPr>
              <a:defRPr/>
            </a:pPr>
            <a:endParaRPr lang="en-US" dirty="0"/>
          </a:p>
        </p:txBody>
      </p:sp>
      <p:sp>
        <p:nvSpPr>
          <p:cNvPr id="4" name="TextBox 3">
            <a:extLst>
              <a:ext uri="{FF2B5EF4-FFF2-40B4-BE49-F238E27FC236}">
                <a16:creationId xmlns:a16="http://schemas.microsoft.com/office/drawing/2014/main" xmlns="" id="{E96F6370-EEE9-44C8-A880-A64770FAC5C3}"/>
              </a:ext>
            </a:extLst>
          </p:cNvPr>
          <p:cNvSpPr txBox="1"/>
          <p:nvPr/>
        </p:nvSpPr>
        <p:spPr>
          <a:xfrm>
            <a:off x="3267075" y="1211263"/>
            <a:ext cx="5680075" cy="831850"/>
          </a:xfrm>
          <a:prstGeom prst="rect">
            <a:avLst/>
          </a:prstGeom>
          <a:noFill/>
        </p:spPr>
        <p:txBody>
          <a:bodyPr>
            <a:spAutoFit/>
          </a:bodyPr>
          <a:lstStyle/>
          <a:p>
            <a:pPr>
              <a:defRPr/>
            </a:pPr>
            <a:r>
              <a:rPr lang="en-US" b="1" dirty="0">
                <a:solidFill>
                  <a:srgbClr val="006600"/>
                </a:solidFill>
                <a:effectLst>
                  <a:outerShdw blurRad="38100" dist="38100" dir="2700000" algn="tl">
                    <a:srgbClr val="C0C0C0"/>
                  </a:outerShdw>
                </a:effectLst>
              </a:rPr>
              <a:t>anion = strong CB </a:t>
            </a:r>
            <a:r>
              <a:rPr lang="en-US" b="1" dirty="0">
                <a:solidFill>
                  <a:srgbClr val="006600"/>
                </a:solidFill>
                <a:effectLst>
                  <a:outerShdw blurRad="38100" dist="38100" dir="2700000" algn="tl">
                    <a:srgbClr val="C0C0C0"/>
                  </a:outerShdw>
                </a:effectLst>
                <a:sym typeface="Symbol" pitchFamily="18" charset="2"/>
              </a:rPr>
              <a:t> hydrolyzes to produce OH</a:t>
            </a:r>
            <a:r>
              <a:rPr lang="en-US" b="1" baseline="30000" dirty="0">
                <a:solidFill>
                  <a:srgbClr val="006600"/>
                </a:solidFill>
                <a:effectLst>
                  <a:outerShdw blurRad="38100" dist="38100" dir="2700000" algn="tl">
                    <a:srgbClr val="C0C0C0"/>
                  </a:outerShdw>
                </a:effectLst>
                <a:sym typeface="Symbol" pitchFamily="18" charset="2"/>
              </a:rPr>
              <a:t>-</a:t>
            </a:r>
            <a:r>
              <a:rPr lang="en-US" b="1" dirty="0">
                <a:solidFill>
                  <a:srgbClr val="006600"/>
                </a:solidFill>
                <a:effectLst>
                  <a:outerShdw blurRad="38100" dist="38100" dir="2700000" algn="tl">
                    <a:srgbClr val="C0C0C0"/>
                  </a:outerShdw>
                </a:effectLst>
                <a:sym typeface="Symbol" pitchFamily="18" charset="2"/>
              </a:rPr>
              <a:t>	, so Basic</a:t>
            </a:r>
            <a:endParaRPr lang="en-US" b="1" dirty="0">
              <a:effectLst>
                <a:outerShdw blurRad="38100" dist="38100" dir="2700000" algn="tl">
                  <a:srgbClr val="C0C0C0"/>
                </a:outerShdw>
              </a:effectLst>
              <a:sym typeface="Symbol" pitchFamily="18" charset="2"/>
            </a:endParaRPr>
          </a:p>
        </p:txBody>
      </p:sp>
      <p:sp>
        <p:nvSpPr>
          <p:cNvPr id="5" name="TextBox 4">
            <a:extLst>
              <a:ext uri="{FF2B5EF4-FFF2-40B4-BE49-F238E27FC236}">
                <a16:creationId xmlns:a16="http://schemas.microsoft.com/office/drawing/2014/main" xmlns="" id="{F58A1D95-E755-4B0A-B05E-3B8A22885B57}"/>
              </a:ext>
            </a:extLst>
          </p:cNvPr>
          <p:cNvSpPr txBox="1"/>
          <p:nvPr/>
        </p:nvSpPr>
        <p:spPr>
          <a:xfrm>
            <a:off x="3581400" y="2306638"/>
            <a:ext cx="4953000" cy="830262"/>
          </a:xfrm>
          <a:prstGeom prst="rect">
            <a:avLst/>
          </a:prstGeom>
          <a:noFill/>
        </p:spPr>
        <p:txBody>
          <a:bodyPr>
            <a:spAutoFit/>
          </a:bodyPr>
          <a:lstStyle/>
          <a:p>
            <a:pPr>
              <a:defRPr/>
            </a:pPr>
            <a:r>
              <a:rPr lang="en-US" b="1" dirty="0" err="1">
                <a:solidFill>
                  <a:srgbClr val="333399"/>
                </a:solidFill>
                <a:effectLst>
                  <a:outerShdw blurRad="38100" dist="38100" dir="2700000" algn="tl">
                    <a:srgbClr val="C0C0C0"/>
                  </a:outerShdw>
                </a:effectLst>
                <a:sym typeface="Symbol" pitchFamily="18" charset="2"/>
              </a:rPr>
              <a:t>cation</a:t>
            </a:r>
            <a:r>
              <a:rPr lang="en-US" b="1" dirty="0">
                <a:solidFill>
                  <a:srgbClr val="333399"/>
                </a:solidFill>
                <a:effectLst>
                  <a:outerShdw blurRad="38100" dist="38100" dir="2700000" algn="tl">
                    <a:srgbClr val="C0C0C0"/>
                  </a:outerShdw>
                </a:effectLst>
                <a:sym typeface="Symbol" pitchFamily="18" charset="2"/>
              </a:rPr>
              <a:t> = strong CA  hydrolyzes to produce H</a:t>
            </a:r>
            <a:r>
              <a:rPr lang="en-US" b="1" baseline="30000" dirty="0">
                <a:solidFill>
                  <a:srgbClr val="333399"/>
                </a:solidFill>
                <a:effectLst>
                  <a:outerShdw blurRad="38100" dist="38100" dir="2700000" algn="tl">
                    <a:srgbClr val="C0C0C0"/>
                  </a:outerShdw>
                </a:effectLst>
                <a:sym typeface="Symbol" pitchFamily="18" charset="2"/>
              </a:rPr>
              <a:t>+</a:t>
            </a:r>
            <a:r>
              <a:rPr lang="en-US" b="1" dirty="0">
                <a:solidFill>
                  <a:srgbClr val="333399"/>
                </a:solidFill>
                <a:effectLst>
                  <a:outerShdw blurRad="38100" dist="38100" dir="2700000" algn="tl">
                    <a:srgbClr val="C0C0C0"/>
                  </a:outerShdw>
                </a:effectLst>
                <a:sym typeface="Symbol" pitchFamily="18" charset="2"/>
              </a:rPr>
              <a:t>  so Acidic</a:t>
            </a:r>
            <a:endParaRPr lang="en-US" dirty="0"/>
          </a:p>
        </p:txBody>
      </p:sp>
      <p:sp>
        <p:nvSpPr>
          <p:cNvPr id="6" name="TextBox 5">
            <a:extLst>
              <a:ext uri="{FF2B5EF4-FFF2-40B4-BE49-F238E27FC236}">
                <a16:creationId xmlns:a16="http://schemas.microsoft.com/office/drawing/2014/main" xmlns="" id="{D75DEAB5-26C0-48CA-87C9-BD84AF198F90}"/>
              </a:ext>
            </a:extLst>
          </p:cNvPr>
          <p:cNvSpPr txBox="1"/>
          <p:nvPr/>
        </p:nvSpPr>
        <p:spPr>
          <a:xfrm>
            <a:off x="2227263" y="3352800"/>
            <a:ext cx="6300787" cy="1938338"/>
          </a:xfrm>
          <a:prstGeom prst="rect">
            <a:avLst/>
          </a:prstGeom>
          <a:noFill/>
        </p:spPr>
        <p:txBody>
          <a:bodyPr wrap="none">
            <a:spAutoFit/>
          </a:bodyPr>
          <a:lstStyle/>
          <a:p>
            <a:pPr>
              <a:defRPr/>
            </a:pPr>
            <a:r>
              <a:rPr lang="en-US" b="1" dirty="0">
                <a:solidFill>
                  <a:srgbClr val="800080"/>
                </a:solidFill>
                <a:effectLst>
                  <a:outerShdw blurRad="38100" dist="38100" dir="2700000" algn="tl">
                    <a:srgbClr val="C0C0C0"/>
                  </a:outerShdw>
                </a:effectLst>
                <a:sym typeface="Symbol" pitchFamily="18" charset="2"/>
              </a:rPr>
              <a:t>CN</a:t>
            </a:r>
            <a:r>
              <a:rPr lang="en-US" b="1" baseline="30000" dirty="0">
                <a:solidFill>
                  <a:srgbClr val="800080"/>
                </a:solidFill>
                <a:effectLst>
                  <a:outerShdw blurRad="38100" dist="38100" dir="2700000" algn="tl">
                    <a:srgbClr val="C0C0C0"/>
                  </a:outerShdw>
                </a:effectLst>
                <a:sym typeface="Symbol" pitchFamily="18" charset="2"/>
              </a:rPr>
              <a:t>- </a:t>
            </a:r>
            <a:r>
              <a:rPr lang="en-US" b="1" dirty="0">
                <a:solidFill>
                  <a:srgbClr val="800080"/>
                </a:solidFill>
                <a:effectLst>
                  <a:outerShdw blurRad="38100" dist="38100" dir="2700000" algn="tl">
                    <a:srgbClr val="C0C0C0"/>
                  </a:outerShdw>
                </a:effectLst>
                <a:sym typeface="Symbol" pitchFamily="18" charset="2"/>
              </a:rPr>
              <a:t> =  Kb  =  2 x 10</a:t>
            </a:r>
            <a:r>
              <a:rPr lang="en-US" b="1" baseline="30000" dirty="0">
                <a:solidFill>
                  <a:srgbClr val="800080"/>
                </a:solidFill>
                <a:effectLst>
                  <a:outerShdw blurRad="38100" dist="38100" dir="2700000" algn="tl">
                    <a:srgbClr val="C0C0C0"/>
                  </a:outerShdw>
                </a:effectLst>
                <a:sym typeface="Symbol" pitchFamily="18" charset="2"/>
              </a:rPr>
              <a:t>-5</a:t>
            </a:r>
            <a:endParaRPr lang="en-US" b="1" dirty="0">
              <a:solidFill>
                <a:srgbClr val="800080"/>
              </a:solidFill>
              <a:effectLst>
                <a:outerShdw blurRad="38100" dist="38100" dir="2700000" algn="tl">
                  <a:srgbClr val="C0C0C0"/>
                </a:outerShdw>
              </a:effectLst>
              <a:sym typeface="Symbol" pitchFamily="18" charset="2"/>
            </a:endParaRPr>
          </a:p>
          <a:p>
            <a:pPr>
              <a:defRPr/>
            </a:pPr>
            <a:r>
              <a:rPr lang="en-US" b="1" dirty="0">
                <a:solidFill>
                  <a:srgbClr val="800080"/>
                </a:solidFill>
                <a:effectLst>
                  <a:outerShdw blurRad="38100" dist="38100" dir="2700000" algn="tl">
                    <a:srgbClr val="C0C0C0"/>
                  </a:outerShdw>
                </a:effectLst>
                <a:sym typeface="Symbol" pitchFamily="18" charset="2"/>
              </a:rPr>
              <a:t>		NH</a:t>
            </a:r>
            <a:r>
              <a:rPr lang="en-US" b="1" baseline="-25000" dirty="0">
                <a:solidFill>
                  <a:srgbClr val="800080"/>
                </a:solidFill>
                <a:effectLst>
                  <a:outerShdw blurRad="38100" dist="38100" dir="2700000" algn="tl">
                    <a:srgbClr val="C0C0C0"/>
                  </a:outerShdw>
                </a:effectLst>
                <a:sym typeface="Symbol" pitchFamily="18" charset="2"/>
              </a:rPr>
              <a:t>4</a:t>
            </a:r>
            <a:r>
              <a:rPr lang="en-US" b="1" baseline="30000" dirty="0">
                <a:solidFill>
                  <a:srgbClr val="800080"/>
                </a:solidFill>
                <a:effectLst>
                  <a:outerShdw blurRad="38100" dist="38100" dir="2700000" algn="tl">
                    <a:srgbClr val="C0C0C0"/>
                  </a:outerShdw>
                </a:effectLst>
                <a:sym typeface="Symbol" pitchFamily="18" charset="2"/>
              </a:rPr>
              <a:t>+</a:t>
            </a:r>
            <a:r>
              <a:rPr lang="en-US" b="1" dirty="0">
                <a:solidFill>
                  <a:srgbClr val="800080"/>
                </a:solidFill>
                <a:effectLst>
                  <a:outerShdw blurRad="38100" dist="38100" dir="2700000" algn="tl">
                    <a:srgbClr val="C0C0C0"/>
                  </a:outerShdw>
                </a:effectLst>
                <a:sym typeface="Symbol" pitchFamily="18" charset="2"/>
              </a:rPr>
              <a:t>  =  </a:t>
            </a:r>
            <a:r>
              <a:rPr lang="en-US" b="1" dirty="0" err="1">
                <a:solidFill>
                  <a:srgbClr val="800080"/>
                </a:solidFill>
                <a:effectLst>
                  <a:outerShdw blurRad="38100" dist="38100" dir="2700000" algn="tl">
                    <a:srgbClr val="C0C0C0"/>
                  </a:outerShdw>
                </a:effectLst>
                <a:sym typeface="Symbol" pitchFamily="18" charset="2"/>
              </a:rPr>
              <a:t>Ka</a:t>
            </a:r>
            <a:r>
              <a:rPr lang="en-US" b="1" dirty="0">
                <a:solidFill>
                  <a:srgbClr val="800080"/>
                </a:solidFill>
                <a:effectLst>
                  <a:outerShdw blurRad="38100" dist="38100" dir="2700000" algn="tl">
                    <a:srgbClr val="C0C0C0"/>
                  </a:outerShdw>
                </a:effectLst>
                <a:sym typeface="Symbol" pitchFamily="18" charset="2"/>
              </a:rPr>
              <a:t>  =  5.6 x 10</a:t>
            </a:r>
            <a:r>
              <a:rPr lang="en-US" b="1" baseline="30000" dirty="0">
                <a:solidFill>
                  <a:srgbClr val="800080"/>
                </a:solidFill>
                <a:effectLst>
                  <a:outerShdw blurRad="38100" dist="38100" dir="2700000" algn="tl">
                    <a:srgbClr val="C0C0C0"/>
                  </a:outerShdw>
                </a:effectLst>
                <a:sym typeface="Symbol" pitchFamily="18" charset="2"/>
              </a:rPr>
              <a:t>-10</a:t>
            </a:r>
          </a:p>
          <a:p>
            <a:pPr>
              <a:defRPr/>
            </a:pPr>
            <a:r>
              <a:rPr lang="en-US" b="1" dirty="0">
                <a:solidFill>
                  <a:srgbClr val="800080"/>
                </a:solidFill>
                <a:effectLst>
                  <a:outerShdw blurRad="38100" dist="38100" dir="2700000" algn="tl">
                    <a:srgbClr val="C0C0C0"/>
                  </a:outerShdw>
                </a:effectLst>
                <a:sym typeface="Symbol" pitchFamily="18" charset="2"/>
              </a:rPr>
              <a:t>		CN</a:t>
            </a:r>
            <a:r>
              <a:rPr lang="en-US" b="1" baseline="30000" dirty="0">
                <a:solidFill>
                  <a:srgbClr val="800080"/>
                </a:solidFill>
                <a:effectLst>
                  <a:outerShdw blurRad="38100" dist="38100" dir="2700000" algn="tl">
                    <a:srgbClr val="C0C0C0"/>
                  </a:outerShdw>
                </a:effectLst>
                <a:sym typeface="Symbol" pitchFamily="18" charset="2"/>
              </a:rPr>
              <a:t>-</a:t>
            </a:r>
            <a:r>
              <a:rPr lang="en-US" b="1" dirty="0">
                <a:solidFill>
                  <a:srgbClr val="800080"/>
                </a:solidFill>
                <a:effectLst>
                  <a:outerShdw blurRad="38100" dist="38100" dir="2700000" algn="tl">
                    <a:srgbClr val="C0C0C0"/>
                  </a:outerShdw>
                </a:effectLst>
                <a:sym typeface="Symbol" pitchFamily="18" charset="2"/>
              </a:rPr>
              <a:t>  hydrolyzes more than NH</a:t>
            </a:r>
            <a:r>
              <a:rPr lang="en-US" b="1" baseline="-25000" dirty="0">
                <a:solidFill>
                  <a:srgbClr val="800080"/>
                </a:solidFill>
                <a:effectLst>
                  <a:outerShdw blurRad="38100" dist="38100" dir="2700000" algn="tl">
                    <a:srgbClr val="C0C0C0"/>
                  </a:outerShdw>
                </a:effectLst>
                <a:sym typeface="Symbol" pitchFamily="18" charset="2"/>
              </a:rPr>
              <a:t>4</a:t>
            </a:r>
            <a:r>
              <a:rPr lang="en-US" b="1" baseline="30000" dirty="0">
                <a:solidFill>
                  <a:srgbClr val="800080"/>
                </a:solidFill>
                <a:effectLst>
                  <a:outerShdw blurRad="38100" dist="38100" dir="2700000" algn="tl">
                    <a:srgbClr val="C0C0C0"/>
                  </a:outerShdw>
                </a:effectLst>
                <a:sym typeface="Symbol" pitchFamily="18" charset="2"/>
              </a:rPr>
              <a:t>+</a:t>
            </a:r>
          </a:p>
          <a:p>
            <a:pPr>
              <a:defRPr/>
            </a:pPr>
            <a:r>
              <a:rPr lang="en-US" b="1" baseline="30000" dirty="0">
                <a:solidFill>
                  <a:srgbClr val="800080"/>
                </a:solidFill>
                <a:effectLst>
                  <a:outerShdw blurRad="38100" dist="38100" dir="2700000" algn="tl">
                    <a:srgbClr val="C0C0C0"/>
                  </a:outerShdw>
                </a:effectLst>
                <a:sym typeface="Symbol" pitchFamily="18" charset="2"/>
              </a:rPr>
              <a:t>		</a:t>
            </a:r>
            <a:r>
              <a:rPr lang="en-US" b="1" dirty="0">
                <a:solidFill>
                  <a:srgbClr val="800080"/>
                </a:solidFill>
                <a:effectLst>
                  <a:outerShdw blurRad="38100" dist="38100" dir="2700000" algn="tl">
                    <a:srgbClr val="C0C0C0"/>
                  </a:outerShdw>
                </a:effectLst>
                <a:sym typeface="Symbol" pitchFamily="18" charset="2"/>
              </a:rPr>
              <a:t>pH &gt; 7  basic</a:t>
            </a:r>
          </a:p>
          <a:p>
            <a:pPr>
              <a:defRPr/>
            </a:pPr>
            <a:r>
              <a:rPr lang="en-US" b="1" dirty="0">
                <a:solidFill>
                  <a:srgbClr val="800080"/>
                </a:solidFill>
                <a:effectLst>
                  <a:outerShdw blurRad="38100" dist="38100" dir="2700000" algn="tl">
                    <a:srgbClr val="C0C0C0"/>
                  </a:outerShdw>
                </a:effectLst>
                <a:sym typeface="Symbol" pitchFamily="18" charset="2"/>
              </a:rPr>
              <a:t>		more basic than acidic</a:t>
            </a:r>
            <a:endParaRPr lang="en-US" dirty="0"/>
          </a:p>
        </p:txBody>
      </p:sp>
      <p:sp>
        <p:nvSpPr>
          <p:cNvPr id="7" name="TextBox 6">
            <a:extLst>
              <a:ext uri="{FF2B5EF4-FFF2-40B4-BE49-F238E27FC236}">
                <a16:creationId xmlns:a16="http://schemas.microsoft.com/office/drawing/2014/main" xmlns="" id="{EA1EA739-1787-42FF-9F0B-D5EDBD8B6EE6}"/>
              </a:ext>
            </a:extLst>
          </p:cNvPr>
          <p:cNvSpPr txBox="1"/>
          <p:nvPr/>
        </p:nvSpPr>
        <p:spPr>
          <a:xfrm>
            <a:off x="2236788" y="5316538"/>
            <a:ext cx="6173787" cy="1200150"/>
          </a:xfrm>
          <a:prstGeom prst="rect">
            <a:avLst/>
          </a:prstGeom>
          <a:noFill/>
        </p:spPr>
        <p:txBody>
          <a:bodyPr wrap="none">
            <a:spAutoFit/>
          </a:bodyPr>
          <a:lstStyle/>
          <a:p>
            <a:pPr>
              <a:defRPr/>
            </a:pPr>
            <a:r>
              <a:rPr lang="en-US" b="1" dirty="0">
                <a:solidFill>
                  <a:srgbClr val="996600"/>
                </a:solidFill>
                <a:effectLst>
                  <a:outerShdw blurRad="38100" dist="38100" dir="2700000" algn="tl">
                    <a:srgbClr val="C0C0C0"/>
                  </a:outerShdw>
                </a:effectLst>
                <a:sym typeface="Symbol" pitchFamily="18" charset="2"/>
              </a:rPr>
              <a:t>Fe</a:t>
            </a:r>
            <a:r>
              <a:rPr lang="en-US" b="1" baseline="30000" dirty="0">
                <a:solidFill>
                  <a:srgbClr val="996600"/>
                </a:solidFill>
                <a:effectLst>
                  <a:outerShdw blurRad="38100" dist="38100" dir="2700000" algn="tl">
                    <a:srgbClr val="C0C0C0"/>
                  </a:outerShdw>
                </a:effectLst>
                <a:sym typeface="Symbol" pitchFamily="18" charset="2"/>
              </a:rPr>
              <a:t>3+</a:t>
            </a:r>
            <a:r>
              <a:rPr lang="en-US" b="1" dirty="0">
                <a:solidFill>
                  <a:srgbClr val="996600"/>
                </a:solidFill>
                <a:effectLst>
                  <a:outerShdw blurRad="38100" dist="38100" dir="2700000" algn="tl">
                    <a:srgbClr val="C0C0C0"/>
                  </a:outerShdw>
                </a:effectLst>
                <a:sym typeface="Symbol" pitchFamily="18" charset="2"/>
              </a:rPr>
              <a:t>  =  6 x 10</a:t>
            </a:r>
            <a:r>
              <a:rPr lang="en-US" b="1" baseline="30000" dirty="0">
                <a:solidFill>
                  <a:srgbClr val="996600"/>
                </a:solidFill>
                <a:effectLst>
                  <a:outerShdw blurRad="38100" dist="38100" dir="2700000" algn="tl">
                    <a:srgbClr val="C0C0C0"/>
                  </a:outerShdw>
                </a:effectLst>
                <a:sym typeface="Symbol" pitchFamily="18" charset="2"/>
              </a:rPr>
              <a:t>-3</a:t>
            </a:r>
            <a:r>
              <a:rPr lang="en-US" b="1" dirty="0">
                <a:solidFill>
                  <a:srgbClr val="996600"/>
                </a:solidFill>
                <a:effectLst>
                  <a:outerShdw blurRad="38100" dist="38100" dir="2700000" algn="tl">
                    <a:srgbClr val="C0C0C0"/>
                  </a:outerShdw>
                </a:effectLst>
                <a:sym typeface="Symbol" pitchFamily="18" charset="2"/>
              </a:rPr>
              <a:t> </a:t>
            </a:r>
            <a:r>
              <a:rPr lang="en-US" b="1" dirty="0" err="1">
                <a:solidFill>
                  <a:srgbClr val="996600"/>
                </a:solidFill>
                <a:effectLst>
                  <a:outerShdw blurRad="38100" dist="38100" dir="2700000" algn="tl">
                    <a:srgbClr val="C0C0C0"/>
                  </a:outerShdw>
                </a:effectLst>
                <a:sym typeface="Symbol" pitchFamily="18" charset="2"/>
              </a:rPr>
              <a:t>Ka</a:t>
            </a:r>
            <a:endParaRPr lang="en-US" b="1" dirty="0">
              <a:solidFill>
                <a:srgbClr val="996600"/>
              </a:solidFill>
              <a:effectLst>
                <a:outerShdw blurRad="38100" dist="38100" dir="2700000" algn="tl">
                  <a:srgbClr val="C0C0C0"/>
                </a:outerShdw>
              </a:effectLst>
              <a:sym typeface="Symbol" pitchFamily="18" charset="2"/>
            </a:endParaRPr>
          </a:p>
          <a:p>
            <a:pPr>
              <a:defRPr/>
            </a:pPr>
            <a:r>
              <a:rPr lang="en-US" b="1" dirty="0">
                <a:solidFill>
                  <a:srgbClr val="996600"/>
                </a:solidFill>
                <a:effectLst>
                  <a:outerShdw blurRad="38100" dist="38100" dir="2700000" algn="tl">
                    <a:srgbClr val="C0C0C0"/>
                  </a:outerShdw>
                </a:effectLst>
                <a:sym typeface="Symbol" pitchFamily="18" charset="2"/>
              </a:rPr>
              <a:t>CO</a:t>
            </a:r>
            <a:r>
              <a:rPr lang="en-US" b="1" baseline="-25000" dirty="0">
                <a:solidFill>
                  <a:srgbClr val="996600"/>
                </a:solidFill>
                <a:effectLst>
                  <a:outerShdw blurRad="38100" dist="38100" dir="2700000" algn="tl">
                    <a:srgbClr val="C0C0C0"/>
                  </a:outerShdw>
                </a:effectLst>
                <a:sym typeface="Symbol" pitchFamily="18" charset="2"/>
              </a:rPr>
              <a:t>3</a:t>
            </a:r>
            <a:r>
              <a:rPr lang="en-US" b="1" baseline="30000" dirty="0">
                <a:solidFill>
                  <a:srgbClr val="996600"/>
                </a:solidFill>
                <a:effectLst>
                  <a:outerShdw blurRad="38100" dist="38100" dir="2700000" algn="tl">
                    <a:srgbClr val="C0C0C0"/>
                  </a:outerShdw>
                </a:effectLst>
                <a:sym typeface="Symbol" pitchFamily="18" charset="2"/>
              </a:rPr>
              <a:t>2-</a:t>
            </a:r>
            <a:r>
              <a:rPr lang="en-US" b="1" dirty="0">
                <a:solidFill>
                  <a:srgbClr val="996600"/>
                </a:solidFill>
                <a:effectLst>
                  <a:outerShdw blurRad="38100" dist="38100" dir="2700000" algn="tl">
                    <a:srgbClr val="C0C0C0"/>
                  </a:outerShdw>
                </a:effectLst>
                <a:sym typeface="Symbol" pitchFamily="18" charset="2"/>
              </a:rPr>
              <a:t>  =  Ka</a:t>
            </a:r>
            <a:r>
              <a:rPr lang="en-US" b="1" baseline="-25000" dirty="0">
                <a:solidFill>
                  <a:srgbClr val="996600"/>
                </a:solidFill>
                <a:effectLst>
                  <a:outerShdw blurRad="38100" dist="38100" dir="2700000" algn="tl">
                    <a:srgbClr val="C0C0C0"/>
                  </a:outerShdw>
                </a:effectLst>
                <a:sym typeface="Symbol" pitchFamily="18" charset="2"/>
              </a:rPr>
              <a:t>1</a:t>
            </a:r>
            <a:r>
              <a:rPr lang="en-US" b="1" dirty="0">
                <a:solidFill>
                  <a:srgbClr val="996600"/>
                </a:solidFill>
                <a:effectLst>
                  <a:outerShdw blurRad="38100" dist="38100" dir="2700000" algn="tl">
                    <a:srgbClr val="C0C0C0"/>
                  </a:outerShdw>
                </a:effectLst>
                <a:sym typeface="Symbol" pitchFamily="18" charset="2"/>
              </a:rPr>
              <a:t>  =  4.5 x 10</a:t>
            </a:r>
            <a:r>
              <a:rPr lang="en-US" b="1" baseline="30000" dirty="0">
                <a:solidFill>
                  <a:srgbClr val="996600"/>
                </a:solidFill>
                <a:effectLst>
                  <a:outerShdw blurRad="38100" dist="38100" dir="2700000" algn="tl">
                    <a:srgbClr val="C0C0C0"/>
                  </a:outerShdw>
                </a:effectLst>
                <a:sym typeface="Symbol" pitchFamily="18" charset="2"/>
              </a:rPr>
              <a:t>-7</a:t>
            </a:r>
            <a:r>
              <a:rPr lang="en-US" b="1" dirty="0">
                <a:solidFill>
                  <a:srgbClr val="996600"/>
                </a:solidFill>
                <a:effectLst>
                  <a:outerShdw blurRad="38100" dist="38100" dir="2700000" algn="tl">
                    <a:srgbClr val="C0C0C0"/>
                  </a:outerShdw>
                </a:effectLst>
                <a:sym typeface="Symbol" pitchFamily="18" charset="2"/>
              </a:rPr>
              <a:t>	Ka</a:t>
            </a:r>
            <a:r>
              <a:rPr lang="en-US" b="1" baseline="-25000" dirty="0">
                <a:solidFill>
                  <a:srgbClr val="996600"/>
                </a:solidFill>
                <a:effectLst>
                  <a:outerShdw blurRad="38100" dist="38100" dir="2700000" algn="tl">
                    <a:srgbClr val="C0C0C0"/>
                  </a:outerShdw>
                </a:effectLst>
                <a:sym typeface="Symbol" pitchFamily="18" charset="2"/>
              </a:rPr>
              <a:t>2</a:t>
            </a:r>
            <a:r>
              <a:rPr lang="en-US" b="1" dirty="0">
                <a:solidFill>
                  <a:srgbClr val="996600"/>
                </a:solidFill>
                <a:effectLst>
                  <a:outerShdw blurRad="38100" dist="38100" dir="2700000" algn="tl">
                    <a:srgbClr val="C0C0C0"/>
                  </a:outerShdw>
                </a:effectLst>
                <a:sym typeface="Symbol" pitchFamily="18" charset="2"/>
              </a:rPr>
              <a:t>  =  4.7 x 10</a:t>
            </a:r>
            <a:r>
              <a:rPr lang="en-US" b="1" baseline="30000" dirty="0">
                <a:solidFill>
                  <a:srgbClr val="996600"/>
                </a:solidFill>
                <a:effectLst>
                  <a:outerShdw blurRad="38100" dist="38100" dir="2700000" algn="tl">
                    <a:srgbClr val="C0C0C0"/>
                  </a:outerShdw>
                </a:effectLst>
                <a:sym typeface="Symbol" pitchFamily="18" charset="2"/>
              </a:rPr>
              <a:t>-11</a:t>
            </a:r>
            <a:endParaRPr lang="en-US" b="1" dirty="0">
              <a:solidFill>
                <a:srgbClr val="996600"/>
              </a:solidFill>
              <a:effectLst>
                <a:outerShdw blurRad="38100" dist="38100" dir="2700000" algn="tl">
                  <a:srgbClr val="C0C0C0"/>
                </a:outerShdw>
              </a:effectLst>
              <a:sym typeface="Symbol" pitchFamily="18" charset="2"/>
            </a:endParaRPr>
          </a:p>
          <a:p>
            <a:pPr>
              <a:defRPr/>
            </a:pPr>
            <a:r>
              <a:rPr lang="en-US" b="1" dirty="0">
                <a:solidFill>
                  <a:srgbClr val="996600"/>
                </a:solidFill>
                <a:effectLst>
                  <a:outerShdw blurRad="38100" dist="38100" dir="2700000" algn="tl">
                    <a:srgbClr val="C0C0C0"/>
                  </a:outerShdw>
                </a:effectLst>
                <a:sym typeface="Symbol" pitchFamily="18" charset="2"/>
              </a:rPr>
              <a:t>	    Kb</a:t>
            </a:r>
            <a:r>
              <a:rPr lang="en-US" b="1" baseline="-25000" dirty="0">
                <a:solidFill>
                  <a:srgbClr val="996600"/>
                </a:solidFill>
                <a:effectLst>
                  <a:outerShdw blurRad="38100" dist="38100" dir="2700000" algn="tl">
                    <a:srgbClr val="C0C0C0"/>
                  </a:outerShdw>
                </a:effectLst>
                <a:sym typeface="Symbol" pitchFamily="18" charset="2"/>
              </a:rPr>
              <a:t>1</a:t>
            </a:r>
            <a:r>
              <a:rPr lang="en-US" b="1" dirty="0">
                <a:solidFill>
                  <a:srgbClr val="996600"/>
                </a:solidFill>
                <a:effectLst>
                  <a:outerShdw blurRad="38100" dist="38100" dir="2700000" algn="tl">
                    <a:srgbClr val="C0C0C0"/>
                  </a:outerShdw>
                </a:effectLst>
                <a:sym typeface="Symbol" pitchFamily="18" charset="2"/>
              </a:rPr>
              <a:t>  =  2.2 x 10</a:t>
            </a:r>
            <a:r>
              <a:rPr lang="en-US" b="1" baseline="30000" dirty="0">
                <a:solidFill>
                  <a:srgbClr val="996600"/>
                </a:solidFill>
                <a:effectLst>
                  <a:outerShdw blurRad="38100" dist="38100" dir="2700000" algn="tl">
                    <a:srgbClr val="C0C0C0"/>
                  </a:outerShdw>
                </a:effectLst>
                <a:sym typeface="Symbol" pitchFamily="18" charset="2"/>
              </a:rPr>
              <a:t>-8</a:t>
            </a:r>
            <a:r>
              <a:rPr lang="en-US" b="1" dirty="0">
                <a:solidFill>
                  <a:srgbClr val="996600"/>
                </a:solidFill>
                <a:effectLst>
                  <a:outerShdw blurRad="38100" dist="38100" dir="2700000" algn="tl">
                    <a:srgbClr val="C0C0C0"/>
                  </a:outerShdw>
                </a:effectLst>
                <a:sym typeface="Symbol" pitchFamily="18" charset="2"/>
              </a:rPr>
              <a:t>	Kb</a:t>
            </a:r>
            <a:r>
              <a:rPr lang="en-US" b="1" baseline="-25000" dirty="0">
                <a:solidFill>
                  <a:srgbClr val="996600"/>
                </a:solidFill>
                <a:effectLst>
                  <a:outerShdw blurRad="38100" dist="38100" dir="2700000" algn="tl">
                    <a:srgbClr val="C0C0C0"/>
                  </a:outerShdw>
                </a:effectLst>
                <a:sym typeface="Symbol" pitchFamily="18" charset="2"/>
              </a:rPr>
              <a:t>2 </a:t>
            </a:r>
            <a:r>
              <a:rPr lang="en-US" b="1" dirty="0">
                <a:solidFill>
                  <a:srgbClr val="996600"/>
                </a:solidFill>
                <a:effectLst>
                  <a:outerShdw blurRad="38100" dist="38100" dir="2700000" algn="tl">
                    <a:srgbClr val="C0C0C0"/>
                  </a:outerShdw>
                </a:effectLst>
                <a:sym typeface="Symbol" pitchFamily="18" charset="2"/>
              </a:rPr>
              <a:t> =  2.13 x 10</a:t>
            </a:r>
            <a:r>
              <a:rPr lang="en-US" b="1" baseline="30000" dirty="0">
                <a:solidFill>
                  <a:srgbClr val="996600"/>
                </a:solidFill>
                <a:effectLst>
                  <a:outerShdw blurRad="38100" dist="38100" dir="2700000" algn="tl">
                    <a:srgbClr val="C0C0C0"/>
                  </a:outerShdw>
                </a:effectLst>
                <a:sym typeface="Symbol" pitchFamily="18" charset="2"/>
              </a:rPr>
              <a:t>-4</a:t>
            </a:r>
            <a:endParaRPr lang="en-US" b="1" baseline="30000" dirty="0">
              <a:effectLst>
                <a:outerShdw blurRad="38100" dist="38100" dir="2700000" algn="tl">
                  <a:srgbClr val="C0C0C0"/>
                </a:outerShdw>
              </a:effectLst>
              <a:sym typeface="Symbol" pitchFamily="18" charset="2"/>
            </a:endParaRPr>
          </a:p>
        </p:txBody>
      </p:sp>
      <p:sp>
        <p:nvSpPr>
          <p:cNvPr id="136200" name="TextBox 7"/>
          <p:cNvSpPr txBox="1">
            <a:spLocks noChangeArrowheads="1"/>
          </p:cNvSpPr>
          <p:nvPr/>
        </p:nvSpPr>
        <p:spPr bwMode="auto">
          <a:xfrm>
            <a:off x="457200" y="4195763"/>
            <a:ext cx="1636713" cy="46196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Ka </a:t>
            </a:r>
            <a:r>
              <a:rPr lang="en-US" altLang="en-US" sz="2400">
                <a:hlinkClick r:id="rId4" action="ppaction://hlinksldjump"/>
              </a:rPr>
              <a:t>Slide 65</a:t>
            </a: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2"/>
          <p:cNvSpPr txBox="1">
            <a:spLocks noChangeArrowheads="1"/>
          </p:cNvSpPr>
          <p:nvPr/>
        </p:nvSpPr>
        <p:spPr bwMode="auto">
          <a:xfrm>
            <a:off x="990600" y="457200"/>
            <a:ext cx="7467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b="1">
                <a:latin typeface="Arial" panose="020B0604020202020204" pitchFamily="34" charset="0"/>
              </a:rPr>
              <a:t>Table 6   K</a:t>
            </a:r>
            <a:r>
              <a:rPr lang="en-US" altLang="en-US" sz="2000" b="1" baseline="-25000">
                <a:latin typeface="Arial" panose="020B0604020202020204" pitchFamily="34" charset="0"/>
              </a:rPr>
              <a:t>a</a:t>
            </a:r>
            <a:r>
              <a:rPr lang="en-US" altLang="en-US" sz="2000" b="1">
                <a:latin typeface="Arial" panose="020B0604020202020204" pitchFamily="34" charset="0"/>
              </a:rPr>
              <a:t> Values of Some Hydrated Metal Ions at 25</a:t>
            </a:r>
            <a:r>
              <a:rPr lang="en-US" altLang="en-US" sz="2000" b="1" baseline="30000">
                <a:latin typeface="Arial" panose="020B0604020202020204" pitchFamily="34" charset="0"/>
              </a:rPr>
              <a:t>0</a:t>
            </a:r>
            <a:r>
              <a:rPr lang="en-US" altLang="en-US" sz="2000" b="1">
                <a:latin typeface="Arial" panose="020B0604020202020204" pitchFamily="34" charset="0"/>
              </a:rPr>
              <a:t>C</a:t>
            </a:r>
          </a:p>
        </p:txBody>
      </p:sp>
      <p:sp>
        <p:nvSpPr>
          <p:cNvPr id="138243" name="Text Box 3"/>
          <p:cNvSpPr txBox="1">
            <a:spLocks noChangeArrowheads="1"/>
          </p:cNvSpPr>
          <p:nvPr/>
        </p:nvSpPr>
        <p:spPr bwMode="auto">
          <a:xfrm>
            <a:off x="1143000" y="121920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b="1">
                <a:latin typeface="Arial" panose="020B0604020202020204" pitchFamily="34" charset="0"/>
              </a:rPr>
              <a:t>Free Ion</a:t>
            </a:r>
          </a:p>
        </p:txBody>
      </p:sp>
      <p:sp>
        <p:nvSpPr>
          <p:cNvPr id="138244" name="Text Box 4"/>
          <p:cNvSpPr txBox="1">
            <a:spLocks noChangeArrowheads="1"/>
          </p:cNvSpPr>
          <p:nvPr/>
        </p:nvSpPr>
        <p:spPr bwMode="auto">
          <a:xfrm>
            <a:off x="2819400" y="1219200"/>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b="1">
                <a:latin typeface="Arial" panose="020B0604020202020204" pitchFamily="34" charset="0"/>
              </a:rPr>
              <a:t>Hydrated Ion</a:t>
            </a:r>
          </a:p>
        </p:txBody>
      </p:sp>
      <p:sp>
        <p:nvSpPr>
          <p:cNvPr id="138245" name="Text Box 5"/>
          <p:cNvSpPr txBox="1">
            <a:spLocks noChangeArrowheads="1"/>
          </p:cNvSpPr>
          <p:nvPr/>
        </p:nvSpPr>
        <p:spPr bwMode="auto">
          <a:xfrm>
            <a:off x="5105400" y="121920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b="1">
                <a:latin typeface="Arial" panose="020B0604020202020204" pitchFamily="34" charset="0"/>
              </a:rPr>
              <a:t>K</a:t>
            </a:r>
            <a:r>
              <a:rPr lang="en-US" altLang="en-US" sz="2000" b="1" baseline="-25000">
                <a:latin typeface="Arial" panose="020B0604020202020204" pitchFamily="34" charset="0"/>
              </a:rPr>
              <a:t>a</a:t>
            </a:r>
            <a:endParaRPr lang="en-US" altLang="en-US" sz="2000" b="1">
              <a:latin typeface="Arial" panose="020B0604020202020204" pitchFamily="34" charset="0"/>
            </a:endParaRPr>
          </a:p>
        </p:txBody>
      </p:sp>
      <p:sp>
        <p:nvSpPr>
          <p:cNvPr id="138246" name="Line 6"/>
          <p:cNvSpPr>
            <a:spLocks noChangeShapeType="1"/>
          </p:cNvSpPr>
          <p:nvPr/>
        </p:nvSpPr>
        <p:spPr bwMode="auto">
          <a:xfrm>
            <a:off x="990600" y="1676400"/>
            <a:ext cx="6553200" cy="0"/>
          </a:xfrm>
          <a:prstGeom prst="line">
            <a:avLst/>
          </a:prstGeom>
          <a:noFill/>
          <a:ln w="28575">
            <a:solidFill>
              <a:srgbClr val="FF921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38247" name="Group 7"/>
          <p:cNvGrpSpPr>
            <a:grpSpLocks/>
          </p:cNvGrpSpPr>
          <p:nvPr/>
        </p:nvGrpSpPr>
        <p:grpSpPr bwMode="auto">
          <a:xfrm>
            <a:off x="1295400" y="1752600"/>
            <a:ext cx="4953000" cy="366713"/>
            <a:chOff x="816" y="1104"/>
            <a:chExt cx="3120" cy="231"/>
          </a:xfrm>
        </p:grpSpPr>
        <p:sp>
          <p:nvSpPr>
            <p:cNvPr id="138283" name="Text Box 8"/>
            <p:cNvSpPr txBox="1">
              <a:spLocks noChangeArrowheads="1"/>
            </p:cNvSpPr>
            <p:nvPr/>
          </p:nvSpPr>
          <p:spPr bwMode="auto">
            <a:xfrm>
              <a:off x="816" y="1104"/>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latin typeface="Arial" panose="020B0604020202020204" pitchFamily="34" charset="0"/>
                </a:rPr>
                <a:t>Fe</a:t>
              </a:r>
              <a:r>
                <a:rPr lang="en-US" altLang="en-US" sz="1800" b="1" baseline="30000">
                  <a:latin typeface="Arial" panose="020B0604020202020204" pitchFamily="34" charset="0"/>
                </a:rPr>
                <a:t>3+</a:t>
              </a:r>
              <a:endParaRPr lang="en-US" altLang="en-US" sz="1800" b="1">
                <a:latin typeface="Arial" panose="020B0604020202020204" pitchFamily="34" charset="0"/>
              </a:endParaRPr>
            </a:p>
          </p:txBody>
        </p:sp>
        <p:sp>
          <p:nvSpPr>
            <p:cNvPr id="138284" name="Text Box 9"/>
            <p:cNvSpPr txBox="1">
              <a:spLocks noChangeArrowheads="1"/>
            </p:cNvSpPr>
            <p:nvPr/>
          </p:nvSpPr>
          <p:spPr bwMode="auto">
            <a:xfrm>
              <a:off x="1776" y="1104"/>
              <a:ext cx="1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latin typeface="Arial" panose="020B0604020202020204" pitchFamily="34" charset="0"/>
                </a:rPr>
                <a:t>Fe(H</a:t>
              </a:r>
              <a:r>
                <a:rPr lang="en-US" altLang="en-US" sz="1800" b="1" baseline="-25000">
                  <a:latin typeface="Arial" panose="020B0604020202020204" pitchFamily="34" charset="0"/>
                </a:rPr>
                <a:t>2</a:t>
              </a:r>
              <a:r>
                <a:rPr lang="en-US" altLang="en-US" sz="1800" b="1">
                  <a:latin typeface="Arial" panose="020B0604020202020204" pitchFamily="34" charset="0"/>
                </a:rPr>
                <a:t>O)</a:t>
              </a:r>
              <a:r>
                <a:rPr lang="en-US" altLang="en-US" sz="1800" b="1" baseline="-25000">
                  <a:latin typeface="Arial" panose="020B0604020202020204" pitchFamily="34" charset="0"/>
                </a:rPr>
                <a:t>6</a:t>
              </a:r>
              <a:r>
                <a:rPr lang="en-US" altLang="en-US" sz="1800" b="1" baseline="30000">
                  <a:latin typeface="Arial" panose="020B0604020202020204" pitchFamily="34" charset="0"/>
                </a:rPr>
                <a:t>3+</a:t>
              </a:r>
              <a:r>
                <a:rPr lang="en-US" altLang="en-US" sz="1800" b="1">
                  <a:latin typeface="Arial" panose="020B0604020202020204" pitchFamily="34" charset="0"/>
                </a:rPr>
                <a:t>(</a:t>
              </a:r>
              <a:r>
                <a:rPr lang="en-US" altLang="en-US" sz="1800" b="1" i="1">
                  <a:latin typeface="Times" panose="02020603050405020304" pitchFamily="18" charset="0"/>
                </a:rPr>
                <a:t>aq</a:t>
              </a:r>
              <a:r>
                <a:rPr lang="en-US" altLang="en-US" sz="1800" b="1">
                  <a:latin typeface="Arial" panose="020B0604020202020204" pitchFamily="34" charset="0"/>
                </a:rPr>
                <a:t>)</a:t>
              </a:r>
            </a:p>
          </p:txBody>
        </p:sp>
        <p:sp>
          <p:nvSpPr>
            <p:cNvPr id="138285" name="Text Box 10"/>
            <p:cNvSpPr txBox="1">
              <a:spLocks noChangeArrowheads="1"/>
            </p:cNvSpPr>
            <p:nvPr/>
          </p:nvSpPr>
          <p:spPr bwMode="auto">
            <a:xfrm>
              <a:off x="3120" y="1104"/>
              <a:ext cx="8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latin typeface="Arial" panose="020B0604020202020204" pitchFamily="34" charset="0"/>
                </a:rPr>
                <a:t> 6 x 10</a:t>
              </a:r>
              <a:r>
                <a:rPr lang="en-US" altLang="en-US" sz="1800" b="1" baseline="30000">
                  <a:latin typeface="Arial" panose="020B0604020202020204" pitchFamily="34" charset="0"/>
                </a:rPr>
                <a:t>-3</a:t>
              </a:r>
              <a:endParaRPr lang="en-US" altLang="en-US" sz="1800" b="1">
                <a:latin typeface="Arial" panose="020B0604020202020204" pitchFamily="34" charset="0"/>
              </a:endParaRPr>
            </a:p>
          </p:txBody>
        </p:sp>
      </p:grpSp>
      <p:grpSp>
        <p:nvGrpSpPr>
          <p:cNvPr id="138248" name="Group 11"/>
          <p:cNvGrpSpPr>
            <a:grpSpLocks/>
          </p:cNvGrpSpPr>
          <p:nvPr/>
        </p:nvGrpSpPr>
        <p:grpSpPr bwMode="auto">
          <a:xfrm>
            <a:off x="1295400" y="2200275"/>
            <a:ext cx="4953000" cy="366713"/>
            <a:chOff x="816" y="1386"/>
            <a:chExt cx="3120" cy="231"/>
          </a:xfrm>
        </p:grpSpPr>
        <p:sp>
          <p:nvSpPr>
            <p:cNvPr id="138280" name="Text Box 12"/>
            <p:cNvSpPr txBox="1">
              <a:spLocks noChangeArrowheads="1"/>
            </p:cNvSpPr>
            <p:nvPr/>
          </p:nvSpPr>
          <p:spPr bwMode="auto">
            <a:xfrm>
              <a:off x="816" y="1386"/>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latin typeface="Arial" panose="020B0604020202020204" pitchFamily="34" charset="0"/>
                </a:rPr>
                <a:t>Sn</a:t>
              </a:r>
              <a:r>
                <a:rPr lang="en-US" altLang="en-US" sz="1800" b="1" baseline="30000">
                  <a:latin typeface="Arial" panose="020B0604020202020204" pitchFamily="34" charset="0"/>
                </a:rPr>
                <a:t>2+</a:t>
              </a:r>
              <a:endParaRPr lang="en-US" altLang="en-US" sz="1800" b="1">
                <a:latin typeface="Arial" panose="020B0604020202020204" pitchFamily="34" charset="0"/>
              </a:endParaRPr>
            </a:p>
          </p:txBody>
        </p:sp>
        <p:sp>
          <p:nvSpPr>
            <p:cNvPr id="138281" name="Text Box 13"/>
            <p:cNvSpPr txBox="1">
              <a:spLocks noChangeArrowheads="1"/>
            </p:cNvSpPr>
            <p:nvPr/>
          </p:nvSpPr>
          <p:spPr bwMode="auto">
            <a:xfrm>
              <a:off x="1776" y="1386"/>
              <a:ext cx="1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latin typeface="Arial" panose="020B0604020202020204" pitchFamily="34" charset="0"/>
                </a:rPr>
                <a:t>Sn(H</a:t>
              </a:r>
              <a:r>
                <a:rPr lang="en-US" altLang="en-US" sz="1800" b="1" baseline="-25000">
                  <a:latin typeface="Arial" panose="020B0604020202020204" pitchFamily="34" charset="0"/>
                </a:rPr>
                <a:t>2</a:t>
              </a:r>
              <a:r>
                <a:rPr lang="en-US" altLang="en-US" sz="1800" b="1">
                  <a:latin typeface="Arial" panose="020B0604020202020204" pitchFamily="34" charset="0"/>
                </a:rPr>
                <a:t>O)</a:t>
              </a:r>
              <a:r>
                <a:rPr lang="en-US" altLang="en-US" sz="1800" b="1" baseline="-25000">
                  <a:latin typeface="Arial" panose="020B0604020202020204" pitchFamily="34" charset="0"/>
                </a:rPr>
                <a:t>6</a:t>
              </a:r>
              <a:r>
                <a:rPr lang="en-US" altLang="en-US" sz="1800" b="1" baseline="30000">
                  <a:latin typeface="Arial" panose="020B0604020202020204" pitchFamily="34" charset="0"/>
                </a:rPr>
                <a:t>2+</a:t>
              </a:r>
              <a:r>
                <a:rPr lang="en-US" altLang="en-US" sz="1800" b="1">
                  <a:latin typeface="Arial" panose="020B0604020202020204" pitchFamily="34" charset="0"/>
                </a:rPr>
                <a:t>(</a:t>
              </a:r>
              <a:r>
                <a:rPr lang="en-US" altLang="en-US" sz="1800" b="1" i="1">
                  <a:latin typeface="Times" panose="02020603050405020304" pitchFamily="18" charset="0"/>
                </a:rPr>
                <a:t>aq</a:t>
              </a:r>
              <a:r>
                <a:rPr lang="en-US" altLang="en-US" sz="1800" b="1">
                  <a:latin typeface="Arial" panose="020B0604020202020204" pitchFamily="34" charset="0"/>
                </a:rPr>
                <a:t>)</a:t>
              </a:r>
            </a:p>
          </p:txBody>
        </p:sp>
        <p:sp>
          <p:nvSpPr>
            <p:cNvPr id="138282" name="Text Box 14"/>
            <p:cNvSpPr txBox="1">
              <a:spLocks noChangeArrowheads="1"/>
            </p:cNvSpPr>
            <p:nvPr/>
          </p:nvSpPr>
          <p:spPr bwMode="auto">
            <a:xfrm>
              <a:off x="3120" y="1386"/>
              <a:ext cx="8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latin typeface="Arial" panose="020B0604020202020204" pitchFamily="34" charset="0"/>
                </a:rPr>
                <a:t> 4 x 10</a:t>
              </a:r>
              <a:r>
                <a:rPr lang="en-US" altLang="en-US" sz="1800" b="1" baseline="30000">
                  <a:latin typeface="Arial" panose="020B0604020202020204" pitchFamily="34" charset="0"/>
                </a:rPr>
                <a:t>-4</a:t>
              </a:r>
              <a:endParaRPr lang="en-US" altLang="en-US" sz="1800" b="1">
                <a:latin typeface="Arial" panose="020B0604020202020204" pitchFamily="34" charset="0"/>
              </a:endParaRPr>
            </a:p>
          </p:txBody>
        </p:sp>
      </p:grpSp>
      <p:grpSp>
        <p:nvGrpSpPr>
          <p:cNvPr id="138249" name="Group 15"/>
          <p:cNvGrpSpPr>
            <a:grpSpLocks/>
          </p:cNvGrpSpPr>
          <p:nvPr/>
        </p:nvGrpSpPr>
        <p:grpSpPr bwMode="auto">
          <a:xfrm>
            <a:off x="1295400" y="2649538"/>
            <a:ext cx="4953000" cy="366712"/>
            <a:chOff x="816" y="1669"/>
            <a:chExt cx="3120" cy="231"/>
          </a:xfrm>
        </p:grpSpPr>
        <p:sp>
          <p:nvSpPr>
            <p:cNvPr id="138277" name="Text Box 16"/>
            <p:cNvSpPr txBox="1">
              <a:spLocks noChangeArrowheads="1"/>
            </p:cNvSpPr>
            <p:nvPr/>
          </p:nvSpPr>
          <p:spPr bwMode="auto">
            <a:xfrm>
              <a:off x="816" y="1669"/>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latin typeface="Arial" panose="020B0604020202020204" pitchFamily="34" charset="0"/>
                </a:rPr>
                <a:t>Cr</a:t>
              </a:r>
              <a:r>
                <a:rPr lang="en-US" altLang="en-US" sz="1800" b="1" baseline="30000">
                  <a:latin typeface="Arial" panose="020B0604020202020204" pitchFamily="34" charset="0"/>
                </a:rPr>
                <a:t>3+</a:t>
              </a:r>
              <a:endParaRPr lang="en-US" altLang="en-US" sz="1800" b="1">
                <a:latin typeface="Arial" panose="020B0604020202020204" pitchFamily="34" charset="0"/>
              </a:endParaRPr>
            </a:p>
          </p:txBody>
        </p:sp>
        <p:sp>
          <p:nvSpPr>
            <p:cNvPr id="138278" name="Text Box 17"/>
            <p:cNvSpPr txBox="1">
              <a:spLocks noChangeArrowheads="1"/>
            </p:cNvSpPr>
            <p:nvPr/>
          </p:nvSpPr>
          <p:spPr bwMode="auto">
            <a:xfrm>
              <a:off x="1776" y="1669"/>
              <a:ext cx="1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latin typeface="Arial" panose="020B0604020202020204" pitchFamily="34" charset="0"/>
                </a:rPr>
                <a:t>Cr(H</a:t>
              </a:r>
              <a:r>
                <a:rPr lang="en-US" altLang="en-US" sz="1800" b="1" baseline="-25000">
                  <a:latin typeface="Arial" panose="020B0604020202020204" pitchFamily="34" charset="0"/>
                </a:rPr>
                <a:t>2</a:t>
              </a:r>
              <a:r>
                <a:rPr lang="en-US" altLang="en-US" sz="1800" b="1">
                  <a:latin typeface="Arial" panose="020B0604020202020204" pitchFamily="34" charset="0"/>
                </a:rPr>
                <a:t>O)</a:t>
              </a:r>
              <a:r>
                <a:rPr lang="en-US" altLang="en-US" sz="1800" b="1" baseline="-25000">
                  <a:latin typeface="Arial" panose="020B0604020202020204" pitchFamily="34" charset="0"/>
                </a:rPr>
                <a:t>6</a:t>
              </a:r>
              <a:r>
                <a:rPr lang="en-US" altLang="en-US" sz="1800" b="1" baseline="30000">
                  <a:latin typeface="Arial" panose="020B0604020202020204" pitchFamily="34" charset="0"/>
                </a:rPr>
                <a:t>3+</a:t>
              </a:r>
              <a:r>
                <a:rPr lang="en-US" altLang="en-US" sz="1800" b="1">
                  <a:latin typeface="Arial" panose="020B0604020202020204" pitchFamily="34" charset="0"/>
                </a:rPr>
                <a:t>(</a:t>
              </a:r>
              <a:r>
                <a:rPr lang="en-US" altLang="en-US" sz="1800" b="1" i="1">
                  <a:latin typeface="Times" panose="02020603050405020304" pitchFamily="18" charset="0"/>
                </a:rPr>
                <a:t>aq</a:t>
              </a:r>
              <a:r>
                <a:rPr lang="en-US" altLang="en-US" sz="1800" b="1">
                  <a:latin typeface="Arial" panose="020B0604020202020204" pitchFamily="34" charset="0"/>
                </a:rPr>
                <a:t>)</a:t>
              </a:r>
            </a:p>
          </p:txBody>
        </p:sp>
        <p:sp>
          <p:nvSpPr>
            <p:cNvPr id="138279" name="Text Box 18"/>
            <p:cNvSpPr txBox="1">
              <a:spLocks noChangeArrowheads="1"/>
            </p:cNvSpPr>
            <p:nvPr/>
          </p:nvSpPr>
          <p:spPr bwMode="auto">
            <a:xfrm>
              <a:off x="3120" y="1669"/>
              <a:ext cx="8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latin typeface="Arial" panose="020B0604020202020204" pitchFamily="34" charset="0"/>
                </a:rPr>
                <a:t> 1 x 10</a:t>
              </a:r>
              <a:r>
                <a:rPr lang="en-US" altLang="en-US" sz="1800" b="1" baseline="30000">
                  <a:latin typeface="Arial" panose="020B0604020202020204" pitchFamily="34" charset="0"/>
                </a:rPr>
                <a:t>-4</a:t>
              </a:r>
              <a:endParaRPr lang="en-US" altLang="en-US" sz="1800" b="1">
                <a:latin typeface="Arial" panose="020B0604020202020204" pitchFamily="34" charset="0"/>
              </a:endParaRPr>
            </a:p>
          </p:txBody>
        </p:sp>
      </p:grpSp>
      <p:grpSp>
        <p:nvGrpSpPr>
          <p:cNvPr id="138250" name="Group 19"/>
          <p:cNvGrpSpPr>
            <a:grpSpLocks/>
          </p:cNvGrpSpPr>
          <p:nvPr/>
        </p:nvGrpSpPr>
        <p:grpSpPr bwMode="auto">
          <a:xfrm>
            <a:off x="1295400" y="3098800"/>
            <a:ext cx="4953000" cy="366713"/>
            <a:chOff x="816" y="1952"/>
            <a:chExt cx="3120" cy="231"/>
          </a:xfrm>
        </p:grpSpPr>
        <p:sp>
          <p:nvSpPr>
            <p:cNvPr id="138274" name="Text Box 20"/>
            <p:cNvSpPr txBox="1">
              <a:spLocks noChangeArrowheads="1"/>
            </p:cNvSpPr>
            <p:nvPr/>
          </p:nvSpPr>
          <p:spPr bwMode="auto">
            <a:xfrm>
              <a:off x="816" y="1952"/>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latin typeface="Arial" panose="020B0604020202020204" pitchFamily="34" charset="0"/>
                </a:rPr>
                <a:t>Al</a:t>
              </a:r>
              <a:r>
                <a:rPr lang="en-US" altLang="en-US" sz="1800" b="1" baseline="30000">
                  <a:latin typeface="Arial" panose="020B0604020202020204" pitchFamily="34" charset="0"/>
                </a:rPr>
                <a:t>3+</a:t>
              </a:r>
              <a:endParaRPr lang="en-US" altLang="en-US" sz="1800" b="1">
                <a:latin typeface="Arial" panose="020B0604020202020204" pitchFamily="34" charset="0"/>
              </a:endParaRPr>
            </a:p>
          </p:txBody>
        </p:sp>
        <p:sp>
          <p:nvSpPr>
            <p:cNvPr id="138275" name="Text Box 21"/>
            <p:cNvSpPr txBox="1">
              <a:spLocks noChangeArrowheads="1"/>
            </p:cNvSpPr>
            <p:nvPr/>
          </p:nvSpPr>
          <p:spPr bwMode="auto">
            <a:xfrm>
              <a:off x="1776" y="1952"/>
              <a:ext cx="1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latin typeface="Arial" panose="020B0604020202020204" pitchFamily="34" charset="0"/>
                </a:rPr>
                <a:t>Al(H</a:t>
              </a:r>
              <a:r>
                <a:rPr lang="en-US" altLang="en-US" sz="1800" b="1" baseline="-25000">
                  <a:latin typeface="Arial" panose="020B0604020202020204" pitchFamily="34" charset="0"/>
                </a:rPr>
                <a:t>2</a:t>
              </a:r>
              <a:r>
                <a:rPr lang="en-US" altLang="en-US" sz="1800" b="1">
                  <a:latin typeface="Arial" panose="020B0604020202020204" pitchFamily="34" charset="0"/>
                </a:rPr>
                <a:t>O)</a:t>
              </a:r>
              <a:r>
                <a:rPr lang="en-US" altLang="en-US" sz="1800" b="1" baseline="-25000">
                  <a:latin typeface="Arial" panose="020B0604020202020204" pitchFamily="34" charset="0"/>
                </a:rPr>
                <a:t>6</a:t>
              </a:r>
              <a:r>
                <a:rPr lang="en-US" altLang="en-US" sz="1800" b="1" baseline="30000">
                  <a:latin typeface="Arial" panose="020B0604020202020204" pitchFamily="34" charset="0"/>
                </a:rPr>
                <a:t>3+</a:t>
              </a:r>
              <a:r>
                <a:rPr lang="en-US" altLang="en-US" sz="1800" b="1">
                  <a:latin typeface="Arial" panose="020B0604020202020204" pitchFamily="34" charset="0"/>
                </a:rPr>
                <a:t>(</a:t>
              </a:r>
              <a:r>
                <a:rPr lang="en-US" altLang="en-US" sz="1800" b="1" i="1">
                  <a:latin typeface="Times" panose="02020603050405020304" pitchFamily="18" charset="0"/>
                </a:rPr>
                <a:t>aq</a:t>
              </a:r>
              <a:r>
                <a:rPr lang="en-US" altLang="en-US" sz="1800" b="1">
                  <a:latin typeface="Arial" panose="020B0604020202020204" pitchFamily="34" charset="0"/>
                </a:rPr>
                <a:t>)</a:t>
              </a:r>
            </a:p>
          </p:txBody>
        </p:sp>
        <p:sp>
          <p:nvSpPr>
            <p:cNvPr id="138276" name="Text Box 22"/>
            <p:cNvSpPr txBox="1">
              <a:spLocks noChangeArrowheads="1"/>
            </p:cNvSpPr>
            <p:nvPr/>
          </p:nvSpPr>
          <p:spPr bwMode="auto">
            <a:xfrm>
              <a:off x="3120" y="1952"/>
              <a:ext cx="8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latin typeface="Arial" panose="020B0604020202020204" pitchFamily="34" charset="0"/>
                </a:rPr>
                <a:t> 1 x 10</a:t>
              </a:r>
              <a:r>
                <a:rPr lang="en-US" altLang="en-US" sz="1800" b="1" baseline="30000">
                  <a:latin typeface="Arial" panose="020B0604020202020204" pitchFamily="34" charset="0"/>
                </a:rPr>
                <a:t>-5</a:t>
              </a:r>
              <a:endParaRPr lang="en-US" altLang="en-US" sz="1800" b="1">
                <a:latin typeface="Arial" panose="020B0604020202020204" pitchFamily="34" charset="0"/>
              </a:endParaRPr>
            </a:p>
          </p:txBody>
        </p:sp>
      </p:grpSp>
      <p:grpSp>
        <p:nvGrpSpPr>
          <p:cNvPr id="138251" name="Group 23"/>
          <p:cNvGrpSpPr>
            <a:grpSpLocks/>
          </p:cNvGrpSpPr>
          <p:nvPr/>
        </p:nvGrpSpPr>
        <p:grpSpPr bwMode="auto">
          <a:xfrm>
            <a:off x="1295400" y="3505200"/>
            <a:ext cx="4953000" cy="366713"/>
            <a:chOff x="816" y="2208"/>
            <a:chExt cx="3120" cy="231"/>
          </a:xfrm>
        </p:grpSpPr>
        <p:sp>
          <p:nvSpPr>
            <p:cNvPr id="138271" name="Text Box 24"/>
            <p:cNvSpPr txBox="1">
              <a:spLocks noChangeArrowheads="1"/>
            </p:cNvSpPr>
            <p:nvPr/>
          </p:nvSpPr>
          <p:spPr bwMode="auto">
            <a:xfrm>
              <a:off x="816" y="2208"/>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latin typeface="Arial" panose="020B0604020202020204" pitchFamily="34" charset="0"/>
                </a:rPr>
                <a:t>Cu</a:t>
              </a:r>
              <a:r>
                <a:rPr lang="en-US" altLang="en-US" sz="1800" b="1" baseline="30000">
                  <a:latin typeface="Arial" panose="020B0604020202020204" pitchFamily="34" charset="0"/>
                </a:rPr>
                <a:t>2+</a:t>
              </a:r>
              <a:endParaRPr lang="en-US" altLang="en-US" sz="1800" b="1">
                <a:latin typeface="Arial" panose="020B0604020202020204" pitchFamily="34" charset="0"/>
              </a:endParaRPr>
            </a:p>
          </p:txBody>
        </p:sp>
        <p:sp>
          <p:nvSpPr>
            <p:cNvPr id="138272" name="Text Box 25"/>
            <p:cNvSpPr txBox="1">
              <a:spLocks noChangeArrowheads="1"/>
            </p:cNvSpPr>
            <p:nvPr/>
          </p:nvSpPr>
          <p:spPr bwMode="auto">
            <a:xfrm>
              <a:off x="1776" y="2208"/>
              <a:ext cx="1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latin typeface="Arial" panose="020B0604020202020204" pitchFamily="34" charset="0"/>
                </a:rPr>
                <a:t>Cu(H</a:t>
              </a:r>
              <a:r>
                <a:rPr lang="en-US" altLang="en-US" sz="1800" b="1" baseline="-25000">
                  <a:latin typeface="Arial" panose="020B0604020202020204" pitchFamily="34" charset="0"/>
                </a:rPr>
                <a:t>2</a:t>
              </a:r>
              <a:r>
                <a:rPr lang="en-US" altLang="en-US" sz="1800" b="1">
                  <a:latin typeface="Arial" panose="020B0604020202020204" pitchFamily="34" charset="0"/>
                </a:rPr>
                <a:t>O)</a:t>
              </a:r>
              <a:r>
                <a:rPr lang="en-US" altLang="en-US" sz="1800" b="1" baseline="-25000">
                  <a:latin typeface="Arial" panose="020B0604020202020204" pitchFamily="34" charset="0"/>
                </a:rPr>
                <a:t>6</a:t>
              </a:r>
              <a:r>
                <a:rPr lang="en-US" altLang="en-US" sz="1800" b="1" baseline="30000">
                  <a:latin typeface="Arial" panose="020B0604020202020204" pitchFamily="34" charset="0"/>
                </a:rPr>
                <a:t>2+</a:t>
              </a:r>
              <a:r>
                <a:rPr lang="en-US" altLang="en-US" sz="1800" b="1">
                  <a:latin typeface="Arial" panose="020B0604020202020204" pitchFamily="34" charset="0"/>
                </a:rPr>
                <a:t>(</a:t>
              </a:r>
              <a:r>
                <a:rPr lang="en-US" altLang="en-US" sz="1800" b="1" i="1">
                  <a:latin typeface="Times" panose="02020603050405020304" pitchFamily="18" charset="0"/>
                </a:rPr>
                <a:t>aq</a:t>
              </a:r>
              <a:r>
                <a:rPr lang="en-US" altLang="en-US" sz="1800" b="1">
                  <a:latin typeface="Arial" panose="020B0604020202020204" pitchFamily="34" charset="0"/>
                </a:rPr>
                <a:t>)</a:t>
              </a:r>
            </a:p>
          </p:txBody>
        </p:sp>
        <p:sp>
          <p:nvSpPr>
            <p:cNvPr id="138273" name="Text Box 26"/>
            <p:cNvSpPr txBox="1">
              <a:spLocks noChangeArrowheads="1"/>
            </p:cNvSpPr>
            <p:nvPr/>
          </p:nvSpPr>
          <p:spPr bwMode="auto">
            <a:xfrm>
              <a:off x="3120" y="2208"/>
              <a:ext cx="8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latin typeface="Arial" panose="020B0604020202020204" pitchFamily="34" charset="0"/>
                </a:rPr>
                <a:t> 3 x 10</a:t>
              </a:r>
              <a:r>
                <a:rPr lang="en-US" altLang="en-US" sz="1800" b="1" baseline="30000">
                  <a:latin typeface="Arial" panose="020B0604020202020204" pitchFamily="34" charset="0"/>
                </a:rPr>
                <a:t>-8</a:t>
              </a:r>
              <a:endParaRPr lang="en-US" altLang="en-US" sz="1800" b="1">
                <a:latin typeface="Arial" panose="020B0604020202020204" pitchFamily="34" charset="0"/>
              </a:endParaRPr>
            </a:p>
          </p:txBody>
        </p:sp>
      </p:grpSp>
      <p:grpSp>
        <p:nvGrpSpPr>
          <p:cNvPr id="138252" name="Group 27"/>
          <p:cNvGrpSpPr>
            <a:grpSpLocks/>
          </p:cNvGrpSpPr>
          <p:nvPr/>
        </p:nvGrpSpPr>
        <p:grpSpPr bwMode="auto">
          <a:xfrm>
            <a:off x="1295400" y="3954463"/>
            <a:ext cx="4953000" cy="366712"/>
            <a:chOff x="816" y="2491"/>
            <a:chExt cx="3120" cy="231"/>
          </a:xfrm>
        </p:grpSpPr>
        <p:sp>
          <p:nvSpPr>
            <p:cNvPr id="138268" name="Text Box 28"/>
            <p:cNvSpPr txBox="1">
              <a:spLocks noChangeArrowheads="1"/>
            </p:cNvSpPr>
            <p:nvPr/>
          </p:nvSpPr>
          <p:spPr bwMode="auto">
            <a:xfrm>
              <a:off x="816" y="2491"/>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latin typeface="Arial" panose="020B0604020202020204" pitchFamily="34" charset="0"/>
                </a:rPr>
                <a:t>Pb</a:t>
              </a:r>
              <a:r>
                <a:rPr lang="en-US" altLang="en-US" sz="1800" b="1" baseline="30000">
                  <a:latin typeface="Arial" panose="020B0604020202020204" pitchFamily="34" charset="0"/>
                </a:rPr>
                <a:t>2+</a:t>
              </a:r>
              <a:endParaRPr lang="en-US" altLang="en-US" sz="1800" b="1">
                <a:latin typeface="Arial" panose="020B0604020202020204" pitchFamily="34" charset="0"/>
              </a:endParaRPr>
            </a:p>
          </p:txBody>
        </p:sp>
        <p:sp>
          <p:nvSpPr>
            <p:cNvPr id="138269" name="Text Box 29"/>
            <p:cNvSpPr txBox="1">
              <a:spLocks noChangeArrowheads="1"/>
            </p:cNvSpPr>
            <p:nvPr/>
          </p:nvSpPr>
          <p:spPr bwMode="auto">
            <a:xfrm>
              <a:off x="1776" y="2491"/>
              <a:ext cx="1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latin typeface="Arial" panose="020B0604020202020204" pitchFamily="34" charset="0"/>
                </a:rPr>
                <a:t>Pb(H</a:t>
              </a:r>
              <a:r>
                <a:rPr lang="en-US" altLang="en-US" sz="1800" b="1" baseline="-25000">
                  <a:latin typeface="Arial" panose="020B0604020202020204" pitchFamily="34" charset="0"/>
                </a:rPr>
                <a:t>2</a:t>
              </a:r>
              <a:r>
                <a:rPr lang="en-US" altLang="en-US" sz="1800" b="1">
                  <a:latin typeface="Arial" panose="020B0604020202020204" pitchFamily="34" charset="0"/>
                </a:rPr>
                <a:t>O)</a:t>
              </a:r>
              <a:r>
                <a:rPr lang="en-US" altLang="en-US" sz="1800" b="1" baseline="-25000">
                  <a:latin typeface="Arial" panose="020B0604020202020204" pitchFamily="34" charset="0"/>
                </a:rPr>
                <a:t>6</a:t>
              </a:r>
              <a:r>
                <a:rPr lang="en-US" altLang="en-US" sz="1800" b="1" baseline="30000">
                  <a:latin typeface="Arial" panose="020B0604020202020204" pitchFamily="34" charset="0"/>
                </a:rPr>
                <a:t>2+</a:t>
              </a:r>
              <a:r>
                <a:rPr lang="en-US" altLang="en-US" sz="1800" b="1">
                  <a:latin typeface="Arial" panose="020B0604020202020204" pitchFamily="34" charset="0"/>
                </a:rPr>
                <a:t>(</a:t>
              </a:r>
              <a:r>
                <a:rPr lang="en-US" altLang="en-US" sz="1800" b="1" i="1">
                  <a:latin typeface="Times" panose="02020603050405020304" pitchFamily="18" charset="0"/>
                </a:rPr>
                <a:t>aq</a:t>
              </a:r>
              <a:r>
                <a:rPr lang="en-US" altLang="en-US" sz="1800" b="1">
                  <a:latin typeface="Arial" panose="020B0604020202020204" pitchFamily="34" charset="0"/>
                </a:rPr>
                <a:t>)</a:t>
              </a:r>
            </a:p>
          </p:txBody>
        </p:sp>
        <p:sp>
          <p:nvSpPr>
            <p:cNvPr id="138270" name="Text Box 30"/>
            <p:cNvSpPr txBox="1">
              <a:spLocks noChangeArrowheads="1"/>
            </p:cNvSpPr>
            <p:nvPr/>
          </p:nvSpPr>
          <p:spPr bwMode="auto">
            <a:xfrm>
              <a:off x="3120" y="2491"/>
              <a:ext cx="8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latin typeface="Arial" panose="020B0604020202020204" pitchFamily="34" charset="0"/>
                </a:rPr>
                <a:t> 3 x 10</a:t>
              </a:r>
              <a:r>
                <a:rPr lang="en-US" altLang="en-US" sz="1800" b="1" baseline="30000">
                  <a:latin typeface="Arial" panose="020B0604020202020204" pitchFamily="34" charset="0"/>
                </a:rPr>
                <a:t>-8</a:t>
              </a:r>
              <a:endParaRPr lang="en-US" altLang="en-US" sz="1800" b="1">
                <a:latin typeface="Arial" panose="020B0604020202020204" pitchFamily="34" charset="0"/>
              </a:endParaRPr>
            </a:p>
          </p:txBody>
        </p:sp>
      </p:grpSp>
      <p:grpSp>
        <p:nvGrpSpPr>
          <p:cNvPr id="138253" name="Group 31"/>
          <p:cNvGrpSpPr>
            <a:grpSpLocks/>
          </p:cNvGrpSpPr>
          <p:nvPr/>
        </p:nvGrpSpPr>
        <p:grpSpPr bwMode="auto">
          <a:xfrm>
            <a:off x="1295400" y="4402138"/>
            <a:ext cx="4953000" cy="366712"/>
            <a:chOff x="816" y="2773"/>
            <a:chExt cx="3120" cy="231"/>
          </a:xfrm>
        </p:grpSpPr>
        <p:sp>
          <p:nvSpPr>
            <p:cNvPr id="138265" name="Text Box 32"/>
            <p:cNvSpPr txBox="1">
              <a:spLocks noChangeArrowheads="1"/>
            </p:cNvSpPr>
            <p:nvPr/>
          </p:nvSpPr>
          <p:spPr bwMode="auto">
            <a:xfrm>
              <a:off x="816" y="2773"/>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latin typeface="Arial" panose="020B0604020202020204" pitchFamily="34" charset="0"/>
                </a:rPr>
                <a:t>Zn</a:t>
              </a:r>
              <a:r>
                <a:rPr lang="en-US" altLang="en-US" sz="1800" b="1" baseline="30000">
                  <a:latin typeface="Arial" panose="020B0604020202020204" pitchFamily="34" charset="0"/>
                </a:rPr>
                <a:t>2+</a:t>
              </a:r>
              <a:endParaRPr lang="en-US" altLang="en-US" sz="1800" b="1">
                <a:latin typeface="Arial" panose="020B0604020202020204" pitchFamily="34" charset="0"/>
              </a:endParaRPr>
            </a:p>
          </p:txBody>
        </p:sp>
        <p:sp>
          <p:nvSpPr>
            <p:cNvPr id="138266" name="Text Box 33"/>
            <p:cNvSpPr txBox="1">
              <a:spLocks noChangeArrowheads="1"/>
            </p:cNvSpPr>
            <p:nvPr/>
          </p:nvSpPr>
          <p:spPr bwMode="auto">
            <a:xfrm>
              <a:off x="1776" y="2773"/>
              <a:ext cx="1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latin typeface="Arial" panose="020B0604020202020204" pitchFamily="34" charset="0"/>
                </a:rPr>
                <a:t>Zn(H</a:t>
              </a:r>
              <a:r>
                <a:rPr lang="en-US" altLang="en-US" sz="1800" b="1" baseline="-25000">
                  <a:latin typeface="Arial" panose="020B0604020202020204" pitchFamily="34" charset="0"/>
                </a:rPr>
                <a:t>2</a:t>
              </a:r>
              <a:r>
                <a:rPr lang="en-US" altLang="en-US" sz="1800" b="1">
                  <a:latin typeface="Arial" panose="020B0604020202020204" pitchFamily="34" charset="0"/>
                </a:rPr>
                <a:t>O)</a:t>
              </a:r>
              <a:r>
                <a:rPr lang="en-US" altLang="en-US" sz="1800" b="1" baseline="-25000">
                  <a:latin typeface="Arial" panose="020B0604020202020204" pitchFamily="34" charset="0"/>
                </a:rPr>
                <a:t>6</a:t>
              </a:r>
              <a:r>
                <a:rPr lang="en-US" altLang="en-US" sz="1800" b="1" baseline="30000">
                  <a:latin typeface="Arial" panose="020B0604020202020204" pitchFamily="34" charset="0"/>
                </a:rPr>
                <a:t>2+</a:t>
              </a:r>
              <a:r>
                <a:rPr lang="en-US" altLang="en-US" sz="1800" b="1">
                  <a:latin typeface="Arial" panose="020B0604020202020204" pitchFamily="34" charset="0"/>
                </a:rPr>
                <a:t>(</a:t>
              </a:r>
              <a:r>
                <a:rPr lang="en-US" altLang="en-US" sz="1800" b="1" i="1">
                  <a:latin typeface="Times" panose="02020603050405020304" pitchFamily="18" charset="0"/>
                </a:rPr>
                <a:t>aq</a:t>
              </a:r>
              <a:r>
                <a:rPr lang="en-US" altLang="en-US" sz="1800" b="1">
                  <a:latin typeface="Arial" panose="020B0604020202020204" pitchFamily="34" charset="0"/>
                </a:rPr>
                <a:t>)</a:t>
              </a:r>
            </a:p>
          </p:txBody>
        </p:sp>
        <p:sp>
          <p:nvSpPr>
            <p:cNvPr id="138267" name="Text Box 34"/>
            <p:cNvSpPr txBox="1">
              <a:spLocks noChangeArrowheads="1"/>
            </p:cNvSpPr>
            <p:nvPr/>
          </p:nvSpPr>
          <p:spPr bwMode="auto">
            <a:xfrm>
              <a:off x="3120" y="2773"/>
              <a:ext cx="8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latin typeface="Arial" panose="020B0604020202020204" pitchFamily="34" charset="0"/>
                </a:rPr>
                <a:t> 1 x 10</a:t>
              </a:r>
              <a:r>
                <a:rPr lang="en-US" altLang="en-US" sz="1800" b="1" baseline="30000">
                  <a:latin typeface="Arial" panose="020B0604020202020204" pitchFamily="34" charset="0"/>
                </a:rPr>
                <a:t>-9</a:t>
              </a:r>
              <a:endParaRPr lang="en-US" altLang="en-US" sz="1800" b="1">
                <a:latin typeface="Arial" panose="020B0604020202020204" pitchFamily="34" charset="0"/>
              </a:endParaRPr>
            </a:p>
          </p:txBody>
        </p:sp>
      </p:grpSp>
      <p:grpSp>
        <p:nvGrpSpPr>
          <p:cNvPr id="138254" name="Group 35"/>
          <p:cNvGrpSpPr>
            <a:grpSpLocks/>
          </p:cNvGrpSpPr>
          <p:nvPr/>
        </p:nvGrpSpPr>
        <p:grpSpPr bwMode="auto">
          <a:xfrm>
            <a:off x="1295400" y="4851400"/>
            <a:ext cx="4953000" cy="366713"/>
            <a:chOff x="816" y="3056"/>
            <a:chExt cx="3120" cy="231"/>
          </a:xfrm>
        </p:grpSpPr>
        <p:sp>
          <p:nvSpPr>
            <p:cNvPr id="138262" name="Text Box 36"/>
            <p:cNvSpPr txBox="1">
              <a:spLocks noChangeArrowheads="1"/>
            </p:cNvSpPr>
            <p:nvPr/>
          </p:nvSpPr>
          <p:spPr bwMode="auto">
            <a:xfrm>
              <a:off x="816" y="3056"/>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latin typeface="Arial" panose="020B0604020202020204" pitchFamily="34" charset="0"/>
                </a:rPr>
                <a:t>Co</a:t>
              </a:r>
              <a:r>
                <a:rPr lang="en-US" altLang="en-US" sz="1800" b="1" baseline="30000">
                  <a:latin typeface="Arial" panose="020B0604020202020204" pitchFamily="34" charset="0"/>
                </a:rPr>
                <a:t>2+</a:t>
              </a:r>
              <a:endParaRPr lang="en-US" altLang="en-US" sz="1800" b="1">
                <a:latin typeface="Arial" panose="020B0604020202020204" pitchFamily="34" charset="0"/>
              </a:endParaRPr>
            </a:p>
          </p:txBody>
        </p:sp>
        <p:sp>
          <p:nvSpPr>
            <p:cNvPr id="138263" name="Text Box 37"/>
            <p:cNvSpPr txBox="1">
              <a:spLocks noChangeArrowheads="1"/>
            </p:cNvSpPr>
            <p:nvPr/>
          </p:nvSpPr>
          <p:spPr bwMode="auto">
            <a:xfrm>
              <a:off x="1776" y="3056"/>
              <a:ext cx="1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latin typeface="Arial" panose="020B0604020202020204" pitchFamily="34" charset="0"/>
                </a:rPr>
                <a:t>Co(H</a:t>
              </a:r>
              <a:r>
                <a:rPr lang="en-US" altLang="en-US" sz="1800" b="1" baseline="-25000">
                  <a:latin typeface="Arial" panose="020B0604020202020204" pitchFamily="34" charset="0"/>
                </a:rPr>
                <a:t>2</a:t>
              </a:r>
              <a:r>
                <a:rPr lang="en-US" altLang="en-US" sz="1800" b="1">
                  <a:latin typeface="Arial" panose="020B0604020202020204" pitchFamily="34" charset="0"/>
                </a:rPr>
                <a:t>O)</a:t>
              </a:r>
              <a:r>
                <a:rPr lang="en-US" altLang="en-US" sz="1800" b="1" baseline="-25000">
                  <a:latin typeface="Arial" panose="020B0604020202020204" pitchFamily="34" charset="0"/>
                </a:rPr>
                <a:t>6</a:t>
              </a:r>
              <a:r>
                <a:rPr lang="en-US" altLang="en-US" sz="1800" b="1" baseline="30000">
                  <a:latin typeface="Arial" panose="020B0604020202020204" pitchFamily="34" charset="0"/>
                </a:rPr>
                <a:t>2+</a:t>
              </a:r>
              <a:r>
                <a:rPr lang="en-US" altLang="en-US" sz="1800" b="1">
                  <a:latin typeface="Arial" panose="020B0604020202020204" pitchFamily="34" charset="0"/>
                </a:rPr>
                <a:t>(</a:t>
              </a:r>
              <a:r>
                <a:rPr lang="en-US" altLang="en-US" sz="1800" b="1" i="1">
                  <a:latin typeface="Times" panose="02020603050405020304" pitchFamily="18" charset="0"/>
                </a:rPr>
                <a:t>aq</a:t>
              </a:r>
              <a:r>
                <a:rPr lang="en-US" altLang="en-US" sz="1800" b="1">
                  <a:latin typeface="Arial" panose="020B0604020202020204" pitchFamily="34" charset="0"/>
                </a:rPr>
                <a:t>)</a:t>
              </a:r>
            </a:p>
          </p:txBody>
        </p:sp>
        <p:sp>
          <p:nvSpPr>
            <p:cNvPr id="138264" name="Text Box 38"/>
            <p:cNvSpPr txBox="1">
              <a:spLocks noChangeArrowheads="1"/>
            </p:cNvSpPr>
            <p:nvPr/>
          </p:nvSpPr>
          <p:spPr bwMode="auto">
            <a:xfrm>
              <a:off x="3120" y="3056"/>
              <a:ext cx="8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latin typeface="Arial" panose="020B0604020202020204" pitchFamily="34" charset="0"/>
                </a:rPr>
                <a:t> 2 x 10</a:t>
              </a:r>
              <a:r>
                <a:rPr lang="en-US" altLang="en-US" sz="1800" b="1" baseline="30000">
                  <a:latin typeface="Arial" panose="020B0604020202020204" pitchFamily="34" charset="0"/>
                </a:rPr>
                <a:t>-10</a:t>
              </a:r>
              <a:endParaRPr lang="en-US" altLang="en-US" sz="1800" b="1">
                <a:latin typeface="Arial" panose="020B0604020202020204" pitchFamily="34" charset="0"/>
              </a:endParaRPr>
            </a:p>
          </p:txBody>
        </p:sp>
      </p:grpSp>
      <p:grpSp>
        <p:nvGrpSpPr>
          <p:cNvPr id="138255" name="Group 39"/>
          <p:cNvGrpSpPr>
            <a:grpSpLocks/>
          </p:cNvGrpSpPr>
          <p:nvPr/>
        </p:nvGrpSpPr>
        <p:grpSpPr bwMode="auto">
          <a:xfrm>
            <a:off x="1295400" y="5300663"/>
            <a:ext cx="4953000" cy="366712"/>
            <a:chOff x="816" y="3339"/>
            <a:chExt cx="3120" cy="231"/>
          </a:xfrm>
        </p:grpSpPr>
        <p:sp>
          <p:nvSpPr>
            <p:cNvPr id="138259" name="Text Box 40"/>
            <p:cNvSpPr txBox="1">
              <a:spLocks noChangeArrowheads="1"/>
            </p:cNvSpPr>
            <p:nvPr/>
          </p:nvSpPr>
          <p:spPr bwMode="auto">
            <a:xfrm>
              <a:off x="816" y="3339"/>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latin typeface="Arial" panose="020B0604020202020204" pitchFamily="34" charset="0"/>
                </a:rPr>
                <a:t>Ni</a:t>
              </a:r>
              <a:r>
                <a:rPr lang="en-US" altLang="en-US" sz="1800" b="1" baseline="30000">
                  <a:latin typeface="Arial" panose="020B0604020202020204" pitchFamily="34" charset="0"/>
                </a:rPr>
                <a:t>2+</a:t>
              </a:r>
              <a:endParaRPr lang="en-US" altLang="en-US" sz="1800" b="1">
                <a:latin typeface="Arial" panose="020B0604020202020204" pitchFamily="34" charset="0"/>
              </a:endParaRPr>
            </a:p>
          </p:txBody>
        </p:sp>
        <p:sp>
          <p:nvSpPr>
            <p:cNvPr id="138260" name="Text Box 41"/>
            <p:cNvSpPr txBox="1">
              <a:spLocks noChangeArrowheads="1"/>
            </p:cNvSpPr>
            <p:nvPr/>
          </p:nvSpPr>
          <p:spPr bwMode="auto">
            <a:xfrm>
              <a:off x="1776" y="3339"/>
              <a:ext cx="1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latin typeface="Arial" panose="020B0604020202020204" pitchFamily="34" charset="0"/>
                </a:rPr>
                <a:t>Ni(H</a:t>
              </a:r>
              <a:r>
                <a:rPr lang="en-US" altLang="en-US" sz="1800" b="1" baseline="-25000">
                  <a:latin typeface="Arial" panose="020B0604020202020204" pitchFamily="34" charset="0"/>
                </a:rPr>
                <a:t>2</a:t>
              </a:r>
              <a:r>
                <a:rPr lang="en-US" altLang="en-US" sz="1800" b="1">
                  <a:latin typeface="Arial" panose="020B0604020202020204" pitchFamily="34" charset="0"/>
                </a:rPr>
                <a:t>O)</a:t>
              </a:r>
              <a:r>
                <a:rPr lang="en-US" altLang="en-US" sz="1800" b="1" baseline="-25000">
                  <a:latin typeface="Arial" panose="020B0604020202020204" pitchFamily="34" charset="0"/>
                </a:rPr>
                <a:t>6</a:t>
              </a:r>
              <a:r>
                <a:rPr lang="en-US" altLang="en-US" sz="1800" b="1" baseline="30000">
                  <a:latin typeface="Arial" panose="020B0604020202020204" pitchFamily="34" charset="0"/>
                </a:rPr>
                <a:t>2+</a:t>
              </a:r>
              <a:r>
                <a:rPr lang="en-US" altLang="en-US" sz="1800" b="1">
                  <a:latin typeface="Arial" panose="020B0604020202020204" pitchFamily="34" charset="0"/>
                </a:rPr>
                <a:t>(</a:t>
              </a:r>
              <a:r>
                <a:rPr lang="en-US" altLang="en-US" sz="1800" b="1" i="1">
                  <a:latin typeface="Times" panose="02020603050405020304" pitchFamily="18" charset="0"/>
                </a:rPr>
                <a:t>aq</a:t>
              </a:r>
              <a:r>
                <a:rPr lang="en-US" altLang="en-US" sz="1800" b="1">
                  <a:latin typeface="Arial" panose="020B0604020202020204" pitchFamily="34" charset="0"/>
                </a:rPr>
                <a:t>)</a:t>
              </a:r>
            </a:p>
          </p:txBody>
        </p:sp>
        <p:sp>
          <p:nvSpPr>
            <p:cNvPr id="138261" name="Text Box 42"/>
            <p:cNvSpPr txBox="1">
              <a:spLocks noChangeArrowheads="1"/>
            </p:cNvSpPr>
            <p:nvPr/>
          </p:nvSpPr>
          <p:spPr bwMode="auto">
            <a:xfrm>
              <a:off x="3120" y="3339"/>
              <a:ext cx="8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latin typeface="Arial" panose="020B0604020202020204" pitchFamily="34" charset="0"/>
                </a:rPr>
                <a:t> 1 x 10</a:t>
              </a:r>
              <a:r>
                <a:rPr lang="en-US" altLang="en-US" sz="1800" b="1" baseline="30000">
                  <a:latin typeface="Arial" panose="020B0604020202020204" pitchFamily="34" charset="0"/>
                </a:rPr>
                <a:t>-10</a:t>
              </a:r>
              <a:endParaRPr lang="en-US" altLang="en-US" sz="1800" b="1">
                <a:latin typeface="Arial" panose="020B0604020202020204" pitchFamily="34" charset="0"/>
              </a:endParaRPr>
            </a:p>
          </p:txBody>
        </p:sp>
      </p:grpSp>
      <p:grpSp>
        <p:nvGrpSpPr>
          <p:cNvPr id="11" name="Group 43"/>
          <p:cNvGrpSpPr>
            <a:grpSpLocks/>
          </p:cNvGrpSpPr>
          <p:nvPr/>
        </p:nvGrpSpPr>
        <p:grpSpPr bwMode="auto">
          <a:xfrm>
            <a:off x="6781800" y="1676400"/>
            <a:ext cx="609600" cy="3886200"/>
            <a:chOff x="4272" y="1056"/>
            <a:chExt cx="384" cy="2448"/>
          </a:xfrm>
        </p:grpSpPr>
        <p:sp>
          <p:nvSpPr>
            <p:cNvPr id="138257" name="AutoShape 44"/>
            <p:cNvSpPr>
              <a:spLocks noChangeArrowheads="1"/>
            </p:cNvSpPr>
            <p:nvPr/>
          </p:nvSpPr>
          <p:spPr bwMode="auto">
            <a:xfrm>
              <a:off x="4272" y="1056"/>
              <a:ext cx="384" cy="2448"/>
            </a:xfrm>
            <a:prstGeom prst="upArrow">
              <a:avLst>
                <a:gd name="adj1" fmla="val 50000"/>
                <a:gd name="adj2" fmla="val 159375"/>
              </a:avLst>
            </a:prstGeom>
            <a:gradFill rotWithShape="0">
              <a:gsLst>
                <a:gs pos="0">
                  <a:srgbClr val="ED181E"/>
                </a:gs>
                <a:gs pos="100000">
                  <a:schemeClr val="bg1"/>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38258" name="Text Box 45"/>
            <p:cNvSpPr txBox="1">
              <a:spLocks noChangeArrowheads="1"/>
            </p:cNvSpPr>
            <p:nvPr/>
          </p:nvSpPr>
          <p:spPr bwMode="auto">
            <a:xfrm rot="-5400000">
              <a:off x="3796" y="2376"/>
              <a:ext cx="133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latin typeface="Arial" panose="020B0604020202020204" pitchFamily="34" charset="0"/>
                </a:rPr>
                <a:t>ACID STRENGTH</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0" y="228600"/>
            <a:ext cx="91440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Table 5           </a:t>
            </a:r>
            <a:r>
              <a:rPr lang="en-US" altLang="en-US" sz="2400" b="1" u="sng"/>
              <a:t>THE BEHAVIOR OF SALTS IN WATER</a:t>
            </a:r>
            <a:endParaRPr lang="en-US" altLang="en-US" sz="2400" b="1"/>
          </a:p>
          <a:p>
            <a:pPr>
              <a:spcBef>
                <a:spcPct val="0"/>
              </a:spcBef>
              <a:buFontTx/>
              <a:buNone/>
            </a:pPr>
            <a:endParaRPr lang="en-US" altLang="en-US" sz="2400" b="1"/>
          </a:p>
          <a:p>
            <a:pPr>
              <a:spcBef>
                <a:spcPct val="0"/>
              </a:spcBef>
              <a:buFontTx/>
              <a:buNone/>
            </a:pPr>
            <a:r>
              <a:rPr lang="en-US" altLang="en-US" sz="2400" b="1"/>
              <a:t>Salt Solution		pH	Nature of Ions	     Ion that reacts</a:t>
            </a:r>
          </a:p>
          <a:p>
            <a:pPr>
              <a:spcBef>
                <a:spcPct val="0"/>
              </a:spcBef>
              <a:buFontTx/>
              <a:buNone/>
            </a:pPr>
            <a:r>
              <a:rPr lang="en-US" altLang="en-US" sz="2400" b="1"/>
              <a:t>(Examples)						         with water</a:t>
            </a:r>
          </a:p>
          <a:p>
            <a:pPr>
              <a:spcBef>
                <a:spcPct val="0"/>
              </a:spcBef>
              <a:buFontTx/>
              <a:buNone/>
            </a:pPr>
            <a:endParaRPr lang="en-US" altLang="en-US" sz="2400" b="1"/>
          </a:p>
          <a:p>
            <a:pPr>
              <a:spcBef>
                <a:spcPct val="0"/>
              </a:spcBef>
              <a:buFontTx/>
              <a:buNone/>
            </a:pPr>
            <a:r>
              <a:rPr lang="en-US" altLang="en-US" sz="2000" b="1">
                <a:solidFill>
                  <a:srgbClr val="FF0000"/>
                </a:solidFill>
              </a:rPr>
              <a:t>Neutral			7.0	Cation of strong base		None</a:t>
            </a:r>
          </a:p>
          <a:p>
            <a:pPr>
              <a:spcBef>
                <a:spcPct val="0"/>
              </a:spcBef>
              <a:buFontTx/>
              <a:buNone/>
            </a:pPr>
            <a:r>
              <a:rPr lang="en-US" altLang="en-US" sz="2000" b="1">
                <a:solidFill>
                  <a:srgbClr val="FF0000"/>
                </a:solidFill>
              </a:rPr>
              <a:t>  [NaCl, KBr,			Anion of strong acid</a:t>
            </a:r>
          </a:p>
          <a:p>
            <a:pPr>
              <a:spcBef>
                <a:spcPct val="0"/>
              </a:spcBef>
              <a:buFontTx/>
              <a:buNone/>
            </a:pPr>
            <a:r>
              <a:rPr lang="en-US" altLang="en-US" sz="2000" b="1">
                <a:solidFill>
                  <a:srgbClr val="FF0000"/>
                </a:solidFill>
              </a:rPr>
              <a:t>   Ba(NO</a:t>
            </a:r>
            <a:r>
              <a:rPr lang="en-US" altLang="en-US" sz="2000" b="1" baseline="-25000">
                <a:solidFill>
                  <a:srgbClr val="FF0000"/>
                </a:solidFill>
              </a:rPr>
              <a:t>3</a:t>
            </a:r>
            <a:r>
              <a:rPr lang="en-US" altLang="en-US" sz="2000" b="1">
                <a:solidFill>
                  <a:srgbClr val="FF0000"/>
                </a:solidFill>
              </a:rPr>
              <a:t>)</a:t>
            </a:r>
            <a:r>
              <a:rPr lang="en-US" altLang="en-US" sz="2000" b="1" baseline="-25000">
                <a:solidFill>
                  <a:srgbClr val="FF0000"/>
                </a:solidFill>
              </a:rPr>
              <a:t>2</a:t>
            </a:r>
            <a:r>
              <a:rPr lang="en-US" altLang="en-US" sz="2000" b="1">
                <a:solidFill>
                  <a:srgbClr val="FF0000"/>
                </a:solidFill>
              </a:rPr>
              <a:t>]</a:t>
            </a:r>
            <a:endParaRPr lang="en-US" altLang="en-US" sz="2000" b="1"/>
          </a:p>
          <a:p>
            <a:pPr>
              <a:spcBef>
                <a:spcPct val="0"/>
              </a:spcBef>
              <a:buFontTx/>
              <a:buNone/>
            </a:pPr>
            <a:endParaRPr lang="en-US" altLang="en-US" sz="2000" b="1"/>
          </a:p>
          <a:p>
            <a:pPr>
              <a:spcBef>
                <a:spcPct val="0"/>
              </a:spcBef>
              <a:buFontTx/>
              <a:buNone/>
            </a:pPr>
            <a:r>
              <a:rPr lang="en-US" altLang="en-US" sz="2000" b="1">
                <a:solidFill>
                  <a:srgbClr val="CC6600"/>
                </a:solidFill>
              </a:rPr>
              <a:t>Acidic		            &lt;7.0	Cation of weak base		Cation</a:t>
            </a:r>
          </a:p>
          <a:p>
            <a:pPr>
              <a:spcBef>
                <a:spcPct val="0"/>
              </a:spcBef>
              <a:buFontTx/>
              <a:buNone/>
            </a:pPr>
            <a:r>
              <a:rPr lang="en-US" altLang="en-US" sz="2000" b="1">
                <a:solidFill>
                  <a:srgbClr val="CC6600"/>
                </a:solidFill>
              </a:rPr>
              <a:t>  [NH</a:t>
            </a:r>
            <a:r>
              <a:rPr lang="en-US" altLang="en-US" sz="2000" b="1" baseline="-25000">
                <a:solidFill>
                  <a:srgbClr val="CC6600"/>
                </a:solidFill>
              </a:rPr>
              <a:t>4</a:t>
            </a:r>
            <a:r>
              <a:rPr lang="en-US" altLang="en-US" sz="2000" b="1">
                <a:solidFill>
                  <a:srgbClr val="CC6600"/>
                </a:solidFill>
              </a:rPr>
              <a:t>Cl, NH</a:t>
            </a:r>
            <a:r>
              <a:rPr lang="en-US" altLang="en-US" sz="2000" b="1" baseline="-25000">
                <a:solidFill>
                  <a:srgbClr val="CC6600"/>
                </a:solidFill>
              </a:rPr>
              <a:t>4</a:t>
            </a:r>
            <a:r>
              <a:rPr lang="en-US" altLang="en-US" sz="2000" b="1">
                <a:solidFill>
                  <a:srgbClr val="CC6600"/>
                </a:solidFill>
              </a:rPr>
              <a:t>NO</a:t>
            </a:r>
            <a:r>
              <a:rPr lang="en-US" altLang="en-US" sz="2000" b="1" baseline="-25000">
                <a:solidFill>
                  <a:srgbClr val="CC6600"/>
                </a:solidFill>
              </a:rPr>
              <a:t>3</a:t>
            </a:r>
            <a:r>
              <a:rPr lang="en-US" altLang="en-US" sz="2000" b="1">
                <a:solidFill>
                  <a:srgbClr val="CC6600"/>
                </a:solidFill>
              </a:rPr>
              <a:t>,		Anion of strong acid</a:t>
            </a:r>
          </a:p>
          <a:p>
            <a:pPr>
              <a:spcBef>
                <a:spcPct val="0"/>
              </a:spcBef>
              <a:buFontTx/>
              <a:buNone/>
            </a:pPr>
            <a:r>
              <a:rPr lang="en-US" altLang="en-US" sz="2000" b="1">
                <a:solidFill>
                  <a:srgbClr val="CC6600"/>
                </a:solidFill>
              </a:rPr>
              <a:t>   CH</a:t>
            </a:r>
            <a:r>
              <a:rPr lang="en-US" altLang="en-US" sz="2000" b="1" baseline="-25000">
                <a:solidFill>
                  <a:srgbClr val="CC6600"/>
                </a:solidFill>
              </a:rPr>
              <a:t>3</a:t>
            </a:r>
            <a:r>
              <a:rPr lang="en-US" altLang="en-US" sz="2000" b="1">
                <a:solidFill>
                  <a:srgbClr val="CC6600"/>
                </a:solidFill>
              </a:rPr>
              <a:t>NH</a:t>
            </a:r>
            <a:r>
              <a:rPr lang="en-US" altLang="en-US" sz="2000" b="1" baseline="-25000">
                <a:solidFill>
                  <a:srgbClr val="CC6600"/>
                </a:solidFill>
              </a:rPr>
              <a:t>3</a:t>
            </a:r>
            <a:r>
              <a:rPr lang="en-US" altLang="en-US" sz="2000" b="1">
                <a:solidFill>
                  <a:srgbClr val="CC6600"/>
                </a:solidFill>
              </a:rPr>
              <a:t>Br]</a:t>
            </a:r>
            <a:r>
              <a:rPr lang="en-US" altLang="en-US" sz="2000" b="1"/>
              <a:t>	</a:t>
            </a:r>
          </a:p>
          <a:p>
            <a:pPr>
              <a:spcBef>
                <a:spcPct val="0"/>
              </a:spcBef>
              <a:buFontTx/>
              <a:buNone/>
            </a:pPr>
            <a:endParaRPr lang="en-US" altLang="en-US" sz="2000" b="1"/>
          </a:p>
          <a:p>
            <a:pPr>
              <a:spcBef>
                <a:spcPct val="0"/>
              </a:spcBef>
              <a:buFontTx/>
              <a:buNone/>
            </a:pPr>
            <a:r>
              <a:rPr lang="en-US" altLang="en-US" sz="2000" b="1">
                <a:solidFill>
                  <a:srgbClr val="990033"/>
                </a:solidFill>
              </a:rPr>
              <a:t>Acidic		            &lt;7.0	Small, highly charged		Cation</a:t>
            </a:r>
          </a:p>
          <a:p>
            <a:pPr>
              <a:spcBef>
                <a:spcPct val="0"/>
              </a:spcBef>
              <a:buFontTx/>
              <a:buNone/>
            </a:pPr>
            <a:r>
              <a:rPr lang="en-US" altLang="en-US" sz="2000" b="1">
                <a:solidFill>
                  <a:srgbClr val="990033"/>
                </a:solidFill>
              </a:rPr>
              <a:t>  [Al(NO</a:t>
            </a:r>
            <a:r>
              <a:rPr lang="en-US" altLang="en-US" sz="2000" b="1" baseline="-25000">
                <a:solidFill>
                  <a:srgbClr val="990033"/>
                </a:solidFill>
              </a:rPr>
              <a:t>3</a:t>
            </a:r>
            <a:r>
              <a:rPr lang="en-US" altLang="en-US" sz="2000" b="1">
                <a:solidFill>
                  <a:srgbClr val="990033"/>
                </a:solidFill>
              </a:rPr>
              <a:t>)</a:t>
            </a:r>
            <a:r>
              <a:rPr lang="en-US" altLang="en-US" sz="2000" b="1" baseline="-25000">
                <a:solidFill>
                  <a:srgbClr val="990033"/>
                </a:solidFill>
              </a:rPr>
              <a:t>3</a:t>
            </a:r>
            <a:r>
              <a:rPr lang="en-US" altLang="en-US" sz="2000" b="1">
                <a:solidFill>
                  <a:srgbClr val="990033"/>
                </a:solidFill>
              </a:rPr>
              <a:t>,			      cation</a:t>
            </a:r>
          </a:p>
          <a:p>
            <a:pPr>
              <a:spcBef>
                <a:spcPct val="0"/>
              </a:spcBef>
              <a:buFontTx/>
              <a:buNone/>
            </a:pPr>
            <a:r>
              <a:rPr lang="en-US" altLang="en-US" sz="2000" b="1">
                <a:solidFill>
                  <a:srgbClr val="990033"/>
                </a:solidFill>
              </a:rPr>
              <a:t>   CrCl</a:t>
            </a:r>
            <a:r>
              <a:rPr lang="en-US" altLang="en-US" sz="2000" b="1" baseline="-25000">
                <a:solidFill>
                  <a:srgbClr val="990033"/>
                </a:solidFill>
              </a:rPr>
              <a:t>3</a:t>
            </a:r>
            <a:r>
              <a:rPr lang="en-US" altLang="en-US" sz="2000" b="1">
                <a:solidFill>
                  <a:srgbClr val="990033"/>
                </a:solidFill>
              </a:rPr>
              <a:t>, FeBr</a:t>
            </a:r>
            <a:r>
              <a:rPr lang="en-US" altLang="en-US" sz="2000" b="1" baseline="-25000">
                <a:solidFill>
                  <a:srgbClr val="990033"/>
                </a:solidFill>
              </a:rPr>
              <a:t>3</a:t>
            </a:r>
            <a:r>
              <a:rPr lang="en-US" altLang="en-US" sz="2000" b="1">
                <a:solidFill>
                  <a:srgbClr val="990033"/>
                </a:solidFill>
              </a:rPr>
              <a:t>]			Anion of strong acid</a:t>
            </a:r>
            <a:endParaRPr lang="en-US" altLang="en-US" sz="2000" b="1"/>
          </a:p>
          <a:p>
            <a:pPr>
              <a:spcBef>
                <a:spcPct val="0"/>
              </a:spcBef>
              <a:buFontTx/>
              <a:buNone/>
            </a:pPr>
            <a:endParaRPr lang="en-US" altLang="en-US" sz="2000" b="1"/>
          </a:p>
          <a:p>
            <a:pPr>
              <a:spcBef>
                <a:spcPct val="0"/>
              </a:spcBef>
              <a:buFontTx/>
              <a:buNone/>
            </a:pPr>
            <a:r>
              <a:rPr lang="en-US" altLang="en-US" sz="2000" b="1">
                <a:solidFill>
                  <a:srgbClr val="FF6600"/>
                </a:solidFill>
              </a:rPr>
              <a:t>Basic		            &gt;7.0	Cation of strong base		Anion</a:t>
            </a:r>
          </a:p>
          <a:p>
            <a:pPr>
              <a:spcBef>
                <a:spcPct val="0"/>
              </a:spcBef>
              <a:buFontTx/>
              <a:buNone/>
            </a:pPr>
            <a:r>
              <a:rPr lang="en-US" altLang="en-US" sz="2000" b="1">
                <a:solidFill>
                  <a:srgbClr val="FF6600"/>
                </a:solidFill>
              </a:rPr>
              <a:t>  [CH</a:t>
            </a:r>
            <a:r>
              <a:rPr lang="en-US" altLang="en-US" sz="2000" b="1" baseline="-25000">
                <a:solidFill>
                  <a:srgbClr val="FF6600"/>
                </a:solidFill>
              </a:rPr>
              <a:t>3</a:t>
            </a:r>
            <a:r>
              <a:rPr lang="en-US" altLang="en-US" sz="2000" b="1">
                <a:solidFill>
                  <a:srgbClr val="FF6600"/>
                </a:solidFill>
              </a:rPr>
              <a:t>COONa,			Anion of weak acid</a:t>
            </a:r>
          </a:p>
          <a:p>
            <a:pPr>
              <a:spcBef>
                <a:spcPct val="0"/>
              </a:spcBef>
              <a:buFontTx/>
              <a:buNone/>
            </a:pPr>
            <a:r>
              <a:rPr lang="en-US" altLang="en-US" sz="2000" b="1">
                <a:solidFill>
                  <a:srgbClr val="FF6600"/>
                </a:solidFill>
              </a:rPr>
              <a:t>   KF, Na</a:t>
            </a:r>
            <a:r>
              <a:rPr lang="en-US" altLang="en-US" sz="2000" b="1" baseline="-25000">
                <a:solidFill>
                  <a:srgbClr val="FF6600"/>
                </a:solidFill>
              </a:rPr>
              <a:t>2</a:t>
            </a:r>
            <a:r>
              <a:rPr lang="en-US" altLang="en-US" sz="2000" b="1">
                <a:solidFill>
                  <a:srgbClr val="FF6600"/>
                </a:solidFill>
              </a:rPr>
              <a:t>CO</a:t>
            </a:r>
            <a:r>
              <a:rPr lang="en-US" altLang="en-US" sz="2000" b="1" baseline="-25000">
                <a:solidFill>
                  <a:srgbClr val="FF6600"/>
                </a:solidFill>
              </a:rPr>
              <a:t>3</a:t>
            </a:r>
            <a:r>
              <a:rPr lang="en-US" altLang="en-US" sz="2000" b="1">
                <a:solidFill>
                  <a:srgbClr val="FF6600"/>
                </a:solidFill>
              </a:rPr>
              <a:t>]</a:t>
            </a:r>
            <a:endParaRPr lang="en-US" altLang="en-US" sz="2400" b="1"/>
          </a:p>
        </p:txBody>
      </p:sp>
      <p:sp>
        <p:nvSpPr>
          <p:cNvPr id="140291" name="Line 3"/>
          <p:cNvSpPr>
            <a:spLocks noChangeShapeType="1"/>
          </p:cNvSpPr>
          <p:nvPr/>
        </p:nvSpPr>
        <p:spPr bwMode="auto">
          <a:xfrm>
            <a:off x="0" y="18288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FF00">
            <a:alpha val="14902"/>
          </a:srgbClr>
        </a:solidFill>
        <a:effectLst/>
      </p:bgPr>
    </p:bg>
    <p:spTree>
      <p:nvGrpSpPr>
        <p:cNvPr id="1" name=""/>
        <p:cNvGrpSpPr/>
        <p:nvPr/>
      </p:nvGrpSpPr>
      <p:grpSpPr>
        <a:xfrm>
          <a:off x="0" y="0"/>
          <a:ext cx="0" cy="0"/>
          <a:chOff x="0" y="0"/>
          <a:chExt cx="0" cy="0"/>
        </a:xfrm>
      </p:grpSpPr>
      <p:sp>
        <p:nvSpPr>
          <p:cNvPr id="142338" name="Slide Number Placeholder 4"/>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fld id="{FDA2130A-2D34-4F1E-A8F2-8016616C396F}" type="slidenum">
              <a:rPr lang="en-US" altLang="en-US" sz="1400" smtClean="0"/>
              <a:pPr algn="ctr">
                <a:spcBef>
                  <a:spcPct val="0"/>
                </a:spcBef>
                <a:buFontTx/>
                <a:buNone/>
              </a:pPr>
              <a:t>73</a:t>
            </a:fld>
            <a:endParaRPr lang="en-US" altLang="en-US" sz="1400" smtClean="0"/>
          </a:p>
        </p:txBody>
      </p:sp>
      <p:sp>
        <p:nvSpPr>
          <p:cNvPr id="142339" name="Rectangle 2"/>
          <p:cNvSpPr>
            <a:spLocks noGrp="1" noChangeArrowheads="1"/>
          </p:cNvSpPr>
          <p:nvPr>
            <p:ph type="title"/>
          </p:nvPr>
        </p:nvSpPr>
        <p:spPr>
          <a:xfrm>
            <a:off x="304800" y="228600"/>
            <a:ext cx="8458200" cy="1143000"/>
          </a:xfrm>
        </p:spPr>
        <p:txBody>
          <a:bodyPr/>
          <a:lstStyle/>
          <a:p>
            <a:r>
              <a:rPr lang="en-US" altLang="en-US" sz="3200" smtClean="0"/>
              <a:t>Ex 15.16 - Determine whether a solution of the following salts is acidic, basic, or neutral</a:t>
            </a:r>
          </a:p>
        </p:txBody>
      </p:sp>
      <p:sp>
        <p:nvSpPr>
          <p:cNvPr id="142340" name="Rectangle 3"/>
          <p:cNvSpPr>
            <a:spLocks noGrp="1" noChangeArrowheads="1"/>
          </p:cNvSpPr>
          <p:nvPr>
            <p:ph type="body" idx="1"/>
          </p:nvPr>
        </p:nvSpPr>
        <p:spPr>
          <a:xfrm>
            <a:off x="152400" y="1371600"/>
            <a:ext cx="8991600" cy="4800600"/>
          </a:xfrm>
        </p:spPr>
        <p:txBody>
          <a:bodyPr/>
          <a:lstStyle/>
          <a:p>
            <a:pPr marL="609600" indent="-609600">
              <a:lnSpc>
                <a:spcPct val="80000"/>
              </a:lnSpc>
              <a:buFontTx/>
              <a:buAutoNum type="alphaLcParenR"/>
            </a:pPr>
            <a:r>
              <a:rPr lang="en-US" altLang="en-US" sz="2400" smtClean="0"/>
              <a:t>SrCl</a:t>
            </a:r>
            <a:r>
              <a:rPr lang="en-US" altLang="en-US" sz="2400" baseline="-25000" smtClean="0"/>
              <a:t>2</a:t>
            </a:r>
            <a:endParaRPr lang="en-US" altLang="en-US" sz="2400" smtClean="0">
              <a:cs typeface="Times New Roman" panose="02020603050405020304" pitchFamily="18" charset="0"/>
            </a:endParaRPr>
          </a:p>
          <a:p>
            <a:pPr marL="609600" indent="-609600">
              <a:lnSpc>
                <a:spcPct val="80000"/>
              </a:lnSpc>
              <a:buFontTx/>
              <a:buNone/>
            </a:pPr>
            <a:r>
              <a:rPr lang="en-US" altLang="en-US" sz="2400" smtClean="0">
                <a:solidFill>
                  <a:schemeClr val="hlink"/>
                </a:solidFill>
                <a:cs typeface="Times New Roman" panose="02020603050405020304" pitchFamily="18" charset="0"/>
              </a:rPr>
              <a:t>	</a:t>
            </a:r>
          </a:p>
          <a:p>
            <a:pPr marL="609600" indent="-609600">
              <a:lnSpc>
                <a:spcPct val="80000"/>
              </a:lnSpc>
              <a:buFontTx/>
              <a:buAutoNum type="alphaLcParenR" startAt="2"/>
            </a:pPr>
            <a:endParaRPr lang="en-US" altLang="en-US" sz="2400" smtClean="0">
              <a:solidFill>
                <a:schemeClr val="hlink"/>
              </a:solidFill>
              <a:cs typeface="Times New Roman" panose="02020603050405020304" pitchFamily="18" charset="0"/>
            </a:endParaRPr>
          </a:p>
          <a:p>
            <a:pPr marL="609600" indent="-609600">
              <a:lnSpc>
                <a:spcPct val="80000"/>
              </a:lnSpc>
              <a:buFontTx/>
              <a:buAutoNum type="alphaLcParenR" startAt="2"/>
            </a:pPr>
            <a:endParaRPr lang="en-US" altLang="en-US" sz="2400" smtClean="0">
              <a:solidFill>
                <a:schemeClr val="hlink"/>
              </a:solidFill>
              <a:cs typeface="Times New Roman" panose="02020603050405020304" pitchFamily="18" charset="0"/>
            </a:endParaRPr>
          </a:p>
          <a:p>
            <a:pPr marL="609600" indent="-609600">
              <a:lnSpc>
                <a:spcPct val="80000"/>
              </a:lnSpc>
              <a:buFontTx/>
              <a:buAutoNum type="alphaLcParenR" startAt="2"/>
            </a:pPr>
            <a:r>
              <a:rPr lang="en-US" altLang="en-US" sz="2400" smtClean="0"/>
              <a:t>AlBr</a:t>
            </a:r>
            <a:r>
              <a:rPr lang="en-US" altLang="en-US" sz="2400" baseline="-25000" smtClean="0"/>
              <a:t>3</a:t>
            </a:r>
            <a:endParaRPr lang="en-US" altLang="en-US" sz="2400" smtClean="0">
              <a:cs typeface="Times New Roman" panose="02020603050405020304" pitchFamily="18" charset="0"/>
            </a:endParaRPr>
          </a:p>
          <a:p>
            <a:pPr marL="609600" indent="-609600">
              <a:lnSpc>
                <a:spcPct val="80000"/>
              </a:lnSpc>
              <a:buFontTx/>
              <a:buNone/>
            </a:pPr>
            <a:r>
              <a:rPr lang="en-US" altLang="en-US" sz="2400" smtClean="0">
                <a:solidFill>
                  <a:schemeClr val="hlink"/>
                </a:solidFill>
                <a:cs typeface="Times New Roman" panose="02020603050405020304" pitchFamily="18" charset="0"/>
              </a:rPr>
              <a:t>	</a:t>
            </a:r>
          </a:p>
          <a:p>
            <a:pPr marL="609600" indent="-609600">
              <a:lnSpc>
                <a:spcPct val="80000"/>
              </a:lnSpc>
              <a:buFontTx/>
              <a:buAutoNum type="alphaLcParenR" startAt="3"/>
            </a:pPr>
            <a:endParaRPr lang="en-US" altLang="en-US" sz="2400" smtClean="0">
              <a:solidFill>
                <a:schemeClr val="hlink"/>
              </a:solidFill>
              <a:cs typeface="Times New Roman" panose="02020603050405020304" pitchFamily="18" charset="0"/>
            </a:endParaRPr>
          </a:p>
          <a:p>
            <a:pPr marL="609600" indent="-609600">
              <a:lnSpc>
                <a:spcPct val="80000"/>
              </a:lnSpc>
              <a:buFontTx/>
              <a:buAutoNum type="alphaLcParenR" startAt="3"/>
            </a:pPr>
            <a:endParaRPr lang="en-US" altLang="en-US" sz="2400" smtClean="0">
              <a:solidFill>
                <a:schemeClr val="hlink"/>
              </a:solidFill>
              <a:cs typeface="Times New Roman" panose="02020603050405020304" pitchFamily="18" charset="0"/>
            </a:endParaRPr>
          </a:p>
          <a:p>
            <a:pPr marL="609600" indent="-609600">
              <a:lnSpc>
                <a:spcPct val="80000"/>
              </a:lnSpc>
              <a:buFontTx/>
              <a:buAutoNum type="alphaLcParenR" startAt="3"/>
            </a:pPr>
            <a:r>
              <a:rPr lang="en-US" altLang="en-US" sz="2400" smtClean="0">
                <a:cs typeface="Times New Roman" panose="02020603050405020304" pitchFamily="18" charset="0"/>
              </a:rPr>
              <a:t>CH</a:t>
            </a:r>
            <a:r>
              <a:rPr lang="en-US" altLang="en-US" sz="2400" baseline="-25000" smtClean="0">
                <a:cs typeface="Times New Roman" panose="02020603050405020304" pitchFamily="18" charset="0"/>
              </a:rPr>
              <a:t>3</a:t>
            </a:r>
            <a:r>
              <a:rPr lang="en-US" altLang="en-US" sz="2400" smtClean="0">
                <a:cs typeface="Times New Roman" panose="02020603050405020304" pitchFamily="18" charset="0"/>
              </a:rPr>
              <a:t>NH</a:t>
            </a:r>
            <a:r>
              <a:rPr lang="en-US" altLang="en-US" sz="2400" baseline="-25000" smtClean="0">
                <a:cs typeface="Times New Roman" panose="02020603050405020304" pitchFamily="18" charset="0"/>
              </a:rPr>
              <a:t>3</a:t>
            </a:r>
            <a:r>
              <a:rPr lang="en-US" altLang="en-US" sz="2400" smtClean="0">
                <a:cs typeface="Times New Roman" panose="02020603050405020304" pitchFamily="18" charset="0"/>
              </a:rPr>
              <a:t>NO</a:t>
            </a:r>
            <a:r>
              <a:rPr lang="en-US" altLang="en-US" sz="2400" baseline="-25000" smtClean="0">
                <a:cs typeface="Times New Roman" panose="02020603050405020304" pitchFamily="18" charset="0"/>
              </a:rPr>
              <a:t>3</a:t>
            </a:r>
            <a:endParaRPr lang="en-US" altLang="en-US" sz="2400" smtClean="0">
              <a:cs typeface="Times New Roman" panose="02020603050405020304" pitchFamily="18" charset="0"/>
            </a:endParaRPr>
          </a:p>
          <a:p>
            <a:pPr marL="609600" indent="-609600">
              <a:lnSpc>
                <a:spcPct val="80000"/>
              </a:lnSpc>
              <a:buFontTx/>
              <a:buNone/>
            </a:pPr>
            <a:r>
              <a:rPr lang="en-US" altLang="en-US" sz="2400" smtClean="0">
                <a:solidFill>
                  <a:schemeClr val="hlink"/>
                </a:solidFill>
                <a:cs typeface="Times New Roman" panose="02020603050405020304" pitchFamily="18" charset="0"/>
              </a:rPr>
              <a:t>	</a:t>
            </a:r>
          </a:p>
          <a:p>
            <a:pPr marL="609600" indent="-609600">
              <a:lnSpc>
                <a:spcPct val="80000"/>
              </a:lnSpc>
              <a:buFontTx/>
              <a:buNone/>
            </a:pPr>
            <a:endParaRPr lang="en-US" altLang="en-US" sz="2400" smtClean="0">
              <a:solidFill>
                <a:schemeClr val="hlink"/>
              </a:solidFill>
              <a:cs typeface="Times New Roman" panose="02020603050405020304" pitchFamily="18" charset="0"/>
            </a:endParaRPr>
          </a:p>
          <a:p>
            <a:pPr marL="609600" indent="-609600">
              <a:lnSpc>
                <a:spcPct val="80000"/>
              </a:lnSpc>
              <a:buFontTx/>
              <a:buNone/>
            </a:pPr>
            <a:endParaRPr lang="en-US" altLang="en-US" sz="2400" smtClean="0">
              <a:solidFill>
                <a:schemeClr val="hlink"/>
              </a:solidFill>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FF00">
            <a:alpha val="12941"/>
          </a:srgbClr>
        </a:solidFill>
        <a:effectLst/>
      </p:bgPr>
    </p:bg>
    <p:spTree>
      <p:nvGrpSpPr>
        <p:cNvPr id="1" name=""/>
        <p:cNvGrpSpPr/>
        <p:nvPr/>
      </p:nvGrpSpPr>
      <p:grpSpPr>
        <a:xfrm>
          <a:off x="0" y="0"/>
          <a:ext cx="0" cy="0"/>
          <a:chOff x="0" y="0"/>
          <a:chExt cx="0" cy="0"/>
        </a:xfrm>
      </p:grpSpPr>
      <p:sp>
        <p:nvSpPr>
          <p:cNvPr id="144386" name="Slide Number Placeholder 4"/>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fld id="{FA0FBF81-A944-422C-B243-D3F25764B0AF}" type="slidenum">
              <a:rPr lang="en-US" altLang="en-US" sz="1400" smtClean="0"/>
              <a:pPr algn="ctr">
                <a:spcBef>
                  <a:spcPct val="0"/>
                </a:spcBef>
                <a:buFontTx/>
                <a:buNone/>
              </a:pPr>
              <a:t>74</a:t>
            </a:fld>
            <a:endParaRPr lang="en-US" altLang="en-US" sz="1400" smtClean="0"/>
          </a:p>
        </p:txBody>
      </p:sp>
      <p:sp>
        <p:nvSpPr>
          <p:cNvPr id="144387" name="Rectangle 2"/>
          <p:cNvSpPr>
            <a:spLocks noGrp="1" noChangeArrowheads="1"/>
          </p:cNvSpPr>
          <p:nvPr>
            <p:ph type="title"/>
          </p:nvPr>
        </p:nvSpPr>
        <p:spPr>
          <a:xfrm>
            <a:off x="304800" y="228600"/>
            <a:ext cx="8458200" cy="1143000"/>
          </a:xfrm>
        </p:spPr>
        <p:txBody>
          <a:bodyPr/>
          <a:lstStyle/>
          <a:p>
            <a:r>
              <a:rPr lang="en-US" altLang="en-US" sz="3200" smtClean="0"/>
              <a:t>Ex 15.16 - Determine whether a solution of the following salts is acidic, basic, or neutral</a:t>
            </a:r>
          </a:p>
        </p:txBody>
      </p:sp>
      <p:sp>
        <p:nvSpPr>
          <p:cNvPr id="144388" name="Rectangle 3"/>
          <p:cNvSpPr>
            <a:spLocks noGrp="1" noChangeArrowheads="1"/>
          </p:cNvSpPr>
          <p:nvPr>
            <p:ph type="body" idx="1"/>
          </p:nvPr>
        </p:nvSpPr>
        <p:spPr>
          <a:xfrm>
            <a:off x="457200" y="1600200"/>
            <a:ext cx="8382000" cy="4572000"/>
          </a:xfrm>
        </p:spPr>
        <p:txBody>
          <a:bodyPr/>
          <a:lstStyle/>
          <a:p>
            <a:pPr marL="609600" indent="-609600">
              <a:buFontTx/>
              <a:buAutoNum type="alphaLcParenR" startAt="4"/>
            </a:pPr>
            <a:r>
              <a:rPr lang="en-US" altLang="en-US" sz="2800" smtClean="0">
                <a:cs typeface="Times New Roman" panose="02020603050405020304" pitchFamily="18" charset="0"/>
              </a:rPr>
              <a:t>NaCHO</a:t>
            </a:r>
            <a:r>
              <a:rPr lang="en-US" altLang="en-US" sz="2800" baseline="-25000" smtClean="0">
                <a:cs typeface="Times New Roman" panose="02020603050405020304" pitchFamily="18" charset="0"/>
              </a:rPr>
              <a:t>2</a:t>
            </a:r>
            <a:endParaRPr lang="en-US" altLang="en-US" sz="2800" smtClean="0">
              <a:cs typeface="Times New Roman" panose="02020603050405020304" pitchFamily="18" charset="0"/>
            </a:endParaRPr>
          </a:p>
          <a:p>
            <a:pPr marL="609600" indent="-609600">
              <a:buFontTx/>
              <a:buNone/>
            </a:pPr>
            <a:r>
              <a:rPr lang="en-US" altLang="en-US" sz="2800" smtClean="0">
                <a:solidFill>
                  <a:schemeClr val="hlink"/>
                </a:solidFill>
                <a:cs typeface="Times New Roman" panose="02020603050405020304" pitchFamily="18" charset="0"/>
              </a:rPr>
              <a:t>	</a:t>
            </a:r>
          </a:p>
          <a:p>
            <a:pPr marL="609600" indent="-609600">
              <a:buFontTx/>
              <a:buAutoNum type="alphaLcParenR" startAt="5"/>
            </a:pPr>
            <a:endParaRPr lang="en-US" altLang="en-US" sz="2800" smtClean="0">
              <a:solidFill>
                <a:schemeClr val="hlink"/>
              </a:solidFill>
              <a:cs typeface="Times New Roman" panose="02020603050405020304" pitchFamily="18" charset="0"/>
            </a:endParaRPr>
          </a:p>
          <a:p>
            <a:pPr marL="609600" indent="-609600">
              <a:buFontTx/>
              <a:buAutoNum type="alphaLcParenR" startAt="5"/>
            </a:pPr>
            <a:endParaRPr lang="en-US" altLang="en-US" sz="2800" smtClean="0">
              <a:solidFill>
                <a:schemeClr val="hlink"/>
              </a:solidFill>
              <a:cs typeface="Times New Roman" panose="02020603050405020304" pitchFamily="18" charset="0"/>
            </a:endParaRPr>
          </a:p>
          <a:p>
            <a:pPr marL="609600" indent="-609600">
              <a:buFontTx/>
              <a:buAutoNum type="alphaLcParenR" startAt="5"/>
            </a:pPr>
            <a:r>
              <a:rPr lang="en-US" altLang="en-US" sz="2800" smtClean="0"/>
              <a:t>NH</a:t>
            </a:r>
            <a:r>
              <a:rPr lang="en-US" altLang="en-US" sz="2800" baseline="-25000" smtClean="0"/>
              <a:t>4</a:t>
            </a:r>
            <a:r>
              <a:rPr lang="en-US" altLang="en-US" sz="2800" smtClean="0"/>
              <a:t>F</a:t>
            </a:r>
            <a:endParaRPr lang="en-US" altLang="en-US" sz="2800" smtClean="0">
              <a:cs typeface="Times New Roman" panose="02020603050405020304" pitchFamily="18" charset="0"/>
            </a:endParaRPr>
          </a:p>
          <a:p>
            <a:pPr marL="609600" indent="-609600">
              <a:buFontTx/>
              <a:buNone/>
            </a:pPr>
            <a:r>
              <a:rPr lang="en-US" altLang="en-US" sz="2800" smtClean="0">
                <a:solidFill>
                  <a:schemeClr val="hlink"/>
                </a:solidFill>
                <a:cs typeface="Times New Roman" panose="02020603050405020304" pitchFamily="18" charset="0"/>
              </a:rPr>
              <a:t>	</a:t>
            </a:r>
          </a:p>
          <a:p>
            <a:pPr marL="609600" indent="-609600">
              <a:buFontTx/>
              <a:buNone/>
            </a:pPr>
            <a:endParaRPr lang="en-US" altLang="en-US" sz="2800" smtClean="0">
              <a:solidFill>
                <a:schemeClr val="hlink"/>
              </a:solidFill>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noChangeArrowheads="1"/>
          </p:cNvSpPr>
          <p:nvPr>
            <p:ph type="title"/>
          </p:nvPr>
        </p:nvSpPr>
        <p:spPr/>
        <p:txBody>
          <a:bodyPr/>
          <a:lstStyle/>
          <a:p>
            <a:r>
              <a:rPr lang="en-US" altLang="en-US" smtClean="0"/>
              <a:t>Lewis Acid–Base Chemistry and Hydrated Metal Cations</a:t>
            </a:r>
          </a:p>
        </p:txBody>
      </p:sp>
      <p:sp>
        <p:nvSpPr>
          <p:cNvPr id="146435" name="Content Placeholder 2"/>
          <p:cNvSpPr>
            <a:spLocks noGrp="1" noChangeArrowheads="1"/>
          </p:cNvSpPr>
          <p:nvPr>
            <p:ph idx="1"/>
          </p:nvPr>
        </p:nvSpPr>
        <p:spPr>
          <a:xfrm>
            <a:off x="457200" y="2324100"/>
            <a:ext cx="3581400" cy="4152900"/>
          </a:xfrm>
        </p:spPr>
        <p:txBody>
          <a:bodyPr/>
          <a:lstStyle/>
          <a:p>
            <a:r>
              <a:rPr lang="en-US" altLang="en-US" sz="2600" smtClean="0"/>
              <a:t>The hydrated metal cations are primary examples of electron pair donor/acceptor chemistry.</a:t>
            </a:r>
          </a:p>
          <a:p>
            <a:r>
              <a:rPr lang="en-US" altLang="en-US" sz="2600" smtClean="0"/>
              <a:t>Higher charges result in stronger water to metal bonds, making them stronger acids.</a:t>
            </a:r>
          </a:p>
        </p:txBody>
      </p:sp>
      <p:pic>
        <p:nvPicPr>
          <p:cNvPr id="146436" name="Picture 3" descr="A diagram shows how acidity of a hydrated cation depends on the charge. The diagram shows H 2 O next to a cation; bond dipoles in H 2 O are plus signs near H pointing toward O. With a cation charge of 1 plus, there is a weak electrostatic interaction between the cation and O, meaning a small electron density shift to the cation. Thus the cation has little effect on the H single bond O strength and the solution remains neutral. With a cation charge of 3 plus, there is a strong electrostatic interaction between the cation and O, meaning a significant electron density shift to the cation. Thus the cation weakens the H single bond O strength, solvating H 2 O, which can readily donate H plus. Thus, the solution becomes acidic."/>
          <p:cNvPicPr>
            <a:picLocks noChangeAspect="1"/>
          </p:cNvPicPr>
          <p:nvPr/>
        </p:nvPicPr>
        <p:blipFill>
          <a:blip r:embed="rId2">
            <a:extLst>
              <a:ext uri="{28A0092B-C50C-407E-A947-70E740481C1C}">
                <a14:useLocalDpi xmlns:a14="http://schemas.microsoft.com/office/drawing/2010/main" val="0"/>
              </a:ext>
            </a:extLst>
          </a:blip>
          <a:srcRect b="2336"/>
          <a:stretch>
            <a:fillRect/>
          </a:stretch>
        </p:blipFill>
        <p:spPr bwMode="auto">
          <a:xfrm>
            <a:off x="4114800" y="2408238"/>
            <a:ext cx="4765675" cy="361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a:extLst>
              <a:ext uri="{FF2B5EF4-FFF2-40B4-BE49-F238E27FC236}">
                <a16:creationId xmlns:a16="http://schemas.microsoft.com/office/drawing/2014/main" xmlns="" id="{0B13FF19-8A77-4E1E-8C5A-F5A5E7DFC230}"/>
              </a:ext>
            </a:extLst>
          </p:cNvPr>
          <p:cNvSpPr txBox="1">
            <a:spLocks noChangeArrowheads="1"/>
          </p:cNvSpPr>
          <p:nvPr/>
        </p:nvSpPr>
        <p:spPr bwMode="auto">
          <a:xfrm>
            <a:off x="228600" y="269875"/>
            <a:ext cx="8610600" cy="64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b="1" u="sng" dirty="0">
                <a:latin typeface="Comic Sans MS" pitchFamily="66" charset="0"/>
              </a:rPr>
              <a:t>ACID/BASE PROPERTIES OF SALT SOLUTION</a:t>
            </a:r>
            <a:r>
              <a:rPr lang="en-US" b="1" u="sng" dirty="0">
                <a:solidFill>
                  <a:srgbClr val="800080"/>
                </a:solidFill>
                <a:latin typeface="Comic Sans MS" pitchFamily="66" charset="0"/>
              </a:rPr>
              <a:t>S</a:t>
            </a:r>
            <a:endParaRPr lang="en-US" b="1" dirty="0">
              <a:latin typeface="Comic Sans MS" pitchFamily="66" charset="0"/>
            </a:endParaRPr>
          </a:p>
          <a:p>
            <a:pPr>
              <a:defRPr/>
            </a:pPr>
            <a:endParaRPr lang="en-US" b="1" dirty="0"/>
          </a:p>
          <a:p>
            <a:pPr>
              <a:defRPr/>
            </a:pPr>
            <a:r>
              <a:rPr lang="en-US" sz="3200" b="1" u="sng" dirty="0">
                <a:solidFill>
                  <a:srgbClr val="003399"/>
                </a:solidFill>
                <a:effectLst>
                  <a:outerShdw blurRad="38100" dist="38100" dir="2700000" algn="tl">
                    <a:srgbClr val="000000">
                      <a:alpha val="43137"/>
                    </a:srgbClr>
                  </a:outerShdw>
                </a:effectLst>
              </a:rPr>
              <a:t>HYDROLYSIS</a:t>
            </a:r>
            <a:endParaRPr lang="en-US" sz="3200" b="1" dirty="0">
              <a:solidFill>
                <a:srgbClr val="003399"/>
              </a:solidFill>
              <a:effectLst>
                <a:outerShdw blurRad="38100" dist="38100" dir="2700000" algn="tl">
                  <a:srgbClr val="000000">
                    <a:alpha val="43137"/>
                  </a:srgbClr>
                </a:outerShdw>
              </a:effectLst>
            </a:endParaRPr>
          </a:p>
          <a:p>
            <a:pPr>
              <a:defRPr/>
            </a:pPr>
            <a:endParaRPr lang="en-US" b="1" dirty="0">
              <a:solidFill>
                <a:srgbClr val="003399"/>
              </a:solidFill>
              <a:effectLst>
                <a:outerShdw blurRad="38100" dist="38100" dir="2700000" algn="tl">
                  <a:srgbClr val="000000">
                    <a:alpha val="43137"/>
                  </a:srgbClr>
                </a:outerShdw>
              </a:effectLst>
            </a:endParaRPr>
          </a:p>
          <a:p>
            <a:pPr>
              <a:defRPr/>
            </a:pPr>
            <a:r>
              <a:rPr lang="en-US" sz="2800" b="1" dirty="0">
                <a:solidFill>
                  <a:srgbClr val="003399"/>
                </a:solidFill>
                <a:effectLst>
                  <a:outerShdw blurRad="38100" dist="38100" dir="2700000" algn="tl">
                    <a:srgbClr val="000000">
                      <a:alpha val="43137"/>
                    </a:srgbClr>
                  </a:outerShdw>
                </a:effectLst>
              </a:rPr>
              <a:t>Ions react with water to generate either H</a:t>
            </a:r>
            <a:r>
              <a:rPr lang="en-US" sz="2800" b="1" baseline="30000" dirty="0">
                <a:solidFill>
                  <a:srgbClr val="003399"/>
                </a:solidFill>
                <a:effectLst>
                  <a:outerShdw blurRad="38100" dist="38100" dir="2700000" algn="tl">
                    <a:srgbClr val="000000">
                      <a:alpha val="43137"/>
                    </a:srgbClr>
                  </a:outerShdw>
                </a:effectLst>
              </a:rPr>
              <a:t>+ </a:t>
            </a:r>
            <a:r>
              <a:rPr lang="en-US" sz="2800" b="1" dirty="0">
                <a:solidFill>
                  <a:srgbClr val="003399"/>
                </a:solidFill>
                <a:effectLst>
                  <a:outerShdw blurRad="38100" dist="38100" dir="2700000" algn="tl">
                    <a:srgbClr val="000000">
                      <a:alpha val="43137"/>
                    </a:srgbClr>
                  </a:outerShdw>
                </a:effectLst>
              </a:rPr>
              <a:t>or OH</a:t>
            </a:r>
            <a:r>
              <a:rPr lang="en-US" sz="2800" b="1" baseline="30000" dirty="0">
                <a:solidFill>
                  <a:srgbClr val="003399"/>
                </a:solidFill>
                <a:effectLst>
                  <a:outerShdw blurRad="38100" dist="38100" dir="2700000" algn="tl">
                    <a:srgbClr val="000000">
                      <a:alpha val="43137"/>
                    </a:srgbClr>
                  </a:outerShdw>
                </a:effectLst>
              </a:rPr>
              <a:t>-</a:t>
            </a:r>
            <a:endParaRPr lang="en-US" sz="2800" b="1" dirty="0">
              <a:solidFill>
                <a:srgbClr val="003399"/>
              </a:solidFill>
              <a:effectLst>
                <a:outerShdw blurRad="38100" dist="38100" dir="2700000" algn="tl">
                  <a:srgbClr val="000000">
                    <a:alpha val="43137"/>
                  </a:srgbClr>
                </a:outerShdw>
              </a:effectLst>
            </a:endParaRPr>
          </a:p>
          <a:p>
            <a:pPr>
              <a:defRPr/>
            </a:pPr>
            <a:endParaRPr lang="en-US" sz="1800" b="1" dirty="0">
              <a:solidFill>
                <a:srgbClr val="003399"/>
              </a:solidFill>
              <a:effectLst>
                <a:outerShdw blurRad="38100" dist="38100" dir="2700000" algn="tl">
                  <a:srgbClr val="000000">
                    <a:alpha val="43137"/>
                  </a:srgbClr>
                </a:outerShdw>
              </a:effectLst>
            </a:endParaRPr>
          </a:p>
          <a:p>
            <a:pPr>
              <a:defRPr/>
            </a:pPr>
            <a:r>
              <a:rPr lang="en-US" sz="3200" b="1" dirty="0">
                <a:solidFill>
                  <a:srgbClr val="003399"/>
                </a:solidFill>
                <a:effectLst>
                  <a:outerShdw blurRad="38100" dist="38100" dir="2700000" algn="tl">
                    <a:srgbClr val="000000">
                      <a:alpha val="43137"/>
                    </a:srgbClr>
                  </a:outerShdw>
                </a:effectLst>
              </a:rPr>
              <a:t>		A</a:t>
            </a:r>
            <a:r>
              <a:rPr lang="en-US" sz="3200" b="1" baseline="30000" dirty="0">
                <a:solidFill>
                  <a:srgbClr val="003399"/>
                </a:solidFill>
                <a:effectLst>
                  <a:outerShdw blurRad="38100" dist="38100" dir="2700000" algn="tl">
                    <a:srgbClr val="000000">
                      <a:alpha val="43137"/>
                    </a:srgbClr>
                  </a:outerShdw>
                </a:effectLst>
              </a:rPr>
              <a:t>-</a:t>
            </a:r>
            <a:r>
              <a:rPr lang="en-US" sz="3200" b="1" dirty="0">
                <a:solidFill>
                  <a:srgbClr val="003399"/>
                </a:solidFill>
                <a:effectLst>
                  <a:outerShdw blurRad="38100" dist="38100" dir="2700000" algn="tl">
                    <a:srgbClr val="000000">
                      <a:alpha val="43137"/>
                    </a:srgbClr>
                  </a:outerShdw>
                </a:effectLst>
              </a:rPr>
              <a:t>  +  H</a:t>
            </a:r>
            <a:r>
              <a:rPr lang="en-US" sz="3200" b="1" baseline="-25000" dirty="0">
                <a:solidFill>
                  <a:srgbClr val="003399"/>
                </a:solidFill>
                <a:effectLst>
                  <a:outerShdw blurRad="38100" dist="38100" dir="2700000" algn="tl">
                    <a:srgbClr val="000000">
                      <a:alpha val="43137"/>
                    </a:srgbClr>
                  </a:outerShdw>
                </a:effectLst>
              </a:rPr>
              <a:t>2</a:t>
            </a:r>
            <a:r>
              <a:rPr lang="en-US" sz="3200" b="1" dirty="0">
                <a:solidFill>
                  <a:srgbClr val="003399"/>
                </a:solidFill>
                <a:effectLst>
                  <a:outerShdw blurRad="38100" dist="38100" dir="2700000" algn="tl">
                    <a:srgbClr val="000000">
                      <a:alpha val="43137"/>
                    </a:srgbClr>
                  </a:outerShdw>
                </a:effectLst>
              </a:rPr>
              <a:t>O  </a:t>
            </a:r>
            <a:r>
              <a:rPr lang="en-US" sz="3200" b="1" dirty="0">
                <a:solidFill>
                  <a:srgbClr val="003399"/>
                </a:solidFill>
                <a:effectLst>
                  <a:outerShdw blurRad="38100" dist="38100" dir="2700000" algn="tl">
                    <a:srgbClr val="000000">
                      <a:alpha val="43137"/>
                    </a:srgbClr>
                  </a:outerShdw>
                </a:effectLst>
                <a:sym typeface="Symbol" pitchFamily="18" charset="2"/>
              </a:rPr>
              <a:t>  HA  +  OH</a:t>
            </a:r>
            <a:r>
              <a:rPr lang="en-US" sz="3200" b="1" baseline="30000" dirty="0">
                <a:solidFill>
                  <a:srgbClr val="003399"/>
                </a:solidFill>
                <a:effectLst>
                  <a:outerShdw blurRad="38100" dist="38100" dir="2700000" algn="tl">
                    <a:srgbClr val="000000">
                      <a:alpha val="43137"/>
                    </a:srgbClr>
                  </a:outerShdw>
                </a:effectLst>
                <a:sym typeface="Symbol" pitchFamily="18" charset="2"/>
              </a:rPr>
              <a:t>-</a:t>
            </a:r>
          </a:p>
          <a:p>
            <a:pPr>
              <a:defRPr/>
            </a:pPr>
            <a:endParaRPr lang="en-US" b="1" baseline="30000" dirty="0">
              <a:sym typeface="Symbol" pitchFamily="18" charset="2"/>
            </a:endParaRPr>
          </a:p>
          <a:p>
            <a:pPr>
              <a:defRPr/>
            </a:pPr>
            <a:endParaRPr lang="en-US" sz="1800" b="1" dirty="0">
              <a:sym typeface="Symbol" pitchFamily="18" charset="2"/>
            </a:endParaRPr>
          </a:p>
          <a:p>
            <a:pPr>
              <a:defRPr/>
            </a:pPr>
            <a:r>
              <a:rPr lang="en-US" b="1" dirty="0">
                <a:solidFill>
                  <a:srgbClr val="333399"/>
                </a:solidFill>
                <a:sym typeface="Symbol" pitchFamily="18" charset="2"/>
              </a:rPr>
              <a:t>Practice Problems on Hydrolysis:</a:t>
            </a:r>
          </a:p>
          <a:p>
            <a:pPr>
              <a:defRPr/>
            </a:pPr>
            <a:endParaRPr lang="en-US" b="1" dirty="0">
              <a:solidFill>
                <a:srgbClr val="333399"/>
              </a:solidFill>
              <a:sym typeface="Symbol" pitchFamily="18" charset="2"/>
            </a:endParaRPr>
          </a:p>
          <a:p>
            <a:pPr>
              <a:defRPr/>
            </a:pPr>
            <a:r>
              <a:rPr lang="en-US" sz="2800" b="1" dirty="0">
                <a:latin typeface="Comic Sans MS" pitchFamily="66" charset="0"/>
                <a:sym typeface="Symbol" pitchFamily="18" charset="2"/>
              </a:rPr>
              <a:t>Q.  Predict whether Na</a:t>
            </a:r>
            <a:r>
              <a:rPr lang="en-US" sz="2800" b="1" baseline="-25000" dirty="0">
                <a:latin typeface="Comic Sans MS" pitchFamily="66" charset="0"/>
                <a:sym typeface="Symbol" pitchFamily="18" charset="2"/>
              </a:rPr>
              <a:t>2</a:t>
            </a:r>
            <a:r>
              <a:rPr lang="en-US" sz="2800" b="1" dirty="0">
                <a:latin typeface="Comic Sans MS" pitchFamily="66" charset="0"/>
                <a:sym typeface="Symbol" pitchFamily="18" charset="2"/>
              </a:rPr>
              <a:t>HPO</a:t>
            </a:r>
            <a:r>
              <a:rPr lang="en-US" sz="2800" b="1" baseline="-25000" dirty="0">
                <a:latin typeface="Comic Sans MS" pitchFamily="66" charset="0"/>
                <a:sym typeface="Symbol" pitchFamily="18" charset="2"/>
              </a:rPr>
              <a:t>4</a:t>
            </a:r>
            <a:r>
              <a:rPr lang="en-US" sz="2800" b="1" dirty="0">
                <a:latin typeface="Comic Sans MS" pitchFamily="66" charset="0"/>
                <a:sym typeface="Symbol" pitchFamily="18" charset="2"/>
              </a:rPr>
              <a:t> will form an acidic or basic solution.</a:t>
            </a:r>
          </a:p>
          <a:p>
            <a:pPr>
              <a:defRPr/>
            </a:pPr>
            <a:endParaRPr lang="en-US" sz="2800" b="1" dirty="0">
              <a:latin typeface="Comic Sans MS" pitchFamily="66" charset="0"/>
              <a:sym typeface="Symbol" pitchFamily="18" charset="2"/>
            </a:endParaRPr>
          </a:p>
          <a:p>
            <a:pPr>
              <a:defRPr/>
            </a:pPr>
            <a:r>
              <a:rPr lang="en-US" sz="2800" b="1" dirty="0">
                <a:latin typeface="Comic Sans MS" pitchFamily="66" charset="0"/>
                <a:sym typeface="Symbol" pitchFamily="18" charset="2"/>
              </a:rPr>
              <a:t>Q.  Predict whether K</a:t>
            </a:r>
            <a:r>
              <a:rPr lang="en-US" sz="2800" b="1" baseline="-25000" dirty="0">
                <a:latin typeface="Comic Sans MS" pitchFamily="66" charset="0"/>
                <a:sym typeface="Symbol" pitchFamily="18" charset="2"/>
              </a:rPr>
              <a:t>2</a:t>
            </a:r>
            <a:r>
              <a:rPr lang="en-US" sz="2800" b="1" dirty="0">
                <a:latin typeface="Comic Sans MS" pitchFamily="66" charset="0"/>
                <a:sym typeface="Symbol" pitchFamily="18" charset="2"/>
              </a:rPr>
              <a:t>HC</a:t>
            </a:r>
            <a:r>
              <a:rPr lang="en-US" sz="2800" b="1" baseline="-25000" dirty="0">
                <a:latin typeface="Comic Sans MS" pitchFamily="66" charset="0"/>
                <a:sym typeface="Symbol" pitchFamily="18" charset="2"/>
              </a:rPr>
              <a:t>7</a:t>
            </a:r>
            <a:r>
              <a:rPr lang="en-US" sz="2800" b="1" dirty="0">
                <a:latin typeface="Comic Sans MS" pitchFamily="66" charset="0"/>
                <a:sym typeface="Symbol" pitchFamily="18" charset="2"/>
              </a:rPr>
              <a:t>H</a:t>
            </a:r>
            <a:r>
              <a:rPr lang="en-US" sz="2800" b="1" baseline="-25000" dirty="0">
                <a:latin typeface="Comic Sans MS" pitchFamily="66" charset="0"/>
                <a:sym typeface="Symbol" pitchFamily="18" charset="2"/>
              </a:rPr>
              <a:t>5</a:t>
            </a:r>
            <a:r>
              <a:rPr lang="en-US" sz="2800" b="1" dirty="0">
                <a:latin typeface="Comic Sans MS" pitchFamily="66" charset="0"/>
                <a:sym typeface="Symbol" pitchFamily="18" charset="2"/>
              </a:rPr>
              <a:t>O</a:t>
            </a:r>
            <a:r>
              <a:rPr lang="en-US" sz="2800" b="1" baseline="-25000" dirty="0">
                <a:latin typeface="Comic Sans MS" pitchFamily="66" charset="0"/>
                <a:sym typeface="Symbol" pitchFamily="18" charset="2"/>
              </a:rPr>
              <a:t>7</a:t>
            </a:r>
            <a:r>
              <a:rPr lang="en-US" sz="2800" b="1" dirty="0">
                <a:latin typeface="Comic Sans MS" pitchFamily="66" charset="0"/>
                <a:sym typeface="Symbol" pitchFamily="18" charset="2"/>
              </a:rPr>
              <a:t> will form an acidic or basic solution.</a:t>
            </a:r>
            <a:endParaRPr lang="en-US" sz="2800" b="1" dirty="0">
              <a:latin typeface="Comic Sans MS" pitchFamily="66"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2"/>
          <p:cNvSpPr txBox="1">
            <a:spLocks noChangeArrowheads="1"/>
          </p:cNvSpPr>
          <p:nvPr/>
        </p:nvSpPr>
        <p:spPr bwMode="auto">
          <a:xfrm>
            <a:off x="609600" y="457200"/>
            <a:ext cx="8001000" cy="468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        </a:t>
            </a:r>
            <a:r>
              <a:rPr lang="en-US" altLang="en-US" sz="2800" b="1" u="sng">
                <a:solidFill>
                  <a:srgbClr val="003399"/>
                </a:solidFill>
                <a:latin typeface="Arial" panose="020B0604020202020204" pitchFamily="34" charset="0"/>
                <a:cs typeface="Arial" panose="020B0604020202020204" pitchFamily="34" charset="0"/>
              </a:rPr>
              <a:t>CALCULATING pH OF SALT SOLUTIONS</a:t>
            </a:r>
            <a:endParaRPr lang="en-US" altLang="en-US" sz="2800" b="1">
              <a:solidFill>
                <a:srgbClr val="003399"/>
              </a:solidFill>
              <a:latin typeface="Arial" panose="020B0604020202020204" pitchFamily="34" charset="0"/>
              <a:cs typeface="Arial" panose="020B0604020202020204" pitchFamily="34" charset="0"/>
            </a:endParaRPr>
          </a:p>
          <a:p>
            <a:pPr>
              <a:spcBef>
                <a:spcPct val="0"/>
              </a:spcBef>
              <a:buFontTx/>
              <a:buNone/>
            </a:pPr>
            <a:endParaRPr lang="en-US" altLang="en-US" sz="2800" b="1">
              <a:solidFill>
                <a:srgbClr val="003399"/>
              </a:solidFill>
              <a:latin typeface="Arial" panose="020B0604020202020204" pitchFamily="34" charset="0"/>
              <a:cs typeface="Arial" panose="020B0604020202020204" pitchFamily="34" charset="0"/>
            </a:endParaRPr>
          </a:p>
          <a:p>
            <a:pPr>
              <a:spcBef>
                <a:spcPct val="0"/>
              </a:spcBef>
              <a:buFontTx/>
              <a:buNone/>
            </a:pPr>
            <a:r>
              <a:rPr lang="en-US" altLang="en-US" sz="2800" b="1">
                <a:solidFill>
                  <a:srgbClr val="003399"/>
                </a:solidFill>
                <a:latin typeface="Arial" panose="020B0604020202020204" pitchFamily="34" charset="0"/>
                <a:cs typeface="Arial" panose="020B0604020202020204" pitchFamily="34" charset="0"/>
              </a:rPr>
              <a:t>Q1.  Household bleach is 5% solution of sodium hypochlorite NaClO.  Calculate the [OH</a:t>
            </a:r>
            <a:r>
              <a:rPr lang="en-US" altLang="en-US" sz="2800" b="1" baseline="30000">
                <a:solidFill>
                  <a:srgbClr val="003399"/>
                </a:solidFill>
                <a:latin typeface="Arial" panose="020B0604020202020204" pitchFamily="34" charset="0"/>
                <a:cs typeface="Arial" panose="020B0604020202020204" pitchFamily="34" charset="0"/>
              </a:rPr>
              <a:t>-</a:t>
            </a:r>
            <a:r>
              <a:rPr lang="en-US" altLang="en-US" sz="2800" b="1">
                <a:solidFill>
                  <a:srgbClr val="003399"/>
                </a:solidFill>
                <a:latin typeface="Arial" panose="020B0604020202020204" pitchFamily="34" charset="0"/>
                <a:cs typeface="Arial" panose="020B0604020202020204" pitchFamily="34" charset="0"/>
              </a:rPr>
              <a:t>]	and pH of a 0.70 M NaClO solution.</a:t>
            </a:r>
          </a:p>
          <a:p>
            <a:pPr>
              <a:spcBef>
                <a:spcPct val="0"/>
              </a:spcBef>
              <a:buFontTx/>
              <a:buNone/>
            </a:pPr>
            <a:r>
              <a:rPr lang="en-US" altLang="en-US" sz="2800" b="1">
                <a:solidFill>
                  <a:srgbClr val="003399"/>
                </a:solidFill>
                <a:latin typeface="Arial" panose="020B0604020202020204" pitchFamily="34" charset="0"/>
                <a:cs typeface="Arial" panose="020B0604020202020204" pitchFamily="34" charset="0"/>
              </a:rPr>
              <a:t>	Kb = 3.5 x 10</a:t>
            </a:r>
            <a:r>
              <a:rPr lang="en-US" altLang="en-US" sz="2800" b="1" baseline="30000">
                <a:solidFill>
                  <a:srgbClr val="003399"/>
                </a:solidFill>
                <a:latin typeface="Arial" panose="020B0604020202020204" pitchFamily="34" charset="0"/>
                <a:cs typeface="Arial" panose="020B0604020202020204" pitchFamily="34" charset="0"/>
              </a:rPr>
              <a:t>-8 </a:t>
            </a:r>
          </a:p>
          <a:p>
            <a:pPr>
              <a:spcBef>
                <a:spcPct val="0"/>
              </a:spcBef>
              <a:buFontTx/>
              <a:buNone/>
            </a:pPr>
            <a:endParaRPr lang="en-US" altLang="en-US" sz="2800" b="1" baseline="30000">
              <a:latin typeface="Arial" panose="020B0604020202020204" pitchFamily="34" charset="0"/>
              <a:cs typeface="Arial" panose="020B0604020202020204" pitchFamily="34" charset="0"/>
            </a:endParaRPr>
          </a:p>
          <a:p>
            <a:pPr>
              <a:spcBef>
                <a:spcPct val="0"/>
              </a:spcBef>
              <a:buFontTx/>
              <a:buNone/>
            </a:pPr>
            <a:endParaRPr lang="en-US" altLang="en-US" sz="2800" b="1">
              <a:latin typeface="Arial" panose="020B0604020202020204" pitchFamily="34" charset="0"/>
              <a:cs typeface="Arial" panose="020B0604020202020204" pitchFamily="34" charset="0"/>
            </a:endParaRPr>
          </a:p>
          <a:p>
            <a:pPr>
              <a:spcBef>
                <a:spcPct val="0"/>
              </a:spcBef>
              <a:buFontTx/>
              <a:buNone/>
            </a:pPr>
            <a:r>
              <a:rPr lang="en-US" altLang="en-US" sz="2800" b="1">
                <a:latin typeface="Arial" panose="020B0604020202020204" pitchFamily="34" charset="0"/>
                <a:cs typeface="Arial" panose="020B0604020202020204" pitchFamily="34" charset="0"/>
              </a:rPr>
              <a:t>Q2.  Calculate the hydronium and hydroxide concentrations as well as the pH of a 0.85M Ferric chloride solution.</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5050">
            <a:alpha val="21176"/>
          </a:srgb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27637D-2CBE-4E97-B2BA-37D8A2C5C64A}"/>
              </a:ext>
            </a:extLst>
          </p:cNvPr>
          <p:cNvSpPr txBox="1"/>
          <p:nvPr/>
        </p:nvSpPr>
        <p:spPr>
          <a:xfrm>
            <a:off x="0" y="107950"/>
            <a:ext cx="8839200" cy="5292725"/>
          </a:xfrm>
          <a:prstGeom prst="rect">
            <a:avLst/>
          </a:prstGeom>
          <a:noFill/>
        </p:spPr>
        <p:txBody>
          <a:bodyPr>
            <a:spAutoFit/>
          </a:bodyPr>
          <a:lstStyle/>
          <a:p>
            <a:pPr algn="ctr">
              <a:defRPr/>
            </a:pPr>
            <a:r>
              <a:rPr lang="en-US" dirty="0"/>
              <a:t>Workshop AB #7 on pH of salts</a:t>
            </a:r>
          </a:p>
          <a:p>
            <a:pPr>
              <a:defRPr/>
            </a:pPr>
            <a:endParaRPr lang="en-US" sz="1400" dirty="0"/>
          </a:p>
          <a:p>
            <a:pPr marL="457200" indent="-457200">
              <a:buFontTx/>
              <a:buAutoNum type="arabicParenR"/>
              <a:defRPr/>
            </a:pPr>
            <a:r>
              <a:rPr lang="en-US" sz="2000" dirty="0"/>
              <a:t>Determine the pH of a 0.62 M NH</a:t>
            </a:r>
            <a:r>
              <a:rPr lang="en-US" sz="2000" baseline="-25000" dirty="0"/>
              <a:t>4</a:t>
            </a:r>
            <a:r>
              <a:rPr lang="en-US" sz="2000" dirty="0"/>
              <a:t>NO</a:t>
            </a:r>
            <a:r>
              <a:rPr lang="en-US" sz="2000" baseline="-25000" dirty="0"/>
              <a:t>3</a:t>
            </a:r>
            <a:r>
              <a:rPr lang="en-US" sz="2000" dirty="0"/>
              <a:t> solution at 25°C.  </a:t>
            </a:r>
          </a:p>
          <a:p>
            <a:pPr>
              <a:defRPr/>
            </a:pPr>
            <a:r>
              <a:rPr lang="en-US" sz="2000" dirty="0"/>
              <a:t>The K</a:t>
            </a:r>
            <a:r>
              <a:rPr lang="en-US" sz="2000" baseline="-25000" dirty="0"/>
              <a:t>b</a:t>
            </a:r>
            <a:r>
              <a:rPr lang="en-US" sz="2000" dirty="0"/>
              <a:t> for NH</a:t>
            </a:r>
            <a:r>
              <a:rPr lang="en-US" sz="2000" baseline="-25000" dirty="0"/>
              <a:t>3</a:t>
            </a:r>
            <a:r>
              <a:rPr lang="en-US" sz="2000" dirty="0"/>
              <a:t> is 1.76 × 10</a:t>
            </a:r>
            <a:r>
              <a:rPr lang="en-US" sz="2000" baseline="30000" dirty="0"/>
              <a:t>-5</a:t>
            </a:r>
            <a:r>
              <a:rPr lang="en-US" sz="2000" dirty="0"/>
              <a:t>.</a:t>
            </a:r>
          </a:p>
          <a:p>
            <a:pPr>
              <a:defRPr/>
            </a:pPr>
            <a:endParaRPr lang="en-US" sz="2000" dirty="0"/>
          </a:p>
          <a:p>
            <a:pPr>
              <a:defRPr/>
            </a:pPr>
            <a:endParaRPr lang="en-US" sz="2000" dirty="0"/>
          </a:p>
          <a:p>
            <a:pPr>
              <a:defRPr/>
            </a:pPr>
            <a:r>
              <a:rPr lang="en-US" sz="2000" dirty="0"/>
              <a:t>2) Calculate the pH of a  0.800 M NaCH</a:t>
            </a:r>
            <a:r>
              <a:rPr lang="en-US" sz="2000" baseline="-25000" dirty="0"/>
              <a:t>3</a:t>
            </a:r>
            <a:r>
              <a:rPr lang="en-US" sz="2000" dirty="0"/>
              <a:t>CO</a:t>
            </a:r>
            <a:r>
              <a:rPr lang="en-US" sz="2000" baseline="-25000" dirty="0"/>
              <a:t>2</a:t>
            </a:r>
            <a:r>
              <a:rPr lang="en-US" sz="2000" dirty="0"/>
              <a:t> solution. </a:t>
            </a:r>
            <a:r>
              <a:rPr lang="en-US" sz="2000" i="1" dirty="0" err="1"/>
              <a:t>K</a:t>
            </a:r>
            <a:r>
              <a:rPr lang="en-US" sz="2000" baseline="-25000" dirty="0" err="1"/>
              <a:t>a</a:t>
            </a:r>
            <a:r>
              <a:rPr lang="en-US" sz="2000" dirty="0"/>
              <a:t> for acetic acid, CH</a:t>
            </a:r>
            <a:r>
              <a:rPr lang="en-US" sz="2000" baseline="-25000" dirty="0"/>
              <a:t>3</a:t>
            </a:r>
            <a:r>
              <a:rPr lang="en-US" sz="2000" dirty="0"/>
              <a:t>CO</a:t>
            </a:r>
            <a:r>
              <a:rPr lang="en-US" sz="2000" baseline="-25000" dirty="0"/>
              <a:t>2</a:t>
            </a:r>
            <a:r>
              <a:rPr lang="en-US" sz="2000" dirty="0"/>
              <a:t>H, is 1.8 × 10</a:t>
            </a:r>
            <a:r>
              <a:rPr lang="en-US" sz="2000" baseline="30000" dirty="0"/>
              <a:t>-5</a:t>
            </a:r>
            <a:r>
              <a:rPr lang="en-US" sz="2000" dirty="0"/>
              <a:t>.</a:t>
            </a:r>
          </a:p>
          <a:p>
            <a:pPr>
              <a:defRPr/>
            </a:pPr>
            <a:endParaRPr lang="en-US" sz="2000" dirty="0"/>
          </a:p>
          <a:p>
            <a:pPr>
              <a:defRPr/>
            </a:pPr>
            <a:endParaRPr lang="en-US" sz="2000" dirty="0"/>
          </a:p>
          <a:p>
            <a:pPr>
              <a:defRPr/>
            </a:pPr>
            <a:r>
              <a:rPr lang="en-US" sz="2000" dirty="0"/>
              <a:t>3) Calculate the pH of a 1.60 M </a:t>
            </a:r>
            <a:r>
              <a:rPr lang="en-US" sz="2000" dirty="0" err="1"/>
              <a:t>KBrO</a:t>
            </a:r>
            <a:r>
              <a:rPr lang="en-US" sz="2000" dirty="0"/>
              <a:t> solution. </a:t>
            </a:r>
            <a:r>
              <a:rPr lang="en-US" sz="2000" i="1" dirty="0" err="1"/>
              <a:t>K</a:t>
            </a:r>
            <a:r>
              <a:rPr lang="en-US" sz="2000" dirty="0" err="1"/>
              <a:t>a</a:t>
            </a:r>
            <a:r>
              <a:rPr lang="en-US" sz="2000" dirty="0"/>
              <a:t> for </a:t>
            </a:r>
            <a:r>
              <a:rPr lang="en-US" sz="2000" dirty="0" err="1"/>
              <a:t>hypobromous</a:t>
            </a:r>
            <a:r>
              <a:rPr lang="en-US" sz="2000" dirty="0"/>
              <a:t> acid, </a:t>
            </a:r>
            <a:r>
              <a:rPr lang="en-US" sz="2000" dirty="0" err="1"/>
              <a:t>HBrO</a:t>
            </a:r>
            <a:r>
              <a:rPr lang="en-US" sz="2000" dirty="0"/>
              <a:t>, is 2.0 × 10</a:t>
            </a:r>
            <a:r>
              <a:rPr lang="en-US" sz="2000" baseline="30000" dirty="0"/>
              <a:t>-9</a:t>
            </a:r>
            <a:r>
              <a:rPr lang="en-US" sz="2000" dirty="0"/>
              <a:t>.</a:t>
            </a:r>
          </a:p>
          <a:p>
            <a:pPr>
              <a:defRPr/>
            </a:pPr>
            <a:endParaRPr lang="en-US" sz="2000" dirty="0"/>
          </a:p>
          <a:p>
            <a:pPr>
              <a:defRPr/>
            </a:pPr>
            <a:endParaRPr lang="en-US" sz="2000" dirty="0"/>
          </a:p>
          <a:p>
            <a:pPr>
              <a:defRPr/>
            </a:pPr>
            <a:r>
              <a:rPr lang="en-US" sz="2000" dirty="0"/>
              <a:t>28) Calculate the pH of a  1.60 M CH</a:t>
            </a:r>
            <a:r>
              <a:rPr lang="en-US" sz="2000" baseline="-25000" dirty="0"/>
              <a:t>3</a:t>
            </a:r>
            <a:r>
              <a:rPr lang="en-US" sz="2000" dirty="0"/>
              <a:t>NH</a:t>
            </a:r>
            <a:r>
              <a:rPr lang="en-US" sz="2000" baseline="-25000" dirty="0"/>
              <a:t>3</a:t>
            </a:r>
            <a:r>
              <a:rPr lang="en-US" sz="2000" dirty="0"/>
              <a:t>Cl solution. </a:t>
            </a:r>
            <a:r>
              <a:rPr lang="en-US" sz="2000" i="1" dirty="0"/>
              <a:t>K</a:t>
            </a:r>
            <a:r>
              <a:rPr lang="en-US" sz="2000" baseline="-25000" dirty="0"/>
              <a:t>b</a:t>
            </a:r>
            <a:r>
              <a:rPr lang="en-US" sz="2000" dirty="0"/>
              <a:t> for methylamine, CH</a:t>
            </a:r>
            <a:r>
              <a:rPr lang="en-US" sz="2000" baseline="-25000" dirty="0"/>
              <a:t>3</a:t>
            </a:r>
            <a:r>
              <a:rPr lang="en-US" sz="2000" dirty="0"/>
              <a:t>NH</a:t>
            </a:r>
            <a:r>
              <a:rPr lang="en-US" sz="2000" baseline="-25000" dirty="0"/>
              <a:t>2</a:t>
            </a:r>
            <a:r>
              <a:rPr lang="en-US" sz="2000" dirty="0"/>
              <a:t>, is 3.7 × 10</a:t>
            </a:r>
            <a:r>
              <a:rPr lang="en-US" sz="2000" baseline="30000" dirty="0"/>
              <a:t>-4</a:t>
            </a:r>
            <a:r>
              <a:rPr lang="en-US" sz="2000" dirty="0"/>
              <a:t>.</a:t>
            </a:r>
          </a:p>
          <a:p>
            <a:pPr>
              <a:defRPr/>
            </a:pP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hlinkClick r:id="rId3" action="ppaction://hlinksldjump"/>
          </p:cNvPr>
          <p:cNvSpPr txBox="1">
            <a:spLocks noChangeArrowheads="1"/>
          </p:cNvSpPr>
          <p:nvPr/>
        </p:nvSpPr>
        <p:spPr bwMode="auto">
          <a:xfrm>
            <a:off x="914400" y="533400"/>
            <a:ext cx="3657600" cy="396875"/>
          </a:xfrm>
          <a:prstGeom prst="rect">
            <a:avLst/>
          </a:prstGeom>
          <a:gradFill rotWithShape="0">
            <a:gsLst>
              <a:gs pos="0">
                <a:srgbClr val="5B87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latin typeface="Arial" panose="020B0604020202020204" pitchFamily="34" charset="0"/>
                <a:cs typeface="Arial" panose="020B0604020202020204" pitchFamily="34" charset="0"/>
              </a:rPr>
              <a:t>Molecules as Lewis Acids</a:t>
            </a:r>
          </a:p>
        </p:txBody>
      </p:sp>
      <p:pic>
        <p:nvPicPr>
          <p:cNvPr id="542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905000"/>
            <a:ext cx="21463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2667000"/>
            <a:ext cx="762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19812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Text Box 7"/>
          <p:cNvSpPr txBox="1">
            <a:spLocks noChangeArrowheads="1"/>
          </p:cNvSpPr>
          <p:nvPr/>
        </p:nvSpPr>
        <p:spPr bwMode="auto">
          <a:xfrm>
            <a:off x="1828800" y="3810000"/>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solidFill>
                  <a:srgbClr val="ED181E"/>
                </a:solidFill>
              </a:rPr>
              <a:t>acid</a:t>
            </a:r>
          </a:p>
        </p:txBody>
      </p:sp>
      <p:sp>
        <p:nvSpPr>
          <p:cNvPr id="54280" name="Text Box 8"/>
          <p:cNvSpPr txBox="1">
            <a:spLocks noChangeArrowheads="1"/>
          </p:cNvSpPr>
          <p:nvPr/>
        </p:nvSpPr>
        <p:spPr bwMode="auto">
          <a:xfrm>
            <a:off x="2895600" y="38100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solidFill>
                  <a:srgbClr val="1822CD"/>
                </a:solidFill>
              </a:rPr>
              <a:t>base</a:t>
            </a:r>
          </a:p>
        </p:txBody>
      </p:sp>
      <p:sp>
        <p:nvSpPr>
          <p:cNvPr id="54281" name="Text Box 9"/>
          <p:cNvSpPr txBox="1">
            <a:spLocks noChangeArrowheads="1"/>
          </p:cNvSpPr>
          <p:nvPr/>
        </p:nvSpPr>
        <p:spPr bwMode="auto">
          <a:xfrm>
            <a:off x="5486400" y="3810000"/>
            <a:ext cx="106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hlinkClick r:id="rId7" action="ppaction://hlinksldjump"/>
              </a:rPr>
              <a:t>adduct</a:t>
            </a:r>
            <a:endParaRPr lang="en-US" altLang="en-US" sz="2400"/>
          </a:p>
        </p:txBody>
      </p:sp>
      <p:sp>
        <p:nvSpPr>
          <p:cNvPr id="54282" name="Text Box 10"/>
          <p:cNvSpPr txBox="1">
            <a:spLocks noChangeArrowheads="1"/>
          </p:cNvSpPr>
          <p:nvPr/>
        </p:nvSpPr>
        <p:spPr bwMode="auto">
          <a:xfrm>
            <a:off x="3200400" y="990600"/>
            <a:ext cx="518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solidFill>
                  <a:srgbClr val="FF0000"/>
                </a:solidFill>
                <a:latin typeface="Arial" panose="020B0604020202020204" pitchFamily="34" charset="0"/>
                <a:cs typeface="Arial" panose="020B0604020202020204" pitchFamily="34" charset="0"/>
              </a:rPr>
              <a:t>An acid is an electron-pair acceptor.</a:t>
            </a:r>
          </a:p>
        </p:txBody>
      </p:sp>
      <p:sp>
        <p:nvSpPr>
          <p:cNvPr id="54283" name="Text Box 11"/>
          <p:cNvSpPr txBox="1">
            <a:spLocks noChangeArrowheads="1"/>
          </p:cNvSpPr>
          <p:nvPr/>
        </p:nvSpPr>
        <p:spPr bwMode="auto">
          <a:xfrm>
            <a:off x="3200400" y="1447800"/>
            <a:ext cx="556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solidFill>
                  <a:srgbClr val="003399"/>
                </a:solidFill>
                <a:latin typeface="Arial" panose="020B0604020202020204" pitchFamily="34" charset="0"/>
                <a:cs typeface="Arial" panose="020B0604020202020204" pitchFamily="34" charset="0"/>
              </a:rPr>
              <a:t>A base is an electron-pair donor.</a:t>
            </a:r>
          </a:p>
        </p:txBody>
      </p:sp>
      <p:grpSp>
        <p:nvGrpSpPr>
          <p:cNvPr id="2" name="Group 23"/>
          <p:cNvGrpSpPr>
            <a:grpSpLocks/>
          </p:cNvGrpSpPr>
          <p:nvPr/>
        </p:nvGrpSpPr>
        <p:grpSpPr bwMode="auto">
          <a:xfrm>
            <a:off x="1676400" y="4876800"/>
            <a:ext cx="762000" cy="1071563"/>
            <a:chOff x="1056" y="3072"/>
            <a:chExt cx="480" cy="675"/>
          </a:xfrm>
        </p:grpSpPr>
        <p:pic>
          <p:nvPicPr>
            <p:cNvPr id="20504"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4" y="3072"/>
              <a:ext cx="24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5" name="Text Box 13"/>
            <p:cNvSpPr txBox="1">
              <a:spLocks noChangeArrowheads="1"/>
            </p:cNvSpPr>
            <p:nvPr/>
          </p:nvSpPr>
          <p:spPr bwMode="auto">
            <a:xfrm>
              <a:off x="1056" y="3456"/>
              <a:ext cx="48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solidFill>
                    <a:srgbClr val="ED181E"/>
                  </a:solidFill>
                </a:rPr>
                <a:t>M</a:t>
              </a:r>
              <a:r>
                <a:rPr lang="en-US" altLang="en-US" sz="2400" baseline="30000">
                  <a:solidFill>
                    <a:srgbClr val="ED181E"/>
                  </a:solidFill>
                </a:rPr>
                <a:t>2+</a:t>
              </a:r>
              <a:endParaRPr lang="en-US" altLang="en-US" sz="2400">
                <a:solidFill>
                  <a:srgbClr val="ED181E"/>
                </a:solidFill>
              </a:endParaRPr>
            </a:p>
          </p:txBody>
        </p:sp>
      </p:grpSp>
      <p:grpSp>
        <p:nvGrpSpPr>
          <p:cNvPr id="3" name="Group 24"/>
          <p:cNvGrpSpPr>
            <a:grpSpLocks/>
          </p:cNvGrpSpPr>
          <p:nvPr/>
        </p:nvGrpSpPr>
        <p:grpSpPr bwMode="auto">
          <a:xfrm>
            <a:off x="2667000" y="4343400"/>
            <a:ext cx="1524000" cy="2062163"/>
            <a:chOff x="1680" y="2736"/>
            <a:chExt cx="960" cy="1299"/>
          </a:xfrm>
        </p:grpSpPr>
        <p:pic>
          <p:nvPicPr>
            <p:cNvPr id="20499"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0" y="3024"/>
              <a:ext cx="30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0"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4" y="2736"/>
              <a:ext cx="30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1"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60" y="3216"/>
              <a:ext cx="30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2"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76" y="3360"/>
              <a:ext cx="30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3" name="Text Box 18"/>
            <p:cNvSpPr txBox="1">
              <a:spLocks noChangeArrowheads="1"/>
            </p:cNvSpPr>
            <p:nvPr/>
          </p:nvSpPr>
          <p:spPr bwMode="auto">
            <a:xfrm>
              <a:off x="1920" y="3744"/>
              <a:ext cx="72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solidFill>
                    <a:srgbClr val="1822CD"/>
                  </a:solidFill>
                </a:rPr>
                <a:t>H</a:t>
              </a:r>
              <a:r>
                <a:rPr lang="en-US" altLang="en-US" sz="2400" baseline="-25000">
                  <a:solidFill>
                    <a:srgbClr val="1822CD"/>
                  </a:solidFill>
                </a:rPr>
                <a:t>2</a:t>
              </a:r>
              <a:r>
                <a:rPr lang="en-US" altLang="en-US" sz="2400">
                  <a:solidFill>
                    <a:srgbClr val="1822CD"/>
                  </a:solidFill>
                </a:rPr>
                <a:t>O(</a:t>
              </a:r>
              <a:r>
                <a:rPr lang="en-US" altLang="en-US" sz="2400" i="1">
                  <a:solidFill>
                    <a:srgbClr val="1822CD"/>
                  </a:solidFill>
                  <a:latin typeface="Times" panose="02020603050405020304" pitchFamily="18" charset="0"/>
                </a:rPr>
                <a:t>l</a:t>
              </a:r>
              <a:r>
                <a:rPr lang="en-US" altLang="en-US" sz="2400">
                  <a:solidFill>
                    <a:srgbClr val="1822CD"/>
                  </a:solidFill>
                </a:rPr>
                <a:t>)</a:t>
              </a:r>
              <a:endParaRPr lang="en-US" altLang="en-US" sz="2400">
                <a:solidFill>
                  <a:srgbClr val="ED181E"/>
                </a:solidFill>
              </a:endParaRPr>
            </a:p>
          </p:txBody>
        </p:sp>
      </p:grpSp>
      <p:pic>
        <p:nvPicPr>
          <p:cNvPr id="54291"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4953000"/>
            <a:ext cx="762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2" name="Picture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4267200"/>
            <a:ext cx="17018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93" name="Text Box 21"/>
          <p:cNvSpPr txBox="1">
            <a:spLocks noChangeArrowheads="1"/>
          </p:cNvSpPr>
          <p:nvPr/>
        </p:nvSpPr>
        <p:spPr bwMode="auto">
          <a:xfrm>
            <a:off x="7010400" y="4648200"/>
            <a:ext cx="182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t>M(H</a:t>
            </a:r>
            <a:r>
              <a:rPr lang="en-US" altLang="en-US" sz="2000" baseline="-25000"/>
              <a:t>2</a:t>
            </a:r>
            <a:r>
              <a:rPr lang="en-US" altLang="en-US" sz="2000"/>
              <a:t>O)</a:t>
            </a:r>
            <a:r>
              <a:rPr lang="en-US" altLang="en-US" sz="2000" baseline="-25000"/>
              <a:t>4</a:t>
            </a:r>
            <a:r>
              <a:rPr lang="en-US" altLang="en-US" sz="2000" baseline="30000"/>
              <a:t>2+</a:t>
            </a:r>
            <a:r>
              <a:rPr lang="en-US" altLang="en-US" sz="2000"/>
              <a:t>(</a:t>
            </a:r>
            <a:r>
              <a:rPr lang="en-US" altLang="en-US" sz="2000" i="1">
                <a:latin typeface="Times" panose="02020603050405020304" pitchFamily="18" charset="0"/>
              </a:rPr>
              <a:t>aq</a:t>
            </a:r>
            <a:r>
              <a:rPr lang="en-US" altLang="en-US" sz="2000"/>
              <a:t>)</a:t>
            </a:r>
          </a:p>
        </p:txBody>
      </p:sp>
      <p:sp>
        <p:nvSpPr>
          <p:cNvPr id="54294" name="Text Box 22"/>
          <p:cNvSpPr txBox="1">
            <a:spLocks noChangeArrowheads="1"/>
          </p:cNvSpPr>
          <p:nvPr/>
        </p:nvSpPr>
        <p:spPr bwMode="auto">
          <a:xfrm>
            <a:off x="5943600" y="60198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t>adduct</a:t>
            </a:r>
          </a:p>
        </p:txBody>
      </p:sp>
      <p:sp>
        <p:nvSpPr>
          <p:cNvPr id="20497" name="TextBox 23"/>
          <p:cNvSpPr txBox="1">
            <a:spLocks noChangeArrowheads="1"/>
          </p:cNvSpPr>
          <p:nvPr/>
        </p:nvSpPr>
        <p:spPr bwMode="auto">
          <a:xfrm>
            <a:off x="7848600" y="6248400"/>
            <a:ext cx="765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hlinkClick r:id="rId3" action="ppaction://hlinksldjump"/>
              </a:rPr>
              <a:t>back</a:t>
            </a:r>
            <a:endParaRPr lang="en-US" altLang="en-US" sz="2400"/>
          </a:p>
        </p:txBody>
      </p:sp>
      <p:sp>
        <p:nvSpPr>
          <p:cNvPr id="20498" name="TextBox 24"/>
          <p:cNvSpPr txBox="1">
            <a:spLocks noChangeArrowheads="1"/>
          </p:cNvSpPr>
          <p:nvPr/>
        </p:nvSpPr>
        <p:spPr bwMode="auto">
          <a:xfrm>
            <a:off x="7391400" y="2209800"/>
            <a:ext cx="152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hlinkClick r:id="rId11" action="ppaction://hlinksldjump"/>
              </a:rPr>
              <a:t>Examples</a:t>
            </a:r>
            <a:r>
              <a:rPr lang="en-US" altLang="en-US" sz="2400"/>
              <a:t> &amp; </a:t>
            </a:r>
            <a:r>
              <a:rPr lang="en-US" altLang="en-US" sz="2400">
                <a:hlinkClick r:id="rId12" action="ppaction://hlinksldjump"/>
              </a:rPr>
              <a:t>Problems</a:t>
            </a:r>
            <a:endParaRPr lang="en-US"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282">
                                            <p:txEl>
                                              <p:pRg st="0" end="0"/>
                                            </p:txEl>
                                          </p:spTgt>
                                        </p:tgtEl>
                                        <p:attrNameLst>
                                          <p:attrName>style.visibility</p:attrName>
                                        </p:attrNameLst>
                                      </p:cBhvr>
                                      <p:to>
                                        <p:strVal val="visible"/>
                                      </p:to>
                                    </p:set>
                                    <p:animEffect transition="in" filter="wipe(left)">
                                      <p:cBhvr>
                                        <p:cTn id="7" dur="500"/>
                                        <p:tgtEl>
                                          <p:spTgt spid="54282">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283">
                                            <p:txEl>
                                              <p:pRg st="0" end="0"/>
                                            </p:txEl>
                                          </p:spTgt>
                                        </p:tgtEl>
                                        <p:attrNameLst>
                                          <p:attrName>style.visibility</p:attrName>
                                        </p:attrNameLst>
                                      </p:cBhvr>
                                      <p:to>
                                        <p:strVal val="visible"/>
                                      </p:to>
                                    </p:set>
                                    <p:animEffect transition="in" filter="wipe(left)">
                                      <p:cBhvr>
                                        <p:cTn id="11" dur="500"/>
                                        <p:tgtEl>
                                          <p:spTgt spid="5428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54275"/>
                                        </p:tgtEl>
                                        <p:attrNameLst>
                                          <p:attrName>style.visibility</p:attrName>
                                        </p:attrNameLst>
                                      </p:cBhvr>
                                      <p:to>
                                        <p:strVal val="visible"/>
                                      </p:to>
                                    </p:set>
                                    <p:animEffect transition="in" filter="dissolve">
                                      <p:cBhvr>
                                        <p:cTn id="16" dur="500"/>
                                        <p:tgtEl>
                                          <p:spTgt spid="5427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54279">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54280">
                                            <p:txEl>
                                              <p:pRg st="0" end="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54276"/>
                                        </p:tgtEl>
                                        <p:attrNameLst>
                                          <p:attrName>style.visibility</p:attrName>
                                        </p:attrNameLst>
                                      </p:cBhvr>
                                      <p:to>
                                        <p:strVal val="visible"/>
                                      </p:to>
                                    </p:set>
                                    <p:animEffect transition="in" filter="wipe(left)">
                                      <p:cBhvr>
                                        <p:cTn id="29" dur="500"/>
                                        <p:tgtEl>
                                          <p:spTgt spid="5427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499"/>
                                          </p:stCondLst>
                                        </p:cTn>
                                        <p:tgtEl>
                                          <p:spTgt spid="54278"/>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54281">
                                            <p:txEl>
                                              <p:pRg st="0" end="0"/>
                                            </p:txEl>
                                          </p:spTgt>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499"/>
                                          </p:stCondLst>
                                        </p:cTn>
                                        <p:tgtEl>
                                          <p:spTgt spid="2"/>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54291"/>
                                        </p:tgtEl>
                                        <p:attrNameLst>
                                          <p:attrName>style.visibility</p:attrName>
                                        </p:attrNameLst>
                                      </p:cBhvr>
                                      <p:to>
                                        <p:strVal val="visible"/>
                                      </p:to>
                                    </p:set>
                                    <p:animEffect transition="in" filter="wipe(left)">
                                      <p:cBhvr>
                                        <p:cTn id="50" dur="500"/>
                                        <p:tgtEl>
                                          <p:spTgt spid="5429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nodeType="clickEffect">
                                  <p:stCondLst>
                                    <p:cond delay="0"/>
                                  </p:stCondLst>
                                  <p:childTnLst>
                                    <p:set>
                                      <p:cBhvr>
                                        <p:cTn id="54" dur="1" fill="hold">
                                          <p:stCondLst>
                                            <p:cond delay="0"/>
                                          </p:stCondLst>
                                        </p:cTn>
                                        <p:tgtEl>
                                          <p:spTgt spid="54292"/>
                                        </p:tgtEl>
                                        <p:attrNameLst>
                                          <p:attrName>style.visibility</p:attrName>
                                        </p:attrNameLst>
                                      </p:cBhvr>
                                      <p:to>
                                        <p:strVal val="visible"/>
                                      </p:to>
                                    </p:set>
                                    <p:animEffect transition="in" filter="dissolve">
                                      <p:cBhvr>
                                        <p:cTn id="55" dur="500"/>
                                        <p:tgtEl>
                                          <p:spTgt spid="5429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54293">
                                            <p:txEl>
                                              <p:pRg st="0" end="0"/>
                                            </p:txEl>
                                          </p:spTgt>
                                        </p:tgtEl>
                                        <p:attrNameLst>
                                          <p:attrName>style.visibility</p:attrName>
                                        </p:attrNameLst>
                                      </p:cBhvr>
                                      <p:to>
                                        <p:strVal val="visible"/>
                                      </p:to>
                                    </p:set>
                                    <p:animEffect transition="in" filter="wipe(left)">
                                      <p:cBhvr>
                                        <p:cTn id="60" dur="500"/>
                                        <p:tgtEl>
                                          <p:spTgt spid="54293">
                                            <p:txEl>
                                              <p:pRg st="0" end="0"/>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54294">
                                            <p:txEl>
                                              <p:pRg st="0" end="0"/>
                                            </p:txEl>
                                          </p:spTgt>
                                        </p:tgtEl>
                                        <p:attrNameLst>
                                          <p:attrName>style.visibility</p:attrName>
                                        </p:attrNameLst>
                                      </p:cBhvr>
                                      <p:to>
                                        <p:strVal val="visible"/>
                                      </p:to>
                                    </p:set>
                                    <p:animEffect transition="in" filter="wipe(left)">
                                      <p:cBhvr>
                                        <p:cTn id="65" dur="500"/>
                                        <p:tgtEl>
                                          <p:spTgt spid="542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9" grpId="0" build="p" autoUpdateAnimBg="0"/>
      <p:bldP spid="54280" grpId="0" build="p" autoUpdateAnimBg="0"/>
      <p:bldP spid="54281" grpId="0" build="p" autoUpdateAnimBg="0"/>
      <p:bldP spid="54282" grpId="0" build="p" autoUpdateAnimBg="0" advAuto="0"/>
      <p:bldP spid="54283" grpId="0" build="p" autoUpdateAnimBg="0" advAuto="0"/>
      <p:bldP spid="54293" grpId="0" build="p" autoUpdateAnimBg="0"/>
      <p:bldP spid="54294"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fld id="{4C0BB335-DB84-4EE3-B365-660D7FBC519E}" type="slidenum">
              <a:rPr lang="en-US" altLang="en-US" sz="1400" smtClean="0"/>
              <a:pPr algn="ctr">
                <a:spcBef>
                  <a:spcPct val="0"/>
                </a:spcBef>
                <a:buFontTx/>
                <a:buNone/>
              </a:pPr>
              <a:t>9</a:t>
            </a:fld>
            <a:endParaRPr lang="en-US" altLang="en-US" sz="1400" smtClean="0"/>
          </a:p>
        </p:txBody>
      </p:sp>
      <p:sp>
        <p:nvSpPr>
          <p:cNvPr id="22531" name="Rectangle 2"/>
          <p:cNvSpPr>
            <a:spLocks noGrp="1" noChangeArrowheads="1"/>
          </p:cNvSpPr>
          <p:nvPr>
            <p:ph type="title"/>
          </p:nvPr>
        </p:nvSpPr>
        <p:spPr>
          <a:xfrm>
            <a:off x="685800" y="152400"/>
            <a:ext cx="7772400" cy="838200"/>
          </a:xfrm>
          <a:noFill/>
        </p:spPr>
        <p:txBody>
          <a:bodyPr lIns="90488" tIns="44450" rIns="90488" bIns="44450"/>
          <a:lstStyle/>
          <a:p>
            <a:r>
              <a:rPr lang="en-US" altLang="en-US" smtClean="0">
                <a:hlinkClick r:id="rId3" action="ppaction://hlinksldjump"/>
              </a:rPr>
              <a:t>Lewis Acid - Base Theory</a:t>
            </a:r>
            <a:endParaRPr lang="en-US" altLang="en-US" smtClean="0"/>
          </a:p>
        </p:txBody>
      </p:sp>
      <p:sp>
        <p:nvSpPr>
          <p:cNvPr id="22532" name="Rectangle 3"/>
          <p:cNvSpPr>
            <a:spLocks noGrp="1" noChangeArrowheads="1"/>
          </p:cNvSpPr>
          <p:nvPr>
            <p:ph type="body" idx="1"/>
          </p:nvPr>
        </p:nvSpPr>
        <p:spPr>
          <a:xfrm>
            <a:off x="228600" y="990600"/>
            <a:ext cx="8915400" cy="5867400"/>
          </a:xfrm>
          <a:noFill/>
        </p:spPr>
        <p:txBody>
          <a:bodyPr lIns="90488" tIns="44450" rIns="90488" bIns="44450"/>
          <a:lstStyle/>
          <a:p>
            <a:pPr>
              <a:lnSpc>
                <a:spcPct val="90000"/>
              </a:lnSpc>
            </a:pPr>
            <a:r>
              <a:rPr lang="en-US" altLang="en-US" smtClean="0">
                <a:latin typeface="Arial" panose="020B0604020202020204" pitchFamily="34" charset="0"/>
                <a:cs typeface="Arial" panose="020B0604020202020204" pitchFamily="34" charset="0"/>
              </a:rPr>
              <a:t>electron sharing</a:t>
            </a:r>
          </a:p>
          <a:p>
            <a:pPr>
              <a:lnSpc>
                <a:spcPct val="90000"/>
              </a:lnSpc>
            </a:pPr>
            <a:r>
              <a:rPr lang="en-US" altLang="en-US" smtClean="0">
                <a:latin typeface="Arial" panose="020B0604020202020204" pitchFamily="34" charset="0"/>
                <a:cs typeface="Arial" panose="020B0604020202020204" pitchFamily="34" charset="0"/>
              </a:rPr>
              <a:t>electron donor = Lewis Base = </a:t>
            </a:r>
            <a:r>
              <a:rPr lang="en-US" altLang="en-US" b="1" smtClean="0">
                <a:solidFill>
                  <a:srgbClr val="7030A0"/>
                </a:solidFill>
                <a:latin typeface="Arial" panose="020B0604020202020204" pitchFamily="34" charset="0"/>
                <a:cs typeface="Arial" panose="020B0604020202020204" pitchFamily="34" charset="0"/>
              </a:rPr>
              <a:t>nucleophile</a:t>
            </a:r>
          </a:p>
          <a:p>
            <a:pPr lvl="1">
              <a:lnSpc>
                <a:spcPct val="90000"/>
              </a:lnSpc>
            </a:pPr>
            <a:r>
              <a:rPr lang="en-US" altLang="en-US" smtClean="0">
                <a:latin typeface="Arial" panose="020B0604020202020204" pitchFamily="34" charset="0"/>
                <a:cs typeface="Arial" panose="020B0604020202020204" pitchFamily="34" charset="0"/>
              </a:rPr>
              <a:t>must have a lone pair of electrons</a:t>
            </a:r>
          </a:p>
          <a:p>
            <a:pPr>
              <a:lnSpc>
                <a:spcPct val="90000"/>
              </a:lnSpc>
            </a:pPr>
            <a:r>
              <a:rPr lang="en-US" altLang="en-US" smtClean="0">
                <a:latin typeface="Arial" panose="020B0604020202020204" pitchFamily="34" charset="0"/>
                <a:cs typeface="Arial" panose="020B0604020202020204" pitchFamily="34" charset="0"/>
              </a:rPr>
              <a:t>electron acceptor = Lewis Acid = </a:t>
            </a:r>
            <a:r>
              <a:rPr lang="en-US" altLang="en-US" b="1" smtClean="0">
                <a:solidFill>
                  <a:srgbClr val="00B050"/>
                </a:solidFill>
                <a:latin typeface="Arial" panose="020B0604020202020204" pitchFamily="34" charset="0"/>
                <a:cs typeface="Arial" panose="020B0604020202020204" pitchFamily="34" charset="0"/>
              </a:rPr>
              <a:t>electrophile</a:t>
            </a:r>
          </a:p>
          <a:p>
            <a:pPr lvl="1">
              <a:lnSpc>
                <a:spcPct val="90000"/>
              </a:lnSpc>
            </a:pPr>
            <a:r>
              <a:rPr lang="en-US" altLang="en-US" smtClean="0">
                <a:latin typeface="Arial" panose="020B0604020202020204" pitchFamily="34" charset="0"/>
                <a:cs typeface="Arial" panose="020B0604020202020204" pitchFamily="34" charset="0"/>
              </a:rPr>
              <a:t>electron deficient</a:t>
            </a:r>
          </a:p>
          <a:p>
            <a:pPr>
              <a:lnSpc>
                <a:spcPct val="90000"/>
              </a:lnSpc>
            </a:pPr>
            <a:r>
              <a:rPr lang="en-US" altLang="en-US" smtClean="0">
                <a:latin typeface="Arial" panose="020B0604020202020204" pitchFamily="34" charset="0"/>
                <a:cs typeface="Arial" panose="020B0604020202020204" pitchFamily="34" charset="0"/>
              </a:rPr>
              <a:t>when Lewis Base gives electrons from lone pair to Lewis Acid, a covalent bond forms between the molecules</a:t>
            </a:r>
          </a:p>
          <a:p>
            <a:pPr algn="ctr">
              <a:lnSpc>
                <a:spcPct val="90000"/>
              </a:lnSpc>
              <a:buFontTx/>
              <a:buNone/>
            </a:pPr>
            <a:r>
              <a:rPr lang="en-US" altLang="en-US" sz="2400" smtClean="0">
                <a:latin typeface="Arial" panose="020B0604020202020204" pitchFamily="34" charset="0"/>
                <a:cs typeface="Arial" panose="020B0604020202020204" pitchFamily="34" charset="0"/>
              </a:rPr>
              <a:t>Nucleophile</a:t>
            </a:r>
            <a:r>
              <a:rPr lang="en-US" altLang="en-US" sz="2800" b="1" smtClean="0">
                <a:latin typeface="Arial" panose="020B0604020202020204" pitchFamily="34" charset="0"/>
                <a:cs typeface="Arial" panose="020B0604020202020204" pitchFamily="34" charset="0"/>
              </a:rPr>
              <a:t>:</a:t>
            </a:r>
            <a:r>
              <a:rPr lang="en-US" altLang="en-US" sz="2400" b="1" smtClean="0">
                <a:latin typeface="Arial" panose="020B0604020202020204" pitchFamily="34" charset="0"/>
                <a:cs typeface="Arial" panose="020B0604020202020204" pitchFamily="34" charset="0"/>
              </a:rPr>
              <a:t> + </a:t>
            </a:r>
            <a:r>
              <a:rPr lang="en-US" altLang="en-US" sz="2400" smtClean="0">
                <a:latin typeface="Arial" panose="020B0604020202020204" pitchFamily="34" charset="0"/>
                <a:cs typeface="Arial" panose="020B0604020202020204" pitchFamily="34" charset="0"/>
              </a:rPr>
              <a:t>Electrophile → Nucleophile</a:t>
            </a:r>
            <a:r>
              <a:rPr lang="en-US" altLang="en-US" sz="2800" b="1" smtClean="0">
                <a:latin typeface="Arial" panose="020B0604020202020204" pitchFamily="34" charset="0"/>
                <a:cs typeface="Arial" panose="020B0604020202020204" pitchFamily="34" charset="0"/>
              </a:rPr>
              <a:t>:</a:t>
            </a:r>
            <a:r>
              <a:rPr lang="en-US" altLang="en-US" sz="2400" smtClean="0">
                <a:latin typeface="Arial" panose="020B0604020202020204" pitchFamily="34" charset="0"/>
                <a:cs typeface="Arial" panose="020B0604020202020204" pitchFamily="34" charset="0"/>
              </a:rPr>
              <a:t>Electrophile</a:t>
            </a:r>
          </a:p>
          <a:p>
            <a:pPr>
              <a:lnSpc>
                <a:spcPct val="90000"/>
              </a:lnSpc>
            </a:pPr>
            <a:r>
              <a:rPr lang="en-US" altLang="en-US" smtClean="0">
                <a:latin typeface="Arial" panose="020B0604020202020204" pitchFamily="34" charset="0"/>
                <a:cs typeface="Arial" panose="020B0604020202020204" pitchFamily="34" charset="0"/>
              </a:rPr>
              <a:t>product called an </a:t>
            </a:r>
            <a:r>
              <a:rPr lang="en-US" altLang="en-US" b="1" smtClean="0">
                <a:solidFill>
                  <a:srgbClr val="FF0000"/>
                </a:solidFill>
                <a:latin typeface="Arial" panose="020B0604020202020204" pitchFamily="34" charset="0"/>
                <a:cs typeface="Arial" panose="020B0604020202020204" pitchFamily="34" charset="0"/>
              </a:rPr>
              <a:t>adduct</a:t>
            </a:r>
            <a:endParaRPr lang="en-US" altLang="en-US" smtClean="0">
              <a:solidFill>
                <a:srgbClr val="FF0000"/>
              </a:solidFill>
              <a:latin typeface="Arial" panose="020B0604020202020204" pitchFamily="34" charset="0"/>
              <a:cs typeface="Arial" panose="020B0604020202020204" pitchFamily="34" charset="0"/>
            </a:endParaRP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1948</TotalTime>
  <Words>3838</Words>
  <Application>Microsoft Office PowerPoint</Application>
  <PresentationFormat>On-screen Show (4:3)</PresentationFormat>
  <Paragraphs>1135</Paragraphs>
  <Slides>78</Slides>
  <Notes>65</Notes>
  <HiddenSlides>1</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78</vt:i4>
      </vt:variant>
    </vt:vector>
  </HeadingPairs>
  <TitlesOfParts>
    <vt:vector size="91" baseType="lpstr">
      <vt:lpstr>Times New Roman</vt:lpstr>
      <vt:lpstr>Arial</vt:lpstr>
      <vt:lpstr>Calibri</vt:lpstr>
      <vt:lpstr>ＭＳ Ｐゴシック</vt:lpstr>
      <vt:lpstr>Symbol</vt:lpstr>
      <vt:lpstr>Times</vt:lpstr>
      <vt:lpstr>Comic Sans MS</vt:lpstr>
      <vt:lpstr>Batang</vt:lpstr>
      <vt:lpstr>Wingdings</vt:lpstr>
      <vt:lpstr>Default Design</vt:lpstr>
      <vt:lpstr>Equation</vt:lpstr>
      <vt:lpstr>Microsoft Office Word 97 - 2003 Document</vt:lpstr>
      <vt:lpstr>Microsoft Equation 3.0</vt:lpstr>
      <vt:lpstr>Chemistry: The Central Science</vt:lpstr>
      <vt:lpstr>Aqueous Solutions Can Be Acidic, Basic, or Neutral</vt:lpstr>
      <vt:lpstr>PowerPoint Presentation</vt:lpstr>
      <vt:lpstr>Common Acids</vt:lpstr>
      <vt:lpstr>Common Bases</vt:lpstr>
      <vt:lpstr>Hydronium Ion</vt:lpstr>
      <vt:lpstr>PowerPoint Presentation</vt:lpstr>
      <vt:lpstr>PowerPoint Presentation</vt:lpstr>
      <vt:lpstr>Lewis Acid - Base Theory</vt:lpstr>
      <vt:lpstr>Example - Complete the Following  Lewis Acid-Base Reactions Label the Nucleophile and Electrophile</vt:lpstr>
      <vt:lpstr>Practice - Complete the Following  Lewis Acid-Base Reactions Label the Nucleophile and Electrophile </vt:lpstr>
      <vt:lpstr>Practice - Complete the Following  Lewis Acid-Base Reactions Label the Nucleophile and Electrophile </vt:lpstr>
      <vt:lpstr>Indicators</vt:lpstr>
      <vt:lpstr>Amphoteric Substances</vt:lpstr>
      <vt:lpstr>Strengths of Acids &amp; Bases</vt:lpstr>
      <vt:lpstr>PowerPoint Presentation</vt:lpstr>
      <vt:lpstr>PowerPoint Presentation</vt:lpstr>
      <vt:lpstr>PowerPoint Presentation</vt:lpstr>
      <vt:lpstr>General Trends in Acidity</vt:lpstr>
      <vt:lpstr>PowerPoint Presentation</vt:lpstr>
      <vt:lpstr>PowerPoint Presentation</vt:lpstr>
      <vt:lpstr>PowerPoint Presentation</vt:lpstr>
      <vt:lpstr>Strengths of Binary Acids</vt:lpstr>
      <vt:lpstr>Strengths of Oxyacids, H-O-Y</vt:lpstr>
      <vt:lpstr>PowerPoint Presentation</vt:lpstr>
      <vt:lpstr>PowerPoint Presentation</vt:lpstr>
      <vt:lpstr>PowerPoint Presentation</vt:lpstr>
      <vt:lpstr>PowerPoint Presentation</vt:lpstr>
      <vt:lpstr>PowerPoint Presentation</vt:lpstr>
      <vt:lpstr>PowerPoint Presentation</vt:lpstr>
      <vt:lpstr>How Do We Measure p H? </vt:lpstr>
      <vt:lpstr>PowerPoint Presentation</vt:lpstr>
      <vt:lpstr>PowerPoint Presentation</vt:lpstr>
      <vt:lpstr>PowerPoint Presentation</vt:lpstr>
      <vt:lpstr>PowerPoint Presentation</vt:lpstr>
      <vt:lpstr>Sig. Figs. &amp; Logs</vt:lpstr>
      <vt:lpstr>PowerPoint Presentation</vt:lpstr>
      <vt:lpstr>PowerPoint Presentation</vt:lpstr>
      <vt:lpstr>PowerPoint Presentation</vt:lpstr>
      <vt:lpstr>PowerPoint Presentation</vt:lpstr>
      <vt:lpstr>PowerPoint Presentation</vt:lpstr>
      <vt:lpstr>pK</vt:lpstr>
      <vt:lpstr>PowerPoint Presentation</vt:lpstr>
      <vt:lpstr>Weak Acids</vt:lpstr>
      <vt:lpstr>Weak Acids</vt:lpstr>
      <vt:lpstr>PowerPoint Presentation</vt:lpstr>
      <vt:lpstr>Percent Ionization</vt:lpstr>
      <vt:lpstr>PowerPoint Presentation</vt:lpstr>
      <vt:lpstr>PowerPoint Presentation</vt:lpstr>
      <vt:lpstr>PowerPoint Presentation</vt:lpstr>
      <vt:lpstr>PowerPoint Presentation</vt:lpstr>
      <vt:lpstr>PowerPoint Presentation</vt:lpstr>
      <vt:lpstr>PowerPoint Presentation</vt:lpstr>
      <vt:lpstr>Types of Weak Bases</vt:lpstr>
      <vt:lpstr>PowerPoint Presentation</vt:lpstr>
      <vt:lpstr>Base-Dissociation Constants </vt:lpstr>
      <vt:lpstr>Base-Dissociation Constants </vt:lpstr>
      <vt:lpstr>PowerPoint Presentation</vt:lpstr>
      <vt:lpstr>Q1.  What is the pH of a 0.012 M solution of nicotinic acid, HC6H4NO2?  (Ka = 1.4 x 10-5 @ 25°C)</vt:lpstr>
      <vt:lpstr>Relationship between Ka and Kb </vt:lpstr>
      <vt:lpstr>PowerPoint Presentation</vt:lpstr>
      <vt:lpstr>PowerPoint Presentation</vt:lpstr>
      <vt:lpstr>Acid–Base Properties of Salts</vt:lpstr>
      <vt:lpstr>Cations</vt:lpstr>
      <vt:lpstr>Hydrated Cations</vt:lpstr>
      <vt:lpstr>PowerPoint Presentation</vt:lpstr>
      <vt:lpstr>Acid-Base Properties of Salts</vt:lpstr>
      <vt:lpstr>Anions as Weak Bases</vt:lpstr>
      <vt:lpstr>PowerPoint Presentation</vt:lpstr>
      <vt:lpstr>PowerPoint Presentation</vt:lpstr>
      <vt:lpstr>PowerPoint Presentation</vt:lpstr>
      <vt:lpstr>PowerPoint Presentation</vt:lpstr>
      <vt:lpstr>Ex 15.16 - Determine whether a solution of the following salts is acidic, basic, or neutral</vt:lpstr>
      <vt:lpstr>Ex 15.16 - Determine whether a solution of the following salts is acidic, basic, or neutral</vt:lpstr>
      <vt:lpstr>Lewis Acid–Base Chemistry and Hydrated Metal Cations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terry boan</dc:creator>
  <cp:lastModifiedBy>Terry Boan</cp:lastModifiedBy>
  <cp:revision>154</cp:revision>
  <dcterms:created xsi:type="dcterms:W3CDTF">2006-01-30T23:48:06Z</dcterms:created>
  <dcterms:modified xsi:type="dcterms:W3CDTF">2020-08-07T16:32:04Z</dcterms:modified>
</cp:coreProperties>
</file>