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sldIdLst>
    <p:sldId id="279" r:id="rId2"/>
    <p:sldId id="296" r:id="rId3"/>
    <p:sldId id="298" r:id="rId4"/>
    <p:sldId id="280" r:id="rId5"/>
    <p:sldId id="281" r:id="rId6"/>
    <p:sldId id="302" r:id="rId7"/>
    <p:sldId id="282" r:id="rId8"/>
    <p:sldId id="300" r:id="rId9"/>
    <p:sldId id="286" r:id="rId10"/>
    <p:sldId id="301" r:id="rId11"/>
    <p:sldId id="284" r:id="rId12"/>
    <p:sldId id="287" r:id="rId13"/>
    <p:sldId id="283" r:id="rId14"/>
    <p:sldId id="294" r:id="rId15"/>
    <p:sldId id="295" r:id="rId16"/>
    <p:sldId id="289" r:id="rId17"/>
    <p:sldId id="288" r:id="rId18"/>
    <p:sldId id="292" r:id="rId19"/>
    <p:sldId id="293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660066"/>
    <a:srgbClr val="003399"/>
    <a:srgbClr val="66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393421C-FDC5-40ED-8673-8AF134D0DD9A}" type="datetimeFigureOut">
              <a:rPr lang="en-US"/>
              <a:pPr>
                <a:defRPr/>
              </a:pPr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39E512-9C69-4D53-A372-11B7550DF4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2FF1883-1103-4C89-8FC6-19A400B81255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51D78CD-17C0-4D36-B7B9-9BFE89262F0D}" type="slidenum">
              <a:rPr lang="en-US" altLang="en-US" sz="1200"/>
              <a:pPr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162B4F2-F739-4F52-A2DD-816929E9CFA5}" type="slidenum">
              <a:rPr lang="en-US" altLang="en-US" sz="1200"/>
              <a:pPr/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D935EA5-9C59-41A9-9614-45912B7FC9F5}" type="slidenum">
              <a:rPr lang="en-US" altLang="en-US" sz="1200"/>
              <a:pPr/>
              <a:t>12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E4FCB18-6DE0-4D3F-A19D-9E82BF4644D4}" type="slidenum">
              <a:rPr lang="en-US" altLang="en-US" sz="1200"/>
              <a:pPr/>
              <a:t>13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B5FA64-A0E5-4DEB-B993-E2D3D160EA73}" type="slidenum">
              <a:rPr lang="en-US" altLang="en-US" sz="1200"/>
              <a:pPr/>
              <a:t>14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26CEFBF-4AC7-46C9-8CA1-E6C4F18D50B3}" type="slidenum">
              <a:rPr lang="en-US" altLang="en-US" sz="1200"/>
              <a:pPr/>
              <a:t>15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FDD0B5-0A8A-4AF7-8294-0A606853969F}" type="slidenum">
              <a:rPr lang="en-US" altLang="en-US" sz="1200"/>
              <a:pPr/>
              <a:t>16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E66C21B-DB77-486B-877B-1C81F326710D}" type="slidenum">
              <a:rPr lang="en-US" altLang="en-US" sz="1200"/>
              <a:pPr/>
              <a:t>17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E6F70A9-627C-4D81-9241-D1E90AF90427}" type="slidenum">
              <a:rPr lang="en-US" altLang="en-US" sz="1200"/>
              <a:pPr/>
              <a:t>18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C454D79-C365-43BE-A6ED-88D528A72C19}" type="slidenum">
              <a:rPr lang="en-US" altLang="en-US" sz="1200"/>
              <a:pPr/>
              <a:t>19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52FE7F-A19E-4199-86F8-E3615A933F0A}" type="slidenum">
              <a:rPr lang="en-US" altLang="en-US" sz="1200"/>
              <a:pPr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20D470-E36A-4C6F-B354-51550B9E0D6B}" type="slidenum">
              <a:rPr lang="en-US" altLang="en-US" sz="1200"/>
              <a:pPr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5D5B4F-9D87-4D16-9253-600AF80FCBC1}" type="slidenum">
              <a:rPr lang="en-US" altLang="en-US" sz="1200"/>
              <a:pPr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0CB3E91-02EF-48C7-80E2-0BC3D1BF16D8}" type="slidenum">
              <a:rPr lang="en-US" altLang="en-US" sz="1200"/>
              <a:pPr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44AD60-8C51-4715-9B11-061029E43552}" type="slidenum">
              <a:rPr lang="en-US" altLang="en-US" sz="1200"/>
              <a:pPr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4B53F9-E11C-41D6-91A3-BF8FCD26BA27}" type="slidenum">
              <a:rPr lang="en-US" altLang="en-US" sz="1200"/>
              <a:pPr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0EFD36E-80B4-4052-89E3-FC8A4F82FF1E}" type="slidenum">
              <a:rPr lang="en-US" altLang="en-US" sz="1200"/>
              <a:pPr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F0EFA9F-AEC1-4AF4-893D-C1B0146163BA}" type="slidenum">
              <a:rPr lang="en-US" altLang="en-US" sz="1200"/>
              <a:pPr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0F30B-C5BA-4255-A0EA-493740DCE3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303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C05107-9A20-4B7E-82FE-D716DA0BD0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310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55F031-EE65-4B5F-9699-4A4158EDC9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477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4CEF7F-EF95-40F4-AEFC-067F2819CE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37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40A295-D641-4246-87D2-BD1FAE6FEC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3248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761A2-CD39-40CA-A160-56AF5AC86B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843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39B479-9036-4EDC-9CFD-764E04739C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1077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42062E-0423-4447-93C5-F2B6EADBEC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9978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9CAED8-9DB9-4248-BD46-082200AE4F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539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D5F12-7DF8-4031-8C18-407BA210EB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8702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335EF-A95E-4CD8-A5C2-F1C663A7B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94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24B4BCAC-537C-49FA-9896-A9CAECA2D92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270125" y="41275"/>
            <a:ext cx="447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COLLIGATIVE PROPERTIES</a:t>
            </a:r>
            <a:r>
              <a:rPr lang="en-US" altLang="en-US"/>
              <a:t> 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33400" y="762000"/>
            <a:ext cx="8266113" cy="587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-  Depends on the collective effect of the number of solute particles but not on the nature of the solute.</a:t>
            </a:r>
          </a:p>
          <a:p>
            <a:endParaRPr lang="en-US" altLang="en-US"/>
          </a:p>
          <a:p>
            <a:r>
              <a:rPr lang="en-US" altLang="en-US"/>
              <a:t>	1.  Boiling point elevation</a:t>
            </a:r>
          </a:p>
          <a:p>
            <a:r>
              <a:rPr lang="en-US" altLang="en-US"/>
              <a:t>		</a:t>
            </a:r>
            <a:r>
              <a:rPr lang="en-US" altLang="en-US">
                <a:sym typeface="Symbol" panose="05050102010706020507" pitchFamily="18" charset="2"/>
              </a:rPr>
              <a:t>T</a:t>
            </a:r>
            <a:r>
              <a:rPr lang="en-US" altLang="en-US" baseline="-25000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  =  k</a:t>
            </a:r>
            <a:r>
              <a:rPr lang="en-US" altLang="en-US" baseline="-25000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i="1">
                <a:sym typeface="Symbol" panose="05050102010706020507" pitchFamily="18" charset="2"/>
              </a:rPr>
              <a:t>m</a:t>
            </a:r>
          </a:p>
          <a:p>
            <a:endParaRPr lang="en-US" altLang="en-US" i="1">
              <a:sym typeface="Symbol" panose="05050102010706020507" pitchFamily="18" charset="2"/>
            </a:endParaRPr>
          </a:p>
          <a:p>
            <a:r>
              <a:rPr lang="en-US" altLang="en-US" i="1">
                <a:sym typeface="Symbol" panose="05050102010706020507" pitchFamily="18" charset="2"/>
              </a:rPr>
              <a:t>	</a:t>
            </a:r>
            <a:r>
              <a:rPr lang="en-US" altLang="en-US">
                <a:sym typeface="Symbol" panose="05050102010706020507" pitchFamily="18" charset="2"/>
              </a:rPr>
              <a:t>2.  Freezing point depression</a:t>
            </a:r>
          </a:p>
          <a:p>
            <a:r>
              <a:rPr lang="en-US" altLang="en-US">
                <a:sym typeface="Symbol" panose="05050102010706020507" pitchFamily="18" charset="2"/>
              </a:rPr>
              <a:t>		T</a:t>
            </a:r>
            <a:r>
              <a:rPr lang="en-US" altLang="en-US" baseline="-25000">
                <a:sym typeface="Symbol" panose="05050102010706020507" pitchFamily="18" charset="2"/>
              </a:rPr>
              <a:t>f</a:t>
            </a:r>
            <a:r>
              <a:rPr lang="en-US" altLang="en-US">
                <a:sym typeface="Symbol" panose="05050102010706020507" pitchFamily="18" charset="2"/>
              </a:rPr>
              <a:t>  =  -k</a:t>
            </a:r>
            <a:r>
              <a:rPr lang="en-US" altLang="en-US" baseline="-25000">
                <a:sym typeface="Symbol" panose="05050102010706020507" pitchFamily="18" charset="2"/>
              </a:rPr>
              <a:t>f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i="1">
                <a:sym typeface="Symbol" panose="05050102010706020507" pitchFamily="18" charset="2"/>
              </a:rPr>
              <a:t>m</a:t>
            </a:r>
          </a:p>
          <a:p>
            <a:endParaRPr lang="en-US" altLang="en-US" i="1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	3.  Vapor pressure lowering</a:t>
            </a:r>
          </a:p>
          <a:p>
            <a:r>
              <a:rPr lang="en-US" altLang="en-US">
                <a:sym typeface="Symbol" panose="05050102010706020507" pitchFamily="18" charset="2"/>
              </a:rPr>
              <a:t>		Raoult’s law P</a:t>
            </a:r>
            <a:r>
              <a:rPr lang="en-US" altLang="en-US" baseline="-25000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  =  </a:t>
            </a:r>
            <a:r>
              <a:rPr lang="en-US" altLang="en-US">
                <a:latin typeface="Symbol" panose="05050102010706020507" pitchFamily="18" charset="2"/>
                <a:sym typeface="Symbol" panose="05050102010706020507" pitchFamily="18" charset="2"/>
              </a:rPr>
              <a:t>c</a:t>
            </a:r>
            <a:r>
              <a:rPr lang="en-US" altLang="en-US" baseline="-25000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Pº</a:t>
            </a:r>
            <a:r>
              <a:rPr lang="en-US" altLang="en-US" baseline="-25000">
                <a:sym typeface="Symbol" panose="05050102010706020507" pitchFamily="18" charset="2"/>
              </a:rPr>
              <a:t>A</a:t>
            </a:r>
          </a:p>
          <a:p>
            <a:endParaRPr lang="en-US" altLang="en-US" baseline="-25000">
              <a:sym typeface="Symbol" panose="05050102010706020507" pitchFamily="18" charset="2"/>
            </a:endParaRPr>
          </a:p>
          <a:p>
            <a:r>
              <a:rPr lang="en-US" altLang="en-US" baseline="-25000">
                <a:sym typeface="Symbol" panose="05050102010706020507" pitchFamily="18" charset="2"/>
              </a:rPr>
              <a:t>	</a:t>
            </a:r>
            <a:r>
              <a:rPr lang="en-US" altLang="en-US">
                <a:sym typeface="Symbol" panose="05050102010706020507" pitchFamily="18" charset="2"/>
              </a:rPr>
              <a:t>4.  Osmotic Pressure</a:t>
            </a:r>
          </a:p>
          <a:p>
            <a:r>
              <a:rPr lang="en-US" altLang="en-US">
                <a:sym typeface="Symbol" panose="05050102010706020507" pitchFamily="18" charset="2"/>
              </a:rPr>
              <a:t>		  =  MRT  =    </a:t>
            </a:r>
            <a:r>
              <a:rPr lang="en-US" altLang="en-US" u="sng">
                <a:sym typeface="Symbol" panose="05050102010706020507" pitchFamily="18" charset="2"/>
              </a:rPr>
              <a:t>n</a:t>
            </a:r>
            <a:r>
              <a:rPr lang="en-US" altLang="en-US">
                <a:sym typeface="Symbol" panose="05050102010706020507" pitchFamily="18" charset="2"/>
              </a:rPr>
              <a:t>   RT</a:t>
            </a:r>
          </a:p>
          <a:p>
            <a:r>
              <a:rPr lang="en-US" altLang="en-US">
                <a:sym typeface="Symbol" panose="05050102010706020507" pitchFamily="18" charset="2"/>
              </a:rPr>
              <a:t>                                                   V</a:t>
            </a:r>
          </a:p>
          <a:p>
            <a:r>
              <a:rPr lang="en-US" altLang="en-US">
                <a:sym typeface="Symbol" panose="05050102010706020507" pitchFamily="18" charset="2"/>
              </a:rPr>
              <a:t>	  </a:t>
            </a:r>
            <a:endParaRPr lang="en-US" altLang="en-US" i="1"/>
          </a:p>
        </p:txBody>
      </p:sp>
      <p:sp>
        <p:nvSpPr>
          <p:cNvPr id="2052" name="AutoShape 4"/>
          <p:cNvSpPr>
            <a:spLocks/>
          </p:cNvSpPr>
          <p:nvPr/>
        </p:nvSpPr>
        <p:spPr bwMode="auto">
          <a:xfrm>
            <a:off x="4343400" y="5410200"/>
            <a:ext cx="152400" cy="762000"/>
          </a:xfrm>
          <a:prstGeom prst="leftBracket">
            <a:avLst>
              <a:gd name="adj" fmla="val 41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53" name="AutoShape 5"/>
          <p:cNvSpPr>
            <a:spLocks/>
          </p:cNvSpPr>
          <p:nvPr/>
        </p:nvSpPr>
        <p:spPr bwMode="auto">
          <a:xfrm>
            <a:off x="4724400" y="5410200"/>
            <a:ext cx="76200" cy="762000"/>
          </a:xfrm>
          <a:prstGeom prst="rightBracket">
            <a:avLst>
              <a:gd name="adj" fmla="val 83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381000"/>
            <a:ext cx="8305800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>
              <a:defRPr/>
            </a:pPr>
            <a:endParaRPr lang="en-US" dirty="0" smtClean="0"/>
          </a:p>
          <a:p>
            <a:pPr>
              <a:defRPr/>
            </a:pPr>
            <a:r>
              <a:rPr lang="en-US" sz="3200" dirty="0" smtClean="0"/>
              <a:t>4. 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Osmotic Pressure </a:t>
            </a:r>
            <a:r>
              <a:rPr lang="en-US" sz="3200" dirty="0" smtClean="0"/>
              <a:t>– The net movement of solvent molecules from a less concentrated solution into a more concentrated one is known as </a:t>
            </a:r>
            <a:r>
              <a:rPr lang="en-US" sz="3200" i="1" dirty="0" smtClean="0"/>
              <a:t>osmosis</a:t>
            </a:r>
            <a:r>
              <a:rPr lang="en-US" sz="3200" dirty="0" smtClean="0"/>
              <a:t>.  The pressure required to prevent osmosis is known as the osmotic pressure (defined by the variable </a:t>
            </a:r>
            <a:r>
              <a:rPr lang="en-US" sz="3200" dirty="0" smtClean="0">
                <a:sym typeface="Symbol" pitchFamily="18" charset="2"/>
              </a:rPr>
              <a:t></a:t>
            </a:r>
            <a:r>
              <a:rPr lang="en-US" sz="3200" dirty="0" smtClean="0"/>
              <a:t>) and can be calculated as:</a:t>
            </a:r>
          </a:p>
          <a:p>
            <a:pPr marL="457200" indent="-457200" algn="ctr">
              <a:buFont typeface="Symbol" pitchFamily="18" charset="2"/>
              <a:buChar char="P"/>
              <a:defRPr/>
            </a:pPr>
            <a:r>
              <a:rPr lang="en-US" sz="3600" dirty="0" smtClean="0"/>
              <a:t>= </a:t>
            </a:r>
            <a:r>
              <a:rPr lang="en-US" sz="3600" i="1" dirty="0" err="1" smtClean="0"/>
              <a:t>i</a:t>
            </a:r>
            <a:r>
              <a:rPr lang="en-US" sz="3600" dirty="0" smtClean="0"/>
              <a:t> MRT</a:t>
            </a:r>
          </a:p>
          <a:p>
            <a:pPr marL="457200" indent="-457200" algn="ctr">
              <a:buFont typeface="Symbol" pitchFamily="18" charset="2"/>
              <a:buChar char="P"/>
              <a:defRPr/>
            </a:pPr>
            <a:endParaRPr lang="en-US" sz="3200" dirty="0" smtClean="0"/>
          </a:p>
          <a:p>
            <a:pPr>
              <a:defRPr/>
            </a:pPr>
            <a:r>
              <a:rPr lang="en-US" sz="3200" dirty="0" smtClean="0"/>
              <a:t>where M = Molarity, R = 0.08206 L </a:t>
            </a:r>
            <a:r>
              <a:rPr lang="en-US" sz="3200" dirty="0" err="1" smtClean="0"/>
              <a:t>atm</a:t>
            </a:r>
            <a:r>
              <a:rPr lang="en-US" sz="3200" dirty="0" smtClean="0"/>
              <a:t> K</a:t>
            </a:r>
            <a:r>
              <a:rPr lang="en-US" sz="3200" baseline="30000" dirty="0" smtClean="0"/>
              <a:t>-1</a:t>
            </a:r>
            <a:r>
              <a:rPr lang="en-US" sz="3200" dirty="0" smtClean="0"/>
              <a:t> mol</a:t>
            </a:r>
            <a:r>
              <a:rPr lang="en-US" sz="3200" baseline="30000" dirty="0" smtClean="0"/>
              <a:t>-1</a:t>
            </a:r>
            <a:r>
              <a:rPr lang="en-US" sz="3200" dirty="0" smtClean="0"/>
              <a:t>, and T = Temperature (K).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733800" y="0"/>
            <a:ext cx="157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OSMOSIS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49250" y="519113"/>
            <a:ext cx="8458200" cy="600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Comic Sans MS" pitchFamily="66" charset="0"/>
              </a:rPr>
              <a:t>Osmosis is the phenomenon of solvent flow through a </a:t>
            </a:r>
          </a:p>
          <a:p>
            <a:pPr>
              <a:defRPr/>
            </a:pPr>
            <a:r>
              <a:rPr lang="en-US" dirty="0" smtClean="0">
                <a:latin typeface="Comic Sans MS" pitchFamily="66" charset="0"/>
              </a:rPr>
              <a:t>semipermeable membrane to equalize the solute concentration on both sides of the membrane.</a:t>
            </a:r>
          </a:p>
          <a:p>
            <a:pPr>
              <a:defRPr/>
            </a:pPr>
            <a:endParaRPr lang="en-US" sz="1200" dirty="0" smtClean="0">
              <a:latin typeface="Comic Sans MS" pitchFamily="66" charset="0"/>
            </a:endParaRPr>
          </a:p>
          <a:p>
            <a:pPr>
              <a:defRPr/>
            </a:pPr>
            <a:r>
              <a:rPr lang="en-US" dirty="0" smtClean="0">
                <a:latin typeface="Comic Sans MS" pitchFamily="66" charset="0"/>
              </a:rPr>
              <a:t>Osmotic pressure is a colligative property of a solution equal to the pressure that, when applied to the solution just stops the flow of solute.</a:t>
            </a:r>
          </a:p>
          <a:p>
            <a:pPr>
              <a:defRPr/>
            </a:pPr>
            <a:endParaRPr lang="en-US" sz="1200" dirty="0" smtClean="0">
              <a:latin typeface="Comic Sans MS" pitchFamily="66" charset="0"/>
            </a:endParaRPr>
          </a:p>
          <a:p>
            <a:pPr>
              <a:defRPr/>
            </a:pPr>
            <a:endParaRPr lang="en-US" dirty="0" smtClean="0">
              <a:solidFill>
                <a:srgbClr val="003399"/>
              </a:solidFill>
              <a:latin typeface="+mn-lt"/>
            </a:endParaRPr>
          </a:p>
          <a:p>
            <a:pPr>
              <a:defRPr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1.  Solvent flows in and out of the membrane but the solute does not.</a:t>
            </a:r>
          </a:p>
          <a:p>
            <a:pPr>
              <a:defRPr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2.  The volume of the solution inside the membrane increases, stretching the membrane, until equilibrium is reached.</a:t>
            </a:r>
          </a:p>
          <a:p>
            <a:pPr>
              <a:defRPr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3.  The pressure on the solution side of the membrane is greater than atmospheric pressure on the surface of the pure solvent.</a:t>
            </a:r>
          </a:p>
          <a:p>
            <a:pPr>
              <a:defRPr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4.  The different between these two pressures is osmotic </a:t>
            </a:r>
          </a:p>
          <a:p>
            <a:pPr>
              <a:defRPr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pressure.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8610600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latin typeface="Comic Sans MS" panose="030F0702030302020204" pitchFamily="66" charset="0"/>
              </a:rPr>
              <a:t>Lecture Questions:</a:t>
            </a:r>
          </a:p>
          <a:p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en-US" altLang="en-US" dirty="0">
                <a:latin typeface="Comic Sans MS" panose="030F0702030302020204" pitchFamily="66" charset="0"/>
              </a:rPr>
              <a:t>1.  At 25ºC, the vapor pressure of C</a:t>
            </a:r>
            <a:r>
              <a:rPr lang="en-US" altLang="en-US" baseline="-25000" dirty="0">
                <a:latin typeface="Comic Sans MS" panose="030F0702030302020204" pitchFamily="66" charset="0"/>
              </a:rPr>
              <a:t>6</a:t>
            </a:r>
            <a:r>
              <a:rPr lang="en-US" altLang="en-US" dirty="0">
                <a:latin typeface="Comic Sans MS" panose="030F0702030302020204" pitchFamily="66" charset="0"/>
              </a:rPr>
              <a:t>H</a:t>
            </a:r>
            <a:r>
              <a:rPr lang="en-US" altLang="en-US" baseline="-25000" dirty="0">
                <a:latin typeface="Comic Sans MS" panose="030F0702030302020204" pitchFamily="66" charset="0"/>
              </a:rPr>
              <a:t>6</a:t>
            </a:r>
            <a:r>
              <a:rPr lang="en-US" altLang="en-US" dirty="0">
                <a:latin typeface="Comic Sans MS" panose="030F0702030302020204" pitchFamily="66" charset="0"/>
              </a:rPr>
              <a:t> is 0.1252 atm. When 10.00 g of an unknown volatile substance is dissolved in 100.0 g of benzene, the vapor pressure of the solution, at 25ºC, is 0.1199 atm.  Calculate the molar mass of the solute.</a:t>
            </a:r>
          </a:p>
          <a:p>
            <a:endParaRPr lang="en-US" altLang="en-US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buFontTx/>
              <a:buAutoNum type="arabicPeriod" startAt="2"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What is the osmotic pressure at 25º C of an isotonic saline solution that contains 0.900 g </a:t>
            </a:r>
            <a:r>
              <a:rPr lang="en-US" altLang="en-US" dirty="0" err="1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NaCl</a:t>
            </a: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in 100 mL of aqueous solution?  Assume </a:t>
            </a:r>
            <a:r>
              <a:rPr lang="en-US" altLang="en-US" i="1" dirty="0" err="1">
                <a:solidFill>
                  <a:schemeClr val="accent1">
                    <a:lumMod val="50000"/>
                  </a:schemeClr>
                </a:solidFill>
                <a:sym typeface="Symbol" panose="05050102010706020507" pitchFamily="18" charset="2"/>
              </a:rPr>
              <a:t>i</a:t>
            </a: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is ideal.</a:t>
            </a:r>
          </a:p>
          <a:p>
            <a:endParaRPr lang="en-US" altLang="en-US" dirty="0">
              <a:solidFill>
                <a:srgbClr val="003399"/>
              </a:solidFill>
              <a:latin typeface="Comic Sans MS" panose="030F0702030302020204" pitchFamily="66" charset="0"/>
            </a:endParaRPr>
          </a:p>
          <a:p>
            <a:r>
              <a:rPr lang="en-US" altLang="en-US" dirty="0">
                <a:latin typeface="Comic Sans MS" panose="030F0702030302020204" pitchFamily="66" charset="0"/>
              </a:rPr>
              <a:t>3. At 25ºC, the freezing point of a </a:t>
            </a:r>
            <a:r>
              <a:rPr lang="en-US" altLang="en-US" dirty="0" err="1">
                <a:latin typeface="Comic Sans MS" panose="030F0702030302020204" pitchFamily="66" charset="0"/>
              </a:rPr>
              <a:t>NaCl</a:t>
            </a:r>
            <a:r>
              <a:rPr lang="en-US" altLang="en-US" dirty="0">
                <a:latin typeface="Comic Sans MS" panose="030F0702030302020204" pitchFamily="66" charset="0"/>
              </a:rPr>
              <a:t> aqueous solution is -0.406ºC.  Calculate the osmotic pressure this solution has on a semi-permeable membrane if the concentration of the solution is equivalent to the molality.</a:t>
            </a:r>
          </a:p>
          <a:p>
            <a:pPr>
              <a:buFontTx/>
              <a:buChar char="•"/>
            </a:pPr>
            <a:endParaRPr lang="en-US" altLang="en-US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533400" y="269875"/>
            <a:ext cx="7991475" cy="617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Workshop on boiling point elevation:</a:t>
            </a:r>
          </a:p>
          <a:p>
            <a:endParaRPr lang="en-US" altLang="en-US"/>
          </a:p>
          <a:p>
            <a:r>
              <a:rPr lang="en-US" altLang="en-US"/>
              <a:t>1.  When a 11.2 G sample of sulfur was dissolved in 40.0 g</a:t>
            </a:r>
          </a:p>
          <a:p>
            <a:r>
              <a:rPr lang="en-US" altLang="en-US"/>
              <a:t>of CS</a:t>
            </a:r>
            <a:r>
              <a:rPr lang="en-US" altLang="en-US" baseline="-25000"/>
              <a:t>2</a:t>
            </a:r>
            <a:r>
              <a:rPr lang="en-US" altLang="en-US"/>
              <a:t>, the boiling point elevation of CS</a:t>
            </a:r>
            <a:r>
              <a:rPr lang="en-US" altLang="en-US" baseline="-25000"/>
              <a:t>2</a:t>
            </a:r>
            <a:r>
              <a:rPr lang="en-US" altLang="en-US"/>
              <a:t> is 2.63ºC.  What</a:t>
            </a:r>
          </a:p>
          <a:p>
            <a:r>
              <a:rPr lang="en-US" altLang="en-US"/>
              <a:t>is the molecular weight of sulfur in the solution?</a:t>
            </a:r>
          </a:p>
          <a:p>
            <a:r>
              <a:rPr lang="en-US" altLang="en-US"/>
              <a:t>What is the formula of molecular sulfur?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2.  Lanthanum (III) chloride, LaCl</a:t>
            </a:r>
            <a:r>
              <a:rPr lang="en-US" altLang="en-US" baseline="-25000"/>
              <a:t>3</a:t>
            </a:r>
            <a:r>
              <a:rPr lang="en-US" altLang="en-US"/>
              <a:t>, like many soluble salts, completely dissociates into ions in dilute aqueous solutions.</a:t>
            </a:r>
          </a:p>
          <a:p>
            <a:r>
              <a:rPr lang="en-US" altLang="en-US"/>
              <a:t>                      H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</a:p>
          <a:p>
            <a:r>
              <a:rPr lang="en-US" altLang="en-US"/>
              <a:t>      LaCl</a:t>
            </a:r>
            <a:r>
              <a:rPr lang="en-US" altLang="en-US" baseline="-25000"/>
              <a:t>3(s)</a:t>
            </a:r>
            <a:r>
              <a:rPr lang="en-US" altLang="en-US"/>
              <a:t>    </a:t>
            </a:r>
            <a:r>
              <a:rPr lang="en-US" altLang="en-US">
                <a:sym typeface="Symbol" panose="05050102010706020507" pitchFamily="18" charset="2"/>
              </a:rPr>
              <a:t>       La</a:t>
            </a:r>
            <a:r>
              <a:rPr lang="en-US" altLang="en-US" baseline="30000">
                <a:sym typeface="Symbol" panose="05050102010706020507" pitchFamily="18" charset="2"/>
              </a:rPr>
              <a:t>3+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baseline="-25000">
                <a:sym typeface="Symbol" panose="05050102010706020507" pitchFamily="18" charset="2"/>
              </a:rPr>
              <a:t>(aq)</a:t>
            </a:r>
            <a:r>
              <a:rPr lang="en-US" altLang="en-US">
                <a:sym typeface="Symbol" panose="05050102010706020507" pitchFamily="18" charset="2"/>
              </a:rPr>
              <a:t>  +  3 Cl</a:t>
            </a:r>
            <a:r>
              <a:rPr lang="en-US" altLang="en-US" baseline="30000">
                <a:sym typeface="Symbol" panose="05050102010706020507" pitchFamily="18" charset="2"/>
              </a:rPr>
              <a:t>-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baseline="-25000">
                <a:sym typeface="Symbol" panose="05050102010706020507" pitchFamily="18" charset="2"/>
              </a:rPr>
              <a:t>(aq)</a:t>
            </a:r>
          </a:p>
          <a:p>
            <a:endParaRPr lang="en-US" altLang="en-US" baseline="-25000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Suppose 0.2453 g of LaCl</a:t>
            </a:r>
            <a:r>
              <a:rPr lang="en-US" altLang="en-US" baseline="-25000">
                <a:sym typeface="Symbol" panose="05050102010706020507" pitchFamily="18" charset="2"/>
              </a:rPr>
              <a:t>3</a:t>
            </a:r>
            <a:r>
              <a:rPr lang="en-US" altLang="en-US">
                <a:sym typeface="Symbol" panose="05050102010706020507" pitchFamily="18" charset="2"/>
              </a:rPr>
              <a:t> will dissolve in 10.00 g of H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O,</a:t>
            </a:r>
          </a:p>
          <a:p>
            <a:r>
              <a:rPr lang="en-US" altLang="en-US">
                <a:sym typeface="Symbol" panose="05050102010706020507" pitchFamily="18" charset="2"/>
              </a:rPr>
              <a:t>what will be the boiling point of the solution at 1 atm?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52400" y="0"/>
            <a:ext cx="88392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u="sng">
                <a:solidFill>
                  <a:srgbClr val="660033"/>
                </a:solidFill>
              </a:rPr>
              <a:t>Workshop on Colligative Properties</a:t>
            </a:r>
          </a:p>
          <a:p>
            <a:endParaRPr lang="en-US" altLang="en-US" sz="2000">
              <a:latin typeface="Arial" panose="020B0604020202020204" pitchFamily="34" charset="0"/>
            </a:endParaRPr>
          </a:p>
          <a:p>
            <a:r>
              <a:rPr lang="en-US" altLang="en-US" sz="2000">
                <a:latin typeface="Arial" panose="020B0604020202020204" pitchFamily="34" charset="0"/>
              </a:rPr>
              <a:t>1. Determine the vapor pressure of a solution of 92.1 g of glycerin, C</a:t>
            </a:r>
            <a:r>
              <a:rPr lang="en-US" altLang="en-US" sz="2000" baseline="-25000">
                <a:latin typeface="Arial" panose="020B0604020202020204" pitchFamily="34" charset="0"/>
              </a:rPr>
              <a:t>3</a:t>
            </a:r>
            <a:r>
              <a:rPr lang="en-US" altLang="en-US" sz="2000">
                <a:latin typeface="Arial" panose="020B0604020202020204" pitchFamily="34" charset="0"/>
              </a:rPr>
              <a:t>H</a:t>
            </a:r>
            <a:r>
              <a:rPr lang="en-US" altLang="en-US" sz="2000" baseline="-25000">
                <a:latin typeface="Arial" panose="020B0604020202020204" pitchFamily="34" charset="0"/>
              </a:rPr>
              <a:t>5</a:t>
            </a:r>
            <a:r>
              <a:rPr lang="en-US" altLang="en-US" sz="2000">
                <a:latin typeface="Arial" panose="020B0604020202020204" pitchFamily="34" charset="0"/>
              </a:rPr>
              <a:t>(OH)</a:t>
            </a:r>
            <a:r>
              <a:rPr lang="en-US" altLang="en-US" sz="2000" baseline="-25000">
                <a:latin typeface="Arial" panose="020B0604020202020204" pitchFamily="34" charset="0"/>
              </a:rPr>
              <a:t>3</a:t>
            </a:r>
            <a:r>
              <a:rPr lang="en-US" altLang="en-US" sz="2000">
                <a:latin typeface="Arial" panose="020B0604020202020204" pitchFamily="34" charset="0"/>
              </a:rPr>
              <a:t>, in 184.4 g of ethanol at 40 </a:t>
            </a:r>
            <a:r>
              <a:rPr lang="en-US" altLang="en-US" sz="2000">
                <a:latin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en-US" altLang="en-US" sz="2000">
                <a:latin typeface="Arial" panose="020B0604020202020204" pitchFamily="34" charset="0"/>
              </a:rPr>
              <a:t>C.  The vapor pressure of pure ethanol is 0.178 atm at 40 </a:t>
            </a:r>
            <a:r>
              <a:rPr lang="en-US" altLang="en-US" sz="2000">
                <a:latin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en-US" altLang="en-US" sz="2000">
                <a:latin typeface="Arial" panose="020B0604020202020204" pitchFamily="34" charset="0"/>
              </a:rPr>
              <a:t>C, and glycerin is essentially nonvolatile.</a:t>
            </a:r>
          </a:p>
          <a:p>
            <a:endParaRPr lang="en-US" altLang="en-US" sz="2000">
              <a:latin typeface="Arial" panose="020B0604020202020204" pitchFamily="34" charset="0"/>
            </a:endParaRPr>
          </a:p>
          <a:p>
            <a:pPr algn="just"/>
            <a:r>
              <a:rPr lang="en-US" altLang="en-US" sz="2000">
                <a:latin typeface="Arial" panose="020B0604020202020204" pitchFamily="34" charset="0"/>
              </a:rPr>
              <a:t>2. Find the boiling point of a solution of 92.1 g of iodine in 800.0 g of chloroform.</a:t>
            </a:r>
          </a:p>
          <a:p>
            <a:pPr algn="just"/>
            <a:endParaRPr lang="en-US" altLang="en-US" sz="2000">
              <a:latin typeface="Arial" panose="020B0604020202020204" pitchFamily="34" charset="0"/>
            </a:endParaRPr>
          </a:p>
          <a:p>
            <a:pPr algn="just"/>
            <a:r>
              <a:rPr lang="en-US" altLang="en-US" sz="2000">
                <a:latin typeface="Arial" panose="020B0604020202020204" pitchFamily="34" charset="0"/>
              </a:rPr>
              <a:t>3. Calculate the freezing point of a solution of 0.724 g of calcium chloride in 175 g of water, assuming complete dissociation by the solute.</a:t>
            </a:r>
          </a:p>
          <a:p>
            <a:pPr algn="just"/>
            <a:endParaRPr lang="en-US" altLang="en-US" sz="2000">
              <a:latin typeface="Arial" panose="020B0604020202020204" pitchFamily="34" charset="0"/>
            </a:endParaRPr>
          </a:p>
          <a:p>
            <a:pPr algn="just"/>
            <a:r>
              <a:rPr lang="en-US" altLang="en-US" sz="2000">
                <a:latin typeface="Arial" panose="020B0604020202020204" pitchFamily="34" charset="0"/>
              </a:rPr>
              <a:t>4. Determine the osmotic pressure of a solution with a volume of 0.750 L that contains 5.0 g of methanol in water at 37 </a:t>
            </a:r>
            <a:r>
              <a:rPr lang="en-US" altLang="en-US" sz="2000">
                <a:latin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en-US" altLang="en-US" sz="2000">
                <a:latin typeface="Arial" panose="020B0604020202020204" pitchFamily="34" charset="0"/>
              </a:rPr>
              <a:t>C.</a:t>
            </a:r>
          </a:p>
          <a:p>
            <a:pPr algn="just"/>
            <a:endParaRPr lang="en-US" altLang="en-US" sz="2000">
              <a:latin typeface="Arial" panose="020B0604020202020204" pitchFamily="34" charset="0"/>
            </a:endParaRPr>
          </a:p>
          <a:p>
            <a:r>
              <a:rPr lang="en-US" altLang="en-US" sz="2000">
                <a:latin typeface="Arial" panose="020B0604020202020204" pitchFamily="34" charset="0"/>
              </a:rPr>
              <a:t>5. List the following aqueous solutions in order of their expected freezing points: 0.050 </a:t>
            </a:r>
            <a:r>
              <a:rPr lang="en-US" altLang="en-US" sz="2000" i="1">
                <a:latin typeface="Arial" panose="020B0604020202020204" pitchFamily="34" charset="0"/>
              </a:rPr>
              <a:t>m</a:t>
            </a:r>
            <a:r>
              <a:rPr lang="en-US" altLang="en-US" sz="2000">
                <a:latin typeface="Arial" panose="020B0604020202020204" pitchFamily="34" charset="0"/>
              </a:rPr>
              <a:t> CaCl</a:t>
            </a:r>
            <a:r>
              <a:rPr lang="en-US" altLang="en-US" sz="2000" baseline="-25000">
                <a:latin typeface="Arial" panose="020B0604020202020204" pitchFamily="34" charset="0"/>
              </a:rPr>
              <a:t>2</a:t>
            </a:r>
            <a:r>
              <a:rPr lang="en-US" altLang="en-US" sz="2000">
                <a:latin typeface="Arial" panose="020B0604020202020204" pitchFamily="34" charset="0"/>
              </a:rPr>
              <a:t>, 0.15 </a:t>
            </a:r>
            <a:r>
              <a:rPr lang="en-US" altLang="en-US" sz="2000" i="1">
                <a:latin typeface="Arial" panose="020B0604020202020204" pitchFamily="34" charset="0"/>
              </a:rPr>
              <a:t>m</a:t>
            </a:r>
            <a:r>
              <a:rPr lang="en-US" altLang="en-US" sz="2000">
                <a:latin typeface="Arial" panose="020B0604020202020204" pitchFamily="34" charset="0"/>
              </a:rPr>
              <a:t> NaCl, 0.10 </a:t>
            </a:r>
            <a:r>
              <a:rPr lang="en-US" altLang="en-US" sz="2000" i="1">
                <a:latin typeface="Arial" panose="020B0604020202020204" pitchFamily="34" charset="0"/>
              </a:rPr>
              <a:t>m</a:t>
            </a:r>
            <a:r>
              <a:rPr lang="en-US" altLang="en-US" sz="2000">
                <a:latin typeface="Arial" panose="020B0604020202020204" pitchFamily="34" charset="0"/>
              </a:rPr>
              <a:t> HCl, 0.050 </a:t>
            </a:r>
            <a:r>
              <a:rPr lang="en-US" altLang="en-US" sz="2000" i="1">
                <a:latin typeface="Arial" panose="020B0604020202020204" pitchFamily="34" charset="0"/>
              </a:rPr>
              <a:t>m</a:t>
            </a:r>
            <a:r>
              <a:rPr lang="en-US" altLang="en-US" sz="2000">
                <a:latin typeface="Arial" panose="020B0604020202020204" pitchFamily="34" charset="0"/>
              </a:rPr>
              <a:t> HC</a:t>
            </a:r>
            <a:r>
              <a:rPr lang="en-US" altLang="en-US" sz="2000" baseline="-25000">
                <a:latin typeface="Arial" panose="020B0604020202020204" pitchFamily="34" charset="0"/>
              </a:rPr>
              <a:t>2</a:t>
            </a:r>
            <a:r>
              <a:rPr lang="en-US" altLang="en-US" sz="2000">
                <a:latin typeface="Arial" panose="020B0604020202020204" pitchFamily="34" charset="0"/>
              </a:rPr>
              <a:t>H</a:t>
            </a:r>
            <a:r>
              <a:rPr lang="en-US" altLang="en-US" sz="2000" baseline="-25000">
                <a:latin typeface="Arial" panose="020B0604020202020204" pitchFamily="34" charset="0"/>
              </a:rPr>
              <a:t>3</a:t>
            </a:r>
            <a:r>
              <a:rPr lang="en-US" altLang="en-US" sz="2000">
                <a:latin typeface="Arial" panose="020B0604020202020204" pitchFamily="34" charset="0"/>
              </a:rPr>
              <a:t>O</a:t>
            </a:r>
            <a:r>
              <a:rPr lang="en-US" altLang="en-US" sz="2000" baseline="-25000">
                <a:latin typeface="Arial" panose="020B0604020202020204" pitchFamily="34" charset="0"/>
              </a:rPr>
              <a:t>2</a:t>
            </a:r>
            <a:r>
              <a:rPr lang="en-US" altLang="en-US" sz="2000">
                <a:latin typeface="Arial" panose="020B0604020202020204" pitchFamily="34" charset="0"/>
              </a:rPr>
              <a:t>, and 0.10 </a:t>
            </a:r>
            <a:r>
              <a:rPr lang="en-US" altLang="en-US" sz="2000" i="1">
                <a:latin typeface="Arial" panose="020B0604020202020204" pitchFamily="34" charset="0"/>
              </a:rPr>
              <a:t>m</a:t>
            </a:r>
            <a:r>
              <a:rPr lang="en-US" altLang="en-US" sz="2000">
                <a:latin typeface="Arial" panose="020B0604020202020204" pitchFamily="34" charset="0"/>
              </a:rPr>
              <a:t> C</a:t>
            </a:r>
            <a:r>
              <a:rPr lang="en-US" altLang="en-US" sz="2000" baseline="-25000">
                <a:latin typeface="Arial" panose="020B0604020202020204" pitchFamily="34" charset="0"/>
              </a:rPr>
              <a:t>12</a:t>
            </a:r>
            <a:r>
              <a:rPr lang="en-US" altLang="en-US" sz="2000">
                <a:latin typeface="Arial" panose="020B0604020202020204" pitchFamily="34" charset="0"/>
              </a:rPr>
              <a:t>H</a:t>
            </a:r>
            <a:r>
              <a:rPr lang="en-US" altLang="en-US" sz="2000" baseline="-25000">
                <a:latin typeface="Arial" panose="020B0604020202020204" pitchFamily="34" charset="0"/>
              </a:rPr>
              <a:t>22</a:t>
            </a:r>
            <a:r>
              <a:rPr lang="en-US" altLang="en-US" sz="2000">
                <a:latin typeface="Arial" panose="020B0604020202020204" pitchFamily="34" charset="0"/>
              </a:rPr>
              <a:t>O</a:t>
            </a:r>
            <a:r>
              <a:rPr lang="en-US" altLang="en-US" sz="2000" baseline="-25000">
                <a:latin typeface="Arial" panose="020B0604020202020204" pitchFamily="34" charset="0"/>
              </a:rPr>
              <a:t>11</a:t>
            </a:r>
            <a:r>
              <a:rPr lang="en-US" altLang="en-US" sz="2000">
                <a:latin typeface="Arial" panose="020B0604020202020204" pitchFamily="34" charset="0"/>
              </a:rPr>
              <a:t>.</a:t>
            </a:r>
            <a:endParaRPr lang="en-US" altLang="en-US" sz="2000" b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8610600" cy="588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Arial" panose="020B0604020202020204" pitchFamily="34" charset="0"/>
              </a:rPr>
              <a:t>Workshop continue:</a:t>
            </a:r>
          </a:p>
          <a:p>
            <a:endParaRPr lang="en-US" altLang="en-US" sz="2000">
              <a:latin typeface="Arial" panose="020B0604020202020204" pitchFamily="34" charset="0"/>
            </a:endParaRPr>
          </a:p>
          <a:p>
            <a:r>
              <a:rPr lang="en-US" altLang="en-US" sz="2000">
                <a:latin typeface="Arial" panose="020B0604020202020204" pitchFamily="34" charset="0"/>
              </a:rPr>
              <a:t>6.  A solution of 4.00 g of a nonelectrolyte dissolved in 55.0 g of benzene is found to freeze at 2.32 </a:t>
            </a:r>
            <a:r>
              <a:rPr lang="en-US" altLang="en-US" sz="2000">
                <a:latin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en-US" altLang="en-US" sz="2000">
                <a:latin typeface="Arial" panose="020B0604020202020204" pitchFamily="34" charset="0"/>
              </a:rPr>
              <a:t>C.  What is the molar mass of this compound?</a:t>
            </a:r>
          </a:p>
          <a:p>
            <a:endParaRPr lang="en-US" altLang="en-US" sz="2000">
              <a:latin typeface="Arial" panose="020B0604020202020204" pitchFamily="34" charset="0"/>
            </a:endParaRPr>
          </a:p>
          <a:p>
            <a:pPr algn="just"/>
            <a:r>
              <a:rPr lang="en-US" altLang="en-US" sz="2000">
                <a:latin typeface="Arial" panose="020B0604020202020204" pitchFamily="34" charset="0"/>
              </a:rPr>
              <a:t>7.  0.500 L of an aqueous solution that contains 10.0 g of hemoglobin has an osmotic pressure of 5.9 torr at 22 </a:t>
            </a:r>
            <a:r>
              <a:rPr lang="en-US" altLang="en-US" sz="2000">
                <a:latin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en-US" altLang="en-US" sz="2000">
                <a:latin typeface="Arial" panose="020B0604020202020204" pitchFamily="34" charset="0"/>
              </a:rPr>
              <a:t>C.  What is the molar mass of hemoglobin?</a:t>
            </a:r>
          </a:p>
          <a:p>
            <a:pPr algn="just"/>
            <a:endParaRPr lang="en-US" altLang="en-US" sz="2000">
              <a:latin typeface="Arial" panose="020B0604020202020204" pitchFamily="34" charset="0"/>
            </a:endParaRPr>
          </a:p>
          <a:p>
            <a:pPr algn="just"/>
            <a:r>
              <a:rPr lang="en-US" altLang="en-US" sz="2000">
                <a:latin typeface="Arial" panose="020B0604020202020204" pitchFamily="34" charset="0"/>
              </a:rPr>
              <a:t>8.  A solution of 35.7 g of a nonelectrolyte in 220.0 g of chloroform has a boiling point of 64.5 </a:t>
            </a:r>
            <a:r>
              <a:rPr lang="en-US" altLang="en-US" sz="2000">
                <a:latin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en-US" altLang="en-US" sz="2000">
                <a:latin typeface="Arial" panose="020B0604020202020204" pitchFamily="34" charset="0"/>
              </a:rPr>
              <a:t>C.  What is the molar mass of this compound?</a:t>
            </a:r>
          </a:p>
          <a:p>
            <a:endParaRPr lang="en-US" altLang="en-US" sz="2000">
              <a:latin typeface="Arial" panose="020B0604020202020204" pitchFamily="34" charset="0"/>
            </a:endParaRPr>
          </a:p>
          <a:p>
            <a:r>
              <a:rPr lang="en-US" altLang="en-US" sz="2000">
                <a:latin typeface="Arial" panose="020B0604020202020204" pitchFamily="34" charset="0"/>
              </a:rPr>
              <a:t>9.  An organic compound has a composition of 93.46% C and 6.54% H by mass.  A solution of 0.090 g of this compound in 1.10 g of camphor melts at 158.4 </a:t>
            </a:r>
            <a:r>
              <a:rPr lang="en-US" altLang="en-US" sz="2000">
                <a:latin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en-US" altLang="en-US" sz="2000">
                <a:latin typeface="Arial" panose="020B0604020202020204" pitchFamily="34" charset="0"/>
              </a:rPr>
              <a:t>C.  The melting point of pure camphor is 178.4 </a:t>
            </a:r>
            <a:r>
              <a:rPr lang="en-US" altLang="en-US" sz="2000">
                <a:latin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en-US" altLang="en-US" sz="2000">
                <a:latin typeface="Arial" panose="020B0604020202020204" pitchFamily="34" charset="0"/>
              </a:rPr>
              <a:t>C, and its freezing point depression constant is 37.7 </a:t>
            </a:r>
            <a:r>
              <a:rPr lang="en-US" altLang="en-US" sz="2000">
                <a:latin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en-US" altLang="en-US" sz="2000">
                <a:latin typeface="Arial" panose="020B0604020202020204" pitchFamily="34" charset="0"/>
              </a:rPr>
              <a:t>C m</a:t>
            </a:r>
            <a:r>
              <a:rPr lang="en-US" altLang="en-US" sz="2000" baseline="30000">
                <a:latin typeface="Arial" panose="020B0604020202020204" pitchFamily="34" charset="0"/>
              </a:rPr>
              <a:t>-1</a:t>
            </a:r>
            <a:r>
              <a:rPr lang="en-US" altLang="en-US" sz="2000">
                <a:latin typeface="Arial" panose="020B0604020202020204" pitchFamily="34" charset="0"/>
              </a:rPr>
              <a:t>.  What is the molecular formula of the solute?</a:t>
            </a:r>
            <a:endParaRPr lang="en-US" altLang="en-US" sz="2000" b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2438400" y="4127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COLLOIDS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304800" y="685800"/>
            <a:ext cx="8550275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latin typeface="Comic Sans MS" pitchFamily="66" charset="0"/>
              </a:rPr>
              <a:t>Colloidal Suspensions are heterogeneous mixtures. A dispersion of particles of one substance throughout another substance or solution.</a:t>
            </a:r>
          </a:p>
          <a:p>
            <a:pPr>
              <a:defRPr/>
            </a:pPr>
            <a:endParaRPr lang="en-US" sz="2800">
              <a:latin typeface="Comic Sans MS" pitchFamily="66" charset="0"/>
            </a:endParaRPr>
          </a:p>
          <a:p>
            <a:pPr>
              <a:defRPr/>
            </a:pPr>
            <a:r>
              <a:rPr lang="en-US" sz="2800" u="sng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Tyndall Effect</a:t>
            </a:r>
          </a:p>
          <a:p>
            <a:pPr>
              <a:defRPr/>
            </a:pPr>
            <a:r>
              <a:rPr lang="en-US" sz="2800">
                <a:solidFill>
                  <a:srgbClr val="006600"/>
                </a:solidFill>
                <a:latin typeface="Comic Sans MS" pitchFamily="66" charset="0"/>
              </a:rPr>
              <a:t>The scattering of light by colloidal-size particles usually around 1 x 10</a:t>
            </a:r>
            <a:r>
              <a:rPr lang="en-US" sz="2800" baseline="30000">
                <a:solidFill>
                  <a:srgbClr val="006600"/>
                </a:solidFill>
                <a:latin typeface="Comic Sans MS" pitchFamily="66" charset="0"/>
              </a:rPr>
              <a:t>3</a:t>
            </a:r>
            <a:r>
              <a:rPr lang="en-US" sz="2800">
                <a:solidFill>
                  <a:srgbClr val="006600"/>
                </a:solidFill>
                <a:latin typeface="Comic Sans MS" pitchFamily="66" charset="0"/>
              </a:rPr>
              <a:t> pm to 2 x 10</a:t>
            </a:r>
            <a:r>
              <a:rPr lang="en-US" sz="2800" baseline="30000">
                <a:solidFill>
                  <a:srgbClr val="006600"/>
                </a:solidFill>
                <a:latin typeface="Comic Sans MS" pitchFamily="66" charset="0"/>
              </a:rPr>
              <a:t>5</a:t>
            </a:r>
            <a:r>
              <a:rPr lang="en-US" sz="2800">
                <a:solidFill>
                  <a:srgbClr val="006600"/>
                </a:solidFill>
                <a:latin typeface="Comic Sans MS" pitchFamily="66" charset="0"/>
              </a:rPr>
              <a:t> pm (picometers).  Some common materials which exhibit the Tyndall effect would be soluble starch in water or fog.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28600" y="609600"/>
            <a:ext cx="8874125" cy="588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 err="1">
                <a:solidFill>
                  <a:srgbClr val="006600"/>
                </a:solidFill>
              </a:rPr>
              <a:t>Continous</a:t>
            </a:r>
            <a:r>
              <a:rPr lang="en-US" altLang="en-US" sz="2000" dirty="0">
                <a:solidFill>
                  <a:srgbClr val="006600"/>
                </a:solidFill>
              </a:rPr>
              <a:t>	Dispersed		Name		Example</a:t>
            </a:r>
          </a:p>
          <a:p>
            <a:r>
              <a:rPr lang="en-US" altLang="en-US" sz="2000" dirty="0">
                <a:solidFill>
                  <a:srgbClr val="006600"/>
                </a:solidFill>
              </a:rPr>
              <a:t>    Phase                  </a:t>
            </a:r>
            <a:r>
              <a:rPr lang="en-US" altLang="en-US" sz="2000" dirty="0" err="1">
                <a:solidFill>
                  <a:srgbClr val="006600"/>
                </a:solidFill>
              </a:rPr>
              <a:t>Phase</a:t>
            </a:r>
            <a:r>
              <a:rPr lang="en-US" altLang="en-US" sz="2000" dirty="0">
                <a:solidFill>
                  <a:srgbClr val="006600"/>
                </a:solidFill>
              </a:rPr>
              <a:t>               </a:t>
            </a:r>
          </a:p>
          <a:p>
            <a:endParaRPr lang="en-US" altLang="en-US" sz="2000" dirty="0">
              <a:solidFill>
                <a:srgbClr val="006600"/>
              </a:solidFill>
            </a:endParaRPr>
          </a:p>
          <a:p>
            <a:r>
              <a:rPr lang="en-US" altLang="en-US" sz="2000" dirty="0">
                <a:solidFill>
                  <a:schemeClr val="accent2"/>
                </a:solidFill>
              </a:rPr>
              <a:t>Gas		Liquid			Aerosol		Fog, mist</a:t>
            </a:r>
          </a:p>
          <a:p>
            <a:r>
              <a:rPr lang="en-US" altLang="en-US" sz="2000" dirty="0"/>
              <a:t>Gas		Solid			Aerosol		Smoke</a:t>
            </a:r>
          </a:p>
          <a:p>
            <a:r>
              <a:rPr lang="en-US" altLang="en-US" sz="2000" dirty="0">
                <a:solidFill>
                  <a:srgbClr val="660066"/>
                </a:solidFill>
              </a:rPr>
              <a:t>Liquid		Gas			Foam		Whipped Cream</a:t>
            </a:r>
          </a:p>
          <a:p>
            <a:r>
              <a:rPr lang="en-US" altLang="en-US" sz="2000" dirty="0"/>
              <a:t>Liquid		Liquid			Emulsion	Mayonnaise</a:t>
            </a:r>
          </a:p>
          <a:p>
            <a:r>
              <a:rPr lang="en-US" altLang="en-US" sz="2000" dirty="0"/>
              <a:t>							(oil dispersed</a:t>
            </a:r>
          </a:p>
          <a:p>
            <a:r>
              <a:rPr lang="en-US" altLang="en-US" sz="2000" dirty="0"/>
              <a:t>							in water</a:t>
            </a:r>
          </a:p>
          <a:p>
            <a:r>
              <a:rPr lang="en-US" altLang="en-US" sz="2000" dirty="0">
                <a:solidFill>
                  <a:schemeClr val="accent2"/>
                </a:solidFill>
              </a:rPr>
              <a:t>Liquid		Solid			Sol		</a:t>
            </a:r>
            <a:r>
              <a:rPr lang="en-US" altLang="en-US" sz="2000" dirty="0" err="1">
                <a:solidFill>
                  <a:schemeClr val="accent2"/>
                </a:solidFill>
              </a:rPr>
              <a:t>AgCl</a:t>
            </a:r>
            <a:r>
              <a:rPr lang="en-US" altLang="en-US" sz="2000" dirty="0">
                <a:solidFill>
                  <a:schemeClr val="accent2"/>
                </a:solidFill>
              </a:rPr>
              <a:t>(s) dispersed</a:t>
            </a:r>
          </a:p>
          <a:p>
            <a:r>
              <a:rPr lang="en-US" altLang="en-US" sz="2000" dirty="0">
                <a:solidFill>
                  <a:schemeClr val="accent2"/>
                </a:solidFill>
              </a:rPr>
              <a:t>							in H</a:t>
            </a:r>
            <a:r>
              <a:rPr lang="en-US" altLang="en-US" sz="2000" baseline="-25000" dirty="0">
                <a:solidFill>
                  <a:schemeClr val="accent2"/>
                </a:solidFill>
              </a:rPr>
              <a:t>2</a:t>
            </a:r>
            <a:r>
              <a:rPr lang="en-US" altLang="en-US" sz="2000" dirty="0">
                <a:solidFill>
                  <a:schemeClr val="accent2"/>
                </a:solidFill>
              </a:rPr>
              <a:t>O</a:t>
            </a:r>
          </a:p>
          <a:p>
            <a:r>
              <a:rPr lang="en-US" altLang="en-US" sz="2000" dirty="0"/>
              <a:t>Solid		Gas			Foam		Pumice, plastic</a:t>
            </a:r>
          </a:p>
          <a:p>
            <a:r>
              <a:rPr lang="en-US" altLang="en-US" sz="2000" dirty="0"/>
              <a:t>							foams</a:t>
            </a:r>
          </a:p>
          <a:p>
            <a:r>
              <a:rPr lang="en-US" altLang="en-US" sz="2000" dirty="0">
                <a:solidFill>
                  <a:srgbClr val="660066"/>
                </a:solidFill>
              </a:rPr>
              <a:t>Solid		Liquid			Gel		Jelly, Opal </a:t>
            </a:r>
          </a:p>
          <a:p>
            <a:r>
              <a:rPr lang="en-US" altLang="en-US" sz="2000" dirty="0">
                <a:solidFill>
                  <a:srgbClr val="660066"/>
                </a:solidFill>
              </a:rPr>
              <a:t>							(mineral with</a:t>
            </a:r>
          </a:p>
          <a:p>
            <a:r>
              <a:rPr lang="en-US" altLang="en-US" sz="2000" dirty="0">
                <a:solidFill>
                  <a:srgbClr val="660066"/>
                </a:solidFill>
              </a:rPr>
              <a:t>							liquid inclusions</a:t>
            </a:r>
            <a:r>
              <a:rPr lang="en-US" altLang="en-US" sz="2000" dirty="0"/>
              <a:t>)</a:t>
            </a:r>
          </a:p>
          <a:p>
            <a:r>
              <a:rPr lang="en-US" altLang="en-US" sz="2000" dirty="0"/>
              <a:t>Solid		Solid			Solid sol		Ruby glass</a:t>
            </a:r>
          </a:p>
          <a:p>
            <a:r>
              <a:rPr lang="en-US" altLang="en-US" sz="2000" dirty="0"/>
              <a:t>							(glass with </a:t>
            </a:r>
          </a:p>
          <a:p>
            <a:r>
              <a:rPr lang="en-US" altLang="en-US" sz="2000" dirty="0"/>
              <a:t>							dispersed metal)</a:t>
            </a:r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0" y="1371600"/>
            <a:ext cx="9128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0" y="609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743200" y="1524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mic Sans MS" panose="030F0702030302020204" pitchFamily="66" charset="0"/>
              </a:rPr>
              <a:t>Types of COLLOIDS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88925" y="198438"/>
            <a:ext cx="8474075" cy="607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u="sng">
                <a:latin typeface="Comic Sans MS" panose="030F0702030302020204" pitchFamily="66" charset="0"/>
              </a:rPr>
              <a:t>Hydrophillic Colloid</a:t>
            </a:r>
            <a:endParaRPr lang="en-US" altLang="en-US" sz="2800">
              <a:latin typeface="Comic Sans MS" panose="030F0702030302020204" pitchFamily="66" charset="0"/>
            </a:endParaRPr>
          </a:p>
          <a:p>
            <a:r>
              <a:rPr lang="en-US" altLang="en-US" sz="2800">
                <a:latin typeface="Comic Sans MS" panose="030F0702030302020204" pitchFamily="66" charset="0"/>
              </a:rPr>
              <a:t>	A colloid in which there is a strong attraction between the dispersed phase and the continuous phase (water)</a:t>
            </a:r>
          </a:p>
          <a:p>
            <a:endParaRPr lang="en-US" altLang="en-US" sz="2800">
              <a:latin typeface="Comic Sans MS" panose="030F0702030302020204" pitchFamily="66" charset="0"/>
            </a:endParaRPr>
          </a:p>
          <a:p>
            <a:r>
              <a:rPr lang="en-US" altLang="en-US" sz="2800" u="sng">
                <a:latin typeface="Comic Sans MS" panose="030F0702030302020204" pitchFamily="66" charset="0"/>
              </a:rPr>
              <a:t>Hydrophobic Colloid</a:t>
            </a:r>
            <a:endParaRPr lang="en-US" altLang="en-US" sz="2800">
              <a:latin typeface="Comic Sans MS" panose="030F0702030302020204" pitchFamily="66" charset="0"/>
            </a:endParaRPr>
          </a:p>
          <a:p>
            <a:r>
              <a:rPr lang="en-US" altLang="en-US" sz="2800">
                <a:latin typeface="Comic Sans MS" panose="030F0702030302020204" pitchFamily="66" charset="0"/>
              </a:rPr>
              <a:t>	A colloid in which there is a lack of attraction between the dispersed phase and the continuous phase (water)</a:t>
            </a:r>
          </a:p>
          <a:p>
            <a:endParaRPr lang="en-US" altLang="en-US" sz="2800">
              <a:latin typeface="Comic Sans MS" panose="030F0702030302020204" pitchFamily="66" charset="0"/>
            </a:endParaRPr>
          </a:p>
          <a:p>
            <a:r>
              <a:rPr lang="en-US" altLang="en-US" sz="2800" u="sng">
                <a:latin typeface="Comic Sans MS" panose="030F0702030302020204" pitchFamily="66" charset="0"/>
              </a:rPr>
              <a:t>Coagulation</a:t>
            </a:r>
            <a:endParaRPr lang="en-US" altLang="en-US" sz="2800">
              <a:latin typeface="Comic Sans MS" panose="030F0702030302020204" pitchFamily="66" charset="0"/>
            </a:endParaRPr>
          </a:p>
          <a:p>
            <a:r>
              <a:rPr lang="en-US" altLang="en-US" sz="2800">
                <a:latin typeface="Comic Sans MS" panose="030F0702030302020204" pitchFamily="66" charset="0"/>
              </a:rPr>
              <a:t>	The process by which the dispersed phase of a colloid is made up to aggregate and thereby separate from the continuous phase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905000" y="41275"/>
            <a:ext cx="5268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latin typeface="Comic Sans MS" panose="030F0702030302020204" pitchFamily="66" charset="0"/>
              </a:rPr>
              <a:t>ASSOCIATION COLLOID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52400" y="731838"/>
            <a:ext cx="8763000" cy="556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Comic Sans MS" panose="030F0702030302020204" pitchFamily="66" charset="0"/>
              </a:rPr>
              <a:t>Micelle</a:t>
            </a:r>
          </a:p>
          <a:p>
            <a:r>
              <a:rPr lang="en-US" altLang="en-US">
                <a:latin typeface="Comic Sans MS" panose="030F0702030302020204" pitchFamily="66" charset="0"/>
              </a:rPr>
              <a:t>	A colloidal-size particle formed in water by the</a:t>
            </a:r>
          </a:p>
          <a:p>
            <a:r>
              <a:rPr lang="en-US" altLang="en-US">
                <a:latin typeface="Comic Sans MS" panose="030F0702030302020204" pitchFamily="66" charset="0"/>
              </a:rPr>
              <a:t>	association of molecules or Ions that each have a</a:t>
            </a:r>
          </a:p>
          <a:p>
            <a:r>
              <a:rPr lang="en-US" altLang="en-US">
                <a:latin typeface="Comic Sans MS" panose="030F0702030302020204" pitchFamily="66" charset="0"/>
              </a:rPr>
              <a:t>	hydrophobic and hydrophillic end.</a:t>
            </a:r>
          </a:p>
          <a:p>
            <a:endParaRPr lang="en-US" altLang="en-US">
              <a:latin typeface="Comic Sans MS" panose="030F0702030302020204" pitchFamily="66" charset="0"/>
            </a:endParaRPr>
          </a:p>
          <a:p>
            <a:endParaRPr lang="en-US" altLang="en-US">
              <a:latin typeface="Comic Sans MS" panose="030F0702030302020204" pitchFamily="66" charset="0"/>
            </a:endParaRPr>
          </a:p>
          <a:p>
            <a:endParaRPr lang="en-US" altLang="en-US">
              <a:latin typeface="Comic Sans MS" panose="030F0702030302020204" pitchFamily="66" charset="0"/>
            </a:endParaRPr>
          </a:p>
          <a:p>
            <a:endParaRPr lang="en-US" altLang="en-US">
              <a:latin typeface="Comic Sans MS" panose="030F0702030302020204" pitchFamily="66" charset="0"/>
            </a:endParaRPr>
          </a:p>
          <a:p>
            <a:endParaRPr lang="en-US" altLang="en-US">
              <a:latin typeface="Comic Sans MS" panose="030F0702030302020204" pitchFamily="66" charset="0"/>
            </a:endParaRPr>
          </a:p>
          <a:p>
            <a:endParaRPr lang="en-US" altLang="en-US">
              <a:latin typeface="Comic Sans MS" panose="030F0702030302020204" pitchFamily="66" charset="0"/>
            </a:endParaRPr>
          </a:p>
          <a:p>
            <a:endParaRPr lang="en-US" altLang="en-US">
              <a:latin typeface="Comic Sans MS" panose="030F0702030302020204" pitchFamily="66" charset="0"/>
            </a:endParaRPr>
          </a:p>
          <a:p>
            <a:endParaRPr lang="en-US" altLang="en-US">
              <a:latin typeface="Comic Sans MS" panose="030F0702030302020204" pitchFamily="66" charset="0"/>
            </a:endParaRPr>
          </a:p>
          <a:p>
            <a:endParaRPr lang="en-US" altLang="en-US">
              <a:latin typeface="Comic Sans MS" panose="030F0702030302020204" pitchFamily="66" charset="0"/>
            </a:endParaRPr>
          </a:p>
          <a:p>
            <a:r>
              <a:rPr lang="en-US" altLang="en-US">
                <a:latin typeface="Comic Sans MS" panose="030F0702030302020204" pitchFamily="66" charset="0"/>
              </a:rPr>
              <a:t>Sodium Lauryl Sulfate: CH</a:t>
            </a:r>
            <a:r>
              <a:rPr lang="en-US" altLang="en-US" baseline="-25000">
                <a:latin typeface="Comic Sans MS" panose="030F0702030302020204" pitchFamily="66" charset="0"/>
              </a:rPr>
              <a:t>3</a:t>
            </a:r>
            <a:r>
              <a:rPr lang="en-US" altLang="en-US">
                <a:latin typeface="Comic Sans MS" panose="030F0702030302020204" pitchFamily="66" charset="0"/>
              </a:rPr>
              <a:t>(CH</a:t>
            </a:r>
            <a:r>
              <a:rPr lang="en-US" altLang="en-US" baseline="-25000">
                <a:latin typeface="Comic Sans MS" panose="030F0702030302020204" pitchFamily="66" charset="0"/>
              </a:rPr>
              <a:t>2</a:t>
            </a:r>
            <a:r>
              <a:rPr lang="en-US" altLang="en-US">
                <a:latin typeface="Comic Sans MS" panose="030F0702030302020204" pitchFamily="66" charset="0"/>
              </a:rPr>
              <a:t>)</a:t>
            </a:r>
            <a:r>
              <a:rPr lang="en-US" altLang="en-US" baseline="-25000">
                <a:latin typeface="Comic Sans MS" panose="030F0702030302020204" pitchFamily="66" charset="0"/>
              </a:rPr>
              <a:t>11</a:t>
            </a:r>
            <a:r>
              <a:rPr lang="en-US" altLang="en-US">
                <a:latin typeface="Comic Sans MS" panose="030F0702030302020204" pitchFamily="66" charset="0"/>
              </a:rPr>
              <a:t>OSO</a:t>
            </a:r>
            <a:r>
              <a:rPr lang="en-US" altLang="en-US" baseline="-25000">
                <a:latin typeface="Comic Sans MS" panose="030F0702030302020204" pitchFamily="66" charset="0"/>
              </a:rPr>
              <a:t>3</a:t>
            </a:r>
            <a:r>
              <a:rPr lang="en-US" altLang="en-US" baseline="30000">
                <a:latin typeface="Comic Sans MS" panose="030F0702030302020204" pitchFamily="66" charset="0"/>
              </a:rPr>
              <a:t>- </a:t>
            </a:r>
            <a:r>
              <a:rPr lang="en-US" altLang="en-US">
                <a:latin typeface="Comic Sans MS" panose="030F0702030302020204" pitchFamily="66" charset="0"/>
              </a:rPr>
              <a:t>Na</a:t>
            </a:r>
            <a:r>
              <a:rPr lang="en-US" altLang="en-US" baseline="30000">
                <a:latin typeface="Comic Sans MS" panose="030F0702030302020204" pitchFamily="66" charset="0"/>
              </a:rPr>
              <a:t>+</a:t>
            </a:r>
            <a:endParaRPr lang="en-US" altLang="en-US">
              <a:latin typeface="Comic Sans MS" panose="030F0702030302020204" pitchFamily="66" charset="0"/>
            </a:endParaRPr>
          </a:p>
          <a:p>
            <a:r>
              <a:rPr lang="en-US" altLang="en-US">
                <a:latin typeface="Comic Sans MS" panose="030F0702030302020204" pitchFamily="66" charset="0"/>
              </a:rPr>
              <a:t>sterate ion: CH</a:t>
            </a:r>
            <a:r>
              <a:rPr lang="en-US" altLang="en-US" baseline="-25000">
                <a:latin typeface="Comic Sans MS" panose="030F0702030302020204" pitchFamily="66" charset="0"/>
              </a:rPr>
              <a:t>3</a:t>
            </a:r>
            <a:r>
              <a:rPr lang="en-US" altLang="en-US">
                <a:latin typeface="Comic Sans MS" panose="030F0702030302020204" pitchFamily="66" charset="0"/>
              </a:rPr>
              <a:t>(CH</a:t>
            </a:r>
            <a:r>
              <a:rPr lang="en-US" altLang="en-US" baseline="-25000">
                <a:latin typeface="Comic Sans MS" panose="030F0702030302020204" pitchFamily="66" charset="0"/>
              </a:rPr>
              <a:t>2</a:t>
            </a:r>
            <a:r>
              <a:rPr lang="en-US" altLang="en-US">
                <a:latin typeface="Comic Sans MS" panose="030F0702030302020204" pitchFamily="66" charset="0"/>
              </a:rPr>
              <a:t>)</a:t>
            </a:r>
            <a:r>
              <a:rPr lang="en-US" altLang="en-US" baseline="-25000">
                <a:latin typeface="Comic Sans MS" panose="030F0702030302020204" pitchFamily="66" charset="0"/>
              </a:rPr>
              <a:t>16</a:t>
            </a:r>
            <a:r>
              <a:rPr lang="en-US" altLang="en-US">
                <a:latin typeface="Comic Sans MS" panose="030F0702030302020204" pitchFamily="66" charset="0"/>
              </a:rPr>
              <a:t>COO</a:t>
            </a:r>
            <a:r>
              <a:rPr lang="en-US" altLang="en-US" baseline="30000">
                <a:latin typeface="Comic Sans MS" panose="030F0702030302020204" pitchFamily="66" charset="0"/>
              </a:rPr>
              <a:t>-</a:t>
            </a:r>
            <a:r>
              <a:rPr lang="en-US" altLang="en-US">
                <a:latin typeface="Comic Sans MS" panose="030F0702030302020204" pitchFamily="66" charset="0"/>
              </a:rPr>
              <a:t> Na</a:t>
            </a:r>
            <a:r>
              <a:rPr lang="en-US" altLang="en-US" baseline="30000">
                <a:latin typeface="Comic Sans MS" panose="030F0702030302020204" pitchFamily="66" charset="0"/>
              </a:rPr>
              <a:t>+</a:t>
            </a:r>
            <a:endParaRPr lang="en-US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52400" y="117475"/>
            <a:ext cx="8991600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 algn="ctr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Colligative Properties</a:t>
            </a:r>
          </a:p>
          <a:p>
            <a:pPr lvl="2" algn="ctr">
              <a:defRPr/>
            </a:pPr>
            <a:r>
              <a:rPr lang="en-US" dirty="0" smtClean="0"/>
              <a:t> Those properties of a solvent (i.e. vapor pressure lowering, freezing point depression, boiling point elevation, osmotic pressure) that depend on the total concentration of solute particles present.</a:t>
            </a:r>
          </a:p>
          <a:p>
            <a:pPr>
              <a:defRPr/>
            </a:pPr>
            <a:endParaRPr lang="en-US" sz="1200" dirty="0" smtClean="0"/>
          </a:p>
          <a:p>
            <a:pPr lvl="2">
              <a:defRPr/>
            </a:pPr>
            <a:r>
              <a:rPr lang="en-US" u="sng" dirty="0" smtClean="0">
                <a:solidFill>
                  <a:srgbClr val="9900FF"/>
                </a:solidFill>
              </a:rPr>
              <a:t>NOTE</a:t>
            </a:r>
            <a:r>
              <a:rPr lang="en-US" dirty="0" smtClean="0">
                <a:solidFill>
                  <a:srgbClr val="9900FF"/>
                </a:solidFill>
              </a:rPr>
              <a:t>: </a:t>
            </a:r>
            <a:r>
              <a:rPr lang="en-US" i="1" dirty="0" err="1" smtClean="0">
                <a:solidFill>
                  <a:srgbClr val="9900FF"/>
                </a:solidFill>
              </a:rPr>
              <a:t>i</a:t>
            </a:r>
            <a:r>
              <a:rPr lang="en-US" dirty="0" smtClean="0">
                <a:solidFill>
                  <a:srgbClr val="9900FF"/>
                </a:solidFill>
              </a:rPr>
              <a:t> = </a:t>
            </a:r>
            <a:r>
              <a:rPr lang="en-US" dirty="0" err="1" smtClean="0">
                <a:solidFill>
                  <a:srgbClr val="9900FF"/>
                </a:solidFill>
              </a:rPr>
              <a:t>van’t</a:t>
            </a:r>
            <a:r>
              <a:rPr lang="en-US" dirty="0" smtClean="0">
                <a:solidFill>
                  <a:srgbClr val="9900FF"/>
                </a:solidFill>
              </a:rPr>
              <a:t> Hoff factor, which is determined experimentally and represents the degree of dissociation of the solute in the solvent.</a:t>
            </a: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Table of </a:t>
            </a:r>
            <a:r>
              <a:rPr lang="en-US" dirty="0" err="1" smtClean="0"/>
              <a:t>Molal</a:t>
            </a:r>
            <a:r>
              <a:rPr lang="en-US" dirty="0" smtClean="0"/>
              <a:t> Boiling Point Elevation/Freezing Point Depression Constants for Various Solvents</a:t>
            </a:r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u="sng" dirty="0" smtClean="0"/>
              <a:t>Solvent</a:t>
            </a:r>
            <a:r>
              <a:rPr lang="en-US" sz="2000" dirty="0" smtClean="0"/>
              <a:t>	             </a:t>
            </a:r>
            <a:r>
              <a:rPr lang="en-US" sz="2000" u="sng" dirty="0" smtClean="0"/>
              <a:t>Normal BP (</a:t>
            </a:r>
            <a:r>
              <a:rPr lang="en-US" sz="2000" u="sng" dirty="0" smtClean="0">
                <a:sym typeface="Symbol" pitchFamily="18" charset="2"/>
              </a:rPr>
              <a:t></a:t>
            </a:r>
            <a:r>
              <a:rPr lang="en-US" sz="2000" u="sng" dirty="0" smtClean="0"/>
              <a:t>C)</a:t>
            </a:r>
            <a:r>
              <a:rPr lang="en-US" sz="2000" dirty="0" smtClean="0"/>
              <a:t>	    </a:t>
            </a:r>
            <a:r>
              <a:rPr lang="en-US" sz="2000" u="sng" dirty="0" smtClean="0"/>
              <a:t>K</a:t>
            </a:r>
            <a:r>
              <a:rPr lang="en-US" sz="2000" i="1" u="sng" baseline="-25000" dirty="0" smtClean="0"/>
              <a:t>b</a:t>
            </a:r>
            <a:r>
              <a:rPr lang="en-US" sz="2000" u="sng" dirty="0" smtClean="0"/>
              <a:t> (</a:t>
            </a:r>
            <a:r>
              <a:rPr lang="en-US" sz="2000" u="sng" dirty="0" smtClean="0">
                <a:sym typeface="Symbol" pitchFamily="18" charset="2"/>
              </a:rPr>
              <a:t></a:t>
            </a:r>
            <a:r>
              <a:rPr lang="en-US" sz="2000" u="sng" dirty="0" smtClean="0"/>
              <a:t>C/</a:t>
            </a:r>
            <a:r>
              <a:rPr lang="en-US" sz="2000" i="1" u="sng" dirty="0" smtClean="0"/>
              <a:t>m</a:t>
            </a:r>
            <a:r>
              <a:rPr lang="en-US" sz="2000" u="sng" dirty="0" smtClean="0"/>
              <a:t>)</a:t>
            </a:r>
            <a:r>
              <a:rPr lang="en-US" sz="2000" dirty="0" smtClean="0"/>
              <a:t>	</a:t>
            </a:r>
            <a:r>
              <a:rPr lang="en-US" sz="2000" u="sng" dirty="0" smtClean="0"/>
              <a:t>Normal FP (</a:t>
            </a:r>
            <a:r>
              <a:rPr lang="en-US" sz="2000" u="sng" dirty="0" smtClean="0">
                <a:sym typeface="Symbol" pitchFamily="18" charset="2"/>
              </a:rPr>
              <a:t></a:t>
            </a:r>
            <a:r>
              <a:rPr lang="en-US" sz="2000" u="sng" dirty="0" smtClean="0"/>
              <a:t>C)</a:t>
            </a:r>
            <a:r>
              <a:rPr lang="en-US" sz="2000" dirty="0" smtClean="0"/>
              <a:t>	     </a:t>
            </a:r>
            <a:r>
              <a:rPr lang="en-US" sz="2000" u="sng" dirty="0" err="1" smtClean="0"/>
              <a:t>K</a:t>
            </a:r>
            <a:r>
              <a:rPr lang="en-US" sz="2000" i="1" u="sng" baseline="-25000" dirty="0" err="1" smtClean="0"/>
              <a:t>f</a:t>
            </a:r>
            <a:r>
              <a:rPr lang="en-US" sz="2000" u="sng" dirty="0" smtClean="0"/>
              <a:t> (</a:t>
            </a:r>
            <a:r>
              <a:rPr lang="en-US" sz="2000" u="sng" dirty="0" smtClean="0">
                <a:sym typeface="Symbol" pitchFamily="18" charset="2"/>
              </a:rPr>
              <a:t></a:t>
            </a:r>
            <a:r>
              <a:rPr lang="en-US" sz="2000" u="sng" dirty="0" smtClean="0"/>
              <a:t>C/</a:t>
            </a:r>
            <a:r>
              <a:rPr lang="en-US" sz="2000" i="1" u="sng" dirty="0" smtClean="0"/>
              <a:t>m</a:t>
            </a:r>
            <a:r>
              <a:rPr lang="en-US" sz="2000" u="sng" dirty="0" smtClean="0"/>
              <a:t>)</a:t>
            </a:r>
            <a:endParaRPr lang="en-US" dirty="0" smtClean="0"/>
          </a:p>
          <a:p>
            <a:pPr>
              <a:defRPr/>
            </a:pPr>
            <a:r>
              <a:rPr lang="en-US" sz="2000" dirty="0" smtClean="0"/>
              <a:t>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	                      100.0	        0.52                       0.0	                     1.86	</a:t>
            </a:r>
          </a:p>
          <a:p>
            <a:pPr>
              <a:defRPr/>
            </a:pPr>
            <a:r>
              <a:rPr lang="en-US" sz="2000" dirty="0" smtClean="0"/>
              <a:t>Benzene, C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	         80.1	        2.53	         5.5	                     5.12	</a:t>
            </a:r>
          </a:p>
          <a:p>
            <a:pPr>
              <a:defRPr/>
            </a:pPr>
            <a:r>
              <a:rPr lang="en-US" sz="2000" dirty="0" smtClean="0"/>
              <a:t>Ethanol, 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5</a:t>
            </a:r>
            <a:r>
              <a:rPr lang="en-US" sz="2000" dirty="0" smtClean="0"/>
              <a:t>OH       78.4	        1.22	    -114.6	                     1.99	</a:t>
            </a:r>
          </a:p>
          <a:p>
            <a:pPr>
              <a:defRPr/>
            </a:pPr>
            <a:r>
              <a:rPr lang="en-US" sz="2000" dirty="0" smtClean="0"/>
              <a:t>CCl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	                       76.8	        5.02	      -22.3                     29.8	</a:t>
            </a:r>
          </a:p>
          <a:p>
            <a:pPr>
              <a:defRPr/>
            </a:pPr>
            <a:r>
              <a:rPr lang="en-US" sz="2000" dirty="0" smtClean="0"/>
              <a:t>Chloroform, CHCl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   61.2                     3.63	      -63.5	                     4.68	</a:t>
            </a:r>
            <a:endParaRPr lang="en-US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81000" y="304800"/>
            <a:ext cx="8305800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rgbClr val="660033"/>
                </a:solidFill>
              </a:rPr>
              <a:t>	</a:t>
            </a:r>
            <a:r>
              <a:rPr lang="en-US" sz="3600" dirty="0" smtClean="0">
                <a:solidFill>
                  <a:srgbClr val="660033"/>
                </a:solidFill>
              </a:rPr>
              <a:t>Colligative Properties</a:t>
            </a:r>
          </a:p>
          <a:p>
            <a:pPr algn="ctr">
              <a:defRPr/>
            </a:pPr>
            <a:endParaRPr lang="en-US" sz="1200" dirty="0" smtClean="0">
              <a:solidFill>
                <a:srgbClr val="660033"/>
              </a:solidFill>
            </a:endParaRPr>
          </a:p>
          <a:p>
            <a:pPr marL="514350" indent="-514350">
              <a:buFontTx/>
              <a:buAutoNum type="arabicPeriod"/>
              <a:defRPr/>
            </a:pPr>
            <a:r>
              <a:rPr lang="en-US" sz="2800" dirty="0" smtClean="0">
                <a:solidFill>
                  <a:srgbClr val="660033"/>
                </a:solidFill>
                <a:latin typeface="Comic Sans MS" pitchFamily="66" charset="0"/>
              </a:rPr>
              <a:t>Boiling Point Elevation – The increase in boiling point of a solution relative to that of the pure solvent is directly proportional to the number of solute particles per mole of solvent molecules.  That is, </a:t>
            </a:r>
          </a:p>
          <a:p>
            <a:pPr marL="514350" indent="-514350">
              <a:buFontTx/>
              <a:buAutoNum type="arabicPeriod"/>
              <a:defRPr/>
            </a:pPr>
            <a:endParaRPr lang="en-US" sz="2800" dirty="0" smtClean="0">
              <a:solidFill>
                <a:srgbClr val="660033"/>
              </a:solidFill>
              <a:latin typeface="Comic Sans MS" pitchFamily="66" charset="0"/>
            </a:endParaRPr>
          </a:p>
          <a:p>
            <a:pPr lvl="2">
              <a:defRPr/>
            </a:pPr>
            <a:r>
              <a:rPr lang="en-US" sz="2800" dirty="0" smtClean="0">
                <a:solidFill>
                  <a:srgbClr val="660033"/>
                </a:solidFill>
                <a:latin typeface="Comic Sans MS" pitchFamily="66" charset="0"/>
                <a:sym typeface="Symbol" pitchFamily="18" charset="2"/>
              </a:rPr>
              <a:t>		</a:t>
            </a:r>
            <a:r>
              <a:rPr lang="en-US" sz="3600" dirty="0" smtClean="0">
                <a:solidFill>
                  <a:srgbClr val="660033"/>
                </a:solidFill>
                <a:latin typeface="Comic Sans MS" pitchFamily="66" charset="0"/>
                <a:sym typeface="Symbol" pitchFamily="18" charset="2"/>
              </a:rPr>
              <a:t>		</a:t>
            </a:r>
            <a:r>
              <a:rPr lang="en-US" sz="3600" dirty="0" smtClean="0">
                <a:latin typeface="Comic Sans MS" pitchFamily="66" charset="0"/>
                <a:sym typeface="Symbol" pitchFamily="18" charset="2"/>
              </a:rPr>
              <a:t></a:t>
            </a:r>
            <a:r>
              <a:rPr lang="en-US" sz="3600" dirty="0" smtClean="0">
                <a:latin typeface="Comic Sans MS" pitchFamily="66" charset="0"/>
              </a:rPr>
              <a:t>T</a:t>
            </a:r>
            <a:r>
              <a:rPr lang="en-US" sz="3600" i="1" baseline="-25000" dirty="0" smtClean="0">
                <a:latin typeface="Comic Sans MS" pitchFamily="66" charset="0"/>
              </a:rPr>
              <a:t>b</a:t>
            </a:r>
            <a:r>
              <a:rPr lang="en-US" sz="3600" dirty="0" smtClean="0">
                <a:latin typeface="Comic Sans MS" pitchFamily="66" charset="0"/>
              </a:rPr>
              <a:t> = </a:t>
            </a:r>
            <a:r>
              <a:rPr lang="en-US" sz="3600" i="1" dirty="0" err="1" smtClean="0"/>
              <a:t>i</a:t>
            </a:r>
            <a:r>
              <a:rPr lang="en-US" sz="3600" i="1" dirty="0" smtClean="0"/>
              <a:t> </a:t>
            </a:r>
            <a:r>
              <a:rPr lang="en-US" sz="3600" dirty="0" smtClean="0">
                <a:latin typeface="Comic Sans MS" pitchFamily="66" charset="0"/>
              </a:rPr>
              <a:t>K</a:t>
            </a:r>
            <a:r>
              <a:rPr lang="en-US" sz="3600" i="1" baseline="-25000" dirty="0" smtClean="0">
                <a:latin typeface="Comic Sans MS" pitchFamily="66" charset="0"/>
              </a:rPr>
              <a:t>b </a:t>
            </a:r>
            <a:r>
              <a:rPr lang="en-US" sz="3600" i="1" dirty="0" smtClean="0"/>
              <a:t>m</a:t>
            </a:r>
          </a:p>
          <a:p>
            <a:pPr lvl="2">
              <a:defRPr/>
            </a:pPr>
            <a:endParaRPr lang="en-US" sz="2800" dirty="0" smtClean="0">
              <a:solidFill>
                <a:srgbClr val="000099"/>
              </a:solidFill>
            </a:endParaRPr>
          </a:p>
          <a:p>
            <a:pPr>
              <a:defRPr/>
            </a:pPr>
            <a:r>
              <a:rPr lang="en-US" sz="2800" dirty="0" smtClean="0">
                <a:solidFill>
                  <a:srgbClr val="660033"/>
                </a:solidFill>
                <a:latin typeface="Comic Sans MS" pitchFamily="66" charset="0"/>
              </a:rPr>
              <a:t>where </a:t>
            </a:r>
            <a:r>
              <a:rPr lang="en-US" sz="2800" dirty="0" smtClean="0">
                <a:solidFill>
                  <a:srgbClr val="660033"/>
                </a:solidFill>
                <a:latin typeface="Comic Sans MS" pitchFamily="66" charset="0"/>
                <a:sym typeface="Symbol" pitchFamily="18" charset="2"/>
              </a:rPr>
              <a:t></a:t>
            </a:r>
            <a:r>
              <a:rPr lang="en-US" sz="2800" dirty="0" smtClean="0">
                <a:solidFill>
                  <a:srgbClr val="660033"/>
                </a:solidFill>
                <a:latin typeface="Comic Sans MS" pitchFamily="66" charset="0"/>
              </a:rPr>
              <a:t>T</a:t>
            </a:r>
            <a:r>
              <a:rPr lang="en-US" sz="2800" i="1" baseline="-25000" dirty="0" smtClean="0">
                <a:solidFill>
                  <a:srgbClr val="660033"/>
                </a:solidFill>
                <a:latin typeface="Comic Sans MS" pitchFamily="66" charset="0"/>
              </a:rPr>
              <a:t>b</a:t>
            </a:r>
            <a:r>
              <a:rPr lang="en-US" sz="2800" baseline="-25000" dirty="0" smtClean="0">
                <a:solidFill>
                  <a:srgbClr val="660033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660033"/>
                </a:solidFill>
                <a:latin typeface="Comic Sans MS" pitchFamily="66" charset="0"/>
              </a:rPr>
              <a:t>= increase in boiling point relative to that of the pure solvent, K</a:t>
            </a:r>
            <a:r>
              <a:rPr lang="en-US" sz="2800" i="1" baseline="-25000" dirty="0" smtClean="0">
                <a:solidFill>
                  <a:srgbClr val="660033"/>
                </a:solidFill>
                <a:latin typeface="Comic Sans MS" pitchFamily="66" charset="0"/>
              </a:rPr>
              <a:t>b</a:t>
            </a:r>
            <a:r>
              <a:rPr lang="en-US" sz="2800" dirty="0" smtClean="0">
                <a:solidFill>
                  <a:srgbClr val="660033"/>
                </a:solidFill>
                <a:latin typeface="Comic Sans MS" pitchFamily="66" charset="0"/>
              </a:rPr>
              <a:t> is called the </a:t>
            </a:r>
            <a:r>
              <a:rPr lang="en-US" sz="2800" dirty="0" err="1" smtClean="0">
                <a:solidFill>
                  <a:srgbClr val="660033"/>
                </a:solidFill>
                <a:latin typeface="Comic Sans MS" pitchFamily="66" charset="0"/>
              </a:rPr>
              <a:t>molal</a:t>
            </a:r>
            <a:r>
              <a:rPr lang="en-US" sz="2800" dirty="0" smtClean="0">
                <a:solidFill>
                  <a:srgbClr val="660033"/>
                </a:solidFill>
                <a:latin typeface="Comic Sans MS" pitchFamily="66" charset="0"/>
              </a:rPr>
              <a:t> boiling point elevation constant, and </a:t>
            </a:r>
            <a:r>
              <a:rPr lang="en-US" sz="2800" i="1" dirty="0" smtClean="0">
                <a:solidFill>
                  <a:srgbClr val="660033"/>
                </a:solidFill>
              </a:rPr>
              <a:t>m</a:t>
            </a:r>
            <a:r>
              <a:rPr lang="en-US" sz="2800" dirty="0" smtClean="0">
                <a:solidFill>
                  <a:srgbClr val="660033"/>
                </a:solidFill>
                <a:latin typeface="Comic Sans MS" pitchFamily="66" charset="0"/>
              </a:rPr>
              <a:t> = molality of the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04800" y="193675"/>
            <a:ext cx="8686800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omic Sans MS" pitchFamily="66" charset="0"/>
              </a:rPr>
              <a:t>	BOILING POINT ELEVATION - </a:t>
            </a:r>
            <a:r>
              <a:rPr lang="en-US" dirty="0" err="1">
                <a:latin typeface="Comic Sans MS" pitchFamily="66" charset="0"/>
              </a:rPr>
              <a:t>indepth</a:t>
            </a:r>
            <a:endParaRPr lang="en-US" dirty="0">
              <a:latin typeface="Comic Sans MS" pitchFamily="66" charset="0"/>
            </a:endParaRPr>
          </a:p>
          <a:p>
            <a:pPr>
              <a:defRPr/>
            </a:pPr>
            <a:endParaRPr lang="en-US" sz="1000" dirty="0">
              <a:latin typeface="Comic Sans MS" pitchFamily="66" charset="0"/>
            </a:endParaRPr>
          </a:p>
          <a:p>
            <a:pPr>
              <a:defRPr/>
            </a:pPr>
            <a:r>
              <a:rPr lang="en-US" sz="2800" dirty="0">
                <a:latin typeface="Comic Sans MS" pitchFamily="66" charset="0"/>
              </a:rPr>
              <a:t>Normal boiling point of a pure liquid or solution is the temperature at which the vapor pressure is at 1 atm.  A dissolved solute will reduce the vapor pressure; the temperature of the solution must be increased in order to induce boiling, the boiling point is therefore higher than pure </a:t>
            </a:r>
            <a:r>
              <a:rPr lang="en-US" sz="2800" dirty="0" err="1">
                <a:latin typeface="Comic Sans MS" pitchFamily="66" charset="0"/>
              </a:rPr>
              <a:t>solvant</a:t>
            </a:r>
            <a:r>
              <a:rPr lang="en-US" sz="2800" dirty="0">
                <a:latin typeface="Comic Sans MS" pitchFamily="66" charset="0"/>
              </a:rPr>
              <a:t>. 		</a:t>
            </a:r>
            <a:r>
              <a:rPr lang="en-US" sz="3200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</a:t>
            </a:r>
            <a:r>
              <a:rPr lang="en-US" sz="3200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sz="3200" i="1" baseline="-25000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3200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 </a:t>
            </a:r>
            <a:r>
              <a:rPr lang="en-US" sz="3200" i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en-US" sz="3200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3200" i="1" baseline="-25000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3200" i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m</a:t>
            </a:r>
          </a:p>
          <a:p>
            <a:pPr>
              <a:defRPr/>
            </a:pPr>
            <a:endParaRPr lang="en-US" sz="1800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en-US" dirty="0">
                <a:solidFill>
                  <a:srgbClr val="663300"/>
                </a:solidFill>
                <a:latin typeface="Comic Sans MS" pitchFamily="66" charset="0"/>
              </a:rPr>
              <a:t>NOTE:  </a:t>
            </a:r>
          </a:p>
          <a:p>
            <a:pPr>
              <a:defRPr/>
            </a:pPr>
            <a:r>
              <a:rPr lang="en-US" sz="2000" dirty="0">
                <a:solidFill>
                  <a:srgbClr val="663300"/>
                </a:solidFill>
                <a:latin typeface="Comic Sans MS" pitchFamily="66" charset="0"/>
              </a:rPr>
              <a:t>The vapor pressure curve of a dilute solution lies below that of the pure solvent therefore the </a:t>
            </a:r>
            <a:r>
              <a:rPr lang="en-US" sz="2000" dirty="0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P is the decrease of vapor pressure at T</a:t>
            </a:r>
            <a:r>
              <a:rPr lang="en-US" sz="2000" baseline="-25000" dirty="0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b </a:t>
            </a:r>
            <a:r>
              <a:rPr lang="en-US" sz="2000" dirty="0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(boiling point).</a:t>
            </a:r>
            <a:r>
              <a:rPr lang="en-US" sz="2000" baseline="-25000" dirty="0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  </a:t>
            </a:r>
            <a:r>
              <a:rPr lang="en-US" sz="2000" dirty="0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T</a:t>
            </a:r>
            <a:r>
              <a:rPr lang="en-US" sz="2000" baseline="-25000" dirty="0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b</a:t>
            </a:r>
            <a:r>
              <a:rPr lang="en-US" sz="2000" dirty="0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 is the change in temperature necessary to hold the vapor pressure at 1 </a:t>
            </a:r>
            <a:r>
              <a:rPr lang="en-US" sz="2000" dirty="0" err="1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atm</a:t>
            </a:r>
            <a:r>
              <a:rPr lang="en-US" sz="2000" dirty="0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 (T</a:t>
            </a:r>
            <a:r>
              <a:rPr lang="en-US" sz="2000" baseline="-25000" dirty="0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b</a:t>
            </a:r>
            <a:r>
              <a:rPr lang="en-US" sz="2000" dirty="0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 is increase in boiling point caused by addition of solute to pure </a:t>
            </a:r>
            <a:r>
              <a:rPr lang="en-US" sz="2000" dirty="0" err="1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solvant</a:t>
            </a:r>
            <a:r>
              <a:rPr lang="en-US" sz="2000" dirty="0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).  The following slide gives the mathematical derivation.</a:t>
            </a:r>
            <a:r>
              <a:rPr lang="en-US" dirty="0">
                <a:solidFill>
                  <a:srgbClr val="663300"/>
                </a:solidFill>
                <a:latin typeface="Comic Sans MS" pitchFamily="66" charset="0"/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28613" y="196850"/>
            <a:ext cx="8610600" cy="646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AT Low [concentration]:		-  </a:t>
            </a:r>
            <a:r>
              <a:rPr lang="en-US" altLang="en-US" u="sng">
                <a:sym typeface="Symbol" panose="05050102010706020507" pitchFamily="18" charset="2"/>
              </a:rPr>
              <a:t>P</a:t>
            </a:r>
            <a:r>
              <a:rPr lang="en-US" altLang="en-US" u="sng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 =  slope</a:t>
            </a:r>
          </a:p>
          <a:p>
            <a:r>
              <a:rPr lang="en-US" altLang="en-US">
                <a:sym typeface="Symbol" panose="05050102010706020507" pitchFamily="18" charset="2"/>
              </a:rPr>
              <a:t>               				   T</a:t>
            </a:r>
            <a:r>
              <a:rPr lang="en-US" altLang="en-US" baseline="-25000">
                <a:sym typeface="Symbol" panose="05050102010706020507" pitchFamily="18" charset="2"/>
              </a:rPr>
              <a:t>b</a:t>
            </a:r>
          </a:p>
          <a:p>
            <a:endParaRPr lang="en-US" altLang="en-US" baseline="-25000">
              <a:sym typeface="Symbol" panose="05050102010706020507" pitchFamily="18" charset="2"/>
            </a:endParaRPr>
          </a:p>
          <a:p>
            <a:r>
              <a:rPr lang="en-US" altLang="en-US" baseline="-25000">
                <a:sym typeface="Symbol" panose="05050102010706020507" pitchFamily="18" charset="2"/>
              </a:rPr>
              <a:t>	 </a:t>
            </a:r>
            <a:r>
              <a:rPr lang="en-US" altLang="en-US">
                <a:sym typeface="Symbol" panose="05050102010706020507" pitchFamily="18" charset="2"/>
              </a:rPr>
              <a:t>T</a:t>
            </a:r>
            <a:r>
              <a:rPr lang="en-US" altLang="en-US" baseline="-25000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  =  </a:t>
            </a:r>
            <a:r>
              <a:rPr lang="en-US" altLang="en-US" u="sng">
                <a:sym typeface="Symbol" panose="05050102010706020507" pitchFamily="18" charset="2"/>
              </a:rPr>
              <a:t>- P</a:t>
            </a:r>
            <a:r>
              <a:rPr lang="en-US" altLang="en-US" u="sng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 =  </a:t>
            </a:r>
            <a:r>
              <a:rPr lang="en-US" altLang="en-US" i="1" u="sng">
                <a:sym typeface="Symbol" panose="05050102010706020507" pitchFamily="18" charset="2"/>
              </a:rPr>
              <a:t>x</a:t>
            </a:r>
            <a:r>
              <a:rPr lang="en-US" altLang="en-US" u="sng" baseline="-25000">
                <a:sym typeface="Symbol" panose="05050102010706020507" pitchFamily="18" charset="2"/>
              </a:rPr>
              <a:t>1</a:t>
            </a:r>
            <a:r>
              <a:rPr lang="en-US" altLang="en-US" u="sng">
                <a:sym typeface="Symbol" panose="05050102010706020507" pitchFamily="18" charset="2"/>
              </a:rPr>
              <a:t>P</a:t>
            </a:r>
            <a:r>
              <a:rPr lang="en-US" altLang="en-US" u="sng" baseline="-25000">
                <a:sym typeface="Symbol" panose="05050102010706020507" pitchFamily="18" charset="2"/>
              </a:rPr>
              <a:t>1</a:t>
            </a:r>
            <a:r>
              <a:rPr lang="en-US" altLang="en-US" baseline="-250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 =  </a:t>
            </a:r>
            <a:r>
              <a:rPr lang="en-US" altLang="en-US" u="sng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       </a:t>
            </a:r>
            <a:r>
              <a:rPr lang="en-US" altLang="en-US" u="sng">
                <a:sym typeface="Symbol" panose="05050102010706020507" pitchFamily="18" charset="2"/>
              </a:rPr>
              <a:t>n</a:t>
            </a:r>
            <a:r>
              <a:rPr lang="en-US" altLang="en-US" u="sng" baseline="-25000">
                <a:sym typeface="Symbol" panose="05050102010706020507" pitchFamily="18" charset="2"/>
              </a:rPr>
              <a:t>2</a:t>
            </a:r>
            <a:endParaRPr lang="en-US" altLang="en-US" baseline="-25000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                             S            S        S   n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 +  n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constant S = property of pure solvant (independent of solute)</a:t>
            </a:r>
          </a:p>
          <a:p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AT [Very dilute]:  n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&gt;&gt;n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  <a:endParaRPr lang="en-US" altLang="en-US">
              <a:sym typeface="Symbol" panose="05050102010706020507" pitchFamily="18" charset="2"/>
            </a:endParaRPr>
          </a:p>
          <a:p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T</a:t>
            </a:r>
            <a:r>
              <a:rPr lang="en-US" altLang="en-US" baseline="-25000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  =  </a:t>
            </a:r>
            <a:r>
              <a:rPr lang="en-US" altLang="en-US" u="sng">
                <a:sym typeface="Symbol" panose="05050102010706020507" pitchFamily="18" charset="2"/>
              </a:rPr>
              <a:t>1 n</a:t>
            </a:r>
            <a:r>
              <a:rPr lang="en-US" altLang="en-US" u="sng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  =  </a:t>
            </a:r>
            <a:r>
              <a:rPr lang="en-US" altLang="en-US" u="sng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  </a:t>
            </a:r>
            <a:r>
              <a:rPr lang="en-US" altLang="en-US" u="sng">
                <a:sym typeface="Symbol" panose="05050102010706020507" pitchFamily="18" charset="2"/>
              </a:rPr>
              <a:t>m</a:t>
            </a:r>
            <a:r>
              <a:rPr lang="en-US" altLang="en-US" u="sng" baseline="-25000">
                <a:sym typeface="Symbol" panose="05050102010706020507" pitchFamily="18" charset="2"/>
              </a:rPr>
              <a:t>2</a:t>
            </a:r>
            <a:r>
              <a:rPr lang="en-US" altLang="en-US" u="sng">
                <a:sym typeface="Symbol" panose="05050102010706020507" pitchFamily="18" charset="2"/>
              </a:rPr>
              <a:t>/MM</a:t>
            </a:r>
            <a:r>
              <a:rPr lang="en-US" altLang="en-US" u="sng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           solute =  m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</a:p>
          <a:p>
            <a:r>
              <a:rPr lang="en-US" altLang="en-US" baseline="-25000">
                <a:sym typeface="Symbol" panose="05050102010706020507" pitchFamily="18" charset="2"/>
              </a:rPr>
              <a:t>                   </a:t>
            </a:r>
            <a:r>
              <a:rPr lang="en-US" altLang="en-US">
                <a:sym typeface="Symbol" panose="05050102010706020507" pitchFamily="18" charset="2"/>
              </a:rPr>
              <a:t>S n</a:t>
            </a:r>
            <a:r>
              <a:rPr lang="en-US" altLang="en-US" baseline="-25000">
                <a:sym typeface="Symbol" panose="05050102010706020507" pitchFamily="18" charset="2"/>
              </a:rPr>
              <a:t>1  </a:t>
            </a:r>
            <a:r>
              <a:rPr lang="en-US" altLang="en-US">
                <a:sym typeface="Symbol" panose="05050102010706020507" pitchFamily="18" charset="2"/>
              </a:rPr>
              <a:t>     S   m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/MM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         solvent = m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</a:p>
          <a:p>
            <a:endParaRPr lang="en-US" altLang="en-US" sz="1400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K</a:t>
            </a:r>
            <a:r>
              <a:rPr lang="en-US" altLang="en-US" baseline="-25000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  =  Boiling point elevation constant  =  		</a:t>
            </a:r>
            <a:r>
              <a:rPr lang="en-US" altLang="en-US" u="sng">
                <a:sym typeface="Symbol" panose="05050102010706020507" pitchFamily="18" charset="2"/>
              </a:rPr>
              <a:t>m</a:t>
            </a:r>
            <a:r>
              <a:rPr lang="en-US" altLang="en-US" u="sng" baseline="-25000">
                <a:sym typeface="Symbol" panose="05050102010706020507" pitchFamily="18" charset="2"/>
              </a:rPr>
              <a:t>1</a:t>
            </a:r>
            <a:r>
              <a:rPr lang="en-US" altLang="en-US" baseline="-250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r>
              <a:rPr lang="en-US" altLang="en-US">
                <a:sym typeface="Symbol" panose="05050102010706020507" pitchFamily="18" charset="2"/>
              </a:rPr>
              <a:t>        						 1000 g/kg  * S</a:t>
            </a:r>
          </a:p>
          <a:p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T</a:t>
            </a:r>
            <a:r>
              <a:rPr lang="en-US" altLang="en-US" baseline="-25000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  =  K</a:t>
            </a:r>
            <a:r>
              <a:rPr lang="en-US" altLang="en-US" baseline="-25000">
                <a:sym typeface="Symbol" panose="05050102010706020507" pitchFamily="18" charset="2"/>
              </a:rPr>
              <a:t>b       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u="sng">
                <a:sym typeface="Symbol" panose="05050102010706020507" pitchFamily="18" charset="2"/>
              </a:rPr>
              <a:t>m</a:t>
            </a:r>
            <a:r>
              <a:rPr lang="en-US" altLang="en-US" u="sng" baseline="-25000">
                <a:sym typeface="Symbol" panose="05050102010706020507" pitchFamily="18" charset="2"/>
              </a:rPr>
              <a:t>2</a:t>
            </a:r>
            <a:r>
              <a:rPr lang="en-US" altLang="en-US" u="sng">
                <a:sym typeface="Symbol" panose="05050102010706020507" pitchFamily="18" charset="2"/>
              </a:rPr>
              <a:t>/MM</a:t>
            </a:r>
            <a:r>
              <a:rPr lang="en-US" altLang="en-US" u="sng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   	=  K</a:t>
            </a:r>
            <a:r>
              <a:rPr lang="en-US" altLang="en-US" baseline="-25000">
                <a:sym typeface="Symbol" panose="05050102010706020507" pitchFamily="18" charset="2"/>
              </a:rPr>
              <a:t>b</a:t>
            </a:r>
            <a:r>
              <a:rPr lang="en-US" altLang="en-US" i="1">
                <a:sym typeface="Symbol" panose="05050102010706020507" pitchFamily="18" charset="2"/>
              </a:rPr>
              <a:t>m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r>
              <a:rPr lang="en-US" altLang="en-US">
                <a:sym typeface="Symbol" panose="05050102010706020507" pitchFamily="18" charset="2"/>
              </a:rPr>
              <a:t>	       m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/1000 g/kg</a:t>
            </a:r>
          </a:p>
          <a:p>
            <a:r>
              <a:rPr lang="en-US" altLang="en-US">
                <a:sym typeface="Symbol" panose="05050102010706020507" pitchFamily="18" charset="2"/>
              </a:rPr>
              <a:t>                                                   </a:t>
            </a:r>
            <a:r>
              <a:rPr lang="en-US" altLang="en-US" i="1">
                <a:sym typeface="Symbol" panose="05050102010706020507" pitchFamily="18" charset="2"/>
              </a:rPr>
              <a:t>m</a:t>
            </a:r>
            <a:r>
              <a:rPr lang="en-US" altLang="en-US">
                <a:sym typeface="Symbol" panose="05050102010706020507" pitchFamily="18" charset="2"/>
              </a:rPr>
              <a:t>  =  </a:t>
            </a:r>
            <a:r>
              <a:rPr lang="en-US" altLang="en-US" u="sng">
                <a:sym typeface="Symbol" panose="05050102010706020507" pitchFamily="18" charset="2"/>
              </a:rPr>
              <a:t>moles solute/</a:t>
            </a:r>
            <a:r>
              <a:rPr lang="en-US" altLang="en-US">
                <a:sym typeface="Symbol" panose="05050102010706020507" pitchFamily="18" charset="2"/>
              </a:rPr>
              <a:t> kg solvent</a:t>
            </a:r>
          </a:p>
        </p:txBody>
      </p:sp>
      <p:sp>
        <p:nvSpPr>
          <p:cNvPr id="6147" name="AutoShape 3"/>
          <p:cNvSpPr>
            <a:spLocks/>
          </p:cNvSpPr>
          <p:nvPr/>
        </p:nvSpPr>
        <p:spPr bwMode="auto">
          <a:xfrm>
            <a:off x="4800600" y="1017588"/>
            <a:ext cx="76200" cy="914400"/>
          </a:xfrm>
          <a:prstGeom prst="leftBracket">
            <a:avLst>
              <a:gd name="adj" fmla="val 1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148" name="AutoShape 4"/>
          <p:cNvSpPr>
            <a:spLocks/>
          </p:cNvSpPr>
          <p:nvPr/>
        </p:nvSpPr>
        <p:spPr bwMode="auto">
          <a:xfrm>
            <a:off x="5943600" y="1042988"/>
            <a:ext cx="76200" cy="914400"/>
          </a:xfrm>
          <a:prstGeom prst="rightBracket">
            <a:avLst>
              <a:gd name="adj" fmla="val 1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149" name="AutoShape 5"/>
          <p:cNvSpPr>
            <a:spLocks/>
          </p:cNvSpPr>
          <p:nvPr/>
        </p:nvSpPr>
        <p:spPr bwMode="auto">
          <a:xfrm>
            <a:off x="2667000" y="3429000"/>
            <a:ext cx="76200" cy="914400"/>
          </a:xfrm>
          <a:prstGeom prst="leftBracket">
            <a:avLst>
              <a:gd name="adj" fmla="val 1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150" name="AutoShape 6"/>
          <p:cNvSpPr>
            <a:spLocks/>
          </p:cNvSpPr>
          <p:nvPr/>
        </p:nvSpPr>
        <p:spPr bwMode="auto">
          <a:xfrm>
            <a:off x="3886200" y="3429000"/>
            <a:ext cx="76200" cy="914400"/>
          </a:xfrm>
          <a:prstGeom prst="rightBracket">
            <a:avLst>
              <a:gd name="adj" fmla="val 1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151" name="AutoShape 7"/>
          <p:cNvSpPr>
            <a:spLocks/>
          </p:cNvSpPr>
          <p:nvPr/>
        </p:nvSpPr>
        <p:spPr bwMode="auto">
          <a:xfrm>
            <a:off x="1782763" y="5486400"/>
            <a:ext cx="76200" cy="914400"/>
          </a:xfrm>
          <a:prstGeom prst="leftBracket">
            <a:avLst>
              <a:gd name="adj" fmla="val 1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152" name="AutoShape 8"/>
          <p:cNvSpPr>
            <a:spLocks/>
          </p:cNvSpPr>
          <p:nvPr/>
        </p:nvSpPr>
        <p:spPr bwMode="auto">
          <a:xfrm>
            <a:off x="3581400" y="5486400"/>
            <a:ext cx="76200" cy="914400"/>
          </a:xfrm>
          <a:prstGeom prst="rightBracket">
            <a:avLst>
              <a:gd name="adj" fmla="val 1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52400" y="152400"/>
            <a:ext cx="8839200" cy="643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sz="36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Colligative Properties</a:t>
            </a:r>
          </a:p>
          <a:p>
            <a:pPr>
              <a:defRPr/>
            </a:pPr>
            <a:endParaRPr lang="en-US" dirty="0" smtClean="0">
              <a:solidFill>
                <a:srgbClr val="663300"/>
              </a:solidFill>
            </a:endParaRPr>
          </a:p>
          <a:p>
            <a:pPr>
              <a:defRPr/>
            </a:pPr>
            <a:r>
              <a:rPr lang="en-US" sz="3200" dirty="0" smtClean="0">
                <a:solidFill>
                  <a:srgbClr val="660066"/>
                </a:solidFill>
              </a:rPr>
              <a:t>2.  Freezing Point Depression – Like the boiling point elevation, the decrease in freezing point of a solution relative to that of the pure solvent is directly proportional to the molality of the solute.  That is,     </a:t>
            </a:r>
          </a:p>
          <a:p>
            <a:pPr>
              <a:defRPr/>
            </a:pPr>
            <a:r>
              <a:rPr lang="en-US" sz="3600" dirty="0" smtClean="0">
                <a:solidFill>
                  <a:srgbClr val="660066"/>
                </a:solidFill>
              </a:rPr>
              <a:t>                               </a:t>
            </a:r>
            <a:r>
              <a:rPr lang="en-US" sz="3600" dirty="0" smtClean="0">
                <a:sym typeface="Symbol" pitchFamily="18" charset="2"/>
              </a:rPr>
              <a:t></a:t>
            </a:r>
            <a:r>
              <a:rPr lang="en-US" sz="3600" dirty="0" err="1" smtClean="0"/>
              <a:t>T</a:t>
            </a:r>
            <a:r>
              <a:rPr lang="en-US" sz="3600" i="1" baseline="-25000" dirty="0" err="1" smtClean="0"/>
              <a:t>f</a:t>
            </a:r>
            <a:r>
              <a:rPr lang="en-US" sz="3600" dirty="0" smtClean="0"/>
              <a:t> = </a:t>
            </a:r>
            <a:r>
              <a:rPr lang="en-US" sz="3600" i="1" dirty="0" err="1" smtClean="0"/>
              <a:t>i</a:t>
            </a:r>
            <a:r>
              <a:rPr lang="en-US" sz="3600" dirty="0" err="1" smtClean="0"/>
              <a:t>K</a:t>
            </a:r>
            <a:r>
              <a:rPr lang="en-US" sz="3600" i="1" baseline="-25000" dirty="0" err="1" smtClean="0"/>
              <a:t>f</a:t>
            </a:r>
            <a:r>
              <a:rPr lang="en-US" sz="3600" i="1" dirty="0" smtClean="0"/>
              <a:t>  m</a:t>
            </a:r>
          </a:p>
          <a:p>
            <a:pPr>
              <a:defRPr/>
            </a:pPr>
            <a:endParaRPr lang="en-US" sz="3200" i="1" dirty="0" smtClean="0">
              <a:solidFill>
                <a:srgbClr val="003399"/>
              </a:solidFill>
            </a:endParaRPr>
          </a:p>
          <a:p>
            <a:pPr>
              <a:defRPr/>
            </a:pPr>
            <a:r>
              <a:rPr lang="en-US" sz="3200" dirty="0" smtClean="0">
                <a:solidFill>
                  <a:srgbClr val="660066"/>
                </a:solidFill>
              </a:rPr>
              <a:t>where </a:t>
            </a:r>
            <a:r>
              <a:rPr lang="en-US" sz="3200" dirty="0" smtClean="0">
                <a:solidFill>
                  <a:srgbClr val="660066"/>
                </a:solidFill>
                <a:sym typeface="Symbol" pitchFamily="18" charset="2"/>
              </a:rPr>
              <a:t></a:t>
            </a:r>
            <a:r>
              <a:rPr lang="en-US" sz="3200" dirty="0" err="1" smtClean="0">
                <a:solidFill>
                  <a:srgbClr val="660066"/>
                </a:solidFill>
              </a:rPr>
              <a:t>T</a:t>
            </a:r>
            <a:r>
              <a:rPr lang="en-US" sz="3200" i="1" baseline="-25000" dirty="0" err="1" smtClean="0">
                <a:solidFill>
                  <a:srgbClr val="660066"/>
                </a:solidFill>
              </a:rPr>
              <a:t>f</a:t>
            </a:r>
            <a:r>
              <a:rPr lang="en-US" sz="3200" i="1" dirty="0" smtClean="0">
                <a:solidFill>
                  <a:srgbClr val="660066"/>
                </a:solidFill>
              </a:rPr>
              <a:t> </a:t>
            </a:r>
            <a:r>
              <a:rPr lang="en-US" sz="3200" dirty="0" smtClean="0">
                <a:solidFill>
                  <a:srgbClr val="660066"/>
                </a:solidFill>
              </a:rPr>
              <a:t> = decrease in freezing point relative to that of the pure solvent, </a:t>
            </a:r>
            <a:r>
              <a:rPr lang="en-US" sz="3200" dirty="0" err="1" smtClean="0">
                <a:solidFill>
                  <a:srgbClr val="660066"/>
                </a:solidFill>
              </a:rPr>
              <a:t>K</a:t>
            </a:r>
            <a:r>
              <a:rPr lang="en-US" sz="3200" i="1" baseline="-25000" dirty="0" err="1" smtClean="0">
                <a:solidFill>
                  <a:srgbClr val="660066"/>
                </a:solidFill>
              </a:rPr>
              <a:t>f</a:t>
            </a:r>
            <a:r>
              <a:rPr lang="en-US" sz="3200" dirty="0" smtClean="0">
                <a:solidFill>
                  <a:srgbClr val="660066"/>
                </a:solidFill>
              </a:rPr>
              <a:t> is called the </a:t>
            </a:r>
            <a:r>
              <a:rPr lang="en-US" sz="3200" dirty="0" err="1" smtClean="0">
                <a:solidFill>
                  <a:srgbClr val="660066"/>
                </a:solidFill>
              </a:rPr>
              <a:t>molal</a:t>
            </a:r>
            <a:r>
              <a:rPr lang="en-US" sz="3200" dirty="0" smtClean="0">
                <a:solidFill>
                  <a:srgbClr val="660066"/>
                </a:solidFill>
              </a:rPr>
              <a:t> freezing point depression constant, and </a:t>
            </a:r>
            <a:r>
              <a:rPr lang="en-US" sz="3200" i="1" dirty="0" smtClean="0">
                <a:solidFill>
                  <a:srgbClr val="660066"/>
                </a:solidFill>
              </a:rPr>
              <a:t>m</a:t>
            </a:r>
            <a:r>
              <a:rPr lang="en-US" sz="3200" dirty="0" smtClean="0">
                <a:solidFill>
                  <a:srgbClr val="660066"/>
                </a:solidFill>
              </a:rPr>
              <a:t> = molality of the solution.</a:t>
            </a:r>
            <a:endParaRPr lang="en-US" sz="3200" b="0" i="1" dirty="0" smtClean="0">
              <a:solidFill>
                <a:srgbClr val="660066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8600" y="152400"/>
            <a:ext cx="8610600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dirty="0">
                <a:latin typeface="+mn-lt"/>
              </a:rPr>
              <a:t>Lecture Questions:</a:t>
            </a:r>
          </a:p>
          <a:p>
            <a:endParaRPr lang="en-US" altLang="en-US" sz="2800" dirty="0">
              <a:latin typeface="+mn-lt"/>
            </a:endParaRPr>
          </a:p>
          <a:p>
            <a:r>
              <a:rPr lang="en-US" altLang="en-US" sz="3200" dirty="0">
                <a:latin typeface="+mn-lt"/>
              </a:rPr>
              <a:t>1.  When 5.5 g of biphenyl (C</a:t>
            </a:r>
            <a:r>
              <a:rPr lang="en-US" altLang="en-US" sz="3200" baseline="-25000" dirty="0">
                <a:latin typeface="+mn-lt"/>
              </a:rPr>
              <a:t>12</a:t>
            </a:r>
            <a:r>
              <a:rPr lang="en-US" altLang="en-US" sz="3200" dirty="0">
                <a:latin typeface="+mn-lt"/>
              </a:rPr>
              <a:t>H</a:t>
            </a:r>
            <a:r>
              <a:rPr lang="en-US" altLang="en-US" sz="3200" baseline="-25000" dirty="0">
                <a:latin typeface="+mn-lt"/>
              </a:rPr>
              <a:t>10</a:t>
            </a:r>
            <a:r>
              <a:rPr lang="en-US" altLang="en-US" sz="3200" dirty="0">
                <a:latin typeface="+mn-lt"/>
              </a:rPr>
              <a:t>) is dissolved in 100g of benzene, the boiling point increases by 0.903ºC.  Calculate K</a:t>
            </a:r>
            <a:r>
              <a:rPr lang="en-US" altLang="en-US" sz="3200" baseline="-25000" dirty="0">
                <a:latin typeface="+mn-lt"/>
              </a:rPr>
              <a:t>b</a:t>
            </a:r>
            <a:r>
              <a:rPr lang="en-US" altLang="en-US" sz="3200" dirty="0">
                <a:latin typeface="+mn-lt"/>
              </a:rPr>
              <a:t> for benzene.</a:t>
            </a:r>
          </a:p>
          <a:p>
            <a:r>
              <a:rPr lang="en-US" altLang="en-US" sz="3200" dirty="0">
                <a:latin typeface="+mn-lt"/>
              </a:rPr>
              <a:t>(Biphenyl M.M. = 154.2 g/</a:t>
            </a:r>
            <a:r>
              <a:rPr lang="en-US" altLang="en-US" sz="3200" dirty="0" err="1">
                <a:latin typeface="+mn-lt"/>
              </a:rPr>
              <a:t>mol</a:t>
            </a:r>
            <a:r>
              <a:rPr lang="en-US" altLang="en-US" sz="3200" dirty="0">
                <a:latin typeface="+mn-lt"/>
              </a:rPr>
              <a:t>)</a:t>
            </a:r>
          </a:p>
          <a:p>
            <a:endParaRPr lang="en-US" altLang="en-US" sz="3200" dirty="0">
              <a:latin typeface="+mn-lt"/>
            </a:endParaRPr>
          </a:p>
          <a:p>
            <a:r>
              <a:rPr lang="en-US" altLang="en-US" sz="3200" dirty="0">
                <a:latin typeface="+mn-lt"/>
              </a:rPr>
              <a:t>2.  When 0.494g of K</a:t>
            </a:r>
            <a:r>
              <a:rPr lang="en-US" altLang="en-US" sz="3200" baseline="-25000" dirty="0">
                <a:latin typeface="+mn-lt"/>
              </a:rPr>
              <a:t>3</a:t>
            </a:r>
            <a:r>
              <a:rPr lang="en-US" altLang="en-US" sz="3200" dirty="0">
                <a:latin typeface="+mn-lt"/>
              </a:rPr>
              <a:t>Fe(CN)</a:t>
            </a:r>
            <a:r>
              <a:rPr lang="en-US" altLang="en-US" sz="3200" baseline="-25000" dirty="0">
                <a:latin typeface="+mn-lt"/>
              </a:rPr>
              <a:t>6</a:t>
            </a:r>
            <a:r>
              <a:rPr lang="en-US" altLang="en-US" sz="3200" dirty="0">
                <a:latin typeface="+mn-lt"/>
              </a:rPr>
              <a:t> is dissolved in 100.0 g of H</a:t>
            </a:r>
            <a:r>
              <a:rPr lang="en-US" altLang="en-US" sz="3200" baseline="-25000" dirty="0">
                <a:latin typeface="+mn-lt"/>
              </a:rPr>
              <a:t>2</a:t>
            </a:r>
            <a:r>
              <a:rPr lang="en-US" altLang="en-US" sz="3200" dirty="0">
                <a:latin typeface="+mn-lt"/>
              </a:rPr>
              <a:t>O, the freezing point is found to be -0.093 </a:t>
            </a:r>
            <a:r>
              <a:rPr lang="en-US" altLang="en-US" sz="3200" baseline="30000" dirty="0" err="1">
                <a:latin typeface="+mn-lt"/>
              </a:rPr>
              <a:t>o</a:t>
            </a:r>
            <a:r>
              <a:rPr lang="en-US" altLang="en-US" sz="3200" dirty="0" err="1">
                <a:latin typeface="+mn-lt"/>
              </a:rPr>
              <a:t>C.</a:t>
            </a:r>
            <a:r>
              <a:rPr lang="en-US" altLang="en-US" sz="3200" dirty="0">
                <a:latin typeface="+mn-lt"/>
              </a:rPr>
              <a:t>  How many ions are present for each formula unit of K</a:t>
            </a:r>
            <a:r>
              <a:rPr lang="en-US" altLang="en-US" sz="3200" baseline="-25000" dirty="0">
                <a:latin typeface="+mn-lt"/>
              </a:rPr>
              <a:t>3</a:t>
            </a:r>
            <a:r>
              <a:rPr lang="en-US" altLang="en-US" sz="3200" dirty="0">
                <a:latin typeface="+mn-lt"/>
              </a:rPr>
              <a:t>Fe(CN)</a:t>
            </a:r>
            <a:r>
              <a:rPr lang="en-US" altLang="en-US" sz="3200" baseline="-25000" dirty="0">
                <a:latin typeface="+mn-lt"/>
              </a:rPr>
              <a:t>6</a:t>
            </a:r>
            <a:r>
              <a:rPr lang="en-US" altLang="en-US" sz="3200" dirty="0">
                <a:latin typeface="+mn-lt"/>
              </a:rPr>
              <a:t> dissolved?</a:t>
            </a:r>
            <a:endParaRPr lang="en-US" alt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52400" y="152400"/>
            <a:ext cx="868680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>
              <a:defRPr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3.	Vapor Pressure Lowering (similar to mole fraction calculation from gas laws unit)</a:t>
            </a:r>
          </a:p>
          <a:p>
            <a:pPr>
              <a:defRPr/>
            </a:pPr>
            <a:endParaRPr lang="en-US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en-US" sz="32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660033"/>
                </a:solidFill>
              </a:rPr>
              <a:t>P</a:t>
            </a:r>
            <a:r>
              <a:rPr lang="en-US" sz="3600" baseline="-25000" dirty="0" err="1" smtClean="0">
                <a:solidFill>
                  <a:srgbClr val="660033"/>
                </a:solidFill>
              </a:rPr>
              <a:t>solvent</a:t>
            </a:r>
            <a:r>
              <a:rPr lang="en-US" sz="3600" baseline="-25000" dirty="0" smtClean="0">
                <a:solidFill>
                  <a:srgbClr val="660033"/>
                </a:solidFill>
              </a:rPr>
              <a:t> </a:t>
            </a:r>
            <a:r>
              <a:rPr lang="en-US" sz="3600" dirty="0" smtClean="0">
                <a:solidFill>
                  <a:srgbClr val="660033"/>
                </a:solidFill>
              </a:rPr>
              <a:t>= </a:t>
            </a:r>
            <a:r>
              <a:rPr lang="en-US" sz="3600" dirty="0" smtClean="0">
                <a:solidFill>
                  <a:srgbClr val="660033"/>
                </a:solidFill>
                <a:sym typeface="Symbol" pitchFamily="18" charset="2"/>
              </a:rPr>
              <a:t></a:t>
            </a:r>
            <a:r>
              <a:rPr lang="en-US" sz="3600" baseline="-25000" dirty="0" smtClean="0">
                <a:solidFill>
                  <a:srgbClr val="660033"/>
                </a:solidFill>
              </a:rPr>
              <a:t>solvent </a:t>
            </a:r>
            <a:r>
              <a:rPr lang="en-US" sz="3600" dirty="0" err="1" smtClean="0">
                <a:solidFill>
                  <a:srgbClr val="660033"/>
                </a:solidFill>
              </a:rPr>
              <a:t>P</a:t>
            </a:r>
            <a:r>
              <a:rPr lang="en-US" sz="3600" baseline="-25000" dirty="0" err="1" smtClean="0">
                <a:solidFill>
                  <a:srgbClr val="660033"/>
                </a:solidFill>
              </a:rPr>
              <a:t>pure</a:t>
            </a:r>
            <a:endParaRPr lang="en-US" sz="3600" baseline="-25000" dirty="0" smtClean="0">
              <a:solidFill>
                <a:srgbClr val="660033"/>
              </a:solidFill>
            </a:endParaRPr>
          </a:p>
          <a:p>
            <a:pPr algn="ctr">
              <a:defRPr/>
            </a:pPr>
            <a:endParaRPr lang="en-US" sz="3600" dirty="0" smtClean="0">
              <a:solidFill>
                <a:srgbClr val="660033"/>
              </a:solidFill>
            </a:endParaRPr>
          </a:p>
          <a:p>
            <a:pPr algn="ctr">
              <a:defRPr/>
            </a:pPr>
            <a:r>
              <a:rPr lang="en-US" sz="3600" dirty="0" smtClean="0">
                <a:solidFill>
                  <a:srgbClr val="660033"/>
                </a:solidFill>
              </a:rPr>
              <a:t> </a:t>
            </a:r>
            <a:r>
              <a:rPr lang="en-US" sz="3600" dirty="0" smtClean="0">
                <a:solidFill>
                  <a:srgbClr val="660033"/>
                </a:solidFill>
                <a:sym typeface="Symbol" pitchFamily="18" charset="2"/>
              </a:rPr>
              <a:t></a:t>
            </a:r>
            <a:r>
              <a:rPr lang="en-US" sz="3600" dirty="0" smtClean="0">
                <a:solidFill>
                  <a:srgbClr val="660033"/>
                </a:solidFill>
              </a:rPr>
              <a:t> known as </a:t>
            </a:r>
            <a:r>
              <a:rPr lang="en-US" sz="3600" i="1" dirty="0" err="1" smtClean="0">
                <a:solidFill>
                  <a:srgbClr val="660033"/>
                </a:solidFill>
              </a:rPr>
              <a:t>Raoult’s</a:t>
            </a:r>
            <a:r>
              <a:rPr lang="en-US" sz="3600" i="1" dirty="0" smtClean="0">
                <a:solidFill>
                  <a:srgbClr val="660033"/>
                </a:solidFill>
              </a:rPr>
              <a:t> Law</a:t>
            </a:r>
            <a:endParaRPr lang="en-US" sz="3600" i="1" dirty="0" smtClean="0">
              <a:solidFill>
                <a:srgbClr val="000099"/>
              </a:solidFill>
            </a:endParaRPr>
          </a:p>
          <a:p>
            <a:pPr lvl="2">
              <a:defRPr/>
            </a:pPr>
            <a:endParaRPr lang="en-US" sz="3200" dirty="0" smtClean="0">
              <a:solidFill>
                <a:srgbClr val="000099"/>
              </a:solidFill>
            </a:endParaRPr>
          </a:p>
          <a:p>
            <a:pPr lvl="2">
              <a:defRPr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where </a:t>
            </a: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en-US" sz="3200" baseline="-25000" dirty="0" err="1" smtClean="0">
                <a:solidFill>
                  <a:schemeClr val="accent1">
                    <a:lumMod val="50000"/>
                  </a:schemeClr>
                </a:solidFill>
              </a:rPr>
              <a:t>pure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 = vapor pressure of the pure solvent,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sym typeface="Symbol" pitchFamily="18" charset="2"/>
              </a:rPr>
              <a:t></a:t>
            </a:r>
            <a:r>
              <a:rPr lang="en-US" sz="3200" baseline="-25000" dirty="0" smtClean="0">
                <a:solidFill>
                  <a:schemeClr val="accent1">
                    <a:lumMod val="50000"/>
                  </a:schemeClr>
                </a:solidFill>
              </a:rPr>
              <a:t>solvent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 = mole fraction of the solvent, and P is the vapor pressure of the solvent in the solution.</a:t>
            </a:r>
          </a:p>
          <a:p>
            <a:pPr lvl="2">
              <a:defRPr/>
            </a:pP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667000" y="41275"/>
            <a:ext cx="376872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dirty="0" smtClean="0"/>
              <a:t>RAOULT’S LAW</a:t>
            </a:r>
          </a:p>
          <a:p>
            <a:pPr algn="ctr">
              <a:defRPr/>
            </a:pPr>
            <a:endParaRPr lang="en-US" sz="1000" dirty="0" smtClean="0"/>
          </a:p>
          <a:p>
            <a:pPr algn="ctr">
              <a:defRPr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 X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º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65125" y="838200"/>
            <a:ext cx="8043863" cy="593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  =  solvent</a:t>
            </a:r>
          </a:p>
          <a:p>
            <a:r>
              <a:rPr lang="en-US" altLang="en-US"/>
              <a:t>B  =  solute</a:t>
            </a:r>
          </a:p>
          <a:p>
            <a:r>
              <a:rPr lang="en-US" altLang="en-US"/>
              <a:t>P</a:t>
            </a:r>
            <a:r>
              <a:rPr lang="en-US" altLang="en-US" baseline="-25000"/>
              <a:t>A</a:t>
            </a:r>
            <a:r>
              <a:rPr lang="en-US" altLang="en-US"/>
              <a:t>  =  vapor pressure of A in the solution</a:t>
            </a:r>
          </a:p>
          <a:p>
            <a:r>
              <a:rPr lang="en-US" altLang="en-US"/>
              <a:t>X</a:t>
            </a:r>
            <a:r>
              <a:rPr lang="en-US" altLang="en-US" baseline="-25000"/>
              <a:t>A</a:t>
            </a:r>
            <a:r>
              <a:rPr lang="en-US" altLang="en-US"/>
              <a:t>  =  mole fraction of A</a:t>
            </a:r>
          </a:p>
          <a:p>
            <a:r>
              <a:rPr lang="en-US" altLang="en-US"/>
              <a:t>P</a:t>
            </a:r>
            <a:r>
              <a:rPr lang="en-US" altLang="en-US" baseline="-25000"/>
              <a:t>A</a:t>
            </a:r>
            <a:r>
              <a:rPr lang="en-US" altLang="en-US"/>
              <a:t>º  =  vapor pressure of pure solvent </a:t>
            </a:r>
          </a:p>
          <a:p>
            <a:endParaRPr lang="en-US" altLang="en-US"/>
          </a:p>
          <a:p>
            <a:r>
              <a:rPr lang="en-US" altLang="en-US"/>
              <a:t>P</a:t>
            </a:r>
            <a:r>
              <a:rPr lang="en-US" altLang="en-US" baseline="-25000"/>
              <a:t>A</a:t>
            </a:r>
            <a:r>
              <a:rPr lang="en-US" altLang="en-US"/>
              <a:t> must be non zero and the solute must be nonvolatile and </a:t>
            </a:r>
          </a:p>
          <a:p>
            <a:r>
              <a:rPr lang="en-US" altLang="en-US"/>
              <a:t>temperature is constant.  Raoult’s law is for ideal solutions</a:t>
            </a:r>
          </a:p>
          <a:p>
            <a:endParaRPr lang="en-US" altLang="en-US"/>
          </a:p>
          <a:p>
            <a:r>
              <a:rPr lang="en-US" altLang="en-US"/>
              <a:t>                      P</a:t>
            </a:r>
            <a:r>
              <a:rPr lang="en-US" altLang="en-US" baseline="-25000"/>
              <a:t>A</a:t>
            </a:r>
            <a:r>
              <a:rPr lang="en-US" altLang="en-US"/>
              <a:t>      ideal              P</a:t>
            </a:r>
            <a:r>
              <a:rPr lang="en-US" altLang="en-US" baseline="-25000"/>
              <a:t>A</a:t>
            </a:r>
            <a:r>
              <a:rPr lang="en-US" altLang="en-US"/>
              <a:t>º</a:t>
            </a:r>
          </a:p>
          <a:p>
            <a:r>
              <a:rPr lang="en-US" altLang="en-US"/>
              <a:t>                                 +          -</a:t>
            </a:r>
          </a:p>
          <a:p>
            <a:endParaRPr lang="en-US" altLang="en-US"/>
          </a:p>
          <a:p>
            <a:r>
              <a:rPr lang="en-US" altLang="en-US"/>
              <a:t>                             0      X</a:t>
            </a:r>
            <a:r>
              <a:rPr lang="en-US" altLang="en-US" baseline="-25000"/>
              <a:t>A</a:t>
            </a:r>
            <a:r>
              <a:rPr lang="en-US" altLang="en-US"/>
              <a:t>          1</a:t>
            </a:r>
          </a:p>
          <a:p>
            <a:endParaRPr lang="en-US" altLang="en-US" sz="1600"/>
          </a:p>
          <a:p>
            <a:r>
              <a:rPr lang="en-US" altLang="en-US"/>
              <a:t>positive deviation =  non ideal solutions</a:t>
            </a:r>
          </a:p>
          <a:p>
            <a:r>
              <a:rPr lang="en-US" altLang="en-US"/>
              <a:t>negative deviation =  vapor pressure is lowered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2743200" y="4038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2743200" y="53340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V="1">
            <a:off x="4495800" y="4038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2743200" y="4114800"/>
            <a:ext cx="1676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334000" y="4267200"/>
            <a:ext cx="3902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The solute attracts</a:t>
            </a:r>
          </a:p>
          <a:p>
            <a:r>
              <a:rPr lang="en-US" altLang="en-US"/>
              <a:t>the solvent molecules</a:t>
            </a:r>
          </a:p>
          <a:p>
            <a:r>
              <a:rPr lang="en-US" altLang="en-US"/>
              <a:t>reducing the solvents</a:t>
            </a:r>
          </a:p>
          <a:p>
            <a:r>
              <a:rPr lang="en-US" altLang="en-US"/>
              <a:t>escape into the vapor phase.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2075</Words>
  <Application>Microsoft Office PowerPoint</Application>
  <PresentationFormat>On-screen Show (4:3)</PresentationFormat>
  <Paragraphs>230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Times New Roman</vt:lpstr>
      <vt:lpstr>Arial</vt:lpstr>
      <vt:lpstr>Calibri</vt:lpstr>
      <vt:lpstr>Symbol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terry boan</dc:creator>
  <cp:lastModifiedBy>Boan, Terry A</cp:lastModifiedBy>
  <cp:revision>66</cp:revision>
  <dcterms:created xsi:type="dcterms:W3CDTF">2005-11-14T18:46:29Z</dcterms:created>
  <dcterms:modified xsi:type="dcterms:W3CDTF">2020-06-04T20:37:25Z</dcterms:modified>
</cp:coreProperties>
</file>