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sldIdLst>
    <p:sldId id="256" r:id="rId2"/>
    <p:sldId id="257" r:id="rId3"/>
    <p:sldId id="258" r:id="rId4"/>
    <p:sldId id="340" r:id="rId5"/>
    <p:sldId id="317" r:id="rId6"/>
    <p:sldId id="259" r:id="rId7"/>
    <p:sldId id="336" r:id="rId8"/>
    <p:sldId id="260" r:id="rId9"/>
    <p:sldId id="318" r:id="rId10"/>
    <p:sldId id="264" r:id="rId11"/>
    <p:sldId id="262" r:id="rId12"/>
    <p:sldId id="263" r:id="rId13"/>
    <p:sldId id="323" r:id="rId14"/>
    <p:sldId id="324" r:id="rId15"/>
    <p:sldId id="265" r:id="rId16"/>
    <p:sldId id="280" r:id="rId17"/>
    <p:sldId id="282" r:id="rId18"/>
    <p:sldId id="281" r:id="rId19"/>
    <p:sldId id="267" r:id="rId20"/>
    <p:sldId id="319" r:id="rId21"/>
    <p:sldId id="325" r:id="rId22"/>
    <p:sldId id="320" r:id="rId23"/>
    <p:sldId id="321" r:id="rId24"/>
    <p:sldId id="322" r:id="rId25"/>
    <p:sldId id="326" r:id="rId26"/>
    <p:sldId id="268" r:id="rId27"/>
    <p:sldId id="269" r:id="rId28"/>
    <p:sldId id="271" r:id="rId29"/>
    <p:sldId id="273" r:id="rId30"/>
    <p:sldId id="329" r:id="rId31"/>
    <p:sldId id="274" r:id="rId32"/>
    <p:sldId id="275" r:id="rId33"/>
    <p:sldId id="328" r:id="rId34"/>
    <p:sldId id="276" r:id="rId35"/>
    <p:sldId id="277" r:id="rId36"/>
    <p:sldId id="330" r:id="rId37"/>
    <p:sldId id="278" r:id="rId38"/>
    <p:sldId id="313" r:id="rId39"/>
    <p:sldId id="332" r:id="rId40"/>
    <p:sldId id="302" r:id="rId41"/>
    <p:sldId id="303" r:id="rId42"/>
    <p:sldId id="331" r:id="rId43"/>
    <p:sldId id="272" r:id="rId44"/>
    <p:sldId id="283" r:id="rId45"/>
    <p:sldId id="284" r:id="rId46"/>
    <p:sldId id="337" r:id="rId47"/>
    <p:sldId id="338" r:id="rId48"/>
    <p:sldId id="285" r:id="rId49"/>
    <p:sldId id="333" r:id="rId50"/>
    <p:sldId id="286" r:id="rId51"/>
    <p:sldId id="339" r:id="rId52"/>
    <p:sldId id="290" r:id="rId53"/>
    <p:sldId id="287" r:id="rId54"/>
    <p:sldId id="334" r:id="rId55"/>
    <p:sldId id="288" r:id="rId56"/>
    <p:sldId id="289" r:id="rId57"/>
    <p:sldId id="291" r:id="rId58"/>
    <p:sldId id="293" r:id="rId59"/>
    <p:sldId id="292" r:id="rId60"/>
    <p:sldId id="294" r:id="rId61"/>
    <p:sldId id="335" r:id="rId62"/>
    <p:sldId id="295" r:id="rId63"/>
    <p:sldId id="296" r:id="rId64"/>
    <p:sldId id="297" r:id="rId65"/>
    <p:sldId id="298" r:id="rId66"/>
    <p:sldId id="299" r:id="rId67"/>
    <p:sldId id="300" r:id="rId68"/>
    <p:sldId id="301" r:id="rId69"/>
    <p:sldId id="279" r:id="rId70"/>
    <p:sldId id="306" r:id="rId71"/>
    <p:sldId id="307" r:id="rId72"/>
    <p:sldId id="308" r:id="rId73"/>
    <p:sldId id="309" r:id="rId74"/>
    <p:sldId id="314" r:id="rId75"/>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3066" autoAdjust="0"/>
  </p:normalViewPr>
  <p:slideViewPr>
    <p:cSldViewPr>
      <p:cViewPr varScale="1">
        <p:scale>
          <a:sx n="41" d="100"/>
          <a:sy n="41" d="100"/>
        </p:scale>
        <p:origin x="60" y="88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050" name="Rectangle 2">
            <a:extLst>
              <a:ext uri="{FF2B5EF4-FFF2-40B4-BE49-F238E27FC236}">
                <a16:creationId xmlns:a16="http://schemas.microsoft.com/office/drawing/2014/main" xmlns="" id="{C74D3C57-867E-4528-B744-B03CEDF3B38F}"/>
              </a:ext>
            </a:extLst>
          </p:cNvPr>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Microsoft YaHei" charset="-122"/>
              </a:defRPr>
            </a:lvl1pPr>
          </a:lstStyle>
          <a:p>
            <a:pPr>
              <a:defRPr/>
            </a:pPr>
            <a:endParaRPr lang="en-US"/>
          </a:p>
        </p:txBody>
      </p:sp>
      <p:sp>
        <p:nvSpPr>
          <p:cNvPr id="2051" name="Rectangle 3">
            <a:extLst>
              <a:ext uri="{FF2B5EF4-FFF2-40B4-BE49-F238E27FC236}">
                <a16:creationId xmlns:a16="http://schemas.microsoft.com/office/drawing/2014/main" xmlns="" id="{B8615632-2BD2-4DF0-B9CE-3009F078E87A}"/>
              </a:ext>
            </a:extLst>
          </p:cNvPr>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Microsoft YaHei" charset="-122"/>
              </a:defRPr>
            </a:lvl1pPr>
          </a:lstStyle>
          <a:p>
            <a:pPr>
              <a:defRPr/>
            </a:pPr>
            <a:endParaRPr lang="en-US"/>
          </a:p>
        </p:txBody>
      </p:sp>
      <p:sp>
        <p:nvSpPr>
          <p:cNvPr id="5125"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a:extLst>
              <a:ext uri="{FF2B5EF4-FFF2-40B4-BE49-F238E27FC236}">
                <a16:creationId xmlns:a16="http://schemas.microsoft.com/office/drawing/2014/main" xmlns="" id="{6DA81928-4468-421F-B6E3-781ADCB551E3}"/>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xmlns="" id="{00384A7E-3CB9-4318-A397-A059F35A08A1}"/>
              </a:ext>
            </a:extLst>
          </p:cNvPr>
          <p:cNvSpPr>
            <a:spLocks noGrp="1" noChangeArrowheads="1"/>
          </p:cNvSpPr>
          <p:nvPr>
            <p:ph type="ftr"/>
          </p:nvPr>
        </p:nvSpPr>
        <p:spPr bwMode="auto">
          <a:xfrm>
            <a:off x="0" y="8685213"/>
            <a:ext cx="29702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Microsoft YaHei" charset="-122"/>
              </a:defRPr>
            </a:lvl1pPr>
          </a:lstStyle>
          <a:p>
            <a:pPr>
              <a:defRPr/>
            </a:pPr>
            <a:endParaRPr lang="en-US"/>
          </a:p>
        </p:txBody>
      </p:sp>
      <p:sp>
        <p:nvSpPr>
          <p:cNvPr id="2055" name="Rectangle 7">
            <a:extLst>
              <a:ext uri="{FF2B5EF4-FFF2-40B4-BE49-F238E27FC236}">
                <a16:creationId xmlns:a16="http://schemas.microsoft.com/office/drawing/2014/main" xmlns="" id="{80A1CED9-EB65-4010-8DA8-0DE0BF9F4196}"/>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fld id="{9EB3C005-4F00-4C63-A231-A1721CA8B775}" type="slidenum">
              <a:rPr lang="en-US" altLang="en-US"/>
              <a:pPr>
                <a:defRPr/>
              </a:pPr>
              <a:t>‹#›</a:t>
            </a:fld>
            <a:endParaRPr lang="en-US" altLang="en-US"/>
          </a:p>
        </p:txBody>
      </p:sp>
    </p:spTree>
    <p:extLst>
      <p:ext uri="{BB962C8B-B14F-4D97-AF65-F5344CB8AC3E}">
        <p14:creationId xmlns:p14="http://schemas.microsoft.com/office/powerpoint/2010/main" val="27784684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57DFCE5-FBDE-47AB-A10C-65DA39D24278}" type="slidenum">
              <a:rPr lang="en-US" altLang="en-US" smtClean="0">
                <a:latin typeface="Arial" panose="020B0604020202020204" pitchFamily="34" charset="0"/>
              </a:rPr>
              <a:pPr>
                <a:spcBef>
                  <a:spcPct val="0"/>
                </a:spcBef>
                <a:buClrTx/>
                <a:buFontTx/>
                <a:buNone/>
              </a:pPr>
              <a:t>1</a:t>
            </a:fld>
            <a:endParaRPr lang="en-US" altLang="en-US" smtClean="0">
              <a:latin typeface="Arial" panose="020B0604020202020204" pitchFamily="34" charset="0"/>
            </a:endParaRPr>
          </a:p>
        </p:txBody>
      </p:sp>
      <p:sp>
        <p:nvSpPr>
          <p:cNvPr id="717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59635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AE6155E-35B4-4D5A-A9C3-17B3C1D9B1B3}" type="slidenum">
              <a:rPr lang="en-US" altLang="en-US" smtClean="0">
                <a:latin typeface="Arial" panose="020B0604020202020204" pitchFamily="34" charset="0"/>
              </a:rPr>
              <a:pPr>
                <a:spcBef>
                  <a:spcPct val="0"/>
                </a:spcBef>
                <a:buClrTx/>
                <a:buFontTx/>
                <a:buNone/>
              </a:pPr>
              <a:t>12</a:t>
            </a:fld>
            <a:endParaRPr lang="en-US" altLang="en-US" smtClean="0">
              <a:latin typeface="Arial" panose="020B0604020202020204" pitchFamily="34" charset="0"/>
            </a:endParaRPr>
          </a:p>
        </p:txBody>
      </p:sp>
      <p:sp>
        <p:nvSpPr>
          <p:cNvPr id="2560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2327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4EED975-81C4-434D-A02E-644DF4D8EEB8}" type="slidenum">
              <a:rPr lang="en-US" altLang="en-US" smtClean="0">
                <a:latin typeface="Arial" panose="020B0604020202020204" pitchFamily="34" charset="0"/>
              </a:rPr>
              <a:pPr>
                <a:spcBef>
                  <a:spcPct val="0"/>
                </a:spcBef>
                <a:buClrTx/>
                <a:buFontTx/>
                <a:buNone/>
              </a:pPr>
              <a:t>15</a:t>
            </a:fld>
            <a:endParaRPr lang="en-US" altLang="en-US" smtClean="0">
              <a:latin typeface="Arial" panose="020B0604020202020204" pitchFamily="34" charset="0"/>
            </a:endParaRPr>
          </a:p>
        </p:txBody>
      </p:sp>
      <p:sp>
        <p:nvSpPr>
          <p:cNvPr id="2969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9914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AE983A9-8302-4918-8D93-CEDB0ED7B0A5}" type="slidenum">
              <a:rPr lang="en-US" altLang="en-US" smtClean="0">
                <a:latin typeface="Arial" panose="020B0604020202020204" pitchFamily="34" charset="0"/>
              </a:rPr>
              <a:pPr>
                <a:spcBef>
                  <a:spcPct val="0"/>
                </a:spcBef>
                <a:buClrTx/>
                <a:buFontTx/>
                <a:buNone/>
              </a:pPr>
              <a:t>16</a:t>
            </a:fld>
            <a:endParaRPr lang="en-US" altLang="en-US" smtClean="0">
              <a:latin typeface="Arial" panose="020B0604020202020204" pitchFamily="34" charset="0"/>
            </a:endParaRPr>
          </a:p>
        </p:txBody>
      </p:sp>
      <p:sp>
        <p:nvSpPr>
          <p:cNvPr id="3174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3339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0A1FBB6-BFF9-4D56-96D6-19FA40F82B2F}" type="slidenum">
              <a:rPr lang="en-US" altLang="en-US" smtClean="0">
                <a:latin typeface="Arial" panose="020B0604020202020204" pitchFamily="34" charset="0"/>
              </a:rPr>
              <a:pPr>
                <a:spcBef>
                  <a:spcPct val="0"/>
                </a:spcBef>
                <a:buClrTx/>
                <a:buFontTx/>
                <a:buNone/>
              </a:pPr>
              <a:t>17</a:t>
            </a:fld>
            <a:endParaRPr lang="en-US" altLang="en-US" smtClean="0">
              <a:latin typeface="Arial" panose="020B0604020202020204" pitchFamily="34" charset="0"/>
            </a:endParaRPr>
          </a:p>
        </p:txBody>
      </p:sp>
      <p:sp>
        <p:nvSpPr>
          <p:cNvPr id="3379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7574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C240679-A45A-488B-950E-67DC793A3F1D}" type="slidenum">
              <a:rPr lang="en-US" altLang="en-US" smtClean="0">
                <a:latin typeface="Arial" panose="020B0604020202020204" pitchFamily="34" charset="0"/>
              </a:rPr>
              <a:pPr>
                <a:spcBef>
                  <a:spcPct val="0"/>
                </a:spcBef>
                <a:buClrTx/>
                <a:buFontTx/>
                <a:buNone/>
              </a:pPr>
              <a:t>18</a:t>
            </a:fld>
            <a:endParaRPr lang="en-US" altLang="en-US" smtClean="0">
              <a:latin typeface="Arial" panose="020B0604020202020204" pitchFamily="34" charset="0"/>
            </a:endParaRPr>
          </a:p>
        </p:txBody>
      </p:sp>
      <p:sp>
        <p:nvSpPr>
          <p:cNvPr id="3584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4453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13EA03E-7278-4F72-B4AA-916EC3B8955A}" type="slidenum">
              <a:rPr lang="en-US" altLang="en-US" smtClean="0">
                <a:latin typeface="Arial" panose="020B0604020202020204" pitchFamily="34" charset="0"/>
              </a:rPr>
              <a:pPr>
                <a:spcBef>
                  <a:spcPct val="0"/>
                </a:spcBef>
                <a:buClrTx/>
                <a:buFontTx/>
                <a:buNone/>
              </a:pPr>
              <a:t>19</a:t>
            </a:fld>
            <a:endParaRPr lang="en-US" altLang="en-US" smtClean="0">
              <a:latin typeface="Arial" panose="020B0604020202020204" pitchFamily="34" charset="0"/>
            </a:endParaRPr>
          </a:p>
        </p:txBody>
      </p:sp>
      <p:sp>
        <p:nvSpPr>
          <p:cNvPr id="3789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240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C4D9593-A159-448B-B8FE-060F2C7B1E6B}" type="slidenum">
              <a:rPr lang="en-US" altLang="en-US" smtClean="0">
                <a:latin typeface="Arial" panose="020B0604020202020204" pitchFamily="34" charset="0"/>
              </a:rPr>
              <a:pPr>
                <a:spcBef>
                  <a:spcPct val="0"/>
                </a:spcBef>
                <a:buClrTx/>
                <a:buFontTx/>
                <a:buNone/>
              </a:pPr>
              <a:t>26</a:t>
            </a:fld>
            <a:endParaRPr lang="en-US" altLang="en-US" smtClean="0">
              <a:latin typeface="Arial" panose="020B0604020202020204" pitchFamily="34" charset="0"/>
            </a:endParaRPr>
          </a:p>
        </p:txBody>
      </p:sp>
      <p:sp>
        <p:nvSpPr>
          <p:cNvPr id="4608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0656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2353CC7-998A-45FF-BC98-9FFFABD93937}" type="slidenum">
              <a:rPr lang="en-US" altLang="en-US" smtClean="0">
                <a:latin typeface="Arial" panose="020B0604020202020204" pitchFamily="34" charset="0"/>
              </a:rPr>
              <a:pPr>
                <a:spcBef>
                  <a:spcPct val="0"/>
                </a:spcBef>
                <a:buClrTx/>
                <a:buFontTx/>
                <a:buNone/>
              </a:pPr>
              <a:t>27</a:t>
            </a:fld>
            <a:endParaRPr lang="en-US" altLang="en-US" smtClean="0">
              <a:latin typeface="Arial" panose="020B0604020202020204" pitchFamily="34" charset="0"/>
            </a:endParaRPr>
          </a:p>
        </p:txBody>
      </p:sp>
      <p:sp>
        <p:nvSpPr>
          <p:cNvPr id="4813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4460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DB237AC-2793-4721-A074-0C17E24D7EB5}" type="slidenum">
              <a:rPr lang="en-US" altLang="en-US" smtClean="0">
                <a:latin typeface="Arial" panose="020B0604020202020204" pitchFamily="34" charset="0"/>
              </a:rPr>
              <a:pPr>
                <a:spcBef>
                  <a:spcPct val="0"/>
                </a:spcBef>
                <a:buClrTx/>
                <a:buFontTx/>
                <a:buNone/>
              </a:pPr>
              <a:t>28</a:t>
            </a:fld>
            <a:endParaRPr lang="en-US" altLang="en-US" smtClean="0">
              <a:latin typeface="Arial" panose="020B0604020202020204" pitchFamily="34" charset="0"/>
            </a:endParaRPr>
          </a:p>
        </p:txBody>
      </p:sp>
      <p:sp>
        <p:nvSpPr>
          <p:cNvPr id="5017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50359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87CA1F1-9E93-4D87-B2BA-A8E02926846A}" type="slidenum">
              <a:rPr lang="en-US" altLang="en-US" smtClean="0">
                <a:latin typeface="Arial" panose="020B0604020202020204" pitchFamily="34" charset="0"/>
              </a:rPr>
              <a:pPr>
                <a:spcBef>
                  <a:spcPct val="0"/>
                </a:spcBef>
                <a:buClrTx/>
                <a:buFontTx/>
                <a:buNone/>
              </a:pPr>
              <a:t>29</a:t>
            </a:fld>
            <a:endParaRPr lang="en-US" altLang="en-US" smtClean="0">
              <a:latin typeface="Arial" panose="020B0604020202020204" pitchFamily="34" charset="0"/>
            </a:endParaRPr>
          </a:p>
        </p:txBody>
      </p:sp>
      <p:sp>
        <p:nvSpPr>
          <p:cNvPr id="5222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5196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4DF94D7-7057-4C49-898E-D1720FE18CD6}" type="slidenum">
              <a:rPr lang="en-US" altLang="en-US" smtClean="0">
                <a:latin typeface="Arial" panose="020B0604020202020204" pitchFamily="34" charset="0"/>
              </a:rPr>
              <a:pPr>
                <a:spcBef>
                  <a:spcPct val="0"/>
                </a:spcBef>
                <a:buClrTx/>
                <a:buFontTx/>
                <a:buNone/>
              </a:pPr>
              <a:t>2</a:t>
            </a:fld>
            <a:endParaRPr lang="en-US" altLang="en-US" smtClean="0">
              <a:latin typeface="Arial" panose="020B0604020202020204" pitchFamily="34" charset="0"/>
            </a:endParaRPr>
          </a:p>
        </p:txBody>
      </p:sp>
      <p:sp>
        <p:nvSpPr>
          <p:cNvPr id="921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1057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1FD2B2C-2050-46B9-A1E2-80BF5C84CBEC}" type="slidenum">
              <a:rPr lang="en-US" altLang="en-US" smtClean="0">
                <a:latin typeface="Arial" panose="020B0604020202020204" pitchFamily="34" charset="0"/>
              </a:rPr>
              <a:pPr>
                <a:spcBef>
                  <a:spcPct val="0"/>
                </a:spcBef>
                <a:buClrTx/>
                <a:buFontTx/>
                <a:buNone/>
              </a:pPr>
              <a:t>31</a:t>
            </a:fld>
            <a:endParaRPr lang="en-US" altLang="en-US" smtClean="0">
              <a:latin typeface="Arial" panose="020B0604020202020204" pitchFamily="34" charset="0"/>
            </a:endParaRPr>
          </a:p>
        </p:txBody>
      </p:sp>
      <p:sp>
        <p:nvSpPr>
          <p:cNvPr id="5529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86156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1A6B248-218C-4AEE-9761-8F084B625377}" type="slidenum">
              <a:rPr lang="en-US" altLang="en-US" smtClean="0">
                <a:latin typeface="Arial" panose="020B0604020202020204" pitchFamily="34" charset="0"/>
              </a:rPr>
              <a:pPr>
                <a:spcBef>
                  <a:spcPct val="0"/>
                </a:spcBef>
                <a:buClrTx/>
                <a:buFontTx/>
                <a:buNone/>
              </a:pPr>
              <a:t>32</a:t>
            </a:fld>
            <a:endParaRPr lang="en-US" altLang="en-US" smtClean="0">
              <a:latin typeface="Arial" panose="020B0604020202020204" pitchFamily="34" charset="0"/>
            </a:endParaRPr>
          </a:p>
        </p:txBody>
      </p:sp>
      <p:sp>
        <p:nvSpPr>
          <p:cNvPr id="5734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3950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C90CC28-F0CF-42BB-9C6A-98ED5B4CAD03}" type="slidenum">
              <a:rPr lang="en-US" altLang="en-US" smtClean="0">
                <a:latin typeface="Arial" panose="020B0604020202020204" pitchFamily="34" charset="0"/>
              </a:rPr>
              <a:pPr>
                <a:spcBef>
                  <a:spcPct val="0"/>
                </a:spcBef>
                <a:buClrTx/>
                <a:buFontTx/>
                <a:buNone/>
              </a:pPr>
              <a:t>34</a:t>
            </a:fld>
            <a:endParaRPr lang="en-US" altLang="en-US" smtClean="0">
              <a:latin typeface="Arial" panose="020B0604020202020204" pitchFamily="34" charset="0"/>
            </a:endParaRPr>
          </a:p>
        </p:txBody>
      </p:sp>
      <p:sp>
        <p:nvSpPr>
          <p:cNvPr id="6041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52232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38D03F8-EFAD-4997-9B74-3125DC27202B}" type="slidenum">
              <a:rPr lang="en-US" altLang="en-US" smtClean="0">
                <a:latin typeface="Arial" panose="020B0604020202020204" pitchFamily="34" charset="0"/>
              </a:rPr>
              <a:pPr>
                <a:spcBef>
                  <a:spcPct val="0"/>
                </a:spcBef>
                <a:buClrTx/>
                <a:buFontTx/>
                <a:buNone/>
              </a:pPr>
              <a:t>35</a:t>
            </a:fld>
            <a:endParaRPr lang="en-US" altLang="en-US" smtClean="0">
              <a:latin typeface="Arial" panose="020B0604020202020204" pitchFamily="34" charset="0"/>
            </a:endParaRPr>
          </a:p>
        </p:txBody>
      </p:sp>
      <p:sp>
        <p:nvSpPr>
          <p:cNvPr id="6246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69082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A973739-E9BF-474B-92F2-C2BFFC9BF3FC}" type="slidenum">
              <a:rPr lang="en-US" altLang="en-US" smtClean="0">
                <a:latin typeface="Arial" panose="020B0604020202020204" pitchFamily="34" charset="0"/>
              </a:rPr>
              <a:pPr>
                <a:spcBef>
                  <a:spcPct val="0"/>
                </a:spcBef>
                <a:buClrTx/>
                <a:buFontTx/>
                <a:buNone/>
              </a:pPr>
              <a:t>37</a:t>
            </a:fld>
            <a:endParaRPr lang="en-US" altLang="en-US" smtClean="0">
              <a:latin typeface="Arial" panose="020B0604020202020204" pitchFamily="34" charset="0"/>
            </a:endParaRPr>
          </a:p>
        </p:txBody>
      </p:sp>
      <p:sp>
        <p:nvSpPr>
          <p:cNvPr id="6553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4434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4E7B4B0-039F-45F9-9422-69DE700588CE}" type="slidenum">
              <a:rPr lang="en-US" altLang="en-US" smtClean="0">
                <a:latin typeface="Arial" panose="020B0604020202020204" pitchFamily="34" charset="0"/>
              </a:rPr>
              <a:pPr>
                <a:spcBef>
                  <a:spcPct val="0"/>
                </a:spcBef>
                <a:buClrTx/>
                <a:buFontTx/>
                <a:buNone/>
              </a:pPr>
              <a:t>40</a:t>
            </a:fld>
            <a:endParaRPr lang="en-US" altLang="en-US" smtClean="0">
              <a:latin typeface="Arial" panose="020B0604020202020204" pitchFamily="34" charset="0"/>
            </a:endParaRPr>
          </a:p>
        </p:txBody>
      </p:sp>
      <p:sp>
        <p:nvSpPr>
          <p:cNvPr id="6963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94125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610D824-2C5A-44CC-8260-2F8467F996FB}" type="slidenum">
              <a:rPr lang="en-US" altLang="en-US" smtClean="0">
                <a:latin typeface="Arial" panose="020B0604020202020204" pitchFamily="34" charset="0"/>
              </a:rPr>
              <a:pPr>
                <a:spcBef>
                  <a:spcPct val="0"/>
                </a:spcBef>
                <a:buClrTx/>
                <a:buFontTx/>
                <a:buNone/>
              </a:pPr>
              <a:t>41</a:t>
            </a:fld>
            <a:endParaRPr lang="en-US" altLang="en-US" smtClean="0">
              <a:latin typeface="Arial" panose="020B0604020202020204" pitchFamily="34" charset="0"/>
            </a:endParaRPr>
          </a:p>
        </p:txBody>
      </p:sp>
      <p:sp>
        <p:nvSpPr>
          <p:cNvPr id="7168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53893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501BE7C-677F-460E-95EE-B52B1D616016}" type="slidenum">
              <a:rPr lang="en-US" altLang="en-US" smtClean="0">
                <a:latin typeface="Arial" panose="020B0604020202020204" pitchFamily="34" charset="0"/>
              </a:rPr>
              <a:pPr>
                <a:spcBef>
                  <a:spcPct val="0"/>
                </a:spcBef>
                <a:buClrTx/>
                <a:buFontTx/>
                <a:buNone/>
              </a:pPr>
              <a:t>43</a:t>
            </a:fld>
            <a:endParaRPr lang="en-US" altLang="en-US" smtClean="0">
              <a:latin typeface="Arial" panose="020B0604020202020204" pitchFamily="34" charset="0"/>
            </a:endParaRPr>
          </a:p>
        </p:txBody>
      </p:sp>
      <p:sp>
        <p:nvSpPr>
          <p:cNvPr id="7475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77778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EFAB47D-AE65-4784-B8FD-401F2A6E4498}" type="slidenum">
              <a:rPr lang="en-US" altLang="en-US" smtClean="0">
                <a:latin typeface="Arial" panose="020B0604020202020204" pitchFamily="34" charset="0"/>
              </a:rPr>
              <a:pPr>
                <a:spcBef>
                  <a:spcPct val="0"/>
                </a:spcBef>
                <a:buClrTx/>
                <a:buFontTx/>
                <a:buNone/>
              </a:pPr>
              <a:t>44</a:t>
            </a:fld>
            <a:endParaRPr lang="en-US" altLang="en-US" smtClean="0">
              <a:latin typeface="Arial" panose="020B0604020202020204" pitchFamily="34" charset="0"/>
            </a:endParaRPr>
          </a:p>
        </p:txBody>
      </p:sp>
      <p:sp>
        <p:nvSpPr>
          <p:cNvPr id="7680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30663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544BD9F-EED5-45F5-A178-115EE33BF0A4}" type="slidenum">
              <a:rPr lang="en-US" altLang="en-US" smtClean="0">
                <a:latin typeface="Arial" panose="020B0604020202020204" pitchFamily="34" charset="0"/>
              </a:rPr>
              <a:pPr>
                <a:spcBef>
                  <a:spcPct val="0"/>
                </a:spcBef>
                <a:buClrTx/>
                <a:buFontTx/>
                <a:buNone/>
              </a:pPr>
              <a:t>45</a:t>
            </a:fld>
            <a:endParaRPr lang="en-US" altLang="en-US" smtClean="0">
              <a:latin typeface="Arial" panose="020B0604020202020204" pitchFamily="34" charset="0"/>
            </a:endParaRPr>
          </a:p>
        </p:txBody>
      </p:sp>
      <p:sp>
        <p:nvSpPr>
          <p:cNvPr id="7885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6160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1E9B75B-4D20-48D0-A718-789E53734091}" type="slidenum">
              <a:rPr lang="en-US" altLang="en-US" smtClean="0">
                <a:latin typeface="Arial" panose="020B0604020202020204" pitchFamily="34" charset="0"/>
              </a:rPr>
              <a:pPr>
                <a:spcBef>
                  <a:spcPct val="0"/>
                </a:spcBef>
                <a:buClrTx/>
                <a:buFontTx/>
                <a:buNone/>
              </a:pPr>
              <a:t>3</a:t>
            </a:fld>
            <a:endParaRPr lang="en-US" altLang="en-US" smtClean="0">
              <a:latin typeface="Arial" panose="020B0604020202020204" pitchFamily="34" charset="0"/>
            </a:endParaRPr>
          </a:p>
        </p:txBody>
      </p:sp>
      <p:sp>
        <p:nvSpPr>
          <p:cNvPr id="1126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5225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544BD9F-EED5-45F5-A178-115EE33BF0A4}" type="slidenum">
              <a:rPr lang="en-US" altLang="en-US" smtClean="0">
                <a:latin typeface="Arial" panose="020B0604020202020204" pitchFamily="34" charset="0"/>
              </a:rPr>
              <a:pPr>
                <a:spcBef>
                  <a:spcPct val="0"/>
                </a:spcBef>
                <a:buClrTx/>
                <a:buFontTx/>
                <a:buNone/>
              </a:pPr>
              <a:t>46</a:t>
            </a:fld>
            <a:endParaRPr lang="en-US" altLang="en-US" smtClean="0">
              <a:latin typeface="Arial" panose="020B0604020202020204" pitchFamily="34" charset="0"/>
            </a:endParaRPr>
          </a:p>
        </p:txBody>
      </p:sp>
      <p:sp>
        <p:nvSpPr>
          <p:cNvPr id="7885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68356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544BD9F-EED5-45F5-A178-115EE33BF0A4}" type="slidenum">
              <a:rPr lang="en-US" altLang="en-US" smtClean="0">
                <a:latin typeface="Arial" panose="020B0604020202020204" pitchFamily="34" charset="0"/>
              </a:rPr>
              <a:pPr>
                <a:spcBef>
                  <a:spcPct val="0"/>
                </a:spcBef>
                <a:buClrTx/>
                <a:buFontTx/>
                <a:buNone/>
              </a:pPr>
              <a:t>47</a:t>
            </a:fld>
            <a:endParaRPr lang="en-US" altLang="en-US" smtClean="0">
              <a:latin typeface="Arial" panose="020B0604020202020204" pitchFamily="34" charset="0"/>
            </a:endParaRPr>
          </a:p>
        </p:txBody>
      </p:sp>
      <p:sp>
        <p:nvSpPr>
          <p:cNvPr id="7885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45473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B1CFBE2-FB25-4AC8-908C-8BAA8029711C}" type="slidenum">
              <a:rPr lang="en-US" altLang="en-US" smtClean="0">
                <a:latin typeface="Arial" panose="020B0604020202020204" pitchFamily="34" charset="0"/>
              </a:rPr>
              <a:pPr>
                <a:spcBef>
                  <a:spcPct val="0"/>
                </a:spcBef>
                <a:buClrTx/>
                <a:buFontTx/>
                <a:buNone/>
              </a:pPr>
              <a:t>48</a:t>
            </a:fld>
            <a:endParaRPr lang="en-US" altLang="en-US" smtClean="0">
              <a:latin typeface="Arial" panose="020B0604020202020204" pitchFamily="34" charset="0"/>
            </a:endParaRPr>
          </a:p>
        </p:txBody>
      </p:sp>
      <p:sp>
        <p:nvSpPr>
          <p:cNvPr id="8089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49239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A3A129A-D150-48A9-9ABC-271D20D3448B}" type="slidenum">
              <a:rPr lang="en-US" altLang="en-US" smtClean="0">
                <a:latin typeface="Arial" panose="020B0604020202020204" pitchFamily="34" charset="0"/>
              </a:rPr>
              <a:pPr>
                <a:spcBef>
                  <a:spcPct val="0"/>
                </a:spcBef>
                <a:buClrTx/>
                <a:buFontTx/>
                <a:buNone/>
              </a:pPr>
              <a:t>50</a:t>
            </a:fld>
            <a:endParaRPr lang="en-US" altLang="en-US" smtClean="0">
              <a:latin typeface="Arial" panose="020B0604020202020204" pitchFamily="34" charset="0"/>
            </a:endParaRPr>
          </a:p>
        </p:txBody>
      </p:sp>
      <p:sp>
        <p:nvSpPr>
          <p:cNvPr id="8397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80710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A3A129A-D150-48A9-9ABC-271D20D3448B}" type="slidenum">
              <a:rPr lang="en-US" altLang="en-US" smtClean="0">
                <a:latin typeface="Arial" panose="020B0604020202020204" pitchFamily="34" charset="0"/>
              </a:rPr>
              <a:pPr>
                <a:spcBef>
                  <a:spcPct val="0"/>
                </a:spcBef>
                <a:buClrTx/>
                <a:buFontTx/>
                <a:buNone/>
              </a:pPr>
              <a:t>51</a:t>
            </a:fld>
            <a:endParaRPr lang="en-US" altLang="en-US" smtClean="0">
              <a:latin typeface="Arial" panose="020B0604020202020204" pitchFamily="34" charset="0"/>
            </a:endParaRPr>
          </a:p>
        </p:txBody>
      </p:sp>
      <p:sp>
        <p:nvSpPr>
          <p:cNvPr id="8397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74024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1D4E231-6990-42D0-B0B4-BF04993F48EA}" type="slidenum">
              <a:rPr lang="en-US" altLang="en-US" smtClean="0">
                <a:latin typeface="Arial" panose="020B0604020202020204" pitchFamily="34" charset="0"/>
              </a:rPr>
              <a:pPr>
                <a:spcBef>
                  <a:spcPct val="0"/>
                </a:spcBef>
                <a:buClrTx/>
                <a:buFontTx/>
                <a:buNone/>
              </a:pPr>
              <a:t>52</a:t>
            </a:fld>
            <a:endParaRPr lang="en-US" altLang="en-US" smtClean="0">
              <a:latin typeface="Arial" panose="020B0604020202020204" pitchFamily="34" charset="0"/>
            </a:endParaRPr>
          </a:p>
        </p:txBody>
      </p:sp>
      <p:sp>
        <p:nvSpPr>
          <p:cNvPr id="8601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77551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9405B54-5B39-4295-90AE-DEF9EE41E3BB}" type="slidenum">
              <a:rPr lang="en-US" altLang="en-US" smtClean="0">
                <a:latin typeface="Arial" panose="020B0604020202020204" pitchFamily="34" charset="0"/>
              </a:rPr>
              <a:pPr>
                <a:spcBef>
                  <a:spcPct val="0"/>
                </a:spcBef>
                <a:buClrTx/>
                <a:buFontTx/>
                <a:buNone/>
              </a:pPr>
              <a:t>53</a:t>
            </a:fld>
            <a:endParaRPr lang="en-US" altLang="en-US" smtClean="0">
              <a:latin typeface="Arial" panose="020B0604020202020204" pitchFamily="34" charset="0"/>
            </a:endParaRPr>
          </a:p>
        </p:txBody>
      </p:sp>
      <p:sp>
        <p:nvSpPr>
          <p:cNvPr id="8806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19552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E8EAF95-FBD0-4C7E-8102-2E9621D254A0}" type="slidenum">
              <a:rPr lang="en-US" altLang="en-US" smtClean="0">
                <a:latin typeface="Arial" panose="020B0604020202020204" pitchFamily="34" charset="0"/>
              </a:rPr>
              <a:pPr>
                <a:spcBef>
                  <a:spcPct val="0"/>
                </a:spcBef>
                <a:buClrTx/>
                <a:buFontTx/>
                <a:buNone/>
              </a:pPr>
              <a:t>55</a:t>
            </a:fld>
            <a:endParaRPr lang="en-US" altLang="en-US" smtClean="0">
              <a:latin typeface="Arial" panose="020B0604020202020204" pitchFamily="34" charset="0"/>
            </a:endParaRPr>
          </a:p>
        </p:txBody>
      </p:sp>
      <p:sp>
        <p:nvSpPr>
          <p:cNvPr id="9113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96828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1427F0F-BD7C-454A-9F79-CD3E9D8082F1}" type="slidenum">
              <a:rPr lang="en-US" altLang="en-US" smtClean="0">
                <a:latin typeface="Arial" panose="020B0604020202020204" pitchFamily="34" charset="0"/>
              </a:rPr>
              <a:pPr>
                <a:spcBef>
                  <a:spcPct val="0"/>
                </a:spcBef>
                <a:buClrTx/>
                <a:buFontTx/>
                <a:buNone/>
              </a:pPr>
              <a:t>56</a:t>
            </a:fld>
            <a:endParaRPr lang="en-US" altLang="en-US" smtClean="0">
              <a:latin typeface="Arial" panose="020B0604020202020204" pitchFamily="34" charset="0"/>
            </a:endParaRPr>
          </a:p>
        </p:txBody>
      </p:sp>
      <p:sp>
        <p:nvSpPr>
          <p:cNvPr id="9318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313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21B17BF-BBE4-4131-9161-F2A2A2F57C8A}" type="slidenum">
              <a:rPr lang="en-US" altLang="en-US" smtClean="0">
                <a:latin typeface="Arial" panose="020B0604020202020204" pitchFamily="34" charset="0"/>
              </a:rPr>
              <a:pPr>
                <a:spcBef>
                  <a:spcPct val="0"/>
                </a:spcBef>
                <a:buClrTx/>
                <a:buFontTx/>
                <a:buNone/>
              </a:pPr>
              <a:t>57</a:t>
            </a:fld>
            <a:endParaRPr lang="en-US" altLang="en-US" smtClean="0">
              <a:latin typeface="Arial" panose="020B0604020202020204" pitchFamily="34" charset="0"/>
            </a:endParaRPr>
          </a:p>
        </p:txBody>
      </p:sp>
      <p:sp>
        <p:nvSpPr>
          <p:cNvPr id="9523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4726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smtClean="0">
              <a:latin typeface="Times New Roman" panose="02020603050405020304" pitchFamily="18" charset="0"/>
            </a:endParaRPr>
          </a:p>
        </p:txBody>
      </p:sp>
      <p:sp>
        <p:nvSpPr>
          <p:cNvPr id="14340" name="Footer Placeholder 3"/>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endParaRPr lang="en-US" altLang="en-US" smtClean="0">
              <a:latin typeface="Arial" panose="020B0604020202020204" pitchFamily="34" charset="0"/>
              <a:ea typeface="Microsoft YaHei" panose="020B0503020204020204" pitchFamily="34" charset="-122"/>
            </a:endParaRPr>
          </a:p>
        </p:txBody>
      </p:sp>
      <p:sp>
        <p:nvSpPr>
          <p:cNvPr id="14341" name="Slide Number Placeholder 4"/>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D197AB6-56B2-4879-8D28-F213180D8693}" type="slidenum">
              <a:rPr lang="en-US" altLang="en-US" smtClean="0">
                <a:latin typeface="Arial" panose="020B0604020202020204" pitchFamily="34" charset="0"/>
              </a:rPr>
              <a:pPr>
                <a:spcBef>
                  <a:spcPct val="0"/>
                </a:spcBef>
                <a:buClrTx/>
                <a:buFontTx/>
                <a:buNone/>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009525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20D007C-9A01-4433-9868-DBAD50AE6828}" type="slidenum">
              <a:rPr lang="en-US" altLang="en-US" smtClean="0">
                <a:latin typeface="Arial" panose="020B0604020202020204" pitchFamily="34" charset="0"/>
              </a:rPr>
              <a:pPr>
                <a:spcBef>
                  <a:spcPct val="0"/>
                </a:spcBef>
                <a:buClrTx/>
                <a:buFontTx/>
                <a:buNone/>
              </a:pPr>
              <a:t>58</a:t>
            </a:fld>
            <a:endParaRPr lang="en-US" altLang="en-US" smtClean="0">
              <a:latin typeface="Arial" panose="020B0604020202020204" pitchFamily="34" charset="0"/>
            </a:endParaRPr>
          </a:p>
        </p:txBody>
      </p:sp>
      <p:sp>
        <p:nvSpPr>
          <p:cNvPr id="9728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Arial" panose="020B0604020202020204" pitchFamily="34" charset="0"/>
                <a:ea typeface="Microsoft YaHei" panose="020B0503020204020204" pitchFamily="34" charset="-122"/>
              </a:rPr>
              <a:t>find table that includes rare earth elements</a:t>
            </a:r>
          </a:p>
        </p:txBody>
      </p:sp>
    </p:spTree>
    <p:extLst>
      <p:ext uri="{BB962C8B-B14F-4D97-AF65-F5344CB8AC3E}">
        <p14:creationId xmlns:p14="http://schemas.microsoft.com/office/powerpoint/2010/main" val="833672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DB7BC58-6A83-47FC-804E-72E732665777}" type="slidenum">
              <a:rPr lang="en-US" altLang="en-US" smtClean="0">
                <a:latin typeface="Arial" panose="020B0604020202020204" pitchFamily="34" charset="0"/>
              </a:rPr>
              <a:pPr>
                <a:spcBef>
                  <a:spcPct val="0"/>
                </a:spcBef>
                <a:buClrTx/>
                <a:buFontTx/>
                <a:buNone/>
              </a:pPr>
              <a:t>59</a:t>
            </a:fld>
            <a:endParaRPr lang="en-US" altLang="en-US" smtClean="0">
              <a:latin typeface="Arial" panose="020B0604020202020204" pitchFamily="34" charset="0"/>
            </a:endParaRPr>
          </a:p>
        </p:txBody>
      </p:sp>
      <p:sp>
        <p:nvSpPr>
          <p:cNvPr id="9933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0870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5213183-EFD8-472F-A3EE-718BBE0C9D61}" type="slidenum">
              <a:rPr lang="en-US" altLang="en-US" smtClean="0">
                <a:latin typeface="Arial" panose="020B0604020202020204" pitchFamily="34" charset="0"/>
              </a:rPr>
              <a:pPr>
                <a:spcBef>
                  <a:spcPct val="0"/>
                </a:spcBef>
                <a:buClrTx/>
                <a:buFontTx/>
                <a:buNone/>
              </a:pPr>
              <a:t>60</a:t>
            </a:fld>
            <a:endParaRPr lang="en-US" altLang="en-US" smtClean="0">
              <a:latin typeface="Arial" panose="020B0604020202020204" pitchFamily="34" charset="0"/>
            </a:endParaRPr>
          </a:p>
        </p:txBody>
      </p:sp>
      <p:sp>
        <p:nvSpPr>
          <p:cNvPr id="10137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0601D7B-A19B-450C-9AA7-7E70E794C175}" type="slidenum">
              <a:rPr lang="en-US" altLang="en-US">
                <a:latin typeface="Arial" panose="020B0604020202020204" pitchFamily="34" charset="0"/>
              </a:rPr>
              <a:pPr algn="r" eaLnBrk="1" hangingPunct="1">
                <a:spcBef>
                  <a:spcPct val="0"/>
                </a:spcBef>
                <a:buClrTx/>
                <a:buFontTx/>
                <a:buNone/>
              </a:pPr>
              <a:t>60</a:t>
            </a:fld>
            <a:endParaRPr lang="en-US" altLang="en-US">
              <a:latin typeface="Arial" panose="020B0604020202020204" pitchFamily="34" charset="0"/>
            </a:endParaRPr>
          </a:p>
        </p:txBody>
      </p:sp>
      <p:sp>
        <p:nvSpPr>
          <p:cNvPr id="101380"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endParaRPr lang="en-US" altLang="en-US">
              <a:latin typeface="Arial" panose="020B0604020202020204" pitchFamily="34" charset="0"/>
            </a:endParaRPr>
          </a:p>
        </p:txBody>
      </p:sp>
      <p:sp>
        <p:nvSpPr>
          <p:cNvPr id="101381"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endParaRPr lang="en-US" altLang="en-US">
              <a:latin typeface="Arial" panose="020B0604020202020204" pitchFamily="34" charset="0"/>
            </a:endParaRPr>
          </a:p>
        </p:txBody>
      </p:sp>
      <p:sp>
        <p:nvSpPr>
          <p:cNvPr id="101382"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endParaRPr lang="en-US" altLang="en-US">
              <a:latin typeface="Arial" panose="020B0604020202020204" pitchFamily="34" charset="0"/>
            </a:endParaRPr>
          </a:p>
        </p:txBody>
      </p:sp>
      <p:sp>
        <p:nvSpPr>
          <p:cNvPr id="101383" name="Rectangle 5"/>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4" name="Text Box 6"/>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latin typeface="Arial" panose="020B0604020202020204" pitchFamily="34" charset="0"/>
                <a:ea typeface="Microsoft YaHei" panose="020B0503020204020204" pitchFamily="34" charset="-122"/>
              </a:rPr>
              <a:t>add pictures of elements from text</a:t>
            </a:r>
          </a:p>
        </p:txBody>
      </p:sp>
    </p:spTree>
    <p:extLst>
      <p:ext uri="{BB962C8B-B14F-4D97-AF65-F5344CB8AC3E}">
        <p14:creationId xmlns:p14="http://schemas.microsoft.com/office/powerpoint/2010/main" val="120054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ChangeArrowheads="1" noTextEdit="1"/>
          </p:cNvSpPr>
          <p:nvPr>
            <p:ph type="sldImg"/>
          </p:nvPr>
        </p:nvSpPr>
        <p:spPr>
          <a:ln/>
        </p:spPr>
      </p:sp>
      <p:sp>
        <p:nvSpPr>
          <p:cNvPr id="10342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smtClean="0">
              <a:latin typeface="Times New Roman" panose="02020603050405020304" pitchFamily="18" charset="0"/>
            </a:endParaRPr>
          </a:p>
        </p:txBody>
      </p:sp>
      <p:sp>
        <p:nvSpPr>
          <p:cNvPr id="103428" name="Footer Placeholder 3"/>
          <p:cNvSpPr>
            <a:spLocks noGrp="1"/>
          </p:cNvSpPr>
          <p:nvPr>
            <p:ph type="ftr"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endParaRPr lang="en-US" altLang="en-US" smtClean="0">
              <a:latin typeface="Arial" panose="020B0604020202020204" pitchFamily="34" charset="0"/>
              <a:ea typeface="Microsoft YaHei" panose="020B0503020204020204" pitchFamily="34" charset="-122"/>
            </a:endParaRPr>
          </a:p>
        </p:txBody>
      </p:sp>
      <p:sp>
        <p:nvSpPr>
          <p:cNvPr id="103429" name="Slide Number Placeholder 4"/>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CCA84CA-D79B-47C4-B36B-F833EBE3B6D3}" type="slidenum">
              <a:rPr lang="en-US" altLang="en-US" smtClean="0">
                <a:latin typeface="Arial" panose="020B0604020202020204" pitchFamily="34" charset="0"/>
              </a:rPr>
              <a:pPr>
                <a:spcBef>
                  <a:spcPct val="0"/>
                </a:spcBef>
                <a:buClrTx/>
                <a:buFontTx/>
                <a:buNone/>
              </a:pPr>
              <a:t>61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27297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89FD055-29BF-433B-83E3-35AA3EA4AE84}" type="slidenum">
              <a:rPr lang="en-US" altLang="en-US" smtClean="0">
                <a:latin typeface="Arial" panose="020B0604020202020204" pitchFamily="34" charset="0"/>
              </a:rPr>
              <a:pPr>
                <a:spcBef>
                  <a:spcPct val="0"/>
                </a:spcBef>
                <a:buClrTx/>
                <a:buFontTx/>
                <a:buNone/>
              </a:pPr>
              <a:t>62</a:t>
            </a:fld>
            <a:endParaRPr lang="en-US" altLang="en-US" smtClean="0">
              <a:latin typeface="Arial" panose="020B0604020202020204" pitchFamily="34" charset="0"/>
            </a:endParaRPr>
          </a:p>
        </p:txBody>
      </p:sp>
      <p:sp>
        <p:nvSpPr>
          <p:cNvPr id="10547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07526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166D353-4E49-4974-B616-CFFFCE7676F1}" type="slidenum">
              <a:rPr lang="en-US" altLang="en-US" smtClean="0">
                <a:latin typeface="Arial" panose="020B0604020202020204" pitchFamily="34" charset="0"/>
              </a:rPr>
              <a:pPr>
                <a:spcBef>
                  <a:spcPct val="0"/>
                </a:spcBef>
                <a:buClrTx/>
                <a:buFontTx/>
                <a:buNone/>
              </a:pPr>
              <a:t>63</a:t>
            </a:fld>
            <a:endParaRPr lang="en-US" altLang="en-US" smtClean="0">
              <a:latin typeface="Arial" panose="020B0604020202020204" pitchFamily="34" charset="0"/>
            </a:endParaRPr>
          </a:p>
        </p:txBody>
      </p:sp>
      <p:sp>
        <p:nvSpPr>
          <p:cNvPr id="10752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46006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01F5755-1DF7-4253-9E80-B13995C4F108}" type="slidenum">
              <a:rPr lang="en-US" altLang="en-US" smtClean="0">
                <a:latin typeface="Arial" panose="020B0604020202020204" pitchFamily="34" charset="0"/>
              </a:rPr>
              <a:pPr>
                <a:spcBef>
                  <a:spcPct val="0"/>
                </a:spcBef>
                <a:buClrTx/>
                <a:buFontTx/>
                <a:buNone/>
              </a:pPr>
              <a:t>64</a:t>
            </a:fld>
            <a:endParaRPr lang="en-US" altLang="en-US" smtClean="0">
              <a:latin typeface="Arial" panose="020B0604020202020204" pitchFamily="34" charset="0"/>
            </a:endParaRPr>
          </a:p>
        </p:txBody>
      </p:sp>
      <p:sp>
        <p:nvSpPr>
          <p:cNvPr id="10957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09546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EB0C1A3-13D0-49E0-B0A4-5798030331FE}" type="slidenum">
              <a:rPr lang="en-US" altLang="en-US" smtClean="0">
                <a:latin typeface="Arial" panose="020B0604020202020204" pitchFamily="34" charset="0"/>
              </a:rPr>
              <a:pPr>
                <a:spcBef>
                  <a:spcPct val="0"/>
                </a:spcBef>
                <a:buClrTx/>
                <a:buFontTx/>
                <a:buNone/>
              </a:pPr>
              <a:t>65</a:t>
            </a:fld>
            <a:endParaRPr lang="en-US" altLang="en-US" smtClean="0">
              <a:latin typeface="Arial" panose="020B0604020202020204" pitchFamily="34" charset="0"/>
            </a:endParaRPr>
          </a:p>
        </p:txBody>
      </p:sp>
      <p:sp>
        <p:nvSpPr>
          <p:cNvPr id="11161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11983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9E3726B-D39D-455F-A857-4B73B4E470D4}" type="slidenum">
              <a:rPr lang="en-US" altLang="en-US" smtClean="0">
                <a:latin typeface="Arial" panose="020B0604020202020204" pitchFamily="34" charset="0"/>
              </a:rPr>
              <a:pPr>
                <a:spcBef>
                  <a:spcPct val="0"/>
                </a:spcBef>
                <a:buClrTx/>
                <a:buFontTx/>
                <a:buNone/>
              </a:pPr>
              <a:t>66</a:t>
            </a:fld>
            <a:endParaRPr lang="en-US" altLang="en-US" smtClean="0">
              <a:latin typeface="Arial" panose="020B0604020202020204" pitchFamily="34" charset="0"/>
            </a:endParaRPr>
          </a:p>
        </p:txBody>
      </p:sp>
      <p:sp>
        <p:nvSpPr>
          <p:cNvPr id="11366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00189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FED29A6-F752-4D78-9DC4-6F3FEC5A4AC8}" type="slidenum">
              <a:rPr lang="en-US" altLang="en-US" smtClean="0">
                <a:latin typeface="Arial" panose="020B0604020202020204" pitchFamily="34" charset="0"/>
              </a:rPr>
              <a:pPr>
                <a:spcBef>
                  <a:spcPct val="0"/>
                </a:spcBef>
                <a:buClrTx/>
                <a:buFontTx/>
                <a:buNone/>
              </a:pPr>
              <a:t>67</a:t>
            </a:fld>
            <a:endParaRPr lang="en-US" altLang="en-US" smtClean="0">
              <a:latin typeface="Arial" panose="020B0604020202020204" pitchFamily="34" charset="0"/>
            </a:endParaRPr>
          </a:p>
        </p:txBody>
      </p:sp>
      <p:sp>
        <p:nvSpPr>
          <p:cNvPr id="11571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6302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77E30DA-7957-4FA8-A0D0-489C79896EAC}" type="slidenum">
              <a:rPr lang="en-US" altLang="en-US" smtClean="0">
                <a:latin typeface="Arial" panose="020B0604020202020204" pitchFamily="34" charset="0"/>
              </a:rPr>
              <a:pPr>
                <a:spcBef>
                  <a:spcPct val="0"/>
                </a:spcBef>
                <a:buClrTx/>
                <a:buFontTx/>
                <a:buNone/>
              </a:pPr>
              <a:t>6</a:t>
            </a:fld>
            <a:endParaRPr lang="en-US" altLang="en-US" smtClean="0">
              <a:latin typeface="Arial" panose="020B0604020202020204" pitchFamily="34" charset="0"/>
            </a:endParaRPr>
          </a:p>
        </p:txBody>
      </p:sp>
      <p:sp>
        <p:nvSpPr>
          <p:cNvPr id="1638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12344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52C37A4-ABAB-4807-A35D-A90A2301010D}" type="slidenum">
              <a:rPr lang="en-US" altLang="en-US" smtClean="0">
                <a:latin typeface="Arial" panose="020B0604020202020204" pitchFamily="34" charset="0"/>
              </a:rPr>
              <a:pPr>
                <a:spcBef>
                  <a:spcPct val="0"/>
                </a:spcBef>
                <a:buClrTx/>
                <a:buFontTx/>
                <a:buNone/>
              </a:pPr>
              <a:t>68</a:t>
            </a:fld>
            <a:endParaRPr lang="en-US" altLang="en-US" smtClean="0">
              <a:latin typeface="Arial" panose="020B0604020202020204" pitchFamily="34" charset="0"/>
            </a:endParaRPr>
          </a:p>
        </p:txBody>
      </p:sp>
      <p:sp>
        <p:nvSpPr>
          <p:cNvPr id="11776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61292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950ADB5-D05A-46A4-9837-D3E824C621B6}" type="slidenum">
              <a:rPr lang="en-US" altLang="en-US" smtClean="0">
                <a:latin typeface="Arial" panose="020B0604020202020204" pitchFamily="34" charset="0"/>
              </a:rPr>
              <a:pPr>
                <a:spcBef>
                  <a:spcPct val="0"/>
                </a:spcBef>
                <a:buClrTx/>
                <a:buFontTx/>
                <a:buNone/>
              </a:pPr>
              <a:t>69</a:t>
            </a:fld>
            <a:endParaRPr lang="en-US" altLang="en-US" smtClean="0">
              <a:latin typeface="Arial" panose="020B0604020202020204" pitchFamily="34" charset="0"/>
            </a:endParaRPr>
          </a:p>
        </p:txBody>
      </p:sp>
      <p:sp>
        <p:nvSpPr>
          <p:cNvPr id="119811"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85462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70F13A0-647A-4B70-91CD-2D18E46745BD}" type="slidenum">
              <a:rPr lang="en-US" altLang="en-US" smtClean="0">
                <a:latin typeface="Arial" panose="020B0604020202020204" pitchFamily="34" charset="0"/>
              </a:rPr>
              <a:pPr>
                <a:spcBef>
                  <a:spcPct val="0"/>
                </a:spcBef>
                <a:buClrTx/>
                <a:buFontTx/>
                <a:buNone/>
              </a:pPr>
              <a:t>70</a:t>
            </a:fld>
            <a:endParaRPr lang="en-US" altLang="en-US" smtClean="0">
              <a:latin typeface="Arial" panose="020B0604020202020204" pitchFamily="34" charset="0"/>
            </a:endParaRPr>
          </a:p>
        </p:txBody>
      </p:sp>
      <p:sp>
        <p:nvSpPr>
          <p:cNvPr id="121859"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0"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88083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7726099-C1BC-493D-B37A-75E01DFCF6CC}" type="slidenum">
              <a:rPr lang="en-US" altLang="en-US" smtClean="0">
                <a:latin typeface="Arial" panose="020B0604020202020204" pitchFamily="34" charset="0"/>
              </a:rPr>
              <a:pPr>
                <a:spcBef>
                  <a:spcPct val="0"/>
                </a:spcBef>
                <a:buClrTx/>
                <a:buFontTx/>
                <a:buNone/>
              </a:pPr>
              <a:t>71</a:t>
            </a:fld>
            <a:endParaRPr lang="en-US" altLang="en-US" smtClean="0">
              <a:latin typeface="Arial" panose="020B0604020202020204" pitchFamily="34" charset="0"/>
            </a:endParaRPr>
          </a:p>
        </p:txBody>
      </p:sp>
      <p:sp>
        <p:nvSpPr>
          <p:cNvPr id="1239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65789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964E297-368E-4990-94BC-36B8256C8892}" type="slidenum">
              <a:rPr lang="en-US" altLang="en-US" smtClean="0">
                <a:latin typeface="Arial" panose="020B0604020202020204" pitchFamily="34" charset="0"/>
              </a:rPr>
              <a:pPr>
                <a:spcBef>
                  <a:spcPct val="0"/>
                </a:spcBef>
                <a:buClrTx/>
                <a:buFontTx/>
                <a:buNone/>
              </a:pPr>
              <a:t>72</a:t>
            </a:fld>
            <a:endParaRPr lang="en-US" altLang="en-US" smtClean="0">
              <a:latin typeface="Arial" panose="020B0604020202020204" pitchFamily="34" charset="0"/>
            </a:endParaRPr>
          </a:p>
        </p:txBody>
      </p:sp>
      <p:sp>
        <p:nvSpPr>
          <p:cNvPr id="12595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987550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F425BE8-1D7A-4C51-9A06-D10CCAA8784E}" type="slidenum">
              <a:rPr lang="en-US" altLang="en-US" smtClean="0">
                <a:latin typeface="Arial" panose="020B0604020202020204" pitchFamily="34" charset="0"/>
              </a:rPr>
              <a:pPr>
                <a:spcBef>
                  <a:spcPct val="0"/>
                </a:spcBef>
                <a:buClrTx/>
                <a:buFontTx/>
                <a:buNone/>
              </a:pPr>
              <a:t>73</a:t>
            </a:fld>
            <a:endParaRPr lang="en-US" altLang="en-US" smtClean="0">
              <a:latin typeface="Arial" panose="020B0604020202020204" pitchFamily="34" charset="0"/>
            </a:endParaRPr>
          </a:p>
        </p:txBody>
      </p:sp>
      <p:sp>
        <p:nvSpPr>
          <p:cNvPr id="128003"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4"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0600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77E30DA-7957-4FA8-A0D0-489C79896EAC}" type="slidenum">
              <a:rPr lang="en-US" altLang="en-US" smtClean="0">
                <a:latin typeface="Arial" panose="020B0604020202020204" pitchFamily="34" charset="0"/>
              </a:rPr>
              <a:pPr>
                <a:spcBef>
                  <a:spcPct val="0"/>
                </a:spcBef>
                <a:buClrTx/>
                <a:buFontTx/>
                <a:buNone/>
              </a:pPr>
              <a:t>7</a:t>
            </a:fld>
            <a:endParaRPr lang="en-US" altLang="en-US" smtClean="0">
              <a:latin typeface="Arial" panose="020B0604020202020204" pitchFamily="34" charset="0"/>
            </a:endParaRPr>
          </a:p>
        </p:txBody>
      </p:sp>
      <p:sp>
        <p:nvSpPr>
          <p:cNvPr id="1638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2839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512411B-72C7-4E12-92A1-92480497B980}" type="slidenum">
              <a:rPr lang="en-US" altLang="en-US" smtClean="0">
                <a:latin typeface="Arial" panose="020B0604020202020204" pitchFamily="34" charset="0"/>
              </a:rPr>
              <a:pPr>
                <a:spcBef>
                  <a:spcPct val="0"/>
                </a:spcBef>
                <a:buClrTx/>
                <a:buFontTx/>
                <a:buNone/>
              </a:pPr>
              <a:t>8</a:t>
            </a:fld>
            <a:endParaRPr lang="en-US" altLang="en-US" smtClean="0">
              <a:latin typeface="Arial" panose="020B0604020202020204" pitchFamily="34" charset="0"/>
            </a:endParaRPr>
          </a:p>
        </p:txBody>
      </p:sp>
      <p:sp>
        <p:nvSpPr>
          <p:cNvPr id="1843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7161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009CD8E-9775-4DF0-AFC5-E068CF54DBB1}" type="slidenum">
              <a:rPr lang="en-US" altLang="en-US" smtClean="0">
                <a:latin typeface="Arial" panose="020B0604020202020204" pitchFamily="34" charset="0"/>
              </a:rPr>
              <a:pPr>
                <a:spcBef>
                  <a:spcPct val="0"/>
                </a:spcBef>
                <a:buClrTx/>
                <a:buFontTx/>
                <a:buNone/>
              </a:pPr>
              <a:t>10</a:t>
            </a:fld>
            <a:endParaRPr lang="en-US" altLang="en-US" smtClean="0">
              <a:latin typeface="Arial" panose="020B0604020202020204" pitchFamily="34" charset="0"/>
            </a:endParaRPr>
          </a:p>
        </p:txBody>
      </p:sp>
      <p:sp>
        <p:nvSpPr>
          <p:cNvPr id="21507"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9866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6BB4A27-D759-4C33-B77C-E48FB3CE4AE0}" type="slidenum">
              <a:rPr lang="en-US" altLang="en-US" smtClean="0">
                <a:latin typeface="Arial" panose="020B0604020202020204" pitchFamily="34" charset="0"/>
              </a:rPr>
              <a:pPr>
                <a:spcBef>
                  <a:spcPct val="0"/>
                </a:spcBef>
                <a:buClrTx/>
                <a:buFontTx/>
                <a:buNone/>
              </a:pPr>
              <a:t>11</a:t>
            </a:fld>
            <a:endParaRPr lang="en-US" altLang="en-US" smtClean="0">
              <a:latin typeface="Arial" panose="020B0604020202020204" pitchFamily="34" charset="0"/>
            </a:endParaRPr>
          </a:p>
        </p:txBody>
      </p:sp>
      <p:sp>
        <p:nvSpPr>
          <p:cNvPr id="23555" name="Rectangle 1"/>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3932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20D7A5B8-F8F3-4467-BFDC-2EEF4C253275}" type="slidenum">
              <a:rPr lang="en-US" altLang="en-US"/>
              <a:pPr>
                <a:defRPr/>
              </a:pPr>
              <a:t>‹#›</a:t>
            </a:fld>
            <a:endParaRPr lang="en-US" altLang="en-US"/>
          </a:p>
        </p:txBody>
      </p:sp>
    </p:spTree>
    <p:extLst>
      <p:ext uri="{BB962C8B-B14F-4D97-AF65-F5344CB8AC3E}">
        <p14:creationId xmlns:p14="http://schemas.microsoft.com/office/powerpoint/2010/main" val="288535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01DED6E7-DD91-4B89-B455-81A760B8AE7D}" type="slidenum">
              <a:rPr lang="en-US" altLang="en-US"/>
              <a:pPr>
                <a:defRPr/>
              </a:pPr>
              <a:t>‹#›</a:t>
            </a:fld>
            <a:endParaRPr lang="en-US" altLang="en-US"/>
          </a:p>
        </p:txBody>
      </p:sp>
    </p:spTree>
    <p:extLst>
      <p:ext uri="{BB962C8B-B14F-4D97-AF65-F5344CB8AC3E}">
        <p14:creationId xmlns:p14="http://schemas.microsoft.com/office/powerpoint/2010/main" val="351256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609600"/>
            <a:ext cx="2112963" cy="5484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09600"/>
            <a:ext cx="619125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9BC8B181-7C57-40F8-858A-92D4D8CF645B}" type="slidenum">
              <a:rPr lang="en-US" altLang="en-US"/>
              <a:pPr>
                <a:defRPr/>
              </a:pPr>
              <a:t>‹#›</a:t>
            </a:fld>
            <a:endParaRPr lang="en-US" altLang="en-US"/>
          </a:p>
        </p:txBody>
      </p:sp>
    </p:spTree>
    <p:extLst>
      <p:ext uri="{BB962C8B-B14F-4D97-AF65-F5344CB8AC3E}">
        <p14:creationId xmlns:p14="http://schemas.microsoft.com/office/powerpoint/2010/main" val="245755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456613" cy="1141413"/>
          </a:xfrm>
        </p:spPr>
        <p:txBody>
          <a:bodyPr/>
          <a:lstStyle/>
          <a:p>
            <a:r>
              <a:rPr lang="en-US"/>
              <a:t>Click to edit Master title style</a:t>
            </a:r>
          </a:p>
        </p:txBody>
      </p:sp>
      <p:sp>
        <p:nvSpPr>
          <p:cNvPr id="3"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95DF783F-DD59-478F-B3A5-108BD075DA55}" type="slidenum">
              <a:rPr lang="en-US" altLang="en-US"/>
              <a:pPr>
                <a:defRPr/>
              </a:pPr>
              <a:t>‹#›</a:t>
            </a:fld>
            <a:endParaRPr lang="en-US" altLang="en-US"/>
          </a:p>
        </p:txBody>
      </p:sp>
    </p:spTree>
    <p:extLst>
      <p:ext uri="{BB962C8B-B14F-4D97-AF65-F5344CB8AC3E}">
        <p14:creationId xmlns:p14="http://schemas.microsoft.com/office/powerpoint/2010/main" val="1917171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1CD031C7-B0A8-4492-B7AC-F20DD219B528}"/>
              </a:ext>
            </a:extLst>
          </p:cNvPr>
          <p:cNvSpPr>
            <a:spLocks noGrp="1"/>
          </p:cNvSpPr>
          <p:nvPr>
            <p:ph type="ftr" sz="quarter" idx="14"/>
          </p:nvPr>
        </p:nvSpPr>
        <p:spPr>
          <a:xfrm>
            <a:off x="93663" y="6172200"/>
            <a:ext cx="8596312" cy="234950"/>
          </a:xfrm>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xmlns="" id="{E268EBBA-6AD4-43E3-BE07-26336B0F0649}"/>
              </a:ext>
            </a:extLst>
          </p:cNvPr>
          <p:cNvSpPr>
            <a:spLocks noGrp="1"/>
          </p:cNvSpPr>
          <p:nvPr>
            <p:ph type="dt" sz="half" idx="15"/>
          </p:nvPr>
        </p:nvSpPr>
        <p:spPr>
          <a:xfrm>
            <a:off x="6335713" y="112713"/>
            <a:ext cx="2133600" cy="182562"/>
          </a:xfrm>
          <a:prstGeom prst="rect">
            <a:avLst/>
          </a:prstGeom>
        </p:spPr>
        <p:txBody>
          <a:bodyPr/>
          <a:lstStyle>
            <a:lvl1pPr eaLnBrk="1" hangingPunct="1">
              <a:buClr>
                <a:srgbClr val="000000"/>
              </a:buClr>
              <a:buSzPct val="100000"/>
              <a:buFont typeface="Times New Roman" panose="02020603050405020304" pitchFamily="18" charset="0"/>
              <a:buNone/>
              <a:defRPr/>
            </a:lvl1pPr>
          </a:lstStyle>
          <a:p>
            <a:pPr>
              <a:defRPr/>
            </a:pPr>
            <a:fld id="{7E32EC51-3ADA-403F-8BA5-8A5E0CB2A98B}" type="datetimeFigureOut">
              <a:rPr lang="en-US"/>
              <a:pPr>
                <a:defRPr/>
              </a:pPr>
              <a:t>8/7/2020</a:t>
            </a:fld>
            <a:endParaRPr lang="en-US" dirty="0"/>
          </a:p>
        </p:txBody>
      </p:sp>
      <p:sp>
        <p:nvSpPr>
          <p:cNvPr id="9" name="Slide Number Placeholder 5">
            <a:extLst>
              <a:ext uri="{FF2B5EF4-FFF2-40B4-BE49-F238E27FC236}">
                <a16:creationId xmlns:a16="http://schemas.microsoft.com/office/drawing/2014/main" xmlns="" id="{ADB2F44A-2276-4E9E-8D21-7169B1E08E0B}"/>
              </a:ext>
            </a:extLst>
          </p:cNvPr>
          <p:cNvSpPr>
            <a:spLocks noGrp="1"/>
          </p:cNvSpPr>
          <p:nvPr>
            <p:ph type="sldNum" sz="quarter" idx="16"/>
          </p:nvPr>
        </p:nvSpPr>
        <p:spPr/>
        <p:txBody>
          <a:bodyPr/>
          <a:lstStyle>
            <a:lvl1pPr>
              <a:defRPr/>
            </a:lvl1pPr>
          </a:lstStyle>
          <a:p>
            <a:pPr>
              <a:defRPr/>
            </a:pPr>
            <a:fld id="{7E39CF35-69C5-42D6-B9AF-9669C8BBB941}" type="slidenum">
              <a:rPr lang="en-US"/>
              <a:pPr>
                <a:defRPr/>
              </a:pPr>
              <a:t>‹#›</a:t>
            </a:fld>
            <a:endParaRPr lang="en-US" dirty="0"/>
          </a:p>
        </p:txBody>
      </p:sp>
    </p:spTree>
    <p:extLst>
      <p:ext uri="{BB962C8B-B14F-4D97-AF65-F5344CB8AC3E}">
        <p14:creationId xmlns:p14="http://schemas.microsoft.com/office/powerpoint/2010/main" val="167973748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304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422106"/>
            <a:ext cx="8229600" cy="27908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038510"/>
            <a:ext cx="8229600" cy="27908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2819400"/>
            <a:ext cx="8229600" cy="30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3276600"/>
            <a:ext cx="8229600" cy="30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9"/>
          <p:cNvSpPr>
            <a:spLocks noGrp="1"/>
          </p:cNvSpPr>
          <p:nvPr>
            <p:ph sz="quarter" idx="17"/>
          </p:nvPr>
        </p:nvSpPr>
        <p:spPr>
          <a:xfrm>
            <a:off x="457200" y="3670300"/>
            <a:ext cx="8229600" cy="30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9"/>
          <p:cNvSpPr>
            <a:spLocks noGrp="1"/>
          </p:cNvSpPr>
          <p:nvPr>
            <p:ph sz="quarter" idx="18"/>
          </p:nvPr>
        </p:nvSpPr>
        <p:spPr>
          <a:xfrm>
            <a:off x="457200" y="4478866"/>
            <a:ext cx="8229600" cy="30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9"/>
          <p:cNvSpPr>
            <a:spLocks noGrp="1"/>
          </p:cNvSpPr>
          <p:nvPr>
            <p:ph sz="quarter" idx="19"/>
          </p:nvPr>
        </p:nvSpPr>
        <p:spPr>
          <a:xfrm>
            <a:off x="457200" y="4080933"/>
            <a:ext cx="8229600" cy="30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9"/>
          <p:cNvSpPr>
            <a:spLocks noGrp="1"/>
          </p:cNvSpPr>
          <p:nvPr>
            <p:ph sz="quarter" idx="20"/>
          </p:nvPr>
        </p:nvSpPr>
        <p:spPr>
          <a:xfrm>
            <a:off x="457200" y="4910666"/>
            <a:ext cx="8229600" cy="30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9"/>
          <p:cNvSpPr>
            <a:spLocks noGrp="1"/>
          </p:cNvSpPr>
          <p:nvPr>
            <p:ph sz="quarter" idx="21"/>
          </p:nvPr>
        </p:nvSpPr>
        <p:spPr>
          <a:xfrm>
            <a:off x="457200" y="5350933"/>
            <a:ext cx="8229600" cy="30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Content Placeholder 9"/>
          <p:cNvSpPr>
            <a:spLocks noGrp="1"/>
          </p:cNvSpPr>
          <p:nvPr>
            <p:ph sz="quarter" idx="22"/>
          </p:nvPr>
        </p:nvSpPr>
        <p:spPr>
          <a:xfrm>
            <a:off x="457200" y="5791200"/>
            <a:ext cx="8229600" cy="30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Footer Placeholder 4">
            <a:extLst>
              <a:ext uri="{FF2B5EF4-FFF2-40B4-BE49-F238E27FC236}">
                <a16:creationId xmlns:a16="http://schemas.microsoft.com/office/drawing/2014/main" xmlns="" id="{C0D9DD87-CAD6-422D-9C52-461081B2855C}"/>
              </a:ext>
            </a:extLst>
          </p:cNvPr>
          <p:cNvSpPr>
            <a:spLocks noGrp="1"/>
          </p:cNvSpPr>
          <p:nvPr>
            <p:ph type="ftr" sz="quarter" idx="23"/>
          </p:nvPr>
        </p:nvSpPr>
        <p:spPr>
          <a:xfrm>
            <a:off x="93663" y="6172200"/>
            <a:ext cx="8596312" cy="234950"/>
          </a:xfrm>
        </p:spPr>
        <p:txBody>
          <a:bodyPr/>
          <a:lstStyle>
            <a:lvl1pPr>
              <a:defRPr/>
            </a:lvl1pPr>
          </a:lstStyle>
          <a:p>
            <a:pPr>
              <a:defRPr/>
            </a:pPr>
            <a:endParaRPr lang="en-US"/>
          </a:p>
        </p:txBody>
      </p:sp>
      <p:sp>
        <p:nvSpPr>
          <p:cNvPr id="19" name="Date Placeholder 3">
            <a:extLst>
              <a:ext uri="{FF2B5EF4-FFF2-40B4-BE49-F238E27FC236}">
                <a16:creationId xmlns:a16="http://schemas.microsoft.com/office/drawing/2014/main" xmlns="" id="{2DC2F6EA-7268-41E8-BA9D-45457DC24480}"/>
              </a:ext>
            </a:extLst>
          </p:cNvPr>
          <p:cNvSpPr>
            <a:spLocks noGrp="1"/>
          </p:cNvSpPr>
          <p:nvPr>
            <p:ph type="dt" sz="half" idx="24"/>
          </p:nvPr>
        </p:nvSpPr>
        <p:spPr>
          <a:xfrm>
            <a:off x="6335713" y="112713"/>
            <a:ext cx="2133600" cy="182562"/>
          </a:xfrm>
          <a:prstGeom prst="rect">
            <a:avLst/>
          </a:prstGeom>
        </p:spPr>
        <p:txBody>
          <a:bodyPr/>
          <a:lstStyle>
            <a:lvl1pPr eaLnBrk="1" hangingPunct="1">
              <a:buClr>
                <a:srgbClr val="000000"/>
              </a:buClr>
              <a:buSzPct val="100000"/>
              <a:buFont typeface="Times New Roman" panose="02020603050405020304" pitchFamily="18" charset="0"/>
              <a:buNone/>
              <a:defRPr/>
            </a:lvl1pPr>
          </a:lstStyle>
          <a:p>
            <a:pPr>
              <a:defRPr/>
            </a:pPr>
            <a:fld id="{9F6E4CF5-4E5F-4CEF-9B56-6A2609D66762}" type="datetimeFigureOut">
              <a:rPr lang="en-US"/>
              <a:pPr>
                <a:defRPr/>
              </a:pPr>
              <a:t>8/7/2020</a:t>
            </a:fld>
            <a:endParaRPr lang="en-US" dirty="0"/>
          </a:p>
        </p:txBody>
      </p:sp>
      <p:sp>
        <p:nvSpPr>
          <p:cNvPr id="20" name="Slide Number Placeholder 5">
            <a:extLst>
              <a:ext uri="{FF2B5EF4-FFF2-40B4-BE49-F238E27FC236}">
                <a16:creationId xmlns:a16="http://schemas.microsoft.com/office/drawing/2014/main" xmlns="" id="{370056BF-BD42-4585-A7C9-026C17C98F72}"/>
              </a:ext>
            </a:extLst>
          </p:cNvPr>
          <p:cNvSpPr>
            <a:spLocks noGrp="1"/>
          </p:cNvSpPr>
          <p:nvPr>
            <p:ph type="sldNum" sz="quarter" idx="25"/>
          </p:nvPr>
        </p:nvSpPr>
        <p:spPr/>
        <p:txBody>
          <a:bodyPr/>
          <a:lstStyle>
            <a:lvl1pPr>
              <a:defRPr/>
            </a:lvl1pPr>
          </a:lstStyle>
          <a:p>
            <a:pPr>
              <a:defRPr/>
            </a:pPr>
            <a:fld id="{2944E99E-DD88-4D73-99AE-BF7A601A0C10}" type="slidenum">
              <a:rPr lang="en-US"/>
              <a:pPr>
                <a:defRPr/>
              </a:pPr>
              <a:t>‹#›</a:t>
            </a:fld>
            <a:endParaRPr lang="en-US" dirty="0"/>
          </a:p>
        </p:txBody>
      </p:sp>
    </p:spTree>
    <p:extLst>
      <p:ext uri="{BB962C8B-B14F-4D97-AF65-F5344CB8AC3E}">
        <p14:creationId xmlns:p14="http://schemas.microsoft.com/office/powerpoint/2010/main" val="292788075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4596819"/>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15075"/>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xmlns="" id="{AC1901C8-2A24-4ECF-BE16-E306BCB847EA}"/>
              </a:ext>
            </a:extLst>
          </p:cNvPr>
          <p:cNvSpPr>
            <a:spLocks noGrp="1"/>
          </p:cNvSpPr>
          <p:nvPr>
            <p:ph type="ftr" sz="quarter" idx="15"/>
          </p:nvPr>
        </p:nvSpPr>
        <p:spPr>
          <a:xfrm>
            <a:off x="93663" y="6172200"/>
            <a:ext cx="8596312" cy="234950"/>
          </a:xfrm>
        </p:spPr>
        <p:txBody>
          <a:bodyPr/>
          <a:lstStyle>
            <a:lvl1pPr>
              <a:defRPr/>
            </a:lvl1pPr>
          </a:lstStyle>
          <a:p>
            <a:pPr>
              <a:defRPr/>
            </a:pPr>
            <a:endParaRPr lang="en-US"/>
          </a:p>
        </p:txBody>
      </p:sp>
      <p:sp>
        <p:nvSpPr>
          <p:cNvPr id="10" name="Date Placeholder 3">
            <a:extLst>
              <a:ext uri="{FF2B5EF4-FFF2-40B4-BE49-F238E27FC236}">
                <a16:creationId xmlns:a16="http://schemas.microsoft.com/office/drawing/2014/main" xmlns="" id="{EB8303DD-01D2-42FB-9C1F-C83F49399B5C}"/>
              </a:ext>
            </a:extLst>
          </p:cNvPr>
          <p:cNvSpPr>
            <a:spLocks noGrp="1"/>
          </p:cNvSpPr>
          <p:nvPr>
            <p:ph type="dt" sz="half" idx="16"/>
          </p:nvPr>
        </p:nvSpPr>
        <p:spPr>
          <a:xfrm>
            <a:off x="6335713" y="112713"/>
            <a:ext cx="2133600" cy="182562"/>
          </a:xfrm>
          <a:prstGeom prst="rect">
            <a:avLst/>
          </a:prstGeom>
        </p:spPr>
        <p:txBody>
          <a:bodyPr/>
          <a:lstStyle>
            <a:lvl1pPr eaLnBrk="1" hangingPunct="1">
              <a:buClr>
                <a:srgbClr val="000000"/>
              </a:buClr>
              <a:buSzPct val="100000"/>
              <a:buFont typeface="Times New Roman" panose="02020603050405020304" pitchFamily="18" charset="0"/>
              <a:buNone/>
              <a:defRPr/>
            </a:lvl1pPr>
          </a:lstStyle>
          <a:p>
            <a:pPr>
              <a:defRPr/>
            </a:pPr>
            <a:fld id="{17C32BBE-BA90-42F7-AF6A-2964E5030DAF}" type="datetimeFigureOut">
              <a:rPr lang="en-US"/>
              <a:pPr>
                <a:defRPr/>
              </a:pPr>
              <a:t>8/7/2020</a:t>
            </a:fld>
            <a:endParaRPr lang="en-US" dirty="0"/>
          </a:p>
        </p:txBody>
      </p:sp>
      <p:sp>
        <p:nvSpPr>
          <p:cNvPr id="11" name="Slide Number Placeholder 5">
            <a:extLst>
              <a:ext uri="{FF2B5EF4-FFF2-40B4-BE49-F238E27FC236}">
                <a16:creationId xmlns:a16="http://schemas.microsoft.com/office/drawing/2014/main" xmlns="" id="{DCB1D759-FD7E-47B7-BE8A-E6C4455B1451}"/>
              </a:ext>
            </a:extLst>
          </p:cNvPr>
          <p:cNvSpPr>
            <a:spLocks noGrp="1"/>
          </p:cNvSpPr>
          <p:nvPr>
            <p:ph type="sldNum" sz="quarter" idx="17"/>
          </p:nvPr>
        </p:nvSpPr>
        <p:spPr/>
        <p:txBody>
          <a:bodyPr/>
          <a:lstStyle>
            <a:lvl1pPr>
              <a:defRPr/>
            </a:lvl1pPr>
          </a:lstStyle>
          <a:p>
            <a:pPr>
              <a:defRPr/>
            </a:pPr>
            <a:fld id="{C0E18A7D-87A5-48DD-B7CB-EDE864A33FB1}" type="slidenum">
              <a:rPr lang="en-US"/>
              <a:pPr>
                <a:defRPr/>
              </a:pPr>
              <a:t>‹#›</a:t>
            </a:fld>
            <a:endParaRPr lang="en-US" dirty="0"/>
          </a:p>
        </p:txBody>
      </p:sp>
    </p:spTree>
    <p:extLst>
      <p:ext uri="{BB962C8B-B14F-4D97-AF65-F5344CB8AC3E}">
        <p14:creationId xmlns:p14="http://schemas.microsoft.com/office/powerpoint/2010/main" val="307757228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A68243BD-D69C-47DC-B219-F04B7F54F8D5}" type="slidenum">
              <a:rPr lang="en-US" altLang="en-US"/>
              <a:pPr>
                <a:defRPr/>
              </a:pPr>
              <a:t>‹#›</a:t>
            </a:fld>
            <a:endParaRPr lang="en-US" altLang="en-US"/>
          </a:p>
        </p:txBody>
      </p:sp>
    </p:spTree>
    <p:extLst>
      <p:ext uri="{BB962C8B-B14F-4D97-AF65-F5344CB8AC3E}">
        <p14:creationId xmlns:p14="http://schemas.microsoft.com/office/powerpoint/2010/main" val="178384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A0B6ECB9-9AAE-4241-85CB-C73B3D45420B}" type="slidenum">
              <a:rPr lang="en-US" altLang="en-US"/>
              <a:pPr>
                <a:defRPr/>
              </a:pPr>
              <a:t>‹#›</a:t>
            </a:fld>
            <a:endParaRPr lang="en-US" altLang="en-US"/>
          </a:p>
        </p:txBody>
      </p:sp>
    </p:spTree>
    <p:extLst>
      <p:ext uri="{BB962C8B-B14F-4D97-AF65-F5344CB8AC3E}">
        <p14:creationId xmlns:p14="http://schemas.microsoft.com/office/powerpoint/2010/main" val="66514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981200"/>
            <a:ext cx="41513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8513" y="1981200"/>
            <a:ext cx="41529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463A78A4-BE63-4A13-B79D-50727B91D188}" type="slidenum">
              <a:rPr lang="en-US" altLang="en-US"/>
              <a:pPr>
                <a:defRPr/>
              </a:pPr>
              <a:t>‹#›</a:t>
            </a:fld>
            <a:endParaRPr lang="en-US" altLang="en-US"/>
          </a:p>
        </p:txBody>
      </p:sp>
    </p:spTree>
    <p:extLst>
      <p:ext uri="{BB962C8B-B14F-4D97-AF65-F5344CB8AC3E}">
        <p14:creationId xmlns:p14="http://schemas.microsoft.com/office/powerpoint/2010/main" val="312516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3F04F630-51FF-40A3-AFBE-42B621B2EFA3}" type="slidenum">
              <a:rPr lang="en-US" altLang="en-US"/>
              <a:pPr>
                <a:defRPr/>
              </a:pPr>
              <a:t>‹#›</a:t>
            </a:fld>
            <a:endParaRPr lang="en-US" altLang="en-US"/>
          </a:p>
        </p:txBody>
      </p:sp>
    </p:spTree>
    <p:extLst>
      <p:ext uri="{BB962C8B-B14F-4D97-AF65-F5344CB8AC3E}">
        <p14:creationId xmlns:p14="http://schemas.microsoft.com/office/powerpoint/2010/main" val="98731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51EAE7C4-4C69-4488-82B4-0C43117493FE}" type="slidenum">
              <a:rPr lang="en-US" altLang="en-US"/>
              <a:pPr>
                <a:defRPr/>
              </a:pPr>
              <a:t>‹#›</a:t>
            </a:fld>
            <a:endParaRPr lang="en-US" altLang="en-US"/>
          </a:p>
        </p:txBody>
      </p:sp>
    </p:spTree>
    <p:extLst>
      <p:ext uri="{BB962C8B-B14F-4D97-AF65-F5344CB8AC3E}">
        <p14:creationId xmlns:p14="http://schemas.microsoft.com/office/powerpoint/2010/main" val="210435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EAC1B091-489F-4A36-94B0-4CE9E75F695E}" type="slidenum">
              <a:rPr lang="en-US" altLang="en-US"/>
              <a:pPr>
                <a:defRPr/>
              </a:pPr>
              <a:t>‹#›</a:t>
            </a:fld>
            <a:endParaRPr lang="en-US" altLang="en-US"/>
          </a:p>
        </p:txBody>
      </p:sp>
    </p:spTree>
    <p:extLst>
      <p:ext uri="{BB962C8B-B14F-4D97-AF65-F5344CB8AC3E}">
        <p14:creationId xmlns:p14="http://schemas.microsoft.com/office/powerpoint/2010/main" val="109068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357D6B3C-6374-45D8-B371-65FAD336FEEF}" type="slidenum">
              <a:rPr lang="en-US" altLang="en-US"/>
              <a:pPr>
                <a:defRPr/>
              </a:pPr>
              <a:t>‹#›</a:t>
            </a:fld>
            <a:endParaRPr lang="en-US" altLang="en-US"/>
          </a:p>
        </p:txBody>
      </p:sp>
    </p:spTree>
    <p:extLst>
      <p:ext uri="{BB962C8B-B14F-4D97-AF65-F5344CB8AC3E}">
        <p14:creationId xmlns:p14="http://schemas.microsoft.com/office/powerpoint/2010/main" val="596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xmlns="" id="{48F0B845-6086-4817-9BFA-266A12309D33}"/>
              </a:ext>
            </a:extLst>
          </p:cNvPr>
          <p:cNvSpPr>
            <a:spLocks noGrp="1" noChangeArrowheads="1"/>
          </p:cNvSpPr>
          <p:nvPr>
            <p:ph type="ftr"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45D7AD7-EC4B-43F6-BF25-558014314BD4}"/>
              </a:ext>
            </a:extLst>
          </p:cNvPr>
          <p:cNvSpPr>
            <a:spLocks noGrp="1" noChangeArrowheads="1"/>
          </p:cNvSpPr>
          <p:nvPr>
            <p:ph type="sldNum" idx="11"/>
          </p:nvPr>
        </p:nvSpPr>
        <p:spPr>
          <a:ln/>
        </p:spPr>
        <p:txBody>
          <a:bodyPr/>
          <a:lstStyle>
            <a:lvl1pPr>
              <a:defRPr/>
            </a:lvl1pPr>
          </a:lstStyle>
          <a:p>
            <a:pPr>
              <a:defRPr/>
            </a:pPr>
            <a:fld id="{D257BD11-8EE6-4EE1-9F79-C734EC2F3763}" type="slidenum">
              <a:rPr lang="en-US" altLang="en-US"/>
              <a:pPr>
                <a:defRPr/>
              </a:pPr>
              <a:t>‹#›</a:t>
            </a:fld>
            <a:endParaRPr lang="en-US" altLang="en-US"/>
          </a:p>
        </p:txBody>
      </p:sp>
    </p:spTree>
    <p:extLst>
      <p:ext uri="{BB962C8B-B14F-4D97-AF65-F5344CB8AC3E}">
        <p14:creationId xmlns:p14="http://schemas.microsoft.com/office/powerpoint/2010/main" val="185867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04800" y="609600"/>
            <a:ext cx="84566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304800" y="1981200"/>
            <a:ext cx="8456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a:extLst>
              <a:ext uri="{FF2B5EF4-FFF2-40B4-BE49-F238E27FC236}">
                <a16:creationId xmlns:a16="http://schemas.microsoft.com/office/drawing/2014/main" xmlns="" id="{48F0B845-6086-4817-9BFA-266A12309D33}"/>
              </a:ext>
            </a:extLst>
          </p:cNvPr>
          <p:cNvSpPr>
            <a:spLocks noGrp="1" noChangeArrowheads="1"/>
          </p:cNvSpPr>
          <p:nvPr>
            <p:ph type="ftr"/>
          </p:nvPr>
        </p:nvSpPr>
        <p:spPr bwMode="auto">
          <a:xfrm>
            <a:off x="304800" y="6248400"/>
            <a:ext cx="35036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stStyle>
          <a:p>
            <a:pPr>
              <a:defRPr/>
            </a:pPr>
            <a:endParaRPr lang="en-US"/>
          </a:p>
        </p:txBody>
      </p:sp>
      <p:sp>
        <p:nvSpPr>
          <p:cNvPr id="1028" name="Rectangle 4">
            <a:extLst>
              <a:ext uri="{FF2B5EF4-FFF2-40B4-BE49-F238E27FC236}">
                <a16:creationId xmlns:a16="http://schemas.microsoft.com/office/drawing/2014/main" xmlns="" id="{E45D7AD7-EC4B-43F6-BF25-558014314BD4}"/>
              </a:ext>
            </a:extLst>
          </p:cNvPr>
          <p:cNvSpPr>
            <a:spLocks noGrp="1" noChangeArrowheads="1"/>
          </p:cNvSpPr>
          <p:nvPr>
            <p:ph type="sldNum"/>
          </p:nvPr>
        </p:nvSpPr>
        <p:spPr bwMode="auto">
          <a:xfrm>
            <a:off x="68580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0B34FA68-889F-487D-B69D-69E3FD197B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9900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9900FF"/>
          </a:solidFill>
          <a:latin typeface="Times New Roman" pitchFamily="16"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9900FF"/>
          </a:solidFill>
          <a:latin typeface="Times New Roman" pitchFamily="16"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9900FF"/>
          </a:solidFill>
          <a:latin typeface="Times New Roman" pitchFamily="16"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9900FF"/>
          </a:solidFill>
          <a:latin typeface="Times New Roman" pitchFamily="16"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9900FF"/>
          </a:solidFill>
          <a:latin typeface="Times New Roman" pitchFamily="16"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9900FF"/>
          </a:solidFill>
          <a:latin typeface="Times New Roman" pitchFamily="16"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9900FF"/>
          </a:solidFill>
          <a:latin typeface="Times New Roman" pitchFamily="16"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9900FF"/>
          </a:solidFill>
          <a:latin typeface="Times New Roman" pitchFamily="16"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20.jpeg"/><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8.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25.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2.xml"/><Relationship Id="rId7"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30.wmf"/><Relationship Id="rId4" Type="http://schemas.openxmlformats.org/officeDocument/2006/relationships/oleObject" Target="../embeddings/oleObject15.bin"/><Relationship Id="rId9" Type="http://schemas.openxmlformats.org/officeDocument/2006/relationships/image" Target="../media/image32.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9.bin"/><Relationship Id="rId4" Type="http://schemas.openxmlformats.org/officeDocument/2006/relationships/image" Target="../media/image33.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emf"/><Relationship Id="rId5" Type="http://schemas.openxmlformats.org/officeDocument/2006/relationships/oleObject" Target="../embeddings/oleObject20.bin"/><Relationship Id="rId4" Type="http://schemas.openxmlformats.org/officeDocument/2006/relationships/image" Target="../media/image37.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webelements.co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www.webelements.com/webelements/elements/text/Cs/key.html" TargetMode="External"/><Relationship Id="rId3" Type="http://schemas.openxmlformats.org/officeDocument/2006/relationships/image" Target="../media/image52.jpeg"/><Relationship Id="rId7" Type="http://schemas.openxmlformats.org/officeDocument/2006/relationships/hyperlink" Target="http://www.webelements.com/webelements/elements/text/Rb/key.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webelements.com/webelements/elements/text/K/key.html" TargetMode="External"/><Relationship Id="rId5" Type="http://schemas.openxmlformats.org/officeDocument/2006/relationships/hyperlink" Target="http://www.webelements.com/webelements/elements/text/Na/key.html" TargetMode="External"/><Relationship Id="rId4" Type="http://schemas.openxmlformats.org/officeDocument/2006/relationships/hyperlink" Target="http://www.webelements.com/webelements/elements/text/Li/key.html"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www.webelements.com/webelements/elements/text/Ba/key.html" TargetMode="External"/><Relationship Id="rId3" Type="http://schemas.openxmlformats.org/officeDocument/2006/relationships/image" Target="../media/image53.jpeg"/><Relationship Id="rId7" Type="http://schemas.openxmlformats.org/officeDocument/2006/relationships/hyperlink" Target="http://www.webelements.com/webelements/elements/text/Sr/key.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webelements.com/webelements/elements/text/Be/key.html" TargetMode="External"/><Relationship Id="rId5" Type="http://schemas.openxmlformats.org/officeDocument/2006/relationships/hyperlink" Target="http://www.webelements.com/webelements/elements/text/Ca/key.html" TargetMode="External"/><Relationship Id="rId4" Type="http://schemas.openxmlformats.org/officeDocument/2006/relationships/hyperlink" Target="http://www.webelements.com/webelements/elements/text/Mg/key.htm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hyperlink" Target="http://www.webelements.com/webelements/elements/text/F/key.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webelements.com/webelements/elements/text/Cl/key.html" TargetMode="External"/><Relationship Id="rId5" Type="http://schemas.openxmlformats.org/officeDocument/2006/relationships/hyperlink" Target="http://www.webelements.com/webelements/elements/text/I/key.html" TargetMode="External"/><Relationship Id="rId4" Type="http://schemas.openxmlformats.org/officeDocument/2006/relationships/hyperlink" Target="http://www.webelements.com/webelements/elements/text/Br/key.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7.jpeg"/><Relationship Id="rId5" Type="http://schemas.openxmlformats.org/officeDocument/2006/relationships/image" Target="../media/image56.wmf"/><Relationship Id="rId4" Type="http://schemas.openxmlformats.org/officeDocument/2006/relationships/oleObject" Target="../embeddings/oleObject21.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xmlns="" id="{03232CA1-3098-4C37-A763-AD923A4DB464}"/>
              </a:ext>
            </a:extLst>
          </p:cNvPr>
          <p:cNvSpPr>
            <a:spLocks noGrp="1" noChangeArrowheads="1"/>
          </p:cNvSpPr>
          <p:nvPr>
            <p:ph type="title"/>
          </p:nvPr>
        </p:nvSpPr>
        <p:spPr>
          <a:xfrm>
            <a:off x="533400" y="1676400"/>
            <a:ext cx="7848600" cy="3352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5400" b="1" dirty="0">
                <a:solidFill>
                  <a:srgbClr val="C00000"/>
                </a:solidFill>
                <a:effectLst>
                  <a:outerShdw blurRad="38100" dist="38100" dir="2700000" algn="tl">
                    <a:srgbClr val="000000">
                      <a:alpha val="43137"/>
                    </a:srgbClr>
                  </a:outerShdw>
                </a:effectLst>
              </a:rPr>
              <a:t>Chapter 2</a:t>
            </a:r>
            <a:br>
              <a:rPr lang="en-US" altLang="en-US" sz="5400" b="1" dirty="0">
                <a:solidFill>
                  <a:srgbClr val="C00000"/>
                </a:solidFill>
                <a:effectLst>
                  <a:outerShdw blurRad="38100" dist="38100" dir="2700000" algn="tl">
                    <a:srgbClr val="000000">
                      <a:alpha val="43137"/>
                    </a:srgbClr>
                  </a:outerShdw>
                </a:effectLst>
              </a:rPr>
            </a:br>
            <a:r>
              <a:rPr lang="en-US" altLang="en-US" sz="5400" b="1" dirty="0">
                <a:solidFill>
                  <a:srgbClr val="C00000"/>
                </a:solidFill>
                <a:effectLst>
                  <a:outerShdw blurRad="38100" dist="38100" dir="2700000" algn="tl">
                    <a:srgbClr val="000000">
                      <a:alpha val="43137"/>
                    </a:srgbClr>
                  </a:outerShdw>
                </a:effectLst>
              </a:rPr>
              <a:t>Atoms, Elements, &amp; Isotopes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32463F36-AFD9-471D-8406-1EDE859840FE}" type="slidenum">
              <a:rPr lang="en-US" altLang="en-US" sz="1800" smtClean="0">
                <a:latin typeface="Arial" panose="020B0604020202020204" pitchFamily="34" charset="0"/>
              </a:rPr>
              <a:pPr>
                <a:spcBef>
                  <a:spcPct val="0"/>
                </a:spcBef>
                <a:buClrTx/>
                <a:buFontTx/>
                <a:buNone/>
              </a:pPr>
              <a:t>10</a:t>
            </a:fld>
            <a:endParaRPr lang="en-US" altLang="en-US" sz="1800" smtClean="0">
              <a:latin typeface="Arial" panose="020B0604020202020204" pitchFamily="34" charset="0"/>
            </a:endParaRPr>
          </a:p>
        </p:txBody>
      </p:sp>
      <p:sp>
        <p:nvSpPr>
          <p:cNvPr id="20483" name="Rectangle 1"/>
          <p:cNvSpPr>
            <a:spLocks noGrp="1" noChangeArrowheads="1"/>
          </p:cNvSpPr>
          <p:nvPr>
            <p:ph type="title"/>
          </p:nvPr>
        </p:nvSpPr>
        <p:spPr>
          <a:xfrm>
            <a:off x="304800" y="304800"/>
            <a:ext cx="8458200" cy="914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C00000"/>
                </a:solidFill>
              </a:rPr>
              <a:t>Dalton’s Atomic Theory</a:t>
            </a:r>
          </a:p>
        </p:txBody>
      </p:sp>
      <p:sp>
        <p:nvSpPr>
          <p:cNvPr id="11266" name="Rectangle 2"/>
          <p:cNvSpPr>
            <a:spLocks noGrp="1" noChangeArrowheads="1"/>
          </p:cNvSpPr>
          <p:nvPr>
            <p:ph type="body" idx="1"/>
          </p:nvPr>
        </p:nvSpPr>
        <p:spPr>
          <a:xfrm>
            <a:off x="152400" y="1219200"/>
            <a:ext cx="8610600" cy="5105400"/>
          </a:xfrm>
        </p:spPr>
        <p:txBody>
          <a:bodyPr/>
          <a:lstStyle/>
          <a:p>
            <a:pPr marL="608013" indent="-608013" eaLnBrk="1" hangingPunct="1">
              <a:lnSpc>
                <a:spcPct val="90000"/>
              </a:lnSpc>
              <a:spcBef>
                <a:spcPts val="700"/>
              </a:spcBef>
              <a:buSzPct val="120000"/>
              <a:buFont typeface="Times New Roman" panose="02020603050405020304" pitchFamily="18" charset="0"/>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800" smtClean="0"/>
              <a:t>Dalton proposed a theory of matter based on it having ultimate, indivisible particles to explain these laws</a:t>
            </a:r>
          </a:p>
          <a:p>
            <a:pPr marL="608013" indent="-608013" eaLnBrk="1" hangingPunct="1">
              <a:lnSpc>
                <a:spcPct val="90000"/>
              </a:lnSpc>
              <a:spcBef>
                <a:spcPts val="700"/>
              </a:spcBef>
              <a:buSzPct val="120000"/>
              <a:buFont typeface="Times New Roman" panose="02020603050405020304"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800" smtClean="0"/>
              <a:t>Each element is composed of tiny, indestructible particles called atoms</a:t>
            </a:r>
          </a:p>
          <a:p>
            <a:pPr marL="608013" indent="-608013" eaLnBrk="1" hangingPunct="1">
              <a:lnSpc>
                <a:spcPct val="90000"/>
              </a:lnSpc>
              <a:spcBef>
                <a:spcPts val="700"/>
              </a:spcBef>
              <a:buSzPct val="120000"/>
              <a:buFont typeface="Times New Roman" panose="02020603050405020304"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800" smtClean="0"/>
              <a:t>All atoms of a given element has the same mass and other properties that distinguish them from atoms of other elements</a:t>
            </a:r>
          </a:p>
          <a:p>
            <a:pPr marL="608013" indent="-608013" eaLnBrk="1" hangingPunct="1">
              <a:lnSpc>
                <a:spcPct val="90000"/>
              </a:lnSpc>
              <a:spcBef>
                <a:spcPts val="700"/>
              </a:spcBef>
              <a:buSzPct val="120000"/>
              <a:buFont typeface="Times New Roman" panose="02020603050405020304"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800" smtClean="0"/>
              <a:t>Atoms combine in simple, whole-number ratios to form molecules of compounds</a:t>
            </a:r>
          </a:p>
          <a:p>
            <a:pPr marL="608013" indent="-608013" eaLnBrk="1" hangingPunct="1">
              <a:lnSpc>
                <a:spcPct val="90000"/>
              </a:lnSpc>
              <a:spcBef>
                <a:spcPts val="700"/>
              </a:spcBef>
              <a:buSzPct val="120000"/>
              <a:buFont typeface="Times New Roman" panose="02020603050405020304"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800" smtClean="0"/>
              <a:t>In a chemical reaction, atoms of one element cannot change into atoms of another element</a:t>
            </a:r>
          </a:p>
          <a:p>
            <a:pPr marL="989013" lvl="1" indent="-531813" eaLnBrk="1" hangingPunct="1">
              <a:lnSpc>
                <a:spcPct val="90000"/>
              </a:lnSpc>
              <a:spcBef>
                <a:spcPts val="600"/>
              </a:spcBef>
              <a:buFont typeface="Wingdings" panose="05000000000000000000" pitchFamily="2" charset="2"/>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US" altLang="en-US" sz="2400" smtClean="0"/>
              <a:t>they simply rearrange the way they are attached</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49CB1B91-CA1F-4365-8E0D-E84B9431819F}" type="slidenum">
              <a:rPr lang="en-US" altLang="en-US" sz="1800" smtClean="0">
                <a:latin typeface="Arial" panose="020B0604020202020204" pitchFamily="34" charset="0"/>
              </a:rPr>
              <a:pPr>
                <a:spcBef>
                  <a:spcPct val="0"/>
                </a:spcBef>
                <a:buClrTx/>
                <a:buFontTx/>
                <a:buNone/>
              </a:pPr>
              <a:t>11</a:t>
            </a:fld>
            <a:endParaRPr lang="en-US" altLang="en-US" sz="1800" smtClean="0">
              <a:latin typeface="Arial" panose="020B0604020202020204" pitchFamily="34" charset="0"/>
            </a:endParaRPr>
          </a:p>
        </p:txBody>
      </p:sp>
      <p:sp>
        <p:nvSpPr>
          <p:cNvPr id="9217" name="Text Box 1">
            <a:extLst>
              <a:ext uri="{FF2B5EF4-FFF2-40B4-BE49-F238E27FC236}">
                <a16:creationId xmlns:a16="http://schemas.microsoft.com/office/drawing/2014/main" xmlns="" id="{42345368-018A-436C-96A0-ADF60EE8D7F9}"/>
              </a:ext>
            </a:extLst>
          </p:cNvPr>
          <p:cNvSpPr txBox="1">
            <a:spLocks noChangeArrowheads="1"/>
          </p:cNvSpPr>
          <p:nvPr/>
        </p:nvSpPr>
        <p:spPr bwMode="auto">
          <a:xfrm>
            <a:off x="0" y="0"/>
            <a:ext cx="9144000" cy="664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gn="ctr">
              <a:buSzPct val="100000"/>
              <a:defRPr/>
            </a:pPr>
            <a:r>
              <a:rPr lang="en-US" sz="2400" b="1" u="sng" dirty="0">
                <a:latin typeface="Times New Roman" pitchFamily="16" charset="0"/>
              </a:rPr>
              <a:t>CHEMICAL LAWS – LECTURE QUESTIONS</a:t>
            </a:r>
          </a:p>
          <a:p>
            <a:pPr>
              <a:lnSpc>
                <a:spcPct val="70000"/>
              </a:lnSpc>
              <a:buSzPct val="100000"/>
              <a:defRPr/>
            </a:pPr>
            <a:endParaRPr lang="en-US" sz="2000" b="1" dirty="0">
              <a:solidFill>
                <a:srgbClr val="008000"/>
              </a:solidFill>
              <a:effectLst>
                <a:outerShdw blurRad="38100" dist="38100" dir="2700000" algn="tl">
                  <a:srgbClr val="C0C0C0"/>
                </a:outerShdw>
              </a:effectLst>
              <a:latin typeface="Times New Roman" pitchFamily="16" charset="0"/>
            </a:endParaRPr>
          </a:p>
          <a:p>
            <a:pPr>
              <a:buSzPct val="100000"/>
              <a:defRPr/>
            </a:pPr>
            <a:r>
              <a:rPr lang="en-US" sz="2000" b="1" dirty="0">
                <a:solidFill>
                  <a:srgbClr val="008000"/>
                </a:solidFill>
                <a:effectLst>
                  <a:outerShdw blurRad="38100" dist="38100" dir="2700000" algn="tl">
                    <a:srgbClr val="C0C0C0"/>
                  </a:outerShdw>
                </a:effectLst>
                <a:latin typeface="Times New Roman" pitchFamily="16" charset="0"/>
              </a:rPr>
              <a:t>LAW OF CONSERVATION OF MASS</a:t>
            </a:r>
          </a:p>
          <a:p>
            <a:pPr>
              <a:buSzPct val="100000"/>
              <a:defRPr/>
            </a:pPr>
            <a:r>
              <a:rPr lang="en-US" sz="2000" b="1" dirty="0">
                <a:latin typeface="Times New Roman" pitchFamily="16" charset="0"/>
              </a:rPr>
              <a:t>A 7.12 g sample of magnesium is heated with 1.80 g of bromine.  All the bromine is used up, and 2.07 g of magnesium bromide is produced.  What mass of magnesium remains unreacted?</a:t>
            </a:r>
          </a:p>
          <a:p>
            <a:pPr>
              <a:buSzPct val="100000"/>
              <a:defRPr/>
            </a:pPr>
            <a:endParaRPr lang="en-US" sz="2400" dirty="0">
              <a:latin typeface="Times New Roman" pitchFamily="16" charset="0"/>
            </a:endParaRPr>
          </a:p>
          <a:p>
            <a:pPr>
              <a:buSzPct val="100000"/>
              <a:defRPr/>
            </a:pPr>
            <a:r>
              <a:rPr lang="en-US" sz="2400" b="1" dirty="0">
                <a:solidFill>
                  <a:srgbClr val="006699"/>
                </a:solidFill>
                <a:effectLst>
                  <a:outerShdw blurRad="38100" dist="38100" dir="2700000" algn="tl">
                    <a:srgbClr val="C0C0C0"/>
                  </a:outerShdw>
                </a:effectLst>
                <a:latin typeface="Times New Roman" pitchFamily="16" charset="0"/>
              </a:rPr>
              <a:t>Law of Definite Proportions</a:t>
            </a:r>
          </a:p>
          <a:p>
            <a:pPr>
              <a:buSzPct val="100000"/>
              <a:defRPr/>
            </a:pPr>
            <a:r>
              <a:rPr lang="en-US" sz="2000" b="1" dirty="0">
                <a:latin typeface="Times New Roman" pitchFamily="16" charset="0"/>
              </a:rPr>
              <a:t>A 0.100 g sample of magnesium, when combined with oxygen, yields 0.166 g of magnesium oxide.  What masses of magnesium and oxygen must be combined to make exactly 2.00 g of magnesium oxide?</a:t>
            </a:r>
          </a:p>
          <a:p>
            <a:pPr>
              <a:buSzPct val="100000"/>
              <a:defRPr/>
            </a:pPr>
            <a:endParaRPr lang="en-US" sz="2000" dirty="0">
              <a:latin typeface="Times New Roman" pitchFamily="16" charset="0"/>
            </a:endParaRPr>
          </a:p>
          <a:p>
            <a:pPr>
              <a:buSzPct val="100000"/>
              <a:defRPr/>
            </a:pPr>
            <a:r>
              <a:rPr lang="en-US" sz="2400" b="1" dirty="0">
                <a:solidFill>
                  <a:srgbClr val="660066"/>
                </a:solidFill>
                <a:effectLst>
                  <a:outerShdw blurRad="38100" dist="38100" dir="2700000" algn="tl">
                    <a:srgbClr val="C0C0C0"/>
                  </a:outerShdw>
                </a:effectLst>
                <a:latin typeface="Times New Roman" pitchFamily="16" charset="0"/>
              </a:rPr>
              <a:t>Law of Multiple Proportions</a:t>
            </a:r>
          </a:p>
          <a:p>
            <a:pPr>
              <a:buSzPct val="100000"/>
              <a:defRPr/>
            </a:pPr>
            <a:r>
              <a:rPr lang="en-US" sz="2000" dirty="0">
                <a:latin typeface="Times New Roman" pitchFamily="16" charset="0"/>
              </a:rPr>
              <a:t>The following data were obtained for compounds of iodine and fluorine:</a:t>
            </a:r>
          </a:p>
          <a:p>
            <a:pPr>
              <a:buSzPct val="100000"/>
              <a:defRPr/>
            </a:pPr>
            <a:r>
              <a:rPr lang="en-US" sz="2000" b="1" dirty="0">
                <a:latin typeface="Times New Roman" pitchFamily="16" charset="0"/>
              </a:rPr>
              <a:t>Compound		Mass of Iodine (g)	Mass of Fluorine (g)	</a:t>
            </a:r>
          </a:p>
          <a:p>
            <a:pPr>
              <a:buSzPct val="100000"/>
              <a:defRPr/>
            </a:pPr>
            <a:r>
              <a:rPr lang="en-US" sz="2000" b="1" dirty="0">
                <a:latin typeface="Times New Roman" pitchFamily="16" charset="0"/>
              </a:rPr>
              <a:t>       A		                       </a:t>
            </a:r>
            <a:r>
              <a:rPr lang="en-US" sz="2000" dirty="0">
                <a:latin typeface="Times New Roman" pitchFamily="16" charset="0"/>
              </a:rPr>
              <a:t>1.000		         0.1497	</a:t>
            </a:r>
          </a:p>
          <a:p>
            <a:pPr>
              <a:buSzPct val="100000"/>
              <a:defRPr/>
            </a:pPr>
            <a:r>
              <a:rPr lang="en-US" sz="2000" b="1" dirty="0">
                <a:latin typeface="Times New Roman" pitchFamily="16" charset="0"/>
              </a:rPr>
              <a:t>       B	                                      </a:t>
            </a:r>
            <a:r>
              <a:rPr lang="en-US" sz="2000" dirty="0">
                <a:latin typeface="Times New Roman" pitchFamily="16" charset="0"/>
              </a:rPr>
              <a:t>0.500	                       0.2246	</a:t>
            </a:r>
          </a:p>
          <a:p>
            <a:pPr>
              <a:buSzPct val="100000"/>
              <a:defRPr/>
            </a:pPr>
            <a:r>
              <a:rPr lang="en-US" sz="2000" b="1" dirty="0">
                <a:latin typeface="Times New Roman" pitchFamily="16" charset="0"/>
              </a:rPr>
              <a:t>       C	                                      </a:t>
            </a:r>
            <a:r>
              <a:rPr lang="en-US" sz="2000" dirty="0">
                <a:latin typeface="Times New Roman" pitchFamily="16" charset="0"/>
              </a:rPr>
              <a:t>0.750	                       0.5614	</a:t>
            </a:r>
          </a:p>
          <a:p>
            <a:pPr>
              <a:buSzPct val="100000"/>
              <a:defRPr/>
            </a:pPr>
            <a:r>
              <a:rPr lang="en-US" sz="2000" b="1" dirty="0">
                <a:latin typeface="Times New Roman" pitchFamily="16" charset="0"/>
              </a:rPr>
              <a:t>       D	                                      </a:t>
            </a:r>
            <a:r>
              <a:rPr lang="en-US" sz="2000" dirty="0">
                <a:latin typeface="Times New Roman" pitchFamily="16" charset="0"/>
              </a:rPr>
              <a:t>1.000	                       1.0480</a:t>
            </a:r>
          </a:p>
          <a:p>
            <a:pPr>
              <a:buSzPct val="100000"/>
              <a:defRPr/>
            </a:pPr>
            <a:r>
              <a:rPr lang="en-US" sz="1600" b="1" dirty="0">
                <a:solidFill>
                  <a:srgbClr val="660066"/>
                </a:solidFill>
                <a:latin typeface="Times New Roman" pitchFamily="16" charset="0"/>
              </a:rPr>
              <a:t> </a:t>
            </a:r>
            <a:r>
              <a:rPr lang="en-US" sz="2000" b="1" dirty="0">
                <a:solidFill>
                  <a:srgbClr val="660066"/>
                </a:solidFill>
                <a:latin typeface="Times New Roman" pitchFamily="16" charset="0"/>
              </a:rPr>
              <a:t>If the formula for compound A is IF, what are the formulas for compounds B, C, and 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xmlns="" id="{A03850F0-A8D7-49EA-B5BF-185181FE7D7A}"/>
              </a:ext>
            </a:extLst>
          </p:cNvPr>
          <p:cNvSpPr txBox="1">
            <a:spLocks noChangeArrowheads="1"/>
          </p:cNvSpPr>
          <p:nvPr/>
        </p:nvSpPr>
        <p:spPr bwMode="auto">
          <a:xfrm>
            <a:off x="228600" y="152400"/>
            <a:ext cx="8610600" cy="635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gn="ctr">
              <a:buSzPct val="100000"/>
              <a:defRPr/>
            </a:pPr>
            <a:r>
              <a:rPr lang="en-US" sz="2400" b="1" u="sng" dirty="0">
                <a:latin typeface="Times New Roman" pitchFamily="16" charset="0"/>
              </a:rPr>
              <a:t>Workshop 2A on CHEMICAL LAWS</a:t>
            </a:r>
          </a:p>
          <a:p>
            <a:pPr>
              <a:lnSpc>
                <a:spcPct val="70000"/>
              </a:lnSpc>
              <a:buSzPct val="100000"/>
              <a:defRPr/>
            </a:pPr>
            <a:endParaRPr lang="en-US" sz="1100" b="1" dirty="0">
              <a:solidFill>
                <a:srgbClr val="008000"/>
              </a:solidFill>
              <a:effectLst>
                <a:outerShdw blurRad="38100" dist="38100" dir="2700000" algn="tl">
                  <a:srgbClr val="C0C0C0"/>
                </a:outerShdw>
              </a:effectLst>
              <a:latin typeface="Times New Roman" pitchFamily="16" charset="0"/>
            </a:endParaRPr>
          </a:p>
          <a:p>
            <a:pPr>
              <a:buSzPct val="100000"/>
              <a:defRPr/>
            </a:pPr>
            <a:r>
              <a:rPr lang="en-US" sz="2000" b="1" dirty="0">
                <a:solidFill>
                  <a:srgbClr val="008000"/>
                </a:solidFill>
                <a:effectLst>
                  <a:outerShdw blurRad="38100" dist="38100" dir="2700000" algn="tl">
                    <a:srgbClr val="C0C0C0"/>
                  </a:outerShdw>
                </a:effectLst>
                <a:latin typeface="Times New Roman" pitchFamily="16" charset="0"/>
              </a:rPr>
              <a:t>LAW OF CONSERVATION OF MASS</a:t>
            </a:r>
          </a:p>
          <a:p>
            <a:pPr>
              <a:buSzPct val="100000"/>
              <a:defRPr/>
            </a:pPr>
            <a:r>
              <a:rPr lang="en-US" b="1" dirty="0">
                <a:latin typeface="Times New Roman" pitchFamily="16" charset="0"/>
              </a:rPr>
              <a:t>When 10.00 g of marble chips, calcium carbonate, are treated with50.0 mL of hydrochloric acid (d = 1.096 g/mL), the marble chips dissolve resulting in a solution and releasing the gas carbon dioxide.  The final solution weighed 60.4 g.  How many liters of carbon dioxide was released if the density of the gas is 1.798 g/L?</a:t>
            </a:r>
          </a:p>
          <a:p>
            <a:pPr>
              <a:buSzPct val="100000"/>
              <a:defRPr/>
            </a:pPr>
            <a:endParaRPr lang="en-US" sz="1100" b="1" dirty="0">
              <a:solidFill>
                <a:srgbClr val="006699"/>
              </a:solidFill>
              <a:effectLst>
                <a:outerShdw blurRad="38100" dist="38100" dir="2700000" algn="tl">
                  <a:srgbClr val="C0C0C0"/>
                </a:outerShdw>
              </a:effectLst>
              <a:latin typeface="Times New Roman" pitchFamily="16" charset="0"/>
            </a:endParaRPr>
          </a:p>
          <a:p>
            <a:pPr>
              <a:buSzPct val="100000"/>
              <a:defRPr/>
            </a:pPr>
            <a:endParaRPr lang="en-US" sz="2400" b="1" dirty="0">
              <a:solidFill>
                <a:srgbClr val="006699"/>
              </a:solidFill>
              <a:effectLst>
                <a:outerShdw blurRad="38100" dist="38100" dir="2700000" algn="tl">
                  <a:srgbClr val="C0C0C0"/>
                </a:outerShdw>
              </a:effectLst>
              <a:latin typeface="Times New Roman" pitchFamily="16" charset="0"/>
            </a:endParaRPr>
          </a:p>
          <a:p>
            <a:pPr>
              <a:buSzPct val="100000"/>
              <a:defRPr/>
            </a:pPr>
            <a:r>
              <a:rPr lang="en-US" sz="2400" b="1" dirty="0">
                <a:solidFill>
                  <a:srgbClr val="006699"/>
                </a:solidFill>
                <a:effectLst>
                  <a:outerShdw blurRad="38100" dist="38100" dir="2700000" algn="tl">
                    <a:srgbClr val="C0C0C0"/>
                  </a:outerShdw>
                </a:effectLst>
                <a:latin typeface="Times New Roman" pitchFamily="16" charset="0"/>
              </a:rPr>
              <a:t>Law of Definite Proportions</a:t>
            </a:r>
          </a:p>
          <a:p>
            <a:pPr>
              <a:buSzPct val="100000"/>
              <a:defRPr/>
            </a:pPr>
            <a:r>
              <a:rPr lang="en-US" b="1" dirty="0">
                <a:latin typeface="Times New Roman" pitchFamily="16" charset="0"/>
              </a:rPr>
              <a:t>Galena, a mineral of lead and sulfur contained 2.030 g of lead in a 2.345 g sample.  (a) calculate the mass of sulfur in the sample.  (b) calculate the mass fraction of lead.  © calculate the mass percent of lead.  (d) How much reactant is needed to produce 15.000 g of product, galena?</a:t>
            </a:r>
          </a:p>
          <a:p>
            <a:pPr>
              <a:buSzPct val="100000"/>
              <a:defRPr/>
            </a:pPr>
            <a:endParaRPr lang="en-US" sz="1200" b="1" dirty="0">
              <a:solidFill>
                <a:srgbClr val="660066"/>
              </a:solidFill>
              <a:effectLst>
                <a:outerShdw blurRad="38100" dist="38100" dir="2700000" algn="tl">
                  <a:srgbClr val="C0C0C0"/>
                </a:outerShdw>
              </a:effectLst>
              <a:latin typeface="Times New Roman" pitchFamily="16" charset="0"/>
            </a:endParaRPr>
          </a:p>
          <a:p>
            <a:pPr>
              <a:buSzPct val="100000"/>
              <a:defRPr/>
            </a:pPr>
            <a:endParaRPr lang="en-US" sz="2400" b="1" dirty="0">
              <a:solidFill>
                <a:srgbClr val="660066"/>
              </a:solidFill>
              <a:effectLst>
                <a:outerShdw blurRad="38100" dist="38100" dir="2700000" algn="tl">
                  <a:srgbClr val="C0C0C0"/>
                </a:outerShdw>
              </a:effectLst>
              <a:latin typeface="Times New Roman" pitchFamily="16" charset="0"/>
            </a:endParaRPr>
          </a:p>
          <a:p>
            <a:pPr>
              <a:buSzPct val="100000"/>
              <a:defRPr/>
            </a:pPr>
            <a:r>
              <a:rPr lang="en-US" sz="2400" b="1" dirty="0">
                <a:solidFill>
                  <a:srgbClr val="660066"/>
                </a:solidFill>
                <a:effectLst>
                  <a:outerShdw blurRad="38100" dist="38100" dir="2700000" algn="tl">
                    <a:srgbClr val="C0C0C0"/>
                  </a:outerShdw>
                </a:effectLst>
                <a:latin typeface="Times New Roman" pitchFamily="16" charset="0"/>
              </a:rPr>
              <a:t>Combined Laws</a:t>
            </a:r>
          </a:p>
          <a:p>
            <a:pPr>
              <a:buSzPct val="100000"/>
              <a:defRPr/>
            </a:pPr>
            <a:r>
              <a:rPr lang="en-US" b="1" dirty="0">
                <a:latin typeface="Times New Roman" pitchFamily="16" charset="0"/>
              </a:rPr>
              <a:t>Aluminum metal reacts with bromine, a red-brown liquid with a noxious odor.  The reaction is vigorous and produces aluminum bromide, a white crystalline material.  A sample of 27.062 g of aluminum yields 266.705 g of aluminum bromide.  How many grams of bromine will react with 15.00 g of Al?</a:t>
            </a:r>
          </a:p>
          <a:p>
            <a:pPr>
              <a:buSzPct val="100000"/>
              <a:defRPr/>
            </a:pPr>
            <a:endParaRPr lang="en-US" sz="2000" b="1" dirty="0">
              <a:latin typeface="Times New Roman" pitchFamily="16" charset="0"/>
            </a:endParaRPr>
          </a:p>
        </p:txBody>
      </p:sp>
      <p:sp>
        <p:nvSpPr>
          <p:cNvPr id="11" name="TextBox 10"/>
          <p:cNvSpPr txBox="1">
            <a:spLocks noChangeArrowheads="1"/>
          </p:cNvSpPr>
          <p:nvPr/>
        </p:nvSpPr>
        <p:spPr bwMode="auto">
          <a:xfrm>
            <a:off x="382588" y="6176963"/>
            <a:ext cx="379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en-US" altLang="en-US">
                <a:sym typeface="Wingdings" panose="05000000000000000000" pitchFamily="2" charset="2"/>
              </a:rPr>
              <a:t></a:t>
            </a:r>
            <a:endParaRPr lang="en-US" altLang="en-US"/>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r>
              <a:rPr lang="en-US" altLang="en-US" smtClean="0"/>
              <a:t>Radioactivity </a:t>
            </a:r>
            <a:r>
              <a:rPr lang="en-US" altLang="en-US" sz="2000" smtClean="0"/>
              <a:t>(1 of 2)</a:t>
            </a:r>
            <a:endParaRPr lang="en-IN" altLang="en-US" sz="2000" smtClean="0"/>
          </a:p>
        </p:txBody>
      </p:sp>
      <p:sp>
        <p:nvSpPr>
          <p:cNvPr id="26627" name="Content Placeholder 2"/>
          <p:cNvSpPr>
            <a:spLocks noGrp="1" noChangeArrowheads="1"/>
          </p:cNvSpPr>
          <p:nvPr>
            <p:ph idx="1"/>
          </p:nvPr>
        </p:nvSpPr>
        <p:spPr>
          <a:xfrm>
            <a:off x="457200" y="1600200"/>
            <a:ext cx="4419600" cy="5029200"/>
          </a:xfrm>
        </p:spPr>
        <p:txBody>
          <a:bodyPr/>
          <a:lstStyle/>
          <a:p>
            <a:r>
              <a:rPr lang="en-US" altLang="en-US" sz="2400" b="1" smtClean="0"/>
              <a:t>Radioactivity</a:t>
            </a:r>
            <a:r>
              <a:rPr lang="en-US" altLang="en-US" sz="2400" smtClean="0"/>
              <a:t> is the spontaneous emission of high-energy radiation by an atom.</a:t>
            </a:r>
          </a:p>
          <a:p>
            <a:r>
              <a:rPr lang="en-US" altLang="en-US" sz="2400" smtClean="0"/>
              <a:t>It was first observed by Henri Becquerel in the late 1800s.</a:t>
            </a:r>
          </a:p>
          <a:p>
            <a:r>
              <a:rPr lang="en-US" altLang="en-US" sz="2400" smtClean="0"/>
              <a:t>Marie and Pierre Curie also studied it.</a:t>
            </a:r>
          </a:p>
          <a:p>
            <a:r>
              <a:rPr lang="en-US" altLang="en-US" sz="2400" smtClean="0"/>
              <a:t>Its discovery showed that the atom had more subatomic particles and energy associated with it and these energetic particles could penetrate matter</a:t>
            </a:r>
          </a:p>
          <a:p>
            <a:endParaRPr lang="en-US" altLang="en-US" sz="2400" smtClean="0"/>
          </a:p>
        </p:txBody>
      </p:sp>
      <p:pic>
        <p:nvPicPr>
          <p:cNvPr id="26628" name="Picture 4" descr="A photograph of Marie Curie as a young wom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8638" y="1762125"/>
            <a:ext cx="29337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lstStyle/>
          <a:p>
            <a:r>
              <a:rPr lang="en-US" altLang="en-US" smtClean="0"/>
              <a:t>Radioactivity </a:t>
            </a:r>
            <a:r>
              <a:rPr lang="en-US" altLang="en-US" sz="2000" smtClean="0"/>
              <a:t>(2 of 2)</a:t>
            </a:r>
            <a:endParaRPr lang="en-IN" altLang="en-US" sz="2000" smtClean="0"/>
          </a:p>
        </p:txBody>
      </p:sp>
      <p:sp>
        <p:nvSpPr>
          <p:cNvPr id="27651" name="Content Placeholder 4"/>
          <p:cNvSpPr>
            <a:spLocks noGrp="1" noChangeArrowheads="1"/>
          </p:cNvSpPr>
          <p:nvPr>
            <p:ph idx="1"/>
          </p:nvPr>
        </p:nvSpPr>
        <p:spPr>
          <a:xfrm>
            <a:off x="457200" y="1600200"/>
            <a:ext cx="8229600" cy="755650"/>
          </a:xfrm>
        </p:spPr>
        <p:txBody>
          <a:bodyPr/>
          <a:lstStyle/>
          <a:p>
            <a:r>
              <a:rPr lang="en-US" altLang="en-US" sz="2600" smtClean="0"/>
              <a:t>Three types of radiation were discovered by Ernest Rutherford:</a:t>
            </a:r>
          </a:p>
        </p:txBody>
      </p:sp>
      <p:sp>
        <p:nvSpPr>
          <p:cNvPr id="27652" name="Content Placeholder 5"/>
          <p:cNvSpPr>
            <a:spLocks noGrp="1" noChangeArrowheads="1"/>
          </p:cNvSpPr>
          <p:nvPr>
            <p:ph idx="13"/>
          </p:nvPr>
        </p:nvSpPr>
        <p:spPr>
          <a:xfrm>
            <a:off x="457200" y="2479675"/>
            <a:ext cx="730250" cy="381000"/>
          </a:xfrm>
        </p:spPr>
        <p:txBody>
          <a:bodyPr/>
          <a:lstStyle/>
          <a:p>
            <a:pPr lvl="1"/>
            <a:r>
              <a:rPr lang="en-IN" altLang="en-US" sz="2600" smtClean="0"/>
              <a:t>​</a:t>
            </a:r>
          </a:p>
        </p:txBody>
      </p:sp>
      <p:graphicFrame>
        <p:nvGraphicFramePr>
          <p:cNvPr id="27653" name="Object 18" descr="Alpha"/>
          <p:cNvGraphicFramePr>
            <a:graphicFrameLocks noChangeAspect="1"/>
          </p:cNvGraphicFramePr>
          <p:nvPr/>
        </p:nvGraphicFramePr>
        <p:xfrm>
          <a:off x="1249363" y="2511425"/>
          <a:ext cx="344487" cy="315913"/>
        </p:xfrm>
        <a:graphic>
          <a:graphicData uri="http://schemas.openxmlformats.org/presentationml/2006/ole">
            <mc:AlternateContent xmlns:mc="http://schemas.openxmlformats.org/markup-compatibility/2006">
              <mc:Choice xmlns:v="urn:schemas-microsoft-com:vml" Requires="v">
                <p:oleObj spid="_x0000_s27686" name="Equation" r:id="rId3" imgW="152334" imgH="139639" progId="Equation.DSMT4">
                  <p:embed/>
                </p:oleObj>
              </mc:Choice>
              <mc:Fallback>
                <p:oleObj name="Equation" r:id="rId3" imgW="152334" imgH="139639" progId="Equation.DSMT4">
                  <p:embed/>
                  <p:pic>
                    <p:nvPicPr>
                      <p:cNvPr id="0" name="Object 18" descr="Alp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363" y="2511425"/>
                        <a:ext cx="3444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Content Placeholder 6"/>
          <p:cNvSpPr>
            <a:spLocks noGrp="1" noChangeArrowheads="1"/>
          </p:cNvSpPr>
          <p:nvPr>
            <p:ph idx="14"/>
          </p:nvPr>
        </p:nvSpPr>
        <p:spPr>
          <a:xfrm>
            <a:off x="1627188" y="2436813"/>
            <a:ext cx="4621212" cy="381000"/>
          </a:xfrm>
        </p:spPr>
        <p:txBody>
          <a:bodyPr/>
          <a:lstStyle/>
          <a:p>
            <a:pPr marL="0" lvl="1" indent="0"/>
            <a:r>
              <a:rPr lang="en-US" altLang="en-US" sz="2600" smtClean="0"/>
              <a:t>particles (positively charged)</a:t>
            </a:r>
            <a:endParaRPr lang="en-IN" altLang="en-US" sz="2600" smtClean="0"/>
          </a:p>
        </p:txBody>
      </p:sp>
      <p:sp>
        <p:nvSpPr>
          <p:cNvPr id="27655" name="Content Placeholder 7"/>
          <p:cNvSpPr>
            <a:spLocks noGrp="1" noChangeArrowheads="1"/>
          </p:cNvSpPr>
          <p:nvPr>
            <p:ph sz="quarter" idx="15"/>
          </p:nvPr>
        </p:nvSpPr>
        <p:spPr>
          <a:xfrm>
            <a:off x="457200" y="2995613"/>
            <a:ext cx="730250" cy="368300"/>
          </a:xfrm>
        </p:spPr>
        <p:txBody>
          <a:bodyPr/>
          <a:lstStyle/>
          <a:p>
            <a:pPr marL="457200" lvl="1" indent="0"/>
            <a:r>
              <a:rPr lang="en-IN" altLang="en-US" sz="2600" smtClean="0"/>
              <a:t>​</a:t>
            </a:r>
          </a:p>
        </p:txBody>
      </p:sp>
      <p:graphicFrame>
        <p:nvGraphicFramePr>
          <p:cNvPr id="27656" name="Object 19" descr="Beta"/>
          <p:cNvGraphicFramePr>
            <a:graphicFrameLocks noChangeAspect="1"/>
          </p:cNvGraphicFramePr>
          <p:nvPr/>
        </p:nvGraphicFramePr>
        <p:xfrm>
          <a:off x="1230313" y="3009900"/>
          <a:ext cx="304800" cy="407988"/>
        </p:xfrm>
        <a:graphic>
          <a:graphicData uri="http://schemas.openxmlformats.org/presentationml/2006/ole">
            <mc:AlternateContent xmlns:mc="http://schemas.openxmlformats.org/markup-compatibility/2006">
              <mc:Choice xmlns:v="urn:schemas-microsoft-com:vml" Requires="v">
                <p:oleObj spid="_x0000_s27687" name="Equation" r:id="rId5" imgW="152268" imgH="203024" progId="Equation.DSMT4">
                  <p:embed/>
                </p:oleObj>
              </mc:Choice>
              <mc:Fallback>
                <p:oleObj name="Equation" r:id="rId5" imgW="152268" imgH="203024" progId="Equation.DSMT4">
                  <p:embed/>
                  <p:pic>
                    <p:nvPicPr>
                      <p:cNvPr id="0" name="Object 19" descr="Be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0313" y="3009900"/>
                        <a:ext cx="304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7" name="Content Placeholder 8"/>
          <p:cNvSpPr>
            <a:spLocks noGrp="1" noChangeArrowheads="1"/>
          </p:cNvSpPr>
          <p:nvPr>
            <p:ph sz="quarter" idx="16"/>
          </p:nvPr>
        </p:nvSpPr>
        <p:spPr>
          <a:xfrm>
            <a:off x="1608138" y="2995613"/>
            <a:ext cx="6545262" cy="393700"/>
          </a:xfrm>
        </p:spPr>
        <p:txBody>
          <a:bodyPr/>
          <a:lstStyle/>
          <a:p>
            <a:pPr marL="0" lvl="1" indent="0">
              <a:spcBef>
                <a:spcPts val="1500"/>
              </a:spcBef>
            </a:pPr>
            <a:r>
              <a:rPr lang="en-US" altLang="en-US" sz="2600" smtClean="0"/>
              <a:t>particles (negatively charged, like electrons)</a:t>
            </a:r>
          </a:p>
        </p:txBody>
      </p:sp>
      <p:sp>
        <p:nvSpPr>
          <p:cNvPr id="27658" name="Content Placeholder 9"/>
          <p:cNvSpPr>
            <a:spLocks noGrp="1" noChangeArrowheads="1"/>
          </p:cNvSpPr>
          <p:nvPr>
            <p:ph sz="quarter" idx="17"/>
          </p:nvPr>
        </p:nvSpPr>
        <p:spPr>
          <a:xfrm>
            <a:off x="457200" y="3568700"/>
            <a:ext cx="730250" cy="384175"/>
          </a:xfrm>
        </p:spPr>
        <p:txBody>
          <a:bodyPr/>
          <a:lstStyle/>
          <a:p>
            <a:pPr marL="457200" lvl="1" indent="0"/>
            <a:r>
              <a:rPr lang="en-IN" altLang="en-US" sz="2600" smtClean="0"/>
              <a:t>​</a:t>
            </a:r>
          </a:p>
        </p:txBody>
      </p:sp>
      <p:graphicFrame>
        <p:nvGraphicFramePr>
          <p:cNvPr id="27659" name="Object 20" descr="Gamma"/>
          <p:cNvGraphicFramePr>
            <a:graphicFrameLocks noChangeAspect="1"/>
          </p:cNvGraphicFramePr>
          <p:nvPr/>
        </p:nvGraphicFramePr>
        <p:xfrm>
          <a:off x="1254125" y="3592513"/>
          <a:ext cx="284163" cy="368300"/>
        </p:xfrm>
        <a:graphic>
          <a:graphicData uri="http://schemas.openxmlformats.org/presentationml/2006/ole">
            <mc:AlternateContent xmlns:mc="http://schemas.openxmlformats.org/markup-compatibility/2006">
              <mc:Choice xmlns:v="urn:schemas-microsoft-com:vml" Requires="v">
                <p:oleObj spid="_x0000_s27688" name="Equation" r:id="rId7" imgW="126780" imgH="164814" progId="Equation.DSMT4">
                  <p:embed/>
                </p:oleObj>
              </mc:Choice>
              <mc:Fallback>
                <p:oleObj name="Equation" r:id="rId7" imgW="126780" imgH="164814" progId="Equation.DSMT4">
                  <p:embed/>
                  <p:pic>
                    <p:nvPicPr>
                      <p:cNvPr id="0" name="Object 20" descr="Gamm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4125" y="3592513"/>
                        <a:ext cx="284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0" name="Content Placeholder 11"/>
          <p:cNvSpPr>
            <a:spLocks noGrp="1" noChangeArrowheads="1"/>
          </p:cNvSpPr>
          <p:nvPr>
            <p:ph sz="quarter" idx="19"/>
          </p:nvPr>
        </p:nvSpPr>
        <p:spPr>
          <a:xfrm>
            <a:off x="1592263" y="3568700"/>
            <a:ext cx="2751137" cy="415925"/>
          </a:xfrm>
        </p:spPr>
        <p:txBody>
          <a:bodyPr/>
          <a:lstStyle/>
          <a:p>
            <a:pPr marL="0" lvl="1" indent="0">
              <a:spcBef>
                <a:spcPts val="1500"/>
              </a:spcBef>
            </a:pPr>
            <a:r>
              <a:rPr lang="en-US" altLang="en-US" sz="2600" smtClean="0"/>
              <a:t>rays (uncharged)</a:t>
            </a:r>
          </a:p>
        </p:txBody>
      </p:sp>
      <p:pic>
        <p:nvPicPr>
          <p:cNvPr id="27661" name="Picture 25" descr="A diagram showing that negatively charged beta rays bend toward positive charges, uncharged gamma rays are unaffected by charges, and positively charged alpha rays bend toward negative charges. A beam is emitted from a radioactive substance within a lead block. It passes through a small aperture in a vertical plate and then between two electrically charged plates, one plate is positively charged and the other plate is negatively charged. As the beam passes through the electrically charged plates the different types of rays are split. Negatively charged beta rays bend toward the positively charged plate. Gamma rays, which carry no charge, are unaffected by the charged plates and continue in a straight line. Positively charged alpha rays bend toward the negatively charged plat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04938" y="4141788"/>
            <a:ext cx="633412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7CAEAF42-BA4A-4A68-9ABE-61DC3F195A32}" type="slidenum">
              <a:rPr lang="en-US" altLang="en-US" sz="1800" smtClean="0">
                <a:latin typeface="Arial" panose="020B0604020202020204" pitchFamily="34" charset="0"/>
              </a:rPr>
              <a:pPr>
                <a:spcBef>
                  <a:spcPct val="0"/>
                </a:spcBef>
                <a:buClrTx/>
                <a:buFontTx/>
                <a:buNone/>
              </a:pPr>
              <a:t>15</a:t>
            </a:fld>
            <a:endParaRPr lang="en-US" altLang="en-US" sz="1800" smtClean="0">
              <a:latin typeface="Arial" panose="020B0604020202020204" pitchFamily="34" charset="0"/>
            </a:endParaRPr>
          </a:p>
        </p:txBody>
      </p:sp>
      <p:sp>
        <p:nvSpPr>
          <p:cNvPr id="28675" name="Rectangle 1"/>
          <p:cNvSpPr>
            <a:spLocks noGrp="1" noChangeArrowheads="1"/>
          </p:cNvSpPr>
          <p:nvPr>
            <p:ph type="title"/>
          </p:nvPr>
        </p:nvSpPr>
        <p:spPr>
          <a:xfrm>
            <a:off x="304800" y="609600"/>
            <a:ext cx="8458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C00000"/>
                </a:solidFill>
              </a:rPr>
              <a:t>Some Notes on Charge</a:t>
            </a:r>
          </a:p>
        </p:txBody>
      </p:sp>
      <p:sp>
        <p:nvSpPr>
          <p:cNvPr id="12290" name="Rectangle 2"/>
          <p:cNvSpPr>
            <a:spLocks noGrp="1" noChangeArrowheads="1"/>
          </p:cNvSpPr>
          <p:nvPr>
            <p:ph type="body" idx="1"/>
          </p:nvPr>
        </p:nvSpPr>
        <p:spPr>
          <a:xfrm>
            <a:off x="609600" y="1676400"/>
            <a:ext cx="4724400" cy="4645025"/>
          </a:xfrm>
        </p:spPr>
        <p:txBody>
          <a:bodyPr/>
          <a:lstStyle/>
          <a:p>
            <a:pPr marL="658813" indent="-658813" eaLnBrk="1" hangingPunct="1">
              <a:lnSpc>
                <a:spcPct val="90000"/>
              </a:lnSpc>
              <a:spcBef>
                <a:spcPts val="700"/>
              </a:spcBef>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z="2800" smtClean="0"/>
              <a:t>Two kinds of charge called + and </a:t>
            </a:r>
            <a:r>
              <a:rPr lang="en-US" altLang="en-US" sz="2800" smtClean="0">
                <a:cs typeface="Times New Roman" panose="02020603050405020304" pitchFamily="18" charset="0"/>
              </a:rPr>
              <a:t>–</a:t>
            </a:r>
          </a:p>
          <a:p>
            <a:pPr marL="658813" indent="-658813" eaLnBrk="1" hangingPunct="1">
              <a:lnSpc>
                <a:spcPct val="90000"/>
              </a:lnSpc>
              <a:spcBef>
                <a:spcPts val="700"/>
              </a:spcBef>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z="2800" smtClean="0"/>
              <a:t>Opposite charges attract</a:t>
            </a:r>
          </a:p>
          <a:p>
            <a:pPr marL="1033463" lvl="1" indent="-576263" eaLnBrk="1" hangingPunct="1">
              <a:lnSpc>
                <a:spcPct val="90000"/>
              </a:lnSpc>
              <a:spcBef>
                <a:spcPts val="600"/>
              </a:spcBef>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z="2400" smtClean="0"/>
              <a:t>+ attracted to –</a:t>
            </a:r>
          </a:p>
          <a:p>
            <a:pPr marL="658813" indent="-658813" eaLnBrk="1" hangingPunct="1">
              <a:lnSpc>
                <a:spcPct val="90000"/>
              </a:lnSpc>
              <a:spcBef>
                <a:spcPts val="700"/>
              </a:spcBef>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z="2800" smtClean="0"/>
              <a:t>Like charges repel</a:t>
            </a:r>
          </a:p>
          <a:p>
            <a:pPr marL="1033463" lvl="1" indent="-576263" eaLnBrk="1" hangingPunct="1">
              <a:lnSpc>
                <a:spcPct val="90000"/>
              </a:lnSpc>
              <a:spcBef>
                <a:spcPts val="600"/>
              </a:spcBef>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z="2400" smtClean="0"/>
              <a:t>+ repels +</a:t>
            </a:r>
          </a:p>
          <a:p>
            <a:pPr marL="1033463" lvl="1" indent="-576263" eaLnBrk="1" hangingPunct="1">
              <a:lnSpc>
                <a:spcPct val="90000"/>
              </a:lnSpc>
              <a:spcBef>
                <a:spcPts val="600"/>
              </a:spcBef>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z="2400" smtClean="0">
                <a:cs typeface="Times New Roman" panose="02020603050405020304" pitchFamily="18" charset="0"/>
              </a:rPr>
              <a:t>–</a:t>
            </a:r>
            <a:r>
              <a:rPr lang="en-US" altLang="en-US" sz="2400" smtClean="0"/>
              <a:t> repels </a:t>
            </a:r>
            <a:r>
              <a:rPr lang="en-US" altLang="en-US" sz="2400" smtClean="0">
                <a:cs typeface="Times New Roman" panose="02020603050405020304" pitchFamily="18" charset="0"/>
              </a:rPr>
              <a:t>–</a:t>
            </a:r>
          </a:p>
          <a:p>
            <a:pPr marL="658813" indent="-658813" eaLnBrk="1" hangingPunct="1">
              <a:lnSpc>
                <a:spcPct val="90000"/>
              </a:lnSpc>
              <a:spcBef>
                <a:spcPts val="700"/>
              </a:spcBef>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z="2800" smtClean="0">
                <a:cs typeface="Times New Roman" panose="02020603050405020304" pitchFamily="18" charset="0"/>
              </a:rPr>
              <a:t>To be neutral, something must have no charge or equal amounts of opposite charges</a:t>
            </a:r>
          </a:p>
        </p:txBody>
      </p:sp>
      <p:pic>
        <p:nvPicPr>
          <p:cNvPr id="28677" name="Picture 3"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394075" cy="417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B1FF48C8-2EB2-466F-9C59-86A705D71F2B}" type="slidenum">
              <a:rPr lang="en-US" altLang="en-US" sz="1800" smtClean="0">
                <a:latin typeface="Arial" panose="020B0604020202020204" pitchFamily="34" charset="0"/>
              </a:rPr>
              <a:pPr>
                <a:spcBef>
                  <a:spcPct val="0"/>
                </a:spcBef>
                <a:buClrTx/>
                <a:buFontTx/>
                <a:buNone/>
              </a:pPr>
              <a:t>16</a:t>
            </a:fld>
            <a:endParaRPr lang="en-US" altLang="en-US" sz="1800" smtClean="0">
              <a:latin typeface="Arial" panose="020B0604020202020204" pitchFamily="34" charset="0"/>
            </a:endParaRPr>
          </a:p>
        </p:txBody>
      </p:sp>
      <p:sp>
        <p:nvSpPr>
          <p:cNvPr id="30723" name="Rectangle 1"/>
          <p:cNvSpPr>
            <a:spLocks noGrp="1" noChangeArrowheads="1"/>
          </p:cNvSpPr>
          <p:nvPr>
            <p:ph type="title"/>
          </p:nvPr>
        </p:nvSpPr>
        <p:spPr>
          <a:xfrm>
            <a:off x="304800" y="152400"/>
            <a:ext cx="8458200" cy="990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Charged Atoms</a:t>
            </a:r>
          </a:p>
        </p:txBody>
      </p:sp>
      <p:sp>
        <p:nvSpPr>
          <p:cNvPr id="27650" name="Rectangle 2"/>
          <p:cNvSpPr>
            <a:spLocks noGrp="1" noChangeArrowheads="1"/>
          </p:cNvSpPr>
          <p:nvPr>
            <p:ph type="body" idx="1"/>
          </p:nvPr>
        </p:nvSpPr>
        <p:spPr>
          <a:xfrm>
            <a:off x="152400" y="1066800"/>
            <a:ext cx="8763000" cy="5181600"/>
          </a:xfrm>
        </p:spPr>
        <p:txBody>
          <a:bodyPr/>
          <a:lstStyle/>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when atoms gain or lose electrons, they acquire a charge</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charged particles are called </a:t>
            </a:r>
            <a:r>
              <a:rPr lang="en-US" altLang="en-US" sz="2800" b="1" smtClean="0">
                <a:solidFill>
                  <a:srgbClr val="FF0000"/>
                </a:solidFill>
              </a:rPr>
              <a:t>ions</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when atoms gain electrons, they become negatively charged ions, called </a:t>
            </a:r>
            <a:r>
              <a:rPr lang="en-US" altLang="en-US" sz="2800" b="1" smtClean="0">
                <a:solidFill>
                  <a:srgbClr val="FF0000"/>
                </a:solidFill>
              </a:rPr>
              <a:t>anions</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when atoms lose electrons, they become positively charged ions, called </a:t>
            </a:r>
            <a:r>
              <a:rPr lang="en-US" altLang="en-US" sz="2800" b="1" smtClean="0">
                <a:solidFill>
                  <a:srgbClr val="FF0000"/>
                </a:solidFill>
              </a:rPr>
              <a:t>cations</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ions behave much differently than the neutral atom</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e.g., The metal sodium, made of neutral Na atoms, is highly reactive and quite unstable. However, the sodium cations, Na</a:t>
            </a:r>
            <a:r>
              <a:rPr lang="en-US" altLang="en-US" sz="2400" baseline="30000" smtClean="0"/>
              <a:t>+</a:t>
            </a:r>
            <a:r>
              <a:rPr lang="en-US" altLang="en-US" sz="2400" smtClean="0"/>
              <a:t>, found in table salt are very nonreactive and stable</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since materials like table salt are neutral, there must be equal amounts of charge from cations and anions in them </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9F438890-7C69-47DE-9ABD-7890A0A083E0}" type="slidenum">
              <a:rPr lang="en-US" altLang="en-US" sz="1800" smtClean="0">
                <a:latin typeface="Arial" panose="020B0604020202020204" pitchFamily="34" charset="0"/>
              </a:rPr>
              <a:pPr>
                <a:spcBef>
                  <a:spcPct val="0"/>
                </a:spcBef>
                <a:buClrTx/>
                <a:buFontTx/>
                <a:buNone/>
              </a:pPr>
              <a:t>17</a:t>
            </a:fld>
            <a:endParaRPr lang="en-US" altLang="en-US" sz="1800" smtClean="0">
              <a:latin typeface="Arial" panose="020B0604020202020204" pitchFamily="34" charset="0"/>
            </a:endParaRPr>
          </a:p>
        </p:txBody>
      </p:sp>
      <p:sp>
        <p:nvSpPr>
          <p:cNvPr id="32771" name="Rectangle 1"/>
          <p:cNvSpPr>
            <a:spLocks noGrp="1" noChangeArrowheads="1"/>
          </p:cNvSpPr>
          <p:nvPr>
            <p:ph type="title"/>
          </p:nvPr>
        </p:nvSpPr>
        <p:spPr>
          <a:xfrm>
            <a:off x="762000" y="381000"/>
            <a:ext cx="7772400" cy="11430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Atomic Structures of Ions</a:t>
            </a:r>
          </a:p>
        </p:txBody>
      </p:sp>
      <p:sp>
        <p:nvSpPr>
          <p:cNvPr id="29698" name="Rectangle 2"/>
          <p:cNvSpPr>
            <a:spLocks noGrp="1" noChangeArrowheads="1"/>
          </p:cNvSpPr>
          <p:nvPr>
            <p:ph type="body" idx="1"/>
          </p:nvPr>
        </p:nvSpPr>
        <p:spPr>
          <a:xfrm>
            <a:off x="228600" y="1447800"/>
            <a:ext cx="8610600" cy="4648200"/>
          </a:xfrm>
        </p:spPr>
        <p:txBody>
          <a:bodyPr lIns="90360" tIns="44280" rIns="90360" bIns="44280"/>
          <a:lstStyle/>
          <a:p>
            <a:pPr marL="341313" indent="-341313" eaLnBrk="1" hangingPunct="1">
              <a:lnSpc>
                <a:spcPct val="90000"/>
              </a:lnSpc>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Metals form cations</a:t>
            </a:r>
          </a:p>
          <a:p>
            <a:pPr marL="341313" indent="-341313" eaLnBrk="1" hangingPunct="1">
              <a:lnSpc>
                <a:spcPct val="90000"/>
              </a:lnSpc>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For each positive charge, the ion has 1 less electron than the neutral atom</a:t>
            </a:r>
          </a:p>
          <a:p>
            <a:pPr marL="741363" lvl="1" indent="-284163" eaLnBrk="1" hangingPunct="1">
              <a:lnSpc>
                <a:spcPct val="90000"/>
              </a:lnSpc>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Na atom = 11 p</a:t>
            </a:r>
            <a:r>
              <a:rPr lang="en-US" altLang="en-US" baseline="30000" smtClean="0"/>
              <a:t>+ </a:t>
            </a:r>
            <a:r>
              <a:rPr lang="en-US" altLang="en-US" smtClean="0"/>
              <a:t>and 11 e</a:t>
            </a:r>
            <a:r>
              <a:rPr lang="en-US" altLang="en-US" baseline="30000" smtClean="0"/>
              <a:t>-</a:t>
            </a:r>
            <a:r>
              <a:rPr lang="en-US" altLang="en-US" smtClean="0"/>
              <a:t>, Na</a:t>
            </a:r>
            <a:r>
              <a:rPr lang="en-US" altLang="en-US" baseline="30000" smtClean="0"/>
              <a:t>+ </a:t>
            </a:r>
            <a:r>
              <a:rPr lang="en-US" altLang="en-US" smtClean="0"/>
              <a:t>ion = 11 p</a:t>
            </a:r>
            <a:r>
              <a:rPr lang="en-US" altLang="en-US" baseline="30000" smtClean="0"/>
              <a:t>+ </a:t>
            </a:r>
            <a:r>
              <a:rPr lang="en-US" altLang="en-US" smtClean="0"/>
              <a:t>and 10 e</a:t>
            </a:r>
            <a:r>
              <a:rPr lang="en-US" altLang="en-US" baseline="30000" smtClean="0"/>
              <a:t>-</a:t>
            </a:r>
          </a:p>
          <a:p>
            <a:pPr marL="741363" lvl="1" indent="-284163" eaLnBrk="1" hangingPunct="1">
              <a:lnSpc>
                <a:spcPct val="90000"/>
              </a:lnSpc>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Ca atom = 20 p</a:t>
            </a:r>
            <a:r>
              <a:rPr lang="en-US" altLang="en-US" baseline="30000" smtClean="0"/>
              <a:t>+ </a:t>
            </a:r>
            <a:r>
              <a:rPr lang="en-US" altLang="en-US" smtClean="0"/>
              <a:t>and 20 e</a:t>
            </a:r>
            <a:r>
              <a:rPr lang="en-US" altLang="en-US" baseline="30000" smtClean="0"/>
              <a:t>-</a:t>
            </a:r>
            <a:r>
              <a:rPr lang="en-US" altLang="en-US" smtClean="0"/>
              <a:t>, Ca</a:t>
            </a:r>
            <a:r>
              <a:rPr lang="en-US" altLang="en-US" baseline="30000" smtClean="0"/>
              <a:t>2+</a:t>
            </a:r>
            <a:r>
              <a:rPr lang="en-US" altLang="en-US" smtClean="0"/>
              <a:t> ion = 20 p</a:t>
            </a:r>
            <a:r>
              <a:rPr lang="en-US" altLang="en-US" baseline="30000" smtClean="0"/>
              <a:t>+ </a:t>
            </a:r>
            <a:r>
              <a:rPr lang="en-US" altLang="en-US" smtClean="0"/>
              <a:t>and 18</a:t>
            </a:r>
            <a:r>
              <a:rPr lang="en-US" altLang="en-US" baseline="30000" smtClean="0"/>
              <a:t> </a:t>
            </a:r>
            <a:r>
              <a:rPr lang="en-US" altLang="en-US" smtClean="0"/>
              <a:t>e</a:t>
            </a:r>
            <a:r>
              <a:rPr lang="en-US" altLang="en-US" baseline="30000" smtClean="0"/>
              <a:t>-</a:t>
            </a:r>
          </a:p>
          <a:p>
            <a:pPr marL="341313" indent="-341313" eaLnBrk="1" hangingPunct="1">
              <a:lnSpc>
                <a:spcPct val="90000"/>
              </a:lnSpc>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Cations are named the same as the metal</a:t>
            </a:r>
          </a:p>
          <a:p>
            <a:pPr marL="341313" indent="-341313" eaLnBrk="1" hangingPunct="1">
              <a:lnSpc>
                <a:spcPct val="90000"/>
              </a:lnSpc>
              <a:spcBef>
                <a:spcPts val="700"/>
              </a:spcBef>
              <a:buClrTx/>
              <a:buSzPct val="12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		</a:t>
            </a:r>
            <a:r>
              <a:rPr lang="en-US" altLang="en-US" sz="2800" smtClean="0">
                <a:solidFill>
                  <a:srgbClr val="0066FF"/>
                </a:solidFill>
              </a:rPr>
              <a:t>sodium	Na </a:t>
            </a:r>
            <a:r>
              <a:rPr lang="en-US" altLang="en-US" sz="2800" smtClean="0">
                <a:solidFill>
                  <a:srgbClr val="0066FF"/>
                </a:solidFill>
                <a:latin typeface="Symbol" panose="05050102010706020507" pitchFamily="18" charset="2"/>
              </a:rPr>
              <a:t></a:t>
            </a:r>
            <a:r>
              <a:rPr lang="en-US" altLang="en-US" sz="2800" smtClean="0">
                <a:solidFill>
                  <a:srgbClr val="0066FF"/>
                </a:solidFill>
              </a:rPr>
              <a:t> Na</a:t>
            </a:r>
            <a:r>
              <a:rPr lang="en-US" altLang="en-US" sz="2800" baseline="30000" smtClean="0">
                <a:solidFill>
                  <a:srgbClr val="0066FF"/>
                </a:solidFill>
              </a:rPr>
              <a:t>+ </a:t>
            </a:r>
            <a:r>
              <a:rPr lang="en-US" altLang="en-US" sz="2800" smtClean="0">
                <a:solidFill>
                  <a:srgbClr val="0066FF"/>
                </a:solidFill>
              </a:rPr>
              <a:t>+ 1e</a:t>
            </a:r>
            <a:r>
              <a:rPr lang="en-US" altLang="en-US" sz="2800" baseline="30000" smtClean="0">
                <a:solidFill>
                  <a:srgbClr val="0066FF"/>
                </a:solidFill>
              </a:rPr>
              <a:t>-</a:t>
            </a:r>
            <a:r>
              <a:rPr lang="en-US" altLang="en-US" sz="2800" smtClean="0">
                <a:solidFill>
                  <a:srgbClr val="0066FF"/>
                </a:solidFill>
              </a:rPr>
              <a:t> 		sodium ion</a:t>
            </a:r>
          </a:p>
          <a:p>
            <a:pPr marL="341313" indent="-341313" eaLnBrk="1" hangingPunct="1">
              <a:lnSpc>
                <a:spcPct val="90000"/>
              </a:lnSpc>
              <a:spcBef>
                <a:spcPts val="700"/>
              </a:spcBef>
              <a:buClrTx/>
              <a:buSzPct val="12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solidFill>
                  <a:srgbClr val="0066FF"/>
                </a:solidFill>
              </a:rPr>
              <a:t>		calcium	Ca </a:t>
            </a:r>
            <a:r>
              <a:rPr lang="en-US" altLang="en-US" sz="2800" smtClean="0">
                <a:solidFill>
                  <a:srgbClr val="0066FF"/>
                </a:solidFill>
                <a:latin typeface="Symbol" panose="05050102010706020507" pitchFamily="18" charset="2"/>
              </a:rPr>
              <a:t></a:t>
            </a:r>
            <a:r>
              <a:rPr lang="en-US" altLang="en-US" sz="2800" smtClean="0">
                <a:solidFill>
                  <a:srgbClr val="0066FF"/>
                </a:solidFill>
              </a:rPr>
              <a:t> Ca</a:t>
            </a:r>
            <a:r>
              <a:rPr lang="en-US" altLang="en-US" sz="2800" baseline="30000" smtClean="0">
                <a:solidFill>
                  <a:srgbClr val="0066FF"/>
                </a:solidFill>
              </a:rPr>
              <a:t>2+ </a:t>
            </a:r>
            <a:r>
              <a:rPr lang="en-US" altLang="en-US" sz="2800" smtClean="0">
                <a:solidFill>
                  <a:srgbClr val="0066FF"/>
                </a:solidFill>
              </a:rPr>
              <a:t>+ 2e</a:t>
            </a:r>
            <a:r>
              <a:rPr lang="en-US" altLang="en-US" sz="2800" baseline="30000" smtClean="0">
                <a:solidFill>
                  <a:srgbClr val="0066FF"/>
                </a:solidFill>
              </a:rPr>
              <a:t>-</a:t>
            </a:r>
            <a:r>
              <a:rPr lang="en-US" altLang="en-US" sz="2800" smtClean="0">
                <a:solidFill>
                  <a:srgbClr val="0066FF"/>
                </a:solidFill>
              </a:rPr>
              <a:t> 		calcium ion</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8F780658-2A2B-4CC1-9DEF-4EF77DB24C13}" type="slidenum">
              <a:rPr lang="en-US" altLang="en-US" sz="1800" smtClean="0">
                <a:latin typeface="Arial" panose="020B0604020202020204" pitchFamily="34" charset="0"/>
              </a:rPr>
              <a:pPr>
                <a:spcBef>
                  <a:spcPct val="0"/>
                </a:spcBef>
                <a:buClrTx/>
                <a:buFontTx/>
                <a:buNone/>
              </a:pPr>
              <a:t>18</a:t>
            </a:fld>
            <a:endParaRPr lang="en-US" altLang="en-US" sz="1800" smtClean="0">
              <a:latin typeface="Arial" panose="020B0604020202020204" pitchFamily="34" charset="0"/>
            </a:endParaRPr>
          </a:p>
        </p:txBody>
      </p:sp>
      <p:sp>
        <p:nvSpPr>
          <p:cNvPr id="34819" name="Rectangle 1"/>
          <p:cNvSpPr>
            <a:spLocks noGrp="1" noChangeArrowheads="1"/>
          </p:cNvSpPr>
          <p:nvPr>
            <p:ph type="title"/>
          </p:nvPr>
        </p:nvSpPr>
        <p:spPr>
          <a:xfrm>
            <a:off x="685800" y="314325"/>
            <a:ext cx="7772400" cy="9144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Atomic Structures of Ions</a:t>
            </a:r>
          </a:p>
        </p:txBody>
      </p:sp>
      <p:sp>
        <p:nvSpPr>
          <p:cNvPr id="28674" name="Rectangle 2"/>
          <p:cNvSpPr>
            <a:spLocks noGrp="1" noChangeArrowheads="1"/>
          </p:cNvSpPr>
          <p:nvPr>
            <p:ph type="body" idx="1"/>
          </p:nvPr>
        </p:nvSpPr>
        <p:spPr>
          <a:xfrm>
            <a:off x="228600" y="1676400"/>
            <a:ext cx="8458200" cy="4267200"/>
          </a:xfrm>
        </p:spPr>
        <p:txBody>
          <a:bodyPr lIns="90360" tIns="44280" rIns="90360" bIns="44280"/>
          <a:lstStyle/>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Nonmetals form anions</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For each negative charge, the ion has 1 more electron than the neutral atom</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F = 9 p</a:t>
            </a:r>
            <a:r>
              <a:rPr lang="en-US" altLang="en-US" sz="2400" baseline="30000" smtClean="0"/>
              <a:t>+</a:t>
            </a:r>
            <a:r>
              <a:rPr lang="en-US" altLang="en-US" sz="2400" smtClean="0"/>
              <a:t> and 9 e</a:t>
            </a:r>
            <a:r>
              <a:rPr lang="en-US" altLang="en-US" sz="2400" baseline="30000" smtClean="0"/>
              <a:t>-</a:t>
            </a:r>
            <a:r>
              <a:rPr lang="en-US" altLang="en-US" sz="2400" smtClean="0"/>
              <a:t>, F</a:t>
            </a:r>
            <a:r>
              <a:rPr lang="en-US" altLang="en-US" sz="2400" baseline="30000" smtClean="0"/>
              <a:t>─</a:t>
            </a:r>
            <a:r>
              <a:rPr lang="en-US" altLang="en-US" sz="2400" smtClean="0"/>
              <a:t> = 9 p</a:t>
            </a:r>
            <a:r>
              <a:rPr lang="en-US" altLang="en-US" sz="2400" baseline="30000" smtClean="0"/>
              <a:t>+</a:t>
            </a:r>
            <a:r>
              <a:rPr lang="en-US" altLang="en-US" sz="2400" smtClean="0"/>
              <a:t> and 10 e</a:t>
            </a:r>
            <a:r>
              <a:rPr lang="en-US" altLang="en-US" sz="2400" baseline="30000" smtClean="0"/>
              <a:t>-</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P = 15 p</a:t>
            </a:r>
            <a:r>
              <a:rPr lang="en-US" altLang="en-US" sz="2400" baseline="30000" smtClean="0"/>
              <a:t>+</a:t>
            </a:r>
            <a:r>
              <a:rPr lang="en-US" altLang="en-US" sz="2400" smtClean="0"/>
              <a:t> and 15 e</a:t>
            </a:r>
            <a:r>
              <a:rPr lang="en-US" altLang="en-US" sz="2400" baseline="30000" smtClean="0"/>
              <a:t>-</a:t>
            </a:r>
            <a:r>
              <a:rPr lang="en-US" altLang="en-US" sz="2400" smtClean="0"/>
              <a:t>, P</a:t>
            </a:r>
            <a:r>
              <a:rPr lang="en-US" altLang="en-US" sz="2400" baseline="30000" smtClean="0"/>
              <a:t>3─</a:t>
            </a:r>
            <a:r>
              <a:rPr lang="en-US" altLang="en-US" sz="2400" smtClean="0"/>
              <a:t> = 15 p</a:t>
            </a:r>
            <a:r>
              <a:rPr lang="en-US" altLang="en-US" sz="2400" baseline="30000" smtClean="0"/>
              <a:t>+</a:t>
            </a:r>
            <a:r>
              <a:rPr lang="en-US" altLang="en-US" sz="2400" smtClean="0"/>
              <a:t> and 18</a:t>
            </a:r>
            <a:r>
              <a:rPr lang="en-US" altLang="en-US" sz="2400" baseline="30000" smtClean="0"/>
              <a:t> </a:t>
            </a:r>
            <a:r>
              <a:rPr lang="en-US" altLang="en-US" sz="2400" smtClean="0"/>
              <a:t>e</a:t>
            </a:r>
            <a:r>
              <a:rPr lang="en-US" altLang="en-US" sz="2400" baseline="30000" smtClean="0"/>
              <a:t>-</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Anions are named by changing the ending of the name to </a:t>
            </a:r>
            <a:r>
              <a:rPr lang="en-US" altLang="en-US" sz="2800" b="1" i="1" smtClean="0">
                <a:solidFill>
                  <a:srgbClr val="FF0000"/>
                </a:solidFill>
              </a:rPr>
              <a:t>-ide</a:t>
            </a:r>
          </a:p>
          <a:p>
            <a:pPr marL="341313" indent="-341313" eaLnBrk="1" hangingPunct="1">
              <a:lnSpc>
                <a:spcPct val="90000"/>
              </a:lnSpc>
              <a:spcBef>
                <a:spcPts val="700"/>
              </a:spcBef>
              <a:buClrTx/>
              <a:buSzPct val="12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		</a:t>
            </a:r>
            <a:r>
              <a:rPr lang="en-US" altLang="en-US" sz="2800" smtClean="0">
                <a:solidFill>
                  <a:srgbClr val="0066FF"/>
                </a:solidFill>
              </a:rPr>
              <a:t>fluorine	F + 1e</a:t>
            </a:r>
            <a:r>
              <a:rPr lang="en-US" altLang="en-US" sz="2800" baseline="30000" smtClean="0">
                <a:solidFill>
                  <a:srgbClr val="0066FF"/>
                </a:solidFill>
              </a:rPr>
              <a:t>-</a:t>
            </a:r>
            <a:r>
              <a:rPr lang="en-US" altLang="en-US" sz="2800" smtClean="0">
                <a:solidFill>
                  <a:srgbClr val="0066FF"/>
                </a:solidFill>
              </a:rPr>
              <a:t> </a:t>
            </a:r>
            <a:r>
              <a:rPr lang="en-US" altLang="en-US" sz="2800" smtClean="0">
                <a:solidFill>
                  <a:srgbClr val="0066FF"/>
                </a:solidFill>
                <a:latin typeface="Symbol" panose="05050102010706020507" pitchFamily="18" charset="2"/>
              </a:rPr>
              <a:t></a:t>
            </a:r>
            <a:r>
              <a:rPr lang="en-US" altLang="en-US" sz="2800" smtClean="0">
                <a:solidFill>
                  <a:srgbClr val="0066FF"/>
                </a:solidFill>
              </a:rPr>
              <a:t> F</a:t>
            </a:r>
            <a:r>
              <a:rPr lang="en-US" altLang="en-US" sz="2800" baseline="30000" smtClean="0">
                <a:solidFill>
                  <a:srgbClr val="0066FF"/>
                </a:solidFill>
              </a:rPr>
              <a:t>─ 	</a:t>
            </a:r>
            <a:r>
              <a:rPr lang="en-US" altLang="en-US" sz="2800" smtClean="0">
                <a:solidFill>
                  <a:srgbClr val="0066FF"/>
                </a:solidFill>
              </a:rPr>
              <a:t>fluoride ion</a:t>
            </a:r>
          </a:p>
          <a:p>
            <a:pPr marL="341313" indent="-341313" eaLnBrk="1" hangingPunct="1">
              <a:lnSpc>
                <a:spcPct val="90000"/>
              </a:lnSpc>
              <a:spcBef>
                <a:spcPts val="700"/>
              </a:spcBef>
              <a:buClrTx/>
              <a:buSzPct val="12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solidFill>
                  <a:srgbClr val="0066FF"/>
                </a:solidFill>
              </a:rPr>
              <a:t>		oxygen	O + 2e</a:t>
            </a:r>
            <a:r>
              <a:rPr lang="en-US" altLang="en-US" sz="2800" baseline="30000" smtClean="0">
                <a:solidFill>
                  <a:srgbClr val="0066FF"/>
                </a:solidFill>
              </a:rPr>
              <a:t>-</a:t>
            </a:r>
            <a:r>
              <a:rPr lang="en-US" altLang="en-US" sz="2800" smtClean="0">
                <a:solidFill>
                  <a:srgbClr val="0066FF"/>
                </a:solidFill>
              </a:rPr>
              <a:t> </a:t>
            </a:r>
            <a:r>
              <a:rPr lang="en-US" altLang="en-US" sz="2800" smtClean="0">
                <a:solidFill>
                  <a:srgbClr val="0066FF"/>
                </a:solidFill>
                <a:latin typeface="Symbol" panose="05050102010706020507" pitchFamily="18" charset="2"/>
              </a:rPr>
              <a:t></a:t>
            </a:r>
            <a:r>
              <a:rPr lang="en-US" altLang="en-US" sz="2800" smtClean="0">
                <a:solidFill>
                  <a:srgbClr val="0066FF"/>
                </a:solidFill>
              </a:rPr>
              <a:t> O</a:t>
            </a:r>
            <a:r>
              <a:rPr lang="en-US" altLang="en-US" sz="2800" baseline="30000" smtClean="0">
                <a:solidFill>
                  <a:srgbClr val="0066FF"/>
                </a:solidFill>
              </a:rPr>
              <a:t>2─ </a:t>
            </a:r>
            <a:r>
              <a:rPr lang="en-US" altLang="en-US" sz="2800" smtClean="0">
                <a:solidFill>
                  <a:srgbClr val="0066FF"/>
                </a:solidFill>
              </a:rPr>
              <a:t>	oxide ion</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2130425"/>
            <a:ext cx="7772400" cy="213677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ATOMIC THEORY OF MATTER</a:t>
            </a:r>
          </a:p>
        </p:txBody>
      </p:sp>
      <p:sp>
        <p:nvSpPr>
          <p:cNvPr id="14338" name="Rectangle 2"/>
          <p:cNvSpPr>
            <a:spLocks noGrp="1" noChangeArrowheads="1"/>
          </p:cNvSpPr>
          <p:nvPr>
            <p:ph type="subTitle" idx="4294967295"/>
          </p:nvPr>
        </p:nvSpPr>
        <p:spPr>
          <a:xfrm>
            <a:off x="1447800" y="4419600"/>
            <a:ext cx="6400800" cy="1752600"/>
          </a:xfrm>
        </p:spPr>
        <p:txBody>
          <a:bodyPr/>
          <a:lstStyle/>
          <a:p>
            <a:pPr marL="0" indent="0" algn="ctr" eaLnBrk="1" hangingPunct="1">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4338">
                                            <p:txEl>
                                              <p:pRg st="0" end="0"/>
                                            </p:txEl>
                                          </p:spTgt>
                                        </p:tgtEl>
                                        <p:attrNameLst>
                                          <p:attrName>style.visibility</p:attrName>
                                        </p:attrNameLst>
                                      </p:cBhvr>
                                      <p:to>
                                        <p:strVal val="visible"/>
                                      </p:to>
                                    </p:set>
                                    <p:animEffect transition="in" filter="wipe(left)">
                                      <p:cBhvr additive="repl">
                                        <p:cTn id="7"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84C9EC77-77D9-410B-956D-6341DF163136}" type="slidenum">
              <a:rPr lang="en-US" altLang="en-US" sz="1800" smtClean="0">
                <a:latin typeface="Arial" panose="020B0604020202020204" pitchFamily="34" charset="0"/>
              </a:rPr>
              <a:pPr>
                <a:spcBef>
                  <a:spcPct val="0"/>
                </a:spcBef>
                <a:buClrTx/>
                <a:buFontTx/>
                <a:buNone/>
              </a:pPr>
              <a:t>2</a:t>
            </a:fld>
            <a:endParaRPr lang="en-US" altLang="en-US" sz="1800" smtClean="0">
              <a:latin typeface="Arial" panose="020B0604020202020204" pitchFamily="34" charset="0"/>
            </a:endParaRPr>
          </a:p>
        </p:txBody>
      </p:sp>
      <p:sp>
        <p:nvSpPr>
          <p:cNvPr id="8195" name="Rectangle 1"/>
          <p:cNvSpPr>
            <a:spLocks noGrp="1" noChangeArrowheads="1"/>
          </p:cNvSpPr>
          <p:nvPr>
            <p:ph type="title"/>
          </p:nvPr>
        </p:nvSpPr>
        <p:spPr>
          <a:xfrm>
            <a:off x="304800" y="609600"/>
            <a:ext cx="8458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C00000"/>
                </a:solidFill>
              </a:rPr>
              <a:t>Early Philosophy of Matter</a:t>
            </a:r>
          </a:p>
        </p:txBody>
      </p:sp>
      <p:sp>
        <p:nvSpPr>
          <p:cNvPr id="8196" name="Rectangle 2"/>
          <p:cNvSpPr>
            <a:spLocks noGrp="1" noChangeArrowheads="1"/>
          </p:cNvSpPr>
          <p:nvPr>
            <p:ph type="body" idx="1"/>
          </p:nvPr>
        </p:nvSpPr>
        <p:spPr>
          <a:xfrm>
            <a:off x="304800" y="1600200"/>
            <a:ext cx="8839200" cy="4114800"/>
          </a:xfrm>
        </p:spPr>
        <p:txBody>
          <a:bodyPr/>
          <a:lstStyle/>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Some philosophers believed that matter had an ultimate, tiny, indivisible particle</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Leucippus and Democritus</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Other philosophers believed that matter was infinitely divisible</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Plato and Aristotle</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Since there was no experimental way of proving who was correct, the best debater was the person assumed correct, i.e., Aristotle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p:txBody>
          <a:bodyPr/>
          <a:lstStyle/>
          <a:p>
            <a:r>
              <a:rPr lang="en-US" altLang="en-US" smtClean="0"/>
              <a:t>Discovery of Subatomic Particles</a:t>
            </a:r>
            <a:endParaRPr lang="en-IN" altLang="en-US" smtClean="0"/>
          </a:p>
        </p:txBody>
      </p:sp>
      <p:sp>
        <p:nvSpPr>
          <p:cNvPr id="3" name="Content Placeholder 2">
            <a:extLst>
              <a:ext uri="{FF2B5EF4-FFF2-40B4-BE49-F238E27FC236}">
                <a16:creationId xmlns:a16="http://schemas.microsoft.com/office/drawing/2014/main" xmlns="" id="{B4B48008-7E10-4DD5-8148-EEFF1F7182C1}"/>
              </a:ext>
            </a:extLst>
          </p:cNvPr>
          <p:cNvSpPr>
            <a:spLocks noGrp="1"/>
          </p:cNvSpPr>
          <p:nvPr>
            <p:ph idx="1"/>
          </p:nvPr>
        </p:nvSpPr>
        <p:spPr>
          <a:xfrm>
            <a:off x="457200" y="1600200"/>
            <a:ext cx="8229600" cy="3124200"/>
          </a:xfrm>
        </p:spPr>
        <p:txBody>
          <a:bodyPr/>
          <a:lstStyle/>
          <a:p>
            <a:pPr>
              <a:defRPr/>
            </a:pPr>
            <a:r>
              <a:rPr lang="en-US" sz="2600" dirty="0"/>
              <a:t>In Dalton’s view, the atom was the smallest particle possible. Many discoveries led to the fact that the atom itself was made up of smaller particles.</a:t>
            </a:r>
          </a:p>
          <a:p>
            <a:pPr marL="740664" indent="-283464">
              <a:spcBef>
                <a:spcPts val="600"/>
              </a:spcBef>
              <a:buFont typeface="Lucida Grande"/>
              <a:buChar char="–"/>
              <a:defRPr/>
            </a:pPr>
            <a:r>
              <a:rPr lang="en-US" sz="2600" dirty="0"/>
              <a:t>Electrons and cathode rays</a:t>
            </a:r>
          </a:p>
          <a:p>
            <a:pPr marL="740664" indent="-283464">
              <a:spcBef>
                <a:spcPts val="600"/>
              </a:spcBef>
              <a:buFont typeface="Lucida Grande"/>
              <a:buChar char="–"/>
              <a:defRPr/>
            </a:pPr>
            <a:r>
              <a:rPr lang="en-US" sz="2600" dirty="0"/>
              <a:t>Radioactivity</a:t>
            </a:r>
          </a:p>
          <a:p>
            <a:pPr marL="740664" indent="-283464">
              <a:spcBef>
                <a:spcPts val="600"/>
              </a:spcBef>
              <a:buFont typeface="Lucida Grande"/>
              <a:buChar char="–"/>
              <a:defRPr/>
            </a:pPr>
            <a:r>
              <a:rPr lang="en-US" sz="2600" dirty="0"/>
              <a:t>Nucleus, protons, and neutrons</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r>
              <a:rPr lang="en-US" altLang="en-US" smtClean="0"/>
              <a:t>The Atom, Circa 1900</a:t>
            </a:r>
            <a:endParaRPr lang="en-IN" altLang="en-US" smtClean="0"/>
          </a:p>
        </p:txBody>
      </p:sp>
      <p:sp>
        <p:nvSpPr>
          <p:cNvPr id="39939" name="Content Placeholder 2"/>
          <p:cNvSpPr>
            <a:spLocks noGrp="1" noChangeArrowheads="1"/>
          </p:cNvSpPr>
          <p:nvPr>
            <p:ph idx="1"/>
          </p:nvPr>
        </p:nvSpPr>
        <p:spPr>
          <a:xfrm>
            <a:off x="457200" y="1600200"/>
            <a:ext cx="4038600" cy="3429000"/>
          </a:xfrm>
        </p:spPr>
        <p:txBody>
          <a:bodyPr/>
          <a:lstStyle/>
          <a:p>
            <a:r>
              <a:rPr lang="en-US" altLang="en-US" sz="2600" smtClean="0"/>
              <a:t>The prevailing theory was that of the “plum pudding” model, put forward by </a:t>
            </a:r>
            <a:br>
              <a:rPr lang="en-US" altLang="en-US" sz="2600" smtClean="0"/>
            </a:br>
            <a:r>
              <a:rPr lang="en-US" altLang="en-US" sz="2600" smtClean="0"/>
              <a:t>J. J. Thomson.</a:t>
            </a:r>
          </a:p>
          <a:p>
            <a:r>
              <a:rPr lang="en-US" altLang="en-US" sz="2600" smtClean="0"/>
              <a:t>It featured a positive sphere of matter with negative electrons embedded in it.</a:t>
            </a:r>
          </a:p>
        </p:txBody>
      </p:sp>
      <p:pic>
        <p:nvPicPr>
          <p:cNvPr id="39940" name="Picture 4" descr="A drawing of a sphere studded with negative electrons. Positive charge spreads throughout the spher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12913"/>
            <a:ext cx="3554413"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r>
              <a:rPr lang="en-US" altLang="en-US" smtClean="0"/>
              <a:t>The Electron (Cathode Rays)</a:t>
            </a:r>
            <a:endParaRPr lang="en-IN" altLang="en-US" smtClean="0"/>
          </a:p>
        </p:txBody>
      </p:sp>
      <p:pic>
        <p:nvPicPr>
          <p:cNvPr id="40963" name="Picture 4" descr="Photographs of a cathode-ray tube, which appears as a horizontal glass tube with a cathode, negative, and anode, positive, on opposite ends balanced on a stand. Cathode rays, electrons, move from the negative cathode to the positive anode. A fluorescent screen is placed in the tube to show the path of the cathode rays. The screen gives off light when a cathode ray strikes it. The rays are deflected by a magnet and can be seen bending in the tube in the photograp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7063" y="1609725"/>
            <a:ext cx="53498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Content Placeholder 2"/>
          <p:cNvSpPr>
            <a:spLocks noGrp="1" noChangeArrowheads="1"/>
          </p:cNvSpPr>
          <p:nvPr>
            <p:ph idx="1"/>
          </p:nvPr>
        </p:nvSpPr>
        <p:spPr>
          <a:xfrm>
            <a:off x="457200" y="4810125"/>
            <a:ext cx="8229600" cy="1371600"/>
          </a:xfrm>
        </p:spPr>
        <p:txBody>
          <a:bodyPr/>
          <a:lstStyle/>
          <a:p>
            <a:r>
              <a:rPr lang="en-US" altLang="en-US" sz="2600" smtClean="0"/>
              <a:t>Streams of negatively charged particles were found to emanate from cathode tubes, causing fluorescence.</a:t>
            </a:r>
          </a:p>
          <a:p>
            <a:r>
              <a:rPr lang="en-US" altLang="en-US" sz="2600" smtClean="0"/>
              <a:t>J. J. Thomson is credited with their discovery (1897).</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p:txBody>
          <a:bodyPr/>
          <a:lstStyle/>
          <a:p>
            <a:r>
              <a:rPr lang="en-US" altLang="en-US" smtClean="0"/>
              <a:t>The Electron</a:t>
            </a:r>
            <a:endParaRPr lang="en-IN" altLang="en-US" smtClean="0"/>
          </a:p>
        </p:txBody>
      </p:sp>
      <p:pic>
        <p:nvPicPr>
          <p:cNvPr id="41987" name="Picture 7" descr="A diagram showing an evacuated tube with a cathode, negative, and anode, positive, in the narrow neck, followed by two electrically charged plates and a fluorescent screen in the back of the tube. An electron beam passes through the cathode and anode, and then through oppositely charged electrically charged plates. Electric and magnetic fields deflect the electron beam. The electron beam is undeflected if the electric and magnetic field strengths exactly balance each other, and the path of the electron can then reach the center of the fluorescent screen at the back of the tub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1655763"/>
            <a:ext cx="529272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4"/>
          <p:cNvSpPr>
            <a:spLocks noGrp="1" noChangeArrowheads="1"/>
          </p:cNvSpPr>
          <p:nvPr>
            <p:ph idx="1"/>
          </p:nvPr>
        </p:nvSpPr>
        <p:spPr>
          <a:xfrm>
            <a:off x="457200" y="5119688"/>
            <a:ext cx="8229600" cy="1052512"/>
          </a:xfrm>
        </p:spPr>
        <p:txBody>
          <a:bodyPr/>
          <a:lstStyle/>
          <a:p>
            <a:pPr marL="0" indent="0"/>
            <a:r>
              <a:rPr lang="en-US" altLang="en-US" sz="2600" smtClean="0"/>
              <a:t>Thomson measured the charge/mass ratio of the electron to be</a:t>
            </a:r>
          </a:p>
        </p:txBody>
      </p:sp>
      <p:graphicFrame>
        <p:nvGraphicFramePr>
          <p:cNvPr id="41989" name="Object 6" descr="1.76 times 10 to the eighth power"/>
          <p:cNvGraphicFramePr>
            <a:graphicFrameLocks noChangeAspect="1"/>
          </p:cNvGraphicFramePr>
          <p:nvPr/>
        </p:nvGraphicFramePr>
        <p:xfrm>
          <a:off x="2551113" y="5521325"/>
          <a:ext cx="1519237" cy="392113"/>
        </p:xfrm>
        <a:graphic>
          <a:graphicData uri="http://schemas.openxmlformats.org/presentationml/2006/ole">
            <mc:AlternateContent xmlns:mc="http://schemas.openxmlformats.org/markup-compatibility/2006">
              <mc:Choice xmlns:v="urn:schemas-microsoft-com:vml" Requires="v">
                <p:oleObj spid="_x0000_s41999" name="Equation" r:id="rId4" imgW="787058" imgH="203112" progId="Equation.DSMT4">
                  <p:embed/>
                </p:oleObj>
              </mc:Choice>
              <mc:Fallback>
                <p:oleObj name="Equation" r:id="rId4" imgW="787058" imgH="203112" progId="Equation.DSMT4">
                  <p:embed/>
                  <p:pic>
                    <p:nvPicPr>
                      <p:cNvPr id="0" name="Object 6" descr="1.76 times 10 to the eighth p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5521325"/>
                        <a:ext cx="151923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0" name="Content Placeholder 5"/>
          <p:cNvSpPr>
            <a:spLocks noGrp="1" noChangeArrowheads="1"/>
          </p:cNvSpPr>
          <p:nvPr>
            <p:ph idx="13"/>
          </p:nvPr>
        </p:nvSpPr>
        <p:spPr>
          <a:xfrm>
            <a:off x="4130675" y="5519738"/>
            <a:ext cx="3200400" cy="457200"/>
          </a:xfrm>
        </p:spPr>
        <p:txBody>
          <a:bodyPr/>
          <a:lstStyle/>
          <a:p>
            <a:pPr marL="0" indent="0"/>
            <a:r>
              <a:rPr lang="en-US" altLang="en-US" sz="2600" smtClean="0"/>
              <a:t>coulombs/gram (C/g).</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p:txBody>
          <a:bodyPr/>
          <a:lstStyle/>
          <a:p>
            <a:r>
              <a:rPr lang="en-US" altLang="en-US" smtClean="0"/>
              <a:t>Millikan Oil-Drop Experiment (Electrons)</a:t>
            </a:r>
            <a:endParaRPr lang="en-IN" altLang="en-US" smtClean="0"/>
          </a:p>
        </p:txBody>
      </p:sp>
      <p:sp>
        <p:nvSpPr>
          <p:cNvPr id="43011" name="Content Placeholder 2"/>
          <p:cNvSpPr>
            <a:spLocks noGrp="1" noChangeArrowheads="1"/>
          </p:cNvSpPr>
          <p:nvPr>
            <p:ph idx="1"/>
          </p:nvPr>
        </p:nvSpPr>
        <p:spPr/>
        <p:txBody>
          <a:bodyPr/>
          <a:lstStyle/>
          <a:p>
            <a:pPr>
              <a:buFont typeface="Arial" panose="020B0604020202020204" pitchFamily="34" charset="0"/>
              <a:buChar char="•"/>
            </a:pPr>
            <a:r>
              <a:rPr lang="en-US" altLang="en-US" sz="2600" smtClean="0"/>
              <a:t>Once the charge/mass ratio of the electron was known, determination of either the charge or the mass of an electron would yield the other.</a:t>
            </a:r>
          </a:p>
          <a:p>
            <a:pPr>
              <a:buFont typeface="Arial" panose="020B0604020202020204" pitchFamily="34" charset="0"/>
              <a:buChar char="•"/>
            </a:pPr>
            <a:r>
              <a:rPr lang="en-US" altLang="en-US" sz="2600" smtClean="0"/>
              <a:t>Robert Millikan determined the charge on the electron in 1909.</a:t>
            </a:r>
          </a:p>
        </p:txBody>
      </p:sp>
      <p:pic>
        <p:nvPicPr>
          <p:cNvPr id="43012" name="Picture 4" descr="A diagram of an oil-drop experiment shows that electrons have a negative charge. An experimental apparatus has an upper chamber into which oil drops are sprayed over a plate with a positive charge. Drops can fall through a hole in the plate to a lower chamber, into which x-rays are beamed above a negatively charged plate. 1. X-ray irradiation causes drops to pick up electrons and become negatively charged. 2. The force of gravity pulls drops downward but is opposed by the electric field that pushes the negatively charged drops upward. A microscopic view shows drops of different sizes moving upward and downwar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3873500"/>
            <a:ext cx="59309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p:txBody>
          <a:bodyPr/>
          <a:lstStyle/>
          <a:p>
            <a:r>
              <a:rPr lang="en-US" altLang="en-US" smtClean="0"/>
              <a:t>Discovery of the Nucleus</a:t>
            </a:r>
            <a:endParaRPr lang="en-IN" altLang="en-US" smtClean="0"/>
          </a:p>
        </p:txBody>
      </p:sp>
      <p:sp>
        <p:nvSpPr>
          <p:cNvPr id="44035" name="Content Placeholder 2"/>
          <p:cNvSpPr>
            <a:spLocks noGrp="1" noChangeArrowheads="1"/>
          </p:cNvSpPr>
          <p:nvPr>
            <p:ph idx="1"/>
          </p:nvPr>
        </p:nvSpPr>
        <p:spPr>
          <a:xfrm>
            <a:off x="457200" y="1600200"/>
            <a:ext cx="3352800" cy="381000"/>
          </a:xfrm>
        </p:spPr>
        <p:txBody>
          <a:bodyPr/>
          <a:lstStyle/>
          <a:p>
            <a:pPr marL="0" indent="0"/>
            <a:r>
              <a:rPr lang="en-US" altLang="en-US" sz="2600" smtClean="0"/>
              <a:t>Ernest Rutherford shot</a:t>
            </a:r>
          </a:p>
        </p:txBody>
      </p:sp>
      <p:graphicFrame>
        <p:nvGraphicFramePr>
          <p:cNvPr id="44036" name="Object 5" descr="Alpha"/>
          <p:cNvGraphicFramePr>
            <a:graphicFrameLocks noChangeAspect="1"/>
          </p:cNvGraphicFramePr>
          <p:nvPr/>
        </p:nvGraphicFramePr>
        <p:xfrm>
          <a:off x="3871913" y="1658938"/>
          <a:ext cx="368300" cy="336550"/>
        </p:xfrm>
        <a:graphic>
          <a:graphicData uri="http://schemas.openxmlformats.org/presentationml/2006/ole">
            <mc:AlternateContent xmlns:mc="http://schemas.openxmlformats.org/markup-compatibility/2006">
              <mc:Choice xmlns:v="urn:schemas-microsoft-com:vml" Requires="v">
                <p:oleObj spid="_x0000_s44048" name="Equation" r:id="rId3" imgW="152334" imgH="139639" progId="Equation.DSMT4">
                  <p:embed/>
                </p:oleObj>
              </mc:Choice>
              <mc:Fallback>
                <p:oleObj name="Equation" r:id="rId3" imgW="152334" imgH="139639" progId="Equation.DSMT4">
                  <p:embed/>
                  <p:pic>
                    <p:nvPicPr>
                      <p:cNvPr id="0" name="Object 5" descr="Alp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913" y="1658938"/>
                        <a:ext cx="368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7" name="Content Placeholder 4"/>
          <p:cNvSpPr>
            <a:spLocks noGrp="1" noChangeArrowheads="1"/>
          </p:cNvSpPr>
          <p:nvPr>
            <p:ph idx="13"/>
          </p:nvPr>
        </p:nvSpPr>
        <p:spPr>
          <a:xfrm>
            <a:off x="4294188" y="1589088"/>
            <a:ext cx="4392612" cy="404812"/>
          </a:xfrm>
        </p:spPr>
        <p:txBody>
          <a:bodyPr/>
          <a:lstStyle/>
          <a:p>
            <a:pPr marL="0" indent="0"/>
            <a:r>
              <a:rPr lang="en-US" altLang="en-US" sz="2600" smtClean="0"/>
              <a:t>particles at a thin sheet of</a:t>
            </a:r>
          </a:p>
        </p:txBody>
      </p:sp>
      <p:sp>
        <p:nvSpPr>
          <p:cNvPr id="44038" name="Content Placeholder 3"/>
          <p:cNvSpPr>
            <a:spLocks noGrp="1" noChangeArrowheads="1"/>
          </p:cNvSpPr>
          <p:nvPr>
            <p:ph idx="14"/>
          </p:nvPr>
        </p:nvSpPr>
        <p:spPr>
          <a:xfrm>
            <a:off x="457200" y="2070100"/>
            <a:ext cx="8229600" cy="431800"/>
          </a:xfrm>
        </p:spPr>
        <p:txBody>
          <a:bodyPr/>
          <a:lstStyle/>
          <a:p>
            <a:pPr marL="0" indent="0"/>
            <a:r>
              <a:rPr lang="en-US" altLang="en-US" sz="2600" smtClean="0"/>
              <a:t>foil and observed the pattern of scatter of the particles.</a:t>
            </a:r>
          </a:p>
        </p:txBody>
      </p:sp>
      <p:pic>
        <p:nvPicPr>
          <p:cNvPr id="44039" name="Picture 6" descr="A diagram of an experiment showing that most of the atom is empty. During an experiment, a beam of particles from a source of alpha particles is passed through an opening in a circular fluorescent screen. The beam strikes a piece of gold foil in the center of the circular screen and is split. Most of the alpha particles undergo little to no scattering because most of the atom is empty, and so the beans strike the screen at small angles behind the gold foil. The interpretation is that as incoming particles pass through the foil, they pass in a straight line because most will miss the tiny nucleus and pass through the large areas of empty space of the atom. A tiny fraction of the alpha particles are scattered at large angles because their path takes them very close to an extremely small but highly charged nucleus. These beams strike the screen at large angles from the foil The interpretation is that an incoming alpha particle is only bent at a large angle when it strikes a tiny nucleus.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44700" y="2749550"/>
            <a:ext cx="50546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1"/>
          <p:cNvSpPr>
            <a:spLocks noGrp="1"/>
          </p:cNvSpPr>
          <p:nvPr>
            <p:ph type="ftr" sz="quarter" idx="10"/>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800" smtClean="0">
                <a:latin typeface="Arial" panose="020B0604020202020204" pitchFamily="34" charset="0"/>
              </a:rPr>
              <a:t>Tro, Chemistry: A Molecular Approach </a:t>
            </a:r>
          </a:p>
        </p:txBody>
      </p:sp>
      <p:sp>
        <p:nvSpPr>
          <p:cNvPr id="45059"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9E9739A8-1D21-4C6F-A9C6-06A02C8320D4}" type="slidenum">
              <a:rPr lang="en-US" altLang="en-US" sz="1800" smtClean="0">
                <a:latin typeface="Arial" panose="020B0604020202020204" pitchFamily="34" charset="0"/>
              </a:rPr>
              <a:pPr>
                <a:spcBef>
                  <a:spcPct val="0"/>
                </a:spcBef>
                <a:buClrTx/>
                <a:buFontTx/>
                <a:buNone/>
              </a:pPr>
              <a:t>26</a:t>
            </a:fld>
            <a:endParaRPr lang="en-US" altLang="en-US" sz="1800" smtClean="0">
              <a:latin typeface="Arial" panose="020B0604020202020204" pitchFamily="34" charset="0"/>
            </a:endParaRPr>
          </a:p>
        </p:txBody>
      </p:sp>
      <p:pic>
        <p:nvPicPr>
          <p:cNvPr id="45060" name="Picture 1"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1" name="AutoShape 2" title="arrow"/>
          <p:cNvSpPr>
            <a:spLocks noChangeArrowheads="1"/>
          </p:cNvSpPr>
          <p:nvPr/>
        </p:nvSpPr>
        <p:spPr bwMode="auto">
          <a:xfrm>
            <a:off x="1524000" y="4724400"/>
            <a:ext cx="485775" cy="533400"/>
          </a:xfrm>
          <a:prstGeom prst="downArrow">
            <a:avLst>
              <a:gd name="adj1" fmla="val 50000"/>
              <a:gd name="adj2" fmla="val 27451"/>
            </a:avLst>
          </a:prstGeom>
          <a:solidFill>
            <a:srgbClr val="9900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5062" name="AutoShape 3" title="arrow"/>
          <p:cNvSpPr>
            <a:spLocks noChangeArrowheads="1"/>
          </p:cNvSpPr>
          <p:nvPr/>
        </p:nvSpPr>
        <p:spPr bwMode="auto">
          <a:xfrm>
            <a:off x="4572000" y="4800600"/>
            <a:ext cx="485775" cy="533400"/>
          </a:xfrm>
          <a:prstGeom prst="downArrow">
            <a:avLst>
              <a:gd name="adj1" fmla="val 50000"/>
              <a:gd name="adj2" fmla="val 27451"/>
            </a:avLst>
          </a:prstGeom>
          <a:solidFill>
            <a:srgbClr val="9900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5063" name="AutoShape 4" title="arrow"/>
          <p:cNvSpPr>
            <a:spLocks noChangeArrowheads="1"/>
          </p:cNvSpPr>
          <p:nvPr/>
        </p:nvSpPr>
        <p:spPr bwMode="auto">
          <a:xfrm>
            <a:off x="7162800" y="4724400"/>
            <a:ext cx="485775" cy="533400"/>
          </a:xfrm>
          <a:prstGeom prst="downArrow">
            <a:avLst>
              <a:gd name="adj1" fmla="val 50000"/>
              <a:gd name="adj2" fmla="val 27451"/>
            </a:avLst>
          </a:prstGeom>
          <a:solidFill>
            <a:srgbClr val="9900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5064" name="Text Box 5"/>
          <p:cNvSpPr txBox="1">
            <a:spLocks noChangeArrowheads="1"/>
          </p:cNvSpPr>
          <p:nvPr/>
        </p:nvSpPr>
        <p:spPr bwMode="auto">
          <a:xfrm>
            <a:off x="2286000" y="3581400"/>
            <a:ext cx="5105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CC0099"/>
                </a:solidFill>
                <a:latin typeface="Arial" panose="020B0604020202020204" pitchFamily="34" charset="0"/>
              </a:rPr>
              <a:t>may come in one of three forms: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7AA578BE-14E1-43EA-8FAE-70A3B2FB7EA2}" type="slidenum">
              <a:rPr lang="en-US" altLang="en-US" sz="1800" smtClean="0">
                <a:latin typeface="Arial" panose="020B0604020202020204" pitchFamily="34" charset="0"/>
              </a:rPr>
              <a:pPr>
                <a:spcBef>
                  <a:spcPct val="0"/>
                </a:spcBef>
                <a:buClrTx/>
                <a:buFontTx/>
                <a:buNone/>
              </a:pPr>
              <a:t>27</a:t>
            </a:fld>
            <a:endParaRPr lang="en-US" altLang="en-US" sz="1800" smtClean="0">
              <a:latin typeface="Arial" panose="020B0604020202020204" pitchFamily="34" charset="0"/>
            </a:endParaRPr>
          </a:p>
        </p:txBody>
      </p:sp>
      <p:graphicFrame>
        <p:nvGraphicFramePr>
          <p:cNvPr id="47107" name="Object 1" title="decorative picture"/>
          <p:cNvGraphicFramePr>
            <a:graphicFrameLocks noChangeAspect="1"/>
          </p:cNvGraphicFramePr>
          <p:nvPr>
            <p:extLst>
              <p:ext uri="{D42A27DB-BD31-4B8C-83A1-F6EECF244321}">
                <p14:modId xmlns:p14="http://schemas.microsoft.com/office/powerpoint/2010/main" val="1744765738"/>
              </p:ext>
            </p:extLst>
          </p:nvPr>
        </p:nvGraphicFramePr>
        <p:xfrm>
          <a:off x="300038" y="1514475"/>
          <a:ext cx="8108950" cy="4046538"/>
        </p:xfrm>
        <a:graphic>
          <a:graphicData uri="http://schemas.openxmlformats.org/presentationml/2006/ole">
            <mc:AlternateContent xmlns:mc="http://schemas.openxmlformats.org/markup-compatibility/2006">
              <mc:Choice xmlns:v="urn:schemas-microsoft-com:vml" Requires="v">
                <p:oleObj spid="_x0000_s47118" name="Document" r:id="rId4" imgW="8515009" imgH="4220833" progId="Word.Document.8">
                  <p:embed/>
                </p:oleObj>
              </mc:Choice>
              <mc:Fallback>
                <p:oleObj name="Document" r:id="rId4" imgW="8515009" imgH="4220833" progId="Word.Documen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514475"/>
                        <a:ext cx="8108950" cy="4046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8" name="TextBox 1"/>
          <p:cNvSpPr txBox="1">
            <a:spLocks noChangeArrowheads="1"/>
          </p:cNvSpPr>
          <p:nvPr/>
        </p:nvSpPr>
        <p:spPr bwMode="auto">
          <a:xfrm>
            <a:off x="2362200" y="109538"/>
            <a:ext cx="46831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en-US" altLang="en-US" sz="4400">
                <a:solidFill>
                  <a:srgbClr val="C00000"/>
                </a:solidFill>
                <a:latin typeface="Times New Roman" panose="02020603050405020304" pitchFamily="18" charset="0"/>
              </a:rPr>
              <a:t>Subatomic Particles</a:t>
            </a:r>
            <a:endParaRPr lang="en-US" altLang="en-US" sz="4400">
              <a:solidFill>
                <a:srgbClr val="C00000"/>
              </a:solidFill>
            </a:endParaRP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D0977218-6E9F-4875-A7A1-E0FE05F55A23}" type="slidenum">
              <a:rPr lang="en-US" altLang="en-US" sz="1800" smtClean="0">
                <a:latin typeface="Arial" panose="020B0604020202020204" pitchFamily="34" charset="0"/>
              </a:rPr>
              <a:pPr>
                <a:spcBef>
                  <a:spcPct val="0"/>
                </a:spcBef>
                <a:buClrTx/>
                <a:buFontTx/>
                <a:buNone/>
              </a:pPr>
              <a:t>28</a:t>
            </a:fld>
            <a:endParaRPr lang="en-US" altLang="en-US" sz="1800" smtClean="0">
              <a:latin typeface="Arial" panose="020B0604020202020204" pitchFamily="34" charset="0"/>
            </a:endParaRPr>
          </a:p>
        </p:txBody>
      </p:sp>
      <p:pic>
        <p:nvPicPr>
          <p:cNvPr id="49155" name="Picture 1"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b="5360"/>
          <a:stretch>
            <a:fillRect/>
          </a:stretch>
        </p:blipFill>
        <p:spPr bwMode="auto">
          <a:xfrm>
            <a:off x="304800" y="527050"/>
            <a:ext cx="8534400" cy="5492750"/>
          </a:xfrm>
          <a:prstGeom prst="rect">
            <a:avLst/>
          </a:prstGeom>
          <a:noFill/>
          <a:ln>
            <a:noFill/>
          </a:ln>
          <a:effectLst/>
          <a:extLst>
            <a:ext uri="{909E8E84-426E-40DD-AFC4-6F175D3DCCD1}">
              <a14:hiddenFill xmlns:a14="http://schemas.microsoft.com/office/drawing/2010/main">
                <a:blipFill dpi="0" rotWithShape="0">
                  <a:blip/>
                  <a:srcRect b="536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Grp="1" noChangeArrowheads="1"/>
          </p:cNvSpPr>
          <p:nvPr>
            <p:ph type="title"/>
          </p:nvPr>
        </p:nvSpPr>
        <p:spPr>
          <a:xfrm>
            <a:off x="609600" y="457200"/>
            <a:ext cx="7772400" cy="9906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Structure of the Nucleus</a:t>
            </a:r>
          </a:p>
        </p:txBody>
      </p:sp>
      <p:sp>
        <p:nvSpPr>
          <p:cNvPr id="20482" name="Rectangle 2"/>
          <p:cNvSpPr>
            <a:spLocks noGrp="1" noChangeArrowheads="1"/>
          </p:cNvSpPr>
          <p:nvPr>
            <p:ph type="body" idx="1"/>
          </p:nvPr>
        </p:nvSpPr>
        <p:spPr>
          <a:xfrm>
            <a:off x="381000" y="1295400"/>
            <a:ext cx="8382000" cy="4953000"/>
          </a:xfrm>
        </p:spPr>
        <p:txBody>
          <a:bodyPr lIns="90360" tIns="44280" rIns="90360" bIns="44280"/>
          <a:lstStyle/>
          <a:p>
            <a:pPr marL="341313" indent="-341313" eaLnBrk="1" hangingPunct="1">
              <a:lnSpc>
                <a:spcPct val="90000"/>
              </a:lnSpc>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Soddy discovered that the same element could have atoms with different masses, which he called </a:t>
            </a:r>
            <a:r>
              <a:rPr lang="en-US" altLang="en-US" b="1" smtClean="0">
                <a:solidFill>
                  <a:srgbClr val="FF0000"/>
                </a:solidFill>
              </a:rPr>
              <a:t>isotopes</a:t>
            </a:r>
          </a:p>
          <a:p>
            <a:pPr marL="741363" lvl="1" indent="-284163" eaLnBrk="1" hangingPunct="1">
              <a:lnSpc>
                <a:spcPct val="90000"/>
              </a:lnSpc>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there are 2 isotopes of chlorine found in nature, one that has a mass of about 35 amu and another that weighs about 37 amu</a:t>
            </a:r>
          </a:p>
          <a:p>
            <a:pPr marL="341313" indent="-341313" eaLnBrk="1" hangingPunct="1">
              <a:lnSpc>
                <a:spcPct val="90000"/>
              </a:lnSpc>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The observed mass is a weighted average of the weights of all the naturally occurring atoms</a:t>
            </a:r>
          </a:p>
          <a:p>
            <a:pPr marL="741363" lvl="1" indent="-284163" eaLnBrk="1" hangingPunct="1">
              <a:lnSpc>
                <a:spcPct val="90000"/>
              </a:lnSpc>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the percentage of an element that is 1 isotope is called the isotope’s </a:t>
            </a:r>
            <a:r>
              <a:rPr lang="en-US" altLang="en-US" b="1" smtClean="0">
                <a:solidFill>
                  <a:srgbClr val="FF0000"/>
                </a:solidFill>
              </a:rPr>
              <a:t>natural abundance</a:t>
            </a:r>
          </a:p>
          <a:p>
            <a:pPr marL="741363" lvl="1" indent="-284163" eaLnBrk="1" hangingPunct="1">
              <a:lnSpc>
                <a:spcPct val="90000"/>
              </a:lnSpc>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the atomic mass of chlorine is 35.45 amu</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89F3280E-FB19-426E-A7A1-6440B167A83B}" type="slidenum">
              <a:rPr lang="en-US" altLang="en-US" sz="1800" smtClean="0">
                <a:latin typeface="Arial" panose="020B0604020202020204" pitchFamily="34" charset="0"/>
              </a:rPr>
              <a:pPr>
                <a:spcBef>
                  <a:spcPct val="0"/>
                </a:spcBef>
                <a:buClrTx/>
                <a:buFontTx/>
                <a:buNone/>
              </a:pPr>
              <a:t>3</a:t>
            </a:fld>
            <a:endParaRPr lang="en-US" altLang="en-US" sz="1800" smtClean="0">
              <a:latin typeface="Arial" panose="020B0604020202020204" pitchFamily="34" charset="0"/>
            </a:endParaRPr>
          </a:p>
        </p:txBody>
      </p:sp>
      <p:sp>
        <p:nvSpPr>
          <p:cNvPr id="10243" name="Rectangle 1"/>
          <p:cNvSpPr>
            <a:spLocks noGrp="1" noChangeArrowheads="1"/>
          </p:cNvSpPr>
          <p:nvPr>
            <p:ph type="title"/>
          </p:nvPr>
        </p:nvSpPr>
        <p:spPr>
          <a:xfrm>
            <a:off x="303213" y="190500"/>
            <a:ext cx="8458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C00000"/>
                </a:solidFill>
              </a:rPr>
              <a:t>Scientific Revolution</a:t>
            </a:r>
          </a:p>
        </p:txBody>
      </p:sp>
      <p:sp>
        <p:nvSpPr>
          <p:cNvPr id="4100" name="Rectangle 2">
            <a:extLst>
              <a:ext uri="{FF2B5EF4-FFF2-40B4-BE49-F238E27FC236}">
                <a16:creationId xmlns:a16="http://schemas.microsoft.com/office/drawing/2014/main" xmlns="" id="{014832B0-4406-4222-A3C0-DC7542BB4A02}"/>
              </a:ext>
            </a:extLst>
          </p:cNvPr>
          <p:cNvSpPr>
            <a:spLocks noGrp="1" noChangeArrowheads="1"/>
          </p:cNvSpPr>
          <p:nvPr>
            <p:ph type="body" idx="1"/>
          </p:nvPr>
        </p:nvSpPr>
        <p:spPr>
          <a:xfrm>
            <a:off x="274638" y="1220788"/>
            <a:ext cx="8839200" cy="5103812"/>
          </a:xfrm>
        </p:spPr>
        <p:txBody>
          <a:bodyPr/>
          <a:lstStyle/>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a:t>in the late 16</a:t>
            </a:r>
            <a:r>
              <a:rPr lang="en-US" altLang="en-US" baseline="30000" dirty="0"/>
              <a:t>th</a:t>
            </a:r>
            <a:r>
              <a:rPr lang="en-US" altLang="en-US" dirty="0"/>
              <a:t> century, the scientific approach to understanding nature became established; started understanding the importance of experimentation.</a:t>
            </a:r>
          </a:p>
          <a:p>
            <a:pPr>
              <a:buFont typeface="Arial"/>
              <a:buChar char="•"/>
              <a:defRPr/>
            </a:pPr>
            <a:r>
              <a:rPr lang="en-US" dirty="0"/>
              <a:t>Experiments preformed in the eighteenth and nineteenth centuries led to an organized atomic theory by John Dalton in the early 1800s:</a:t>
            </a:r>
          </a:p>
          <a:p>
            <a:pPr marL="740664" indent="-283464">
              <a:spcBef>
                <a:spcPts val="600"/>
              </a:spcBef>
              <a:buFont typeface="Lucida Grande"/>
              <a:buChar char="–"/>
              <a:defRPr/>
            </a:pPr>
            <a:r>
              <a:rPr lang="en-US" b="1" dirty="0">
                <a:solidFill>
                  <a:srgbClr val="C00000"/>
                </a:solidFill>
                <a:effectLst>
                  <a:outerShdw blurRad="38100" dist="38100" dir="2700000" algn="tl">
                    <a:srgbClr val="000000">
                      <a:alpha val="43137"/>
                    </a:srgbClr>
                  </a:outerShdw>
                </a:effectLst>
              </a:rPr>
              <a:t>The law of conservation of mass</a:t>
            </a:r>
          </a:p>
          <a:p>
            <a:pPr marL="740664" indent="-283464">
              <a:spcBef>
                <a:spcPts val="600"/>
              </a:spcBef>
              <a:buFont typeface="Lucida Grande"/>
              <a:buChar char="–"/>
              <a:defRPr/>
            </a:pPr>
            <a:r>
              <a:rPr lang="en-US" b="1" dirty="0">
                <a:solidFill>
                  <a:srgbClr val="C00000"/>
                </a:solidFill>
                <a:effectLst>
                  <a:outerShdw blurRad="38100" dist="38100" dir="2700000" algn="tl">
                    <a:srgbClr val="000000">
                      <a:alpha val="43137"/>
                    </a:srgbClr>
                  </a:outerShdw>
                </a:effectLst>
              </a:rPr>
              <a:t>The law of constant composition</a:t>
            </a:r>
          </a:p>
          <a:p>
            <a:pPr marL="740664" indent="-283464">
              <a:spcBef>
                <a:spcPts val="600"/>
              </a:spcBef>
              <a:buFont typeface="Lucida Grande"/>
              <a:buChar char="–"/>
              <a:defRPr/>
            </a:pPr>
            <a:r>
              <a:rPr lang="en-US" b="1" dirty="0">
                <a:solidFill>
                  <a:srgbClr val="C00000"/>
                </a:solidFill>
                <a:effectLst>
                  <a:outerShdw blurRad="38100" dist="38100" dir="2700000" algn="tl">
                    <a:srgbClr val="000000">
                      <a:alpha val="43137"/>
                    </a:srgbClr>
                  </a:outerShdw>
                </a:effectLst>
              </a:rPr>
              <a:t>The law of multiple proportions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a:xfrm>
            <a:off x="342900" y="66675"/>
            <a:ext cx="8456613" cy="1141413"/>
          </a:xfrm>
        </p:spPr>
        <p:txBody>
          <a:bodyPr/>
          <a:lstStyle/>
          <a:p>
            <a:r>
              <a:rPr lang="en-US" altLang="en-US" smtClean="0"/>
              <a:t>Isotopes</a:t>
            </a:r>
            <a:endParaRPr lang="en-IN" altLang="en-US" smtClean="0"/>
          </a:p>
        </p:txBody>
      </p:sp>
      <p:sp>
        <p:nvSpPr>
          <p:cNvPr id="53251" name="Content Placeholder 2"/>
          <p:cNvSpPr>
            <a:spLocks noGrp="1" noChangeArrowheads="1"/>
          </p:cNvSpPr>
          <p:nvPr>
            <p:ph idx="1"/>
          </p:nvPr>
        </p:nvSpPr>
        <p:spPr>
          <a:xfrm>
            <a:off x="457200" y="960438"/>
            <a:ext cx="8229600" cy="1981200"/>
          </a:xfrm>
        </p:spPr>
        <p:txBody>
          <a:bodyPr/>
          <a:lstStyle/>
          <a:p>
            <a:pPr>
              <a:spcBef>
                <a:spcPts val="600"/>
              </a:spcBef>
            </a:pPr>
            <a:r>
              <a:rPr lang="en-US" altLang="en-US" sz="2400" b="1" smtClean="0"/>
              <a:t>Isotopes </a:t>
            </a:r>
            <a:r>
              <a:rPr lang="en-US" altLang="en-US" sz="2400" smtClean="0"/>
              <a:t>are atoms of the same element with different masses.</a:t>
            </a:r>
          </a:p>
          <a:p>
            <a:pPr>
              <a:spcBef>
                <a:spcPts val="600"/>
              </a:spcBef>
            </a:pPr>
            <a:r>
              <a:rPr lang="en-US" altLang="en-US" sz="2400" smtClean="0"/>
              <a:t>Isotopes have different numbers of neutrons, but the same number of protons.</a:t>
            </a:r>
          </a:p>
          <a:p>
            <a:pPr>
              <a:spcBef>
                <a:spcPts val="600"/>
              </a:spcBef>
            </a:pPr>
            <a:r>
              <a:rPr lang="en-US" altLang="en-US" sz="2400" smtClean="0"/>
              <a:t>The table below lists four isotopes for carbon.</a:t>
            </a:r>
          </a:p>
        </p:txBody>
      </p:sp>
      <p:sp>
        <p:nvSpPr>
          <p:cNvPr id="53252" name="Content Placeholder 3"/>
          <p:cNvSpPr>
            <a:spLocks noGrp="1" noChangeArrowheads="1"/>
          </p:cNvSpPr>
          <p:nvPr>
            <p:ph idx="13"/>
          </p:nvPr>
        </p:nvSpPr>
        <p:spPr>
          <a:xfrm>
            <a:off x="533400" y="3478213"/>
            <a:ext cx="8229600" cy="360362"/>
          </a:xfrm>
        </p:spPr>
        <p:txBody>
          <a:bodyPr/>
          <a:lstStyle/>
          <a:p>
            <a:pPr marL="0" indent="0"/>
            <a:r>
              <a:rPr lang="en-IN" altLang="en-US" sz="2200" b="1" smtClean="0"/>
              <a:t>Table 2.2</a:t>
            </a:r>
            <a:r>
              <a:rPr lang="en-IN" altLang="en-US" sz="2200" smtClean="0"/>
              <a:t> Some Isotopes of Carbon</a:t>
            </a:r>
            <a:r>
              <a:rPr lang="en-IN" altLang="en-US" sz="2200" baseline="30000" smtClean="0"/>
              <a:t>a</a:t>
            </a:r>
          </a:p>
        </p:txBody>
      </p:sp>
      <p:graphicFrame>
        <p:nvGraphicFramePr>
          <p:cNvPr id="7" name="Table 6" title="table">
            <a:extLst>
              <a:ext uri="{FF2B5EF4-FFF2-40B4-BE49-F238E27FC236}">
                <a16:creationId xmlns:a16="http://schemas.microsoft.com/office/drawing/2014/main" xmlns="" id="{C4D9163F-F378-4648-9A2B-B0A8E84A01E3}"/>
              </a:ext>
            </a:extLst>
          </p:cNvPr>
          <p:cNvGraphicFramePr>
            <a:graphicFrameLocks noGrp="1"/>
          </p:cNvGraphicFramePr>
          <p:nvPr>
            <p:extLst>
              <p:ext uri="{D42A27DB-BD31-4B8C-83A1-F6EECF244321}">
                <p14:modId xmlns:p14="http://schemas.microsoft.com/office/powerpoint/2010/main" val="2961097996"/>
              </p:ext>
            </p:extLst>
          </p:nvPr>
        </p:nvGraphicFramePr>
        <p:xfrm>
          <a:off x="533400" y="4151313"/>
          <a:ext cx="8153399" cy="1868487"/>
        </p:xfrm>
        <a:graphic>
          <a:graphicData uri="http://schemas.openxmlformats.org/drawingml/2006/table">
            <a:tbl>
              <a:tblPr firstRow="1" bandRow="1">
                <a:tableStyleId>{2D5ABB26-0587-4C30-8999-92F81FD0307C}</a:tableStyleId>
              </a:tblPr>
              <a:tblGrid>
                <a:gridCol w="1320073">
                  <a:extLst>
                    <a:ext uri="{9D8B030D-6E8A-4147-A177-3AD203B41FA5}">
                      <a16:colId xmlns:a16="http://schemas.microsoft.com/office/drawing/2014/main" xmlns="" val="20000"/>
                    </a:ext>
                  </a:extLst>
                </a:gridCol>
                <a:gridCol w="2174240">
                  <a:extLst>
                    <a:ext uri="{9D8B030D-6E8A-4147-A177-3AD203B41FA5}">
                      <a16:colId xmlns:a16="http://schemas.microsoft.com/office/drawing/2014/main" xmlns="" val="20001"/>
                    </a:ext>
                  </a:extLst>
                </a:gridCol>
                <a:gridCol w="2251891">
                  <a:extLst>
                    <a:ext uri="{9D8B030D-6E8A-4147-A177-3AD203B41FA5}">
                      <a16:colId xmlns:a16="http://schemas.microsoft.com/office/drawing/2014/main" xmlns="" val="20002"/>
                    </a:ext>
                  </a:extLst>
                </a:gridCol>
                <a:gridCol w="2407195">
                  <a:extLst>
                    <a:ext uri="{9D8B030D-6E8A-4147-A177-3AD203B41FA5}">
                      <a16:colId xmlns:a16="http://schemas.microsoft.com/office/drawing/2014/main" xmlns="" val="20003"/>
                    </a:ext>
                  </a:extLst>
                </a:gridCol>
              </a:tblGrid>
              <a:tr h="373531">
                <a:tc>
                  <a:txBody>
                    <a:bodyPr/>
                    <a:lstStyle/>
                    <a:p>
                      <a:r>
                        <a:rPr lang="en-IN" sz="1400" b="1" dirty="0"/>
                        <a:t>Symbol</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dirty="0"/>
                        <a:t>Number of Protons</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dirty="0"/>
                        <a:t>Number of</a:t>
                      </a:r>
                      <a:r>
                        <a:rPr lang="en-IN" sz="1400" b="1" baseline="0" dirty="0"/>
                        <a:t> Electrons</a:t>
                      </a:r>
                      <a:endParaRPr lang="en-IN" sz="1400" b="1"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dirty="0"/>
                        <a:t>Number of Neutrons</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3739">
                <a:tc>
                  <a:txBody>
                    <a:bodyPr/>
                    <a:lstStyle/>
                    <a:p>
                      <a:pPr>
                        <a:spcAft>
                          <a:spcPts val="0"/>
                        </a:spcAft>
                      </a:pPr>
                      <a:endParaRPr lang="en-IN" sz="1200" dirty="0">
                        <a:solidFill>
                          <a:schemeClr val="bg1"/>
                        </a:solidFill>
                        <a:effectLst/>
                        <a:latin typeface="Cambria" panose="020405030504060302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5</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3739">
                <a:tc>
                  <a:txBody>
                    <a:bodyPr/>
                    <a:lstStyle/>
                    <a:p>
                      <a:pPr>
                        <a:spcAft>
                          <a:spcPts val="0"/>
                        </a:spcAft>
                      </a:pPr>
                      <a:endParaRPr lang="en-IN" sz="1200" dirty="0">
                        <a:solidFill>
                          <a:schemeClr val="bg1"/>
                        </a:solidFill>
                        <a:effectLst/>
                        <a:latin typeface="Cambria" panose="020405030504060302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3739">
                <a:tc>
                  <a:txBody>
                    <a:bodyPr/>
                    <a:lstStyle/>
                    <a:p>
                      <a:pPr>
                        <a:spcAft>
                          <a:spcPts val="0"/>
                        </a:spcAft>
                      </a:pPr>
                      <a:endParaRPr lang="en-IN" sz="1200" dirty="0">
                        <a:solidFill>
                          <a:schemeClr val="bg1"/>
                        </a:solidFill>
                        <a:effectLst/>
                        <a:latin typeface="Cambria" panose="020405030504060302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7</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3739">
                <a:tc>
                  <a:txBody>
                    <a:bodyPr/>
                    <a:lstStyle/>
                    <a:p>
                      <a:pPr>
                        <a:spcAft>
                          <a:spcPts val="0"/>
                        </a:spcAft>
                      </a:pPr>
                      <a:endParaRPr lang="en-IN" sz="1200" dirty="0">
                        <a:solidFill>
                          <a:schemeClr val="bg1"/>
                        </a:solidFill>
                        <a:effectLst/>
                        <a:latin typeface="Cambria" panose="020405030504060302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6</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8</a:t>
                      </a:r>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3285" name="Content Placeholder 5"/>
          <p:cNvSpPr>
            <a:spLocks noGrp="1" noChangeArrowheads="1"/>
          </p:cNvSpPr>
          <p:nvPr>
            <p:ph idx="14"/>
          </p:nvPr>
        </p:nvSpPr>
        <p:spPr>
          <a:xfrm>
            <a:off x="533400" y="6108700"/>
            <a:ext cx="3581400" cy="234950"/>
          </a:xfrm>
        </p:spPr>
        <p:txBody>
          <a:bodyPr/>
          <a:lstStyle/>
          <a:p>
            <a:pPr marL="0" indent="0"/>
            <a:r>
              <a:rPr lang="en-IN" altLang="en-US" sz="1400" baseline="30000" smtClean="0"/>
              <a:t>a</a:t>
            </a:r>
            <a:r>
              <a:rPr lang="en-IN" altLang="en-US" sz="1400" smtClean="0"/>
              <a:t> Almost 99% of the carbon found in nature is</a:t>
            </a:r>
          </a:p>
        </p:txBody>
      </p:sp>
      <p:graphicFrame>
        <p:nvGraphicFramePr>
          <p:cNvPr id="53286" name="Object 11" descr="Super 12 C"/>
          <p:cNvGraphicFramePr>
            <a:graphicFrameLocks noChangeAspect="1"/>
          </p:cNvGraphicFramePr>
          <p:nvPr/>
        </p:nvGraphicFramePr>
        <p:xfrm>
          <a:off x="4137025" y="6116638"/>
          <a:ext cx="322263" cy="227012"/>
        </p:xfrm>
        <a:graphic>
          <a:graphicData uri="http://schemas.openxmlformats.org/presentationml/2006/ole">
            <mc:AlternateContent xmlns:mc="http://schemas.openxmlformats.org/markup-compatibility/2006">
              <mc:Choice xmlns:v="urn:schemas-microsoft-com:vml" Requires="v">
                <p:oleObj spid="_x0000_s53336" name="Equation" r:id="rId3" imgW="291973" imgH="203112" progId="Equation.DSMT4">
                  <p:embed/>
                </p:oleObj>
              </mc:Choice>
              <mc:Fallback>
                <p:oleObj name="Equation" r:id="rId3" imgW="291973" imgH="203112" progId="Equation.DSMT4">
                  <p:embed/>
                  <p:pic>
                    <p:nvPicPr>
                      <p:cNvPr id="0" name="Object 11" descr="Super 12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025" y="6116638"/>
                        <a:ext cx="3222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87" name="Object 7"/>
          <p:cNvGraphicFramePr>
            <a:graphicFrameLocks noChangeAspect="1"/>
          </p:cNvGraphicFramePr>
          <p:nvPr/>
        </p:nvGraphicFramePr>
        <p:xfrm>
          <a:off x="681038" y="4610100"/>
          <a:ext cx="322262" cy="258763"/>
        </p:xfrm>
        <a:graphic>
          <a:graphicData uri="http://schemas.openxmlformats.org/presentationml/2006/ole">
            <mc:AlternateContent xmlns:mc="http://schemas.openxmlformats.org/markup-compatibility/2006">
              <mc:Choice xmlns:v="urn:schemas-microsoft-com:vml" Requires="v">
                <p:oleObj spid="_x0000_s53337" name="Equation" r:id="rId5" imgW="253780" imgH="203024" progId="Equation.DSMT4">
                  <p:embed/>
                </p:oleObj>
              </mc:Choice>
              <mc:Fallback>
                <p:oleObj name="Equation" r:id="rId5" imgW="253780" imgH="203024"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8" y="4610100"/>
                        <a:ext cx="32226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88" name="Object 8"/>
          <p:cNvGraphicFramePr>
            <a:graphicFrameLocks noChangeAspect="1"/>
          </p:cNvGraphicFramePr>
          <p:nvPr/>
        </p:nvGraphicFramePr>
        <p:xfrm>
          <a:off x="666750" y="4999038"/>
          <a:ext cx="322263" cy="258762"/>
        </p:xfrm>
        <a:graphic>
          <a:graphicData uri="http://schemas.openxmlformats.org/presentationml/2006/ole">
            <mc:AlternateContent xmlns:mc="http://schemas.openxmlformats.org/markup-compatibility/2006">
              <mc:Choice xmlns:v="urn:schemas-microsoft-com:vml" Requires="v">
                <p:oleObj spid="_x0000_s53338" name="Equation" r:id="rId7" imgW="253780" imgH="203024" progId="Equation.DSMT4">
                  <p:embed/>
                </p:oleObj>
              </mc:Choice>
              <mc:Fallback>
                <p:oleObj name="Equation" r:id="rId7" imgW="253780" imgH="203024"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750" y="4999038"/>
                        <a:ext cx="3222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89" name="Object 9"/>
          <p:cNvGraphicFramePr>
            <a:graphicFrameLocks noChangeAspect="1"/>
          </p:cNvGraphicFramePr>
          <p:nvPr/>
        </p:nvGraphicFramePr>
        <p:xfrm>
          <a:off x="668338" y="5386388"/>
          <a:ext cx="338137" cy="257175"/>
        </p:xfrm>
        <a:graphic>
          <a:graphicData uri="http://schemas.openxmlformats.org/presentationml/2006/ole">
            <mc:AlternateContent xmlns:mc="http://schemas.openxmlformats.org/markup-compatibility/2006">
              <mc:Choice xmlns:v="urn:schemas-microsoft-com:vml" Requires="v">
                <p:oleObj spid="_x0000_s53339" name="Equation" r:id="rId9" imgW="266469" imgH="203024" progId="Equation.DSMT4">
                  <p:embed/>
                </p:oleObj>
              </mc:Choice>
              <mc:Fallback>
                <p:oleObj name="Equation" r:id="rId9" imgW="266469" imgH="203024"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338" y="5386388"/>
                        <a:ext cx="3381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90" name="Object 10"/>
          <p:cNvGraphicFramePr>
            <a:graphicFrameLocks noChangeAspect="1"/>
          </p:cNvGraphicFramePr>
          <p:nvPr/>
        </p:nvGraphicFramePr>
        <p:xfrm>
          <a:off x="660400" y="5762625"/>
          <a:ext cx="338138" cy="257175"/>
        </p:xfrm>
        <a:graphic>
          <a:graphicData uri="http://schemas.openxmlformats.org/presentationml/2006/ole">
            <mc:AlternateContent xmlns:mc="http://schemas.openxmlformats.org/markup-compatibility/2006">
              <mc:Choice xmlns:v="urn:schemas-microsoft-com:vml" Requires="v">
                <p:oleObj spid="_x0000_s53340" name="Equation" r:id="rId11" imgW="266469" imgH="203024" progId="Equation.DSMT4">
                  <p:embed/>
                </p:oleObj>
              </mc:Choice>
              <mc:Fallback>
                <p:oleObj name="Equation" r:id="rId11" imgW="266469" imgH="203024"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400" y="5762625"/>
                        <a:ext cx="3381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574B2CD9-D0C9-45A3-BC85-1438AEE2C967}" type="slidenum">
              <a:rPr lang="en-US" altLang="en-US" sz="1800" smtClean="0">
                <a:latin typeface="Arial" panose="020B0604020202020204" pitchFamily="34" charset="0"/>
              </a:rPr>
              <a:pPr>
                <a:spcBef>
                  <a:spcPct val="0"/>
                </a:spcBef>
                <a:buClrTx/>
                <a:buFontTx/>
                <a:buNone/>
              </a:pPr>
              <a:t>31</a:t>
            </a:fld>
            <a:endParaRPr lang="en-US" altLang="en-US" sz="1800" smtClean="0">
              <a:latin typeface="Arial" panose="020B0604020202020204" pitchFamily="34" charset="0"/>
            </a:endParaRPr>
          </a:p>
        </p:txBody>
      </p:sp>
      <p:sp>
        <p:nvSpPr>
          <p:cNvPr id="54275" name="Rectangle 1"/>
          <p:cNvSpPr>
            <a:spLocks noGrp="1" noChangeArrowheads="1"/>
          </p:cNvSpPr>
          <p:nvPr>
            <p:ph type="title"/>
          </p:nvPr>
        </p:nvSpPr>
        <p:spPr>
          <a:xfrm>
            <a:off x="685800" y="228600"/>
            <a:ext cx="7772400" cy="11430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Isotopes</a:t>
            </a:r>
          </a:p>
        </p:txBody>
      </p:sp>
      <p:sp>
        <p:nvSpPr>
          <p:cNvPr id="21506" name="Rectangle 2"/>
          <p:cNvSpPr>
            <a:spLocks noGrp="1" noChangeArrowheads="1"/>
          </p:cNvSpPr>
          <p:nvPr>
            <p:ph type="body" idx="1"/>
          </p:nvPr>
        </p:nvSpPr>
        <p:spPr>
          <a:xfrm>
            <a:off x="200025" y="1171575"/>
            <a:ext cx="8763000" cy="4953000"/>
          </a:xfrm>
        </p:spPr>
        <p:txBody>
          <a:bodyPr lIns="90360" tIns="44280" rIns="90360" bIns="44280"/>
          <a:lstStyle/>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t>all isotopes of an element are chemically identical</a:t>
            </a:r>
          </a:p>
          <a:p>
            <a:pPr marL="741363" lvl="1" indent="-284163" eaLnBrk="1" hangingPunct="1">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t>undergo the exact same chemical reactions</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t>all isotopes of an element have the same number of protons</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t>isotopes of an element have different masses</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t>isotopes of an element have different numbers of neutrons</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t>isotopes are identified by their </a:t>
            </a:r>
            <a:r>
              <a:rPr lang="en-US" altLang="en-US" b="1" dirty="0" smtClean="0">
                <a:solidFill>
                  <a:srgbClr val="FF0000"/>
                </a:solidFill>
              </a:rPr>
              <a:t>mass numbers</a:t>
            </a:r>
          </a:p>
          <a:p>
            <a:pPr marL="741363" lvl="1" indent="-284163" eaLnBrk="1" hangingPunct="1">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t>protons + neutrons</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35255642-3297-4884-BCFE-99259276B9AC}" type="slidenum">
              <a:rPr lang="en-US" altLang="en-US" sz="1800" smtClean="0">
                <a:latin typeface="Arial" panose="020B0604020202020204" pitchFamily="34" charset="0"/>
              </a:rPr>
              <a:pPr>
                <a:spcBef>
                  <a:spcPct val="0"/>
                </a:spcBef>
                <a:buClrTx/>
                <a:buFontTx/>
                <a:buNone/>
              </a:pPr>
              <a:t>32</a:t>
            </a:fld>
            <a:endParaRPr lang="en-US" altLang="en-US" sz="1800" smtClean="0">
              <a:latin typeface="Arial" panose="020B0604020202020204" pitchFamily="34" charset="0"/>
            </a:endParaRPr>
          </a:p>
        </p:txBody>
      </p:sp>
      <p:sp>
        <p:nvSpPr>
          <p:cNvPr id="56323" name="Rectangle 1"/>
          <p:cNvSpPr>
            <a:spLocks noChangeArrowheads="1"/>
          </p:cNvSpPr>
          <p:nvPr/>
        </p:nvSpPr>
        <p:spPr bwMode="auto">
          <a:xfrm>
            <a:off x="228600" y="1524000"/>
            <a:ext cx="45720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Times New Roman" panose="02020603050405020304" pitchFamily="18" charset="0"/>
                <a:ea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ts val="700"/>
              </a:spcBef>
              <a:buFont typeface="Times New Roman" panose="02020603050405020304" pitchFamily="18" charset="0"/>
              <a:buChar char="•"/>
            </a:pPr>
            <a:r>
              <a:rPr lang="en-US" altLang="en-US" sz="2800" dirty="0"/>
              <a:t>Atomic Number</a:t>
            </a:r>
          </a:p>
          <a:p>
            <a:pPr lvl="1" eaLnBrk="1" hangingPunct="1">
              <a:spcBef>
                <a:spcPts val="600"/>
              </a:spcBef>
              <a:buFont typeface="Wingdings" panose="05000000000000000000" pitchFamily="2" charset="2"/>
              <a:buChar char=""/>
            </a:pPr>
            <a:r>
              <a:rPr lang="en-US" altLang="en-US" sz="2400" dirty="0"/>
              <a:t>Number of protons</a:t>
            </a:r>
          </a:p>
          <a:p>
            <a:pPr lvl="1" eaLnBrk="1" hangingPunct="1">
              <a:spcBef>
                <a:spcPts val="600"/>
              </a:spcBef>
              <a:buFont typeface="Wingdings" panose="05000000000000000000" pitchFamily="2" charset="2"/>
              <a:buChar char=""/>
            </a:pPr>
            <a:r>
              <a:rPr lang="en-US" altLang="en-US" sz="2400" b="1" dirty="0">
                <a:solidFill>
                  <a:srgbClr val="FF0000"/>
                </a:solidFill>
                <a:effectLst>
                  <a:outerShdw blurRad="38100" dist="38100" dir="2700000" algn="tl">
                    <a:srgbClr val="000000">
                      <a:alpha val="43137"/>
                    </a:srgbClr>
                  </a:outerShdw>
                </a:effectLst>
              </a:rPr>
              <a:t>Z</a:t>
            </a:r>
          </a:p>
          <a:p>
            <a:pPr eaLnBrk="1" hangingPunct="1">
              <a:spcBef>
                <a:spcPts val="700"/>
              </a:spcBef>
              <a:buFont typeface="Times New Roman" panose="02020603050405020304" pitchFamily="18" charset="0"/>
              <a:buChar char="•"/>
            </a:pPr>
            <a:r>
              <a:rPr lang="en-US" altLang="en-US" sz="2800" dirty="0"/>
              <a:t>Mass Number</a:t>
            </a:r>
          </a:p>
          <a:p>
            <a:pPr lvl="1" eaLnBrk="1" hangingPunct="1">
              <a:spcBef>
                <a:spcPts val="600"/>
              </a:spcBef>
              <a:buFont typeface="Wingdings" panose="05000000000000000000" pitchFamily="2" charset="2"/>
              <a:buChar char=""/>
            </a:pPr>
            <a:r>
              <a:rPr lang="en-US" altLang="en-US" sz="2400" dirty="0"/>
              <a:t>Protons + Neutrons</a:t>
            </a:r>
          </a:p>
          <a:p>
            <a:pPr lvl="1" eaLnBrk="1" hangingPunct="1">
              <a:spcBef>
                <a:spcPts val="600"/>
              </a:spcBef>
              <a:buFont typeface="Wingdings" panose="05000000000000000000" pitchFamily="2" charset="2"/>
              <a:buChar char=""/>
            </a:pPr>
            <a:r>
              <a:rPr lang="en-US" altLang="en-US" sz="2400" dirty="0"/>
              <a:t>Whole number</a:t>
            </a:r>
          </a:p>
          <a:p>
            <a:pPr lvl="1" eaLnBrk="1" hangingPunct="1">
              <a:spcBef>
                <a:spcPts val="600"/>
              </a:spcBef>
              <a:buFont typeface="Wingdings" panose="05000000000000000000" pitchFamily="2" charset="2"/>
              <a:buChar char=""/>
            </a:pPr>
            <a:r>
              <a:rPr lang="en-US" altLang="en-US" sz="2400" b="1" dirty="0">
                <a:solidFill>
                  <a:srgbClr val="FF0000"/>
                </a:solidFill>
                <a:effectLst>
                  <a:outerShdw blurRad="38100" dist="38100" dir="2700000" algn="tl">
                    <a:srgbClr val="000000">
                      <a:alpha val="43137"/>
                    </a:srgbClr>
                  </a:outerShdw>
                </a:effectLst>
              </a:rPr>
              <a:t>A</a:t>
            </a:r>
          </a:p>
          <a:p>
            <a:pPr eaLnBrk="1" hangingPunct="1">
              <a:spcBef>
                <a:spcPts val="700"/>
              </a:spcBef>
              <a:buFont typeface="Times New Roman" panose="02020603050405020304" pitchFamily="18" charset="0"/>
              <a:buChar char="•"/>
            </a:pPr>
            <a:r>
              <a:rPr lang="en-US" altLang="en-US" sz="2800" dirty="0"/>
              <a:t>Abundance = relative amount found in a sample</a:t>
            </a:r>
          </a:p>
        </p:txBody>
      </p:sp>
      <p:sp>
        <p:nvSpPr>
          <p:cNvPr id="56324" name="Rectangle 2"/>
          <p:cNvSpPr>
            <a:spLocks noGrp="1" noChangeArrowheads="1"/>
          </p:cNvSpPr>
          <p:nvPr>
            <p:ph type="title"/>
          </p:nvPr>
        </p:nvSpPr>
        <p:spPr>
          <a:xfrm>
            <a:off x="457200" y="609600"/>
            <a:ext cx="4419600" cy="914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Isotopes</a:t>
            </a:r>
          </a:p>
        </p:txBody>
      </p:sp>
      <p:sp>
        <p:nvSpPr>
          <p:cNvPr id="4" name="Multiply 3" title="X"/>
          <p:cNvSpPr/>
          <p:nvPr/>
        </p:nvSpPr>
        <p:spPr bwMode="auto">
          <a:xfrm>
            <a:off x="5715000" y="419893"/>
            <a:ext cx="2514600" cy="6094413"/>
          </a:xfrm>
          <a:prstGeom prst="mathMultiply">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Microsoft YaHei" charset="-122"/>
            </a:endParaRPr>
          </a:p>
        </p:txBody>
      </p:sp>
      <p:sp>
        <p:nvSpPr>
          <p:cNvPr id="5" name="Rectangle 4"/>
          <p:cNvSpPr/>
          <p:nvPr/>
        </p:nvSpPr>
        <p:spPr>
          <a:xfrm>
            <a:off x="5077396" y="1524000"/>
            <a:ext cx="684803"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p:cNvSpPr/>
          <p:nvPr/>
        </p:nvSpPr>
        <p:spPr>
          <a:xfrm>
            <a:off x="5115573" y="4568996"/>
            <a:ext cx="607859"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Z</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p:txBody>
          <a:bodyPr/>
          <a:lstStyle/>
          <a:p>
            <a:r>
              <a:rPr lang="en-US" altLang="en-US" smtClean="0"/>
              <a:t>Atoms of an Element</a:t>
            </a:r>
            <a:endParaRPr lang="en-IN" altLang="en-US" smtClean="0"/>
          </a:p>
        </p:txBody>
      </p:sp>
      <p:pic>
        <p:nvPicPr>
          <p:cNvPr id="58371" name="Picture 4" descr="C is the symbol of an element. Mass number, 12; number of protons plus neutrons, is written in superscript to the left of C and atomic number, 6; number of protons or electrons, is written in subscript to the left of 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4781" y="1600199"/>
            <a:ext cx="62166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Content Placeholder 2"/>
          <p:cNvSpPr>
            <a:spLocks noGrp="1" noChangeArrowheads="1"/>
          </p:cNvSpPr>
          <p:nvPr>
            <p:ph idx="1"/>
          </p:nvPr>
        </p:nvSpPr>
        <p:spPr>
          <a:xfrm>
            <a:off x="457200" y="3514725"/>
            <a:ext cx="8229600" cy="2438400"/>
          </a:xfrm>
        </p:spPr>
        <p:txBody>
          <a:bodyPr/>
          <a:lstStyle/>
          <a:p>
            <a:pPr>
              <a:spcBef>
                <a:spcPts val="600"/>
              </a:spcBef>
              <a:buFont typeface="Arial" panose="020B0604020202020204" pitchFamily="34" charset="0"/>
              <a:buChar char="•"/>
            </a:pPr>
            <a:r>
              <a:rPr lang="en-US" altLang="en-US" sz="2000" smtClean="0"/>
              <a:t>Elements are represented by a one or two letter </a:t>
            </a:r>
            <a:r>
              <a:rPr lang="en-US" altLang="en-US" sz="2000" b="1" smtClean="0"/>
              <a:t>symbol</a:t>
            </a:r>
            <a:r>
              <a:rPr lang="en-US" altLang="en-US" sz="2000" smtClean="0"/>
              <a:t>, for which the first letter is always capitalized. </a:t>
            </a:r>
            <a:r>
              <a:rPr lang="en-US" altLang="en-US" sz="2000" b="1" smtClean="0"/>
              <a:t>C</a:t>
            </a:r>
            <a:r>
              <a:rPr lang="en-US" altLang="en-US" sz="2000" smtClean="0"/>
              <a:t> is the </a:t>
            </a:r>
            <a:r>
              <a:rPr lang="en-US" altLang="en-US" sz="2000" b="1" smtClean="0"/>
              <a:t>symbol</a:t>
            </a:r>
            <a:r>
              <a:rPr lang="en-US" altLang="en-US" sz="2000" smtClean="0"/>
              <a:t> for carbon.</a:t>
            </a:r>
          </a:p>
          <a:p>
            <a:pPr>
              <a:spcBef>
                <a:spcPts val="600"/>
              </a:spcBef>
              <a:buFont typeface="Arial" panose="020B0604020202020204" pitchFamily="34" charset="0"/>
              <a:buChar char="•"/>
            </a:pPr>
            <a:r>
              <a:rPr lang="en-US" altLang="en-US" sz="2000" smtClean="0"/>
              <a:t>All atoms of the same element have the same number of protons, which is called the </a:t>
            </a:r>
            <a:r>
              <a:rPr lang="en-US" altLang="en-US" sz="2000" b="1" smtClean="0"/>
              <a:t>atomic number</a:t>
            </a:r>
            <a:r>
              <a:rPr lang="en-US" altLang="en-US" sz="2000" smtClean="0"/>
              <a:t>. It is written as a </a:t>
            </a:r>
            <a:r>
              <a:rPr lang="en-US" altLang="en-US" sz="2000" b="1" smtClean="0"/>
              <a:t>subscript</a:t>
            </a:r>
            <a:r>
              <a:rPr lang="en-US" altLang="en-US" sz="2000" smtClean="0"/>
              <a:t> </a:t>
            </a:r>
            <a:r>
              <a:rPr lang="en-US" altLang="en-US" sz="2000" b="1" smtClean="0"/>
              <a:t>Before</a:t>
            </a:r>
            <a:r>
              <a:rPr lang="en-US" altLang="en-US" sz="2000" smtClean="0"/>
              <a:t> the symbol. </a:t>
            </a:r>
            <a:r>
              <a:rPr lang="en-US" altLang="en-US" sz="2000" b="1" smtClean="0"/>
              <a:t>6</a:t>
            </a:r>
            <a:r>
              <a:rPr lang="en-US" altLang="en-US" sz="2000" smtClean="0"/>
              <a:t> is the atomic number for carbon.</a:t>
            </a:r>
          </a:p>
          <a:p>
            <a:pPr>
              <a:spcBef>
                <a:spcPts val="600"/>
              </a:spcBef>
              <a:buFont typeface="Arial" panose="020B0604020202020204" pitchFamily="34" charset="0"/>
              <a:buChar char="•"/>
            </a:pPr>
            <a:r>
              <a:rPr lang="en-US" altLang="en-US" sz="2000" smtClean="0"/>
              <a:t>The </a:t>
            </a:r>
            <a:r>
              <a:rPr lang="en-US" altLang="en-US" sz="2000" b="1" smtClean="0"/>
              <a:t>mass number</a:t>
            </a:r>
            <a:r>
              <a:rPr lang="en-US" altLang="en-US" sz="2000" smtClean="0"/>
              <a:t> is the total number of protons and neutrons in the nucleus of an atom. It is written as a </a:t>
            </a:r>
            <a:r>
              <a:rPr lang="en-US" altLang="en-US" sz="2000" b="1" smtClean="0"/>
              <a:t>superscript</a:t>
            </a:r>
            <a:r>
              <a:rPr lang="en-US" altLang="en-US" sz="2000" smtClean="0"/>
              <a:t> </a:t>
            </a:r>
            <a:r>
              <a:rPr lang="en-US" altLang="en-US" sz="2000" b="1" smtClean="0"/>
              <a:t>Before</a:t>
            </a:r>
            <a:r>
              <a:rPr lang="en-US" altLang="en-US" sz="2000" smtClean="0"/>
              <a:t> the symbol.</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BEA5BAC4-FFC2-4057-9A54-096F8B196CFD}" type="slidenum">
              <a:rPr lang="en-US" altLang="en-US" sz="1800" smtClean="0">
                <a:latin typeface="Arial" panose="020B0604020202020204" pitchFamily="34" charset="0"/>
              </a:rPr>
              <a:pPr>
                <a:spcBef>
                  <a:spcPct val="0"/>
                </a:spcBef>
                <a:buClrTx/>
                <a:buFontTx/>
                <a:buNone/>
              </a:pPr>
              <a:t>34</a:t>
            </a:fld>
            <a:endParaRPr lang="en-US" altLang="en-US" sz="1800" smtClean="0">
              <a:latin typeface="Arial" panose="020B0604020202020204" pitchFamily="34" charset="0"/>
            </a:endParaRPr>
          </a:p>
        </p:txBody>
      </p:sp>
      <p:sp>
        <p:nvSpPr>
          <p:cNvPr id="59395" name="Rectangle 1"/>
          <p:cNvSpPr>
            <a:spLocks noGrp="1" noChangeArrowheads="1"/>
          </p:cNvSpPr>
          <p:nvPr>
            <p:ph type="title"/>
          </p:nvPr>
        </p:nvSpPr>
        <p:spPr>
          <a:xfrm>
            <a:off x="0" y="550863"/>
            <a:ext cx="8458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An Example: Neon</a:t>
            </a:r>
          </a:p>
        </p:txBody>
      </p:sp>
      <p:grpSp>
        <p:nvGrpSpPr>
          <p:cNvPr id="59396" name="Group 2" title="table"/>
          <p:cNvGrpSpPr>
            <a:grpSpLocks/>
          </p:cNvGrpSpPr>
          <p:nvPr/>
        </p:nvGrpSpPr>
        <p:grpSpPr bwMode="auto">
          <a:xfrm>
            <a:off x="228600" y="2286000"/>
            <a:ext cx="8532813" cy="3794125"/>
            <a:chOff x="144" y="1440"/>
            <a:chExt cx="5375" cy="2390"/>
          </a:xfrm>
        </p:grpSpPr>
        <p:sp>
          <p:nvSpPr>
            <p:cNvPr id="59397" name="Rectangle 3"/>
            <p:cNvSpPr>
              <a:spLocks noChangeArrowheads="1"/>
            </p:cNvSpPr>
            <p:nvPr/>
          </p:nvSpPr>
          <p:spPr bwMode="auto">
            <a:xfrm>
              <a:off x="4416" y="3283"/>
              <a:ext cx="1103"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9.25%</a:t>
              </a:r>
            </a:p>
          </p:txBody>
        </p:sp>
        <p:sp>
          <p:nvSpPr>
            <p:cNvPr id="59398" name="Rectangle 4"/>
            <p:cNvSpPr>
              <a:spLocks noChangeArrowheads="1"/>
            </p:cNvSpPr>
            <p:nvPr/>
          </p:nvSpPr>
          <p:spPr bwMode="auto">
            <a:xfrm>
              <a:off x="3552" y="3283"/>
              <a:ext cx="863"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22</a:t>
              </a:r>
            </a:p>
          </p:txBody>
        </p:sp>
        <p:sp>
          <p:nvSpPr>
            <p:cNvPr id="59399" name="Rectangle 5"/>
            <p:cNvSpPr>
              <a:spLocks noChangeArrowheads="1"/>
            </p:cNvSpPr>
            <p:nvPr/>
          </p:nvSpPr>
          <p:spPr bwMode="auto">
            <a:xfrm>
              <a:off x="2544" y="3283"/>
              <a:ext cx="1007"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12</a:t>
              </a:r>
            </a:p>
          </p:txBody>
        </p:sp>
        <p:sp>
          <p:nvSpPr>
            <p:cNvPr id="59400" name="Rectangle 6"/>
            <p:cNvSpPr>
              <a:spLocks noChangeArrowheads="1"/>
            </p:cNvSpPr>
            <p:nvPr/>
          </p:nvSpPr>
          <p:spPr bwMode="auto">
            <a:xfrm>
              <a:off x="1536" y="3283"/>
              <a:ext cx="1007"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10</a:t>
              </a:r>
            </a:p>
          </p:txBody>
        </p:sp>
        <p:sp>
          <p:nvSpPr>
            <p:cNvPr id="59401" name="Rectangle 7"/>
            <p:cNvSpPr>
              <a:spLocks noChangeArrowheads="1"/>
            </p:cNvSpPr>
            <p:nvPr/>
          </p:nvSpPr>
          <p:spPr bwMode="auto">
            <a:xfrm>
              <a:off x="144" y="3283"/>
              <a:ext cx="1391"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ts val="600"/>
                </a:spcBef>
                <a:buClrTx/>
                <a:buSzPct val="120000"/>
                <a:buFontTx/>
                <a:buNone/>
              </a:pPr>
              <a:r>
                <a:rPr lang="en-US" altLang="en-US" sz="2400"/>
                <a:t>Ne-22 or</a:t>
              </a:r>
            </a:p>
          </p:txBody>
        </p:sp>
        <p:sp>
          <p:nvSpPr>
            <p:cNvPr id="59402" name="Rectangle 8"/>
            <p:cNvSpPr>
              <a:spLocks noChangeArrowheads="1"/>
            </p:cNvSpPr>
            <p:nvPr/>
          </p:nvSpPr>
          <p:spPr bwMode="auto">
            <a:xfrm>
              <a:off x="4416" y="2735"/>
              <a:ext cx="1103"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0.27%</a:t>
              </a:r>
            </a:p>
          </p:txBody>
        </p:sp>
        <p:sp>
          <p:nvSpPr>
            <p:cNvPr id="59403" name="Rectangle 9"/>
            <p:cNvSpPr>
              <a:spLocks noChangeArrowheads="1"/>
            </p:cNvSpPr>
            <p:nvPr/>
          </p:nvSpPr>
          <p:spPr bwMode="auto">
            <a:xfrm>
              <a:off x="3552" y="2735"/>
              <a:ext cx="863"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21</a:t>
              </a:r>
            </a:p>
          </p:txBody>
        </p:sp>
        <p:sp>
          <p:nvSpPr>
            <p:cNvPr id="59404" name="Rectangle 10"/>
            <p:cNvSpPr>
              <a:spLocks noChangeArrowheads="1"/>
            </p:cNvSpPr>
            <p:nvPr/>
          </p:nvSpPr>
          <p:spPr bwMode="auto">
            <a:xfrm>
              <a:off x="2544" y="2735"/>
              <a:ext cx="1007"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11</a:t>
              </a:r>
            </a:p>
          </p:txBody>
        </p:sp>
        <p:sp>
          <p:nvSpPr>
            <p:cNvPr id="59405" name="Rectangle 11"/>
            <p:cNvSpPr>
              <a:spLocks noChangeArrowheads="1"/>
            </p:cNvSpPr>
            <p:nvPr/>
          </p:nvSpPr>
          <p:spPr bwMode="auto">
            <a:xfrm>
              <a:off x="1536" y="2735"/>
              <a:ext cx="1007"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10</a:t>
              </a:r>
            </a:p>
          </p:txBody>
        </p:sp>
        <p:sp>
          <p:nvSpPr>
            <p:cNvPr id="59406" name="Rectangle 12"/>
            <p:cNvSpPr>
              <a:spLocks noChangeArrowheads="1"/>
            </p:cNvSpPr>
            <p:nvPr/>
          </p:nvSpPr>
          <p:spPr bwMode="auto">
            <a:xfrm>
              <a:off x="144" y="2735"/>
              <a:ext cx="1391"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ts val="600"/>
                </a:spcBef>
                <a:buClrTx/>
                <a:buSzPct val="120000"/>
                <a:buFontTx/>
                <a:buNone/>
              </a:pPr>
              <a:r>
                <a:rPr lang="en-US" altLang="en-US" sz="2400"/>
                <a:t>Ne-21 or</a:t>
              </a:r>
            </a:p>
          </p:txBody>
        </p:sp>
        <p:sp>
          <p:nvSpPr>
            <p:cNvPr id="59407" name="Rectangle 13"/>
            <p:cNvSpPr>
              <a:spLocks noChangeArrowheads="1"/>
            </p:cNvSpPr>
            <p:nvPr/>
          </p:nvSpPr>
          <p:spPr bwMode="auto">
            <a:xfrm>
              <a:off x="4416" y="2187"/>
              <a:ext cx="1103"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90.48%</a:t>
              </a:r>
            </a:p>
          </p:txBody>
        </p:sp>
        <p:sp>
          <p:nvSpPr>
            <p:cNvPr id="59408" name="Rectangle 14"/>
            <p:cNvSpPr>
              <a:spLocks noChangeArrowheads="1"/>
            </p:cNvSpPr>
            <p:nvPr/>
          </p:nvSpPr>
          <p:spPr bwMode="auto">
            <a:xfrm>
              <a:off x="3552" y="2187"/>
              <a:ext cx="863"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20</a:t>
              </a:r>
            </a:p>
          </p:txBody>
        </p:sp>
        <p:sp>
          <p:nvSpPr>
            <p:cNvPr id="59409" name="Rectangle 15"/>
            <p:cNvSpPr>
              <a:spLocks noChangeArrowheads="1"/>
            </p:cNvSpPr>
            <p:nvPr/>
          </p:nvSpPr>
          <p:spPr bwMode="auto">
            <a:xfrm>
              <a:off x="2544" y="2187"/>
              <a:ext cx="1007"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10</a:t>
              </a:r>
            </a:p>
          </p:txBody>
        </p:sp>
        <p:sp>
          <p:nvSpPr>
            <p:cNvPr id="59410" name="Rectangle 16"/>
            <p:cNvSpPr>
              <a:spLocks noChangeArrowheads="1"/>
            </p:cNvSpPr>
            <p:nvPr/>
          </p:nvSpPr>
          <p:spPr bwMode="auto">
            <a:xfrm>
              <a:off x="1536" y="2187"/>
              <a:ext cx="1007"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ts val="600"/>
                </a:spcBef>
                <a:buClrTx/>
                <a:buSzPct val="120000"/>
                <a:buFontTx/>
                <a:buNone/>
              </a:pPr>
              <a:r>
                <a:rPr lang="en-US" altLang="en-US" sz="2400"/>
                <a:t>10</a:t>
              </a:r>
            </a:p>
          </p:txBody>
        </p:sp>
        <p:sp>
          <p:nvSpPr>
            <p:cNvPr id="59411" name="Rectangle 17"/>
            <p:cNvSpPr>
              <a:spLocks noChangeArrowheads="1"/>
            </p:cNvSpPr>
            <p:nvPr/>
          </p:nvSpPr>
          <p:spPr bwMode="auto">
            <a:xfrm>
              <a:off x="144" y="2187"/>
              <a:ext cx="1391"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ts val="600"/>
                </a:spcBef>
                <a:buClrTx/>
                <a:buSzPct val="120000"/>
                <a:buFontTx/>
                <a:buNone/>
              </a:pPr>
              <a:r>
                <a:rPr lang="en-US" altLang="en-US" sz="2400"/>
                <a:t>Ne-20 or</a:t>
              </a:r>
            </a:p>
          </p:txBody>
        </p:sp>
        <p:sp>
          <p:nvSpPr>
            <p:cNvPr id="59412" name="Rectangle 18"/>
            <p:cNvSpPr>
              <a:spLocks noChangeArrowheads="1"/>
            </p:cNvSpPr>
            <p:nvPr/>
          </p:nvSpPr>
          <p:spPr bwMode="auto">
            <a:xfrm>
              <a:off x="4416" y="1440"/>
              <a:ext cx="1103" cy="746"/>
            </a:xfrm>
            <a:prstGeom prst="rect">
              <a:avLst/>
            </a:prstGeom>
            <a:solidFill>
              <a:srgbClr val="FFFF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ts val="600"/>
                </a:spcBef>
                <a:buClrTx/>
                <a:buSzPct val="120000"/>
                <a:buFontTx/>
                <a:buNone/>
              </a:pPr>
              <a:r>
                <a:rPr lang="en-US" altLang="en-US" sz="2400" b="1"/>
                <a:t>Percent Natural Abundance</a:t>
              </a:r>
            </a:p>
          </p:txBody>
        </p:sp>
        <p:sp>
          <p:nvSpPr>
            <p:cNvPr id="59413" name="Rectangle 19"/>
            <p:cNvSpPr>
              <a:spLocks noChangeArrowheads="1"/>
            </p:cNvSpPr>
            <p:nvPr/>
          </p:nvSpPr>
          <p:spPr bwMode="auto">
            <a:xfrm>
              <a:off x="3552" y="1440"/>
              <a:ext cx="863" cy="746"/>
            </a:xfrm>
            <a:prstGeom prst="rect">
              <a:avLst/>
            </a:prstGeom>
            <a:solidFill>
              <a:srgbClr val="FFFF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ts val="600"/>
                </a:spcBef>
                <a:buClrTx/>
                <a:buSzPct val="120000"/>
                <a:buFontTx/>
                <a:buNone/>
              </a:pPr>
              <a:r>
                <a:rPr lang="en-US" altLang="en-US" sz="2400" b="1"/>
                <a:t>A, Mass Number</a:t>
              </a:r>
            </a:p>
          </p:txBody>
        </p:sp>
        <p:sp>
          <p:nvSpPr>
            <p:cNvPr id="59414" name="Rectangle 20"/>
            <p:cNvSpPr>
              <a:spLocks noChangeArrowheads="1"/>
            </p:cNvSpPr>
            <p:nvPr/>
          </p:nvSpPr>
          <p:spPr bwMode="auto">
            <a:xfrm>
              <a:off x="2544" y="1440"/>
              <a:ext cx="1007" cy="746"/>
            </a:xfrm>
            <a:prstGeom prst="rect">
              <a:avLst/>
            </a:prstGeom>
            <a:solidFill>
              <a:srgbClr val="FFFF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ts val="600"/>
                </a:spcBef>
                <a:buClrTx/>
                <a:buSzPct val="120000"/>
                <a:buFontTx/>
                <a:buNone/>
              </a:pPr>
              <a:r>
                <a:rPr lang="en-US" altLang="en-US" sz="2400" b="1"/>
                <a:t>Number of Neutrons</a:t>
              </a:r>
            </a:p>
          </p:txBody>
        </p:sp>
        <p:sp>
          <p:nvSpPr>
            <p:cNvPr id="59415" name="Rectangle 21"/>
            <p:cNvSpPr>
              <a:spLocks noChangeArrowheads="1"/>
            </p:cNvSpPr>
            <p:nvPr/>
          </p:nvSpPr>
          <p:spPr bwMode="auto">
            <a:xfrm>
              <a:off x="1536" y="1440"/>
              <a:ext cx="1007" cy="746"/>
            </a:xfrm>
            <a:prstGeom prst="rect">
              <a:avLst/>
            </a:prstGeom>
            <a:solidFill>
              <a:srgbClr val="FFFF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ts val="600"/>
                </a:spcBef>
                <a:buClrTx/>
                <a:buSzPct val="120000"/>
                <a:buFontTx/>
                <a:buNone/>
              </a:pPr>
              <a:r>
                <a:rPr lang="en-US" altLang="en-US" sz="2400" b="1"/>
                <a:t>Number of Protons</a:t>
              </a:r>
            </a:p>
          </p:txBody>
        </p:sp>
        <p:sp>
          <p:nvSpPr>
            <p:cNvPr id="59416" name="Rectangle 22"/>
            <p:cNvSpPr>
              <a:spLocks noChangeArrowheads="1"/>
            </p:cNvSpPr>
            <p:nvPr/>
          </p:nvSpPr>
          <p:spPr bwMode="auto">
            <a:xfrm>
              <a:off x="144" y="1440"/>
              <a:ext cx="1391" cy="746"/>
            </a:xfrm>
            <a:prstGeom prst="rect">
              <a:avLst/>
            </a:prstGeom>
            <a:solidFill>
              <a:srgbClr val="FFFF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ts val="600"/>
                </a:spcBef>
                <a:buClrTx/>
                <a:buSzPct val="120000"/>
                <a:buFontTx/>
                <a:buNone/>
              </a:pPr>
              <a:r>
                <a:rPr lang="en-US" altLang="en-US" sz="2400" b="1"/>
                <a:t>Symbol</a:t>
              </a:r>
            </a:p>
          </p:txBody>
        </p:sp>
        <p:sp>
          <p:nvSpPr>
            <p:cNvPr id="59417" name="Line 23"/>
            <p:cNvSpPr>
              <a:spLocks noChangeShapeType="1"/>
            </p:cNvSpPr>
            <p:nvPr/>
          </p:nvSpPr>
          <p:spPr bwMode="auto">
            <a:xfrm>
              <a:off x="144" y="1440"/>
              <a:ext cx="5375" cy="0"/>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18" name="Line 24"/>
            <p:cNvSpPr>
              <a:spLocks noChangeShapeType="1"/>
            </p:cNvSpPr>
            <p:nvPr/>
          </p:nvSpPr>
          <p:spPr bwMode="auto">
            <a:xfrm>
              <a:off x="144" y="2187"/>
              <a:ext cx="5375" cy="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19" name="Line 25"/>
            <p:cNvSpPr>
              <a:spLocks noChangeShapeType="1"/>
            </p:cNvSpPr>
            <p:nvPr/>
          </p:nvSpPr>
          <p:spPr bwMode="auto">
            <a:xfrm>
              <a:off x="144" y="2735"/>
              <a:ext cx="5375" cy="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20" name="Line 26"/>
            <p:cNvSpPr>
              <a:spLocks noChangeShapeType="1"/>
            </p:cNvSpPr>
            <p:nvPr/>
          </p:nvSpPr>
          <p:spPr bwMode="auto">
            <a:xfrm>
              <a:off x="144" y="3283"/>
              <a:ext cx="5375" cy="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21" name="Line 27"/>
            <p:cNvSpPr>
              <a:spLocks noChangeShapeType="1"/>
            </p:cNvSpPr>
            <p:nvPr/>
          </p:nvSpPr>
          <p:spPr bwMode="auto">
            <a:xfrm>
              <a:off x="144" y="3831"/>
              <a:ext cx="5375" cy="0"/>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22" name="Line 28"/>
            <p:cNvSpPr>
              <a:spLocks noChangeShapeType="1"/>
            </p:cNvSpPr>
            <p:nvPr/>
          </p:nvSpPr>
          <p:spPr bwMode="auto">
            <a:xfrm>
              <a:off x="144" y="1440"/>
              <a:ext cx="0" cy="2390"/>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23" name="Line 29"/>
            <p:cNvSpPr>
              <a:spLocks noChangeShapeType="1"/>
            </p:cNvSpPr>
            <p:nvPr/>
          </p:nvSpPr>
          <p:spPr bwMode="auto">
            <a:xfrm>
              <a:off x="1536" y="1440"/>
              <a:ext cx="0" cy="239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24" name="Line 30"/>
            <p:cNvSpPr>
              <a:spLocks noChangeShapeType="1"/>
            </p:cNvSpPr>
            <p:nvPr/>
          </p:nvSpPr>
          <p:spPr bwMode="auto">
            <a:xfrm>
              <a:off x="2544" y="1440"/>
              <a:ext cx="0" cy="239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25" name="Line 31"/>
            <p:cNvSpPr>
              <a:spLocks noChangeShapeType="1"/>
            </p:cNvSpPr>
            <p:nvPr/>
          </p:nvSpPr>
          <p:spPr bwMode="auto">
            <a:xfrm>
              <a:off x="3552" y="1440"/>
              <a:ext cx="0" cy="239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26" name="Line 32"/>
            <p:cNvSpPr>
              <a:spLocks noChangeShapeType="1"/>
            </p:cNvSpPr>
            <p:nvPr/>
          </p:nvSpPr>
          <p:spPr bwMode="auto">
            <a:xfrm>
              <a:off x="4416" y="1440"/>
              <a:ext cx="0" cy="239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427" name="Line 33"/>
            <p:cNvSpPr>
              <a:spLocks noChangeShapeType="1"/>
            </p:cNvSpPr>
            <p:nvPr/>
          </p:nvSpPr>
          <p:spPr bwMode="auto">
            <a:xfrm>
              <a:off x="5520" y="1440"/>
              <a:ext cx="0" cy="2390"/>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59428" name="Object 34"/>
            <p:cNvGraphicFramePr>
              <a:graphicFrameLocks noChangeAspect="1"/>
            </p:cNvGraphicFramePr>
            <p:nvPr/>
          </p:nvGraphicFramePr>
          <p:xfrm>
            <a:off x="924" y="2316"/>
            <a:ext cx="479" cy="303"/>
          </p:xfrm>
          <a:graphic>
            <a:graphicData uri="http://schemas.openxmlformats.org/presentationml/2006/ole">
              <mc:AlternateContent xmlns:mc="http://schemas.openxmlformats.org/markup-compatibility/2006">
                <mc:Choice xmlns:v="urn:schemas-microsoft-com:vml" Requires="v">
                  <p:oleObj spid="_x0000_s59458" r:id="rId4" imgW="491336" imgH="482429" progId="">
                    <p:embed/>
                  </p:oleObj>
                </mc:Choice>
                <mc:Fallback>
                  <p:oleObj r:id="rId4" imgW="491336" imgH="482429" progId="">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 y="2316"/>
                          <a:ext cx="479" cy="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29" name="Object 35"/>
            <p:cNvGraphicFramePr>
              <a:graphicFrameLocks noChangeAspect="1"/>
            </p:cNvGraphicFramePr>
            <p:nvPr/>
          </p:nvGraphicFramePr>
          <p:xfrm>
            <a:off x="912" y="2880"/>
            <a:ext cx="463" cy="303"/>
          </p:xfrm>
          <a:graphic>
            <a:graphicData uri="http://schemas.openxmlformats.org/presentationml/2006/ole">
              <mc:AlternateContent xmlns:mc="http://schemas.openxmlformats.org/markup-compatibility/2006">
                <mc:Choice xmlns:v="urn:schemas-microsoft-com:vml" Requires="v">
                  <p:oleObj spid="_x0000_s59459" r:id="rId6" imgW="491408" imgH="482500" progId="">
                    <p:embed/>
                  </p:oleObj>
                </mc:Choice>
                <mc:Fallback>
                  <p:oleObj r:id="rId6" imgW="491408" imgH="482500" progId="">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 y="2880"/>
                          <a:ext cx="463" cy="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30" name="Object 36"/>
            <p:cNvGraphicFramePr>
              <a:graphicFrameLocks noChangeAspect="1"/>
            </p:cNvGraphicFramePr>
            <p:nvPr/>
          </p:nvGraphicFramePr>
          <p:xfrm>
            <a:off x="904" y="3408"/>
            <a:ext cx="479" cy="303"/>
          </p:xfrm>
          <a:graphic>
            <a:graphicData uri="http://schemas.openxmlformats.org/presentationml/2006/ole">
              <mc:AlternateContent xmlns:mc="http://schemas.openxmlformats.org/markup-compatibility/2006">
                <mc:Choice xmlns:v="urn:schemas-microsoft-com:vml" Requires="v">
                  <p:oleObj spid="_x0000_s59460" r:id="rId8" imgW="491336" imgH="482429" progId="">
                    <p:embed/>
                  </p:oleObj>
                </mc:Choice>
                <mc:Fallback>
                  <p:oleObj r:id="rId8" imgW="491336" imgH="482429" progId="">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 y="3408"/>
                          <a:ext cx="479" cy="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304800" y="228600"/>
            <a:ext cx="8839200" cy="588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400" b="1"/>
              <a:t>Practice Problems for isotopes</a:t>
            </a:r>
          </a:p>
          <a:p>
            <a:pPr>
              <a:spcBef>
                <a:spcPct val="0"/>
              </a:spcBef>
              <a:buClrTx/>
              <a:buFontTx/>
              <a:buNone/>
            </a:pPr>
            <a:r>
              <a:rPr lang="en-US" altLang="en-US" sz="2400" b="1"/>
              <a:t>Complete the following table:</a:t>
            </a:r>
          </a:p>
          <a:p>
            <a:pPr>
              <a:spcBef>
                <a:spcPct val="0"/>
              </a:spcBef>
              <a:buClrTx/>
              <a:buFontTx/>
              <a:buNone/>
            </a:pPr>
            <a:endParaRPr lang="en-US" altLang="en-US" sz="2400" b="1">
              <a:solidFill>
                <a:srgbClr val="660066"/>
              </a:solidFill>
            </a:endParaRPr>
          </a:p>
          <a:p>
            <a:pPr>
              <a:spcBef>
                <a:spcPct val="0"/>
              </a:spcBef>
              <a:buClrTx/>
              <a:buFontTx/>
              <a:buNone/>
            </a:pPr>
            <a:r>
              <a:rPr lang="en-US" altLang="en-US" sz="1600" b="1" u="sng">
                <a:solidFill>
                  <a:srgbClr val="660066"/>
                </a:solidFill>
              </a:rPr>
              <a:t>Symbol</a:t>
            </a:r>
            <a:r>
              <a:rPr lang="en-US" altLang="en-US" sz="1600" b="1">
                <a:solidFill>
                  <a:srgbClr val="660066"/>
                </a:solidFill>
              </a:rPr>
              <a:t>	</a:t>
            </a:r>
            <a:r>
              <a:rPr lang="en-US" altLang="en-US" sz="1600" b="1" u="sng">
                <a:solidFill>
                  <a:srgbClr val="660066"/>
                </a:solidFill>
              </a:rPr>
              <a:t>Atomic #</a:t>
            </a:r>
            <a:r>
              <a:rPr lang="en-US" altLang="en-US" sz="1600" b="1">
                <a:solidFill>
                  <a:srgbClr val="660066"/>
                </a:solidFill>
              </a:rPr>
              <a:t>      </a:t>
            </a:r>
            <a:r>
              <a:rPr lang="en-US" altLang="en-US" sz="1600" b="1" u="sng">
                <a:solidFill>
                  <a:srgbClr val="660066"/>
                </a:solidFill>
              </a:rPr>
              <a:t>Charge    </a:t>
            </a:r>
            <a:r>
              <a:rPr lang="en-US" altLang="en-US" sz="1600" b="1">
                <a:solidFill>
                  <a:srgbClr val="660066"/>
                </a:solidFill>
              </a:rPr>
              <a:t>     </a:t>
            </a:r>
            <a:r>
              <a:rPr lang="en-US" altLang="en-US" sz="1600" b="1" u="sng">
                <a:solidFill>
                  <a:srgbClr val="660066"/>
                </a:solidFill>
              </a:rPr>
              <a:t>Mass number </a:t>
            </a:r>
            <a:r>
              <a:rPr lang="en-US" altLang="en-US" sz="1600" b="1">
                <a:solidFill>
                  <a:srgbClr val="660066"/>
                </a:solidFill>
              </a:rPr>
              <a:t>     </a:t>
            </a:r>
            <a:r>
              <a:rPr lang="en-US" altLang="en-US" sz="1600" b="1" u="sng">
                <a:solidFill>
                  <a:srgbClr val="660066"/>
                </a:solidFill>
              </a:rPr>
              <a:t># of proton</a:t>
            </a:r>
            <a:r>
              <a:rPr lang="en-US" altLang="en-US" sz="1600" b="1">
                <a:solidFill>
                  <a:srgbClr val="660066"/>
                </a:solidFill>
              </a:rPr>
              <a:t>       </a:t>
            </a:r>
            <a:r>
              <a:rPr lang="en-US" altLang="en-US" sz="1600" b="1" u="sng">
                <a:solidFill>
                  <a:srgbClr val="660066"/>
                </a:solidFill>
              </a:rPr>
              <a:t># of neutrons</a:t>
            </a:r>
            <a:r>
              <a:rPr lang="en-US" altLang="en-US" sz="1600" b="1">
                <a:solidFill>
                  <a:srgbClr val="660066"/>
                </a:solidFill>
              </a:rPr>
              <a:t>       </a:t>
            </a:r>
            <a:r>
              <a:rPr lang="en-US" altLang="en-US" sz="1600" b="1" u="sng">
                <a:solidFill>
                  <a:srgbClr val="660066"/>
                </a:solidFill>
              </a:rPr>
              <a:t># of electrons</a:t>
            </a:r>
          </a:p>
          <a:p>
            <a:pPr>
              <a:spcBef>
                <a:spcPct val="0"/>
              </a:spcBef>
              <a:buClrTx/>
              <a:buFontTx/>
              <a:buNone/>
            </a:pPr>
            <a:r>
              <a:rPr lang="en-US" altLang="en-US" sz="2400" b="1">
                <a:solidFill>
                  <a:srgbClr val="660066"/>
                </a:solidFill>
              </a:rPr>
              <a:t>   H		     0		 3 			</a:t>
            </a:r>
          </a:p>
          <a:p>
            <a:pPr>
              <a:spcBef>
                <a:spcPct val="0"/>
              </a:spcBef>
              <a:buClrTx/>
              <a:buFontTx/>
              <a:buNone/>
            </a:pPr>
            <a:endParaRPr lang="en-US" altLang="en-US" sz="2400" b="1">
              <a:solidFill>
                <a:srgbClr val="660066"/>
              </a:solidFill>
            </a:endParaRPr>
          </a:p>
          <a:p>
            <a:pPr>
              <a:spcBef>
                <a:spcPct val="0"/>
              </a:spcBef>
              <a:buClrTx/>
              <a:buFontTx/>
              <a:buNone/>
            </a:pPr>
            <a:r>
              <a:rPr lang="en-US" altLang="en-US" sz="2400" b="1">
                <a:solidFill>
                  <a:srgbClr val="660066"/>
                </a:solidFill>
              </a:rPr>
              <a:t>    Li						              7                 2	</a:t>
            </a:r>
          </a:p>
          <a:p>
            <a:pPr>
              <a:spcBef>
                <a:spcPct val="0"/>
              </a:spcBef>
              <a:buClrTx/>
              <a:buFontTx/>
              <a:buNone/>
            </a:pPr>
            <a:endParaRPr lang="en-US" altLang="en-US" sz="2400" b="1">
              <a:solidFill>
                <a:srgbClr val="660066"/>
              </a:solidFill>
            </a:endParaRPr>
          </a:p>
          <a:p>
            <a:pPr>
              <a:spcBef>
                <a:spcPct val="0"/>
              </a:spcBef>
              <a:buClrTx/>
              <a:buFontTx/>
              <a:buNone/>
            </a:pPr>
            <a:r>
              <a:rPr lang="en-US" altLang="en-US" sz="2400" b="1">
                <a:solidFill>
                  <a:srgbClr val="660066"/>
                </a:solidFill>
              </a:rPr>
              <a:t>   </a:t>
            </a:r>
          </a:p>
          <a:p>
            <a:pPr>
              <a:spcBef>
                <a:spcPct val="0"/>
              </a:spcBef>
              <a:buClrTx/>
              <a:buFontTx/>
              <a:buNone/>
            </a:pPr>
            <a:r>
              <a:rPr lang="en-US" altLang="en-US" sz="2400" b="1">
                <a:solidFill>
                  <a:srgbClr val="660066"/>
                </a:solidFill>
              </a:rPr>
              <a:t>   Al		      0    	27			</a:t>
            </a:r>
          </a:p>
          <a:p>
            <a:pPr>
              <a:spcBef>
                <a:spcPct val="0"/>
              </a:spcBef>
              <a:buClrTx/>
              <a:buFontTx/>
              <a:buNone/>
            </a:pPr>
            <a:r>
              <a:rPr lang="en-US" altLang="en-US" sz="2400" b="1">
                <a:solidFill>
                  <a:srgbClr val="660066"/>
                </a:solidFill>
              </a:rPr>
              <a:t>	         		                   			</a:t>
            </a:r>
          </a:p>
          <a:p>
            <a:pPr>
              <a:spcBef>
                <a:spcPct val="0"/>
              </a:spcBef>
              <a:buClrTx/>
              <a:buFontTx/>
              <a:buNone/>
            </a:pPr>
            <a:endParaRPr lang="en-US" altLang="en-US" sz="2400" b="1">
              <a:solidFill>
                <a:srgbClr val="660066"/>
              </a:solidFill>
            </a:endParaRPr>
          </a:p>
          <a:p>
            <a:pPr>
              <a:spcBef>
                <a:spcPct val="0"/>
              </a:spcBef>
              <a:buClrTx/>
              <a:buFontTx/>
              <a:buNone/>
            </a:pPr>
            <a:r>
              <a:rPr lang="en-US" altLang="en-US" sz="2400">
                <a:solidFill>
                  <a:srgbClr val="FF0000"/>
                </a:solidFill>
              </a:rPr>
              <a:t>_____</a:t>
            </a:r>
            <a:r>
              <a:rPr lang="en-US" altLang="en-US" sz="2400" b="1">
                <a:solidFill>
                  <a:srgbClr val="660066"/>
                </a:solidFill>
              </a:rPr>
              <a:t>		      +2	            58	         28               			</a:t>
            </a:r>
          </a:p>
          <a:p>
            <a:pPr>
              <a:spcBef>
                <a:spcPct val="0"/>
              </a:spcBef>
              <a:buClrTx/>
              <a:buFontTx/>
              <a:buNone/>
            </a:pPr>
            <a:r>
              <a:rPr lang="en-US" altLang="en-US" sz="2400" b="1">
                <a:solidFill>
                  <a:srgbClr val="660066"/>
                </a:solidFill>
              </a:rPr>
              <a:t>	 </a:t>
            </a:r>
          </a:p>
          <a:p>
            <a:pPr>
              <a:spcBef>
                <a:spcPct val="0"/>
              </a:spcBef>
              <a:buClrTx/>
              <a:buFontTx/>
              <a:buNone/>
            </a:pPr>
            <a:r>
              <a:rPr lang="en-US" altLang="en-US" sz="2400" b="1">
                <a:solidFill>
                  <a:srgbClr val="660066"/>
                </a:solidFill>
              </a:rPr>
              <a:t>_____     78 	      +4			                           120   </a:t>
            </a:r>
          </a:p>
        </p:txBody>
      </p:sp>
      <p:sp>
        <p:nvSpPr>
          <p:cNvPr id="2" name="TextBox 1"/>
          <p:cNvSpPr txBox="1">
            <a:spLocks noChangeArrowheads="1"/>
          </p:cNvSpPr>
          <p:nvPr/>
        </p:nvSpPr>
        <p:spPr bwMode="auto">
          <a:xfrm>
            <a:off x="1219200" y="1616075"/>
            <a:ext cx="769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n-US" sz="2000" b="1">
                <a:solidFill>
                  <a:srgbClr val="FF0000"/>
                </a:solidFill>
              </a:rPr>
              <a:t>   1                                                     1                     2                  1</a:t>
            </a:r>
          </a:p>
        </p:txBody>
      </p:sp>
      <p:sp>
        <p:nvSpPr>
          <p:cNvPr id="5" name="TextBox 4"/>
          <p:cNvSpPr txBox="1">
            <a:spLocks noChangeArrowheads="1"/>
          </p:cNvSpPr>
          <p:nvPr/>
        </p:nvSpPr>
        <p:spPr bwMode="auto">
          <a:xfrm>
            <a:off x="1452563" y="2251075"/>
            <a:ext cx="4424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en-US" altLang="en-US" sz="2000" b="1">
                <a:solidFill>
                  <a:srgbClr val="FF0000"/>
                </a:solidFill>
              </a:rPr>
              <a:t>3              0                 10                 3</a:t>
            </a:r>
          </a:p>
        </p:txBody>
      </p:sp>
      <p:sp>
        <p:nvSpPr>
          <p:cNvPr id="10" name="TextBox 9"/>
          <p:cNvSpPr txBox="1">
            <a:spLocks noChangeArrowheads="1"/>
          </p:cNvSpPr>
          <p:nvPr/>
        </p:nvSpPr>
        <p:spPr bwMode="auto">
          <a:xfrm>
            <a:off x="2668588" y="6254750"/>
            <a:ext cx="379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en-US" altLang="en-US">
                <a:sym typeface="Wingdings" panose="05000000000000000000" pitchFamily="2" charset="2"/>
              </a:rPr>
              <a:t></a:t>
            </a:r>
            <a:endParaRPr lang="en-US" altLang="en-US"/>
          </a:p>
        </p:txBody>
      </p:sp>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p:txBody>
          <a:bodyPr/>
          <a:lstStyle/>
          <a:p>
            <a:r>
              <a:rPr lang="en-US" altLang="en-US" smtClean="0"/>
              <a:t>Atomic Mass Unit (amu)</a:t>
            </a:r>
            <a:endParaRPr lang="en-IN" altLang="en-US" smtClean="0"/>
          </a:p>
        </p:txBody>
      </p:sp>
      <p:sp>
        <p:nvSpPr>
          <p:cNvPr id="63491" name="Content Placeholder 2"/>
          <p:cNvSpPr>
            <a:spLocks noGrp="1" noChangeArrowheads="1"/>
          </p:cNvSpPr>
          <p:nvPr>
            <p:ph idx="1"/>
          </p:nvPr>
        </p:nvSpPr>
        <p:spPr>
          <a:xfrm>
            <a:off x="457200" y="1600200"/>
            <a:ext cx="8229600" cy="1511300"/>
          </a:xfrm>
        </p:spPr>
        <p:txBody>
          <a:bodyPr/>
          <a:lstStyle/>
          <a:p>
            <a:r>
              <a:rPr lang="en-US" altLang="en-US" sz="2600" smtClean="0"/>
              <a:t>Atoms have extremely small masses.</a:t>
            </a:r>
          </a:p>
          <a:p>
            <a:r>
              <a:rPr lang="en-US" altLang="en-US" sz="2600" smtClean="0"/>
              <a:t>The heaviest known atoms have a mass of approximately</a:t>
            </a:r>
          </a:p>
        </p:txBody>
      </p:sp>
      <p:graphicFrame>
        <p:nvGraphicFramePr>
          <p:cNvPr id="63492" name="Object 5" descr="4 times 10 to the negative twenty-second power, gram"/>
          <p:cNvGraphicFramePr>
            <a:graphicFrameLocks noChangeAspect="1"/>
          </p:cNvGraphicFramePr>
          <p:nvPr/>
        </p:nvGraphicFramePr>
        <p:xfrm>
          <a:off x="2878138" y="2592388"/>
          <a:ext cx="1455737" cy="442912"/>
        </p:xfrm>
        <a:graphic>
          <a:graphicData uri="http://schemas.openxmlformats.org/presentationml/2006/ole">
            <mc:AlternateContent xmlns:mc="http://schemas.openxmlformats.org/markup-compatibility/2006">
              <mc:Choice xmlns:v="urn:schemas-microsoft-com:vml" Requires="v">
                <p:oleObj spid="_x0000_s63511" name="Equation" r:id="rId3" imgW="749300" imgH="228600" progId="Equation.DSMT4">
                  <p:embed/>
                </p:oleObj>
              </mc:Choice>
              <mc:Fallback>
                <p:oleObj name="Equation" r:id="rId3" imgW="749300" imgH="228600" progId="Equation.DSMT4">
                  <p:embed/>
                  <p:pic>
                    <p:nvPicPr>
                      <p:cNvPr id="0" name="Object 5" descr="4 times 10 to the negative twenty-second power, 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138" y="2592388"/>
                        <a:ext cx="14557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4">
            <a:extLst>
              <a:ext uri="{FF2B5EF4-FFF2-40B4-BE49-F238E27FC236}">
                <a16:creationId xmlns:a16="http://schemas.microsoft.com/office/drawing/2014/main" xmlns="" id="{2CDC4BEB-9169-4BBA-8922-66C7A463F448}"/>
              </a:ext>
            </a:extLst>
          </p:cNvPr>
          <p:cNvSpPr>
            <a:spLocks noGrp="1"/>
          </p:cNvSpPr>
          <p:nvPr>
            <p:ph idx="13"/>
          </p:nvPr>
        </p:nvSpPr>
        <p:spPr>
          <a:xfrm>
            <a:off x="457200" y="3200400"/>
            <a:ext cx="8229600" cy="1292225"/>
          </a:xfrm>
        </p:spPr>
        <p:txBody>
          <a:bodyPr/>
          <a:lstStyle/>
          <a:p>
            <a:pPr>
              <a:defRPr/>
            </a:pPr>
            <a:r>
              <a:rPr lang="en-US" sz="2600" dirty="0"/>
              <a:t>A mass scale on the atomic level is used, where an atomic mass unit (a</a:t>
            </a:r>
            <a:r>
              <a:rPr lang="en-US" sz="100" dirty="0"/>
              <a:t> </a:t>
            </a:r>
            <a:r>
              <a:rPr lang="en-US" sz="2600" dirty="0"/>
              <a:t>m</a:t>
            </a:r>
            <a:r>
              <a:rPr lang="en-US" sz="100" dirty="0"/>
              <a:t> </a:t>
            </a:r>
            <a:r>
              <a:rPr lang="en-US" sz="2600" dirty="0"/>
              <a:t>u) is the base unit.</a:t>
            </a:r>
          </a:p>
          <a:p>
            <a:pPr marL="740664" indent="-283464">
              <a:spcBef>
                <a:spcPts val="600"/>
              </a:spcBef>
              <a:buFont typeface="Lucida Grande"/>
              <a:buChar char="–"/>
              <a:defRPr/>
            </a:pPr>
            <a:r>
              <a:rPr lang="en-US" sz="2600" dirty="0"/>
              <a:t> </a:t>
            </a:r>
          </a:p>
        </p:txBody>
      </p:sp>
      <p:graphicFrame>
        <p:nvGraphicFramePr>
          <p:cNvPr id="63494" name="Object 6" descr="1 atomic mass unit = 1.66054 times 10 to the negative twenty-fourth power, gram"/>
          <p:cNvGraphicFramePr>
            <a:graphicFrameLocks noChangeAspect="1"/>
          </p:cNvGraphicFramePr>
          <p:nvPr/>
        </p:nvGraphicFramePr>
        <p:xfrm>
          <a:off x="1274763" y="4071938"/>
          <a:ext cx="3306762" cy="420687"/>
        </p:xfrm>
        <a:graphic>
          <a:graphicData uri="http://schemas.openxmlformats.org/presentationml/2006/ole">
            <mc:AlternateContent xmlns:mc="http://schemas.openxmlformats.org/markup-compatibility/2006">
              <mc:Choice xmlns:v="urn:schemas-microsoft-com:vml" Requires="v">
                <p:oleObj spid="_x0000_s63512" name="Equation" r:id="rId5" imgW="1790700" imgH="228600" progId="Equation.DSMT4">
                  <p:embed/>
                </p:oleObj>
              </mc:Choice>
              <mc:Fallback>
                <p:oleObj name="Equation" r:id="rId5" imgW="1790700" imgH="228600" progId="Equation.DSMT4">
                  <p:embed/>
                  <p:pic>
                    <p:nvPicPr>
                      <p:cNvPr id="0" name="Object 6" descr="1 atomic mass unit = 1.66054 times 10 to the negative twenty-fourth power, gr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4763" y="4071938"/>
                        <a:ext cx="33067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8AF4F7F0-C1CC-41A9-8F2E-9FB20C5AFCCC}" type="slidenum">
              <a:rPr lang="en-US" altLang="en-US" sz="1800" smtClean="0">
                <a:latin typeface="Arial" panose="020B0604020202020204" pitchFamily="34" charset="0"/>
              </a:rPr>
              <a:pPr>
                <a:spcBef>
                  <a:spcPct val="0"/>
                </a:spcBef>
                <a:buClrTx/>
                <a:buFontTx/>
                <a:buNone/>
              </a:pPr>
              <a:t>37</a:t>
            </a:fld>
            <a:endParaRPr lang="en-US" altLang="en-US" sz="1800" smtClean="0">
              <a:latin typeface="Arial" panose="020B0604020202020204" pitchFamily="34" charset="0"/>
            </a:endParaRPr>
          </a:p>
        </p:txBody>
      </p:sp>
      <p:sp>
        <p:nvSpPr>
          <p:cNvPr id="64515" name="Text Box 1"/>
          <p:cNvSpPr txBox="1">
            <a:spLocks noChangeArrowheads="1"/>
          </p:cNvSpPr>
          <p:nvPr/>
        </p:nvSpPr>
        <p:spPr bwMode="auto">
          <a:xfrm>
            <a:off x="228600" y="228600"/>
            <a:ext cx="8458200" cy="526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a:spcBef>
                <a:spcPts val="8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800">
                <a:solidFill>
                  <a:srgbClr val="000000"/>
                </a:solidFill>
                <a:latin typeface="Times New Roman" panose="02020603050405020304" pitchFamily="18"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2000">
                <a:solidFill>
                  <a:srgbClr val="000000"/>
                </a:solidFill>
                <a:latin typeface="Times New Roman" panose="02020603050405020304" pitchFamily="18" charset="0"/>
                <a:ea typeface="Microsoft YaHei" panose="020B0503020204020204" pitchFamily="34" charset="-122"/>
              </a:defRPr>
            </a:lvl9pPr>
          </a:lstStyle>
          <a:p>
            <a:pPr lvl="2" indent="0" algn="ctr">
              <a:spcBef>
                <a:spcPct val="0"/>
              </a:spcBef>
              <a:buClrTx/>
              <a:buFontTx/>
              <a:buNone/>
            </a:pPr>
            <a:r>
              <a:rPr lang="en-US" altLang="en-US" b="1">
                <a:solidFill>
                  <a:schemeClr val="tx1"/>
                </a:solidFill>
              </a:rPr>
              <a:t>Lecture Questions on Isotopes</a:t>
            </a:r>
          </a:p>
          <a:p>
            <a:pPr lvl="2" indent="0">
              <a:spcBef>
                <a:spcPct val="0"/>
              </a:spcBef>
              <a:buClrTx/>
              <a:buFontTx/>
              <a:buNone/>
            </a:pPr>
            <a:endParaRPr lang="en-US" altLang="en-US" b="1">
              <a:solidFill>
                <a:schemeClr val="tx1"/>
              </a:solidFill>
            </a:endParaRPr>
          </a:p>
          <a:p>
            <a:pPr lvl="2" indent="0">
              <a:spcBef>
                <a:spcPct val="0"/>
              </a:spcBef>
              <a:buClrTx/>
              <a:buFontTx/>
              <a:buNone/>
            </a:pPr>
            <a:r>
              <a:rPr lang="en-US" altLang="en-US" b="1">
                <a:solidFill>
                  <a:schemeClr val="tx1"/>
                </a:solidFill>
              </a:rPr>
              <a:t>1.  An element consists of 90.51% of an isotope with a mass of 19.992 amu, 0.27% of an isotope with a mass of 20.994 amu, and 9.22% of an isotope with a mass of 21.990 amu.  Calculate the average atomic mass and identify the element.</a:t>
            </a:r>
          </a:p>
          <a:p>
            <a:pPr lvl="2" indent="0">
              <a:spcBef>
                <a:spcPct val="0"/>
              </a:spcBef>
              <a:buClrTx/>
              <a:buFontTx/>
              <a:buNone/>
            </a:pPr>
            <a:endParaRPr lang="en-US" altLang="en-US" b="1">
              <a:solidFill>
                <a:schemeClr val="tx1"/>
              </a:solidFill>
            </a:endParaRPr>
          </a:p>
          <a:p>
            <a:pPr lvl="2" indent="0">
              <a:spcBef>
                <a:spcPct val="0"/>
              </a:spcBef>
              <a:buClrTx/>
              <a:buFontTx/>
              <a:buNone/>
            </a:pPr>
            <a:endParaRPr lang="en-US" altLang="en-US" b="1">
              <a:solidFill>
                <a:schemeClr val="tx1"/>
              </a:solidFill>
            </a:endParaRPr>
          </a:p>
          <a:p>
            <a:pPr lvl="2" indent="0">
              <a:spcBef>
                <a:spcPct val="0"/>
              </a:spcBef>
              <a:buClrTx/>
              <a:buFontTx/>
              <a:buNone/>
            </a:pPr>
            <a:r>
              <a:rPr lang="en-US" altLang="en-US" b="1">
                <a:solidFill>
                  <a:schemeClr val="tx1"/>
                </a:solidFill>
              </a:rPr>
              <a:t>2.  The average atomic weight of lithium is 6.941 amu.  The two naturally occurring isotopes of lithium have the following masses: </a:t>
            </a:r>
            <a:r>
              <a:rPr lang="en-US" altLang="en-US" b="1" baseline="30000">
                <a:solidFill>
                  <a:schemeClr val="tx1"/>
                </a:solidFill>
              </a:rPr>
              <a:t>6</a:t>
            </a:r>
            <a:r>
              <a:rPr lang="en-US" altLang="en-US" b="1">
                <a:solidFill>
                  <a:schemeClr val="tx1"/>
                </a:solidFill>
              </a:rPr>
              <a:t>Li, 6.01512 amu; </a:t>
            </a:r>
            <a:r>
              <a:rPr lang="en-US" altLang="en-US" b="1" baseline="30000">
                <a:solidFill>
                  <a:schemeClr val="tx1"/>
                </a:solidFill>
              </a:rPr>
              <a:t>7</a:t>
            </a:r>
            <a:r>
              <a:rPr lang="en-US" altLang="en-US" b="1">
                <a:solidFill>
                  <a:schemeClr val="tx1"/>
                </a:solidFill>
              </a:rPr>
              <a:t>Li, 7.01600 amu.  Calculate the percent abundance of </a:t>
            </a:r>
            <a:r>
              <a:rPr lang="en-US" altLang="en-US" b="1" baseline="30000">
                <a:solidFill>
                  <a:schemeClr val="tx1"/>
                </a:solidFill>
              </a:rPr>
              <a:t>6</a:t>
            </a:r>
            <a:r>
              <a:rPr lang="en-US" altLang="en-US" b="1">
                <a:solidFill>
                  <a:schemeClr val="tx1"/>
                </a:solidFill>
              </a:rPr>
              <a:t>Li and </a:t>
            </a:r>
            <a:r>
              <a:rPr lang="en-US" altLang="en-US" b="1" baseline="30000">
                <a:solidFill>
                  <a:schemeClr val="tx1"/>
                </a:solidFill>
              </a:rPr>
              <a:t>7</a:t>
            </a:r>
            <a:r>
              <a:rPr lang="en-US" altLang="en-US" b="1">
                <a:solidFill>
                  <a:schemeClr val="tx1"/>
                </a:solidFill>
              </a:rPr>
              <a:t>Li in naturally occurring lithium.</a:t>
            </a:r>
          </a:p>
        </p:txBody>
      </p:sp>
      <p:sp>
        <p:nvSpPr>
          <p:cNvPr id="2" name="Text Box 2">
            <a:extLst>
              <a:ext uri="{FF2B5EF4-FFF2-40B4-BE49-F238E27FC236}">
                <a16:creationId xmlns:a16="http://schemas.microsoft.com/office/drawing/2014/main" xmlns="" id="{0B3546E0-8C2E-43D1-B409-0193D80163AC}"/>
              </a:ext>
            </a:extLst>
          </p:cNvPr>
          <p:cNvSpPr txBox="1">
            <a:spLocks noChangeArrowheads="1"/>
          </p:cNvSpPr>
          <p:nvPr/>
        </p:nvSpPr>
        <p:spPr bwMode="auto">
          <a:xfrm>
            <a:off x="382588" y="685800"/>
            <a:ext cx="468312"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A</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T</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O</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M</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I</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C</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 </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M</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A</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S</a:t>
            </a:r>
          </a:p>
          <a:p>
            <a:pPr>
              <a:buSzPct val="100000"/>
              <a:defRPr/>
            </a:pPr>
            <a:r>
              <a:rPr lang="en-US" sz="2400" b="1" dirty="0">
                <a:solidFill>
                  <a:srgbClr val="C00000"/>
                </a:solidFill>
                <a:effectLst>
                  <a:outerShdw blurRad="38100" dist="38100" dir="2700000" algn="tl">
                    <a:srgbClr val="C0C0C0"/>
                  </a:outerShdw>
                </a:effectLst>
                <a:latin typeface="Times New Roman" pitchFamily="16" charset="0"/>
              </a:rPr>
              <a: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BC64E4C-B39F-4DBF-ABD9-5D885C27B475}"/>
              </a:ext>
            </a:extLst>
          </p:cNvPr>
          <p:cNvSpPr txBox="1"/>
          <p:nvPr/>
        </p:nvSpPr>
        <p:spPr>
          <a:xfrm>
            <a:off x="228600" y="0"/>
            <a:ext cx="8686800" cy="6062663"/>
          </a:xfrm>
          <a:prstGeom prst="rect">
            <a:avLst/>
          </a:prstGeom>
          <a:noFill/>
        </p:spPr>
        <p:txBody>
          <a:bodyPr>
            <a:spAutoFit/>
          </a:bodyPr>
          <a:lstStyle/>
          <a:p>
            <a:pPr eaLnBrk="1" hangingPunct="1">
              <a:buClr>
                <a:srgbClr val="000000"/>
              </a:buClr>
              <a:buSzPct val="100000"/>
              <a:buFont typeface="Times New Roman" panose="02020603050405020304" pitchFamily="18" charset="0"/>
              <a:buNone/>
              <a:defRPr/>
            </a:pPr>
            <a:endParaRPr lang="en-US" sz="1400" dirty="0">
              <a:solidFill>
                <a:schemeClr val="tx1"/>
              </a:solidFill>
            </a:endParaRPr>
          </a:p>
          <a:p>
            <a:pPr algn="ctr" eaLnBrk="1" hangingPunct="1">
              <a:buClr>
                <a:srgbClr val="000000"/>
              </a:buClr>
              <a:buSzPct val="100000"/>
              <a:buFont typeface="Times New Roman" panose="02020603050405020304" pitchFamily="18" charset="0"/>
              <a:buNone/>
              <a:defRPr/>
            </a:pPr>
            <a:r>
              <a:rPr lang="en-US" sz="2000" dirty="0">
                <a:solidFill>
                  <a:schemeClr val="tx1"/>
                </a:solidFill>
              </a:rPr>
              <a:t>WORKSHOP 2B on Isotopes  </a:t>
            </a:r>
          </a:p>
          <a:p>
            <a:pPr eaLnBrk="1" hangingPunct="1">
              <a:buClr>
                <a:srgbClr val="000000"/>
              </a:buClr>
              <a:buSzPct val="100000"/>
              <a:buFont typeface="Times New Roman" panose="02020603050405020304" pitchFamily="18" charset="0"/>
              <a:buNone/>
              <a:defRPr/>
            </a:pPr>
            <a:endParaRPr lang="en-US" dirty="0">
              <a:solidFill>
                <a:schemeClr val="tx1"/>
              </a:solidFill>
            </a:endParaRPr>
          </a:p>
          <a:p>
            <a:pPr eaLnBrk="1" hangingPunct="1">
              <a:buClr>
                <a:srgbClr val="000000"/>
              </a:buClr>
              <a:buSzPct val="100000"/>
              <a:defRPr/>
            </a:pPr>
            <a:r>
              <a:rPr lang="en-US" altLang="en-US" sz="2000" dirty="0">
                <a:solidFill>
                  <a:schemeClr val="tx1"/>
                </a:solidFill>
                <a:latin typeface="+mn-lt"/>
              </a:rPr>
              <a:t>1.    The element  with  an atomic number 53 contains many protons, neutrons, and electrons?</a:t>
            </a:r>
          </a:p>
          <a:p>
            <a:pPr eaLnBrk="1" hangingPunct="1">
              <a:buClr>
                <a:srgbClr val="000000"/>
              </a:buClr>
              <a:buSzPct val="100000"/>
              <a:defRPr/>
            </a:pPr>
            <a:endParaRPr lang="en-US" altLang="en-US" sz="2000" dirty="0">
              <a:solidFill>
                <a:schemeClr val="tx1"/>
              </a:solidFill>
              <a:latin typeface="+mn-lt"/>
            </a:endParaRPr>
          </a:p>
          <a:p>
            <a:pPr eaLnBrk="1" hangingPunct="1">
              <a:buClr>
                <a:srgbClr val="000000"/>
              </a:buClr>
              <a:buSzPct val="100000"/>
              <a:defRPr/>
            </a:pPr>
            <a:r>
              <a:rPr lang="en-US" altLang="en-US" sz="2000" dirty="0">
                <a:solidFill>
                  <a:schemeClr val="tx1"/>
                </a:solidFill>
                <a:latin typeface="+mn-lt"/>
              </a:rPr>
              <a:t>2.   The mass of one atom of an isotope is 9.746 x 10</a:t>
            </a:r>
            <a:r>
              <a:rPr lang="en-US" altLang="en-US" sz="2000" baseline="30000" dirty="0">
                <a:solidFill>
                  <a:schemeClr val="tx1"/>
                </a:solidFill>
                <a:latin typeface="+mn-lt"/>
              </a:rPr>
              <a:t>-23</a:t>
            </a:r>
            <a:r>
              <a:rPr lang="en-US" altLang="en-US" sz="2000" dirty="0">
                <a:solidFill>
                  <a:schemeClr val="tx1"/>
                </a:solidFill>
                <a:latin typeface="+mn-lt"/>
              </a:rPr>
              <a:t> g.   One atomic mass unit has the mass of 1.6606 x 10</a:t>
            </a:r>
            <a:r>
              <a:rPr lang="en-US" altLang="en-US" sz="2000" baseline="30000" dirty="0">
                <a:solidFill>
                  <a:schemeClr val="tx1"/>
                </a:solidFill>
                <a:latin typeface="+mn-lt"/>
              </a:rPr>
              <a:t>-24</a:t>
            </a:r>
            <a:r>
              <a:rPr lang="en-US" altLang="en-US" sz="2000" dirty="0">
                <a:solidFill>
                  <a:schemeClr val="tx1"/>
                </a:solidFill>
                <a:latin typeface="+mn-lt"/>
              </a:rPr>
              <a:t> g.   The atomic mass of this isotope is?</a:t>
            </a:r>
            <a:endParaRPr lang="en-US" sz="2000" dirty="0">
              <a:solidFill>
                <a:schemeClr val="tx1"/>
              </a:solidFill>
              <a:latin typeface="+mn-lt"/>
            </a:endParaRPr>
          </a:p>
          <a:p>
            <a:pPr eaLnBrk="1" hangingPunct="1">
              <a:buClr>
                <a:srgbClr val="000000"/>
              </a:buClr>
              <a:buSzPct val="100000"/>
              <a:buFont typeface="Times New Roman" panose="02020603050405020304" pitchFamily="18" charset="0"/>
              <a:buNone/>
              <a:defRPr/>
            </a:pPr>
            <a:endParaRPr lang="en-US" sz="2000" dirty="0">
              <a:solidFill>
                <a:schemeClr val="tx1"/>
              </a:solidFill>
              <a:latin typeface="+mn-lt"/>
            </a:endParaRPr>
          </a:p>
          <a:p>
            <a:pPr eaLnBrk="1" hangingPunct="1">
              <a:buClr>
                <a:srgbClr val="000000"/>
              </a:buClr>
              <a:buSzPct val="100000"/>
              <a:buFont typeface="Times New Roman" panose="02020603050405020304" pitchFamily="18" charset="0"/>
              <a:buNone/>
              <a:defRPr/>
            </a:pPr>
            <a:r>
              <a:rPr lang="en-US" sz="2000" dirty="0">
                <a:solidFill>
                  <a:schemeClr val="tx1"/>
                </a:solidFill>
                <a:latin typeface="+mn-lt"/>
              </a:rPr>
              <a:t>3.  (Element X has three naturally occurring isotopes, 24X (isotopic mass 23.9850 </a:t>
            </a:r>
            <a:r>
              <a:rPr lang="en-US" sz="2000" dirty="0" err="1">
                <a:solidFill>
                  <a:schemeClr val="tx1"/>
                </a:solidFill>
                <a:latin typeface="+mn-lt"/>
              </a:rPr>
              <a:t>amu</a:t>
            </a:r>
            <a:r>
              <a:rPr lang="en-US" sz="2000" dirty="0">
                <a:solidFill>
                  <a:schemeClr val="tx1"/>
                </a:solidFill>
                <a:latin typeface="+mn-lt"/>
              </a:rPr>
              <a:t>, abundance 78.99%), 25X (isotopic mass 24.9858 </a:t>
            </a:r>
            <a:r>
              <a:rPr lang="en-US" sz="2000" dirty="0" err="1">
                <a:solidFill>
                  <a:schemeClr val="tx1"/>
                </a:solidFill>
                <a:latin typeface="+mn-lt"/>
              </a:rPr>
              <a:t>amu</a:t>
            </a:r>
            <a:r>
              <a:rPr lang="en-US" sz="2000" dirty="0">
                <a:solidFill>
                  <a:schemeClr val="tx1"/>
                </a:solidFill>
                <a:latin typeface="+mn-lt"/>
              </a:rPr>
              <a:t>, abundance 10.00%), and 26X (isotopic mass 25.9826 </a:t>
            </a:r>
            <a:r>
              <a:rPr lang="en-US" sz="2000" dirty="0" err="1">
                <a:solidFill>
                  <a:schemeClr val="tx1"/>
                </a:solidFill>
                <a:latin typeface="+mn-lt"/>
              </a:rPr>
              <a:t>amu</a:t>
            </a:r>
            <a:r>
              <a:rPr lang="en-US" sz="2000" dirty="0">
                <a:solidFill>
                  <a:schemeClr val="tx1"/>
                </a:solidFill>
                <a:latin typeface="+mn-lt"/>
              </a:rPr>
              <a:t>, abundance 11.01%).  Calculate the average atomic mass.</a:t>
            </a:r>
          </a:p>
          <a:p>
            <a:pPr marL="0" lvl="2" indent="0" eaLnBrk="1" hangingPunct="1">
              <a:buClr>
                <a:srgbClr val="000000"/>
              </a:buClr>
              <a:buSzPct val="100000"/>
              <a:buFont typeface="Times New Roman" panose="02020603050405020304" pitchFamily="18" charset="0"/>
              <a:buNone/>
              <a:defRPr/>
            </a:pPr>
            <a:endParaRPr lang="en-US" sz="2000" dirty="0">
              <a:solidFill>
                <a:schemeClr val="tx1"/>
              </a:solidFill>
              <a:latin typeface="+mn-lt"/>
            </a:endParaRPr>
          </a:p>
          <a:p>
            <a:pPr marL="0" lvl="2" indent="0" eaLnBrk="1" hangingPunct="1">
              <a:buClr>
                <a:srgbClr val="000000"/>
              </a:buClr>
              <a:buSzPct val="100000"/>
              <a:buFont typeface="Times New Roman" panose="02020603050405020304" pitchFamily="18" charset="0"/>
              <a:buNone/>
              <a:defRPr/>
            </a:pPr>
            <a:r>
              <a:rPr lang="en-US" sz="2000" dirty="0">
                <a:solidFill>
                  <a:schemeClr val="tx1"/>
                </a:solidFill>
                <a:latin typeface="+mn-lt"/>
              </a:rPr>
              <a:t>4.  The element silver has two naturally occurring isotopes: </a:t>
            </a:r>
            <a:r>
              <a:rPr lang="en-US" sz="2000" baseline="30000" dirty="0">
                <a:solidFill>
                  <a:schemeClr val="tx1"/>
                </a:solidFill>
                <a:latin typeface="+mn-lt"/>
              </a:rPr>
              <a:t>109</a:t>
            </a:r>
            <a:r>
              <a:rPr lang="en-US" sz="2000" dirty="0">
                <a:solidFill>
                  <a:schemeClr val="tx1"/>
                </a:solidFill>
                <a:latin typeface="+mn-lt"/>
              </a:rPr>
              <a:t>Ag and </a:t>
            </a:r>
            <a:r>
              <a:rPr lang="en-US" sz="2000" baseline="30000" dirty="0">
                <a:solidFill>
                  <a:schemeClr val="tx1"/>
                </a:solidFill>
                <a:latin typeface="+mn-lt"/>
              </a:rPr>
              <a:t>107</a:t>
            </a:r>
            <a:r>
              <a:rPr lang="en-US" sz="2000" dirty="0">
                <a:solidFill>
                  <a:schemeClr val="tx1"/>
                </a:solidFill>
                <a:latin typeface="+mn-lt"/>
              </a:rPr>
              <a:t>Ag with a mass of 106.905 </a:t>
            </a:r>
            <a:r>
              <a:rPr lang="en-US" sz="2000" dirty="0" err="1">
                <a:solidFill>
                  <a:schemeClr val="tx1"/>
                </a:solidFill>
                <a:latin typeface="+mn-lt"/>
              </a:rPr>
              <a:t>amu</a:t>
            </a:r>
            <a:r>
              <a:rPr lang="en-US" sz="2000" dirty="0">
                <a:solidFill>
                  <a:schemeClr val="tx1"/>
                </a:solidFill>
                <a:latin typeface="+mn-lt"/>
              </a:rPr>
              <a:t>.  Silver consists of 51.82% </a:t>
            </a:r>
            <a:r>
              <a:rPr lang="en-US" sz="2000" baseline="30000" dirty="0">
                <a:solidFill>
                  <a:schemeClr val="tx1"/>
                </a:solidFill>
                <a:latin typeface="+mn-lt"/>
              </a:rPr>
              <a:t>107</a:t>
            </a:r>
            <a:r>
              <a:rPr lang="en-US" sz="2000" dirty="0">
                <a:solidFill>
                  <a:schemeClr val="tx1"/>
                </a:solidFill>
                <a:latin typeface="+mn-lt"/>
              </a:rPr>
              <a:t>Ag and has an average atomic mass of 107.868 </a:t>
            </a:r>
            <a:r>
              <a:rPr lang="en-US" sz="2000" dirty="0" err="1">
                <a:solidFill>
                  <a:schemeClr val="tx1"/>
                </a:solidFill>
                <a:latin typeface="+mn-lt"/>
              </a:rPr>
              <a:t>amu</a:t>
            </a:r>
            <a:r>
              <a:rPr lang="en-US" sz="2000" dirty="0">
                <a:solidFill>
                  <a:schemeClr val="tx1"/>
                </a:solidFill>
                <a:latin typeface="+mn-lt"/>
              </a:rPr>
              <a:t>.  Calculate the mass of </a:t>
            </a:r>
            <a:r>
              <a:rPr lang="en-US" sz="2000" baseline="30000" dirty="0">
                <a:solidFill>
                  <a:schemeClr val="tx1"/>
                </a:solidFill>
                <a:latin typeface="+mn-lt"/>
              </a:rPr>
              <a:t>109</a:t>
            </a:r>
            <a:r>
              <a:rPr lang="en-US" sz="2000" dirty="0">
                <a:solidFill>
                  <a:schemeClr val="tx1"/>
                </a:solidFill>
                <a:latin typeface="+mn-lt"/>
              </a:rPr>
              <a:t>Ag.</a:t>
            </a:r>
          </a:p>
          <a:p>
            <a:pPr eaLnBrk="1" hangingPunct="1">
              <a:buClr>
                <a:srgbClr val="000000"/>
              </a:buClr>
              <a:buSzPct val="100000"/>
              <a:buFont typeface="Times New Roman" panose="02020603050405020304" pitchFamily="18" charset="0"/>
              <a:buNone/>
              <a:defRPr/>
            </a:pPr>
            <a:r>
              <a:rPr lang="en-US" sz="2000" dirty="0">
                <a:latin typeface="+mn-lt"/>
              </a:rPr>
              <a:t>		</a:t>
            </a:r>
          </a:p>
          <a:p>
            <a:pPr eaLnBrk="1" hangingPunct="1">
              <a:buClr>
                <a:srgbClr val="000000"/>
              </a:buClr>
              <a:buSzPct val="100000"/>
              <a:buFont typeface="Times New Roman" panose="02020603050405020304" pitchFamily="18" charset="0"/>
              <a:buNone/>
              <a:defRPr/>
            </a:pPr>
            <a:r>
              <a:rPr lang="en-US" sz="2000" dirty="0">
                <a:latin typeface="+mn-lt"/>
              </a:rPr>
              <a:t>		</a:t>
            </a:r>
          </a:p>
          <a:p>
            <a:pPr eaLnBrk="1" hangingPunct="1">
              <a:buClr>
                <a:srgbClr val="000000"/>
              </a:buClr>
              <a:buSzPct val="100000"/>
              <a:buFont typeface="Times New Roman" panose="02020603050405020304" pitchFamily="18" charset="0"/>
              <a:buNone/>
              <a:defRPr/>
            </a:pP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p:txBody>
          <a:bodyPr/>
          <a:lstStyle/>
          <a:p>
            <a:r>
              <a:rPr lang="en-US" altLang="en-US" smtClean="0"/>
              <a:t>Reading the Periodic Table</a:t>
            </a:r>
            <a:endParaRPr lang="en-IN" altLang="en-US" smtClean="0"/>
          </a:p>
        </p:txBody>
      </p:sp>
      <p:sp>
        <p:nvSpPr>
          <p:cNvPr id="67587" name="Content Placeholder 2"/>
          <p:cNvSpPr>
            <a:spLocks noGrp="1" noChangeArrowheads="1"/>
          </p:cNvSpPr>
          <p:nvPr>
            <p:ph idx="1"/>
          </p:nvPr>
        </p:nvSpPr>
        <p:spPr>
          <a:xfrm>
            <a:off x="457200" y="1600200"/>
            <a:ext cx="8229600" cy="1828800"/>
          </a:xfrm>
        </p:spPr>
        <p:txBody>
          <a:bodyPr/>
          <a:lstStyle/>
          <a:p>
            <a:r>
              <a:rPr lang="en-US" altLang="en-US" sz="2600" smtClean="0"/>
              <a:t>Boxes on the periodic table list the atomic number </a:t>
            </a:r>
            <a:r>
              <a:rPr lang="en-US" altLang="en-US" sz="2600" b="1" smtClean="0"/>
              <a:t>Above</a:t>
            </a:r>
            <a:r>
              <a:rPr lang="en-US" altLang="en-US" sz="2600" smtClean="0"/>
              <a:t> the symbol.</a:t>
            </a:r>
          </a:p>
          <a:p>
            <a:r>
              <a:rPr lang="en-US" altLang="en-US" sz="2600" smtClean="0"/>
              <a:t>The atomic weight of an element is listed below the symbol on the periodic table.</a:t>
            </a:r>
          </a:p>
        </p:txBody>
      </p:sp>
      <p:pic>
        <p:nvPicPr>
          <p:cNvPr id="67588" name="Picture 4" descr="K is the atomic symbol. The atomic number, 19, is above K. Below K is the atomic weight, 39.098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4038600"/>
            <a:ext cx="3779837"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30188" y="420688"/>
            <a:ext cx="8456612" cy="685800"/>
          </a:xfrm>
        </p:spPr>
        <p:txBody>
          <a:bodyPr/>
          <a:lstStyle/>
          <a:p>
            <a:r>
              <a:rPr lang="en-US" altLang="en-US" smtClean="0">
                <a:solidFill>
                  <a:srgbClr val="C00000"/>
                </a:solidFill>
              </a:rPr>
              <a:t>Law of Conservation of Mass</a:t>
            </a:r>
            <a:endParaRPr lang="en-IN" altLang="en-US" smtClean="0">
              <a:solidFill>
                <a:srgbClr val="C00000"/>
              </a:solidFill>
            </a:endParaRPr>
          </a:p>
        </p:txBody>
      </p:sp>
      <p:sp>
        <p:nvSpPr>
          <p:cNvPr id="13315" name="Content Placeholder 2"/>
          <p:cNvSpPr>
            <a:spLocks noGrp="1"/>
          </p:cNvSpPr>
          <p:nvPr>
            <p:ph idx="1"/>
          </p:nvPr>
        </p:nvSpPr>
        <p:spPr>
          <a:xfrm>
            <a:off x="457200" y="1219200"/>
            <a:ext cx="8229600" cy="1600200"/>
          </a:xfrm>
        </p:spPr>
        <p:txBody>
          <a:bodyPr/>
          <a:lstStyle/>
          <a:p>
            <a:r>
              <a:rPr lang="en-US" altLang="en-US" sz="2000" smtClean="0"/>
              <a:t>The </a:t>
            </a:r>
            <a:r>
              <a:rPr lang="en-US" altLang="en-US" sz="2000" b="1" smtClean="0"/>
              <a:t>total mass</a:t>
            </a:r>
            <a:r>
              <a:rPr lang="en-US" altLang="en-US" sz="2000" smtClean="0"/>
              <a:t> of substances present at the end of a chemical process is the same as the mass of substances present before the process took place.</a:t>
            </a:r>
          </a:p>
          <a:p>
            <a:r>
              <a:rPr lang="en-US" altLang="en-US" sz="2000" smtClean="0"/>
              <a:t>This law was discovered by Antoine Lavoisier.</a:t>
            </a:r>
          </a:p>
          <a:p>
            <a:r>
              <a:rPr lang="en-US" altLang="en-US" sz="2000" smtClean="0"/>
              <a:t>This law was one of the laws on which Dalton’s atomic theory was based.</a:t>
            </a:r>
          </a:p>
        </p:txBody>
      </p:sp>
      <p:sp>
        <p:nvSpPr>
          <p:cNvPr id="2" name="TextBox 1"/>
          <p:cNvSpPr txBox="1"/>
          <p:nvPr/>
        </p:nvSpPr>
        <p:spPr>
          <a:xfrm>
            <a:off x="230188" y="2819400"/>
            <a:ext cx="8763000" cy="3570288"/>
          </a:xfrm>
          <a:prstGeom prst="rect">
            <a:avLst/>
          </a:prstGeom>
          <a:solidFill>
            <a:srgbClr val="FFCCFF">
              <a:alpha val="62000"/>
            </a:srgbClr>
          </a:solidFill>
        </p:spPr>
        <p:txBody>
          <a:bodyPr>
            <a:spAutoFit/>
          </a:bodyPr>
          <a:lstStyle/>
          <a:p>
            <a:pPr>
              <a:defRPr/>
            </a:pPr>
            <a:r>
              <a:rPr lang="en-US" b="1" dirty="0">
                <a:solidFill>
                  <a:schemeClr val="tx1"/>
                </a:solidFill>
                <a:latin typeface="Times New Roman" pitchFamily="16" charset="0"/>
              </a:rPr>
              <a:t>EXAMPLE</a:t>
            </a:r>
          </a:p>
          <a:p>
            <a:pPr>
              <a:defRPr/>
            </a:pPr>
            <a:r>
              <a:rPr lang="en-US" b="1" dirty="0">
                <a:solidFill>
                  <a:schemeClr val="tx1"/>
                </a:solidFill>
                <a:latin typeface="Times New Roman" pitchFamily="16" charset="0"/>
              </a:rPr>
              <a:t>A 7.12 g sample of magnesium is heated with 1.80 g of bromine.  All the bromine is used up, and 2.07 g of magnesium bromide is produced.  What mass of magnesium remains unreacted?</a:t>
            </a:r>
          </a:p>
          <a:p>
            <a:pPr>
              <a:defRPr/>
            </a:pPr>
            <a:endParaRPr lang="en-US" b="1" dirty="0">
              <a:solidFill>
                <a:schemeClr val="tx1"/>
              </a:solidFill>
              <a:latin typeface="Times New Roman" pitchFamily="16" charset="0"/>
            </a:endParaRPr>
          </a:p>
          <a:p>
            <a:pPr>
              <a:defRPr/>
            </a:pPr>
            <a:r>
              <a:rPr lang="en-US" sz="2800" b="1" dirty="0">
                <a:solidFill>
                  <a:schemeClr val="tx1"/>
                </a:solidFill>
                <a:latin typeface="Times New Roman" pitchFamily="16" charset="0"/>
              </a:rPr>
              <a:t>Mg + Br</a:t>
            </a:r>
            <a:r>
              <a:rPr lang="en-US" sz="2800" b="1" baseline="-25000" dirty="0">
                <a:solidFill>
                  <a:schemeClr val="tx1"/>
                </a:solidFill>
                <a:latin typeface="Times New Roman" pitchFamily="16" charset="0"/>
              </a:rPr>
              <a:t>2</a:t>
            </a:r>
            <a:r>
              <a:rPr lang="en-US" sz="2800" b="1" dirty="0">
                <a:solidFill>
                  <a:schemeClr val="tx1"/>
                </a:solidFill>
                <a:latin typeface="Times New Roman" pitchFamily="16" charset="0"/>
              </a:rPr>
              <a:t> → MgBr</a:t>
            </a:r>
            <a:r>
              <a:rPr lang="en-US" sz="2800" b="1" baseline="-25000" dirty="0">
                <a:solidFill>
                  <a:schemeClr val="tx1"/>
                </a:solidFill>
                <a:latin typeface="Times New Roman" pitchFamily="16" charset="0"/>
              </a:rPr>
              <a:t>2</a:t>
            </a:r>
            <a:r>
              <a:rPr lang="en-US" sz="2800" b="1" dirty="0">
                <a:solidFill>
                  <a:schemeClr val="tx1"/>
                </a:solidFill>
                <a:latin typeface="Times New Roman" pitchFamily="16" charset="0"/>
              </a:rPr>
              <a:t>  </a:t>
            </a:r>
            <a:r>
              <a:rPr lang="en-US" i="1" dirty="0">
                <a:solidFill>
                  <a:schemeClr val="tx1"/>
                </a:solidFill>
                <a:latin typeface="Times New Roman" pitchFamily="16" charset="0"/>
              </a:rPr>
              <a:t>unbalanced at this time is ok</a:t>
            </a:r>
            <a:r>
              <a:rPr lang="en-US" b="1" dirty="0">
                <a:solidFill>
                  <a:schemeClr val="tx1"/>
                </a:solidFill>
                <a:latin typeface="Times New Roman" pitchFamily="16" charset="0"/>
              </a:rPr>
              <a:t>    </a:t>
            </a:r>
            <a:r>
              <a:rPr lang="en-US" b="1" dirty="0" err="1">
                <a:solidFill>
                  <a:srgbClr val="FF0000"/>
                </a:solidFill>
                <a:latin typeface="Times New Roman" pitchFamily="16" charset="0"/>
              </a:rPr>
              <a:t>m</a:t>
            </a:r>
            <a:r>
              <a:rPr lang="en-US" b="1" baseline="-25000" dirty="0" err="1">
                <a:solidFill>
                  <a:srgbClr val="FF0000"/>
                </a:solidFill>
                <a:latin typeface="Times New Roman" pitchFamily="16" charset="0"/>
              </a:rPr>
              <a:t>Mg</a:t>
            </a:r>
            <a:r>
              <a:rPr lang="en-US" b="1" dirty="0">
                <a:solidFill>
                  <a:srgbClr val="FF0000"/>
                </a:solidFill>
                <a:latin typeface="Times New Roman" pitchFamily="16" charset="0"/>
              </a:rPr>
              <a:t> = unreacted?</a:t>
            </a:r>
          </a:p>
          <a:p>
            <a:pPr>
              <a:defRPr/>
            </a:pPr>
            <a:r>
              <a:rPr lang="en-US" b="1" dirty="0">
                <a:solidFill>
                  <a:schemeClr val="tx1"/>
                </a:solidFill>
                <a:latin typeface="Times New Roman" pitchFamily="16" charset="0"/>
              </a:rPr>
              <a:t>7.12g      1.80 g             2.07g</a:t>
            </a:r>
          </a:p>
          <a:p>
            <a:pPr>
              <a:defRPr/>
            </a:pPr>
            <a:endParaRPr lang="en-US" b="1" dirty="0">
              <a:solidFill>
                <a:schemeClr val="tx1"/>
              </a:solidFill>
              <a:latin typeface="Times New Roman" pitchFamily="16" charset="0"/>
            </a:endParaRPr>
          </a:p>
          <a:p>
            <a:pPr>
              <a:defRPr/>
            </a:pPr>
            <a:r>
              <a:rPr lang="en-US" b="1" dirty="0">
                <a:solidFill>
                  <a:schemeClr val="tx1"/>
                </a:solidFill>
                <a:latin typeface="Times New Roman" pitchFamily="16" charset="0"/>
              </a:rPr>
              <a:t>LCM means </a:t>
            </a:r>
            <a:r>
              <a:rPr lang="en-US" b="1" dirty="0" err="1">
                <a:solidFill>
                  <a:schemeClr val="tx1"/>
                </a:solidFill>
                <a:latin typeface="Times New Roman" pitchFamily="16" charset="0"/>
              </a:rPr>
              <a:t>m</a:t>
            </a:r>
            <a:r>
              <a:rPr lang="en-US" b="1" baseline="-25000" dirty="0" err="1">
                <a:solidFill>
                  <a:schemeClr val="tx1"/>
                </a:solidFill>
                <a:latin typeface="Times New Roman" pitchFamily="16" charset="0"/>
              </a:rPr>
              <a:t>products</a:t>
            </a:r>
            <a:r>
              <a:rPr lang="en-US" b="1" dirty="0">
                <a:solidFill>
                  <a:schemeClr val="tx1"/>
                </a:solidFill>
                <a:latin typeface="Times New Roman" pitchFamily="16" charset="0"/>
              </a:rPr>
              <a:t> = </a:t>
            </a:r>
            <a:r>
              <a:rPr lang="en-US" b="1" dirty="0" err="1">
                <a:solidFill>
                  <a:schemeClr val="tx1"/>
                </a:solidFill>
                <a:latin typeface="Times New Roman" pitchFamily="16" charset="0"/>
              </a:rPr>
              <a:t>m</a:t>
            </a:r>
            <a:r>
              <a:rPr lang="en-US" b="1" baseline="-25000" dirty="0" err="1">
                <a:solidFill>
                  <a:schemeClr val="tx1"/>
                </a:solidFill>
                <a:latin typeface="Times New Roman" pitchFamily="16" charset="0"/>
              </a:rPr>
              <a:t>reactans</a:t>
            </a:r>
            <a:r>
              <a:rPr lang="en-US" b="1" dirty="0">
                <a:solidFill>
                  <a:schemeClr val="tx1"/>
                </a:solidFill>
                <a:latin typeface="Times New Roman" pitchFamily="16" charset="0"/>
              </a:rPr>
              <a:t> therefore products mass – reactant mass = unreacted if there is leftovers = </a:t>
            </a:r>
            <a:r>
              <a:rPr lang="en-US" b="1" dirty="0">
                <a:solidFill>
                  <a:srgbClr val="FF0000"/>
                </a:solidFill>
                <a:latin typeface="Times New Roman" pitchFamily="16" charset="0"/>
              </a:rPr>
              <a:t>2.07g – (7.12 + 1.80g) = 6.85 g unreacted!  </a:t>
            </a:r>
            <a:r>
              <a:rPr lang="en-US" b="1" dirty="0">
                <a:solidFill>
                  <a:schemeClr val="tx1"/>
                </a:solidFill>
                <a:latin typeface="Times New Roman" pitchFamily="16" charset="0"/>
              </a:rPr>
              <a:t>Since the problem states that all of the bromine was used up [FYI: 2.07 – 1.80 = 0.27 g Mg used] therefore </a:t>
            </a:r>
            <a:r>
              <a:rPr lang="en-US" b="1" dirty="0">
                <a:solidFill>
                  <a:srgbClr val="FF0000"/>
                </a:solidFill>
                <a:effectLst>
                  <a:outerShdw blurRad="38100" dist="38100" dir="2700000" algn="tl">
                    <a:srgbClr val="000000">
                      <a:alpha val="43137"/>
                    </a:srgbClr>
                  </a:outerShdw>
                </a:effectLst>
                <a:latin typeface="Times New Roman" pitchFamily="16" charset="0"/>
              </a:rPr>
              <a:t>6.85 g </a:t>
            </a:r>
            <a:r>
              <a:rPr lang="en-US" b="1" dirty="0">
                <a:solidFill>
                  <a:schemeClr val="tx1"/>
                </a:solidFill>
                <a:latin typeface="Times New Roman" pitchFamily="16" charset="0"/>
              </a:rPr>
              <a:t>of Mg was unused!</a:t>
            </a:r>
            <a:endParaRPr lang="en-US" dirty="0">
              <a:solidFill>
                <a:schemeClr val="tx1"/>
              </a:solidFill>
            </a:endParaRPr>
          </a:p>
        </p:txBody>
      </p:sp>
    </p:spTree>
    <p:extLst>
      <p:ext uri="{BB962C8B-B14F-4D97-AF65-F5344CB8AC3E}">
        <p14:creationId xmlns:p14="http://schemas.microsoft.com/office/powerpoint/2010/main" val="46553419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11DB9581-AA7B-4074-BA74-4610144D72E1}" type="slidenum">
              <a:rPr lang="en-US" altLang="en-US" sz="1800" smtClean="0">
                <a:latin typeface="Arial" panose="020B0604020202020204" pitchFamily="34" charset="0"/>
              </a:rPr>
              <a:pPr>
                <a:spcBef>
                  <a:spcPct val="0"/>
                </a:spcBef>
                <a:buClrTx/>
                <a:buFontTx/>
                <a:buNone/>
              </a:pPr>
              <a:t>40</a:t>
            </a:fld>
            <a:endParaRPr lang="en-US" altLang="en-US" sz="1800" smtClean="0">
              <a:latin typeface="Arial" panose="020B0604020202020204" pitchFamily="34" charset="0"/>
            </a:endParaRPr>
          </a:p>
        </p:txBody>
      </p:sp>
      <p:sp>
        <p:nvSpPr>
          <p:cNvPr id="68611" name="Rectangle 1"/>
          <p:cNvSpPr>
            <a:spLocks noGrp="1" noChangeArrowheads="1"/>
          </p:cNvSpPr>
          <p:nvPr>
            <p:ph type="title"/>
          </p:nvPr>
        </p:nvSpPr>
        <p:spPr>
          <a:xfrm>
            <a:off x="304800" y="609600"/>
            <a:ext cx="8458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Atomic Mass</a:t>
            </a:r>
          </a:p>
        </p:txBody>
      </p:sp>
      <p:sp>
        <p:nvSpPr>
          <p:cNvPr id="68612" name="Rectangle 2"/>
          <p:cNvSpPr>
            <a:spLocks noGrp="1" noChangeArrowheads="1"/>
          </p:cNvSpPr>
          <p:nvPr>
            <p:ph type="body" idx="1"/>
          </p:nvPr>
        </p:nvSpPr>
        <p:spPr>
          <a:xfrm>
            <a:off x="304800" y="1676400"/>
            <a:ext cx="8458200" cy="3657600"/>
          </a:xfrm>
        </p:spPr>
        <p:txBody>
          <a:bodyPr/>
          <a:lstStyle/>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we previously learned that not all atoms of an element have the same mass</a:t>
            </a:r>
          </a:p>
          <a:p>
            <a:pPr marL="741363" lvl="1" indent="-284163" eaLnBrk="1" hangingPunct="1">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isotopes</a:t>
            </a:r>
          </a:p>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we generally use the average mass of all an element’s atoms found in a sample in calculations</a:t>
            </a:r>
          </a:p>
          <a:p>
            <a:pPr marL="741363" lvl="1" indent="-284163" eaLnBrk="1" hangingPunct="1">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however the average must take into account the abundance of each isotope in the sample</a:t>
            </a:r>
          </a:p>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we call the average mass the </a:t>
            </a:r>
            <a:r>
              <a:rPr lang="en-US" altLang="en-US" sz="2800" b="1" smtClean="0">
                <a:solidFill>
                  <a:srgbClr val="FF0000"/>
                </a:solidFill>
              </a:rPr>
              <a:t>atomic mass</a:t>
            </a:r>
          </a:p>
        </p:txBody>
      </p:sp>
      <p:pic>
        <p:nvPicPr>
          <p:cNvPr id="68613" name="Picture 3" title="decorative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609600"/>
            <a:ext cx="1249363" cy="115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0180" name="Object 4" title="atomic mass"/>
          <p:cNvGraphicFramePr>
            <a:graphicFrameLocks noChangeAspect="1"/>
          </p:cNvGraphicFramePr>
          <p:nvPr>
            <p:extLst>
              <p:ext uri="{D42A27DB-BD31-4B8C-83A1-F6EECF244321}">
                <p14:modId xmlns:p14="http://schemas.microsoft.com/office/powerpoint/2010/main" val="4153107750"/>
              </p:ext>
            </p:extLst>
          </p:nvPr>
        </p:nvGraphicFramePr>
        <p:xfrm>
          <a:off x="266700" y="5381625"/>
          <a:ext cx="8559800" cy="485775"/>
        </p:xfrm>
        <a:graphic>
          <a:graphicData uri="http://schemas.openxmlformats.org/presentationml/2006/ole">
            <mc:AlternateContent xmlns:mc="http://schemas.openxmlformats.org/markup-compatibility/2006">
              <mc:Choice xmlns:v="urn:schemas-microsoft-com:vml" Requires="v">
                <p:oleObj spid="_x0000_s68624" r:id="rId5" imgW="106984440" imgH="6095520" progId="">
                  <p:embed/>
                </p:oleObj>
              </mc:Choice>
              <mc:Fallback>
                <p:oleObj r:id="rId5" imgW="106984440" imgH="609552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5381625"/>
                        <a:ext cx="8559800" cy="48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B142D863-395D-466C-8A26-974F86B31719}" type="slidenum">
              <a:rPr lang="en-US" altLang="en-US" sz="1800" smtClean="0">
                <a:latin typeface="Arial" panose="020B0604020202020204" pitchFamily="34" charset="0"/>
              </a:rPr>
              <a:pPr>
                <a:spcBef>
                  <a:spcPct val="0"/>
                </a:spcBef>
                <a:buClrTx/>
                <a:buFontTx/>
                <a:buNone/>
              </a:pPr>
              <a:t>41</a:t>
            </a:fld>
            <a:endParaRPr lang="en-US" altLang="en-US" sz="1800" smtClean="0">
              <a:latin typeface="Arial" panose="020B0604020202020204" pitchFamily="34" charset="0"/>
            </a:endParaRPr>
          </a:p>
        </p:txBody>
      </p:sp>
      <p:sp>
        <p:nvSpPr>
          <p:cNvPr id="70659" name="Rectangle 1"/>
          <p:cNvSpPr>
            <a:spLocks noGrp="1" noChangeArrowheads="1"/>
          </p:cNvSpPr>
          <p:nvPr>
            <p:ph type="title"/>
          </p:nvPr>
        </p:nvSpPr>
        <p:spPr>
          <a:xfrm>
            <a:off x="304800" y="381000"/>
            <a:ext cx="8458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Mass Spectrometry</a:t>
            </a:r>
          </a:p>
        </p:txBody>
      </p:sp>
      <p:sp>
        <p:nvSpPr>
          <p:cNvPr id="70660" name="Rectangle 2"/>
          <p:cNvSpPr>
            <a:spLocks noGrp="1" noChangeArrowheads="1"/>
          </p:cNvSpPr>
          <p:nvPr>
            <p:ph type="body" idx="1"/>
          </p:nvPr>
        </p:nvSpPr>
        <p:spPr>
          <a:xfrm>
            <a:off x="304800" y="1447800"/>
            <a:ext cx="8458200" cy="4851400"/>
          </a:xfrm>
        </p:spPr>
        <p:txBody>
          <a:bodyPr/>
          <a:lstStyle/>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masses and abundances of isotopes are measured with a </a:t>
            </a:r>
            <a:r>
              <a:rPr lang="en-US" altLang="en-US" sz="2800" b="1" smtClean="0">
                <a:solidFill>
                  <a:srgbClr val="FF0000"/>
                </a:solidFill>
              </a:rPr>
              <a:t>mass spectrometer</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atoms or molecules are ionized, then accelerated down a tube</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some molecules into fragments are broken during the ionization process</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these fragments can be used to help determine the structure of the molecule</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their path is bent by a magnetic field, separating them by mass</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similar to Thomson’s Cathode Ray Experiment</a:t>
            </a:r>
          </a:p>
          <a:p>
            <a:pPr marL="341313" indent="-341313" eaLnBrk="1" hangingPunct="1">
              <a:lnSpc>
                <a:spcPct val="90000"/>
              </a:lnSpc>
              <a:spcBef>
                <a:spcPts val="600"/>
              </a:spcBef>
              <a:buClrTx/>
              <a:buSzPct val="12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4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noChangeArrowheads="1"/>
          </p:cNvSpPr>
          <p:nvPr>
            <p:ph type="title"/>
          </p:nvPr>
        </p:nvSpPr>
        <p:spPr/>
        <p:txBody>
          <a:bodyPr/>
          <a:lstStyle/>
          <a:p>
            <a:r>
              <a:rPr lang="en-US" altLang="en-US" smtClean="0"/>
              <a:t>Atomic Weight Measurement</a:t>
            </a:r>
            <a:endParaRPr lang="en-IN" altLang="en-US" smtClean="0"/>
          </a:p>
        </p:txBody>
      </p:sp>
      <p:sp>
        <p:nvSpPr>
          <p:cNvPr id="72707" name="Content Placeholder 2"/>
          <p:cNvSpPr>
            <a:spLocks noGrp="1" noChangeArrowheads="1"/>
          </p:cNvSpPr>
          <p:nvPr>
            <p:ph idx="1"/>
          </p:nvPr>
        </p:nvSpPr>
        <p:spPr>
          <a:xfrm>
            <a:off x="457200" y="1600200"/>
            <a:ext cx="4267200" cy="1143000"/>
          </a:xfrm>
        </p:spPr>
        <p:txBody>
          <a:bodyPr/>
          <a:lstStyle/>
          <a:p>
            <a:pPr>
              <a:spcBef>
                <a:spcPts val="1200"/>
              </a:spcBef>
              <a:buFont typeface="Arial" panose="020B0604020202020204" pitchFamily="34" charset="0"/>
              <a:buChar char="•"/>
            </a:pPr>
            <a:r>
              <a:rPr lang="en-US" altLang="en-US" sz="2400" smtClean="0"/>
              <a:t>Atomic and molecular weight can be measured using a mass spectrometer (below).</a:t>
            </a:r>
          </a:p>
        </p:txBody>
      </p:sp>
      <p:sp>
        <p:nvSpPr>
          <p:cNvPr id="72708" name="Content Placeholder 3"/>
          <p:cNvSpPr>
            <a:spLocks noGrp="1" noChangeArrowheads="1"/>
          </p:cNvSpPr>
          <p:nvPr>
            <p:ph idx="13"/>
          </p:nvPr>
        </p:nvSpPr>
        <p:spPr>
          <a:xfrm>
            <a:off x="457200" y="2852738"/>
            <a:ext cx="5230813" cy="1482725"/>
          </a:xfrm>
        </p:spPr>
        <p:txBody>
          <a:bodyPr/>
          <a:lstStyle/>
          <a:p>
            <a:r>
              <a:rPr lang="en-US" altLang="en-US" sz="2400" smtClean="0"/>
              <a:t>The spectrum of chlorine showing two isotopes is seen on the right. Abundances can also be determined this way.</a:t>
            </a:r>
          </a:p>
        </p:txBody>
      </p:sp>
      <p:pic>
        <p:nvPicPr>
          <p:cNvPr id="72709" name="Picture 6" descr="A diagram showing a mass spectrometer, a tube with a portion between magnets N and S. A sample enters the tube at one end and passes through the ionization stage and heated filament behind which is a connecting tube leading to a vacuum pump. The sample then passes through an accelerating grid with electrical charges; the beam of positive ions then passes through the magnetic field between the magnets, which causes separation of ions based on mass differences occurs. 37 above C l plus and 35 above C l minus diverge and pass through a slit to reach a detecto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725" y="4456113"/>
            <a:ext cx="3951288"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5" descr="A mass spectrum graph shows signal intensity spikes at 35 atomic mass units for chlorine-35 and at 37 atomic mass units for chlorine-37. A mass spectrum graph with atomic mass in atomic mass units on the x-axis, ranging from 34 to 38 with intervals of 1, and signal intensity on the y-axis, unscaled, but the graph has grid squares, shows a spike to the fifth grid square for 35 above C l at 35 atomic mass units and another spike for 37 above C l to almost the second grid square at 37 atomic mass uni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1676400"/>
            <a:ext cx="22733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51F88F31-F642-4C82-BE99-C498C464F4BA}" type="slidenum">
              <a:rPr lang="en-US" altLang="en-US" sz="1800" smtClean="0">
                <a:latin typeface="Arial" panose="020B0604020202020204" pitchFamily="34" charset="0"/>
              </a:rPr>
              <a:pPr>
                <a:spcBef>
                  <a:spcPct val="0"/>
                </a:spcBef>
                <a:buClrTx/>
                <a:buFontTx/>
                <a:buNone/>
              </a:pPr>
              <a:t>43</a:t>
            </a:fld>
            <a:endParaRPr lang="en-US" altLang="en-US" sz="1800" smtClean="0">
              <a:latin typeface="Arial" panose="020B0604020202020204" pitchFamily="34" charset="0"/>
            </a:endParaRPr>
          </a:p>
        </p:txBody>
      </p:sp>
      <p:sp>
        <p:nvSpPr>
          <p:cNvPr id="73731" name="Rectangle 1">
            <a:extLst>
              <a:ext uri="{FF2B5EF4-FFF2-40B4-BE49-F238E27FC236}">
                <a16:creationId xmlns:a16="http://schemas.microsoft.com/office/drawing/2014/main" xmlns="" id="{AE88A6A8-AFE3-4FBC-B364-A9C56D602281}"/>
              </a:ext>
            </a:extLst>
          </p:cNvPr>
          <p:cNvSpPr>
            <a:spLocks noGrp="1" noChangeArrowheads="1"/>
          </p:cNvSpPr>
          <p:nvPr>
            <p:ph type="title"/>
          </p:nvPr>
        </p:nvSpPr>
        <p:spPr>
          <a:xfrm>
            <a:off x="685800" y="303213"/>
            <a:ext cx="7772400" cy="7635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dirty="0">
                <a:solidFill>
                  <a:srgbClr val="873AC0"/>
                </a:solidFill>
                <a:hlinkClick r:id="rId3"/>
              </a:rPr>
              <a:t>The Periodic Table of Elements</a:t>
            </a:r>
          </a:p>
        </p:txBody>
      </p:sp>
      <p:pic>
        <p:nvPicPr>
          <p:cNvPr id="73732" name="Picture 2" title="periodic table"/>
          <p:cNvPicPr>
            <a:picLocks noChangeAspect="1" noChangeArrowheads="1"/>
          </p:cNvPicPr>
          <p:nvPr/>
        </p:nvPicPr>
        <p:blipFill>
          <a:blip r:embed="rId4">
            <a:extLst>
              <a:ext uri="{28A0092B-C50C-407E-A947-70E740481C1C}">
                <a14:useLocalDpi xmlns:a14="http://schemas.microsoft.com/office/drawing/2010/main" val="0"/>
              </a:ext>
            </a:extLst>
          </a:blip>
          <a:srcRect t="5748" b="4584"/>
          <a:stretch>
            <a:fillRect/>
          </a:stretch>
        </p:blipFill>
        <p:spPr bwMode="auto">
          <a:xfrm>
            <a:off x="457200" y="968375"/>
            <a:ext cx="8229600" cy="5283200"/>
          </a:xfrm>
          <a:prstGeom prst="rect">
            <a:avLst/>
          </a:prstGeom>
          <a:noFill/>
          <a:ln>
            <a:noFill/>
          </a:ln>
          <a:effectLst/>
          <a:extLst>
            <a:ext uri="{909E8E84-426E-40DD-AFC4-6F175D3DCCD1}">
              <a14:hiddenFill xmlns:a14="http://schemas.microsoft.com/office/drawing/2010/main">
                <a:blipFill dpi="0" rotWithShape="0">
                  <a:blip/>
                  <a:srcRect t="5748" b="458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A6690CE0-0155-4D64-89EB-ADE8D1BA4928}" type="slidenum">
              <a:rPr lang="en-US" altLang="en-US" sz="1800" smtClean="0">
                <a:latin typeface="Arial" panose="020B0604020202020204" pitchFamily="34" charset="0"/>
              </a:rPr>
              <a:pPr>
                <a:spcBef>
                  <a:spcPct val="0"/>
                </a:spcBef>
                <a:buClrTx/>
                <a:buFontTx/>
                <a:buNone/>
              </a:pPr>
              <a:t>44</a:t>
            </a:fld>
            <a:endParaRPr lang="en-US" altLang="en-US" sz="1800" smtClean="0">
              <a:latin typeface="Arial" panose="020B0604020202020204" pitchFamily="34" charset="0"/>
            </a:endParaRPr>
          </a:p>
        </p:txBody>
      </p:sp>
      <p:sp>
        <p:nvSpPr>
          <p:cNvPr id="75779" name="Rectangle 1"/>
          <p:cNvSpPr>
            <a:spLocks noGrp="1" noChangeArrowheads="1"/>
          </p:cNvSpPr>
          <p:nvPr>
            <p:ph type="title"/>
          </p:nvPr>
        </p:nvSpPr>
        <p:spPr>
          <a:xfrm>
            <a:off x="685800" y="228600"/>
            <a:ext cx="7772400" cy="11430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Mendeleev</a:t>
            </a:r>
          </a:p>
        </p:txBody>
      </p:sp>
      <p:sp>
        <p:nvSpPr>
          <p:cNvPr id="30722" name="Rectangle 2"/>
          <p:cNvSpPr>
            <a:spLocks noGrp="1" noChangeArrowheads="1"/>
          </p:cNvSpPr>
          <p:nvPr>
            <p:ph type="body" idx="1"/>
          </p:nvPr>
        </p:nvSpPr>
        <p:spPr>
          <a:xfrm>
            <a:off x="304800" y="1447800"/>
            <a:ext cx="8305800" cy="4724400"/>
          </a:xfrm>
        </p:spPr>
        <p:txBody>
          <a:bodyPr lIns="90360" tIns="44280" rIns="90360" bIns="44280"/>
          <a:lstStyle/>
          <a:p>
            <a:pPr marL="341313" indent="-341313" eaLnBrk="1" hangingPunct="1">
              <a:lnSpc>
                <a:spcPct val="8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order elements by atomic mass</a:t>
            </a:r>
          </a:p>
          <a:p>
            <a:pPr marL="341313" indent="-341313" eaLnBrk="1" hangingPunct="1">
              <a:lnSpc>
                <a:spcPct val="8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saw a repeating pattern of properties </a:t>
            </a:r>
          </a:p>
          <a:p>
            <a:pPr marL="341313" indent="-341313" eaLnBrk="1" hangingPunct="1">
              <a:lnSpc>
                <a:spcPct val="80000"/>
              </a:lnSpc>
              <a:spcBef>
                <a:spcPts val="700"/>
              </a:spcBef>
              <a:buClr>
                <a:srgbClr val="FF0000"/>
              </a:buClr>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b="1" smtClean="0">
                <a:solidFill>
                  <a:srgbClr val="FF0000"/>
                </a:solidFill>
              </a:rPr>
              <a:t>Periodic Law</a:t>
            </a:r>
            <a:r>
              <a:rPr lang="en-US" altLang="en-US" sz="2800" smtClean="0"/>
              <a:t> – When the elements are arranged in order of increasing atomic mass, certain sets of properties recur periodically</a:t>
            </a:r>
          </a:p>
          <a:p>
            <a:pPr marL="341313" indent="-341313" eaLnBrk="1" hangingPunct="1">
              <a:lnSpc>
                <a:spcPct val="8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put elements with similar properties in the same column</a:t>
            </a:r>
          </a:p>
          <a:p>
            <a:pPr marL="341313" indent="-341313" eaLnBrk="1" hangingPunct="1">
              <a:lnSpc>
                <a:spcPct val="8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used pattern to predict properties of undiscovered elements</a:t>
            </a:r>
          </a:p>
          <a:p>
            <a:pPr marL="341313" indent="-341313" eaLnBrk="1" hangingPunct="1">
              <a:lnSpc>
                <a:spcPct val="8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where atomic mass order did not fit other properties, he re-ordered by other properties</a:t>
            </a:r>
          </a:p>
          <a:p>
            <a:pPr marL="741363" lvl="1" indent="-284163" eaLnBrk="1" hangingPunct="1">
              <a:lnSpc>
                <a:spcPct val="8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Te &amp; I</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8877FD01-AEC4-42E1-9626-41E1BF0E29FD}" type="slidenum">
              <a:rPr lang="en-US" altLang="en-US" sz="1800" smtClean="0">
                <a:latin typeface="Arial" panose="020B0604020202020204" pitchFamily="34" charset="0"/>
              </a:rPr>
              <a:pPr>
                <a:spcBef>
                  <a:spcPct val="0"/>
                </a:spcBef>
                <a:buClrTx/>
                <a:buFontTx/>
                <a:buNone/>
              </a:pPr>
              <a:t>45</a:t>
            </a:fld>
            <a:endParaRPr lang="en-US" altLang="en-US" sz="1800" smtClean="0">
              <a:latin typeface="Arial" panose="020B0604020202020204" pitchFamily="34" charset="0"/>
            </a:endParaRPr>
          </a:p>
        </p:txBody>
      </p:sp>
      <p:pic>
        <p:nvPicPr>
          <p:cNvPr id="31745" name="Picture 1" title="periodic table"/>
          <p:cNvPicPr>
            <a:picLocks noChangeAspect="1" noChangeArrowheads="1"/>
          </p:cNvPicPr>
          <p:nvPr/>
        </p:nvPicPr>
        <p:blipFill rotWithShape="1">
          <a:blip r:embed="rId3">
            <a:extLst>
              <a:ext uri="{28A0092B-C50C-407E-A947-70E740481C1C}">
                <a14:useLocalDpi xmlns:a14="http://schemas.microsoft.com/office/drawing/2010/main" val="0"/>
              </a:ext>
            </a:extLst>
          </a:blip>
          <a:srcRect b="5780"/>
          <a:stretch/>
        </p:blipFill>
        <p:spPr bwMode="auto">
          <a:xfrm>
            <a:off x="609600" y="1236663"/>
            <a:ext cx="8153400" cy="4554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9" name="Rectangle 3"/>
          <p:cNvSpPr>
            <a:spLocks noGrp="1" noChangeArrowheads="1"/>
          </p:cNvSpPr>
          <p:nvPr>
            <p:ph type="title"/>
          </p:nvPr>
        </p:nvSpPr>
        <p:spPr>
          <a:xfrm>
            <a:off x="381000" y="0"/>
            <a:ext cx="8458200" cy="838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Periodic Pattern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fill="hold" nodeType="clickEffect">
                                  <p:stCondLst>
                                    <p:cond delay="0"/>
                                  </p:stCondLst>
                                  <p:childTnLst>
                                    <p:animEffect transition="out" filter="dissolve">
                                      <p:cBhvr additive="repl">
                                        <p:cTn id="6" dur="500"/>
                                        <p:tgtEl>
                                          <p:spTgt spid="31745"/>
                                        </p:tgtEl>
                                      </p:cBhvr>
                                    </p:animEffect>
                                    <p:set>
                                      <p:cBhvr additive="repl">
                                        <p:cTn id="7" dur="1" fill="hold">
                                          <p:stCondLst>
                                            <p:cond delay="0"/>
                                          </p:stCondLst>
                                        </p:cTn>
                                        <p:tgtEl>
                                          <p:spTgt spid="317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8877FD01-AEC4-42E1-9626-41E1BF0E29FD}" type="slidenum">
              <a:rPr lang="en-US" altLang="en-US" sz="1800" smtClean="0">
                <a:latin typeface="Arial" panose="020B0604020202020204" pitchFamily="34" charset="0"/>
              </a:rPr>
              <a:pPr>
                <a:spcBef>
                  <a:spcPct val="0"/>
                </a:spcBef>
                <a:buClrTx/>
                <a:buFontTx/>
                <a:buNone/>
              </a:pPr>
              <a:t>46</a:t>
            </a:fld>
            <a:endParaRPr lang="en-US" altLang="en-US" sz="1800" smtClean="0">
              <a:latin typeface="Arial" panose="020B0604020202020204" pitchFamily="34" charset="0"/>
            </a:endParaRPr>
          </a:p>
        </p:txBody>
      </p:sp>
      <p:sp>
        <p:nvSpPr>
          <p:cNvPr id="77829" name="Rectangle 3"/>
          <p:cNvSpPr>
            <a:spLocks noGrp="1" noChangeArrowheads="1"/>
          </p:cNvSpPr>
          <p:nvPr>
            <p:ph type="title"/>
          </p:nvPr>
        </p:nvSpPr>
        <p:spPr>
          <a:xfrm>
            <a:off x="381000" y="0"/>
            <a:ext cx="8458200" cy="838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Periodic Pattern</a:t>
            </a:r>
          </a:p>
        </p:txBody>
      </p:sp>
      <p:pic>
        <p:nvPicPr>
          <p:cNvPr id="31748" name="Picture 4" title="periodic law"/>
          <p:cNvPicPr>
            <a:picLocks noChangeAspect="1" noChangeArrowheads="1"/>
          </p:cNvPicPr>
          <p:nvPr/>
        </p:nvPicPr>
        <p:blipFill rotWithShape="1">
          <a:blip r:embed="rId3">
            <a:extLst>
              <a:ext uri="{28A0092B-C50C-407E-A947-70E740481C1C}">
                <a14:useLocalDpi xmlns:a14="http://schemas.microsoft.com/office/drawing/2010/main" val="0"/>
              </a:ext>
            </a:extLst>
          </a:blip>
          <a:srcRect b="13636"/>
          <a:stretch/>
        </p:blipFill>
        <p:spPr bwMode="auto">
          <a:xfrm>
            <a:off x="497177" y="1524000"/>
            <a:ext cx="8229600"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056526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fill="hold" nodeType="withEffect">
                                  <p:stCondLst>
                                    <p:cond delay="0"/>
                                  </p:stCondLst>
                                  <p:childTnLst>
                                    <p:set>
                                      <p:cBhvr additive="repl">
                                        <p:cTn id="6" dur="1" fill="hold">
                                          <p:stCondLst>
                                            <p:cond delay="0"/>
                                          </p:stCondLst>
                                        </p:cTn>
                                        <p:tgtEl>
                                          <p:spTgt spid="31748"/>
                                        </p:tgtEl>
                                        <p:attrNameLst>
                                          <p:attrName>style.visibility</p:attrName>
                                        </p:attrNameLst>
                                      </p:cBhvr>
                                      <p:to>
                                        <p:strVal val="visible"/>
                                      </p:to>
                                    </p:set>
                                    <p:animEffect transition="in" filter="dissolve">
                                      <p:cBhvr additive="repl">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fill="hold" nodeType="clickEffect">
                                  <p:stCondLst>
                                    <p:cond delay="0"/>
                                  </p:stCondLst>
                                  <p:childTnLst>
                                    <p:animEffect transition="out" filter="dissolve">
                                      <p:cBhvr additive="repl">
                                        <p:cTn id="11" dur="500"/>
                                        <p:tgtEl>
                                          <p:spTgt spid="31748"/>
                                        </p:tgtEl>
                                      </p:cBhvr>
                                    </p:animEffect>
                                    <p:set>
                                      <p:cBhvr additive="repl">
                                        <p:cTn id="12" dur="1" fill="hold">
                                          <p:stCondLst>
                                            <p:cond delay="0"/>
                                          </p:stCondLst>
                                        </p:cTn>
                                        <p:tgtEl>
                                          <p:spTgt spid="317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8877FD01-AEC4-42E1-9626-41E1BF0E29FD}" type="slidenum">
              <a:rPr lang="en-US" altLang="en-US" sz="1800" smtClean="0">
                <a:latin typeface="Arial" panose="020B0604020202020204" pitchFamily="34" charset="0"/>
              </a:rPr>
              <a:pPr>
                <a:spcBef>
                  <a:spcPct val="0"/>
                </a:spcBef>
                <a:buClrTx/>
                <a:buFontTx/>
                <a:buNone/>
              </a:pPr>
              <a:t>47</a:t>
            </a:fld>
            <a:endParaRPr lang="en-US" altLang="en-US" sz="1800" smtClean="0">
              <a:latin typeface="Arial" panose="020B0604020202020204" pitchFamily="34" charset="0"/>
            </a:endParaRPr>
          </a:p>
        </p:txBody>
      </p:sp>
      <p:pic>
        <p:nvPicPr>
          <p:cNvPr id="31746" name="Picture 2" title="portion of periodic table"/>
          <p:cNvPicPr>
            <a:picLocks noChangeAspect="1" noChangeArrowheads="1"/>
          </p:cNvPicPr>
          <p:nvPr/>
        </p:nvPicPr>
        <p:blipFill>
          <a:blip r:embed="rId3">
            <a:extLst>
              <a:ext uri="{28A0092B-C50C-407E-A947-70E740481C1C}">
                <a14:useLocalDpi xmlns:a14="http://schemas.microsoft.com/office/drawing/2010/main" val="0"/>
              </a:ext>
            </a:extLst>
          </a:blip>
          <a:srcRect b="4282"/>
          <a:stretch>
            <a:fillRect/>
          </a:stretch>
        </p:blipFill>
        <p:spPr bwMode="auto">
          <a:xfrm>
            <a:off x="1720850" y="987425"/>
            <a:ext cx="5778500" cy="5111750"/>
          </a:xfrm>
          <a:prstGeom prst="rect">
            <a:avLst/>
          </a:prstGeom>
          <a:noFill/>
          <a:ln>
            <a:noFill/>
          </a:ln>
          <a:effectLst/>
          <a:extLst>
            <a:ext uri="{909E8E84-426E-40DD-AFC4-6F175D3DCCD1}">
              <a14:hiddenFill xmlns:a14="http://schemas.microsoft.com/office/drawing/2010/main">
                <a:blipFill dpi="0" rotWithShape="0">
                  <a:blip/>
                  <a:srcRect b="428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9" name="Rectangle 3"/>
          <p:cNvSpPr>
            <a:spLocks noGrp="1" noChangeArrowheads="1"/>
          </p:cNvSpPr>
          <p:nvPr>
            <p:ph type="title"/>
          </p:nvPr>
        </p:nvSpPr>
        <p:spPr>
          <a:xfrm>
            <a:off x="381000" y="0"/>
            <a:ext cx="8458200" cy="838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Periodic Pattern</a:t>
            </a:r>
          </a:p>
        </p:txBody>
      </p:sp>
    </p:spTree>
    <p:extLst>
      <p:ext uri="{BB962C8B-B14F-4D97-AF65-F5344CB8AC3E}">
        <p14:creationId xmlns:p14="http://schemas.microsoft.com/office/powerpoint/2010/main" val="24052931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fill="hold" nodeType="withEffect">
                                  <p:stCondLst>
                                    <p:cond delay="0"/>
                                  </p:stCondLst>
                                  <p:childTnLst>
                                    <p:set>
                                      <p:cBhvr additive="repl">
                                        <p:cTn id="6" dur="1" fill="hold">
                                          <p:stCondLst>
                                            <p:cond delay="0"/>
                                          </p:stCondLst>
                                        </p:cTn>
                                        <p:tgtEl>
                                          <p:spTgt spid="31746"/>
                                        </p:tgtEl>
                                        <p:attrNameLst>
                                          <p:attrName>style.visibility</p:attrName>
                                        </p:attrNameLst>
                                      </p:cBhvr>
                                      <p:to>
                                        <p:strVal val="visible"/>
                                      </p:to>
                                    </p:set>
                                    <p:animEffect transition="in" filter="dissolve">
                                      <p:cBhvr additive="repl">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ACC113A2-A85E-470B-BE42-52E6DE2D1A86}" type="slidenum">
              <a:rPr lang="en-US" altLang="en-US" sz="1800" smtClean="0">
                <a:latin typeface="Arial" panose="020B0604020202020204" pitchFamily="34" charset="0"/>
              </a:rPr>
              <a:pPr>
                <a:spcBef>
                  <a:spcPct val="0"/>
                </a:spcBef>
                <a:buClrTx/>
                <a:buFontTx/>
                <a:buNone/>
              </a:pPr>
              <a:t>48</a:t>
            </a:fld>
            <a:endParaRPr lang="en-US" altLang="en-US" sz="1800" smtClean="0">
              <a:latin typeface="Arial" panose="020B0604020202020204" pitchFamily="34" charset="0"/>
            </a:endParaRPr>
          </a:p>
        </p:txBody>
      </p:sp>
      <p:sp>
        <p:nvSpPr>
          <p:cNvPr id="79875" name="Rectangle 1"/>
          <p:cNvSpPr>
            <a:spLocks noGrp="1" noChangeArrowheads="1"/>
          </p:cNvSpPr>
          <p:nvPr>
            <p:ph type="title"/>
          </p:nvPr>
        </p:nvSpPr>
        <p:spPr>
          <a:xfrm>
            <a:off x="685800" y="76200"/>
            <a:ext cx="7772400" cy="9144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Periodic Pattern</a:t>
            </a:r>
          </a:p>
        </p:txBody>
      </p:sp>
      <p:grpSp>
        <p:nvGrpSpPr>
          <p:cNvPr id="79876" name="Group 2" title="periodic pattern"/>
          <p:cNvGrpSpPr>
            <a:grpSpLocks/>
          </p:cNvGrpSpPr>
          <p:nvPr/>
        </p:nvGrpSpPr>
        <p:grpSpPr bwMode="auto">
          <a:xfrm>
            <a:off x="827088" y="793750"/>
            <a:ext cx="1146175" cy="1271588"/>
            <a:chOff x="521" y="500"/>
            <a:chExt cx="722" cy="801"/>
          </a:xfrm>
        </p:grpSpPr>
        <p:sp>
          <p:nvSpPr>
            <p:cNvPr id="79936" name="Rectangle 3"/>
            <p:cNvSpPr>
              <a:spLocks noChangeArrowheads="1"/>
            </p:cNvSpPr>
            <p:nvPr/>
          </p:nvSpPr>
          <p:spPr bwMode="auto">
            <a:xfrm>
              <a:off x="580" y="532"/>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37" name="Rectangle 4"/>
            <p:cNvSpPr>
              <a:spLocks noChangeArrowheads="1"/>
            </p:cNvSpPr>
            <p:nvPr/>
          </p:nvSpPr>
          <p:spPr bwMode="auto">
            <a:xfrm>
              <a:off x="759" y="807"/>
              <a:ext cx="263"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H</a:t>
              </a:r>
            </a:p>
          </p:txBody>
        </p:sp>
        <p:sp>
          <p:nvSpPr>
            <p:cNvPr id="79938" name="Rectangle 5"/>
            <p:cNvSpPr>
              <a:spLocks noChangeArrowheads="1"/>
            </p:cNvSpPr>
            <p:nvPr/>
          </p:nvSpPr>
          <p:spPr bwMode="auto">
            <a:xfrm>
              <a:off x="521" y="500"/>
              <a:ext cx="717" cy="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000">
                  <a:solidFill>
                    <a:srgbClr val="FF9933"/>
                  </a:solidFill>
                </a:rPr>
                <a:t>nm   </a:t>
              </a:r>
              <a:r>
                <a:rPr lang="en-US" altLang="en-US" sz="2000">
                  <a:solidFill>
                    <a:srgbClr val="FF0000"/>
                  </a:solidFill>
                </a:rPr>
                <a:t>H</a:t>
              </a:r>
              <a:r>
                <a:rPr lang="en-US" altLang="en-US" sz="2000" baseline="-25000">
                  <a:solidFill>
                    <a:srgbClr val="FF0000"/>
                  </a:solidFill>
                </a:rPr>
                <a:t>2</a:t>
              </a:r>
              <a:r>
                <a:rPr lang="en-US" altLang="en-US" sz="2000">
                  <a:solidFill>
                    <a:srgbClr val="FF0000"/>
                  </a:solidFill>
                </a:rPr>
                <a:t>O</a:t>
              </a:r>
            </a:p>
            <a:p>
              <a:pPr>
                <a:spcBef>
                  <a:spcPct val="0"/>
                </a:spcBef>
                <a:buClrTx/>
                <a:buFontTx/>
                <a:buNone/>
              </a:pPr>
              <a:r>
                <a:rPr lang="en-US" altLang="en-US" sz="2000">
                  <a:solidFill>
                    <a:srgbClr val="FF0000"/>
                  </a:solidFill>
                </a:rPr>
                <a:t>          a/b</a:t>
              </a:r>
            </a:p>
          </p:txBody>
        </p:sp>
        <p:sp>
          <p:nvSpPr>
            <p:cNvPr id="79939" name="Rectangle 6"/>
            <p:cNvSpPr>
              <a:spLocks noChangeArrowheads="1"/>
            </p:cNvSpPr>
            <p:nvPr/>
          </p:nvSpPr>
          <p:spPr bwMode="auto">
            <a:xfrm>
              <a:off x="568" y="1028"/>
              <a:ext cx="639"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000">
                  <a:solidFill>
                    <a:srgbClr val="0066FF"/>
                  </a:solidFill>
                </a:rPr>
                <a:t>1</a:t>
              </a:r>
              <a:r>
                <a:rPr lang="en-US" altLang="en-US" sz="2000">
                  <a:solidFill>
                    <a:srgbClr val="009900"/>
                  </a:solidFill>
                </a:rPr>
                <a:t>       H</a:t>
              </a:r>
              <a:r>
                <a:rPr lang="en-US" altLang="en-US" sz="2000" baseline="-25000">
                  <a:solidFill>
                    <a:srgbClr val="009900"/>
                  </a:solidFill>
                </a:rPr>
                <a:t>2</a:t>
              </a:r>
            </a:p>
          </p:txBody>
        </p:sp>
      </p:grpSp>
      <p:grpSp>
        <p:nvGrpSpPr>
          <p:cNvPr id="79877" name="Group 7" title="periodic pattern"/>
          <p:cNvGrpSpPr>
            <a:grpSpLocks/>
          </p:cNvGrpSpPr>
          <p:nvPr/>
        </p:nvGrpSpPr>
        <p:grpSpPr bwMode="auto">
          <a:xfrm>
            <a:off x="903288" y="2216150"/>
            <a:ext cx="1116012" cy="1290638"/>
            <a:chOff x="569" y="1396"/>
            <a:chExt cx="703" cy="813"/>
          </a:xfrm>
        </p:grpSpPr>
        <p:sp>
          <p:nvSpPr>
            <p:cNvPr id="79933" name="Rectangle 8"/>
            <p:cNvSpPr>
              <a:spLocks noChangeArrowheads="1"/>
            </p:cNvSpPr>
            <p:nvPr/>
          </p:nvSpPr>
          <p:spPr bwMode="auto">
            <a:xfrm>
              <a:off x="580" y="1396"/>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34" name="Rectangle 9"/>
            <p:cNvSpPr>
              <a:spLocks noChangeArrowheads="1"/>
            </p:cNvSpPr>
            <p:nvPr/>
          </p:nvSpPr>
          <p:spPr bwMode="auto">
            <a:xfrm>
              <a:off x="759" y="1671"/>
              <a:ext cx="295"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Li</a:t>
              </a:r>
            </a:p>
          </p:txBody>
        </p:sp>
        <p:sp>
          <p:nvSpPr>
            <p:cNvPr id="79935" name="Rectangle 10"/>
            <p:cNvSpPr>
              <a:spLocks noChangeArrowheads="1"/>
            </p:cNvSpPr>
            <p:nvPr/>
          </p:nvSpPr>
          <p:spPr bwMode="auto">
            <a:xfrm>
              <a:off x="569" y="1431"/>
              <a:ext cx="703" cy="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m</a:t>
              </a:r>
              <a:r>
                <a:rPr lang="en-US" altLang="en-US" sz="2000">
                  <a:solidFill>
                    <a:srgbClr val="FF0000"/>
                  </a:solidFill>
                </a:rPr>
                <a:t>    Li</a:t>
              </a:r>
              <a:r>
                <a:rPr lang="en-US" altLang="en-US" sz="2000" baseline="-25000">
                  <a:solidFill>
                    <a:srgbClr val="FF0000"/>
                  </a:solidFill>
                </a:rPr>
                <a:t>2</a:t>
              </a:r>
              <a:r>
                <a:rPr lang="en-US" altLang="en-US" sz="2000">
                  <a:solidFill>
                    <a:srgbClr val="FF0000"/>
                  </a:solidFill>
                </a:rPr>
                <a:t>O</a:t>
              </a:r>
            </a:p>
            <a:p>
              <a:pPr>
                <a:lnSpc>
                  <a:spcPct val="120000"/>
                </a:lnSpc>
                <a:spcBef>
                  <a:spcPct val="0"/>
                </a:spcBef>
                <a:buClrTx/>
                <a:buFontTx/>
                <a:buNone/>
              </a:pPr>
              <a:r>
                <a:rPr lang="en-US" altLang="en-US" sz="2000">
                  <a:solidFill>
                    <a:srgbClr val="FF0000"/>
                  </a:solidFill>
                </a:rPr>
                <a:t>           b</a:t>
              </a:r>
            </a:p>
            <a:p>
              <a:pPr>
                <a:lnSpc>
                  <a:spcPct val="120000"/>
                </a:lnSpc>
                <a:spcBef>
                  <a:spcPct val="0"/>
                </a:spcBef>
                <a:buClrTx/>
                <a:buFontTx/>
                <a:buNone/>
              </a:pPr>
              <a:r>
                <a:rPr lang="en-US" altLang="en-US" sz="2000">
                  <a:solidFill>
                    <a:srgbClr val="0066FF"/>
                  </a:solidFill>
                </a:rPr>
                <a:t>7  </a:t>
              </a:r>
              <a:r>
                <a:rPr lang="en-US" altLang="en-US" sz="2000">
                  <a:solidFill>
                    <a:srgbClr val="FF0000"/>
                  </a:solidFill>
                </a:rPr>
                <a:t>   </a:t>
              </a:r>
              <a:r>
                <a:rPr lang="en-US" altLang="en-US" sz="2000">
                  <a:solidFill>
                    <a:srgbClr val="009900"/>
                  </a:solidFill>
                </a:rPr>
                <a:t>LiH</a:t>
              </a:r>
            </a:p>
          </p:txBody>
        </p:sp>
      </p:grpSp>
      <p:grpSp>
        <p:nvGrpSpPr>
          <p:cNvPr id="79878" name="Group 11" title="decorative picture"/>
          <p:cNvGrpSpPr>
            <a:grpSpLocks/>
          </p:cNvGrpSpPr>
          <p:nvPr/>
        </p:nvGrpSpPr>
        <p:grpSpPr bwMode="auto">
          <a:xfrm>
            <a:off x="896938" y="3435350"/>
            <a:ext cx="1173162" cy="1290638"/>
            <a:chOff x="565" y="2164"/>
            <a:chExt cx="739" cy="813"/>
          </a:xfrm>
        </p:grpSpPr>
        <p:sp>
          <p:nvSpPr>
            <p:cNvPr id="79930" name="Rectangle 12"/>
            <p:cNvSpPr>
              <a:spLocks noChangeArrowheads="1"/>
            </p:cNvSpPr>
            <p:nvPr/>
          </p:nvSpPr>
          <p:spPr bwMode="auto">
            <a:xfrm>
              <a:off x="580" y="2164"/>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31" name="Rectangle 13"/>
            <p:cNvSpPr>
              <a:spLocks noChangeArrowheads="1"/>
            </p:cNvSpPr>
            <p:nvPr/>
          </p:nvSpPr>
          <p:spPr bwMode="auto">
            <a:xfrm>
              <a:off x="759" y="2405"/>
              <a:ext cx="348" cy="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400" b="1">
                  <a:solidFill>
                    <a:srgbClr val="9900FF"/>
                  </a:solidFill>
                </a:rPr>
                <a:t>Na</a:t>
              </a:r>
            </a:p>
          </p:txBody>
        </p:sp>
        <p:sp>
          <p:nvSpPr>
            <p:cNvPr id="79932" name="Rectangle 14"/>
            <p:cNvSpPr>
              <a:spLocks noChangeArrowheads="1"/>
            </p:cNvSpPr>
            <p:nvPr/>
          </p:nvSpPr>
          <p:spPr bwMode="auto">
            <a:xfrm>
              <a:off x="565" y="2199"/>
              <a:ext cx="739" cy="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m</a:t>
              </a:r>
              <a:r>
                <a:rPr lang="en-US" altLang="en-US" sz="2000">
                  <a:solidFill>
                    <a:srgbClr val="FF0000"/>
                  </a:solidFill>
                </a:rPr>
                <a:t>   Na</a:t>
              </a:r>
              <a:r>
                <a:rPr lang="en-US" altLang="en-US" sz="2000" baseline="-25000">
                  <a:solidFill>
                    <a:srgbClr val="FF0000"/>
                  </a:solidFill>
                </a:rPr>
                <a:t>2</a:t>
              </a:r>
              <a:r>
                <a:rPr lang="en-US" altLang="en-US" sz="2000">
                  <a:solidFill>
                    <a:srgbClr val="FF0000"/>
                  </a:solidFill>
                </a:rPr>
                <a:t>O</a:t>
              </a:r>
            </a:p>
            <a:p>
              <a:pPr>
                <a:lnSpc>
                  <a:spcPct val="120000"/>
                </a:lnSpc>
                <a:spcBef>
                  <a:spcPct val="0"/>
                </a:spcBef>
                <a:buClrTx/>
                <a:buFontTx/>
                <a:buNone/>
              </a:pPr>
              <a:r>
                <a:rPr lang="en-US" altLang="en-US" sz="2000">
                  <a:solidFill>
                    <a:srgbClr val="FF0000"/>
                  </a:solidFill>
                </a:rPr>
                <a:t>           b</a:t>
              </a:r>
            </a:p>
            <a:p>
              <a:pPr>
                <a:lnSpc>
                  <a:spcPct val="120000"/>
                </a:lnSpc>
                <a:spcBef>
                  <a:spcPct val="0"/>
                </a:spcBef>
                <a:buClrTx/>
                <a:buFontTx/>
                <a:buNone/>
              </a:pPr>
              <a:r>
                <a:rPr lang="en-US" altLang="en-US" sz="2000">
                  <a:solidFill>
                    <a:srgbClr val="0066FF"/>
                  </a:solidFill>
                </a:rPr>
                <a:t>23 </a:t>
              </a:r>
              <a:r>
                <a:rPr lang="en-US" altLang="en-US" sz="2000">
                  <a:solidFill>
                    <a:srgbClr val="FF9933"/>
                  </a:solidFill>
                </a:rPr>
                <a:t>   </a:t>
              </a:r>
              <a:r>
                <a:rPr lang="en-US" altLang="en-US" sz="2000">
                  <a:solidFill>
                    <a:srgbClr val="009900"/>
                  </a:solidFill>
                </a:rPr>
                <a:t>NaH</a:t>
              </a:r>
            </a:p>
          </p:txBody>
        </p:sp>
      </p:grpSp>
      <p:grpSp>
        <p:nvGrpSpPr>
          <p:cNvPr id="79879" name="Group 15" title="decorative picture"/>
          <p:cNvGrpSpPr>
            <a:grpSpLocks/>
          </p:cNvGrpSpPr>
          <p:nvPr/>
        </p:nvGrpSpPr>
        <p:grpSpPr bwMode="auto">
          <a:xfrm>
            <a:off x="1895475" y="2216150"/>
            <a:ext cx="1239838" cy="1290638"/>
            <a:chOff x="1194" y="1396"/>
            <a:chExt cx="781" cy="813"/>
          </a:xfrm>
        </p:grpSpPr>
        <p:sp>
          <p:nvSpPr>
            <p:cNvPr id="79927" name="Rectangle 16"/>
            <p:cNvSpPr>
              <a:spLocks noChangeArrowheads="1"/>
            </p:cNvSpPr>
            <p:nvPr/>
          </p:nvSpPr>
          <p:spPr bwMode="auto">
            <a:xfrm>
              <a:off x="1252" y="1396"/>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28" name="Rectangle 17"/>
            <p:cNvSpPr>
              <a:spLocks noChangeArrowheads="1"/>
            </p:cNvSpPr>
            <p:nvPr/>
          </p:nvSpPr>
          <p:spPr bwMode="auto">
            <a:xfrm>
              <a:off x="1383" y="1671"/>
              <a:ext cx="326"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Be</a:t>
              </a:r>
            </a:p>
          </p:txBody>
        </p:sp>
        <p:sp>
          <p:nvSpPr>
            <p:cNvPr id="79929" name="Rectangle 18"/>
            <p:cNvSpPr>
              <a:spLocks noChangeArrowheads="1"/>
            </p:cNvSpPr>
            <p:nvPr/>
          </p:nvSpPr>
          <p:spPr bwMode="auto">
            <a:xfrm>
              <a:off x="1194" y="1431"/>
              <a:ext cx="781" cy="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1600">
                  <a:solidFill>
                    <a:srgbClr val="FF9933"/>
                  </a:solidFill>
                </a:rPr>
                <a:t>m/nm</a:t>
              </a:r>
              <a:r>
                <a:rPr lang="en-US" altLang="en-US" sz="2000">
                  <a:solidFill>
                    <a:srgbClr val="FF9933"/>
                  </a:solidFill>
                </a:rPr>
                <a:t>  </a:t>
              </a:r>
              <a:r>
                <a:rPr lang="en-US" altLang="en-US" sz="2000">
                  <a:solidFill>
                    <a:srgbClr val="FF0000"/>
                  </a:solidFill>
                </a:rPr>
                <a:t>BeO</a:t>
              </a:r>
            </a:p>
            <a:p>
              <a:pPr>
                <a:lnSpc>
                  <a:spcPct val="120000"/>
                </a:lnSpc>
                <a:spcBef>
                  <a:spcPct val="0"/>
                </a:spcBef>
                <a:buClrTx/>
                <a:buFontTx/>
                <a:buNone/>
              </a:pPr>
              <a:r>
                <a:rPr lang="en-US" altLang="en-US" sz="2000">
                  <a:solidFill>
                    <a:srgbClr val="FF0000"/>
                  </a:solidFill>
                </a:rPr>
                <a:t>           a/b</a:t>
              </a:r>
            </a:p>
            <a:p>
              <a:pPr>
                <a:lnSpc>
                  <a:spcPct val="120000"/>
                </a:lnSpc>
                <a:spcBef>
                  <a:spcPct val="0"/>
                </a:spcBef>
                <a:buClrTx/>
                <a:buFontTx/>
                <a:buNone/>
              </a:pPr>
              <a:r>
                <a:rPr lang="en-US" altLang="en-US" sz="2000">
                  <a:solidFill>
                    <a:srgbClr val="0066FF"/>
                  </a:solidFill>
                </a:rPr>
                <a:t>9   </a:t>
              </a:r>
              <a:r>
                <a:rPr lang="en-US" altLang="en-US" sz="2000">
                  <a:solidFill>
                    <a:srgbClr val="FF9933"/>
                  </a:solidFill>
                </a:rPr>
                <a:t>  </a:t>
              </a:r>
              <a:r>
                <a:rPr lang="en-US" altLang="en-US" sz="2000">
                  <a:solidFill>
                    <a:srgbClr val="009900"/>
                  </a:solidFill>
                </a:rPr>
                <a:t>BeH</a:t>
              </a:r>
              <a:r>
                <a:rPr lang="en-US" altLang="en-US" sz="2000" baseline="-25000">
                  <a:solidFill>
                    <a:srgbClr val="009900"/>
                  </a:solidFill>
                </a:rPr>
                <a:t>2</a:t>
              </a:r>
            </a:p>
          </p:txBody>
        </p:sp>
      </p:grpSp>
      <p:grpSp>
        <p:nvGrpSpPr>
          <p:cNvPr id="79880" name="Group 19" title="decorative picture"/>
          <p:cNvGrpSpPr>
            <a:grpSpLocks/>
          </p:cNvGrpSpPr>
          <p:nvPr/>
        </p:nvGrpSpPr>
        <p:grpSpPr bwMode="auto">
          <a:xfrm>
            <a:off x="1889125" y="3435350"/>
            <a:ext cx="1233488" cy="1290638"/>
            <a:chOff x="1190" y="2164"/>
            <a:chExt cx="777" cy="813"/>
          </a:xfrm>
        </p:grpSpPr>
        <p:sp>
          <p:nvSpPr>
            <p:cNvPr id="79924" name="Rectangle 20"/>
            <p:cNvSpPr>
              <a:spLocks noChangeArrowheads="1"/>
            </p:cNvSpPr>
            <p:nvPr/>
          </p:nvSpPr>
          <p:spPr bwMode="auto">
            <a:xfrm>
              <a:off x="1252" y="2164"/>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25" name="Rectangle 21"/>
            <p:cNvSpPr>
              <a:spLocks noChangeArrowheads="1"/>
            </p:cNvSpPr>
            <p:nvPr/>
          </p:nvSpPr>
          <p:spPr bwMode="auto">
            <a:xfrm>
              <a:off x="1190" y="2199"/>
              <a:ext cx="777" cy="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m     </a:t>
              </a:r>
              <a:r>
                <a:rPr lang="en-US" altLang="en-US" sz="2000">
                  <a:solidFill>
                    <a:srgbClr val="FF0000"/>
                  </a:solidFill>
                </a:rPr>
                <a:t>MgO</a:t>
              </a:r>
            </a:p>
            <a:p>
              <a:pPr>
                <a:lnSpc>
                  <a:spcPct val="120000"/>
                </a:lnSpc>
                <a:spcBef>
                  <a:spcPct val="0"/>
                </a:spcBef>
                <a:buClrTx/>
                <a:buFontTx/>
                <a:buNone/>
              </a:pPr>
              <a:r>
                <a:rPr lang="en-US" altLang="en-US" sz="2000">
                  <a:solidFill>
                    <a:srgbClr val="FF0000"/>
                  </a:solidFill>
                </a:rPr>
                <a:t>              b</a:t>
              </a:r>
            </a:p>
            <a:p>
              <a:pPr>
                <a:lnSpc>
                  <a:spcPct val="120000"/>
                </a:lnSpc>
                <a:spcBef>
                  <a:spcPct val="0"/>
                </a:spcBef>
                <a:buClrTx/>
                <a:buFontTx/>
                <a:buNone/>
              </a:pPr>
              <a:r>
                <a:rPr lang="en-US" altLang="en-US" sz="2000">
                  <a:solidFill>
                    <a:srgbClr val="0066FF"/>
                  </a:solidFill>
                </a:rPr>
                <a:t>24</a:t>
              </a:r>
              <a:r>
                <a:rPr lang="en-US" altLang="en-US" sz="2000">
                  <a:solidFill>
                    <a:srgbClr val="FF9933"/>
                  </a:solidFill>
                </a:rPr>
                <a:t>  </a:t>
              </a:r>
              <a:r>
                <a:rPr lang="en-US" altLang="en-US" sz="2000">
                  <a:solidFill>
                    <a:srgbClr val="009900"/>
                  </a:solidFill>
                </a:rPr>
                <a:t>MgH</a:t>
              </a:r>
              <a:r>
                <a:rPr lang="en-US" altLang="en-US" sz="2000" baseline="-25000">
                  <a:solidFill>
                    <a:srgbClr val="009900"/>
                  </a:solidFill>
                </a:rPr>
                <a:t>2</a:t>
              </a:r>
            </a:p>
          </p:txBody>
        </p:sp>
        <p:sp>
          <p:nvSpPr>
            <p:cNvPr id="79926" name="Rectangle 22"/>
            <p:cNvSpPr>
              <a:spLocks noChangeArrowheads="1"/>
            </p:cNvSpPr>
            <p:nvPr/>
          </p:nvSpPr>
          <p:spPr bwMode="auto">
            <a:xfrm>
              <a:off x="1335" y="2439"/>
              <a:ext cx="391"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Mg</a:t>
              </a:r>
            </a:p>
          </p:txBody>
        </p:sp>
      </p:grpSp>
      <p:grpSp>
        <p:nvGrpSpPr>
          <p:cNvPr id="79881" name="Group 23" title="decorative picture"/>
          <p:cNvGrpSpPr>
            <a:grpSpLocks/>
          </p:cNvGrpSpPr>
          <p:nvPr/>
        </p:nvGrpSpPr>
        <p:grpSpPr bwMode="auto">
          <a:xfrm>
            <a:off x="2957513" y="2216150"/>
            <a:ext cx="1306512" cy="1339850"/>
            <a:chOff x="1863" y="1396"/>
            <a:chExt cx="823" cy="844"/>
          </a:xfrm>
        </p:grpSpPr>
        <p:sp>
          <p:nvSpPr>
            <p:cNvPr id="79921" name="Rectangle 24"/>
            <p:cNvSpPr>
              <a:spLocks noChangeArrowheads="1"/>
            </p:cNvSpPr>
            <p:nvPr/>
          </p:nvSpPr>
          <p:spPr bwMode="auto">
            <a:xfrm>
              <a:off x="1924" y="1396"/>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22" name="Rectangle 25"/>
            <p:cNvSpPr>
              <a:spLocks noChangeArrowheads="1"/>
            </p:cNvSpPr>
            <p:nvPr/>
          </p:nvSpPr>
          <p:spPr bwMode="auto">
            <a:xfrm>
              <a:off x="1863" y="1431"/>
              <a:ext cx="823" cy="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nm   </a:t>
              </a:r>
              <a:r>
                <a:rPr lang="en-US" altLang="en-US" sz="2000">
                  <a:solidFill>
                    <a:srgbClr val="FF0000"/>
                  </a:solidFill>
                </a:rPr>
                <a:t>B</a:t>
              </a:r>
              <a:r>
                <a:rPr lang="en-US" altLang="en-US" sz="2000" baseline="-25000">
                  <a:solidFill>
                    <a:srgbClr val="FF0000"/>
                  </a:solidFill>
                </a:rPr>
                <a:t>2</a:t>
              </a:r>
              <a:r>
                <a:rPr lang="en-US" altLang="en-US" sz="2000">
                  <a:solidFill>
                    <a:srgbClr val="FF0000"/>
                  </a:solidFill>
                </a:rPr>
                <a:t>O</a:t>
              </a:r>
              <a:r>
                <a:rPr lang="en-US" altLang="en-US" sz="2000" baseline="-25000">
                  <a:solidFill>
                    <a:srgbClr val="FF0000"/>
                  </a:solidFill>
                </a:rPr>
                <a:t>3</a:t>
              </a:r>
            </a:p>
            <a:p>
              <a:pPr>
                <a:lnSpc>
                  <a:spcPct val="120000"/>
                </a:lnSpc>
                <a:spcBef>
                  <a:spcPct val="0"/>
                </a:spcBef>
                <a:buClrTx/>
                <a:buFontTx/>
                <a:buNone/>
              </a:pPr>
              <a:r>
                <a:rPr lang="en-US" altLang="en-US" sz="2000">
                  <a:solidFill>
                    <a:srgbClr val="FF0000"/>
                  </a:solidFill>
                </a:rPr>
                <a:t>             a</a:t>
              </a:r>
            </a:p>
            <a:p>
              <a:pPr>
                <a:lnSpc>
                  <a:spcPct val="120000"/>
                </a:lnSpc>
                <a:spcBef>
                  <a:spcPct val="0"/>
                </a:spcBef>
                <a:buClrTx/>
                <a:buFontTx/>
                <a:buNone/>
              </a:pPr>
              <a:r>
                <a:rPr lang="en-US" altLang="en-US" sz="2000">
                  <a:solidFill>
                    <a:srgbClr val="0066FF"/>
                  </a:solidFill>
                </a:rPr>
                <a:t>11 </a:t>
              </a:r>
              <a:r>
                <a:rPr lang="en-US" altLang="en-US" sz="2000">
                  <a:solidFill>
                    <a:srgbClr val="009900"/>
                  </a:solidFill>
                </a:rPr>
                <a:t>( BH</a:t>
              </a:r>
              <a:r>
                <a:rPr lang="en-US" altLang="en-US" sz="2000" baseline="-25000">
                  <a:solidFill>
                    <a:srgbClr val="009900"/>
                  </a:solidFill>
                </a:rPr>
                <a:t>3</a:t>
              </a:r>
              <a:r>
                <a:rPr lang="en-US" altLang="en-US" sz="2000">
                  <a:solidFill>
                    <a:srgbClr val="009900"/>
                  </a:solidFill>
                </a:rPr>
                <a:t>)</a:t>
              </a:r>
              <a:r>
                <a:rPr lang="en-US" altLang="en-US" sz="2000" baseline="-25000">
                  <a:solidFill>
                    <a:srgbClr val="009900"/>
                  </a:solidFill>
                </a:rPr>
                <a:t>n</a:t>
              </a:r>
            </a:p>
          </p:txBody>
        </p:sp>
        <p:sp>
          <p:nvSpPr>
            <p:cNvPr id="79923" name="Rectangle 26"/>
            <p:cNvSpPr>
              <a:spLocks noChangeArrowheads="1"/>
            </p:cNvSpPr>
            <p:nvPr/>
          </p:nvSpPr>
          <p:spPr bwMode="auto">
            <a:xfrm>
              <a:off x="2103" y="1671"/>
              <a:ext cx="241"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B</a:t>
              </a:r>
            </a:p>
          </p:txBody>
        </p:sp>
      </p:grpSp>
      <p:sp>
        <p:nvSpPr>
          <p:cNvPr id="79882" name="Rectangle 27"/>
          <p:cNvSpPr>
            <a:spLocks noChangeArrowheads="1"/>
          </p:cNvSpPr>
          <p:nvPr/>
        </p:nvSpPr>
        <p:spPr bwMode="auto">
          <a:xfrm>
            <a:off x="2957513" y="3490913"/>
            <a:ext cx="130810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m    </a:t>
            </a:r>
            <a:r>
              <a:rPr lang="en-US" altLang="en-US" sz="2000">
                <a:solidFill>
                  <a:srgbClr val="FF0000"/>
                </a:solidFill>
              </a:rPr>
              <a:t>Al</a:t>
            </a:r>
            <a:r>
              <a:rPr lang="en-US" altLang="en-US" sz="2000" baseline="-25000">
                <a:solidFill>
                  <a:srgbClr val="FF0000"/>
                </a:solidFill>
              </a:rPr>
              <a:t>2</a:t>
            </a:r>
            <a:r>
              <a:rPr lang="en-US" altLang="en-US" sz="2000">
                <a:solidFill>
                  <a:srgbClr val="FF0000"/>
                </a:solidFill>
              </a:rPr>
              <a:t>O</a:t>
            </a:r>
            <a:r>
              <a:rPr lang="en-US" altLang="en-US" sz="2000" baseline="-25000">
                <a:solidFill>
                  <a:srgbClr val="FF0000"/>
                </a:solidFill>
              </a:rPr>
              <a:t>3</a:t>
            </a:r>
          </a:p>
          <a:p>
            <a:pPr>
              <a:lnSpc>
                <a:spcPct val="120000"/>
              </a:lnSpc>
              <a:spcBef>
                <a:spcPct val="0"/>
              </a:spcBef>
              <a:buClrTx/>
              <a:buFontTx/>
              <a:buNone/>
            </a:pPr>
            <a:r>
              <a:rPr lang="en-US" altLang="en-US" sz="2000">
                <a:solidFill>
                  <a:srgbClr val="FF0000"/>
                </a:solidFill>
              </a:rPr>
              <a:t>           a/b</a:t>
            </a:r>
          </a:p>
          <a:p>
            <a:pPr>
              <a:lnSpc>
                <a:spcPct val="120000"/>
              </a:lnSpc>
              <a:spcBef>
                <a:spcPct val="0"/>
              </a:spcBef>
              <a:buClrTx/>
              <a:buFontTx/>
              <a:buNone/>
            </a:pPr>
            <a:r>
              <a:rPr lang="en-US" altLang="en-US" sz="2000">
                <a:solidFill>
                  <a:srgbClr val="0066FF"/>
                </a:solidFill>
              </a:rPr>
              <a:t>27  </a:t>
            </a:r>
            <a:r>
              <a:rPr lang="en-US" altLang="en-US" sz="2000">
                <a:solidFill>
                  <a:srgbClr val="009900"/>
                </a:solidFill>
              </a:rPr>
              <a:t>(AlH</a:t>
            </a:r>
            <a:r>
              <a:rPr lang="en-US" altLang="en-US" sz="2000" baseline="-25000">
                <a:solidFill>
                  <a:srgbClr val="009900"/>
                </a:solidFill>
              </a:rPr>
              <a:t>3</a:t>
            </a:r>
            <a:r>
              <a:rPr lang="en-US" altLang="en-US" sz="2000">
                <a:solidFill>
                  <a:srgbClr val="009900"/>
                </a:solidFill>
              </a:rPr>
              <a:t>)</a:t>
            </a:r>
          </a:p>
        </p:txBody>
      </p:sp>
      <p:grpSp>
        <p:nvGrpSpPr>
          <p:cNvPr id="79883" name="Group 28"/>
          <p:cNvGrpSpPr>
            <a:grpSpLocks/>
          </p:cNvGrpSpPr>
          <p:nvPr/>
        </p:nvGrpSpPr>
        <p:grpSpPr bwMode="auto">
          <a:xfrm>
            <a:off x="3054350" y="3435350"/>
            <a:ext cx="1052513" cy="1204913"/>
            <a:chOff x="1924" y="2164"/>
            <a:chExt cx="663" cy="759"/>
          </a:xfrm>
        </p:grpSpPr>
        <p:sp>
          <p:nvSpPr>
            <p:cNvPr id="79919" name="Rectangle 29"/>
            <p:cNvSpPr>
              <a:spLocks noChangeArrowheads="1"/>
            </p:cNvSpPr>
            <p:nvPr/>
          </p:nvSpPr>
          <p:spPr bwMode="auto">
            <a:xfrm>
              <a:off x="1924" y="2164"/>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20" name="Rectangle 30"/>
            <p:cNvSpPr>
              <a:spLocks noChangeArrowheads="1"/>
            </p:cNvSpPr>
            <p:nvPr/>
          </p:nvSpPr>
          <p:spPr bwMode="auto">
            <a:xfrm>
              <a:off x="2055" y="2439"/>
              <a:ext cx="305"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Al</a:t>
              </a:r>
            </a:p>
          </p:txBody>
        </p:sp>
      </p:grpSp>
      <p:grpSp>
        <p:nvGrpSpPr>
          <p:cNvPr id="79884" name="Group 31"/>
          <p:cNvGrpSpPr>
            <a:grpSpLocks/>
          </p:cNvGrpSpPr>
          <p:nvPr/>
        </p:nvGrpSpPr>
        <p:grpSpPr bwMode="auto">
          <a:xfrm>
            <a:off x="4100513" y="2216150"/>
            <a:ext cx="1306512" cy="1339850"/>
            <a:chOff x="2583" y="1396"/>
            <a:chExt cx="823" cy="844"/>
          </a:xfrm>
        </p:grpSpPr>
        <p:sp>
          <p:nvSpPr>
            <p:cNvPr id="79916" name="Rectangle 32"/>
            <p:cNvSpPr>
              <a:spLocks noChangeArrowheads="1"/>
            </p:cNvSpPr>
            <p:nvPr/>
          </p:nvSpPr>
          <p:spPr bwMode="auto">
            <a:xfrm>
              <a:off x="2596" y="1396"/>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17" name="Rectangle 33"/>
            <p:cNvSpPr>
              <a:spLocks noChangeArrowheads="1"/>
            </p:cNvSpPr>
            <p:nvPr/>
          </p:nvSpPr>
          <p:spPr bwMode="auto">
            <a:xfrm>
              <a:off x="2583" y="1431"/>
              <a:ext cx="823" cy="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nm   </a:t>
              </a:r>
              <a:r>
                <a:rPr lang="en-US" altLang="en-US" sz="2000">
                  <a:solidFill>
                    <a:srgbClr val="FF0000"/>
                  </a:solidFill>
                </a:rPr>
                <a:t>CO</a:t>
              </a:r>
              <a:r>
                <a:rPr lang="en-US" altLang="en-US" sz="2000" baseline="-25000">
                  <a:solidFill>
                    <a:srgbClr val="FF0000"/>
                  </a:solidFill>
                </a:rPr>
                <a:t>2</a:t>
              </a:r>
            </a:p>
            <a:p>
              <a:pPr>
                <a:lnSpc>
                  <a:spcPct val="120000"/>
                </a:lnSpc>
                <a:spcBef>
                  <a:spcPct val="0"/>
                </a:spcBef>
                <a:buClrTx/>
                <a:buFontTx/>
                <a:buNone/>
              </a:pPr>
              <a:r>
                <a:rPr lang="en-US" altLang="en-US" sz="2000">
                  <a:solidFill>
                    <a:srgbClr val="FF0000"/>
                  </a:solidFill>
                </a:rPr>
                <a:t>             a</a:t>
              </a:r>
            </a:p>
            <a:p>
              <a:pPr>
                <a:lnSpc>
                  <a:spcPct val="120000"/>
                </a:lnSpc>
                <a:spcBef>
                  <a:spcPct val="0"/>
                </a:spcBef>
                <a:buClrTx/>
                <a:buFontTx/>
                <a:buNone/>
              </a:pPr>
              <a:r>
                <a:rPr lang="en-US" altLang="en-US" sz="2000">
                  <a:solidFill>
                    <a:srgbClr val="0066FF"/>
                  </a:solidFill>
                </a:rPr>
                <a:t>12 </a:t>
              </a:r>
              <a:r>
                <a:rPr lang="en-US" altLang="en-US" sz="2000">
                  <a:solidFill>
                    <a:srgbClr val="B760F9"/>
                  </a:solidFill>
                </a:rPr>
                <a:t>   </a:t>
              </a:r>
              <a:r>
                <a:rPr lang="en-US" altLang="en-US" sz="2000">
                  <a:solidFill>
                    <a:srgbClr val="009900"/>
                  </a:solidFill>
                </a:rPr>
                <a:t>CH</a:t>
              </a:r>
              <a:r>
                <a:rPr lang="en-US" altLang="en-US" sz="2000" baseline="-25000">
                  <a:solidFill>
                    <a:srgbClr val="009900"/>
                  </a:solidFill>
                </a:rPr>
                <a:t>4</a:t>
              </a:r>
            </a:p>
          </p:txBody>
        </p:sp>
        <p:sp>
          <p:nvSpPr>
            <p:cNvPr id="79918" name="Rectangle 34"/>
            <p:cNvSpPr>
              <a:spLocks noChangeArrowheads="1"/>
            </p:cNvSpPr>
            <p:nvPr/>
          </p:nvSpPr>
          <p:spPr bwMode="auto">
            <a:xfrm>
              <a:off x="2775" y="1671"/>
              <a:ext cx="252"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C</a:t>
              </a:r>
            </a:p>
          </p:txBody>
        </p:sp>
      </p:grpSp>
      <p:sp>
        <p:nvSpPr>
          <p:cNvPr id="79885" name="Rectangle 35"/>
          <p:cNvSpPr>
            <a:spLocks noChangeArrowheads="1"/>
          </p:cNvSpPr>
          <p:nvPr/>
        </p:nvSpPr>
        <p:spPr bwMode="auto">
          <a:xfrm>
            <a:off x="4100513" y="3490913"/>
            <a:ext cx="130810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1600">
                <a:solidFill>
                  <a:srgbClr val="FF9933"/>
                </a:solidFill>
              </a:rPr>
              <a:t>nm/m</a:t>
            </a:r>
            <a:r>
              <a:rPr lang="en-US" altLang="en-US" sz="2000">
                <a:solidFill>
                  <a:srgbClr val="FF9933"/>
                </a:solidFill>
              </a:rPr>
              <a:t> </a:t>
            </a:r>
            <a:r>
              <a:rPr lang="en-US" altLang="en-US" sz="2000">
                <a:solidFill>
                  <a:srgbClr val="FF0000"/>
                </a:solidFill>
              </a:rPr>
              <a:t>SiO</a:t>
            </a:r>
            <a:r>
              <a:rPr lang="en-US" altLang="en-US" sz="2000" baseline="-25000">
                <a:solidFill>
                  <a:srgbClr val="FF0000"/>
                </a:solidFill>
              </a:rPr>
              <a:t>2</a:t>
            </a:r>
          </a:p>
          <a:p>
            <a:pPr>
              <a:lnSpc>
                <a:spcPct val="120000"/>
              </a:lnSpc>
              <a:spcBef>
                <a:spcPct val="0"/>
              </a:spcBef>
              <a:buClrTx/>
              <a:buFontTx/>
              <a:buNone/>
            </a:pPr>
            <a:r>
              <a:rPr lang="en-US" altLang="en-US" sz="2000">
                <a:solidFill>
                  <a:srgbClr val="FF0000"/>
                </a:solidFill>
              </a:rPr>
              <a:t>             a</a:t>
            </a:r>
          </a:p>
          <a:p>
            <a:pPr>
              <a:lnSpc>
                <a:spcPct val="120000"/>
              </a:lnSpc>
              <a:spcBef>
                <a:spcPct val="0"/>
              </a:spcBef>
              <a:buClrTx/>
              <a:buFontTx/>
              <a:buNone/>
            </a:pPr>
            <a:r>
              <a:rPr lang="en-US" altLang="en-US" sz="2000">
                <a:solidFill>
                  <a:srgbClr val="0066FF"/>
                </a:solidFill>
              </a:rPr>
              <a:t>28 </a:t>
            </a:r>
            <a:r>
              <a:rPr lang="en-US" altLang="en-US" sz="2000">
                <a:solidFill>
                  <a:srgbClr val="B760F9"/>
                </a:solidFill>
              </a:rPr>
              <a:t>  </a:t>
            </a:r>
            <a:r>
              <a:rPr lang="en-US" altLang="en-US" sz="2000">
                <a:solidFill>
                  <a:srgbClr val="009900"/>
                </a:solidFill>
              </a:rPr>
              <a:t>SiH</a:t>
            </a:r>
            <a:r>
              <a:rPr lang="en-US" altLang="en-US" sz="2000" baseline="-25000">
                <a:solidFill>
                  <a:srgbClr val="009900"/>
                </a:solidFill>
              </a:rPr>
              <a:t>4</a:t>
            </a:r>
          </a:p>
        </p:txBody>
      </p:sp>
      <p:grpSp>
        <p:nvGrpSpPr>
          <p:cNvPr id="79886" name="Group 36"/>
          <p:cNvGrpSpPr>
            <a:grpSpLocks/>
          </p:cNvGrpSpPr>
          <p:nvPr/>
        </p:nvGrpSpPr>
        <p:grpSpPr bwMode="auto">
          <a:xfrm>
            <a:off x="4121150" y="3435350"/>
            <a:ext cx="1052513" cy="1204913"/>
            <a:chOff x="2596" y="2164"/>
            <a:chExt cx="663" cy="759"/>
          </a:xfrm>
        </p:grpSpPr>
        <p:sp>
          <p:nvSpPr>
            <p:cNvPr id="79914" name="Rectangle 37"/>
            <p:cNvSpPr>
              <a:spLocks noChangeArrowheads="1"/>
            </p:cNvSpPr>
            <p:nvPr/>
          </p:nvSpPr>
          <p:spPr bwMode="auto">
            <a:xfrm>
              <a:off x="2596" y="2164"/>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15" name="Rectangle 38"/>
            <p:cNvSpPr>
              <a:spLocks noChangeArrowheads="1"/>
            </p:cNvSpPr>
            <p:nvPr/>
          </p:nvSpPr>
          <p:spPr bwMode="auto">
            <a:xfrm>
              <a:off x="2775" y="2439"/>
              <a:ext cx="274"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Si</a:t>
              </a:r>
            </a:p>
          </p:txBody>
        </p:sp>
      </p:grpSp>
      <p:grpSp>
        <p:nvGrpSpPr>
          <p:cNvPr id="79887" name="Group 39"/>
          <p:cNvGrpSpPr>
            <a:grpSpLocks/>
          </p:cNvGrpSpPr>
          <p:nvPr/>
        </p:nvGrpSpPr>
        <p:grpSpPr bwMode="auto">
          <a:xfrm>
            <a:off x="5091113" y="2216150"/>
            <a:ext cx="1306512" cy="1339850"/>
            <a:chOff x="3207" y="1396"/>
            <a:chExt cx="823" cy="844"/>
          </a:xfrm>
        </p:grpSpPr>
        <p:sp>
          <p:nvSpPr>
            <p:cNvPr id="79911" name="Rectangle 40"/>
            <p:cNvSpPr>
              <a:spLocks noChangeArrowheads="1"/>
            </p:cNvSpPr>
            <p:nvPr/>
          </p:nvSpPr>
          <p:spPr bwMode="auto">
            <a:xfrm>
              <a:off x="3268" y="1396"/>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12" name="Rectangle 41"/>
            <p:cNvSpPr>
              <a:spLocks noChangeArrowheads="1"/>
            </p:cNvSpPr>
            <p:nvPr/>
          </p:nvSpPr>
          <p:spPr bwMode="auto">
            <a:xfrm>
              <a:off x="3207" y="1431"/>
              <a:ext cx="823" cy="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nm   </a:t>
              </a:r>
              <a:r>
                <a:rPr lang="en-US" altLang="en-US" sz="2000">
                  <a:solidFill>
                    <a:srgbClr val="FF0000"/>
                  </a:solidFill>
                </a:rPr>
                <a:t>N</a:t>
              </a:r>
              <a:r>
                <a:rPr lang="en-US" altLang="en-US" sz="2000" baseline="-25000">
                  <a:solidFill>
                    <a:srgbClr val="FF0000"/>
                  </a:solidFill>
                </a:rPr>
                <a:t>2</a:t>
              </a:r>
              <a:r>
                <a:rPr lang="en-US" altLang="en-US" sz="2000">
                  <a:solidFill>
                    <a:srgbClr val="FF0000"/>
                  </a:solidFill>
                </a:rPr>
                <a:t>O</a:t>
              </a:r>
              <a:r>
                <a:rPr lang="en-US" altLang="en-US" sz="2000" baseline="-25000">
                  <a:solidFill>
                    <a:srgbClr val="FF0000"/>
                  </a:solidFill>
                </a:rPr>
                <a:t>5</a:t>
              </a:r>
            </a:p>
            <a:p>
              <a:pPr>
                <a:lnSpc>
                  <a:spcPct val="120000"/>
                </a:lnSpc>
                <a:spcBef>
                  <a:spcPct val="0"/>
                </a:spcBef>
                <a:buClrTx/>
                <a:buFontTx/>
                <a:buNone/>
              </a:pPr>
              <a:r>
                <a:rPr lang="en-US" altLang="en-US" sz="2000">
                  <a:solidFill>
                    <a:srgbClr val="FF0000"/>
                  </a:solidFill>
                </a:rPr>
                <a:t>             a</a:t>
              </a:r>
            </a:p>
            <a:p>
              <a:pPr>
                <a:lnSpc>
                  <a:spcPct val="120000"/>
                </a:lnSpc>
                <a:spcBef>
                  <a:spcPct val="0"/>
                </a:spcBef>
                <a:buClrTx/>
                <a:buFontTx/>
                <a:buNone/>
              </a:pPr>
              <a:r>
                <a:rPr lang="en-US" altLang="en-US" sz="2000">
                  <a:solidFill>
                    <a:srgbClr val="0066FF"/>
                  </a:solidFill>
                </a:rPr>
                <a:t>14 </a:t>
              </a:r>
              <a:r>
                <a:rPr lang="en-US" altLang="en-US" sz="2000">
                  <a:solidFill>
                    <a:srgbClr val="B760F9"/>
                  </a:solidFill>
                </a:rPr>
                <a:t>   </a:t>
              </a:r>
              <a:r>
                <a:rPr lang="en-US" altLang="en-US" sz="2000">
                  <a:solidFill>
                    <a:srgbClr val="009900"/>
                  </a:solidFill>
                </a:rPr>
                <a:t>NH</a:t>
              </a:r>
              <a:r>
                <a:rPr lang="en-US" altLang="en-US" sz="2000" baseline="-25000">
                  <a:solidFill>
                    <a:srgbClr val="009900"/>
                  </a:solidFill>
                </a:rPr>
                <a:t>3</a:t>
              </a:r>
            </a:p>
          </p:txBody>
        </p:sp>
        <p:sp>
          <p:nvSpPr>
            <p:cNvPr id="79913" name="Rectangle 42"/>
            <p:cNvSpPr>
              <a:spLocks noChangeArrowheads="1"/>
            </p:cNvSpPr>
            <p:nvPr/>
          </p:nvSpPr>
          <p:spPr bwMode="auto">
            <a:xfrm>
              <a:off x="3399" y="1671"/>
              <a:ext cx="252"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N</a:t>
              </a:r>
            </a:p>
          </p:txBody>
        </p:sp>
      </p:grpSp>
      <p:grpSp>
        <p:nvGrpSpPr>
          <p:cNvPr id="79888" name="Group 43"/>
          <p:cNvGrpSpPr>
            <a:grpSpLocks/>
          </p:cNvGrpSpPr>
          <p:nvPr/>
        </p:nvGrpSpPr>
        <p:grpSpPr bwMode="auto">
          <a:xfrm>
            <a:off x="5091113" y="3435350"/>
            <a:ext cx="1306512" cy="1339850"/>
            <a:chOff x="3207" y="2164"/>
            <a:chExt cx="823" cy="844"/>
          </a:xfrm>
        </p:grpSpPr>
        <p:sp>
          <p:nvSpPr>
            <p:cNvPr id="79908" name="Rectangle 44"/>
            <p:cNvSpPr>
              <a:spLocks noChangeArrowheads="1"/>
            </p:cNvSpPr>
            <p:nvPr/>
          </p:nvSpPr>
          <p:spPr bwMode="auto">
            <a:xfrm>
              <a:off x="3268" y="2164"/>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09" name="Rectangle 45"/>
            <p:cNvSpPr>
              <a:spLocks noChangeArrowheads="1"/>
            </p:cNvSpPr>
            <p:nvPr/>
          </p:nvSpPr>
          <p:spPr bwMode="auto">
            <a:xfrm>
              <a:off x="3207" y="2199"/>
              <a:ext cx="823" cy="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nm   </a:t>
              </a:r>
              <a:r>
                <a:rPr lang="en-US" altLang="en-US" sz="2000">
                  <a:solidFill>
                    <a:srgbClr val="FF0000"/>
                  </a:solidFill>
                </a:rPr>
                <a:t>P</a:t>
              </a:r>
              <a:r>
                <a:rPr lang="en-US" altLang="en-US" sz="2000" baseline="-25000">
                  <a:solidFill>
                    <a:srgbClr val="FF0000"/>
                  </a:solidFill>
                </a:rPr>
                <a:t>4</a:t>
              </a:r>
              <a:r>
                <a:rPr lang="en-US" altLang="en-US" sz="2000">
                  <a:solidFill>
                    <a:srgbClr val="FF0000"/>
                  </a:solidFill>
                </a:rPr>
                <a:t>O</a:t>
              </a:r>
              <a:r>
                <a:rPr lang="en-US" altLang="en-US" sz="2000" baseline="-25000">
                  <a:solidFill>
                    <a:srgbClr val="FF0000"/>
                  </a:solidFill>
                </a:rPr>
                <a:t>10</a:t>
              </a:r>
            </a:p>
            <a:p>
              <a:pPr>
                <a:lnSpc>
                  <a:spcPct val="120000"/>
                </a:lnSpc>
                <a:spcBef>
                  <a:spcPct val="0"/>
                </a:spcBef>
                <a:buClrTx/>
                <a:buFontTx/>
                <a:buNone/>
              </a:pPr>
              <a:r>
                <a:rPr lang="en-US" altLang="en-US" sz="2000">
                  <a:solidFill>
                    <a:srgbClr val="FF0000"/>
                  </a:solidFill>
                </a:rPr>
                <a:t>             a</a:t>
              </a:r>
            </a:p>
            <a:p>
              <a:pPr>
                <a:lnSpc>
                  <a:spcPct val="120000"/>
                </a:lnSpc>
                <a:spcBef>
                  <a:spcPct val="0"/>
                </a:spcBef>
                <a:buClrTx/>
                <a:buFontTx/>
                <a:buNone/>
              </a:pPr>
              <a:r>
                <a:rPr lang="en-US" altLang="en-US" sz="2000">
                  <a:solidFill>
                    <a:srgbClr val="0066FF"/>
                  </a:solidFill>
                </a:rPr>
                <a:t>31 </a:t>
              </a:r>
              <a:r>
                <a:rPr lang="en-US" altLang="en-US" sz="2000">
                  <a:solidFill>
                    <a:srgbClr val="B760F9"/>
                  </a:solidFill>
                </a:rPr>
                <a:t>     </a:t>
              </a:r>
              <a:r>
                <a:rPr lang="en-US" altLang="en-US" sz="2000">
                  <a:solidFill>
                    <a:srgbClr val="009900"/>
                  </a:solidFill>
                </a:rPr>
                <a:t>PH</a:t>
              </a:r>
              <a:r>
                <a:rPr lang="en-US" altLang="en-US" sz="2000" baseline="-25000">
                  <a:solidFill>
                    <a:srgbClr val="009900"/>
                  </a:solidFill>
                </a:rPr>
                <a:t>3</a:t>
              </a:r>
            </a:p>
          </p:txBody>
        </p:sp>
        <p:sp>
          <p:nvSpPr>
            <p:cNvPr id="79910" name="Rectangle 46"/>
            <p:cNvSpPr>
              <a:spLocks noChangeArrowheads="1"/>
            </p:cNvSpPr>
            <p:nvPr/>
          </p:nvSpPr>
          <p:spPr bwMode="auto">
            <a:xfrm>
              <a:off x="3399" y="2439"/>
              <a:ext cx="230"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P</a:t>
              </a:r>
            </a:p>
          </p:txBody>
        </p:sp>
      </p:grpSp>
      <p:sp>
        <p:nvSpPr>
          <p:cNvPr id="79889" name="Rectangle 47"/>
          <p:cNvSpPr>
            <a:spLocks noChangeArrowheads="1"/>
          </p:cNvSpPr>
          <p:nvPr/>
        </p:nvSpPr>
        <p:spPr bwMode="auto">
          <a:xfrm>
            <a:off x="6157913" y="2271713"/>
            <a:ext cx="130810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nm   </a:t>
            </a:r>
            <a:r>
              <a:rPr lang="en-US" altLang="en-US" sz="2000">
                <a:solidFill>
                  <a:srgbClr val="FF0000"/>
                </a:solidFill>
              </a:rPr>
              <a:t>    O</a:t>
            </a:r>
            <a:r>
              <a:rPr lang="en-US" altLang="en-US" sz="2000" baseline="-25000">
                <a:solidFill>
                  <a:srgbClr val="FF0000"/>
                </a:solidFill>
              </a:rPr>
              <a:t>2</a:t>
            </a:r>
          </a:p>
          <a:p>
            <a:pPr>
              <a:lnSpc>
                <a:spcPct val="120000"/>
              </a:lnSpc>
              <a:spcBef>
                <a:spcPct val="0"/>
              </a:spcBef>
              <a:buClrTx/>
              <a:buFontTx/>
              <a:buNone/>
            </a:pPr>
            <a:r>
              <a:rPr lang="en-US" altLang="en-US" sz="2000">
                <a:solidFill>
                  <a:srgbClr val="FF0000"/>
                </a:solidFill>
              </a:rPr>
              <a:t>             </a:t>
            </a:r>
          </a:p>
          <a:p>
            <a:pPr>
              <a:lnSpc>
                <a:spcPct val="120000"/>
              </a:lnSpc>
              <a:spcBef>
                <a:spcPct val="0"/>
              </a:spcBef>
              <a:buClrTx/>
              <a:buFontTx/>
              <a:buNone/>
            </a:pPr>
            <a:r>
              <a:rPr lang="en-US" altLang="en-US" sz="2000">
                <a:solidFill>
                  <a:srgbClr val="0066FF"/>
                </a:solidFill>
              </a:rPr>
              <a:t>16</a:t>
            </a:r>
            <a:r>
              <a:rPr lang="en-US" altLang="en-US" sz="2000">
                <a:solidFill>
                  <a:srgbClr val="009900"/>
                </a:solidFill>
              </a:rPr>
              <a:t>     H</a:t>
            </a:r>
            <a:r>
              <a:rPr lang="en-US" altLang="en-US" sz="2000" baseline="-25000">
                <a:solidFill>
                  <a:srgbClr val="009900"/>
                </a:solidFill>
              </a:rPr>
              <a:t>2</a:t>
            </a:r>
            <a:r>
              <a:rPr lang="en-US" altLang="en-US" sz="2000">
                <a:solidFill>
                  <a:srgbClr val="009900"/>
                </a:solidFill>
              </a:rPr>
              <a:t>O</a:t>
            </a:r>
          </a:p>
        </p:txBody>
      </p:sp>
      <p:grpSp>
        <p:nvGrpSpPr>
          <p:cNvPr id="79890" name="Group 48"/>
          <p:cNvGrpSpPr>
            <a:grpSpLocks/>
          </p:cNvGrpSpPr>
          <p:nvPr/>
        </p:nvGrpSpPr>
        <p:grpSpPr bwMode="auto">
          <a:xfrm>
            <a:off x="6254750" y="2216150"/>
            <a:ext cx="1052513" cy="1204913"/>
            <a:chOff x="3940" y="1396"/>
            <a:chExt cx="663" cy="759"/>
          </a:xfrm>
        </p:grpSpPr>
        <p:sp>
          <p:nvSpPr>
            <p:cNvPr id="79906" name="Rectangle 49"/>
            <p:cNvSpPr>
              <a:spLocks noChangeArrowheads="1"/>
            </p:cNvSpPr>
            <p:nvPr/>
          </p:nvSpPr>
          <p:spPr bwMode="auto">
            <a:xfrm>
              <a:off x="3940" y="1396"/>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07" name="Rectangle 50"/>
            <p:cNvSpPr>
              <a:spLocks noChangeArrowheads="1"/>
            </p:cNvSpPr>
            <p:nvPr/>
          </p:nvSpPr>
          <p:spPr bwMode="auto">
            <a:xfrm>
              <a:off x="4119" y="1671"/>
              <a:ext cx="263"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O</a:t>
              </a:r>
            </a:p>
          </p:txBody>
        </p:sp>
      </p:grpSp>
      <p:grpSp>
        <p:nvGrpSpPr>
          <p:cNvPr id="79891" name="Group 51"/>
          <p:cNvGrpSpPr>
            <a:grpSpLocks/>
          </p:cNvGrpSpPr>
          <p:nvPr/>
        </p:nvGrpSpPr>
        <p:grpSpPr bwMode="auto">
          <a:xfrm>
            <a:off x="6157913" y="3435350"/>
            <a:ext cx="1306512" cy="1339850"/>
            <a:chOff x="3879" y="2164"/>
            <a:chExt cx="823" cy="844"/>
          </a:xfrm>
        </p:grpSpPr>
        <p:sp>
          <p:nvSpPr>
            <p:cNvPr id="79903" name="Rectangle 52"/>
            <p:cNvSpPr>
              <a:spLocks noChangeArrowheads="1"/>
            </p:cNvSpPr>
            <p:nvPr/>
          </p:nvSpPr>
          <p:spPr bwMode="auto">
            <a:xfrm>
              <a:off x="3940" y="2164"/>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04" name="Rectangle 53"/>
            <p:cNvSpPr>
              <a:spLocks noChangeArrowheads="1"/>
            </p:cNvSpPr>
            <p:nvPr/>
          </p:nvSpPr>
          <p:spPr bwMode="auto">
            <a:xfrm>
              <a:off x="3879" y="2199"/>
              <a:ext cx="823" cy="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nm    </a:t>
              </a:r>
              <a:r>
                <a:rPr lang="en-US" altLang="en-US" sz="2000">
                  <a:solidFill>
                    <a:srgbClr val="FF0000"/>
                  </a:solidFill>
                </a:rPr>
                <a:t>SO</a:t>
              </a:r>
              <a:r>
                <a:rPr lang="en-US" altLang="en-US" sz="2000" baseline="-25000">
                  <a:solidFill>
                    <a:srgbClr val="FF0000"/>
                  </a:solidFill>
                </a:rPr>
                <a:t>3</a:t>
              </a:r>
            </a:p>
            <a:p>
              <a:pPr>
                <a:lnSpc>
                  <a:spcPct val="120000"/>
                </a:lnSpc>
                <a:spcBef>
                  <a:spcPct val="0"/>
                </a:spcBef>
                <a:buClrTx/>
                <a:buFontTx/>
                <a:buNone/>
              </a:pPr>
              <a:r>
                <a:rPr lang="en-US" altLang="en-US" sz="2000">
                  <a:solidFill>
                    <a:srgbClr val="FF0000"/>
                  </a:solidFill>
                </a:rPr>
                <a:t>             a</a:t>
              </a:r>
            </a:p>
            <a:p>
              <a:pPr>
                <a:lnSpc>
                  <a:spcPct val="120000"/>
                </a:lnSpc>
                <a:spcBef>
                  <a:spcPct val="0"/>
                </a:spcBef>
                <a:buClrTx/>
                <a:buFontTx/>
                <a:buNone/>
              </a:pPr>
              <a:r>
                <a:rPr lang="en-US" altLang="en-US" sz="2000">
                  <a:solidFill>
                    <a:srgbClr val="0066FF"/>
                  </a:solidFill>
                </a:rPr>
                <a:t>32 </a:t>
              </a:r>
              <a:r>
                <a:rPr lang="en-US" altLang="en-US" sz="2000">
                  <a:solidFill>
                    <a:srgbClr val="B760F9"/>
                  </a:solidFill>
                </a:rPr>
                <a:t>   </a:t>
              </a:r>
              <a:r>
                <a:rPr lang="en-US" altLang="en-US" sz="2000">
                  <a:solidFill>
                    <a:srgbClr val="009900"/>
                  </a:solidFill>
                </a:rPr>
                <a:t>H</a:t>
              </a:r>
              <a:r>
                <a:rPr lang="en-US" altLang="en-US" sz="2000" baseline="-25000">
                  <a:solidFill>
                    <a:srgbClr val="009900"/>
                  </a:solidFill>
                </a:rPr>
                <a:t>2</a:t>
              </a:r>
              <a:r>
                <a:rPr lang="en-US" altLang="en-US" sz="2000">
                  <a:solidFill>
                    <a:srgbClr val="009900"/>
                  </a:solidFill>
                </a:rPr>
                <a:t>S</a:t>
              </a:r>
            </a:p>
          </p:txBody>
        </p:sp>
        <p:sp>
          <p:nvSpPr>
            <p:cNvPr id="79905" name="Rectangle 54"/>
            <p:cNvSpPr>
              <a:spLocks noChangeArrowheads="1"/>
            </p:cNvSpPr>
            <p:nvPr/>
          </p:nvSpPr>
          <p:spPr bwMode="auto">
            <a:xfrm>
              <a:off x="4119" y="2439"/>
              <a:ext cx="220"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S</a:t>
              </a:r>
            </a:p>
          </p:txBody>
        </p:sp>
      </p:grpSp>
      <p:grpSp>
        <p:nvGrpSpPr>
          <p:cNvPr id="79892" name="Group 55"/>
          <p:cNvGrpSpPr>
            <a:grpSpLocks/>
          </p:cNvGrpSpPr>
          <p:nvPr/>
        </p:nvGrpSpPr>
        <p:grpSpPr bwMode="auto">
          <a:xfrm>
            <a:off x="7300913" y="3435350"/>
            <a:ext cx="1306512" cy="1290638"/>
            <a:chOff x="4599" y="2164"/>
            <a:chExt cx="823" cy="813"/>
          </a:xfrm>
        </p:grpSpPr>
        <p:sp>
          <p:nvSpPr>
            <p:cNvPr id="79900" name="Rectangle 56"/>
            <p:cNvSpPr>
              <a:spLocks noChangeArrowheads="1"/>
            </p:cNvSpPr>
            <p:nvPr/>
          </p:nvSpPr>
          <p:spPr bwMode="auto">
            <a:xfrm>
              <a:off x="4612" y="2164"/>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901" name="Rectangle 57"/>
            <p:cNvSpPr>
              <a:spLocks noChangeArrowheads="1"/>
            </p:cNvSpPr>
            <p:nvPr/>
          </p:nvSpPr>
          <p:spPr bwMode="auto">
            <a:xfrm>
              <a:off x="4599" y="2199"/>
              <a:ext cx="823" cy="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nm </a:t>
              </a:r>
              <a:r>
                <a:rPr lang="en-US" altLang="en-US" sz="2000">
                  <a:solidFill>
                    <a:srgbClr val="FF0000"/>
                  </a:solidFill>
                </a:rPr>
                <a:t>Cl</a:t>
              </a:r>
              <a:r>
                <a:rPr lang="en-US" altLang="en-US" sz="2000" baseline="-25000">
                  <a:solidFill>
                    <a:srgbClr val="FF0000"/>
                  </a:solidFill>
                </a:rPr>
                <a:t>2</a:t>
              </a:r>
              <a:r>
                <a:rPr lang="en-US" altLang="en-US" sz="2000">
                  <a:solidFill>
                    <a:srgbClr val="FF0000"/>
                  </a:solidFill>
                </a:rPr>
                <a:t>O</a:t>
              </a:r>
              <a:r>
                <a:rPr lang="en-US" altLang="en-US" sz="2000" baseline="-25000">
                  <a:solidFill>
                    <a:srgbClr val="FF0000"/>
                  </a:solidFill>
                </a:rPr>
                <a:t>7</a:t>
              </a:r>
            </a:p>
            <a:p>
              <a:pPr>
                <a:lnSpc>
                  <a:spcPct val="120000"/>
                </a:lnSpc>
                <a:spcBef>
                  <a:spcPct val="0"/>
                </a:spcBef>
                <a:buClrTx/>
                <a:buFontTx/>
                <a:buNone/>
              </a:pPr>
              <a:r>
                <a:rPr lang="en-US" altLang="en-US" sz="2000">
                  <a:solidFill>
                    <a:srgbClr val="FF0000"/>
                  </a:solidFill>
                </a:rPr>
                <a:t>             a</a:t>
              </a:r>
            </a:p>
            <a:p>
              <a:pPr>
                <a:lnSpc>
                  <a:spcPct val="120000"/>
                </a:lnSpc>
                <a:spcBef>
                  <a:spcPct val="0"/>
                </a:spcBef>
                <a:buClrTx/>
                <a:buFontTx/>
                <a:buNone/>
              </a:pPr>
              <a:r>
                <a:rPr lang="en-US" altLang="en-US" sz="2000">
                  <a:solidFill>
                    <a:srgbClr val="0066FF"/>
                  </a:solidFill>
                </a:rPr>
                <a:t>35.5</a:t>
              </a:r>
              <a:r>
                <a:rPr lang="en-US" altLang="en-US" sz="2000">
                  <a:solidFill>
                    <a:srgbClr val="009900"/>
                  </a:solidFill>
                </a:rPr>
                <a:t>  HCl</a:t>
              </a:r>
            </a:p>
          </p:txBody>
        </p:sp>
        <p:sp>
          <p:nvSpPr>
            <p:cNvPr id="79902" name="Rectangle 58"/>
            <p:cNvSpPr>
              <a:spLocks noChangeArrowheads="1"/>
            </p:cNvSpPr>
            <p:nvPr/>
          </p:nvSpPr>
          <p:spPr bwMode="auto">
            <a:xfrm>
              <a:off x="4743" y="2439"/>
              <a:ext cx="305"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Cl</a:t>
              </a:r>
            </a:p>
          </p:txBody>
        </p:sp>
      </p:grpSp>
      <p:grpSp>
        <p:nvGrpSpPr>
          <p:cNvPr id="79893" name="Group 59"/>
          <p:cNvGrpSpPr>
            <a:grpSpLocks/>
          </p:cNvGrpSpPr>
          <p:nvPr/>
        </p:nvGrpSpPr>
        <p:grpSpPr bwMode="auto">
          <a:xfrm>
            <a:off x="7300913" y="2216150"/>
            <a:ext cx="1306512" cy="1239838"/>
            <a:chOff x="4599" y="1396"/>
            <a:chExt cx="823" cy="781"/>
          </a:xfrm>
        </p:grpSpPr>
        <p:sp>
          <p:nvSpPr>
            <p:cNvPr id="79896" name="Rectangle 60"/>
            <p:cNvSpPr>
              <a:spLocks noChangeArrowheads="1"/>
            </p:cNvSpPr>
            <p:nvPr/>
          </p:nvSpPr>
          <p:spPr bwMode="auto">
            <a:xfrm>
              <a:off x="4599" y="1431"/>
              <a:ext cx="823" cy="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120000"/>
                </a:lnSpc>
                <a:spcBef>
                  <a:spcPct val="0"/>
                </a:spcBef>
                <a:buClrTx/>
                <a:buFontTx/>
                <a:buNone/>
              </a:pPr>
              <a:r>
                <a:rPr lang="en-US" altLang="en-US" sz="2000">
                  <a:solidFill>
                    <a:srgbClr val="FF9933"/>
                  </a:solidFill>
                </a:rPr>
                <a:t>nm</a:t>
              </a:r>
            </a:p>
            <a:p>
              <a:pPr>
                <a:lnSpc>
                  <a:spcPct val="120000"/>
                </a:lnSpc>
                <a:spcBef>
                  <a:spcPct val="0"/>
                </a:spcBef>
                <a:buClrTx/>
                <a:buFontTx/>
                <a:buNone/>
              </a:pPr>
              <a:r>
                <a:rPr lang="en-US" altLang="en-US" sz="2000">
                  <a:solidFill>
                    <a:srgbClr val="FF0000"/>
                  </a:solidFill>
                </a:rPr>
                <a:t>             </a:t>
              </a:r>
            </a:p>
            <a:p>
              <a:pPr>
                <a:lnSpc>
                  <a:spcPct val="120000"/>
                </a:lnSpc>
                <a:spcBef>
                  <a:spcPct val="0"/>
                </a:spcBef>
                <a:buClrTx/>
                <a:buFontTx/>
                <a:buNone/>
              </a:pPr>
              <a:r>
                <a:rPr lang="en-US" altLang="en-US" sz="2000">
                  <a:solidFill>
                    <a:srgbClr val="0066FF"/>
                  </a:solidFill>
                </a:rPr>
                <a:t>19</a:t>
              </a:r>
              <a:r>
                <a:rPr lang="en-US" altLang="en-US" sz="2000">
                  <a:solidFill>
                    <a:srgbClr val="009900"/>
                  </a:solidFill>
                </a:rPr>
                <a:t>     HF</a:t>
              </a:r>
            </a:p>
          </p:txBody>
        </p:sp>
        <p:grpSp>
          <p:nvGrpSpPr>
            <p:cNvPr id="79897" name="Group 61"/>
            <p:cNvGrpSpPr>
              <a:grpSpLocks/>
            </p:cNvGrpSpPr>
            <p:nvPr/>
          </p:nvGrpSpPr>
          <p:grpSpPr bwMode="auto">
            <a:xfrm>
              <a:off x="4612" y="1396"/>
              <a:ext cx="663" cy="759"/>
              <a:chOff x="4612" y="1396"/>
              <a:chExt cx="663" cy="759"/>
            </a:xfrm>
          </p:grpSpPr>
          <p:sp>
            <p:nvSpPr>
              <p:cNvPr id="79898" name="Rectangle 62"/>
              <p:cNvSpPr>
                <a:spLocks noChangeArrowheads="1"/>
              </p:cNvSpPr>
              <p:nvPr/>
            </p:nvSpPr>
            <p:spPr bwMode="auto">
              <a:xfrm>
                <a:off x="4612" y="1396"/>
                <a:ext cx="663" cy="759"/>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79899" name="Rectangle 63"/>
              <p:cNvSpPr>
                <a:spLocks noChangeArrowheads="1"/>
              </p:cNvSpPr>
              <p:nvPr/>
            </p:nvSpPr>
            <p:spPr bwMode="auto">
              <a:xfrm>
                <a:off x="4791" y="1671"/>
                <a:ext cx="230"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9900FF"/>
                    </a:solidFill>
                  </a:rPr>
                  <a:t>F</a:t>
                </a:r>
              </a:p>
            </p:txBody>
          </p:sp>
        </p:grpSp>
      </p:grpSp>
      <p:sp>
        <p:nvSpPr>
          <p:cNvPr id="79894" name="Text Box 64"/>
          <p:cNvSpPr txBox="1">
            <a:spLocks noChangeArrowheads="1"/>
          </p:cNvSpPr>
          <p:nvPr/>
        </p:nvSpPr>
        <p:spPr bwMode="auto">
          <a:xfrm>
            <a:off x="1058863" y="5334000"/>
            <a:ext cx="71135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rPr>
              <a:t>a = acidic oxide, b = basic oxide, a/b = amphoteric oxide</a:t>
            </a:r>
          </a:p>
        </p:txBody>
      </p:sp>
      <p:sp>
        <p:nvSpPr>
          <p:cNvPr id="79895" name="Text Box 65"/>
          <p:cNvSpPr txBox="1">
            <a:spLocks noChangeArrowheads="1"/>
          </p:cNvSpPr>
          <p:nvPr/>
        </p:nvSpPr>
        <p:spPr bwMode="auto">
          <a:xfrm>
            <a:off x="1828800" y="4876800"/>
            <a:ext cx="57515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solidFill>
                  <a:srgbClr val="FF9933"/>
                </a:solidFill>
              </a:rPr>
              <a:t>m = metal, nm = nonmetal, m/nm = metalloid</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noChangeArrowheads="1"/>
          </p:cNvSpPr>
          <p:nvPr>
            <p:ph type="title"/>
          </p:nvPr>
        </p:nvSpPr>
        <p:spPr/>
        <p:txBody>
          <a:bodyPr/>
          <a:lstStyle/>
          <a:p>
            <a:r>
              <a:rPr lang="en-US" altLang="en-US" smtClean="0"/>
              <a:t>Periodic Table</a:t>
            </a:r>
            <a:endParaRPr lang="en-IN" altLang="en-US" sz="2000" smtClean="0"/>
          </a:p>
        </p:txBody>
      </p:sp>
      <p:sp>
        <p:nvSpPr>
          <p:cNvPr id="3" name="Content Placeholder 2">
            <a:extLst>
              <a:ext uri="{FF2B5EF4-FFF2-40B4-BE49-F238E27FC236}">
                <a16:creationId xmlns:a16="http://schemas.microsoft.com/office/drawing/2014/main" xmlns="" id="{1999B9A4-CED3-43CA-9D22-584D9C685BA3}"/>
              </a:ext>
            </a:extLst>
          </p:cNvPr>
          <p:cNvSpPr>
            <a:spLocks noGrp="1"/>
          </p:cNvSpPr>
          <p:nvPr>
            <p:ph idx="1"/>
          </p:nvPr>
        </p:nvSpPr>
        <p:spPr>
          <a:xfrm>
            <a:off x="457200" y="1600200"/>
            <a:ext cx="8229600" cy="2362200"/>
          </a:xfrm>
        </p:spPr>
        <p:txBody>
          <a:bodyPr/>
          <a:lstStyle/>
          <a:p>
            <a:pPr>
              <a:defRPr/>
            </a:pPr>
            <a:r>
              <a:rPr lang="en-US" sz="2600" dirty="0"/>
              <a:t>Metals are on the left side of the periodic table.</a:t>
            </a:r>
          </a:p>
          <a:p>
            <a:pPr>
              <a:defRPr/>
            </a:pPr>
            <a:r>
              <a:rPr lang="en-US" sz="2600" dirty="0"/>
              <a:t>Some properties of metals include</a:t>
            </a:r>
          </a:p>
          <a:p>
            <a:pPr marL="740664" indent="-283464">
              <a:spcBef>
                <a:spcPts val="600"/>
              </a:spcBef>
              <a:buFont typeface="Lucida Grande"/>
              <a:buChar char="–"/>
              <a:defRPr/>
            </a:pPr>
            <a:r>
              <a:rPr lang="en-US" sz="2600" dirty="0"/>
              <a:t>Shiny luster</a:t>
            </a:r>
          </a:p>
          <a:p>
            <a:pPr marL="740664" indent="-283464">
              <a:spcBef>
                <a:spcPts val="600"/>
              </a:spcBef>
              <a:buFont typeface="Lucida Grande"/>
              <a:buChar char="–"/>
              <a:defRPr/>
            </a:pPr>
            <a:r>
              <a:rPr lang="en-US" sz="2600" dirty="0"/>
              <a:t>Conducting heat and electricity</a:t>
            </a:r>
          </a:p>
          <a:p>
            <a:pPr marL="740664" indent="-283464">
              <a:spcBef>
                <a:spcPts val="600"/>
              </a:spcBef>
              <a:buFont typeface="Lucida Grande"/>
              <a:buChar char="–"/>
              <a:defRPr/>
            </a:pPr>
            <a:r>
              <a:rPr lang="en-US" sz="2600" dirty="0"/>
              <a:t>Solids (except mercury)</a:t>
            </a:r>
          </a:p>
        </p:txBody>
      </p:sp>
      <p:pic>
        <p:nvPicPr>
          <p:cNvPr id="81924" name="Picture 5" descr="Photographs of metals are described in the following list. Item 1. Iron, F e, Solid metallic cube. Item 2. Copper, C u, Metallic shavings. Item 3. Aluminum, Ay l, Solid metallic cube. Item 4. Silver, Ay g, Metallic flakes. Item 5. Lead, P b, Solid metallic cube. Item 6. Gold, Ay u, Shiny metallic flakes."/>
          <p:cNvPicPr>
            <a:picLocks noChangeAspect="1"/>
          </p:cNvPicPr>
          <p:nvPr/>
        </p:nvPicPr>
        <p:blipFill>
          <a:blip r:embed="rId2">
            <a:extLst>
              <a:ext uri="{28A0092B-C50C-407E-A947-70E740481C1C}">
                <a14:useLocalDpi xmlns:a14="http://schemas.microsoft.com/office/drawing/2010/main" val="0"/>
              </a:ext>
            </a:extLst>
          </a:blip>
          <a:srcRect r="49908"/>
          <a:stretch>
            <a:fillRect/>
          </a:stretch>
        </p:blipFill>
        <p:spPr bwMode="auto">
          <a:xfrm>
            <a:off x="933450" y="4198938"/>
            <a:ext cx="2922588"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4" descr="The periodic table consists of elements arranged in order of increasing atomic number. The elements are divided into metals, which make up the center and left part of the table, except for hydrogen, nonmetals, which make up the far right of the table, and the six metalloids between the metals and nonmetal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98925"/>
            <a:ext cx="385603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419100" y="109538"/>
            <a:ext cx="8456613" cy="1141412"/>
          </a:xfrm>
        </p:spPr>
        <p:txBody>
          <a:bodyPr/>
          <a:lstStyle/>
          <a:p>
            <a:r>
              <a:rPr lang="en-US" altLang="en-US" sz="3600" smtClean="0">
                <a:solidFill>
                  <a:srgbClr val="C00000"/>
                </a:solidFill>
              </a:rPr>
              <a:t>Law of Definite Proportions/Composition</a:t>
            </a:r>
            <a:endParaRPr lang="en-IN" altLang="en-US" sz="3600" smtClean="0">
              <a:solidFill>
                <a:srgbClr val="C00000"/>
              </a:solidFill>
            </a:endParaRPr>
          </a:p>
        </p:txBody>
      </p:sp>
      <p:sp>
        <p:nvSpPr>
          <p:cNvPr id="13315" name="Content Placeholder 2"/>
          <p:cNvSpPr>
            <a:spLocks noGrp="1" noChangeArrowheads="1"/>
          </p:cNvSpPr>
          <p:nvPr>
            <p:ph idx="1"/>
          </p:nvPr>
        </p:nvSpPr>
        <p:spPr>
          <a:xfrm>
            <a:off x="0" y="971550"/>
            <a:ext cx="9067800" cy="2743200"/>
          </a:xfrm>
        </p:spPr>
        <p:txBody>
          <a:bodyPr/>
          <a:lstStyle/>
          <a:p>
            <a:pPr>
              <a:buFont typeface="Arial" panose="020B0604020202020204" pitchFamily="34" charset="0"/>
              <a:buChar char="•"/>
            </a:pPr>
            <a:r>
              <a:rPr lang="en-US" altLang="en-US" sz="2400" smtClean="0"/>
              <a:t>Compounds have a definite composition. That means that the relative number of atoms of each element in the compound is the same in any sample.</a:t>
            </a:r>
          </a:p>
          <a:p>
            <a:pPr>
              <a:buFont typeface="Arial" panose="020B0604020202020204" pitchFamily="34" charset="0"/>
              <a:buChar char="•"/>
            </a:pPr>
            <a:r>
              <a:rPr lang="en-US" altLang="en-US" sz="2400" smtClean="0"/>
              <a:t>This law was discovered by Joseph Proust.</a:t>
            </a:r>
          </a:p>
          <a:p>
            <a:pPr>
              <a:buFont typeface="Arial" panose="020B0604020202020204" pitchFamily="34" charset="0"/>
              <a:buChar char="•"/>
            </a:pPr>
            <a:r>
              <a:rPr lang="en-US" altLang="en-US" sz="2400" smtClean="0"/>
              <a:t>This law was one of the laws on which Dalton’s atomic theory was based.</a:t>
            </a:r>
          </a:p>
        </p:txBody>
      </p:sp>
      <p:sp>
        <p:nvSpPr>
          <p:cNvPr id="13316" name="TextBox 3" title="decorative picture"/>
          <p:cNvSpPr txBox="1">
            <a:spLocks noChangeArrowheads="1"/>
          </p:cNvSpPr>
          <p:nvPr/>
        </p:nvSpPr>
        <p:spPr bwMode="auto">
          <a:xfrm>
            <a:off x="304800" y="3429000"/>
            <a:ext cx="5562600" cy="2578100"/>
          </a:xfrm>
          <a:prstGeom prst="rect">
            <a:avLst/>
          </a:prstGeom>
          <a:solidFill>
            <a:srgbClr val="FF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lnSpc>
                <a:spcPct val="80000"/>
              </a:lnSpc>
              <a:spcBef>
                <a:spcPts val="700"/>
              </a:spcBef>
              <a:buSzPct val="120000"/>
              <a:buFont typeface="Times New Roman" panose="02020603050405020304" pitchFamily="18" charset="0"/>
              <a:buChar char="•"/>
            </a:pPr>
            <a:r>
              <a:rPr lang="en-US" altLang="en-US" sz="1800" dirty="0">
                <a:solidFill>
                  <a:schemeClr val="tx1"/>
                </a:solidFill>
                <a:latin typeface="Arial" panose="020B0604020202020204" pitchFamily="34" charset="0"/>
              </a:rPr>
              <a:t>carbon combines with oxygen to form two different compounds, carbon monoxide and carbon dioxide</a:t>
            </a:r>
          </a:p>
          <a:p>
            <a:pPr eaLnBrk="1" hangingPunct="1">
              <a:lnSpc>
                <a:spcPct val="80000"/>
              </a:lnSpc>
              <a:spcBef>
                <a:spcPts val="700"/>
              </a:spcBef>
              <a:buSzPct val="120000"/>
              <a:buFont typeface="Times New Roman" panose="02020603050405020304" pitchFamily="18" charset="0"/>
              <a:buChar char="•"/>
            </a:pPr>
            <a:r>
              <a:rPr lang="en-US" altLang="en-US" sz="1800" dirty="0">
                <a:solidFill>
                  <a:schemeClr val="tx1"/>
                </a:solidFill>
                <a:latin typeface="Arial" panose="020B0604020202020204" pitchFamily="34" charset="0"/>
              </a:rPr>
              <a:t>carbon monoxide contains 1.33 g of oxygen for every 1.00 g of carbon</a:t>
            </a:r>
          </a:p>
          <a:p>
            <a:pPr eaLnBrk="1" hangingPunct="1">
              <a:lnSpc>
                <a:spcPct val="80000"/>
              </a:lnSpc>
              <a:spcBef>
                <a:spcPts val="700"/>
              </a:spcBef>
              <a:buSzPct val="120000"/>
              <a:buFont typeface="Times New Roman" panose="02020603050405020304" pitchFamily="18" charset="0"/>
              <a:buChar char="•"/>
            </a:pPr>
            <a:r>
              <a:rPr lang="en-US" altLang="en-US" sz="1800" dirty="0">
                <a:solidFill>
                  <a:schemeClr val="tx1"/>
                </a:solidFill>
                <a:latin typeface="Arial" panose="020B0604020202020204" pitchFamily="34" charset="0"/>
              </a:rPr>
              <a:t>carbon dioxide contains 2.67 g of oxygen for every 1.00 g of carbon</a:t>
            </a:r>
          </a:p>
          <a:p>
            <a:pPr eaLnBrk="1" hangingPunct="1">
              <a:lnSpc>
                <a:spcPct val="80000"/>
              </a:lnSpc>
              <a:spcBef>
                <a:spcPts val="700"/>
              </a:spcBef>
              <a:buSzPct val="120000"/>
              <a:buFont typeface="Times New Roman" panose="02020603050405020304" pitchFamily="18" charset="0"/>
              <a:buChar char="•"/>
            </a:pPr>
            <a:r>
              <a:rPr lang="en-US" altLang="en-US" sz="1800" dirty="0">
                <a:solidFill>
                  <a:schemeClr val="tx1"/>
                </a:solidFill>
                <a:latin typeface="Arial" panose="020B0604020202020204" pitchFamily="34" charset="0"/>
              </a:rPr>
              <a:t>since there are twice as many oxygen atoms per carbon atom in carbon dioxide than in carbon monoxide, the oxygen mass ratio should be 2</a:t>
            </a:r>
          </a:p>
        </p:txBody>
      </p:sp>
      <p:pic>
        <p:nvPicPr>
          <p:cNvPr id="13317" name="Picture 4" title="decorative pictur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00600"/>
            <a:ext cx="1373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title="decorative pictur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5150" y="3616325"/>
            <a:ext cx="11049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title="decorative pictur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8" y="6097588"/>
            <a:ext cx="82137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367F7C4C-7763-45E3-AAF6-7B516163257D}" type="slidenum">
              <a:rPr lang="en-US" altLang="en-US" sz="1800" smtClean="0">
                <a:latin typeface="Arial" panose="020B0604020202020204" pitchFamily="34" charset="0"/>
              </a:rPr>
              <a:pPr>
                <a:spcBef>
                  <a:spcPct val="0"/>
                </a:spcBef>
                <a:buClrTx/>
                <a:buFontTx/>
                <a:buNone/>
              </a:pPr>
              <a:t>50</a:t>
            </a:fld>
            <a:endParaRPr lang="en-US" altLang="en-US" sz="1800" smtClean="0">
              <a:latin typeface="Arial" panose="020B0604020202020204" pitchFamily="34" charset="0"/>
            </a:endParaRPr>
          </a:p>
        </p:txBody>
      </p:sp>
      <p:pic>
        <p:nvPicPr>
          <p:cNvPr id="33793" name="Picture 1"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b="4523"/>
          <a:stretch>
            <a:fillRect/>
          </a:stretch>
        </p:blipFill>
        <p:spPr bwMode="auto">
          <a:xfrm>
            <a:off x="304800" y="381000"/>
            <a:ext cx="8534400" cy="5562600"/>
          </a:xfrm>
          <a:prstGeom prst="rect">
            <a:avLst/>
          </a:prstGeom>
          <a:noFill/>
          <a:ln>
            <a:noFill/>
          </a:ln>
          <a:effectLst/>
          <a:extLst>
            <a:ext uri="{909E8E84-426E-40DD-AFC4-6F175D3DCCD1}">
              <a14:hiddenFill xmlns:a14="http://schemas.microsoft.com/office/drawing/2010/main">
                <a:blipFill dpi="0" rotWithShape="0">
                  <a:blip/>
                  <a:srcRect b="452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367F7C4C-7763-45E3-AAF6-7B516163257D}" type="slidenum">
              <a:rPr lang="en-US" altLang="en-US" sz="1800" smtClean="0">
                <a:latin typeface="Arial" panose="020B0604020202020204" pitchFamily="34" charset="0"/>
              </a:rPr>
              <a:pPr>
                <a:spcBef>
                  <a:spcPct val="0"/>
                </a:spcBef>
                <a:buClrTx/>
                <a:buFontTx/>
                <a:buNone/>
              </a:pPr>
              <a:t>51</a:t>
            </a:fld>
            <a:endParaRPr lang="en-US" altLang="en-US" sz="1800" smtClean="0">
              <a:latin typeface="Arial" panose="020B0604020202020204" pitchFamily="34" charset="0"/>
            </a:endParaRPr>
          </a:p>
        </p:txBody>
      </p:sp>
      <p:pic>
        <p:nvPicPr>
          <p:cNvPr id="33793" name="Picture 1"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b="4523"/>
          <a:stretch>
            <a:fillRect/>
          </a:stretch>
        </p:blipFill>
        <p:spPr bwMode="auto">
          <a:xfrm>
            <a:off x="304800" y="381000"/>
            <a:ext cx="8534400" cy="5562600"/>
          </a:xfrm>
          <a:prstGeom prst="rect">
            <a:avLst/>
          </a:prstGeom>
          <a:noFill/>
          <a:ln>
            <a:noFill/>
          </a:ln>
          <a:effectLst/>
          <a:extLst>
            <a:ext uri="{909E8E84-426E-40DD-AFC4-6F175D3DCCD1}">
              <a14:hiddenFill xmlns:a14="http://schemas.microsoft.com/office/drawing/2010/main">
                <a:blipFill dpi="0" rotWithShape="0">
                  <a:blip/>
                  <a:srcRect b="452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title="decorative picture"/>
          <p:cNvPicPr>
            <a:picLocks noChangeAspect="1" noChangeArrowheads="1"/>
          </p:cNvPicPr>
          <p:nvPr/>
        </p:nvPicPr>
        <p:blipFill>
          <a:blip r:embed="rId4">
            <a:extLst>
              <a:ext uri="{28A0092B-C50C-407E-A947-70E740481C1C}">
                <a14:useLocalDpi xmlns:a14="http://schemas.microsoft.com/office/drawing/2010/main" val="0"/>
              </a:ext>
            </a:extLst>
          </a:blip>
          <a:srcRect b="5937"/>
          <a:stretch>
            <a:fillRect/>
          </a:stretch>
        </p:blipFill>
        <p:spPr bwMode="auto">
          <a:xfrm>
            <a:off x="227013" y="789709"/>
            <a:ext cx="8534400" cy="5181600"/>
          </a:xfrm>
          <a:prstGeom prst="rect">
            <a:avLst/>
          </a:prstGeom>
          <a:noFill/>
          <a:ln>
            <a:noFill/>
          </a:ln>
          <a:effectLst/>
          <a:extLst>
            <a:ext uri="{909E8E84-426E-40DD-AFC4-6F175D3DCCD1}">
              <a14:hiddenFill xmlns:a14="http://schemas.microsoft.com/office/drawing/2010/main">
                <a:blipFill dpi="0" rotWithShape="0">
                  <a:blip/>
                  <a:srcRect b="593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12044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1371600" y="152400"/>
            <a:ext cx="6324600" cy="838200"/>
          </a:xfrm>
          <a:solidFill>
            <a:srgbClr val="FFFFFF"/>
          </a:solidFill>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smtClean="0"/>
              <a:t>Patterns in Metallic Character</a:t>
            </a:r>
          </a:p>
        </p:txBody>
      </p:sp>
      <p:sp>
        <p:nvSpPr>
          <p:cNvPr id="84995" name="Rectangle 2" title="decorative picture"/>
          <p:cNvSpPr>
            <a:spLocks noChangeArrowheads="1"/>
          </p:cNvSpPr>
          <p:nvPr/>
        </p:nvSpPr>
        <p:spPr bwMode="auto">
          <a:xfrm>
            <a:off x="1163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4996" name="Rectangle 3" title="decorative picture"/>
          <p:cNvSpPr>
            <a:spLocks noChangeArrowheads="1"/>
          </p:cNvSpPr>
          <p:nvPr/>
        </p:nvSpPr>
        <p:spPr bwMode="auto">
          <a:xfrm>
            <a:off x="2687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4997" name="Rectangle 4" title="decorative picture"/>
          <p:cNvSpPr>
            <a:spLocks noChangeArrowheads="1"/>
          </p:cNvSpPr>
          <p:nvPr/>
        </p:nvSpPr>
        <p:spPr bwMode="auto">
          <a:xfrm>
            <a:off x="1544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4998" name="Rectangle 5" title="decorative picture"/>
          <p:cNvSpPr>
            <a:spLocks noChangeArrowheads="1"/>
          </p:cNvSpPr>
          <p:nvPr/>
        </p:nvSpPr>
        <p:spPr bwMode="auto">
          <a:xfrm>
            <a:off x="2306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4999" name="Rectangle 6" title="decorative picture"/>
          <p:cNvSpPr>
            <a:spLocks noChangeArrowheads="1"/>
          </p:cNvSpPr>
          <p:nvPr/>
        </p:nvSpPr>
        <p:spPr bwMode="auto">
          <a:xfrm>
            <a:off x="1925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00" name="Rectangle 7" title="decorative picture"/>
          <p:cNvSpPr>
            <a:spLocks noChangeArrowheads="1"/>
          </p:cNvSpPr>
          <p:nvPr/>
        </p:nvSpPr>
        <p:spPr bwMode="auto">
          <a:xfrm>
            <a:off x="3068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01" name="Rectangle 8" title="decorative picture"/>
          <p:cNvSpPr>
            <a:spLocks noChangeArrowheads="1"/>
          </p:cNvSpPr>
          <p:nvPr/>
        </p:nvSpPr>
        <p:spPr bwMode="auto">
          <a:xfrm>
            <a:off x="3449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02" name="Rectangle 9" title="decorative picture"/>
          <p:cNvSpPr>
            <a:spLocks noChangeArrowheads="1"/>
          </p:cNvSpPr>
          <p:nvPr/>
        </p:nvSpPr>
        <p:spPr bwMode="auto">
          <a:xfrm>
            <a:off x="3830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03" name="Rectangle 10" title="decorative picture"/>
          <p:cNvSpPr>
            <a:spLocks noChangeArrowheads="1"/>
          </p:cNvSpPr>
          <p:nvPr/>
        </p:nvSpPr>
        <p:spPr bwMode="auto">
          <a:xfrm>
            <a:off x="4592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85004" name="Rectangle 11"/>
          <p:cNvSpPr>
            <a:spLocks noChangeArrowheads="1"/>
          </p:cNvSpPr>
          <p:nvPr/>
        </p:nvSpPr>
        <p:spPr bwMode="auto">
          <a:xfrm>
            <a:off x="1163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05" name="Rectangle 12"/>
          <p:cNvSpPr>
            <a:spLocks noChangeArrowheads="1"/>
          </p:cNvSpPr>
          <p:nvPr/>
        </p:nvSpPr>
        <p:spPr bwMode="auto">
          <a:xfrm>
            <a:off x="2687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06" name="Rectangle 13"/>
          <p:cNvSpPr>
            <a:spLocks noChangeArrowheads="1"/>
          </p:cNvSpPr>
          <p:nvPr/>
        </p:nvSpPr>
        <p:spPr bwMode="auto">
          <a:xfrm>
            <a:off x="1544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07" name="Rectangle 14"/>
          <p:cNvSpPr>
            <a:spLocks noChangeArrowheads="1"/>
          </p:cNvSpPr>
          <p:nvPr/>
        </p:nvSpPr>
        <p:spPr bwMode="auto">
          <a:xfrm>
            <a:off x="2306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08" name="Rectangle 15"/>
          <p:cNvSpPr>
            <a:spLocks noChangeArrowheads="1"/>
          </p:cNvSpPr>
          <p:nvPr/>
        </p:nvSpPr>
        <p:spPr bwMode="auto">
          <a:xfrm>
            <a:off x="1925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09" name="Rectangle 16"/>
          <p:cNvSpPr>
            <a:spLocks noChangeArrowheads="1"/>
          </p:cNvSpPr>
          <p:nvPr/>
        </p:nvSpPr>
        <p:spPr bwMode="auto">
          <a:xfrm>
            <a:off x="3068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0" name="Rectangle 17"/>
          <p:cNvSpPr>
            <a:spLocks noChangeArrowheads="1"/>
          </p:cNvSpPr>
          <p:nvPr/>
        </p:nvSpPr>
        <p:spPr bwMode="auto">
          <a:xfrm>
            <a:off x="3449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1" name="Rectangle 18"/>
          <p:cNvSpPr>
            <a:spLocks noChangeArrowheads="1"/>
          </p:cNvSpPr>
          <p:nvPr/>
        </p:nvSpPr>
        <p:spPr bwMode="auto">
          <a:xfrm>
            <a:off x="3830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2" name="Rectangle 19"/>
          <p:cNvSpPr>
            <a:spLocks noChangeArrowheads="1"/>
          </p:cNvSpPr>
          <p:nvPr/>
        </p:nvSpPr>
        <p:spPr bwMode="auto">
          <a:xfrm>
            <a:off x="4211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3" name="Rectangle 20"/>
          <p:cNvSpPr>
            <a:spLocks noChangeArrowheads="1"/>
          </p:cNvSpPr>
          <p:nvPr/>
        </p:nvSpPr>
        <p:spPr bwMode="auto">
          <a:xfrm>
            <a:off x="4592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4" name="Rectangle 21"/>
          <p:cNvSpPr>
            <a:spLocks noChangeArrowheads="1"/>
          </p:cNvSpPr>
          <p:nvPr/>
        </p:nvSpPr>
        <p:spPr bwMode="auto">
          <a:xfrm>
            <a:off x="4973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5" name="Rectangle 22"/>
          <p:cNvSpPr>
            <a:spLocks noChangeArrowheads="1"/>
          </p:cNvSpPr>
          <p:nvPr/>
        </p:nvSpPr>
        <p:spPr bwMode="auto">
          <a:xfrm>
            <a:off x="5354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6" name="Rectangle 23"/>
          <p:cNvSpPr>
            <a:spLocks noChangeArrowheads="1"/>
          </p:cNvSpPr>
          <p:nvPr/>
        </p:nvSpPr>
        <p:spPr bwMode="auto">
          <a:xfrm>
            <a:off x="5735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7" name="Rectangle 24"/>
          <p:cNvSpPr>
            <a:spLocks noChangeArrowheads="1"/>
          </p:cNvSpPr>
          <p:nvPr/>
        </p:nvSpPr>
        <p:spPr bwMode="auto">
          <a:xfrm>
            <a:off x="6116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8" name="Rectangle 25"/>
          <p:cNvSpPr>
            <a:spLocks noChangeArrowheads="1"/>
          </p:cNvSpPr>
          <p:nvPr/>
        </p:nvSpPr>
        <p:spPr bwMode="auto">
          <a:xfrm>
            <a:off x="6497638" y="4287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19" name="Rectangle 26"/>
          <p:cNvSpPr>
            <a:spLocks noChangeArrowheads="1"/>
          </p:cNvSpPr>
          <p:nvPr/>
        </p:nvSpPr>
        <p:spPr bwMode="auto">
          <a:xfrm>
            <a:off x="6878638" y="4287838"/>
            <a:ext cx="368300" cy="368300"/>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0" name="Rectangle 27"/>
          <p:cNvSpPr>
            <a:spLocks noChangeArrowheads="1"/>
          </p:cNvSpPr>
          <p:nvPr/>
        </p:nvSpPr>
        <p:spPr bwMode="auto">
          <a:xfrm>
            <a:off x="7259638" y="4287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1" name="Rectangle 28"/>
          <p:cNvSpPr>
            <a:spLocks noChangeArrowheads="1"/>
          </p:cNvSpPr>
          <p:nvPr/>
        </p:nvSpPr>
        <p:spPr bwMode="auto">
          <a:xfrm>
            <a:off x="7640638" y="4287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2" name="Rectangle 29"/>
          <p:cNvSpPr>
            <a:spLocks noChangeArrowheads="1"/>
          </p:cNvSpPr>
          <p:nvPr/>
        </p:nvSpPr>
        <p:spPr bwMode="auto">
          <a:xfrm>
            <a:off x="1163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3" name="Rectangle 30"/>
          <p:cNvSpPr>
            <a:spLocks noChangeArrowheads="1"/>
          </p:cNvSpPr>
          <p:nvPr/>
        </p:nvSpPr>
        <p:spPr bwMode="auto">
          <a:xfrm>
            <a:off x="2687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4" name="Rectangle 31"/>
          <p:cNvSpPr>
            <a:spLocks noChangeArrowheads="1"/>
          </p:cNvSpPr>
          <p:nvPr/>
        </p:nvSpPr>
        <p:spPr bwMode="auto">
          <a:xfrm>
            <a:off x="1544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5" name="Rectangle 32"/>
          <p:cNvSpPr>
            <a:spLocks noChangeArrowheads="1"/>
          </p:cNvSpPr>
          <p:nvPr/>
        </p:nvSpPr>
        <p:spPr bwMode="auto">
          <a:xfrm>
            <a:off x="2306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6" name="Rectangle 33"/>
          <p:cNvSpPr>
            <a:spLocks noChangeArrowheads="1"/>
          </p:cNvSpPr>
          <p:nvPr/>
        </p:nvSpPr>
        <p:spPr bwMode="auto">
          <a:xfrm>
            <a:off x="1925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7" name="Rectangle 34"/>
          <p:cNvSpPr>
            <a:spLocks noChangeArrowheads="1"/>
          </p:cNvSpPr>
          <p:nvPr/>
        </p:nvSpPr>
        <p:spPr bwMode="auto">
          <a:xfrm>
            <a:off x="3068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8" name="Rectangle 35"/>
          <p:cNvSpPr>
            <a:spLocks noChangeArrowheads="1"/>
          </p:cNvSpPr>
          <p:nvPr/>
        </p:nvSpPr>
        <p:spPr bwMode="auto">
          <a:xfrm>
            <a:off x="3449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29" name="Rectangle 36"/>
          <p:cNvSpPr>
            <a:spLocks noChangeArrowheads="1"/>
          </p:cNvSpPr>
          <p:nvPr/>
        </p:nvSpPr>
        <p:spPr bwMode="auto">
          <a:xfrm>
            <a:off x="3830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0" name="Rectangle 37"/>
          <p:cNvSpPr>
            <a:spLocks noChangeArrowheads="1"/>
          </p:cNvSpPr>
          <p:nvPr/>
        </p:nvSpPr>
        <p:spPr bwMode="auto">
          <a:xfrm>
            <a:off x="4211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1" name="Rectangle 38"/>
          <p:cNvSpPr>
            <a:spLocks noChangeArrowheads="1"/>
          </p:cNvSpPr>
          <p:nvPr/>
        </p:nvSpPr>
        <p:spPr bwMode="auto">
          <a:xfrm>
            <a:off x="4592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2" name="Rectangle 39"/>
          <p:cNvSpPr>
            <a:spLocks noChangeArrowheads="1"/>
          </p:cNvSpPr>
          <p:nvPr/>
        </p:nvSpPr>
        <p:spPr bwMode="auto">
          <a:xfrm>
            <a:off x="4973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3" name="Rectangle 40"/>
          <p:cNvSpPr>
            <a:spLocks noChangeArrowheads="1"/>
          </p:cNvSpPr>
          <p:nvPr/>
        </p:nvSpPr>
        <p:spPr bwMode="auto">
          <a:xfrm>
            <a:off x="5354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4" name="Rectangle 41"/>
          <p:cNvSpPr>
            <a:spLocks noChangeArrowheads="1"/>
          </p:cNvSpPr>
          <p:nvPr/>
        </p:nvSpPr>
        <p:spPr bwMode="auto">
          <a:xfrm>
            <a:off x="5735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5" name="Rectangle 42"/>
          <p:cNvSpPr>
            <a:spLocks noChangeArrowheads="1"/>
          </p:cNvSpPr>
          <p:nvPr/>
        </p:nvSpPr>
        <p:spPr bwMode="auto">
          <a:xfrm>
            <a:off x="6116638" y="3906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6" name="Rectangle 43"/>
          <p:cNvSpPr>
            <a:spLocks noChangeArrowheads="1"/>
          </p:cNvSpPr>
          <p:nvPr/>
        </p:nvSpPr>
        <p:spPr bwMode="auto">
          <a:xfrm>
            <a:off x="6497638" y="3906838"/>
            <a:ext cx="368300" cy="368300"/>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7" name="Rectangle 44"/>
          <p:cNvSpPr>
            <a:spLocks noChangeArrowheads="1"/>
          </p:cNvSpPr>
          <p:nvPr/>
        </p:nvSpPr>
        <p:spPr bwMode="auto">
          <a:xfrm>
            <a:off x="6878638" y="3906838"/>
            <a:ext cx="368300" cy="368300"/>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8" name="Rectangle 45"/>
          <p:cNvSpPr>
            <a:spLocks noChangeArrowheads="1"/>
          </p:cNvSpPr>
          <p:nvPr/>
        </p:nvSpPr>
        <p:spPr bwMode="auto">
          <a:xfrm>
            <a:off x="7259638" y="3906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39" name="Rectangle 46"/>
          <p:cNvSpPr>
            <a:spLocks noChangeArrowheads="1"/>
          </p:cNvSpPr>
          <p:nvPr/>
        </p:nvSpPr>
        <p:spPr bwMode="auto">
          <a:xfrm>
            <a:off x="7640638" y="3906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0" name="Rectangle 47"/>
          <p:cNvSpPr>
            <a:spLocks noChangeArrowheads="1"/>
          </p:cNvSpPr>
          <p:nvPr/>
        </p:nvSpPr>
        <p:spPr bwMode="auto">
          <a:xfrm>
            <a:off x="4211638" y="4668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1" name="Rectangle 48"/>
          <p:cNvSpPr>
            <a:spLocks noChangeArrowheads="1"/>
          </p:cNvSpPr>
          <p:nvPr/>
        </p:nvSpPr>
        <p:spPr bwMode="auto">
          <a:xfrm>
            <a:off x="1163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2" name="Rectangle 49"/>
          <p:cNvSpPr>
            <a:spLocks noChangeArrowheads="1"/>
          </p:cNvSpPr>
          <p:nvPr/>
        </p:nvSpPr>
        <p:spPr bwMode="auto">
          <a:xfrm>
            <a:off x="2687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3" name="Rectangle 50"/>
          <p:cNvSpPr>
            <a:spLocks noChangeArrowheads="1"/>
          </p:cNvSpPr>
          <p:nvPr/>
        </p:nvSpPr>
        <p:spPr bwMode="auto">
          <a:xfrm>
            <a:off x="1544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4" name="Rectangle 51"/>
          <p:cNvSpPr>
            <a:spLocks noChangeArrowheads="1"/>
          </p:cNvSpPr>
          <p:nvPr/>
        </p:nvSpPr>
        <p:spPr bwMode="auto">
          <a:xfrm>
            <a:off x="2306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5" name="Rectangle 52"/>
          <p:cNvSpPr>
            <a:spLocks noChangeArrowheads="1"/>
          </p:cNvSpPr>
          <p:nvPr/>
        </p:nvSpPr>
        <p:spPr bwMode="auto">
          <a:xfrm>
            <a:off x="1925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6" name="Rectangle 53"/>
          <p:cNvSpPr>
            <a:spLocks noChangeArrowheads="1"/>
          </p:cNvSpPr>
          <p:nvPr/>
        </p:nvSpPr>
        <p:spPr bwMode="auto">
          <a:xfrm>
            <a:off x="3068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7" name="Rectangle 54"/>
          <p:cNvSpPr>
            <a:spLocks noChangeArrowheads="1"/>
          </p:cNvSpPr>
          <p:nvPr/>
        </p:nvSpPr>
        <p:spPr bwMode="auto">
          <a:xfrm>
            <a:off x="3449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8" name="Rectangle 55"/>
          <p:cNvSpPr>
            <a:spLocks noChangeArrowheads="1"/>
          </p:cNvSpPr>
          <p:nvPr/>
        </p:nvSpPr>
        <p:spPr bwMode="auto">
          <a:xfrm>
            <a:off x="3830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49" name="Rectangle 56"/>
          <p:cNvSpPr>
            <a:spLocks noChangeArrowheads="1"/>
          </p:cNvSpPr>
          <p:nvPr/>
        </p:nvSpPr>
        <p:spPr bwMode="auto">
          <a:xfrm>
            <a:off x="4211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0" name="Rectangle 57"/>
          <p:cNvSpPr>
            <a:spLocks noChangeArrowheads="1"/>
          </p:cNvSpPr>
          <p:nvPr/>
        </p:nvSpPr>
        <p:spPr bwMode="auto">
          <a:xfrm>
            <a:off x="4592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1" name="Rectangle 58"/>
          <p:cNvSpPr>
            <a:spLocks noChangeArrowheads="1"/>
          </p:cNvSpPr>
          <p:nvPr/>
        </p:nvSpPr>
        <p:spPr bwMode="auto">
          <a:xfrm>
            <a:off x="4973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2" name="Rectangle 59"/>
          <p:cNvSpPr>
            <a:spLocks noChangeArrowheads="1"/>
          </p:cNvSpPr>
          <p:nvPr/>
        </p:nvSpPr>
        <p:spPr bwMode="auto">
          <a:xfrm>
            <a:off x="5354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3" name="Rectangle 60"/>
          <p:cNvSpPr>
            <a:spLocks noChangeArrowheads="1"/>
          </p:cNvSpPr>
          <p:nvPr/>
        </p:nvSpPr>
        <p:spPr bwMode="auto">
          <a:xfrm>
            <a:off x="5735638" y="3525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4" name="Rectangle 61"/>
          <p:cNvSpPr>
            <a:spLocks noChangeArrowheads="1"/>
          </p:cNvSpPr>
          <p:nvPr/>
        </p:nvSpPr>
        <p:spPr bwMode="auto">
          <a:xfrm>
            <a:off x="6116638" y="3525838"/>
            <a:ext cx="368300" cy="368300"/>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5" name="Rectangle 62"/>
          <p:cNvSpPr>
            <a:spLocks noChangeArrowheads="1"/>
          </p:cNvSpPr>
          <p:nvPr/>
        </p:nvSpPr>
        <p:spPr bwMode="auto">
          <a:xfrm>
            <a:off x="6497638" y="3525838"/>
            <a:ext cx="368300" cy="368300"/>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6" name="Rectangle 63"/>
          <p:cNvSpPr>
            <a:spLocks noChangeArrowheads="1"/>
          </p:cNvSpPr>
          <p:nvPr/>
        </p:nvSpPr>
        <p:spPr bwMode="auto">
          <a:xfrm>
            <a:off x="6878638" y="3525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7" name="Rectangle 64"/>
          <p:cNvSpPr>
            <a:spLocks noChangeArrowheads="1"/>
          </p:cNvSpPr>
          <p:nvPr/>
        </p:nvSpPr>
        <p:spPr bwMode="auto">
          <a:xfrm>
            <a:off x="7259638" y="3525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8" name="Rectangle 65"/>
          <p:cNvSpPr>
            <a:spLocks noChangeArrowheads="1"/>
          </p:cNvSpPr>
          <p:nvPr/>
        </p:nvSpPr>
        <p:spPr bwMode="auto">
          <a:xfrm>
            <a:off x="7640638" y="3525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59" name="Rectangle 66"/>
          <p:cNvSpPr>
            <a:spLocks noChangeArrowheads="1"/>
          </p:cNvSpPr>
          <p:nvPr/>
        </p:nvSpPr>
        <p:spPr bwMode="auto">
          <a:xfrm>
            <a:off x="1163638" y="3144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0" name="Rectangle 67"/>
          <p:cNvSpPr>
            <a:spLocks noChangeArrowheads="1"/>
          </p:cNvSpPr>
          <p:nvPr/>
        </p:nvSpPr>
        <p:spPr bwMode="auto">
          <a:xfrm>
            <a:off x="1544638" y="3144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1" name="Rectangle 68"/>
          <p:cNvSpPr>
            <a:spLocks noChangeArrowheads="1"/>
          </p:cNvSpPr>
          <p:nvPr/>
        </p:nvSpPr>
        <p:spPr bwMode="auto">
          <a:xfrm>
            <a:off x="5735638" y="3144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2" name="Rectangle 69"/>
          <p:cNvSpPr>
            <a:spLocks noChangeArrowheads="1"/>
          </p:cNvSpPr>
          <p:nvPr/>
        </p:nvSpPr>
        <p:spPr bwMode="auto">
          <a:xfrm>
            <a:off x="6116638" y="3144838"/>
            <a:ext cx="368300" cy="368300"/>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3" name="Rectangle 70"/>
          <p:cNvSpPr>
            <a:spLocks noChangeArrowheads="1"/>
          </p:cNvSpPr>
          <p:nvPr/>
        </p:nvSpPr>
        <p:spPr bwMode="auto">
          <a:xfrm>
            <a:off x="6497638" y="3144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4" name="Rectangle 71"/>
          <p:cNvSpPr>
            <a:spLocks noChangeArrowheads="1"/>
          </p:cNvSpPr>
          <p:nvPr/>
        </p:nvSpPr>
        <p:spPr bwMode="auto">
          <a:xfrm>
            <a:off x="6878638" y="3144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5" name="Rectangle 72"/>
          <p:cNvSpPr>
            <a:spLocks noChangeArrowheads="1"/>
          </p:cNvSpPr>
          <p:nvPr/>
        </p:nvSpPr>
        <p:spPr bwMode="auto">
          <a:xfrm>
            <a:off x="7259638" y="3144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6" name="Rectangle 73"/>
          <p:cNvSpPr>
            <a:spLocks noChangeArrowheads="1"/>
          </p:cNvSpPr>
          <p:nvPr/>
        </p:nvSpPr>
        <p:spPr bwMode="auto">
          <a:xfrm>
            <a:off x="7640638" y="3144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7" name="Rectangle 74"/>
          <p:cNvSpPr>
            <a:spLocks noChangeArrowheads="1"/>
          </p:cNvSpPr>
          <p:nvPr/>
        </p:nvSpPr>
        <p:spPr bwMode="auto">
          <a:xfrm>
            <a:off x="1163638" y="2763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8" name="Rectangle 75"/>
          <p:cNvSpPr>
            <a:spLocks noChangeArrowheads="1"/>
          </p:cNvSpPr>
          <p:nvPr/>
        </p:nvSpPr>
        <p:spPr bwMode="auto">
          <a:xfrm>
            <a:off x="1544638" y="27638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69" name="Rectangle 76"/>
          <p:cNvSpPr>
            <a:spLocks noChangeArrowheads="1"/>
          </p:cNvSpPr>
          <p:nvPr/>
        </p:nvSpPr>
        <p:spPr bwMode="auto">
          <a:xfrm>
            <a:off x="5735638" y="2763838"/>
            <a:ext cx="368300" cy="368300"/>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70" name="Rectangle 77"/>
          <p:cNvSpPr>
            <a:spLocks noChangeArrowheads="1"/>
          </p:cNvSpPr>
          <p:nvPr/>
        </p:nvSpPr>
        <p:spPr bwMode="auto">
          <a:xfrm>
            <a:off x="6116638" y="2763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71" name="Rectangle 78"/>
          <p:cNvSpPr>
            <a:spLocks noChangeArrowheads="1"/>
          </p:cNvSpPr>
          <p:nvPr/>
        </p:nvSpPr>
        <p:spPr bwMode="auto">
          <a:xfrm>
            <a:off x="6497638" y="2763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72" name="Rectangle 79"/>
          <p:cNvSpPr>
            <a:spLocks noChangeArrowheads="1"/>
          </p:cNvSpPr>
          <p:nvPr/>
        </p:nvSpPr>
        <p:spPr bwMode="auto">
          <a:xfrm>
            <a:off x="6878638" y="2763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73" name="Rectangle 80"/>
          <p:cNvSpPr>
            <a:spLocks noChangeArrowheads="1"/>
          </p:cNvSpPr>
          <p:nvPr/>
        </p:nvSpPr>
        <p:spPr bwMode="auto">
          <a:xfrm>
            <a:off x="7259638" y="2763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74" name="Rectangle 81"/>
          <p:cNvSpPr>
            <a:spLocks noChangeArrowheads="1"/>
          </p:cNvSpPr>
          <p:nvPr/>
        </p:nvSpPr>
        <p:spPr bwMode="auto">
          <a:xfrm>
            <a:off x="7640638" y="2763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75" name="Rectangle 82"/>
          <p:cNvSpPr>
            <a:spLocks noChangeArrowheads="1"/>
          </p:cNvSpPr>
          <p:nvPr/>
        </p:nvSpPr>
        <p:spPr bwMode="auto">
          <a:xfrm>
            <a:off x="7640638" y="2382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76" name="Rectangle 83"/>
          <p:cNvSpPr>
            <a:spLocks noChangeArrowheads="1"/>
          </p:cNvSpPr>
          <p:nvPr/>
        </p:nvSpPr>
        <p:spPr bwMode="auto">
          <a:xfrm>
            <a:off x="1163638" y="2382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77" name="Line 84"/>
          <p:cNvSpPr>
            <a:spLocks noChangeShapeType="1"/>
          </p:cNvSpPr>
          <p:nvPr/>
        </p:nvSpPr>
        <p:spPr bwMode="auto">
          <a:xfrm>
            <a:off x="5729288" y="3138488"/>
            <a:ext cx="381000" cy="1587"/>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078" name="Line 85"/>
          <p:cNvSpPr>
            <a:spLocks noChangeShapeType="1"/>
          </p:cNvSpPr>
          <p:nvPr/>
        </p:nvSpPr>
        <p:spPr bwMode="auto">
          <a:xfrm>
            <a:off x="6110288" y="3138488"/>
            <a:ext cx="1587" cy="38100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079" name="Line 86"/>
          <p:cNvSpPr>
            <a:spLocks noChangeShapeType="1"/>
          </p:cNvSpPr>
          <p:nvPr/>
        </p:nvSpPr>
        <p:spPr bwMode="auto">
          <a:xfrm>
            <a:off x="6110288" y="3519488"/>
            <a:ext cx="381000" cy="1587"/>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080" name="Line 87"/>
          <p:cNvSpPr>
            <a:spLocks noChangeShapeType="1"/>
          </p:cNvSpPr>
          <p:nvPr/>
        </p:nvSpPr>
        <p:spPr bwMode="auto">
          <a:xfrm>
            <a:off x="6491288" y="3519488"/>
            <a:ext cx="1587" cy="38100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081" name="Line 88"/>
          <p:cNvSpPr>
            <a:spLocks noChangeShapeType="1"/>
          </p:cNvSpPr>
          <p:nvPr/>
        </p:nvSpPr>
        <p:spPr bwMode="auto">
          <a:xfrm>
            <a:off x="6491288" y="3900488"/>
            <a:ext cx="381000" cy="1587"/>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082" name="Line 89"/>
          <p:cNvSpPr>
            <a:spLocks noChangeShapeType="1"/>
          </p:cNvSpPr>
          <p:nvPr/>
        </p:nvSpPr>
        <p:spPr bwMode="auto">
          <a:xfrm>
            <a:off x="6872288" y="3900488"/>
            <a:ext cx="1587" cy="38100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083" name="Line 90"/>
          <p:cNvSpPr>
            <a:spLocks noChangeShapeType="1"/>
          </p:cNvSpPr>
          <p:nvPr/>
        </p:nvSpPr>
        <p:spPr bwMode="auto">
          <a:xfrm>
            <a:off x="6872288" y="4281488"/>
            <a:ext cx="381000" cy="1587"/>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084" name="Line 91"/>
          <p:cNvSpPr>
            <a:spLocks noChangeShapeType="1"/>
          </p:cNvSpPr>
          <p:nvPr/>
        </p:nvSpPr>
        <p:spPr bwMode="auto">
          <a:xfrm>
            <a:off x="7253288" y="4281488"/>
            <a:ext cx="1587" cy="38100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085" name="Rectangle 92"/>
          <p:cNvSpPr>
            <a:spLocks noChangeArrowheads="1"/>
          </p:cNvSpPr>
          <p:nvPr/>
        </p:nvSpPr>
        <p:spPr bwMode="auto">
          <a:xfrm>
            <a:off x="2992438" y="1316038"/>
            <a:ext cx="368300" cy="368300"/>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86" name="Rectangle 93"/>
          <p:cNvSpPr>
            <a:spLocks noChangeArrowheads="1"/>
          </p:cNvSpPr>
          <p:nvPr/>
        </p:nvSpPr>
        <p:spPr bwMode="auto">
          <a:xfrm>
            <a:off x="3386138" y="1295400"/>
            <a:ext cx="13779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a:latin typeface="Librarian" charset="0"/>
              </a:rPr>
              <a:t>= Metal</a:t>
            </a:r>
          </a:p>
        </p:txBody>
      </p:sp>
      <p:sp>
        <p:nvSpPr>
          <p:cNvPr id="85087" name="Rectangle 94"/>
          <p:cNvSpPr>
            <a:spLocks noChangeArrowheads="1"/>
          </p:cNvSpPr>
          <p:nvPr/>
        </p:nvSpPr>
        <p:spPr bwMode="auto">
          <a:xfrm>
            <a:off x="2992438" y="1849438"/>
            <a:ext cx="368300" cy="368300"/>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88" name="Rectangle 95"/>
          <p:cNvSpPr>
            <a:spLocks noChangeArrowheads="1"/>
          </p:cNvSpPr>
          <p:nvPr/>
        </p:nvSpPr>
        <p:spPr bwMode="auto">
          <a:xfrm>
            <a:off x="3348038" y="1828800"/>
            <a:ext cx="19272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a:latin typeface="Librarian" charset="0"/>
              </a:rPr>
              <a:t>= Metalloid</a:t>
            </a:r>
          </a:p>
        </p:txBody>
      </p:sp>
      <p:sp>
        <p:nvSpPr>
          <p:cNvPr id="85089" name="Rectangle 96"/>
          <p:cNvSpPr>
            <a:spLocks noChangeArrowheads="1"/>
          </p:cNvSpPr>
          <p:nvPr/>
        </p:nvSpPr>
        <p:spPr bwMode="auto">
          <a:xfrm>
            <a:off x="2992438" y="2382838"/>
            <a:ext cx="368300" cy="368300"/>
          </a:xfrm>
          <a:prstGeom prst="rect">
            <a:avLst/>
          </a:prstGeom>
          <a:solidFill>
            <a:srgbClr val="FFFF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90" name="Rectangle 97"/>
          <p:cNvSpPr>
            <a:spLocks noChangeArrowheads="1"/>
          </p:cNvSpPr>
          <p:nvPr/>
        </p:nvSpPr>
        <p:spPr bwMode="auto">
          <a:xfrm>
            <a:off x="3309938" y="2362200"/>
            <a:ext cx="20193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a:latin typeface="Librarian" charset="0"/>
              </a:rPr>
              <a:t>= Nonmetal</a:t>
            </a:r>
          </a:p>
        </p:txBody>
      </p:sp>
      <p:grpSp>
        <p:nvGrpSpPr>
          <p:cNvPr id="85091" name="Group 98"/>
          <p:cNvGrpSpPr>
            <a:grpSpLocks/>
          </p:cNvGrpSpPr>
          <p:nvPr/>
        </p:nvGrpSpPr>
        <p:grpSpPr bwMode="auto">
          <a:xfrm>
            <a:off x="2673350" y="5340350"/>
            <a:ext cx="5319713" cy="747713"/>
            <a:chOff x="1684" y="3364"/>
            <a:chExt cx="3351" cy="471"/>
          </a:xfrm>
        </p:grpSpPr>
        <p:sp>
          <p:nvSpPr>
            <p:cNvPr id="85092" name="Rectangle 99"/>
            <p:cNvSpPr>
              <a:spLocks noChangeArrowheads="1"/>
            </p:cNvSpPr>
            <p:nvPr/>
          </p:nvSpPr>
          <p:spPr bwMode="auto">
            <a:xfrm>
              <a:off x="264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93" name="Rectangle 100"/>
            <p:cNvSpPr>
              <a:spLocks noChangeArrowheads="1"/>
            </p:cNvSpPr>
            <p:nvPr/>
          </p:nvSpPr>
          <p:spPr bwMode="auto">
            <a:xfrm>
              <a:off x="288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94" name="Rectangle 101"/>
            <p:cNvSpPr>
              <a:spLocks noChangeArrowheads="1"/>
            </p:cNvSpPr>
            <p:nvPr/>
          </p:nvSpPr>
          <p:spPr bwMode="auto">
            <a:xfrm>
              <a:off x="312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95" name="Rectangle 102"/>
            <p:cNvSpPr>
              <a:spLocks noChangeArrowheads="1"/>
            </p:cNvSpPr>
            <p:nvPr/>
          </p:nvSpPr>
          <p:spPr bwMode="auto">
            <a:xfrm>
              <a:off x="336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96" name="Rectangle 103"/>
            <p:cNvSpPr>
              <a:spLocks noChangeArrowheads="1"/>
            </p:cNvSpPr>
            <p:nvPr/>
          </p:nvSpPr>
          <p:spPr bwMode="auto">
            <a:xfrm>
              <a:off x="360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97" name="Rectangle 104"/>
            <p:cNvSpPr>
              <a:spLocks noChangeArrowheads="1"/>
            </p:cNvSpPr>
            <p:nvPr/>
          </p:nvSpPr>
          <p:spPr bwMode="auto">
            <a:xfrm>
              <a:off x="384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98" name="Rectangle 105"/>
            <p:cNvSpPr>
              <a:spLocks noChangeArrowheads="1"/>
            </p:cNvSpPr>
            <p:nvPr/>
          </p:nvSpPr>
          <p:spPr bwMode="auto">
            <a:xfrm>
              <a:off x="408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099" name="Rectangle 106"/>
            <p:cNvSpPr>
              <a:spLocks noChangeArrowheads="1"/>
            </p:cNvSpPr>
            <p:nvPr/>
          </p:nvSpPr>
          <p:spPr bwMode="auto">
            <a:xfrm>
              <a:off x="432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0" name="Rectangle 107"/>
            <p:cNvSpPr>
              <a:spLocks noChangeArrowheads="1"/>
            </p:cNvSpPr>
            <p:nvPr/>
          </p:nvSpPr>
          <p:spPr bwMode="auto">
            <a:xfrm>
              <a:off x="456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1" name="Rectangle 108"/>
            <p:cNvSpPr>
              <a:spLocks noChangeArrowheads="1"/>
            </p:cNvSpPr>
            <p:nvPr/>
          </p:nvSpPr>
          <p:spPr bwMode="auto">
            <a:xfrm>
              <a:off x="480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2" name="Rectangle 109"/>
            <p:cNvSpPr>
              <a:spLocks noChangeArrowheads="1"/>
            </p:cNvSpPr>
            <p:nvPr/>
          </p:nvSpPr>
          <p:spPr bwMode="auto">
            <a:xfrm>
              <a:off x="264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3" name="Rectangle 110"/>
            <p:cNvSpPr>
              <a:spLocks noChangeArrowheads="1"/>
            </p:cNvSpPr>
            <p:nvPr/>
          </p:nvSpPr>
          <p:spPr bwMode="auto">
            <a:xfrm>
              <a:off x="288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4" name="Rectangle 111"/>
            <p:cNvSpPr>
              <a:spLocks noChangeArrowheads="1"/>
            </p:cNvSpPr>
            <p:nvPr/>
          </p:nvSpPr>
          <p:spPr bwMode="auto">
            <a:xfrm>
              <a:off x="312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5" name="Rectangle 112"/>
            <p:cNvSpPr>
              <a:spLocks noChangeArrowheads="1"/>
            </p:cNvSpPr>
            <p:nvPr/>
          </p:nvSpPr>
          <p:spPr bwMode="auto">
            <a:xfrm>
              <a:off x="336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6" name="Rectangle 113"/>
            <p:cNvSpPr>
              <a:spLocks noChangeArrowheads="1"/>
            </p:cNvSpPr>
            <p:nvPr/>
          </p:nvSpPr>
          <p:spPr bwMode="auto">
            <a:xfrm>
              <a:off x="360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7" name="Rectangle 114"/>
            <p:cNvSpPr>
              <a:spLocks noChangeArrowheads="1"/>
            </p:cNvSpPr>
            <p:nvPr/>
          </p:nvSpPr>
          <p:spPr bwMode="auto">
            <a:xfrm>
              <a:off x="384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8" name="Rectangle 115"/>
            <p:cNvSpPr>
              <a:spLocks noChangeArrowheads="1"/>
            </p:cNvSpPr>
            <p:nvPr/>
          </p:nvSpPr>
          <p:spPr bwMode="auto">
            <a:xfrm>
              <a:off x="408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09" name="Rectangle 116"/>
            <p:cNvSpPr>
              <a:spLocks noChangeArrowheads="1"/>
            </p:cNvSpPr>
            <p:nvPr/>
          </p:nvSpPr>
          <p:spPr bwMode="auto">
            <a:xfrm>
              <a:off x="432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0" name="Rectangle 117"/>
            <p:cNvSpPr>
              <a:spLocks noChangeArrowheads="1"/>
            </p:cNvSpPr>
            <p:nvPr/>
          </p:nvSpPr>
          <p:spPr bwMode="auto">
            <a:xfrm>
              <a:off x="456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1" name="Rectangle 118"/>
            <p:cNvSpPr>
              <a:spLocks noChangeArrowheads="1"/>
            </p:cNvSpPr>
            <p:nvPr/>
          </p:nvSpPr>
          <p:spPr bwMode="auto">
            <a:xfrm>
              <a:off x="480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2" name="Rectangle 119"/>
            <p:cNvSpPr>
              <a:spLocks noChangeArrowheads="1"/>
            </p:cNvSpPr>
            <p:nvPr/>
          </p:nvSpPr>
          <p:spPr bwMode="auto">
            <a:xfrm>
              <a:off x="240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3" name="Rectangle 120"/>
            <p:cNvSpPr>
              <a:spLocks noChangeArrowheads="1"/>
            </p:cNvSpPr>
            <p:nvPr/>
          </p:nvSpPr>
          <p:spPr bwMode="auto">
            <a:xfrm>
              <a:off x="240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4" name="Rectangle 121"/>
            <p:cNvSpPr>
              <a:spLocks noChangeArrowheads="1"/>
            </p:cNvSpPr>
            <p:nvPr/>
          </p:nvSpPr>
          <p:spPr bwMode="auto">
            <a:xfrm>
              <a:off x="216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5" name="Rectangle 122"/>
            <p:cNvSpPr>
              <a:spLocks noChangeArrowheads="1"/>
            </p:cNvSpPr>
            <p:nvPr/>
          </p:nvSpPr>
          <p:spPr bwMode="auto">
            <a:xfrm>
              <a:off x="216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6" name="Rectangle 123"/>
            <p:cNvSpPr>
              <a:spLocks noChangeArrowheads="1"/>
            </p:cNvSpPr>
            <p:nvPr/>
          </p:nvSpPr>
          <p:spPr bwMode="auto">
            <a:xfrm>
              <a:off x="192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7" name="Rectangle 124"/>
            <p:cNvSpPr>
              <a:spLocks noChangeArrowheads="1"/>
            </p:cNvSpPr>
            <p:nvPr/>
          </p:nvSpPr>
          <p:spPr bwMode="auto">
            <a:xfrm>
              <a:off x="192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8" name="Rectangle 125"/>
            <p:cNvSpPr>
              <a:spLocks noChangeArrowheads="1"/>
            </p:cNvSpPr>
            <p:nvPr/>
          </p:nvSpPr>
          <p:spPr bwMode="auto">
            <a:xfrm>
              <a:off x="1684" y="336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5119" name="Rectangle 126"/>
            <p:cNvSpPr>
              <a:spLocks noChangeArrowheads="1"/>
            </p:cNvSpPr>
            <p:nvPr/>
          </p:nvSpPr>
          <p:spPr bwMode="auto">
            <a:xfrm>
              <a:off x="1684" y="3604"/>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FE0A9BBB-0992-4535-9AF6-5F35DF978664}" type="slidenum">
              <a:rPr lang="en-US" altLang="en-US" sz="1800" smtClean="0">
                <a:latin typeface="Arial" panose="020B0604020202020204" pitchFamily="34" charset="0"/>
              </a:rPr>
              <a:pPr>
                <a:spcBef>
                  <a:spcPct val="0"/>
                </a:spcBef>
                <a:buClrTx/>
                <a:buFontTx/>
                <a:buNone/>
              </a:pPr>
              <a:t>53</a:t>
            </a:fld>
            <a:endParaRPr lang="en-US" altLang="en-US" sz="1800" smtClean="0">
              <a:latin typeface="Arial" panose="020B0604020202020204" pitchFamily="34" charset="0"/>
            </a:endParaRPr>
          </a:p>
        </p:txBody>
      </p:sp>
      <p:sp>
        <p:nvSpPr>
          <p:cNvPr id="87043" name="Rectangle 1"/>
          <p:cNvSpPr>
            <a:spLocks noGrp="1" noChangeArrowheads="1"/>
          </p:cNvSpPr>
          <p:nvPr>
            <p:ph type="title"/>
          </p:nvPr>
        </p:nvSpPr>
        <p:spPr>
          <a:xfrm>
            <a:off x="685800" y="228600"/>
            <a:ext cx="7772400" cy="838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Metals</a:t>
            </a:r>
          </a:p>
        </p:txBody>
      </p:sp>
      <p:sp>
        <p:nvSpPr>
          <p:cNvPr id="34818" name="Rectangle 2"/>
          <p:cNvSpPr>
            <a:spLocks noGrp="1" noChangeArrowheads="1"/>
          </p:cNvSpPr>
          <p:nvPr>
            <p:ph type="body" idx="1"/>
          </p:nvPr>
        </p:nvSpPr>
        <p:spPr>
          <a:xfrm>
            <a:off x="304800" y="990600"/>
            <a:ext cx="6248400" cy="5730875"/>
          </a:xfrm>
        </p:spPr>
        <p:txBody>
          <a:bodyPr/>
          <a:lstStyle/>
          <a:p>
            <a:pPr marL="341313" indent="-341313" eaLnBrk="1" hangingPunct="1">
              <a:lnSpc>
                <a:spcPct val="90000"/>
              </a:lnSpc>
              <a:spcBef>
                <a:spcPts val="65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solids at room temperature, except Hg</a:t>
            </a:r>
          </a:p>
          <a:p>
            <a:pPr marL="341313" indent="-341313" eaLnBrk="1" hangingPunct="1">
              <a:lnSpc>
                <a:spcPct val="90000"/>
              </a:lnSpc>
              <a:spcBef>
                <a:spcPts val="65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reflective surface</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shiny</a:t>
            </a:r>
          </a:p>
          <a:p>
            <a:pPr marL="341313" indent="-341313" eaLnBrk="1" hangingPunct="1">
              <a:lnSpc>
                <a:spcPct val="90000"/>
              </a:lnSpc>
              <a:spcBef>
                <a:spcPts val="65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conduct heat</a:t>
            </a:r>
          </a:p>
          <a:p>
            <a:pPr marL="341313" indent="-341313" eaLnBrk="1" hangingPunct="1">
              <a:lnSpc>
                <a:spcPct val="90000"/>
              </a:lnSpc>
              <a:spcBef>
                <a:spcPts val="65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conduct electricity</a:t>
            </a:r>
          </a:p>
          <a:p>
            <a:pPr marL="341313" indent="-341313" eaLnBrk="1" hangingPunct="1">
              <a:lnSpc>
                <a:spcPct val="90000"/>
              </a:lnSpc>
              <a:spcBef>
                <a:spcPts val="65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malleable</a:t>
            </a:r>
          </a:p>
          <a:p>
            <a:pPr marL="741363" lvl="1" indent="-284163" eaLnBrk="1" hangingPunct="1">
              <a:lnSpc>
                <a:spcPct val="90000"/>
              </a:lnSpc>
              <a:spcBef>
                <a:spcPts val="65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can be shaped</a:t>
            </a:r>
          </a:p>
          <a:p>
            <a:pPr marL="341313" indent="-341313" eaLnBrk="1" hangingPunct="1">
              <a:lnSpc>
                <a:spcPct val="90000"/>
              </a:lnSpc>
              <a:spcBef>
                <a:spcPts val="65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ductile</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drawn or pulled into wires</a:t>
            </a:r>
          </a:p>
          <a:p>
            <a:pPr marL="341313" indent="-341313" eaLnBrk="1" hangingPunct="1">
              <a:lnSpc>
                <a:spcPct val="90000"/>
              </a:lnSpc>
              <a:spcBef>
                <a:spcPts val="65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lose electrons and form cations in reactions</a:t>
            </a:r>
          </a:p>
          <a:p>
            <a:pPr marL="341313" indent="-341313" eaLnBrk="1" hangingPunct="1">
              <a:lnSpc>
                <a:spcPct val="90000"/>
              </a:lnSpc>
              <a:spcBef>
                <a:spcPts val="65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about 75% of the elements are metals</a:t>
            </a:r>
          </a:p>
          <a:p>
            <a:pPr marL="341313" indent="-341313" eaLnBrk="1" hangingPunct="1">
              <a:lnSpc>
                <a:spcPct val="90000"/>
              </a:lnSpc>
              <a:spcBef>
                <a:spcPts val="65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600" smtClean="0"/>
              <a:t>lower left on the table</a:t>
            </a:r>
          </a:p>
          <a:p>
            <a:pPr marL="341313" indent="-341313" eaLnBrk="1" hangingPunct="1">
              <a:lnSpc>
                <a:spcPct val="90000"/>
              </a:lnSpc>
              <a:spcBef>
                <a:spcPts val="650"/>
              </a:spcBef>
              <a:buSzPct val="12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600" smtClean="0"/>
          </a:p>
        </p:txBody>
      </p:sp>
      <p:pic>
        <p:nvPicPr>
          <p:cNvPr id="34819" name="Picture 3"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l="38235" t="16602" r="52678" b="65747"/>
          <a:stretch>
            <a:fillRect/>
          </a:stretch>
        </p:blipFill>
        <p:spPr bwMode="auto">
          <a:xfrm>
            <a:off x="6826033" y="3446318"/>
            <a:ext cx="1882775" cy="2362200"/>
          </a:xfrm>
          <a:prstGeom prst="rect">
            <a:avLst/>
          </a:prstGeom>
          <a:noFill/>
          <a:ln>
            <a:noFill/>
          </a:ln>
          <a:effectLst/>
          <a:extLst>
            <a:ext uri="{909E8E84-426E-40DD-AFC4-6F175D3DCCD1}">
              <a14:hiddenFill xmlns:a14="http://schemas.microsoft.com/office/drawing/2010/main">
                <a:blipFill dpi="0" rotWithShape="0">
                  <a:blip/>
                  <a:srcRect l="38235" t="16602" r="52678" b="6574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l="11607" t="20750" r="79236" b="62471"/>
          <a:stretch>
            <a:fillRect/>
          </a:stretch>
        </p:blipFill>
        <p:spPr bwMode="auto">
          <a:xfrm>
            <a:off x="6653213" y="872836"/>
            <a:ext cx="1804987" cy="2133600"/>
          </a:xfrm>
          <a:prstGeom prst="rect">
            <a:avLst/>
          </a:prstGeom>
          <a:noFill/>
          <a:ln>
            <a:noFill/>
          </a:ln>
          <a:effectLst/>
          <a:extLst>
            <a:ext uri="{909E8E84-426E-40DD-AFC4-6F175D3DCCD1}">
              <a14:hiddenFill xmlns:a14="http://schemas.microsoft.com/office/drawing/2010/main">
                <a:blipFill dpi="0" rotWithShape="0">
                  <a:blip/>
                  <a:srcRect l="11607" t="20750" r="79236" b="6247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noChangeArrowheads="1"/>
          </p:cNvSpPr>
          <p:nvPr>
            <p:ph type="title"/>
          </p:nvPr>
        </p:nvSpPr>
        <p:spPr/>
        <p:txBody>
          <a:bodyPr/>
          <a:lstStyle/>
          <a:p>
            <a:r>
              <a:rPr lang="en-US" altLang="en-US" smtClean="0"/>
              <a:t>Periodic Table</a:t>
            </a:r>
            <a:endParaRPr lang="en-IN" altLang="en-US" sz="2000" smtClean="0"/>
          </a:p>
        </p:txBody>
      </p:sp>
      <p:sp>
        <p:nvSpPr>
          <p:cNvPr id="89091" name="Content Placeholder 2"/>
          <p:cNvSpPr>
            <a:spLocks noGrp="1" noChangeArrowheads="1"/>
          </p:cNvSpPr>
          <p:nvPr>
            <p:ph idx="1"/>
          </p:nvPr>
        </p:nvSpPr>
        <p:spPr>
          <a:xfrm>
            <a:off x="457200" y="1600200"/>
            <a:ext cx="8229600" cy="1828800"/>
          </a:xfrm>
        </p:spPr>
        <p:txBody>
          <a:bodyPr/>
          <a:lstStyle/>
          <a:p>
            <a:r>
              <a:rPr lang="en-US" altLang="en-US" sz="2600" smtClean="0"/>
              <a:t>Nonmetals are on the right side of the periodic table (they include H).</a:t>
            </a:r>
          </a:p>
          <a:p>
            <a:r>
              <a:rPr lang="en-US" altLang="en-US" sz="2600" smtClean="0"/>
              <a:t>They can be solid (like carbon), liquid (like bromine), or gas (like neon) at room temperature.</a:t>
            </a:r>
          </a:p>
        </p:txBody>
      </p:sp>
      <p:pic>
        <p:nvPicPr>
          <p:cNvPr id="89092" name="Picture 4" descr="Photographs of non-metals are described in the following list. Item 1. Sulfur, S, Pale powder. Item 2. Carbon, C, Dark Chunks. Item 3. Phosphorous, P, Dark powder."/>
          <p:cNvPicPr>
            <a:picLocks noChangeAspect="1"/>
          </p:cNvPicPr>
          <p:nvPr/>
        </p:nvPicPr>
        <p:blipFill>
          <a:blip r:embed="rId2">
            <a:extLst>
              <a:ext uri="{28A0092B-C50C-407E-A947-70E740481C1C}">
                <a14:useLocalDpi xmlns:a14="http://schemas.microsoft.com/office/drawing/2010/main" val="0"/>
              </a:ext>
            </a:extLst>
          </a:blip>
          <a:srcRect l="50256" r="-330"/>
          <a:stretch>
            <a:fillRect/>
          </a:stretch>
        </p:blipFill>
        <p:spPr bwMode="auto">
          <a:xfrm>
            <a:off x="762000" y="3752850"/>
            <a:ext cx="313055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The periodic table of the elements with explanations of its components. The elements are divided into metals, which make up the center and left part of the table, except for hydrogen, nonmetals, which make up the far right of the table, and the six metalloids between the metals and nonmetal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0038" y="3544888"/>
            <a:ext cx="45466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D936EB3A-591B-48E3-9720-9A0E3330F162}" type="slidenum">
              <a:rPr lang="en-US" altLang="en-US" sz="1800" smtClean="0">
                <a:latin typeface="Arial" panose="020B0604020202020204" pitchFamily="34" charset="0"/>
              </a:rPr>
              <a:pPr>
                <a:spcBef>
                  <a:spcPct val="0"/>
                </a:spcBef>
                <a:buClrTx/>
                <a:buFontTx/>
                <a:buNone/>
              </a:pPr>
              <a:t>55</a:t>
            </a:fld>
            <a:endParaRPr lang="en-US" altLang="en-US" sz="1800" smtClean="0">
              <a:latin typeface="Arial" panose="020B0604020202020204" pitchFamily="34" charset="0"/>
            </a:endParaRPr>
          </a:p>
        </p:txBody>
      </p:sp>
      <p:sp>
        <p:nvSpPr>
          <p:cNvPr id="90115" name="Rectangle 1"/>
          <p:cNvSpPr>
            <a:spLocks noGrp="1" noChangeArrowheads="1"/>
          </p:cNvSpPr>
          <p:nvPr>
            <p:ph type="title"/>
          </p:nvPr>
        </p:nvSpPr>
        <p:spPr>
          <a:xfrm>
            <a:off x="304800" y="304800"/>
            <a:ext cx="7772400" cy="838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Nonmetals</a:t>
            </a:r>
          </a:p>
        </p:txBody>
      </p:sp>
      <p:sp>
        <p:nvSpPr>
          <p:cNvPr id="35842" name="Rectangle 2"/>
          <p:cNvSpPr>
            <a:spLocks noGrp="1" noChangeArrowheads="1"/>
          </p:cNvSpPr>
          <p:nvPr>
            <p:ph type="body" idx="1"/>
          </p:nvPr>
        </p:nvSpPr>
        <p:spPr>
          <a:xfrm>
            <a:off x="304800" y="1143000"/>
            <a:ext cx="5486400" cy="5170488"/>
          </a:xfrm>
        </p:spPr>
        <p:txBody>
          <a:bodyPr/>
          <a:lstStyle/>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found in all 3 states</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poor conductors of heat</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poor conductors of electricity</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solids are brittle</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gain electrons in reactions to become anions</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upper right on the table</a:t>
            </a:r>
          </a:p>
          <a:p>
            <a:pPr marL="741363" lvl="1" indent="-284163" eaLnBrk="1" hangingPunct="1">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except H</a:t>
            </a:r>
          </a:p>
          <a:p>
            <a:pPr marL="341313" indent="-341313" eaLnBrk="1" hangingPunct="1">
              <a:buSzPct val="12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mtClean="0"/>
          </a:p>
        </p:txBody>
      </p:sp>
      <p:grpSp>
        <p:nvGrpSpPr>
          <p:cNvPr id="90117" name="Group 3" title="decorative picture"/>
          <p:cNvGrpSpPr>
            <a:grpSpLocks/>
          </p:cNvGrpSpPr>
          <p:nvPr/>
        </p:nvGrpSpPr>
        <p:grpSpPr bwMode="auto">
          <a:xfrm>
            <a:off x="6400800" y="0"/>
            <a:ext cx="1751013" cy="2208213"/>
            <a:chOff x="4032" y="0"/>
            <a:chExt cx="1103" cy="1391"/>
          </a:xfrm>
        </p:grpSpPr>
        <p:pic>
          <p:nvPicPr>
            <p:cNvPr id="90124" name="Picture 4"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l="90396" t="14998" r="1630" b="72075"/>
            <a:stretch>
              <a:fillRect/>
            </a:stretch>
          </p:blipFill>
          <p:spPr bwMode="auto">
            <a:xfrm>
              <a:off x="4032" y="288"/>
              <a:ext cx="1103" cy="1103"/>
            </a:xfrm>
            <a:prstGeom prst="rect">
              <a:avLst/>
            </a:prstGeom>
            <a:noFill/>
            <a:ln>
              <a:noFill/>
            </a:ln>
            <a:effectLst/>
            <a:extLst>
              <a:ext uri="{909E8E84-426E-40DD-AFC4-6F175D3DCCD1}">
                <a14:hiddenFill xmlns:a14="http://schemas.microsoft.com/office/drawing/2010/main">
                  <a:blipFill dpi="0" rotWithShape="0">
                    <a:blip/>
                    <a:srcRect l="90396" t="14998" r="1630" b="7207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25" name="Text Box 5"/>
            <p:cNvSpPr txBox="1">
              <a:spLocks noChangeArrowheads="1"/>
            </p:cNvSpPr>
            <p:nvPr/>
          </p:nvSpPr>
          <p:spPr bwMode="auto">
            <a:xfrm>
              <a:off x="4080" y="0"/>
              <a:ext cx="1011"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ct val="0"/>
                </a:spcBef>
                <a:buClrTx/>
                <a:buFontTx/>
                <a:buNone/>
              </a:pPr>
              <a:r>
                <a:rPr lang="en-US" altLang="en-US" sz="2400"/>
                <a:t>Sulfur, S(</a:t>
              </a:r>
              <a:r>
                <a:rPr lang="en-US" altLang="en-US" sz="2400" i="1"/>
                <a:t>s</a:t>
              </a:r>
              <a:r>
                <a:rPr lang="en-US" altLang="en-US" sz="2400"/>
                <a:t>)</a:t>
              </a:r>
            </a:p>
          </p:txBody>
        </p:sp>
      </p:grpSp>
      <p:grpSp>
        <p:nvGrpSpPr>
          <p:cNvPr id="90118" name="Group 6" title="decorative picture"/>
          <p:cNvGrpSpPr>
            <a:grpSpLocks/>
          </p:cNvGrpSpPr>
          <p:nvPr/>
        </p:nvGrpSpPr>
        <p:grpSpPr bwMode="auto">
          <a:xfrm>
            <a:off x="6096000" y="2286000"/>
            <a:ext cx="2354263" cy="2124075"/>
            <a:chOff x="3840" y="1440"/>
            <a:chExt cx="1483" cy="1338"/>
          </a:xfrm>
        </p:grpSpPr>
        <p:pic>
          <p:nvPicPr>
            <p:cNvPr id="90122" name="Picture 7"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l="90245" t="33246" r="1636" b="54765"/>
            <a:stretch>
              <a:fillRect/>
            </a:stretch>
          </p:blipFill>
          <p:spPr bwMode="auto">
            <a:xfrm>
              <a:off x="4028" y="1728"/>
              <a:ext cx="1103" cy="1050"/>
            </a:xfrm>
            <a:prstGeom prst="rect">
              <a:avLst/>
            </a:prstGeom>
            <a:noFill/>
            <a:ln>
              <a:noFill/>
            </a:ln>
            <a:effectLst/>
            <a:extLst>
              <a:ext uri="{909E8E84-426E-40DD-AFC4-6F175D3DCCD1}">
                <a14:hiddenFill xmlns:a14="http://schemas.microsoft.com/office/drawing/2010/main">
                  <a:blipFill dpi="0" rotWithShape="0">
                    <a:blip/>
                    <a:srcRect l="90245" t="33246" r="1636" b="5476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23" name="Text Box 8"/>
            <p:cNvSpPr txBox="1">
              <a:spLocks noChangeArrowheads="1"/>
            </p:cNvSpPr>
            <p:nvPr/>
          </p:nvSpPr>
          <p:spPr bwMode="auto">
            <a:xfrm>
              <a:off x="3840" y="1440"/>
              <a:ext cx="1483"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ct val="0"/>
                </a:spcBef>
                <a:buClrTx/>
                <a:buFontTx/>
                <a:buNone/>
              </a:pPr>
              <a:r>
                <a:rPr lang="en-US" altLang="en-US" sz="2400"/>
                <a:t>Bromine, Br</a:t>
              </a:r>
              <a:r>
                <a:rPr lang="en-US" altLang="en-US" sz="2400" baseline="-25000"/>
                <a:t>2</a:t>
              </a:r>
              <a:r>
                <a:rPr lang="en-US" altLang="en-US" sz="2400"/>
                <a:t>(</a:t>
              </a:r>
              <a:r>
                <a:rPr lang="en-US" altLang="en-US" sz="2400" i="1"/>
                <a:t>l</a:t>
              </a:r>
              <a:r>
                <a:rPr lang="en-US" altLang="en-US" sz="2400"/>
                <a:t>)</a:t>
              </a:r>
            </a:p>
          </p:txBody>
        </p:sp>
      </p:grpSp>
      <p:grpSp>
        <p:nvGrpSpPr>
          <p:cNvPr id="90119" name="Group 9" title="decorative picture"/>
          <p:cNvGrpSpPr>
            <a:grpSpLocks/>
          </p:cNvGrpSpPr>
          <p:nvPr/>
        </p:nvGrpSpPr>
        <p:grpSpPr bwMode="auto">
          <a:xfrm>
            <a:off x="6096000" y="4419600"/>
            <a:ext cx="2354263" cy="2208213"/>
            <a:chOff x="3840" y="2784"/>
            <a:chExt cx="1483" cy="1391"/>
          </a:xfrm>
        </p:grpSpPr>
        <p:pic>
          <p:nvPicPr>
            <p:cNvPr id="90120" name="Picture 10" title="decorative picture"/>
            <p:cNvPicPr>
              <a:picLocks noChangeAspect="1" noChangeArrowheads="1"/>
            </p:cNvPicPr>
            <p:nvPr/>
          </p:nvPicPr>
          <p:blipFill>
            <a:blip r:embed="rId4">
              <a:extLst>
                <a:ext uri="{28A0092B-C50C-407E-A947-70E740481C1C}">
                  <a14:useLocalDpi xmlns:a14="http://schemas.microsoft.com/office/drawing/2010/main" val="0"/>
                </a:ext>
              </a:extLst>
            </a:blip>
            <a:srcRect l="44847" t="14001" r="4932" b="53001"/>
            <a:stretch>
              <a:fillRect/>
            </a:stretch>
          </p:blipFill>
          <p:spPr bwMode="auto">
            <a:xfrm>
              <a:off x="4128" y="3072"/>
              <a:ext cx="937" cy="1103"/>
            </a:xfrm>
            <a:prstGeom prst="rect">
              <a:avLst/>
            </a:prstGeom>
            <a:noFill/>
            <a:ln>
              <a:noFill/>
            </a:ln>
            <a:effectLst/>
            <a:extLst>
              <a:ext uri="{909E8E84-426E-40DD-AFC4-6F175D3DCCD1}">
                <a14:hiddenFill xmlns:a14="http://schemas.microsoft.com/office/drawing/2010/main">
                  <a:blipFill dpi="0" rotWithShape="0">
                    <a:blip/>
                    <a:srcRect l="44847" t="14001" r="4932" b="5300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21" name="Text Box 11"/>
            <p:cNvSpPr txBox="1">
              <a:spLocks noChangeArrowheads="1"/>
            </p:cNvSpPr>
            <p:nvPr/>
          </p:nvSpPr>
          <p:spPr bwMode="auto">
            <a:xfrm>
              <a:off x="3840" y="2784"/>
              <a:ext cx="1483"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ct val="0"/>
                </a:spcBef>
                <a:buClrTx/>
                <a:buFontTx/>
                <a:buNone/>
              </a:pPr>
              <a:r>
                <a:rPr lang="en-US" altLang="en-US" sz="2400"/>
                <a:t>Chlorine, Cl</a:t>
              </a:r>
              <a:r>
                <a:rPr lang="en-US" altLang="en-US" sz="2400" baseline="-25000"/>
                <a:t>2</a:t>
              </a:r>
              <a:r>
                <a:rPr lang="en-US" altLang="en-US" sz="2400"/>
                <a:t>(</a:t>
              </a:r>
              <a:r>
                <a:rPr lang="en-US" altLang="en-US" sz="2400" i="1"/>
                <a:t>l</a:t>
              </a:r>
              <a:r>
                <a:rPr lang="en-US" altLang="en-US" sz="2400"/>
                <a:t>)</a:t>
              </a:r>
            </a:p>
          </p:txBody>
        </p:sp>
      </p:grpSp>
      <p:sp>
        <p:nvSpPr>
          <p:cNvPr id="2" name="Rectangle 1"/>
          <p:cNvSpPr/>
          <p:nvPr/>
        </p:nvSpPr>
        <p:spPr>
          <a:xfrm>
            <a:off x="3569161" y="3244334"/>
            <a:ext cx="2005677" cy="369332"/>
          </a:xfrm>
          <a:prstGeom prst="rect">
            <a:avLst/>
          </a:prstGeom>
        </p:spPr>
        <p:txBody>
          <a:bodyPr wrap="none">
            <a:spAutoFit/>
          </a:bodyPr>
          <a:lstStyle/>
          <a:p>
            <a:r>
              <a:rPr lang="en-US" dirty="0" smtClean="0"/>
              <a:t>decorative picture</a:t>
            </a:r>
            <a:endParaRPr lang="en-US" dirty="0"/>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1CDBCE01-163E-4D94-8C2F-08356E381C3A}" type="slidenum">
              <a:rPr lang="en-US" altLang="en-US" sz="1800" smtClean="0">
                <a:latin typeface="Arial" panose="020B0604020202020204" pitchFamily="34" charset="0"/>
              </a:rPr>
              <a:pPr>
                <a:spcBef>
                  <a:spcPct val="0"/>
                </a:spcBef>
                <a:buClrTx/>
                <a:buFontTx/>
                <a:buNone/>
              </a:pPr>
              <a:t>56</a:t>
            </a:fld>
            <a:endParaRPr lang="en-US" altLang="en-US" sz="1800" smtClean="0">
              <a:latin typeface="Arial" panose="020B0604020202020204" pitchFamily="34" charset="0"/>
            </a:endParaRPr>
          </a:p>
        </p:txBody>
      </p:sp>
      <p:sp>
        <p:nvSpPr>
          <p:cNvPr id="92163" name="Rectangle 1"/>
          <p:cNvSpPr>
            <a:spLocks noGrp="1" noChangeArrowheads="1"/>
          </p:cNvSpPr>
          <p:nvPr>
            <p:ph type="title"/>
          </p:nvPr>
        </p:nvSpPr>
        <p:spPr>
          <a:xfrm>
            <a:off x="685800" y="379413"/>
            <a:ext cx="7772400" cy="7635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Metalloids</a:t>
            </a:r>
          </a:p>
        </p:txBody>
      </p:sp>
      <p:sp>
        <p:nvSpPr>
          <p:cNvPr id="36866" name="Rectangle 2"/>
          <p:cNvSpPr>
            <a:spLocks noGrp="1" noChangeArrowheads="1"/>
          </p:cNvSpPr>
          <p:nvPr>
            <p:ph type="body" idx="1"/>
          </p:nvPr>
        </p:nvSpPr>
        <p:spPr>
          <a:xfrm>
            <a:off x="685800" y="1524000"/>
            <a:ext cx="3886200" cy="4572000"/>
          </a:xfrm>
        </p:spPr>
        <p:txBody>
          <a:bodyPr/>
          <a:lstStyle/>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show some properties of metals and some of nonmetals</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also known as semiconductors</a:t>
            </a:r>
          </a:p>
        </p:txBody>
      </p:sp>
      <p:sp>
        <p:nvSpPr>
          <p:cNvPr id="92165" name="Text Box 3"/>
          <p:cNvSpPr txBox="1">
            <a:spLocks noChangeArrowheads="1"/>
          </p:cNvSpPr>
          <p:nvPr/>
        </p:nvSpPr>
        <p:spPr bwMode="auto">
          <a:xfrm>
            <a:off x="5178425" y="4114800"/>
            <a:ext cx="3435350"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ct val="0"/>
              </a:spcBef>
              <a:buClrTx/>
              <a:buFontTx/>
              <a:buNone/>
            </a:pPr>
            <a:r>
              <a:rPr lang="en-US" altLang="en-US" sz="2400" b="1" dirty="0"/>
              <a:t>Properties of Silicon</a:t>
            </a:r>
          </a:p>
          <a:p>
            <a:pPr algn="ctr" eaLnBrk="1" hangingPunct="1">
              <a:spcBef>
                <a:spcPct val="0"/>
              </a:spcBef>
              <a:buClrTx/>
              <a:buFontTx/>
              <a:buNone/>
            </a:pPr>
            <a:r>
              <a:rPr lang="en-US" altLang="en-US" sz="2400" dirty="0"/>
              <a:t>shiny</a:t>
            </a:r>
          </a:p>
          <a:p>
            <a:pPr algn="ctr" eaLnBrk="1" hangingPunct="1">
              <a:spcBef>
                <a:spcPct val="0"/>
              </a:spcBef>
              <a:buClrTx/>
              <a:buFontTx/>
              <a:buNone/>
            </a:pPr>
            <a:r>
              <a:rPr lang="en-US" altLang="en-US" sz="2400" dirty="0"/>
              <a:t>conducts electricity</a:t>
            </a:r>
          </a:p>
          <a:p>
            <a:pPr algn="ctr" eaLnBrk="1" hangingPunct="1">
              <a:spcBef>
                <a:spcPct val="0"/>
              </a:spcBef>
              <a:buClrTx/>
              <a:buFontTx/>
              <a:buNone/>
            </a:pPr>
            <a:r>
              <a:rPr lang="en-US" altLang="en-US" sz="2400" dirty="0"/>
              <a:t>does not conduct heat well</a:t>
            </a:r>
          </a:p>
          <a:p>
            <a:pPr algn="ctr" eaLnBrk="1" hangingPunct="1">
              <a:spcBef>
                <a:spcPct val="0"/>
              </a:spcBef>
              <a:buClrTx/>
              <a:buFontTx/>
              <a:buNone/>
            </a:pPr>
            <a:r>
              <a:rPr lang="en-US" altLang="en-US" sz="2400" dirty="0"/>
              <a:t>brittle</a:t>
            </a:r>
          </a:p>
        </p:txBody>
      </p:sp>
      <p:pic>
        <p:nvPicPr>
          <p:cNvPr id="36868" name="Picture 4"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l="49106" r="41074" b="84232"/>
          <a:stretch>
            <a:fillRect/>
          </a:stretch>
        </p:blipFill>
        <p:spPr bwMode="auto">
          <a:xfrm>
            <a:off x="5562600" y="990600"/>
            <a:ext cx="2794000" cy="2895600"/>
          </a:xfrm>
          <a:prstGeom prst="rect">
            <a:avLst/>
          </a:prstGeom>
          <a:noFill/>
          <a:ln>
            <a:noFill/>
          </a:ln>
          <a:effectLst/>
          <a:extLst>
            <a:ext uri="{909E8E84-426E-40DD-AFC4-6F175D3DCCD1}">
              <a14:hiddenFill xmlns:a14="http://schemas.microsoft.com/office/drawing/2010/main">
                <a:blipFill dpi="0" rotWithShape="0">
                  <a:blip/>
                  <a:srcRect l="49106" r="41074" b="8423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
          <p:cNvSpPr>
            <a:spLocks noGrp="1" noChangeArrowheads="1"/>
          </p:cNvSpPr>
          <p:nvPr>
            <p:ph type="title"/>
          </p:nvPr>
        </p:nvSpPr>
        <p:spPr>
          <a:xfrm>
            <a:off x="685800" y="228600"/>
            <a:ext cx="7772400" cy="11430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The Modern Periodic Table</a:t>
            </a:r>
          </a:p>
        </p:txBody>
      </p:sp>
      <p:sp>
        <p:nvSpPr>
          <p:cNvPr id="38914" name="Rectangle 2"/>
          <p:cNvSpPr>
            <a:spLocks noGrp="1" noChangeArrowheads="1"/>
          </p:cNvSpPr>
          <p:nvPr>
            <p:ph type="body" idx="1"/>
          </p:nvPr>
        </p:nvSpPr>
        <p:spPr>
          <a:xfrm>
            <a:off x="609600" y="1676400"/>
            <a:ext cx="7772400" cy="4114800"/>
          </a:xfrm>
        </p:spPr>
        <p:txBody>
          <a:bodyPr lIns="90360" tIns="44280" rIns="90360" bIns="44280"/>
          <a:lstStyle/>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Elements with similar chemical and physical properties are in the same column</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columns are called </a:t>
            </a:r>
            <a:r>
              <a:rPr lang="en-US" altLang="en-US" b="1" smtClean="0">
                <a:solidFill>
                  <a:srgbClr val="FF0000"/>
                </a:solidFill>
              </a:rPr>
              <a:t>Groups</a:t>
            </a:r>
            <a:r>
              <a:rPr lang="en-US" altLang="en-US" smtClean="0"/>
              <a:t> or </a:t>
            </a:r>
            <a:r>
              <a:rPr lang="en-US" altLang="en-US" b="1" smtClean="0">
                <a:solidFill>
                  <a:srgbClr val="FF0000"/>
                </a:solidFill>
              </a:rPr>
              <a:t>Families</a:t>
            </a:r>
          </a:p>
          <a:p>
            <a:pPr marL="741363" lvl="1" indent="-284163" eaLnBrk="1" hangingPunct="1">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designated by a number and letter at top</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rows are called </a:t>
            </a:r>
            <a:r>
              <a:rPr lang="en-US" altLang="en-US" b="1" smtClean="0">
                <a:solidFill>
                  <a:srgbClr val="FF0000"/>
                </a:solidFill>
              </a:rPr>
              <a:t>Periods</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each period shows the pattern of properties repeated in the next period</a:t>
            </a: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8DAD4570-DB06-4832-807C-872593D45CF6}" type="slidenum">
              <a:rPr lang="en-US" altLang="en-US" sz="1800" smtClean="0">
                <a:latin typeface="Arial" panose="020B0604020202020204" pitchFamily="34" charset="0"/>
              </a:rPr>
              <a:pPr>
                <a:spcBef>
                  <a:spcPct val="0"/>
                </a:spcBef>
                <a:buClrTx/>
                <a:buFontTx/>
                <a:buNone/>
              </a:pPr>
              <a:t>58</a:t>
            </a:fld>
            <a:endParaRPr lang="en-US" altLang="en-US" sz="1800" smtClean="0">
              <a:latin typeface="Arial" panose="020B0604020202020204" pitchFamily="34" charset="0"/>
            </a:endParaRPr>
          </a:p>
        </p:txBody>
      </p:sp>
      <p:pic>
        <p:nvPicPr>
          <p:cNvPr id="96259" name="Picture 1" title="decorative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0"/>
            <a:ext cx="868680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1"/>
          <p:cNvSpPr>
            <a:spLocks noGrp="1" noChangeArrowheads="1"/>
          </p:cNvSpPr>
          <p:nvPr>
            <p:ph type="title"/>
          </p:nvPr>
        </p:nvSpPr>
        <p:spPr>
          <a:xfrm>
            <a:off x="304800" y="609600"/>
            <a:ext cx="8458200" cy="11430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The Modern Periodic Table </a:t>
            </a:r>
          </a:p>
        </p:txBody>
      </p:sp>
      <p:sp>
        <p:nvSpPr>
          <p:cNvPr id="39938" name="Rectangle 2"/>
          <p:cNvSpPr>
            <a:spLocks noGrp="1" noChangeArrowheads="1"/>
          </p:cNvSpPr>
          <p:nvPr>
            <p:ph type="body" idx="1"/>
          </p:nvPr>
        </p:nvSpPr>
        <p:spPr>
          <a:xfrm>
            <a:off x="381000" y="1981200"/>
            <a:ext cx="8382000" cy="4114800"/>
          </a:xfrm>
        </p:spPr>
        <p:txBody>
          <a:bodyPr lIns="90360" tIns="44280" rIns="90360" bIns="44280"/>
          <a:lstStyle/>
          <a:p>
            <a:pPr marL="341313" indent="-341313" eaLnBrk="1" hangingPunct="1">
              <a:lnSpc>
                <a:spcPct val="90000"/>
              </a:lnSpc>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Main Group = Representative Elements = “A” groups</a:t>
            </a:r>
          </a:p>
          <a:p>
            <a:pPr marL="341313" indent="-341313" eaLnBrk="1" hangingPunct="1">
              <a:lnSpc>
                <a:spcPct val="90000"/>
              </a:lnSpc>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Transition Elements = “B” groups</a:t>
            </a:r>
          </a:p>
          <a:p>
            <a:pPr marL="741363" lvl="1" indent="-284163" eaLnBrk="1" hangingPunct="1">
              <a:lnSpc>
                <a:spcPct val="90000"/>
              </a:lnSpc>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all metals</a:t>
            </a:r>
          </a:p>
          <a:p>
            <a:pPr marL="341313" indent="-341313" eaLnBrk="1" hangingPunct="1">
              <a:lnSpc>
                <a:spcPct val="90000"/>
              </a:lnSpc>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Bottom Rows = Inner Transition Elements = Rare Earth Elements</a:t>
            </a:r>
          </a:p>
          <a:p>
            <a:pPr marL="741363" lvl="1" indent="-284163" eaLnBrk="1" hangingPunct="1">
              <a:lnSpc>
                <a:spcPct val="90000"/>
              </a:lnSpc>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metals</a:t>
            </a:r>
          </a:p>
          <a:p>
            <a:pPr marL="741363" lvl="1" indent="-284163" eaLnBrk="1" hangingPunct="1">
              <a:lnSpc>
                <a:spcPct val="90000"/>
              </a:lnSpc>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really belong in Period 6 &amp; 7</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b="67004"/>
          <a:stretch>
            <a:fillRect/>
          </a:stretch>
        </p:blipFill>
        <p:spPr bwMode="auto">
          <a:xfrm>
            <a:off x="1524000" y="3581400"/>
            <a:ext cx="6324600" cy="1957388"/>
          </a:xfrm>
          <a:prstGeom prst="rect">
            <a:avLst/>
          </a:prstGeom>
          <a:noFill/>
          <a:ln>
            <a:noFill/>
          </a:ln>
          <a:effectLst/>
          <a:extLst>
            <a:ext uri="{909E8E84-426E-40DD-AFC4-6F175D3DCCD1}">
              <a14:hiddenFill xmlns:a14="http://schemas.microsoft.com/office/drawing/2010/main">
                <a:blipFill dpi="0" rotWithShape="0">
                  <a:blip/>
                  <a:srcRect b="6700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1"/>
          <p:cNvSpPr>
            <a:spLocks noGrp="1" noChangeArrowheads="1"/>
          </p:cNvSpPr>
          <p:nvPr>
            <p:ph type="title"/>
          </p:nvPr>
        </p:nvSpPr>
        <p:spPr>
          <a:xfrm>
            <a:off x="304800" y="523875"/>
            <a:ext cx="8458200" cy="13128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smtClean="0">
                <a:solidFill>
                  <a:srgbClr val="C00000"/>
                </a:solidFill>
              </a:rPr>
              <a:t>Reaction of Sodium with Chlorine to Make Sodium Chloride</a:t>
            </a:r>
          </a:p>
        </p:txBody>
      </p:sp>
      <p:sp>
        <p:nvSpPr>
          <p:cNvPr id="15364" name="Rectangle 2"/>
          <p:cNvSpPr>
            <a:spLocks noGrp="1" noChangeArrowheads="1"/>
          </p:cNvSpPr>
          <p:nvPr>
            <p:ph type="body" idx="1"/>
          </p:nvPr>
        </p:nvSpPr>
        <p:spPr>
          <a:xfrm>
            <a:off x="304800" y="1752600"/>
            <a:ext cx="8458200" cy="1981200"/>
          </a:xfrm>
        </p:spPr>
        <p:txBody>
          <a:bodyPr/>
          <a:lstStyle/>
          <a:p>
            <a:pPr marL="341313" indent="-341313" eaLnBrk="1" hangingPunct="1">
              <a:lnSpc>
                <a:spcPct val="8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the mass of sodium and chlorine used is determined by the number of atoms that combine</a:t>
            </a:r>
          </a:p>
          <a:p>
            <a:pPr marL="341313" indent="-341313" eaLnBrk="1" hangingPunct="1">
              <a:lnSpc>
                <a:spcPct val="8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since only whole atoms combine and atoms are not changed or destroyed in the process, the mass of sodium chloride made must equal the total mass of sodium and chlorine atoms that combine together</a:t>
            </a:r>
          </a:p>
        </p:txBody>
      </p:sp>
      <p:sp>
        <p:nvSpPr>
          <p:cNvPr id="6148" name="Text Box 4"/>
          <p:cNvSpPr txBox="1">
            <a:spLocks noChangeArrowheads="1"/>
          </p:cNvSpPr>
          <p:nvPr/>
        </p:nvSpPr>
        <p:spPr bwMode="auto">
          <a:xfrm>
            <a:off x="1912938" y="5867400"/>
            <a:ext cx="5761037"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t>7.7 g Na    +   11.9 g Cl</a:t>
            </a:r>
            <a:r>
              <a:rPr lang="en-US" altLang="en-US" sz="2400" baseline="-25000"/>
              <a:t>2</a:t>
            </a:r>
            <a:r>
              <a:rPr lang="en-US" altLang="en-US" sz="2400"/>
              <a:t>      </a:t>
            </a:r>
            <a:r>
              <a:rPr lang="en-US" altLang="en-US" sz="2400">
                <a:latin typeface="Symbol" panose="05050102010706020507" pitchFamily="18" charset="2"/>
              </a:rPr>
              <a:t></a:t>
            </a:r>
            <a:r>
              <a:rPr lang="en-US" altLang="en-US" sz="2400"/>
              <a:t>     19.6 g NaCl</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2941A545-F133-4109-821C-DAA045BA74E5}" type="slidenum">
              <a:rPr lang="en-US" altLang="en-US" sz="1800" smtClean="0">
                <a:latin typeface="Arial" panose="020B0604020202020204" pitchFamily="34" charset="0"/>
              </a:rPr>
              <a:pPr>
                <a:spcBef>
                  <a:spcPct val="0"/>
                </a:spcBef>
                <a:buClrTx/>
                <a:buFontTx/>
                <a:buNone/>
              </a:pPr>
              <a:t>60</a:t>
            </a:fld>
            <a:endParaRPr lang="en-US" altLang="en-US" sz="1800" smtClean="0">
              <a:latin typeface="Arial" panose="020B0604020202020204" pitchFamily="34" charset="0"/>
            </a:endParaRPr>
          </a:p>
        </p:txBody>
      </p:sp>
      <p:sp>
        <p:nvSpPr>
          <p:cNvPr id="100355" name="Rectangle 1"/>
          <p:cNvSpPr>
            <a:spLocks noChangeArrowheads="1"/>
          </p:cNvSpPr>
          <p:nvPr/>
        </p:nvSpPr>
        <p:spPr bwMode="auto">
          <a:xfrm>
            <a:off x="1149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56" name="Rectangle 2"/>
          <p:cNvSpPr>
            <a:spLocks noChangeArrowheads="1"/>
          </p:cNvSpPr>
          <p:nvPr/>
        </p:nvSpPr>
        <p:spPr bwMode="auto">
          <a:xfrm>
            <a:off x="2673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57" name="Rectangle 3"/>
          <p:cNvSpPr>
            <a:spLocks noChangeArrowheads="1"/>
          </p:cNvSpPr>
          <p:nvPr/>
        </p:nvSpPr>
        <p:spPr bwMode="auto">
          <a:xfrm>
            <a:off x="1530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58" name="Rectangle 4"/>
          <p:cNvSpPr>
            <a:spLocks noChangeArrowheads="1"/>
          </p:cNvSpPr>
          <p:nvPr/>
        </p:nvSpPr>
        <p:spPr bwMode="auto">
          <a:xfrm>
            <a:off x="2292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59" name="Rectangle 5"/>
          <p:cNvSpPr>
            <a:spLocks noChangeArrowheads="1"/>
          </p:cNvSpPr>
          <p:nvPr/>
        </p:nvSpPr>
        <p:spPr bwMode="auto">
          <a:xfrm>
            <a:off x="1911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0" name="Rectangle 6"/>
          <p:cNvSpPr>
            <a:spLocks noChangeArrowheads="1"/>
          </p:cNvSpPr>
          <p:nvPr/>
        </p:nvSpPr>
        <p:spPr bwMode="auto">
          <a:xfrm>
            <a:off x="3054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1" name="Rectangle 7"/>
          <p:cNvSpPr>
            <a:spLocks noChangeArrowheads="1"/>
          </p:cNvSpPr>
          <p:nvPr/>
        </p:nvSpPr>
        <p:spPr bwMode="auto">
          <a:xfrm>
            <a:off x="3435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2" name="Rectangle 8"/>
          <p:cNvSpPr>
            <a:spLocks noChangeArrowheads="1"/>
          </p:cNvSpPr>
          <p:nvPr/>
        </p:nvSpPr>
        <p:spPr bwMode="auto">
          <a:xfrm>
            <a:off x="3816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3" name="Rectangle 9"/>
          <p:cNvSpPr>
            <a:spLocks noChangeArrowheads="1"/>
          </p:cNvSpPr>
          <p:nvPr/>
        </p:nvSpPr>
        <p:spPr bwMode="auto">
          <a:xfrm>
            <a:off x="4578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4" name="Rectangle 10"/>
          <p:cNvSpPr>
            <a:spLocks noChangeArrowheads="1"/>
          </p:cNvSpPr>
          <p:nvPr/>
        </p:nvSpPr>
        <p:spPr bwMode="auto">
          <a:xfrm>
            <a:off x="1149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5" name="Rectangle 11"/>
          <p:cNvSpPr>
            <a:spLocks noChangeArrowheads="1"/>
          </p:cNvSpPr>
          <p:nvPr/>
        </p:nvSpPr>
        <p:spPr bwMode="auto">
          <a:xfrm>
            <a:off x="2673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6" name="Rectangle 12"/>
          <p:cNvSpPr>
            <a:spLocks noChangeArrowheads="1"/>
          </p:cNvSpPr>
          <p:nvPr/>
        </p:nvSpPr>
        <p:spPr bwMode="auto">
          <a:xfrm>
            <a:off x="1530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7" name="Rectangle 13"/>
          <p:cNvSpPr>
            <a:spLocks noChangeArrowheads="1"/>
          </p:cNvSpPr>
          <p:nvPr/>
        </p:nvSpPr>
        <p:spPr bwMode="auto">
          <a:xfrm>
            <a:off x="2292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8" name="Rectangle 14"/>
          <p:cNvSpPr>
            <a:spLocks noChangeArrowheads="1"/>
          </p:cNvSpPr>
          <p:nvPr/>
        </p:nvSpPr>
        <p:spPr bwMode="auto">
          <a:xfrm>
            <a:off x="1911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69" name="Rectangle 15"/>
          <p:cNvSpPr>
            <a:spLocks noChangeArrowheads="1"/>
          </p:cNvSpPr>
          <p:nvPr/>
        </p:nvSpPr>
        <p:spPr bwMode="auto">
          <a:xfrm>
            <a:off x="3054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0" name="Rectangle 16"/>
          <p:cNvSpPr>
            <a:spLocks noChangeArrowheads="1"/>
          </p:cNvSpPr>
          <p:nvPr/>
        </p:nvSpPr>
        <p:spPr bwMode="auto">
          <a:xfrm>
            <a:off x="3435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1" name="Rectangle 17"/>
          <p:cNvSpPr>
            <a:spLocks noChangeArrowheads="1"/>
          </p:cNvSpPr>
          <p:nvPr/>
        </p:nvSpPr>
        <p:spPr bwMode="auto">
          <a:xfrm>
            <a:off x="3816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2" name="Rectangle 18"/>
          <p:cNvSpPr>
            <a:spLocks noChangeArrowheads="1"/>
          </p:cNvSpPr>
          <p:nvPr/>
        </p:nvSpPr>
        <p:spPr bwMode="auto">
          <a:xfrm>
            <a:off x="4197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3" name="Rectangle 19"/>
          <p:cNvSpPr>
            <a:spLocks noChangeArrowheads="1"/>
          </p:cNvSpPr>
          <p:nvPr/>
        </p:nvSpPr>
        <p:spPr bwMode="auto">
          <a:xfrm>
            <a:off x="4578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4" name="Rectangle 20"/>
          <p:cNvSpPr>
            <a:spLocks noChangeArrowheads="1"/>
          </p:cNvSpPr>
          <p:nvPr/>
        </p:nvSpPr>
        <p:spPr bwMode="auto">
          <a:xfrm>
            <a:off x="4959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5" name="Rectangle 21"/>
          <p:cNvSpPr>
            <a:spLocks noChangeArrowheads="1"/>
          </p:cNvSpPr>
          <p:nvPr/>
        </p:nvSpPr>
        <p:spPr bwMode="auto">
          <a:xfrm>
            <a:off x="5340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6" name="Rectangle 22"/>
          <p:cNvSpPr>
            <a:spLocks noChangeArrowheads="1"/>
          </p:cNvSpPr>
          <p:nvPr/>
        </p:nvSpPr>
        <p:spPr bwMode="auto">
          <a:xfrm>
            <a:off x="5721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7" name="Rectangle 23"/>
          <p:cNvSpPr>
            <a:spLocks noChangeArrowheads="1"/>
          </p:cNvSpPr>
          <p:nvPr/>
        </p:nvSpPr>
        <p:spPr bwMode="auto">
          <a:xfrm>
            <a:off x="6102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8" name="Rectangle 24"/>
          <p:cNvSpPr>
            <a:spLocks noChangeArrowheads="1"/>
          </p:cNvSpPr>
          <p:nvPr/>
        </p:nvSpPr>
        <p:spPr bwMode="auto">
          <a:xfrm>
            <a:off x="6483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79" name="Rectangle 25"/>
          <p:cNvSpPr>
            <a:spLocks noChangeArrowheads="1"/>
          </p:cNvSpPr>
          <p:nvPr/>
        </p:nvSpPr>
        <p:spPr bwMode="auto">
          <a:xfrm>
            <a:off x="6864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0" name="Rectangle 26"/>
          <p:cNvSpPr>
            <a:spLocks noChangeArrowheads="1"/>
          </p:cNvSpPr>
          <p:nvPr/>
        </p:nvSpPr>
        <p:spPr bwMode="auto">
          <a:xfrm>
            <a:off x="7245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1" name="Rectangle 27"/>
          <p:cNvSpPr>
            <a:spLocks noChangeArrowheads="1"/>
          </p:cNvSpPr>
          <p:nvPr/>
        </p:nvSpPr>
        <p:spPr bwMode="auto">
          <a:xfrm>
            <a:off x="7626350" y="3740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2" name="Rectangle 28"/>
          <p:cNvSpPr>
            <a:spLocks noChangeArrowheads="1"/>
          </p:cNvSpPr>
          <p:nvPr/>
        </p:nvSpPr>
        <p:spPr bwMode="auto">
          <a:xfrm>
            <a:off x="1149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3" name="Rectangle 29"/>
          <p:cNvSpPr>
            <a:spLocks noChangeArrowheads="1"/>
          </p:cNvSpPr>
          <p:nvPr/>
        </p:nvSpPr>
        <p:spPr bwMode="auto">
          <a:xfrm>
            <a:off x="2673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4" name="Rectangle 30"/>
          <p:cNvSpPr>
            <a:spLocks noChangeArrowheads="1"/>
          </p:cNvSpPr>
          <p:nvPr/>
        </p:nvSpPr>
        <p:spPr bwMode="auto">
          <a:xfrm>
            <a:off x="1530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5" name="Rectangle 31"/>
          <p:cNvSpPr>
            <a:spLocks noChangeArrowheads="1"/>
          </p:cNvSpPr>
          <p:nvPr/>
        </p:nvSpPr>
        <p:spPr bwMode="auto">
          <a:xfrm>
            <a:off x="2292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6" name="Rectangle 32"/>
          <p:cNvSpPr>
            <a:spLocks noChangeArrowheads="1"/>
          </p:cNvSpPr>
          <p:nvPr/>
        </p:nvSpPr>
        <p:spPr bwMode="auto">
          <a:xfrm>
            <a:off x="1911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7" name="Rectangle 33"/>
          <p:cNvSpPr>
            <a:spLocks noChangeArrowheads="1"/>
          </p:cNvSpPr>
          <p:nvPr/>
        </p:nvSpPr>
        <p:spPr bwMode="auto">
          <a:xfrm>
            <a:off x="3054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8" name="Rectangle 34"/>
          <p:cNvSpPr>
            <a:spLocks noChangeArrowheads="1"/>
          </p:cNvSpPr>
          <p:nvPr/>
        </p:nvSpPr>
        <p:spPr bwMode="auto">
          <a:xfrm>
            <a:off x="3435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89" name="Rectangle 35"/>
          <p:cNvSpPr>
            <a:spLocks noChangeArrowheads="1"/>
          </p:cNvSpPr>
          <p:nvPr/>
        </p:nvSpPr>
        <p:spPr bwMode="auto">
          <a:xfrm>
            <a:off x="3816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0" name="Rectangle 36"/>
          <p:cNvSpPr>
            <a:spLocks noChangeArrowheads="1"/>
          </p:cNvSpPr>
          <p:nvPr/>
        </p:nvSpPr>
        <p:spPr bwMode="auto">
          <a:xfrm>
            <a:off x="4197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1" name="Rectangle 37"/>
          <p:cNvSpPr>
            <a:spLocks noChangeArrowheads="1"/>
          </p:cNvSpPr>
          <p:nvPr/>
        </p:nvSpPr>
        <p:spPr bwMode="auto">
          <a:xfrm>
            <a:off x="4578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2" name="Rectangle 38"/>
          <p:cNvSpPr>
            <a:spLocks noChangeArrowheads="1"/>
          </p:cNvSpPr>
          <p:nvPr/>
        </p:nvSpPr>
        <p:spPr bwMode="auto">
          <a:xfrm>
            <a:off x="4959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3" name="Rectangle 39"/>
          <p:cNvSpPr>
            <a:spLocks noChangeArrowheads="1"/>
          </p:cNvSpPr>
          <p:nvPr/>
        </p:nvSpPr>
        <p:spPr bwMode="auto">
          <a:xfrm>
            <a:off x="5340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4" name="Rectangle 40"/>
          <p:cNvSpPr>
            <a:spLocks noChangeArrowheads="1"/>
          </p:cNvSpPr>
          <p:nvPr/>
        </p:nvSpPr>
        <p:spPr bwMode="auto">
          <a:xfrm>
            <a:off x="5721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5" name="Rectangle 41"/>
          <p:cNvSpPr>
            <a:spLocks noChangeArrowheads="1"/>
          </p:cNvSpPr>
          <p:nvPr/>
        </p:nvSpPr>
        <p:spPr bwMode="auto">
          <a:xfrm>
            <a:off x="6102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6" name="Rectangle 42"/>
          <p:cNvSpPr>
            <a:spLocks noChangeArrowheads="1"/>
          </p:cNvSpPr>
          <p:nvPr/>
        </p:nvSpPr>
        <p:spPr bwMode="auto">
          <a:xfrm>
            <a:off x="6483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7" name="Rectangle 43"/>
          <p:cNvSpPr>
            <a:spLocks noChangeArrowheads="1"/>
          </p:cNvSpPr>
          <p:nvPr/>
        </p:nvSpPr>
        <p:spPr bwMode="auto">
          <a:xfrm>
            <a:off x="6864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8" name="Rectangle 44"/>
          <p:cNvSpPr>
            <a:spLocks noChangeArrowheads="1"/>
          </p:cNvSpPr>
          <p:nvPr/>
        </p:nvSpPr>
        <p:spPr bwMode="auto">
          <a:xfrm>
            <a:off x="7245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399" name="Rectangle 45"/>
          <p:cNvSpPr>
            <a:spLocks noChangeArrowheads="1"/>
          </p:cNvSpPr>
          <p:nvPr/>
        </p:nvSpPr>
        <p:spPr bwMode="auto">
          <a:xfrm>
            <a:off x="7626350" y="3359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0" name="Rectangle 46"/>
          <p:cNvSpPr>
            <a:spLocks noChangeArrowheads="1"/>
          </p:cNvSpPr>
          <p:nvPr/>
        </p:nvSpPr>
        <p:spPr bwMode="auto">
          <a:xfrm>
            <a:off x="4197350" y="4121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1" name="Rectangle 47"/>
          <p:cNvSpPr>
            <a:spLocks noChangeArrowheads="1"/>
          </p:cNvSpPr>
          <p:nvPr/>
        </p:nvSpPr>
        <p:spPr bwMode="auto">
          <a:xfrm>
            <a:off x="1149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2" name="Rectangle 48"/>
          <p:cNvSpPr>
            <a:spLocks noChangeArrowheads="1"/>
          </p:cNvSpPr>
          <p:nvPr/>
        </p:nvSpPr>
        <p:spPr bwMode="auto">
          <a:xfrm>
            <a:off x="2673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3" name="Rectangle 49"/>
          <p:cNvSpPr>
            <a:spLocks noChangeArrowheads="1"/>
          </p:cNvSpPr>
          <p:nvPr/>
        </p:nvSpPr>
        <p:spPr bwMode="auto">
          <a:xfrm>
            <a:off x="1530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4" name="Rectangle 50"/>
          <p:cNvSpPr>
            <a:spLocks noChangeArrowheads="1"/>
          </p:cNvSpPr>
          <p:nvPr/>
        </p:nvSpPr>
        <p:spPr bwMode="auto">
          <a:xfrm>
            <a:off x="2292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5" name="Rectangle 51"/>
          <p:cNvSpPr>
            <a:spLocks noChangeArrowheads="1"/>
          </p:cNvSpPr>
          <p:nvPr/>
        </p:nvSpPr>
        <p:spPr bwMode="auto">
          <a:xfrm>
            <a:off x="1911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6" name="Rectangle 52"/>
          <p:cNvSpPr>
            <a:spLocks noChangeArrowheads="1"/>
          </p:cNvSpPr>
          <p:nvPr/>
        </p:nvSpPr>
        <p:spPr bwMode="auto">
          <a:xfrm>
            <a:off x="3054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7" name="Rectangle 53"/>
          <p:cNvSpPr>
            <a:spLocks noChangeArrowheads="1"/>
          </p:cNvSpPr>
          <p:nvPr/>
        </p:nvSpPr>
        <p:spPr bwMode="auto">
          <a:xfrm>
            <a:off x="3435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8" name="Rectangle 54"/>
          <p:cNvSpPr>
            <a:spLocks noChangeArrowheads="1"/>
          </p:cNvSpPr>
          <p:nvPr/>
        </p:nvSpPr>
        <p:spPr bwMode="auto">
          <a:xfrm>
            <a:off x="3816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09" name="Rectangle 55"/>
          <p:cNvSpPr>
            <a:spLocks noChangeArrowheads="1"/>
          </p:cNvSpPr>
          <p:nvPr/>
        </p:nvSpPr>
        <p:spPr bwMode="auto">
          <a:xfrm>
            <a:off x="4197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0" name="Rectangle 56"/>
          <p:cNvSpPr>
            <a:spLocks noChangeArrowheads="1"/>
          </p:cNvSpPr>
          <p:nvPr/>
        </p:nvSpPr>
        <p:spPr bwMode="auto">
          <a:xfrm>
            <a:off x="4578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1" name="Rectangle 57"/>
          <p:cNvSpPr>
            <a:spLocks noChangeArrowheads="1"/>
          </p:cNvSpPr>
          <p:nvPr/>
        </p:nvSpPr>
        <p:spPr bwMode="auto">
          <a:xfrm>
            <a:off x="4959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2" name="Rectangle 58"/>
          <p:cNvSpPr>
            <a:spLocks noChangeArrowheads="1"/>
          </p:cNvSpPr>
          <p:nvPr/>
        </p:nvSpPr>
        <p:spPr bwMode="auto">
          <a:xfrm>
            <a:off x="5340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3" name="Rectangle 59"/>
          <p:cNvSpPr>
            <a:spLocks noChangeArrowheads="1"/>
          </p:cNvSpPr>
          <p:nvPr/>
        </p:nvSpPr>
        <p:spPr bwMode="auto">
          <a:xfrm>
            <a:off x="5721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4" name="Rectangle 60"/>
          <p:cNvSpPr>
            <a:spLocks noChangeArrowheads="1"/>
          </p:cNvSpPr>
          <p:nvPr/>
        </p:nvSpPr>
        <p:spPr bwMode="auto">
          <a:xfrm>
            <a:off x="6102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5" name="Rectangle 61"/>
          <p:cNvSpPr>
            <a:spLocks noChangeArrowheads="1"/>
          </p:cNvSpPr>
          <p:nvPr/>
        </p:nvSpPr>
        <p:spPr bwMode="auto">
          <a:xfrm>
            <a:off x="6483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6" name="Rectangle 62"/>
          <p:cNvSpPr>
            <a:spLocks noChangeArrowheads="1"/>
          </p:cNvSpPr>
          <p:nvPr/>
        </p:nvSpPr>
        <p:spPr bwMode="auto">
          <a:xfrm>
            <a:off x="6864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7" name="Rectangle 63"/>
          <p:cNvSpPr>
            <a:spLocks noChangeArrowheads="1"/>
          </p:cNvSpPr>
          <p:nvPr/>
        </p:nvSpPr>
        <p:spPr bwMode="auto">
          <a:xfrm>
            <a:off x="7245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8" name="Rectangle 64"/>
          <p:cNvSpPr>
            <a:spLocks noChangeArrowheads="1"/>
          </p:cNvSpPr>
          <p:nvPr/>
        </p:nvSpPr>
        <p:spPr bwMode="auto">
          <a:xfrm>
            <a:off x="7626350" y="2978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19" name="Rectangle 65"/>
          <p:cNvSpPr>
            <a:spLocks noChangeArrowheads="1"/>
          </p:cNvSpPr>
          <p:nvPr/>
        </p:nvSpPr>
        <p:spPr bwMode="auto">
          <a:xfrm>
            <a:off x="1149350" y="2597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0" name="Rectangle 66"/>
          <p:cNvSpPr>
            <a:spLocks noChangeArrowheads="1"/>
          </p:cNvSpPr>
          <p:nvPr/>
        </p:nvSpPr>
        <p:spPr bwMode="auto">
          <a:xfrm>
            <a:off x="1530350" y="2597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1" name="Rectangle 67"/>
          <p:cNvSpPr>
            <a:spLocks noChangeArrowheads="1"/>
          </p:cNvSpPr>
          <p:nvPr/>
        </p:nvSpPr>
        <p:spPr bwMode="auto">
          <a:xfrm>
            <a:off x="5721350" y="2597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2" name="Rectangle 68"/>
          <p:cNvSpPr>
            <a:spLocks noChangeArrowheads="1"/>
          </p:cNvSpPr>
          <p:nvPr/>
        </p:nvSpPr>
        <p:spPr bwMode="auto">
          <a:xfrm>
            <a:off x="6102350" y="2597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3" name="Rectangle 69"/>
          <p:cNvSpPr>
            <a:spLocks noChangeArrowheads="1"/>
          </p:cNvSpPr>
          <p:nvPr/>
        </p:nvSpPr>
        <p:spPr bwMode="auto">
          <a:xfrm>
            <a:off x="6483350" y="2597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4" name="Rectangle 70"/>
          <p:cNvSpPr>
            <a:spLocks noChangeArrowheads="1"/>
          </p:cNvSpPr>
          <p:nvPr/>
        </p:nvSpPr>
        <p:spPr bwMode="auto">
          <a:xfrm>
            <a:off x="6864350" y="2597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5" name="Rectangle 71"/>
          <p:cNvSpPr>
            <a:spLocks noChangeArrowheads="1"/>
          </p:cNvSpPr>
          <p:nvPr/>
        </p:nvSpPr>
        <p:spPr bwMode="auto">
          <a:xfrm>
            <a:off x="7245350" y="2597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6" name="Rectangle 72"/>
          <p:cNvSpPr>
            <a:spLocks noChangeArrowheads="1"/>
          </p:cNvSpPr>
          <p:nvPr/>
        </p:nvSpPr>
        <p:spPr bwMode="auto">
          <a:xfrm>
            <a:off x="7626350" y="2597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7" name="Rectangle 73"/>
          <p:cNvSpPr>
            <a:spLocks noChangeArrowheads="1"/>
          </p:cNvSpPr>
          <p:nvPr/>
        </p:nvSpPr>
        <p:spPr bwMode="auto">
          <a:xfrm>
            <a:off x="1143000" y="220980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8" name="Rectangle 74"/>
          <p:cNvSpPr>
            <a:spLocks noChangeArrowheads="1"/>
          </p:cNvSpPr>
          <p:nvPr/>
        </p:nvSpPr>
        <p:spPr bwMode="auto">
          <a:xfrm>
            <a:off x="1530350" y="2216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29" name="Rectangle 75"/>
          <p:cNvSpPr>
            <a:spLocks noChangeArrowheads="1"/>
          </p:cNvSpPr>
          <p:nvPr/>
        </p:nvSpPr>
        <p:spPr bwMode="auto">
          <a:xfrm>
            <a:off x="5721350" y="2216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0" name="Rectangle 76"/>
          <p:cNvSpPr>
            <a:spLocks noChangeArrowheads="1"/>
          </p:cNvSpPr>
          <p:nvPr/>
        </p:nvSpPr>
        <p:spPr bwMode="auto">
          <a:xfrm>
            <a:off x="6102350" y="2216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1" name="Rectangle 77"/>
          <p:cNvSpPr>
            <a:spLocks noChangeArrowheads="1"/>
          </p:cNvSpPr>
          <p:nvPr/>
        </p:nvSpPr>
        <p:spPr bwMode="auto">
          <a:xfrm>
            <a:off x="6483350" y="2216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2" name="Rectangle 78"/>
          <p:cNvSpPr>
            <a:spLocks noChangeArrowheads="1"/>
          </p:cNvSpPr>
          <p:nvPr/>
        </p:nvSpPr>
        <p:spPr bwMode="auto">
          <a:xfrm>
            <a:off x="6864350" y="2216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3" name="Rectangle 79"/>
          <p:cNvSpPr>
            <a:spLocks noChangeArrowheads="1"/>
          </p:cNvSpPr>
          <p:nvPr/>
        </p:nvSpPr>
        <p:spPr bwMode="auto">
          <a:xfrm>
            <a:off x="7245350" y="2216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4" name="Rectangle 80"/>
          <p:cNvSpPr>
            <a:spLocks noChangeArrowheads="1"/>
          </p:cNvSpPr>
          <p:nvPr/>
        </p:nvSpPr>
        <p:spPr bwMode="auto">
          <a:xfrm>
            <a:off x="7626350" y="2216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5" name="Rectangle 81"/>
          <p:cNvSpPr>
            <a:spLocks noChangeArrowheads="1"/>
          </p:cNvSpPr>
          <p:nvPr/>
        </p:nvSpPr>
        <p:spPr bwMode="auto">
          <a:xfrm>
            <a:off x="4502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6" name="Rectangle 82"/>
          <p:cNvSpPr>
            <a:spLocks noChangeArrowheads="1"/>
          </p:cNvSpPr>
          <p:nvPr/>
        </p:nvSpPr>
        <p:spPr bwMode="auto">
          <a:xfrm>
            <a:off x="4883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7" name="Rectangle 83"/>
          <p:cNvSpPr>
            <a:spLocks noChangeArrowheads="1"/>
          </p:cNvSpPr>
          <p:nvPr/>
        </p:nvSpPr>
        <p:spPr bwMode="auto">
          <a:xfrm>
            <a:off x="5264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8" name="Rectangle 84"/>
          <p:cNvSpPr>
            <a:spLocks noChangeArrowheads="1"/>
          </p:cNvSpPr>
          <p:nvPr/>
        </p:nvSpPr>
        <p:spPr bwMode="auto">
          <a:xfrm>
            <a:off x="5645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39" name="Rectangle 85"/>
          <p:cNvSpPr>
            <a:spLocks noChangeArrowheads="1"/>
          </p:cNvSpPr>
          <p:nvPr/>
        </p:nvSpPr>
        <p:spPr bwMode="auto">
          <a:xfrm>
            <a:off x="6026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0" name="Rectangle 86"/>
          <p:cNvSpPr>
            <a:spLocks noChangeArrowheads="1"/>
          </p:cNvSpPr>
          <p:nvPr/>
        </p:nvSpPr>
        <p:spPr bwMode="auto">
          <a:xfrm>
            <a:off x="6407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1" name="Rectangle 87"/>
          <p:cNvSpPr>
            <a:spLocks noChangeArrowheads="1"/>
          </p:cNvSpPr>
          <p:nvPr/>
        </p:nvSpPr>
        <p:spPr bwMode="auto">
          <a:xfrm>
            <a:off x="6788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2" name="Rectangle 88"/>
          <p:cNvSpPr>
            <a:spLocks noChangeArrowheads="1"/>
          </p:cNvSpPr>
          <p:nvPr/>
        </p:nvSpPr>
        <p:spPr bwMode="auto">
          <a:xfrm>
            <a:off x="7169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3" name="Rectangle 89"/>
          <p:cNvSpPr>
            <a:spLocks noChangeArrowheads="1"/>
          </p:cNvSpPr>
          <p:nvPr/>
        </p:nvSpPr>
        <p:spPr bwMode="auto">
          <a:xfrm>
            <a:off x="7550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4" name="Rectangle 90"/>
          <p:cNvSpPr>
            <a:spLocks noChangeArrowheads="1"/>
          </p:cNvSpPr>
          <p:nvPr/>
        </p:nvSpPr>
        <p:spPr bwMode="auto">
          <a:xfrm>
            <a:off x="7931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5" name="Rectangle 91"/>
          <p:cNvSpPr>
            <a:spLocks noChangeArrowheads="1"/>
          </p:cNvSpPr>
          <p:nvPr/>
        </p:nvSpPr>
        <p:spPr bwMode="auto">
          <a:xfrm>
            <a:off x="4502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6" name="Rectangle 92"/>
          <p:cNvSpPr>
            <a:spLocks noChangeArrowheads="1"/>
          </p:cNvSpPr>
          <p:nvPr/>
        </p:nvSpPr>
        <p:spPr bwMode="auto">
          <a:xfrm>
            <a:off x="4883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7" name="Rectangle 93"/>
          <p:cNvSpPr>
            <a:spLocks noChangeArrowheads="1"/>
          </p:cNvSpPr>
          <p:nvPr/>
        </p:nvSpPr>
        <p:spPr bwMode="auto">
          <a:xfrm>
            <a:off x="5264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8" name="Rectangle 94"/>
          <p:cNvSpPr>
            <a:spLocks noChangeArrowheads="1"/>
          </p:cNvSpPr>
          <p:nvPr/>
        </p:nvSpPr>
        <p:spPr bwMode="auto">
          <a:xfrm>
            <a:off x="5645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49" name="Rectangle 95"/>
          <p:cNvSpPr>
            <a:spLocks noChangeArrowheads="1"/>
          </p:cNvSpPr>
          <p:nvPr/>
        </p:nvSpPr>
        <p:spPr bwMode="auto">
          <a:xfrm>
            <a:off x="6026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50" name="Rectangle 96"/>
          <p:cNvSpPr>
            <a:spLocks noChangeArrowheads="1"/>
          </p:cNvSpPr>
          <p:nvPr/>
        </p:nvSpPr>
        <p:spPr bwMode="auto">
          <a:xfrm>
            <a:off x="6407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51" name="Rectangle 97"/>
          <p:cNvSpPr>
            <a:spLocks noChangeArrowheads="1"/>
          </p:cNvSpPr>
          <p:nvPr/>
        </p:nvSpPr>
        <p:spPr bwMode="auto">
          <a:xfrm>
            <a:off x="6788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52" name="Rectangle 98"/>
          <p:cNvSpPr>
            <a:spLocks noChangeArrowheads="1"/>
          </p:cNvSpPr>
          <p:nvPr/>
        </p:nvSpPr>
        <p:spPr bwMode="auto">
          <a:xfrm>
            <a:off x="7169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53" name="Rectangle 99"/>
          <p:cNvSpPr>
            <a:spLocks noChangeArrowheads="1"/>
          </p:cNvSpPr>
          <p:nvPr/>
        </p:nvSpPr>
        <p:spPr bwMode="auto">
          <a:xfrm>
            <a:off x="7550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54" name="Rectangle 100"/>
          <p:cNvSpPr>
            <a:spLocks noChangeArrowheads="1"/>
          </p:cNvSpPr>
          <p:nvPr/>
        </p:nvSpPr>
        <p:spPr bwMode="auto">
          <a:xfrm>
            <a:off x="7931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55" name="Rectangle 101"/>
          <p:cNvSpPr>
            <a:spLocks noChangeArrowheads="1"/>
          </p:cNvSpPr>
          <p:nvPr/>
        </p:nvSpPr>
        <p:spPr bwMode="auto">
          <a:xfrm>
            <a:off x="7626350" y="1835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56" name="Rectangle 102"/>
          <p:cNvSpPr>
            <a:spLocks noChangeArrowheads="1"/>
          </p:cNvSpPr>
          <p:nvPr/>
        </p:nvSpPr>
        <p:spPr bwMode="auto">
          <a:xfrm>
            <a:off x="1149350" y="18351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57" name="Line 103"/>
          <p:cNvSpPr>
            <a:spLocks noChangeShapeType="1"/>
          </p:cNvSpPr>
          <p:nvPr/>
        </p:nvSpPr>
        <p:spPr bwMode="auto">
          <a:xfrm>
            <a:off x="5753100" y="2590800"/>
            <a:ext cx="304800" cy="1588"/>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458" name="Line 104"/>
          <p:cNvSpPr>
            <a:spLocks noChangeShapeType="1"/>
          </p:cNvSpPr>
          <p:nvPr/>
        </p:nvSpPr>
        <p:spPr bwMode="auto">
          <a:xfrm>
            <a:off x="6096000" y="2628900"/>
            <a:ext cx="1588" cy="30480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459" name="Line 105"/>
          <p:cNvSpPr>
            <a:spLocks noChangeShapeType="1"/>
          </p:cNvSpPr>
          <p:nvPr/>
        </p:nvSpPr>
        <p:spPr bwMode="auto">
          <a:xfrm>
            <a:off x="6134100" y="2971800"/>
            <a:ext cx="304800" cy="1588"/>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460" name="Line 106"/>
          <p:cNvSpPr>
            <a:spLocks noChangeShapeType="1"/>
          </p:cNvSpPr>
          <p:nvPr/>
        </p:nvSpPr>
        <p:spPr bwMode="auto">
          <a:xfrm>
            <a:off x="6477000" y="3009900"/>
            <a:ext cx="1588" cy="30480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461" name="Line 107"/>
          <p:cNvSpPr>
            <a:spLocks noChangeShapeType="1"/>
          </p:cNvSpPr>
          <p:nvPr/>
        </p:nvSpPr>
        <p:spPr bwMode="auto">
          <a:xfrm>
            <a:off x="6515100" y="3352800"/>
            <a:ext cx="304800" cy="1588"/>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462" name="Line 108"/>
          <p:cNvSpPr>
            <a:spLocks noChangeShapeType="1"/>
          </p:cNvSpPr>
          <p:nvPr/>
        </p:nvSpPr>
        <p:spPr bwMode="auto">
          <a:xfrm>
            <a:off x="6858000" y="3390900"/>
            <a:ext cx="1588" cy="30480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463" name="Line 109"/>
          <p:cNvSpPr>
            <a:spLocks noChangeShapeType="1"/>
          </p:cNvSpPr>
          <p:nvPr/>
        </p:nvSpPr>
        <p:spPr bwMode="auto">
          <a:xfrm>
            <a:off x="6896100" y="3733800"/>
            <a:ext cx="304800" cy="1588"/>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464" name="Line 110"/>
          <p:cNvSpPr>
            <a:spLocks noChangeShapeType="1"/>
          </p:cNvSpPr>
          <p:nvPr/>
        </p:nvSpPr>
        <p:spPr bwMode="auto">
          <a:xfrm>
            <a:off x="7239000" y="3771900"/>
            <a:ext cx="1588" cy="30480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0465" name="Group 111"/>
          <p:cNvGrpSpPr>
            <a:grpSpLocks/>
          </p:cNvGrpSpPr>
          <p:nvPr/>
        </p:nvGrpSpPr>
        <p:grpSpPr bwMode="auto">
          <a:xfrm>
            <a:off x="996950" y="260350"/>
            <a:ext cx="3614738" cy="1519238"/>
            <a:chOff x="628" y="63"/>
            <a:chExt cx="2277" cy="957"/>
          </a:xfrm>
        </p:grpSpPr>
        <p:sp>
          <p:nvSpPr>
            <p:cNvPr id="100580" name="Rectangle 112"/>
            <p:cNvSpPr>
              <a:spLocks noChangeArrowheads="1"/>
            </p:cNvSpPr>
            <p:nvPr/>
          </p:nvSpPr>
          <p:spPr bwMode="auto">
            <a:xfrm>
              <a:off x="628" y="76"/>
              <a:ext cx="231" cy="231"/>
            </a:xfrm>
            <a:prstGeom prst="rect">
              <a:avLst/>
            </a:prstGeom>
            <a:solidFill>
              <a:srgbClr val="FE9B0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81" name="Rectangle 113"/>
            <p:cNvSpPr>
              <a:spLocks noChangeArrowheads="1"/>
            </p:cNvSpPr>
            <p:nvPr/>
          </p:nvSpPr>
          <p:spPr bwMode="auto">
            <a:xfrm>
              <a:off x="835" y="63"/>
              <a:ext cx="1550"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latin typeface="Librarian" charset="0"/>
                </a:rPr>
                <a:t>= Alkali Metals</a:t>
              </a:r>
            </a:p>
          </p:txBody>
        </p:sp>
        <p:sp>
          <p:nvSpPr>
            <p:cNvPr id="100582" name="Rectangle 114"/>
            <p:cNvSpPr>
              <a:spLocks noChangeArrowheads="1"/>
            </p:cNvSpPr>
            <p:nvPr/>
          </p:nvSpPr>
          <p:spPr bwMode="auto">
            <a:xfrm>
              <a:off x="628" y="412"/>
              <a:ext cx="231" cy="231"/>
            </a:xfrm>
            <a:prstGeom prst="rect">
              <a:avLst/>
            </a:prstGeom>
            <a:solidFill>
              <a:srgbClr val="E9D38A"/>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83" name="Rectangle 115"/>
            <p:cNvSpPr>
              <a:spLocks noChangeArrowheads="1"/>
            </p:cNvSpPr>
            <p:nvPr/>
          </p:nvSpPr>
          <p:spPr bwMode="auto">
            <a:xfrm>
              <a:off x="779" y="399"/>
              <a:ext cx="2126"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latin typeface="Librarian" charset="0"/>
                </a:rPr>
                <a:t>= Alkali Earth Metals</a:t>
              </a:r>
            </a:p>
          </p:txBody>
        </p:sp>
        <p:sp>
          <p:nvSpPr>
            <p:cNvPr id="100584" name="Rectangle 116"/>
            <p:cNvSpPr>
              <a:spLocks noChangeArrowheads="1"/>
            </p:cNvSpPr>
            <p:nvPr/>
          </p:nvSpPr>
          <p:spPr bwMode="auto">
            <a:xfrm>
              <a:off x="628" y="748"/>
              <a:ext cx="231" cy="231"/>
            </a:xfrm>
            <a:prstGeom prst="rect">
              <a:avLst/>
            </a:prstGeom>
            <a:solidFill>
              <a:srgbClr val="9900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85" name="Rectangle 117"/>
            <p:cNvSpPr>
              <a:spLocks noChangeArrowheads="1"/>
            </p:cNvSpPr>
            <p:nvPr/>
          </p:nvSpPr>
          <p:spPr bwMode="auto">
            <a:xfrm>
              <a:off x="805" y="735"/>
              <a:ext cx="1537"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latin typeface="Librarian" charset="0"/>
                </a:rPr>
                <a:t>= Noble Gases</a:t>
              </a:r>
            </a:p>
          </p:txBody>
        </p:sp>
      </p:grpSp>
      <p:sp>
        <p:nvSpPr>
          <p:cNvPr id="100466" name="Rectangle 118"/>
          <p:cNvSpPr>
            <a:spLocks noChangeArrowheads="1"/>
          </p:cNvSpPr>
          <p:nvPr/>
        </p:nvSpPr>
        <p:spPr bwMode="auto">
          <a:xfrm>
            <a:off x="4959350" y="120650"/>
            <a:ext cx="368300" cy="368300"/>
          </a:xfrm>
          <a:prstGeom prst="rect">
            <a:avLst/>
          </a:prstGeom>
          <a:solidFill>
            <a:srgbClr val="F95AB7"/>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67" name="Rectangle 119"/>
          <p:cNvSpPr>
            <a:spLocks noChangeArrowheads="1"/>
          </p:cNvSpPr>
          <p:nvPr/>
        </p:nvSpPr>
        <p:spPr bwMode="auto">
          <a:xfrm>
            <a:off x="5284788" y="100013"/>
            <a:ext cx="19558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latin typeface="Librarian" charset="0"/>
              </a:rPr>
              <a:t>= Halogens</a:t>
            </a:r>
          </a:p>
        </p:txBody>
      </p:sp>
      <p:sp>
        <p:nvSpPr>
          <p:cNvPr id="100468" name="Rectangle 120"/>
          <p:cNvSpPr>
            <a:spLocks noChangeArrowheads="1"/>
          </p:cNvSpPr>
          <p:nvPr/>
        </p:nvSpPr>
        <p:spPr bwMode="auto">
          <a:xfrm>
            <a:off x="4959350" y="654050"/>
            <a:ext cx="368300" cy="368300"/>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69" name="Rectangle 121"/>
          <p:cNvSpPr>
            <a:spLocks noChangeArrowheads="1"/>
          </p:cNvSpPr>
          <p:nvPr/>
        </p:nvSpPr>
        <p:spPr bwMode="auto">
          <a:xfrm>
            <a:off x="5229225" y="633413"/>
            <a:ext cx="240347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latin typeface="Librarian" charset="0"/>
              </a:rPr>
              <a:t>= Lanthanides</a:t>
            </a:r>
          </a:p>
        </p:txBody>
      </p:sp>
      <p:sp>
        <p:nvSpPr>
          <p:cNvPr id="100470" name="Rectangle 122"/>
          <p:cNvSpPr>
            <a:spLocks noChangeArrowheads="1"/>
          </p:cNvSpPr>
          <p:nvPr/>
        </p:nvSpPr>
        <p:spPr bwMode="auto">
          <a:xfrm>
            <a:off x="4959350" y="1187450"/>
            <a:ext cx="368300" cy="368300"/>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71" name="Rectangle 123"/>
          <p:cNvSpPr>
            <a:spLocks noChangeArrowheads="1"/>
          </p:cNvSpPr>
          <p:nvPr/>
        </p:nvSpPr>
        <p:spPr bwMode="auto">
          <a:xfrm>
            <a:off x="5302250" y="1166813"/>
            <a:ext cx="193357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latin typeface="Librarian" charset="0"/>
              </a:rPr>
              <a:t>= Actinides</a:t>
            </a:r>
          </a:p>
        </p:txBody>
      </p:sp>
      <p:grpSp>
        <p:nvGrpSpPr>
          <p:cNvPr id="100472" name="Group 124"/>
          <p:cNvGrpSpPr>
            <a:grpSpLocks/>
          </p:cNvGrpSpPr>
          <p:nvPr/>
        </p:nvGrpSpPr>
        <p:grpSpPr bwMode="auto">
          <a:xfrm>
            <a:off x="2212975" y="1876425"/>
            <a:ext cx="3303588" cy="452438"/>
            <a:chOff x="1396" y="1143"/>
            <a:chExt cx="2081" cy="285"/>
          </a:xfrm>
        </p:grpSpPr>
        <p:sp>
          <p:nvSpPr>
            <p:cNvPr id="100578" name="Rectangle 125"/>
            <p:cNvSpPr>
              <a:spLocks noChangeArrowheads="1"/>
            </p:cNvSpPr>
            <p:nvPr/>
          </p:nvSpPr>
          <p:spPr bwMode="auto">
            <a:xfrm>
              <a:off x="1492" y="1143"/>
              <a:ext cx="1985"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latin typeface="Librarian" charset="0"/>
                </a:rPr>
                <a:t>= Transition Metals</a:t>
              </a:r>
            </a:p>
          </p:txBody>
        </p:sp>
        <p:sp>
          <p:nvSpPr>
            <p:cNvPr id="100579" name="Rectangle 126"/>
            <p:cNvSpPr>
              <a:spLocks noChangeArrowheads="1"/>
            </p:cNvSpPr>
            <p:nvPr/>
          </p:nvSpPr>
          <p:spPr bwMode="auto">
            <a:xfrm>
              <a:off x="1396" y="1156"/>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
        <p:nvSpPr>
          <p:cNvPr id="100473" name="Rectangle 127"/>
          <p:cNvSpPr>
            <a:spLocks noChangeArrowheads="1"/>
          </p:cNvSpPr>
          <p:nvPr/>
        </p:nvSpPr>
        <p:spPr bwMode="auto">
          <a:xfrm>
            <a:off x="4121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74" name="Rectangle 128"/>
          <p:cNvSpPr>
            <a:spLocks noChangeArrowheads="1"/>
          </p:cNvSpPr>
          <p:nvPr/>
        </p:nvSpPr>
        <p:spPr bwMode="auto">
          <a:xfrm>
            <a:off x="4121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75" name="Rectangle 129"/>
          <p:cNvSpPr>
            <a:spLocks noChangeArrowheads="1"/>
          </p:cNvSpPr>
          <p:nvPr/>
        </p:nvSpPr>
        <p:spPr bwMode="auto">
          <a:xfrm>
            <a:off x="3740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76" name="Rectangle 130"/>
          <p:cNvSpPr>
            <a:spLocks noChangeArrowheads="1"/>
          </p:cNvSpPr>
          <p:nvPr/>
        </p:nvSpPr>
        <p:spPr bwMode="auto">
          <a:xfrm>
            <a:off x="3740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77" name="Rectangle 131"/>
          <p:cNvSpPr>
            <a:spLocks noChangeArrowheads="1"/>
          </p:cNvSpPr>
          <p:nvPr/>
        </p:nvSpPr>
        <p:spPr bwMode="auto">
          <a:xfrm>
            <a:off x="3359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78" name="Rectangle 132"/>
          <p:cNvSpPr>
            <a:spLocks noChangeArrowheads="1"/>
          </p:cNvSpPr>
          <p:nvPr/>
        </p:nvSpPr>
        <p:spPr bwMode="auto">
          <a:xfrm>
            <a:off x="3359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79" name="Rectangle 133"/>
          <p:cNvSpPr>
            <a:spLocks noChangeArrowheads="1"/>
          </p:cNvSpPr>
          <p:nvPr/>
        </p:nvSpPr>
        <p:spPr bwMode="auto">
          <a:xfrm>
            <a:off x="2978150" y="5111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80" name="Rectangle 134"/>
          <p:cNvSpPr>
            <a:spLocks noChangeArrowheads="1"/>
          </p:cNvSpPr>
          <p:nvPr/>
        </p:nvSpPr>
        <p:spPr bwMode="auto">
          <a:xfrm>
            <a:off x="2978150" y="5492750"/>
            <a:ext cx="368300" cy="368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nvGrpSpPr>
          <p:cNvPr id="42119" name="Group 135"/>
          <p:cNvGrpSpPr>
            <a:grpSpLocks/>
          </p:cNvGrpSpPr>
          <p:nvPr/>
        </p:nvGrpSpPr>
        <p:grpSpPr bwMode="auto">
          <a:xfrm>
            <a:off x="1524000" y="2209800"/>
            <a:ext cx="366713" cy="2271713"/>
            <a:chOff x="960" y="1392"/>
            <a:chExt cx="231" cy="1431"/>
          </a:xfrm>
        </p:grpSpPr>
        <p:sp>
          <p:nvSpPr>
            <p:cNvPr id="100572" name="Rectangle 136"/>
            <p:cNvSpPr>
              <a:spLocks noChangeArrowheads="1"/>
            </p:cNvSpPr>
            <p:nvPr/>
          </p:nvSpPr>
          <p:spPr bwMode="auto">
            <a:xfrm>
              <a:off x="960" y="2592"/>
              <a:ext cx="231" cy="231"/>
            </a:xfrm>
            <a:prstGeom prst="rect">
              <a:avLst/>
            </a:prstGeom>
            <a:solidFill>
              <a:srgbClr val="FFCC99"/>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73" name="Rectangle 137"/>
            <p:cNvSpPr>
              <a:spLocks noChangeArrowheads="1"/>
            </p:cNvSpPr>
            <p:nvPr/>
          </p:nvSpPr>
          <p:spPr bwMode="auto">
            <a:xfrm>
              <a:off x="960" y="2352"/>
              <a:ext cx="231" cy="231"/>
            </a:xfrm>
            <a:prstGeom prst="rect">
              <a:avLst/>
            </a:prstGeom>
            <a:solidFill>
              <a:srgbClr val="FFCC99"/>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74" name="Rectangle 138"/>
            <p:cNvSpPr>
              <a:spLocks noChangeArrowheads="1"/>
            </p:cNvSpPr>
            <p:nvPr/>
          </p:nvSpPr>
          <p:spPr bwMode="auto">
            <a:xfrm>
              <a:off x="960" y="2112"/>
              <a:ext cx="231" cy="231"/>
            </a:xfrm>
            <a:prstGeom prst="rect">
              <a:avLst/>
            </a:prstGeom>
            <a:solidFill>
              <a:srgbClr val="FFCC99"/>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75" name="Rectangle 139"/>
            <p:cNvSpPr>
              <a:spLocks noChangeArrowheads="1"/>
            </p:cNvSpPr>
            <p:nvPr/>
          </p:nvSpPr>
          <p:spPr bwMode="auto">
            <a:xfrm>
              <a:off x="960" y="1872"/>
              <a:ext cx="231" cy="231"/>
            </a:xfrm>
            <a:prstGeom prst="rect">
              <a:avLst/>
            </a:prstGeom>
            <a:solidFill>
              <a:srgbClr val="FFCC99"/>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76" name="Rectangle 140"/>
            <p:cNvSpPr>
              <a:spLocks noChangeArrowheads="1"/>
            </p:cNvSpPr>
            <p:nvPr/>
          </p:nvSpPr>
          <p:spPr bwMode="auto">
            <a:xfrm>
              <a:off x="960" y="1632"/>
              <a:ext cx="231" cy="231"/>
            </a:xfrm>
            <a:prstGeom prst="rect">
              <a:avLst/>
            </a:prstGeom>
            <a:solidFill>
              <a:srgbClr val="FFCC99"/>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77" name="Rectangle 141"/>
            <p:cNvSpPr>
              <a:spLocks noChangeArrowheads="1"/>
            </p:cNvSpPr>
            <p:nvPr/>
          </p:nvSpPr>
          <p:spPr bwMode="auto">
            <a:xfrm>
              <a:off x="960" y="1392"/>
              <a:ext cx="231" cy="231"/>
            </a:xfrm>
            <a:prstGeom prst="rect">
              <a:avLst/>
            </a:prstGeom>
            <a:solidFill>
              <a:srgbClr val="FFCC99"/>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grpSp>
        <p:nvGrpSpPr>
          <p:cNvPr id="42126" name="Group 142"/>
          <p:cNvGrpSpPr>
            <a:grpSpLocks/>
          </p:cNvGrpSpPr>
          <p:nvPr/>
        </p:nvGrpSpPr>
        <p:grpSpPr bwMode="auto">
          <a:xfrm>
            <a:off x="1143000" y="2209800"/>
            <a:ext cx="366713" cy="2271713"/>
            <a:chOff x="720" y="1392"/>
            <a:chExt cx="231" cy="1431"/>
          </a:xfrm>
        </p:grpSpPr>
        <p:sp>
          <p:nvSpPr>
            <p:cNvPr id="100566" name="Rectangle 143"/>
            <p:cNvSpPr>
              <a:spLocks noChangeArrowheads="1"/>
            </p:cNvSpPr>
            <p:nvPr/>
          </p:nvSpPr>
          <p:spPr bwMode="auto">
            <a:xfrm>
              <a:off x="720" y="2592"/>
              <a:ext cx="231" cy="231"/>
            </a:xfrm>
            <a:prstGeom prst="rect">
              <a:avLst/>
            </a:prstGeom>
            <a:solidFill>
              <a:srgbClr val="FE9B0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67" name="Rectangle 144"/>
            <p:cNvSpPr>
              <a:spLocks noChangeArrowheads="1"/>
            </p:cNvSpPr>
            <p:nvPr/>
          </p:nvSpPr>
          <p:spPr bwMode="auto">
            <a:xfrm>
              <a:off x="720" y="2352"/>
              <a:ext cx="231" cy="231"/>
            </a:xfrm>
            <a:prstGeom prst="rect">
              <a:avLst/>
            </a:prstGeom>
            <a:solidFill>
              <a:srgbClr val="FE9B0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68" name="Rectangle 145"/>
            <p:cNvSpPr>
              <a:spLocks noChangeArrowheads="1"/>
            </p:cNvSpPr>
            <p:nvPr/>
          </p:nvSpPr>
          <p:spPr bwMode="auto">
            <a:xfrm>
              <a:off x="720" y="2112"/>
              <a:ext cx="231" cy="231"/>
            </a:xfrm>
            <a:prstGeom prst="rect">
              <a:avLst/>
            </a:prstGeom>
            <a:solidFill>
              <a:srgbClr val="FE9B0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69" name="Rectangle 146"/>
            <p:cNvSpPr>
              <a:spLocks noChangeArrowheads="1"/>
            </p:cNvSpPr>
            <p:nvPr/>
          </p:nvSpPr>
          <p:spPr bwMode="auto">
            <a:xfrm>
              <a:off x="720" y="1872"/>
              <a:ext cx="231" cy="231"/>
            </a:xfrm>
            <a:prstGeom prst="rect">
              <a:avLst/>
            </a:prstGeom>
            <a:solidFill>
              <a:srgbClr val="FE9B0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70" name="Rectangle 147"/>
            <p:cNvSpPr>
              <a:spLocks noChangeArrowheads="1"/>
            </p:cNvSpPr>
            <p:nvPr/>
          </p:nvSpPr>
          <p:spPr bwMode="auto">
            <a:xfrm>
              <a:off x="720" y="1632"/>
              <a:ext cx="231" cy="231"/>
            </a:xfrm>
            <a:prstGeom prst="rect">
              <a:avLst/>
            </a:prstGeom>
            <a:solidFill>
              <a:srgbClr val="FE9B0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71" name="Rectangle 148"/>
            <p:cNvSpPr>
              <a:spLocks noChangeArrowheads="1"/>
            </p:cNvSpPr>
            <p:nvPr/>
          </p:nvSpPr>
          <p:spPr bwMode="auto">
            <a:xfrm>
              <a:off x="720" y="1392"/>
              <a:ext cx="231" cy="231"/>
            </a:xfrm>
            <a:prstGeom prst="rect">
              <a:avLst/>
            </a:prstGeom>
            <a:solidFill>
              <a:srgbClr val="FE9B0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grpSp>
        <p:nvGrpSpPr>
          <p:cNvPr id="42133" name="Group 149"/>
          <p:cNvGrpSpPr>
            <a:grpSpLocks/>
          </p:cNvGrpSpPr>
          <p:nvPr/>
        </p:nvGrpSpPr>
        <p:grpSpPr bwMode="auto">
          <a:xfrm>
            <a:off x="1905000" y="2971800"/>
            <a:ext cx="3795713" cy="1509713"/>
            <a:chOff x="1200" y="1872"/>
            <a:chExt cx="2391" cy="951"/>
          </a:xfrm>
        </p:grpSpPr>
        <p:sp>
          <p:nvSpPr>
            <p:cNvPr id="100528" name="Rectangle 150"/>
            <p:cNvSpPr>
              <a:spLocks noChangeArrowheads="1"/>
            </p:cNvSpPr>
            <p:nvPr/>
          </p:nvSpPr>
          <p:spPr bwMode="auto">
            <a:xfrm>
              <a:off x="1680" y="259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29" name="Rectangle 151"/>
            <p:cNvSpPr>
              <a:spLocks noChangeArrowheads="1"/>
            </p:cNvSpPr>
            <p:nvPr/>
          </p:nvSpPr>
          <p:spPr bwMode="auto">
            <a:xfrm>
              <a:off x="1440" y="259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0" name="Rectangle 152"/>
            <p:cNvSpPr>
              <a:spLocks noChangeArrowheads="1"/>
            </p:cNvSpPr>
            <p:nvPr/>
          </p:nvSpPr>
          <p:spPr bwMode="auto">
            <a:xfrm>
              <a:off x="1200" y="259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1" name="Rectangle 153"/>
            <p:cNvSpPr>
              <a:spLocks noChangeArrowheads="1"/>
            </p:cNvSpPr>
            <p:nvPr/>
          </p:nvSpPr>
          <p:spPr bwMode="auto">
            <a:xfrm>
              <a:off x="1920" y="259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2" name="Rectangle 154"/>
            <p:cNvSpPr>
              <a:spLocks noChangeArrowheads="1"/>
            </p:cNvSpPr>
            <p:nvPr/>
          </p:nvSpPr>
          <p:spPr bwMode="auto">
            <a:xfrm>
              <a:off x="2160" y="259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3" name="Rectangle 155"/>
            <p:cNvSpPr>
              <a:spLocks noChangeArrowheads="1"/>
            </p:cNvSpPr>
            <p:nvPr/>
          </p:nvSpPr>
          <p:spPr bwMode="auto">
            <a:xfrm>
              <a:off x="2400" y="259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4" name="Rectangle 156"/>
            <p:cNvSpPr>
              <a:spLocks noChangeArrowheads="1"/>
            </p:cNvSpPr>
            <p:nvPr/>
          </p:nvSpPr>
          <p:spPr bwMode="auto">
            <a:xfrm>
              <a:off x="2880" y="259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5" name="Rectangle 157"/>
            <p:cNvSpPr>
              <a:spLocks noChangeArrowheads="1"/>
            </p:cNvSpPr>
            <p:nvPr/>
          </p:nvSpPr>
          <p:spPr bwMode="auto">
            <a:xfrm>
              <a:off x="168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6" name="Rectangle 158"/>
            <p:cNvSpPr>
              <a:spLocks noChangeArrowheads="1"/>
            </p:cNvSpPr>
            <p:nvPr/>
          </p:nvSpPr>
          <p:spPr bwMode="auto">
            <a:xfrm>
              <a:off x="144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7" name="Rectangle 159"/>
            <p:cNvSpPr>
              <a:spLocks noChangeArrowheads="1"/>
            </p:cNvSpPr>
            <p:nvPr/>
          </p:nvSpPr>
          <p:spPr bwMode="auto">
            <a:xfrm>
              <a:off x="120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8" name="Rectangle 160"/>
            <p:cNvSpPr>
              <a:spLocks noChangeArrowheads="1"/>
            </p:cNvSpPr>
            <p:nvPr/>
          </p:nvSpPr>
          <p:spPr bwMode="auto">
            <a:xfrm>
              <a:off x="192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39" name="Rectangle 161"/>
            <p:cNvSpPr>
              <a:spLocks noChangeArrowheads="1"/>
            </p:cNvSpPr>
            <p:nvPr/>
          </p:nvSpPr>
          <p:spPr bwMode="auto">
            <a:xfrm>
              <a:off x="216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0" name="Rectangle 162"/>
            <p:cNvSpPr>
              <a:spLocks noChangeArrowheads="1"/>
            </p:cNvSpPr>
            <p:nvPr/>
          </p:nvSpPr>
          <p:spPr bwMode="auto">
            <a:xfrm>
              <a:off x="240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1" name="Rectangle 163"/>
            <p:cNvSpPr>
              <a:spLocks noChangeArrowheads="1"/>
            </p:cNvSpPr>
            <p:nvPr/>
          </p:nvSpPr>
          <p:spPr bwMode="auto">
            <a:xfrm>
              <a:off x="264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2" name="Rectangle 164"/>
            <p:cNvSpPr>
              <a:spLocks noChangeArrowheads="1"/>
            </p:cNvSpPr>
            <p:nvPr/>
          </p:nvSpPr>
          <p:spPr bwMode="auto">
            <a:xfrm>
              <a:off x="288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3" name="Rectangle 165"/>
            <p:cNvSpPr>
              <a:spLocks noChangeArrowheads="1"/>
            </p:cNvSpPr>
            <p:nvPr/>
          </p:nvSpPr>
          <p:spPr bwMode="auto">
            <a:xfrm>
              <a:off x="312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4" name="Rectangle 166"/>
            <p:cNvSpPr>
              <a:spLocks noChangeArrowheads="1"/>
            </p:cNvSpPr>
            <p:nvPr/>
          </p:nvSpPr>
          <p:spPr bwMode="auto">
            <a:xfrm>
              <a:off x="3360" y="235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5" name="Rectangle 167"/>
            <p:cNvSpPr>
              <a:spLocks noChangeArrowheads="1"/>
            </p:cNvSpPr>
            <p:nvPr/>
          </p:nvSpPr>
          <p:spPr bwMode="auto">
            <a:xfrm>
              <a:off x="168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6" name="Rectangle 168"/>
            <p:cNvSpPr>
              <a:spLocks noChangeArrowheads="1"/>
            </p:cNvSpPr>
            <p:nvPr/>
          </p:nvSpPr>
          <p:spPr bwMode="auto">
            <a:xfrm>
              <a:off x="144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7" name="Rectangle 169"/>
            <p:cNvSpPr>
              <a:spLocks noChangeArrowheads="1"/>
            </p:cNvSpPr>
            <p:nvPr/>
          </p:nvSpPr>
          <p:spPr bwMode="auto">
            <a:xfrm>
              <a:off x="120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8" name="Rectangle 170"/>
            <p:cNvSpPr>
              <a:spLocks noChangeArrowheads="1"/>
            </p:cNvSpPr>
            <p:nvPr/>
          </p:nvSpPr>
          <p:spPr bwMode="auto">
            <a:xfrm>
              <a:off x="192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49" name="Rectangle 171"/>
            <p:cNvSpPr>
              <a:spLocks noChangeArrowheads="1"/>
            </p:cNvSpPr>
            <p:nvPr/>
          </p:nvSpPr>
          <p:spPr bwMode="auto">
            <a:xfrm>
              <a:off x="216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0" name="Rectangle 172"/>
            <p:cNvSpPr>
              <a:spLocks noChangeArrowheads="1"/>
            </p:cNvSpPr>
            <p:nvPr/>
          </p:nvSpPr>
          <p:spPr bwMode="auto">
            <a:xfrm>
              <a:off x="240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1" name="Rectangle 173"/>
            <p:cNvSpPr>
              <a:spLocks noChangeArrowheads="1"/>
            </p:cNvSpPr>
            <p:nvPr/>
          </p:nvSpPr>
          <p:spPr bwMode="auto">
            <a:xfrm>
              <a:off x="264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2" name="Rectangle 174"/>
            <p:cNvSpPr>
              <a:spLocks noChangeArrowheads="1"/>
            </p:cNvSpPr>
            <p:nvPr/>
          </p:nvSpPr>
          <p:spPr bwMode="auto">
            <a:xfrm>
              <a:off x="288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3" name="Rectangle 175"/>
            <p:cNvSpPr>
              <a:spLocks noChangeArrowheads="1"/>
            </p:cNvSpPr>
            <p:nvPr/>
          </p:nvSpPr>
          <p:spPr bwMode="auto">
            <a:xfrm>
              <a:off x="312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4" name="Rectangle 176"/>
            <p:cNvSpPr>
              <a:spLocks noChangeArrowheads="1"/>
            </p:cNvSpPr>
            <p:nvPr/>
          </p:nvSpPr>
          <p:spPr bwMode="auto">
            <a:xfrm>
              <a:off x="3360" y="211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5" name="Rectangle 177"/>
            <p:cNvSpPr>
              <a:spLocks noChangeArrowheads="1"/>
            </p:cNvSpPr>
            <p:nvPr/>
          </p:nvSpPr>
          <p:spPr bwMode="auto">
            <a:xfrm>
              <a:off x="2640" y="259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6" name="Rectangle 178"/>
            <p:cNvSpPr>
              <a:spLocks noChangeArrowheads="1"/>
            </p:cNvSpPr>
            <p:nvPr/>
          </p:nvSpPr>
          <p:spPr bwMode="auto">
            <a:xfrm>
              <a:off x="168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7" name="Rectangle 179"/>
            <p:cNvSpPr>
              <a:spLocks noChangeArrowheads="1"/>
            </p:cNvSpPr>
            <p:nvPr/>
          </p:nvSpPr>
          <p:spPr bwMode="auto">
            <a:xfrm>
              <a:off x="144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8" name="Rectangle 180"/>
            <p:cNvSpPr>
              <a:spLocks noChangeArrowheads="1"/>
            </p:cNvSpPr>
            <p:nvPr/>
          </p:nvSpPr>
          <p:spPr bwMode="auto">
            <a:xfrm>
              <a:off x="120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59" name="Rectangle 181"/>
            <p:cNvSpPr>
              <a:spLocks noChangeArrowheads="1"/>
            </p:cNvSpPr>
            <p:nvPr/>
          </p:nvSpPr>
          <p:spPr bwMode="auto">
            <a:xfrm>
              <a:off x="192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60" name="Rectangle 182"/>
            <p:cNvSpPr>
              <a:spLocks noChangeArrowheads="1"/>
            </p:cNvSpPr>
            <p:nvPr/>
          </p:nvSpPr>
          <p:spPr bwMode="auto">
            <a:xfrm>
              <a:off x="216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61" name="Rectangle 183"/>
            <p:cNvSpPr>
              <a:spLocks noChangeArrowheads="1"/>
            </p:cNvSpPr>
            <p:nvPr/>
          </p:nvSpPr>
          <p:spPr bwMode="auto">
            <a:xfrm>
              <a:off x="240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62" name="Rectangle 184"/>
            <p:cNvSpPr>
              <a:spLocks noChangeArrowheads="1"/>
            </p:cNvSpPr>
            <p:nvPr/>
          </p:nvSpPr>
          <p:spPr bwMode="auto">
            <a:xfrm>
              <a:off x="264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63" name="Rectangle 185"/>
            <p:cNvSpPr>
              <a:spLocks noChangeArrowheads="1"/>
            </p:cNvSpPr>
            <p:nvPr/>
          </p:nvSpPr>
          <p:spPr bwMode="auto">
            <a:xfrm>
              <a:off x="288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64" name="Rectangle 186"/>
            <p:cNvSpPr>
              <a:spLocks noChangeArrowheads="1"/>
            </p:cNvSpPr>
            <p:nvPr/>
          </p:nvSpPr>
          <p:spPr bwMode="auto">
            <a:xfrm>
              <a:off x="312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65" name="Rectangle 187"/>
            <p:cNvSpPr>
              <a:spLocks noChangeArrowheads="1"/>
            </p:cNvSpPr>
            <p:nvPr/>
          </p:nvSpPr>
          <p:spPr bwMode="auto">
            <a:xfrm>
              <a:off x="3360" y="1872"/>
              <a:ext cx="231" cy="231"/>
            </a:xfrm>
            <a:prstGeom prst="rect">
              <a:avLst/>
            </a:prstGeom>
            <a:solidFill>
              <a:srgbClr val="A2C1FE"/>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grpSp>
        <p:nvGrpSpPr>
          <p:cNvPr id="42172" name="Group 188"/>
          <p:cNvGrpSpPr>
            <a:grpSpLocks/>
          </p:cNvGrpSpPr>
          <p:nvPr/>
        </p:nvGrpSpPr>
        <p:grpSpPr bwMode="auto">
          <a:xfrm>
            <a:off x="7620000" y="1828800"/>
            <a:ext cx="366713" cy="2271713"/>
            <a:chOff x="4800" y="1152"/>
            <a:chExt cx="231" cy="1431"/>
          </a:xfrm>
        </p:grpSpPr>
        <p:sp>
          <p:nvSpPr>
            <p:cNvPr id="100522" name="Rectangle 189"/>
            <p:cNvSpPr>
              <a:spLocks noChangeArrowheads="1"/>
            </p:cNvSpPr>
            <p:nvPr/>
          </p:nvSpPr>
          <p:spPr bwMode="auto">
            <a:xfrm>
              <a:off x="4800" y="2352"/>
              <a:ext cx="231" cy="231"/>
            </a:xfrm>
            <a:prstGeom prst="rect">
              <a:avLst/>
            </a:prstGeom>
            <a:solidFill>
              <a:srgbClr val="9900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23" name="Rectangle 190"/>
            <p:cNvSpPr>
              <a:spLocks noChangeArrowheads="1"/>
            </p:cNvSpPr>
            <p:nvPr/>
          </p:nvSpPr>
          <p:spPr bwMode="auto">
            <a:xfrm>
              <a:off x="4800" y="2112"/>
              <a:ext cx="231" cy="231"/>
            </a:xfrm>
            <a:prstGeom prst="rect">
              <a:avLst/>
            </a:prstGeom>
            <a:solidFill>
              <a:srgbClr val="9900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24" name="Rectangle 191"/>
            <p:cNvSpPr>
              <a:spLocks noChangeArrowheads="1"/>
            </p:cNvSpPr>
            <p:nvPr/>
          </p:nvSpPr>
          <p:spPr bwMode="auto">
            <a:xfrm>
              <a:off x="4800" y="1872"/>
              <a:ext cx="231" cy="231"/>
            </a:xfrm>
            <a:prstGeom prst="rect">
              <a:avLst/>
            </a:prstGeom>
            <a:solidFill>
              <a:srgbClr val="9900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25" name="Rectangle 192"/>
            <p:cNvSpPr>
              <a:spLocks noChangeArrowheads="1"/>
            </p:cNvSpPr>
            <p:nvPr/>
          </p:nvSpPr>
          <p:spPr bwMode="auto">
            <a:xfrm>
              <a:off x="4800" y="1632"/>
              <a:ext cx="231" cy="231"/>
            </a:xfrm>
            <a:prstGeom prst="rect">
              <a:avLst/>
            </a:prstGeom>
            <a:solidFill>
              <a:srgbClr val="9900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26" name="Rectangle 193"/>
            <p:cNvSpPr>
              <a:spLocks noChangeArrowheads="1"/>
            </p:cNvSpPr>
            <p:nvPr/>
          </p:nvSpPr>
          <p:spPr bwMode="auto">
            <a:xfrm>
              <a:off x="4800" y="1392"/>
              <a:ext cx="231" cy="231"/>
            </a:xfrm>
            <a:prstGeom prst="rect">
              <a:avLst/>
            </a:prstGeom>
            <a:solidFill>
              <a:srgbClr val="9900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27" name="Rectangle 194"/>
            <p:cNvSpPr>
              <a:spLocks noChangeArrowheads="1"/>
            </p:cNvSpPr>
            <p:nvPr/>
          </p:nvSpPr>
          <p:spPr bwMode="auto">
            <a:xfrm>
              <a:off x="4800" y="1152"/>
              <a:ext cx="231" cy="231"/>
            </a:xfrm>
            <a:prstGeom prst="rect">
              <a:avLst/>
            </a:prstGeom>
            <a:solidFill>
              <a:srgbClr val="9900FF"/>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grpSp>
        <p:nvGrpSpPr>
          <p:cNvPr id="42179" name="Group 195"/>
          <p:cNvGrpSpPr>
            <a:grpSpLocks/>
          </p:cNvGrpSpPr>
          <p:nvPr/>
        </p:nvGrpSpPr>
        <p:grpSpPr bwMode="auto">
          <a:xfrm>
            <a:off x="7239000" y="2209800"/>
            <a:ext cx="373063" cy="1890713"/>
            <a:chOff x="4560" y="1392"/>
            <a:chExt cx="235" cy="1191"/>
          </a:xfrm>
        </p:grpSpPr>
        <p:sp>
          <p:nvSpPr>
            <p:cNvPr id="100516" name="Rectangle 196"/>
            <p:cNvSpPr>
              <a:spLocks noChangeArrowheads="1"/>
            </p:cNvSpPr>
            <p:nvPr/>
          </p:nvSpPr>
          <p:spPr bwMode="auto">
            <a:xfrm>
              <a:off x="4564" y="2352"/>
              <a:ext cx="231" cy="231"/>
            </a:xfrm>
            <a:prstGeom prst="rect">
              <a:avLst/>
            </a:prstGeom>
            <a:solidFill>
              <a:srgbClr val="F95AB7"/>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17" name="Rectangle 197"/>
            <p:cNvSpPr>
              <a:spLocks noChangeArrowheads="1"/>
            </p:cNvSpPr>
            <p:nvPr/>
          </p:nvSpPr>
          <p:spPr bwMode="auto">
            <a:xfrm>
              <a:off x="4564" y="2112"/>
              <a:ext cx="231" cy="231"/>
            </a:xfrm>
            <a:prstGeom prst="rect">
              <a:avLst/>
            </a:prstGeom>
            <a:solidFill>
              <a:srgbClr val="F95AB7"/>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18" name="Rectangle 198"/>
            <p:cNvSpPr>
              <a:spLocks noChangeArrowheads="1"/>
            </p:cNvSpPr>
            <p:nvPr/>
          </p:nvSpPr>
          <p:spPr bwMode="auto">
            <a:xfrm>
              <a:off x="4564" y="1872"/>
              <a:ext cx="231" cy="231"/>
            </a:xfrm>
            <a:prstGeom prst="rect">
              <a:avLst/>
            </a:prstGeom>
            <a:solidFill>
              <a:srgbClr val="F95AB7"/>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19" name="Rectangle 199"/>
            <p:cNvSpPr>
              <a:spLocks noChangeArrowheads="1"/>
            </p:cNvSpPr>
            <p:nvPr/>
          </p:nvSpPr>
          <p:spPr bwMode="auto">
            <a:xfrm>
              <a:off x="4564" y="1632"/>
              <a:ext cx="231" cy="231"/>
            </a:xfrm>
            <a:prstGeom prst="rect">
              <a:avLst/>
            </a:prstGeom>
            <a:solidFill>
              <a:srgbClr val="F95AB7"/>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20" name="Rectangle 200"/>
            <p:cNvSpPr>
              <a:spLocks noChangeArrowheads="1"/>
            </p:cNvSpPr>
            <p:nvPr/>
          </p:nvSpPr>
          <p:spPr bwMode="auto">
            <a:xfrm>
              <a:off x="4564" y="1392"/>
              <a:ext cx="231" cy="231"/>
            </a:xfrm>
            <a:prstGeom prst="rect">
              <a:avLst/>
            </a:prstGeom>
            <a:solidFill>
              <a:srgbClr val="F95AB7"/>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21" name="Line 201"/>
            <p:cNvSpPr>
              <a:spLocks noChangeShapeType="1"/>
            </p:cNvSpPr>
            <p:nvPr/>
          </p:nvSpPr>
          <p:spPr bwMode="auto">
            <a:xfrm>
              <a:off x="4560" y="2372"/>
              <a:ext cx="0" cy="191"/>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42186" name="Group 202"/>
          <p:cNvGrpSpPr>
            <a:grpSpLocks/>
          </p:cNvGrpSpPr>
          <p:nvPr/>
        </p:nvGrpSpPr>
        <p:grpSpPr bwMode="auto">
          <a:xfrm>
            <a:off x="2971800" y="5105400"/>
            <a:ext cx="5319713" cy="366713"/>
            <a:chOff x="1872" y="3216"/>
            <a:chExt cx="3351" cy="231"/>
          </a:xfrm>
        </p:grpSpPr>
        <p:sp>
          <p:nvSpPr>
            <p:cNvPr id="100502" name="Rectangle 203"/>
            <p:cNvSpPr>
              <a:spLocks noChangeArrowheads="1"/>
            </p:cNvSpPr>
            <p:nvPr/>
          </p:nvSpPr>
          <p:spPr bwMode="auto">
            <a:xfrm>
              <a:off x="283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03" name="Rectangle 204"/>
            <p:cNvSpPr>
              <a:spLocks noChangeArrowheads="1"/>
            </p:cNvSpPr>
            <p:nvPr/>
          </p:nvSpPr>
          <p:spPr bwMode="auto">
            <a:xfrm>
              <a:off x="307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04" name="Rectangle 205"/>
            <p:cNvSpPr>
              <a:spLocks noChangeArrowheads="1"/>
            </p:cNvSpPr>
            <p:nvPr/>
          </p:nvSpPr>
          <p:spPr bwMode="auto">
            <a:xfrm>
              <a:off x="331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05" name="Rectangle 206"/>
            <p:cNvSpPr>
              <a:spLocks noChangeArrowheads="1"/>
            </p:cNvSpPr>
            <p:nvPr/>
          </p:nvSpPr>
          <p:spPr bwMode="auto">
            <a:xfrm>
              <a:off x="355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06" name="Rectangle 207"/>
            <p:cNvSpPr>
              <a:spLocks noChangeArrowheads="1"/>
            </p:cNvSpPr>
            <p:nvPr/>
          </p:nvSpPr>
          <p:spPr bwMode="auto">
            <a:xfrm>
              <a:off x="379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07" name="Rectangle 208"/>
            <p:cNvSpPr>
              <a:spLocks noChangeArrowheads="1"/>
            </p:cNvSpPr>
            <p:nvPr/>
          </p:nvSpPr>
          <p:spPr bwMode="auto">
            <a:xfrm>
              <a:off x="403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08" name="Rectangle 209"/>
            <p:cNvSpPr>
              <a:spLocks noChangeArrowheads="1"/>
            </p:cNvSpPr>
            <p:nvPr/>
          </p:nvSpPr>
          <p:spPr bwMode="auto">
            <a:xfrm>
              <a:off x="427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09" name="Rectangle 210"/>
            <p:cNvSpPr>
              <a:spLocks noChangeArrowheads="1"/>
            </p:cNvSpPr>
            <p:nvPr/>
          </p:nvSpPr>
          <p:spPr bwMode="auto">
            <a:xfrm>
              <a:off x="451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10" name="Rectangle 211"/>
            <p:cNvSpPr>
              <a:spLocks noChangeArrowheads="1"/>
            </p:cNvSpPr>
            <p:nvPr/>
          </p:nvSpPr>
          <p:spPr bwMode="auto">
            <a:xfrm>
              <a:off x="475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11" name="Rectangle 212"/>
            <p:cNvSpPr>
              <a:spLocks noChangeArrowheads="1"/>
            </p:cNvSpPr>
            <p:nvPr/>
          </p:nvSpPr>
          <p:spPr bwMode="auto">
            <a:xfrm>
              <a:off x="499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12" name="Rectangle 213"/>
            <p:cNvSpPr>
              <a:spLocks noChangeArrowheads="1"/>
            </p:cNvSpPr>
            <p:nvPr/>
          </p:nvSpPr>
          <p:spPr bwMode="auto">
            <a:xfrm>
              <a:off x="259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13" name="Rectangle 214"/>
            <p:cNvSpPr>
              <a:spLocks noChangeArrowheads="1"/>
            </p:cNvSpPr>
            <p:nvPr/>
          </p:nvSpPr>
          <p:spPr bwMode="auto">
            <a:xfrm>
              <a:off x="235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14" name="Rectangle 215"/>
            <p:cNvSpPr>
              <a:spLocks noChangeArrowheads="1"/>
            </p:cNvSpPr>
            <p:nvPr/>
          </p:nvSpPr>
          <p:spPr bwMode="auto">
            <a:xfrm>
              <a:off x="211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15" name="Rectangle 216"/>
            <p:cNvSpPr>
              <a:spLocks noChangeArrowheads="1"/>
            </p:cNvSpPr>
            <p:nvPr/>
          </p:nvSpPr>
          <p:spPr bwMode="auto">
            <a:xfrm>
              <a:off x="1872" y="3216"/>
              <a:ext cx="231" cy="231"/>
            </a:xfrm>
            <a:prstGeom prst="rect">
              <a:avLst/>
            </a:prstGeom>
            <a:solidFill>
              <a:srgbClr val="FF9933"/>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grpSp>
        <p:nvGrpSpPr>
          <p:cNvPr id="42201" name="Group 217"/>
          <p:cNvGrpSpPr>
            <a:grpSpLocks/>
          </p:cNvGrpSpPr>
          <p:nvPr/>
        </p:nvGrpSpPr>
        <p:grpSpPr bwMode="auto">
          <a:xfrm>
            <a:off x="2971800" y="5486400"/>
            <a:ext cx="5319713" cy="366713"/>
            <a:chOff x="1872" y="3456"/>
            <a:chExt cx="3351" cy="231"/>
          </a:xfrm>
        </p:grpSpPr>
        <p:sp>
          <p:nvSpPr>
            <p:cNvPr id="100488" name="Rectangle 218"/>
            <p:cNvSpPr>
              <a:spLocks noChangeArrowheads="1"/>
            </p:cNvSpPr>
            <p:nvPr/>
          </p:nvSpPr>
          <p:spPr bwMode="auto">
            <a:xfrm>
              <a:off x="283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89" name="Rectangle 219"/>
            <p:cNvSpPr>
              <a:spLocks noChangeArrowheads="1"/>
            </p:cNvSpPr>
            <p:nvPr/>
          </p:nvSpPr>
          <p:spPr bwMode="auto">
            <a:xfrm>
              <a:off x="307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0" name="Rectangle 220"/>
            <p:cNvSpPr>
              <a:spLocks noChangeArrowheads="1"/>
            </p:cNvSpPr>
            <p:nvPr/>
          </p:nvSpPr>
          <p:spPr bwMode="auto">
            <a:xfrm>
              <a:off x="331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1" name="Rectangle 221"/>
            <p:cNvSpPr>
              <a:spLocks noChangeArrowheads="1"/>
            </p:cNvSpPr>
            <p:nvPr/>
          </p:nvSpPr>
          <p:spPr bwMode="auto">
            <a:xfrm>
              <a:off x="355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2" name="Rectangle 222"/>
            <p:cNvSpPr>
              <a:spLocks noChangeArrowheads="1"/>
            </p:cNvSpPr>
            <p:nvPr/>
          </p:nvSpPr>
          <p:spPr bwMode="auto">
            <a:xfrm>
              <a:off x="379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3" name="Rectangle 223"/>
            <p:cNvSpPr>
              <a:spLocks noChangeArrowheads="1"/>
            </p:cNvSpPr>
            <p:nvPr/>
          </p:nvSpPr>
          <p:spPr bwMode="auto">
            <a:xfrm>
              <a:off x="403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4" name="Rectangle 224"/>
            <p:cNvSpPr>
              <a:spLocks noChangeArrowheads="1"/>
            </p:cNvSpPr>
            <p:nvPr/>
          </p:nvSpPr>
          <p:spPr bwMode="auto">
            <a:xfrm>
              <a:off x="427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5" name="Rectangle 225"/>
            <p:cNvSpPr>
              <a:spLocks noChangeArrowheads="1"/>
            </p:cNvSpPr>
            <p:nvPr/>
          </p:nvSpPr>
          <p:spPr bwMode="auto">
            <a:xfrm>
              <a:off x="451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6" name="Rectangle 226"/>
            <p:cNvSpPr>
              <a:spLocks noChangeArrowheads="1"/>
            </p:cNvSpPr>
            <p:nvPr/>
          </p:nvSpPr>
          <p:spPr bwMode="auto">
            <a:xfrm>
              <a:off x="475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7" name="Rectangle 227"/>
            <p:cNvSpPr>
              <a:spLocks noChangeArrowheads="1"/>
            </p:cNvSpPr>
            <p:nvPr/>
          </p:nvSpPr>
          <p:spPr bwMode="auto">
            <a:xfrm>
              <a:off x="499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8" name="Rectangle 228"/>
            <p:cNvSpPr>
              <a:spLocks noChangeArrowheads="1"/>
            </p:cNvSpPr>
            <p:nvPr/>
          </p:nvSpPr>
          <p:spPr bwMode="auto">
            <a:xfrm>
              <a:off x="259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499" name="Rectangle 229"/>
            <p:cNvSpPr>
              <a:spLocks noChangeArrowheads="1"/>
            </p:cNvSpPr>
            <p:nvPr/>
          </p:nvSpPr>
          <p:spPr bwMode="auto">
            <a:xfrm>
              <a:off x="235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00" name="Rectangle 230"/>
            <p:cNvSpPr>
              <a:spLocks noChangeArrowheads="1"/>
            </p:cNvSpPr>
            <p:nvPr/>
          </p:nvSpPr>
          <p:spPr bwMode="auto">
            <a:xfrm>
              <a:off x="211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00501" name="Rectangle 231"/>
            <p:cNvSpPr>
              <a:spLocks noChangeArrowheads="1"/>
            </p:cNvSpPr>
            <p:nvPr/>
          </p:nvSpPr>
          <p:spPr bwMode="auto">
            <a:xfrm>
              <a:off x="1872" y="3456"/>
              <a:ext cx="231" cy="231"/>
            </a:xfrm>
            <a:prstGeom prst="rect">
              <a:avLst/>
            </a:prstGeom>
            <a:solidFill>
              <a:srgbClr val="009900"/>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gr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noChangeArrowheads="1"/>
          </p:cNvSpPr>
          <p:nvPr>
            <p:ph type="title"/>
          </p:nvPr>
        </p:nvSpPr>
        <p:spPr/>
        <p:txBody>
          <a:bodyPr/>
          <a:lstStyle/>
          <a:p>
            <a:r>
              <a:rPr lang="en-US" altLang="en-US" smtClean="0"/>
              <a:t>Diatomic Molecules</a:t>
            </a:r>
            <a:endParaRPr lang="en-IN" altLang="en-US" smtClean="0"/>
          </a:p>
        </p:txBody>
      </p:sp>
      <p:sp>
        <p:nvSpPr>
          <p:cNvPr id="102403" name="Content Placeholder 2"/>
          <p:cNvSpPr>
            <a:spLocks noGrp="1" noChangeArrowheads="1"/>
          </p:cNvSpPr>
          <p:nvPr>
            <p:ph idx="1"/>
          </p:nvPr>
        </p:nvSpPr>
        <p:spPr>
          <a:xfrm>
            <a:off x="457200" y="1600200"/>
            <a:ext cx="8229600" cy="4114800"/>
          </a:xfrm>
        </p:spPr>
        <p:txBody>
          <a:bodyPr/>
          <a:lstStyle/>
          <a:p>
            <a:r>
              <a:rPr lang="en-US" altLang="en-US" sz="2600" smtClean="0"/>
              <a:t>These seven elements occur naturally as molecules containing two atoms:</a:t>
            </a:r>
          </a:p>
          <a:p>
            <a:pPr lvl="1">
              <a:buFont typeface="Lucida Grande"/>
              <a:buChar char="–"/>
            </a:pPr>
            <a:r>
              <a:rPr lang="en-US" altLang="en-US" sz="2600" smtClean="0"/>
              <a:t>Hydrogen</a:t>
            </a:r>
          </a:p>
          <a:p>
            <a:pPr lvl="1">
              <a:buFont typeface="Lucida Grande"/>
              <a:buChar char="–"/>
            </a:pPr>
            <a:r>
              <a:rPr lang="en-US" altLang="en-US" sz="2600" smtClean="0"/>
              <a:t>Nitrogen</a:t>
            </a:r>
          </a:p>
          <a:p>
            <a:pPr lvl="1">
              <a:buFont typeface="Lucida Grande"/>
              <a:buChar char="–"/>
            </a:pPr>
            <a:r>
              <a:rPr lang="en-US" altLang="en-US" sz="2600" smtClean="0"/>
              <a:t>Oxygen</a:t>
            </a:r>
          </a:p>
          <a:p>
            <a:pPr lvl="1">
              <a:buFont typeface="Lucida Grande"/>
              <a:buChar char="–"/>
            </a:pPr>
            <a:r>
              <a:rPr lang="en-US" altLang="en-US" sz="2600" smtClean="0"/>
              <a:t>Fluorine</a:t>
            </a:r>
          </a:p>
          <a:p>
            <a:pPr lvl="1">
              <a:buFont typeface="Lucida Grande"/>
              <a:buChar char="–"/>
            </a:pPr>
            <a:r>
              <a:rPr lang="en-US" altLang="en-US" sz="2600" smtClean="0"/>
              <a:t>Chlorine</a:t>
            </a:r>
          </a:p>
          <a:p>
            <a:pPr lvl="1">
              <a:buFont typeface="Lucida Grande"/>
              <a:buChar char="–"/>
            </a:pPr>
            <a:r>
              <a:rPr lang="en-US" altLang="en-US" sz="2600" smtClean="0"/>
              <a:t>Bromine</a:t>
            </a:r>
          </a:p>
          <a:p>
            <a:pPr lvl="1">
              <a:buFont typeface="Lucida Grande"/>
              <a:buChar char="–"/>
            </a:pPr>
            <a:r>
              <a:rPr lang="en-US" altLang="en-US" sz="2600" smtClean="0"/>
              <a:t>Iodine</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F70C8F17-6DD8-43D2-A091-B7BF44919D30}" type="slidenum">
              <a:rPr lang="en-US" altLang="en-US" sz="1800" smtClean="0">
                <a:latin typeface="Arial" panose="020B0604020202020204" pitchFamily="34" charset="0"/>
              </a:rPr>
              <a:pPr>
                <a:spcBef>
                  <a:spcPct val="0"/>
                </a:spcBef>
                <a:buClrTx/>
                <a:buFontTx/>
                <a:buNone/>
              </a:pPr>
              <a:t>62</a:t>
            </a:fld>
            <a:endParaRPr lang="en-US" altLang="en-US" sz="1800" smtClean="0">
              <a:latin typeface="Arial" panose="020B0604020202020204" pitchFamily="34" charset="0"/>
            </a:endParaRPr>
          </a:p>
        </p:txBody>
      </p:sp>
      <p:sp>
        <p:nvSpPr>
          <p:cNvPr id="104451" name="Rectangle 1"/>
          <p:cNvSpPr>
            <a:spLocks noGrp="1" noChangeArrowheads="1"/>
          </p:cNvSpPr>
          <p:nvPr>
            <p:ph type="title"/>
          </p:nvPr>
        </p:nvSpPr>
        <p:spPr>
          <a:xfrm>
            <a:off x="685800" y="152400"/>
            <a:ext cx="7772400" cy="8382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Important Groups - Hydrogen</a:t>
            </a:r>
          </a:p>
        </p:txBody>
      </p:sp>
      <p:sp>
        <p:nvSpPr>
          <p:cNvPr id="43010" name="Rectangle 2"/>
          <p:cNvSpPr>
            <a:spLocks noGrp="1" noChangeArrowheads="1"/>
          </p:cNvSpPr>
          <p:nvPr>
            <p:ph type="body" idx="1"/>
          </p:nvPr>
        </p:nvSpPr>
        <p:spPr>
          <a:xfrm>
            <a:off x="685800" y="1143000"/>
            <a:ext cx="7772400" cy="4953000"/>
          </a:xfrm>
        </p:spPr>
        <p:txBody>
          <a:bodyPr lIns="90360" tIns="44280" rIns="90360" bIns="44280"/>
          <a:lstStyle/>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nonmetal</a:t>
            </a:r>
          </a:p>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colorless, diatomic gas</a:t>
            </a:r>
          </a:p>
          <a:p>
            <a:pPr marL="741363" lvl="1" indent="-284163" eaLnBrk="1" hangingPunct="1">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very low melting point and density</a:t>
            </a:r>
          </a:p>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reacts with nonmetals to form molecular compounds</a:t>
            </a:r>
          </a:p>
          <a:p>
            <a:pPr marL="741363" lvl="1" indent="-284163" eaLnBrk="1" hangingPunct="1">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HCl is acidic gas</a:t>
            </a:r>
          </a:p>
          <a:p>
            <a:pPr marL="741363" lvl="1" indent="-284163" eaLnBrk="1" hangingPunct="1">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H</a:t>
            </a:r>
            <a:r>
              <a:rPr lang="en-US" altLang="en-US" sz="2400" baseline="-25000" smtClean="0"/>
              <a:t>2</a:t>
            </a:r>
            <a:r>
              <a:rPr lang="en-US" altLang="en-US" sz="2400" smtClean="0"/>
              <a:t>O is a liquid</a:t>
            </a:r>
          </a:p>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reacts with metals to form hydrides</a:t>
            </a:r>
          </a:p>
          <a:p>
            <a:pPr marL="741363" lvl="1" indent="-284163" eaLnBrk="1" hangingPunct="1">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metal hydrides react with water to form H</a:t>
            </a:r>
            <a:r>
              <a:rPr lang="en-US" altLang="en-US" sz="2400" baseline="-25000" smtClean="0"/>
              <a:t>2</a:t>
            </a:r>
          </a:p>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HX dissolves in water to form acids</a:t>
            </a: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Grp="1" noChangeArrowheads="1"/>
          </p:cNvSpPr>
          <p:nvPr>
            <p:ph type="title"/>
          </p:nvPr>
        </p:nvSpPr>
        <p:spPr>
          <a:xfrm>
            <a:off x="685800" y="77788"/>
            <a:ext cx="7772400" cy="758825"/>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Important Groups - Alkali Metals</a:t>
            </a:r>
          </a:p>
        </p:txBody>
      </p:sp>
      <p:sp>
        <p:nvSpPr>
          <p:cNvPr id="44034" name="Rectangle 2"/>
          <p:cNvSpPr>
            <a:spLocks noGrp="1" noChangeArrowheads="1"/>
          </p:cNvSpPr>
          <p:nvPr>
            <p:ph type="body" idx="1"/>
          </p:nvPr>
        </p:nvSpPr>
        <p:spPr>
          <a:xfrm>
            <a:off x="228600" y="685800"/>
            <a:ext cx="5029200" cy="6218238"/>
          </a:xfrm>
        </p:spPr>
        <p:txBody>
          <a:bodyPr lIns="90360" tIns="44280" rIns="90360" bIns="44280"/>
          <a:lstStyle/>
          <a:p>
            <a:pPr marL="341313" indent="-341313" eaLnBrk="1" hangingPunct="1">
              <a:lnSpc>
                <a:spcPct val="90000"/>
              </a:lnSpc>
              <a:spcBef>
                <a:spcPct val="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Group IA = Alkali Metals</a:t>
            </a:r>
          </a:p>
          <a:p>
            <a:pPr marL="341313" indent="-341313" eaLnBrk="1" hangingPunct="1">
              <a:lnSpc>
                <a:spcPct val="90000"/>
              </a:lnSpc>
              <a:spcBef>
                <a:spcPct val="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hydrogen usually placed here, though it doesn’t belong</a:t>
            </a:r>
          </a:p>
          <a:p>
            <a:pPr marL="341313" indent="-341313" eaLnBrk="1" hangingPunct="1">
              <a:lnSpc>
                <a:spcPct val="90000"/>
              </a:lnSpc>
              <a:spcBef>
                <a:spcPct val="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soft, low melting points, low density</a:t>
            </a:r>
          </a:p>
          <a:p>
            <a:pPr marL="341313" indent="-341313" eaLnBrk="1" hangingPunct="1">
              <a:lnSpc>
                <a:spcPct val="90000"/>
              </a:lnSpc>
              <a:spcBef>
                <a:spcPct val="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flame tests </a:t>
            </a:r>
            <a:r>
              <a:rPr lang="en-US" altLang="en-US" sz="2400" smtClean="0">
                <a:latin typeface="Symbol" panose="05050102010706020507" pitchFamily="18" charset="2"/>
              </a:rPr>
              <a:t></a:t>
            </a:r>
            <a:r>
              <a:rPr lang="en-US" altLang="en-US" sz="2400" smtClean="0"/>
              <a:t> Li = red, Na = yellow, K = violet</a:t>
            </a:r>
          </a:p>
          <a:p>
            <a:pPr marL="341313" indent="-341313" eaLnBrk="1" hangingPunct="1">
              <a:lnSpc>
                <a:spcPct val="90000"/>
              </a:lnSpc>
              <a:spcBef>
                <a:spcPct val="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very reactive, never find uncombined in nature</a:t>
            </a:r>
          </a:p>
          <a:p>
            <a:pPr marL="341313" indent="-341313" eaLnBrk="1" hangingPunct="1">
              <a:lnSpc>
                <a:spcPct val="90000"/>
              </a:lnSpc>
              <a:spcBef>
                <a:spcPct val="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tend to form water-soluble compounds, therefore crystallized from seawater then molten salt electrolyzed</a:t>
            </a:r>
          </a:p>
          <a:p>
            <a:pPr lvl="2" eaLnBrk="1" hangingPunct="1">
              <a:lnSpc>
                <a:spcPct val="90000"/>
              </a:lnSpc>
              <a:spcBef>
                <a:spcPct val="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colorless solutions</a:t>
            </a:r>
          </a:p>
          <a:p>
            <a:pPr marL="341313" indent="-341313" eaLnBrk="1" hangingPunct="1">
              <a:lnSpc>
                <a:spcPct val="90000"/>
              </a:lnSpc>
              <a:spcBef>
                <a:spcPct val="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react with water to form basic (alkaline) solutions and H</a:t>
            </a:r>
            <a:r>
              <a:rPr lang="en-US" altLang="en-US" sz="2800" baseline="-25000" smtClean="0"/>
              <a:t>2</a:t>
            </a:r>
          </a:p>
          <a:p>
            <a:pPr lvl="1" indent="-284163" algn="ctr" eaLnBrk="1" hangingPunct="1">
              <a:lnSpc>
                <a:spcPct val="90000"/>
              </a:lnSpc>
              <a:spcBef>
                <a:spcPct val="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b="1" smtClean="0"/>
              <a:t>2 Na + 2 H</a:t>
            </a:r>
            <a:r>
              <a:rPr lang="en-US" altLang="en-US" sz="2000" b="1" baseline="-25000" smtClean="0"/>
              <a:t>2</a:t>
            </a:r>
            <a:r>
              <a:rPr lang="en-US" altLang="en-US" sz="2000" b="1" smtClean="0"/>
              <a:t>O </a:t>
            </a:r>
            <a:r>
              <a:rPr lang="en-US" altLang="en-US" sz="2000" b="1" smtClean="0">
                <a:latin typeface="Symbol" panose="05050102010706020507" pitchFamily="18" charset="2"/>
              </a:rPr>
              <a:t></a:t>
            </a:r>
            <a:r>
              <a:rPr lang="en-US" altLang="en-US" sz="2000" b="1" smtClean="0"/>
              <a:t> 2 NaOH + H</a:t>
            </a:r>
            <a:r>
              <a:rPr lang="en-US" altLang="en-US" sz="2000" b="1" baseline="-25000" smtClean="0"/>
              <a:t>2</a:t>
            </a:r>
            <a:r>
              <a:rPr lang="en-US" altLang="en-US" sz="2000" b="1" smtClean="0"/>
              <a:t> </a:t>
            </a:r>
          </a:p>
          <a:p>
            <a:pPr lvl="2" eaLnBrk="1" hangingPunct="1">
              <a:lnSpc>
                <a:spcPct val="90000"/>
              </a:lnSpc>
              <a:spcBef>
                <a:spcPct val="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b="1" smtClean="0"/>
              <a:t>releases a lot of heat</a:t>
            </a:r>
          </a:p>
        </p:txBody>
      </p:sp>
      <p:grpSp>
        <p:nvGrpSpPr>
          <p:cNvPr id="106501" name="Group 3" title="decorative picture"/>
          <p:cNvGrpSpPr>
            <a:grpSpLocks/>
          </p:cNvGrpSpPr>
          <p:nvPr/>
        </p:nvGrpSpPr>
        <p:grpSpPr bwMode="auto">
          <a:xfrm>
            <a:off x="5331655" y="1432719"/>
            <a:ext cx="3810000" cy="4724400"/>
            <a:chOff x="3216" y="768"/>
            <a:chExt cx="2518" cy="2976"/>
          </a:xfrm>
        </p:grpSpPr>
        <p:pic>
          <p:nvPicPr>
            <p:cNvPr id="106502" name="Picture 4"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t="13000" b="5247"/>
            <a:stretch>
              <a:fillRect/>
            </a:stretch>
          </p:blipFill>
          <p:spPr bwMode="auto">
            <a:xfrm>
              <a:off x="3275" y="768"/>
              <a:ext cx="2459" cy="2976"/>
            </a:xfrm>
            <a:prstGeom prst="rect">
              <a:avLst/>
            </a:prstGeom>
            <a:noFill/>
            <a:ln>
              <a:noFill/>
            </a:ln>
            <a:effectLst/>
            <a:extLst>
              <a:ext uri="{909E8E84-426E-40DD-AFC4-6F175D3DCCD1}">
                <a14:hiddenFill xmlns:a14="http://schemas.microsoft.com/office/drawing/2010/main">
                  <a:blipFill dpi="0" rotWithShape="0">
                    <a:blip/>
                    <a:srcRect t="13000" b="524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3" name="Text Box 5"/>
            <p:cNvSpPr txBox="1">
              <a:spLocks noChangeArrowheads="1"/>
            </p:cNvSpPr>
            <p:nvPr/>
          </p:nvSpPr>
          <p:spPr bwMode="auto">
            <a:xfrm>
              <a:off x="3264" y="1152"/>
              <a:ext cx="668"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hlinkClick r:id="rId4"/>
                </a:rPr>
                <a:t>lithium</a:t>
              </a:r>
            </a:p>
          </p:txBody>
        </p:sp>
        <p:sp>
          <p:nvSpPr>
            <p:cNvPr id="106504" name="Text Box 6"/>
            <p:cNvSpPr txBox="1">
              <a:spLocks noChangeArrowheads="1"/>
            </p:cNvSpPr>
            <p:nvPr/>
          </p:nvSpPr>
          <p:spPr bwMode="auto">
            <a:xfrm>
              <a:off x="3265" y="1680"/>
              <a:ext cx="677"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hlinkClick r:id="rId5"/>
                </a:rPr>
                <a:t>sodium</a:t>
              </a:r>
            </a:p>
          </p:txBody>
        </p:sp>
        <p:sp>
          <p:nvSpPr>
            <p:cNvPr id="106505" name="Text Box 7"/>
            <p:cNvSpPr txBox="1">
              <a:spLocks noChangeArrowheads="1"/>
            </p:cNvSpPr>
            <p:nvPr/>
          </p:nvSpPr>
          <p:spPr bwMode="auto">
            <a:xfrm>
              <a:off x="3216" y="2256"/>
              <a:ext cx="76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solidFill>
                    <a:srgbClr val="FF0000"/>
                  </a:solidFill>
                  <a:hlinkClick r:id="rId6"/>
                </a:rPr>
                <a:t>potassium</a:t>
              </a:r>
            </a:p>
          </p:txBody>
        </p:sp>
        <p:sp>
          <p:nvSpPr>
            <p:cNvPr id="106506" name="Text Box 8"/>
            <p:cNvSpPr txBox="1">
              <a:spLocks noChangeArrowheads="1"/>
            </p:cNvSpPr>
            <p:nvPr/>
          </p:nvSpPr>
          <p:spPr bwMode="auto">
            <a:xfrm>
              <a:off x="3264" y="2784"/>
              <a:ext cx="70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solidFill>
                    <a:srgbClr val="FF0000"/>
                  </a:solidFill>
                  <a:hlinkClick r:id="rId7"/>
                </a:rPr>
                <a:t>rubidium</a:t>
              </a:r>
            </a:p>
          </p:txBody>
        </p:sp>
        <p:sp>
          <p:nvSpPr>
            <p:cNvPr id="106507" name="Text Box 9"/>
            <p:cNvSpPr txBox="1">
              <a:spLocks noChangeArrowheads="1"/>
            </p:cNvSpPr>
            <p:nvPr/>
          </p:nvSpPr>
          <p:spPr bwMode="auto">
            <a:xfrm>
              <a:off x="3313" y="3312"/>
              <a:ext cx="56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solidFill>
                    <a:srgbClr val="FF0000"/>
                  </a:solidFill>
                  <a:hlinkClick r:id="rId8"/>
                </a:rPr>
                <a:t>cesium</a:t>
              </a:r>
            </a:p>
          </p:txBody>
        </p:sp>
      </p:gr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F2AC99EB-D992-46D6-AF44-09D569CED1A7}" type="slidenum">
              <a:rPr lang="en-US" altLang="en-US" sz="1800" smtClean="0">
                <a:latin typeface="Arial" panose="020B0604020202020204" pitchFamily="34" charset="0"/>
              </a:rPr>
              <a:pPr>
                <a:spcBef>
                  <a:spcPct val="0"/>
                </a:spcBef>
                <a:buClrTx/>
                <a:buFontTx/>
                <a:buNone/>
              </a:pPr>
              <a:t>64</a:t>
            </a:fld>
            <a:endParaRPr lang="en-US" altLang="en-US" sz="1800" smtClean="0">
              <a:latin typeface="Arial" panose="020B0604020202020204" pitchFamily="34" charset="0"/>
            </a:endParaRPr>
          </a:p>
        </p:txBody>
      </p:sp>
      <p:sp>
        <p:nvSpPr>
          <p:cNvPr id="108547" name="Rectangle 1"/>
          <p:cNvSpPr>
            <a:spLocks noGrp="1" noChangeArrowheads="1"/>
          </p:cNvSpPr>
          <p:nvPr>
            <p:ph type="title"/>
          </p:nvPr>
        </p:nvSpPr>
        <p:spPr>
          <a:xfrm>
            <a:off x="685800" y="0"/>
            <a:ext cx="7772400" cy="6858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smtClean="0"/>
              <a:t>Important Groups - Alkali Earth Metals</a:t>
            </a:r>
          </a:p>
        </p:txBody>
      </p:sp>
      <p:sp>
        <p:nvSpPr>
          <p:cNvPr id="45058" name="Rectangle 2"/>
          <p:cNvSpPr>
            <a:spLocks noGrp="1" noChangeArrowheads="1"/>
          </p:cNvSpPr>
          <p:nvPr>
            <p:ph type="body" idx="1"/>
          </p:nvPr>
        </p:nvSpPr>
        <p:spPr>
          <a:xfrm>
            <a:off x="228600" y="762000"/>
            <a:ext cx="5181600" cy="5602288"/>
          </a:xfrm>
        </p:spPr>
        <p:txBody>
          <a:bodyPr lIns="90360" tIns="44280" rIns="90360" bIns="44280"/>
          <a:lstStyle/>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Group IIA = Alkali Earth Metals</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harder, higher melting, and denser than alkali metals </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Mg alloys used as structural materials</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flame tests </a:t>
            </a:r>
            <a:r>
              <a:rPr lang="en-US" altLang="en-US" sz="2400" smtClean="0">
                <a:latin typeface="Symbol" panose="05050102010706020507" pitchFamily="18" charset="2"/>
              </a:rPr>
              <a:t></a:t>
            </a:r>
            <a:r>
              <a:rPr lang="en-US" altLang="en-US" sz="2400" smtClean="0"/>
              <a:t> Ca = red, Sr = red, Ba = yellow-green</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reactive, but less than corresponding alkali metal</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form stable, insoluble oxides from which they are normally extracted</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oxides are basic = alkaline earth</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reactivity with water to form H</a:t>
            </a:r>
            <a:r>
              <a:rPr lang="en-US" altLang="en-US" sz="2400" baseline="-25000" smtClean="0"/>
              <a:t>2</a:t>
            </a:r>
            <a:r>
              <a:rPr lang="en-US" altLang="en-US" sz="2400" smtClean="0"/>
              <a:t> </a:t>
            </a:r>
            <a:r>
              <a:rPr lang="en-US" altLang="en-US" sz="2400" smtClean="0">
                <a:latin typeface="Symbol" panose="05050102010706020507" pitchFamily="18" charset="2"/>
              </a:rPr>
              <a:t></a:t>
            </a:r>
            <a:r>
              <a:rPr lang="en-US" altLang="en-US" sz="2400" smtClean="0"/>
              <a:t> Be = none; Mg = steam; Ca, Sr, Ba = cold water</a:t>
            </a:r>
          </a:p>
        </p:txBody>
      </p:sp>
      <p:grpSp>
        <p:nvGrpSpPr>
          <p:cNvPr id="108549" name="Group 3" title="decorative picture"/>
          <p:cNvGrpSpPr>
            <a:grpSpLocks/>
          </p:cNvGrpSpPr>
          <p:nvPr/>
        </p:nvGrpSpPr>
        <p:grpSpPr bwMode="auto">
          <a:xfrm>
            <a:off x="5183188" y="609600"/>
            <a:ext cx="3790950" cy="5529263"/>
            <a:chOff x="3265" y="384"/>
            <a:chExt cx="2388" cy="3483"/>
          </a:xfrm>
        </p:grpSpPr>
        <p:pic>
          <p:nvPicPr>
            <p:cNvPr id="108550" name="Picture 4"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t="13000" r="4422" b="4982"/>
            <a:stretch>
              <a:fillRect/>
            </a:stretch>
          </p:blipFill>
          <p:spPr bwMode="auto">
            <a:xfrm>
              <a:off x="3360" y="384"/>
              <a:ext cx="2293" cy="3483"/>
            </a:xfrm>
            <a:prstGeom prst="rect">
              <a:avLst/>
            </a:prstGeom>
            <a:noFill/>
            <a:ln>
              <a:noFill/>
            </a:ln>
            <a:effectLst/>
            <a:extLst>
              <a:ext uri="{909E8E84-426E-40DD-AFC4-6F175D3DCCD1}">
                <a14:hiddenFill xmlns:a14="http://schemas.microsoft.com/office/drawing/2010/main">
                  <a:blipFill dpi="0" rotWithShape="0">
                    <a:blip/>
                    <a:srcRect t="13000" r="4422" b="498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51" name="Text Box 5"/>
            <p:cNvSpPr txBox="1">
              <a:spLocks noChangeArrowheads="1"/>
            </p:cNvSpPr>
            <p:nvPr/>
          </p:nvSpPr>
          <p:spPr bwMode="auto">
            <a:xfrm>
              <a:off x="3265" y="1584"/>
              <a:ext cx="996"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hlinkClick r:id="rId4"/>
                </a:rPr>
                <a:t>magnesium</a:t>
              </a:r>
            </a:p>
          </p:txBody>
        </p:sp>
        <p:sp>
          <p:nvSpPr>
            <p:cNvPr id="108552" name="Text Box 6"/>
            <p:cNvSpPr txBox="1">
              <a:spLocks noChangeArrowheads="1"/>
            </p:cNvSpPr>
            <p:nvPr/>
          </p:nvSpPr>
          <p:spPr bwMode="auto">
            <a:xfrm>
              <a:off x="3360" y="2160"/>
              <a:ext cx="721"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hlinkClick r:id="rId5"/>
                </a:rPr>
                <a:t>calcium</a:t>
              </a:r>
            </a:p>
          </p:txBody>
        </p:sp>
        <p:sp>
          <p:nvSpPr>
            <p:cNvPr id="108553" name="Text Box 7"/>
            <p:cNvSpPr txBox="1">
              <a:spLocks noChangeArrowheads="1"/>
            </p:cNvSpPr>
            <p:nvPr/>
          </p:nvSpPr>
          <p:spPr bwMode="auto">
            <a:xfrm>
              <a:off x="3303" y="1008"/>
              <a:ext cx="860"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hlinkClick r:id="rId6"/>
                </a:rPr>
                <a:t>beryllium</a:t>
              </a:r>
            </a:p>
          </p:txBody>
        </p:sp>
        <p:sp>
          <p:nvSpPr>
            <p:cNvPr id="108554" name="Text Box 8"/>
            <p:cNvSpPr txBox="1">
              <a:spLocks noChangeArrowheads="1"/>
            </p:cNvSpPr>
            <p:nvPr/>
          </p:nvSpPr>
          <p:spPr bwMode="auto">
            <a:xfrm>
              <a:off x="3312" y="2688"/>
              <a:ext cx="84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hlinkClick r:id="rId7"/>
                </a:rPr>
                <a:t>strontium</a:t>
              </a:r>
            </a:p>
          </p:txBody>
        </p:sp>
        <p:sp>
          <p:nvSpPr>
            <p:cNvPr id="108555" name="Text Box 9"/>
            <p:cNvSpPr txBox="1">
              <a:spLocks noChangeArrowheads="1"/>
            </p:cNvSpPr>
            <p:nvPr/>
          </p:nvSpPr>
          <p:spPr bwMode="auto">
            <a:xfrm>
              <a:off x="3386" y="3312"/>
              <a:ext cx="656"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a:solidFill>
                    <a:srgbClr val="FF0000"/>
                  </a:solidFill>
                  <a:hlinkClick r:id="rId8"/>
                </a:rPr>
                <a:t>barium</a:t>
              </a:r>
            </a:p>
          </p:txBody>
        </p:sp>
      </p:gr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A00EF4E1-A3FF-4DC5-B655-7D8354B9D5AD}" type="slidenum">
              <a:rPr lang="en-US" altLang="en-US" sz="1800" smtClean="0">
                <a:latin typeface="Arial" panose="020B0604020202020204" pitchFamily="34" charset="0"/>
              </a:rPr>
              <a:pPr>
                <a:spcBef>
                  <a:spcPct val="0"/>
                </a:spcBef>
                <a:buClrTx/>
                <a:buFontTx/>
                <a:buNone/>
              </a:pPr>
              <a:t>65</a:t>
            </a:fld>
            <a:endParaRPr lang="en-US" altLang="en-US" sz="1800" smtClean="0">
              <a:latin typeface="Arial" panose="020B0604020202020204" pitchFamily="34" charset="0"/>
            </a:endParaRPr>
          </a:p>
        </p:txBody>
      </p:sp>
      <p:sp>
        <p:nvSpPr>
          <p:cNvPr id="110595" name="Rectangle 1"/>
          <p:cNvSpPr>
            <a:spLocks noGrp="1" noChangeArrowheads="1"/>
          </p:cNvSpPr>
          <p:nvPr>
            <p:ph type="title"/>
          </p:nvPr>
        </p:nvSpPr>
        <p:spPr>
          <a:xfrm>
            <a:off x="685800" y="0"/>
            <a:ext cx="7772400" cy="9906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Important Groups - Halogens</a:t>
            </a:r>
          </a:p>
        </p:txBody>
      </p:sp>
      <p:sp>
        <p:nvSpPr>
          <p:cNvPr id="46082" name="Rectangle 2"/>
          <p:cNvSpPr>
            <a:spLocks noGrp="1" noChangeArrowheads="1"/>
          </p:cNvSpPr>
          <p:nvPr>
            <p:ph type="body" idx="1"/>
          </p:nvPr>
        </p:nvSpPr>
        <p:spPr>
          <a:xfrm>
            <a:off x="381000" y="1066800"/>
            <a:ext cx="4800600" cy="5105400"/>
          </a:xfrm>
        </p:spPr>
        <p:txBody>
          <a:bodyPr lIns="90360" tIns="44280" rIns="90360" bIns="44280"/>
          <a:lstStyle/>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Group VIIA = Halogens</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nonmetals</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F</a:t>
            </a:r>
            <a:r>
              <a:rPr lang="en-US" altLang="en-US" sz="2400" baseline="-25000" smtClean="0"/>
              <a:t>2</a:t>
            </a:r>
            <a:r>
              <a:rPr lang="en-US" altLang="en-US" sz="2400" smtClean="0"/>
              <a:t> and Cl</a:t>
            </a:r>
            <a:r>
              <a:rPr lang="en-US" altLang="en-US" sz="2400" baseline="-25000" smtClean="0"/>
              <a:t>2</a:t>
            </a:r>
            <a:r>
              <a:rPr lang="en-US" altLang="en-US" sz="2400" smtClean="0"/>
              <a:t> gases; Br</a:t>
            </a:r>
            <a:r>
              <a:rPr lang="en-US" altLang="en-US" sz="2400" baseline="-25000" smtClean="0"/>
              <a:t>2</a:t>
            </a:r>
            <a:r>
              <a:rPr lang="en-US" altLang="en-US" sz="2400" smtClean="0"/>
              <a:t> liquid; I</a:t>
            </a:r>
            <a:r>
              <a:rPr lang="en-US" altLang="en-US" sz="2400" baseline="-25000" smtClean="0"/>
              <a:t>2</a:t>
            </a:r>
            <a:r>
              <a:rPr lang="en-US" altLang="en-US" sz="2400" smtClean="0"/>
              <a:t> solid</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all diatomic</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very reactive</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Cl</a:t>
            </a:r>
            <a:r>
              <a:rPr lang="en-US" altLang="en-US" sz="2400" baseline="-25000" smtClean="0"/>
              <a:t>2, </a:t>
            </a:r>
            <a:r>
              <a:rPr lang="en-US" altLang="en-US" sz="2400" smtClean="0"/>
              <a:t>Br</a:t>
            </a:r>
            <a:r>
              <a:rPr lang="en-US" altLang="en-US" sz="2400" baseline="-25000" smtClean="0"/>
              <a:t>2</a:t>
            </a:r>
            <a:r>
              <a:rPr lang="en-US" altLang="en-US" sz="2400" smtClean="0"/>
              <a:t> react slowly with water</a:t>
            </a:r>
          </a:p>
          <a:p>
            <a:pPr marL="341313" indent="-341313" algn="ctr" eaLnBrk="1" hangingPunct="1">
              <a:lnSpc>
                <a:spcPct val="90000"/>
              </a:lnSpc>
              <a:spcBef>
                <a:spcPts val="600"/>
              </a:spcBef>
              <a:buClrTx/>
              <a:buSzPct val="12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Br</a:t>
            </a:r>
            <a:r>
              <a:rPr lang="en-US" altLang="en-US" sz="2400" baseline="-25000" smtClean="0"/>
              <a:t>2</a:t>
            </a:r>
            <a:r>
              <a:rPr lang="en-US" altLang="en-US" sz="2400" smtClean="0"/>
              <a:t> + H</a:t>
            </a:r>
            <a:r>
              <a:rPr lang="en-US" altLang="en-US" sz="2400" baseline="-25000" smtClean="0"/>
              <a:t>2</a:t>
            </a:r>
            <a:r>
              <a:rPr lang="en-US" altLang="en-US" sz="2400" smtClean="0"/>
              <a:t>O </a:t>
            </a:r>
            <a:r>
              <a:rPr lang="en-US" altLang="en-US" sz="2400" smtClean="0">
                <a:latin typeface="Symbol" panose="05050102010706020507" pitchFamily="18" charset="2"/>
              </a:rPr>
              <a:t></a:t>
            </a:r>
            <a:r>
              <a:rPr lang="en-US" altLang="en-US" sz="2400" smtClean="0"/>
              <a:t> HBr + HOBr</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react with metals to form ionic compounds</a:t>
            </a:r>
          </a:p>
          <a:p>
            <a:pPr marL="341313" indent="-341313" eaLnBrk="1" hangingPunct="1">
              <a:lnSpc>
                <a:spcPct val="9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HX all acids</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HF weak &lt; HCl &lt; HBr &lt; HI</a:t>
            </a:r>
          </a:p>
        </p:txBody>
      </p:sp>
      <p:grpSp>
        <p:nvGrpSpPr>
          <p:cNvPr id="110597" name="Group 3" title="decorative picture"/>
          <p:cNvGrpSpPr>
            <a:grpSpLocks/>
          </p:cNvGrpSpPr>
          <p:nvPr/>
        </p:nvGrpSpPr>
        <p:grpSpPr bwMode="auto">
          <a:xfrm>
            <a:off x="5268913" y="914400"/>
            <a:ext cx="3430587" cy="5294313"/>
            <a:chOff x="3319" y="576"/>
            <a:chExt cx="2161" cy="3335"/>
          </a:xfrm>
        </p:grpSpPr>
        <p:pic>
          <p:nvPicPr>
            <p:cNvPr id="110598" name="Picture 4"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t="12000" r="3134" b="4208"/>
            <a:stretch>
              <a:fillRect/>
            </a:stretch>
          </p:blipFill>
          <p:spPr bwMode="auto">
            <a:xfrm>
              <a:off x="3331" y="576"/>
              <a:ext cx="2149" cy="3335"/>
            </a:xfrm>
            <a:prstGeom prst="rect">
              <a:avLst/>
            </a:prstGeom>
            <a:noFill/>
            <a:ln>
              <a:noFill/>
            </a:ln>
            <a:effectLst/>
            <a:extLst>
              <a:ext uri="{909E8E84-426E-40DD-AFC4-6F175D3DCCD1}">
                <a14:hiddenFill xmlns:a14="http://schemas.microsoft.com/office/drawing/2010/main">
                  <a:blipFill dpi="0" rotWithShape="0">
                    <a:blip/>
                    <a:srcRect t="12000" r="3134" b="420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9" name="Text Box 5"/>
            <p:cNvSpPr txBox="1">
              <a:spLocks noChangeArrowheads="1"/>
            </p:cNvSpPr>
            <p:nvPr/>
          </p:nvSpPr>
          <p:spPr bwMode="auto">
            <a:xfrm>
              <a:off x="3322" y="2234"/>
              <a:ext cx="64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solidFill>
                    <a:srgbClr val="FF0000"/>
                  </a:solidFill>
                  <a:hlinkClick r:id="rId4"/>
                </a:rPr>
                <a:t>bromine</a:t>
              </a:r>
            </a:p>
          </p:txBody>
        </p:sp>
        <p:sp>
          <p:nvSpPr>
            <p:cNvPr id="110600" name="Text Box 6"/>
            <p:cNvSpPr txBox="1">
              <a:spLocks noChangeArrowheads="1"/>
            </p:cNvSpPr>
            <p:nvPr/>
          </p:nvSpPr>
          <p:spPr bwMode="auto">
            <a:xfrm>
              <a:off x="3398" y="2770"/>
              <a:ext cx="51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solidFill>
                    <a:srgbClr val="FF0000"/>
                  </a:solidFill>
                  <a:hlinkClick r:id="rId5"/>
                </a:rPr>
                <a:t>iodine</a:t>
              </a:r>
            </a:p>
          </p:txBody>
        </p:sp>
        <p:sp>
          <p:nvSpPr>
            <p:cNvPr id="110601" name="Text Box 7"/>
            <p:cNvSpPr txBox="1">
              <a:spLocks noChangeArrowheads="1"/>
            </p:cNvSpPr>
            <p:nvPr/>
          </p:nvSpPr>
          <p:spPr bwMode="auto">
            <a:xfrm>
              <a:off x="3319" y="1682"/>
              <a:ext cx="6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solidFill>
                    <a:srgbClr val="FF0000"/>
                  </a:solidFill>
                  <a:hlinkClick r:id="rId6"/>
                </a:rPr>
                <a:t>chlorine</a:t>
              </a:r>
            </a:p>
          </p:txBody>
        </p:sp>
        <p:sp>
          <p:nvSpPr>
            <p:cNvPr id="110602" name="Text Box 8"/>
            <p:cNvSpPr txBox="1">
              <a:spLocks noChangeArrowheads="1"/>
            </p:cNvSpPr>
            <p:nvPr/>
          </p:nvSpPr>
          <p:spPr bwMode="auto">
            <a:xfrm>
              <a:off x="3334" y="1160"/>
              <a:ext cx="62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solidFill>
                    <a:srgbClr val="FF0000"/>
                  </a:solidFill>
                  <a:hlinkClick r:id="rId7"/>
                </a:rPr>
                <a:t>fluorine</a:t>
              </a:r>
            </a:p>
          </p:txBody>
        </p:sp>
        <p:sp>
          <p:nvSpPr>
            <p:cNvPr id="110603" name="Text Box 9"/>
            <p:cNvSpPr txBox="1">
              <a:spLocks noChangeArrowheads="1"/>
            </p:cNvSpPr>
            <p:nvPr/>
          </p:nvSpPr>
          <p:spPr bwMode="auto">
            <a:xfrm>
              <a:off x="3358" y="3312"/>
              <a:ext cx="60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solidFill>
                    <a:srgbClr val="FF0000"/>
                  </a:solidFill>
                  <a:hlinkClick r:id="rId5"/>
                </a:rPr>
                <a:t>astatine</a:t>
              </a:r>
            </a:p>
          </p:txBody>
        </p:sp>
      </p:gr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A2391B23-65BF-4BBD-B25A-F49C6FDA8677}" type="slidenum">
              <a:rPr lang="en-US" altLang="en-US" sz="1800" smtClean="0">
                <a:latin typeface="Arial" panose="020B0604020202020204" pitchFamily="34" charset="0"/>
              </a:rPr>
              <a:pPr>
                <a:spcBef>
                  <a:spcPct val="0"/>
                </a:spcBef>
                <a:buClrTx/>
                <a:buFontTx/>
                <a:buNone/>
              </a:pPr>
              <a:t>66</a:t>
            </a:fld>
            <a:endParaRPr lang="en-US" altLang="en-US" sz="1800" smtClean="0">
              <a:latin typeface="Arial" panose="020B0604020202020204" pitchFamily="34" charset="0"/>
            </a:endParaRPr>
          </a:p>
        </p:txBody>
      </p:sp>
      <p:sp>
        <p:nvSpPr>
          <p:cNvPr id="112643" name="Rectangle 1"/>
          <p:cNvSpPr>
            <a:spLocks noGrp="1" noChangeArrowheads="1"/>
          </p:cNvSpPr>
          <p:nvPr>
            <p:ph type="title"/>
          </p:nvPr>
        </p:nvSpPr>
        <p:spPr>
          <a:xfrm>
            <a:off x="685800" y="152400"/>
            <a:ext cx="7772400" cy="11430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Important Groups - Noble Gases</a:t>
            </a:r>
          </a:p>
        </p:txBody>
      </p:sp>
      <p:sp>
        <p:nvSpPr>
          <p:cNvPr id="47106" name="Rectangle 2"/>
          <p:cNvSpPr>
            <a:spLocks noGrp="1" noChangeArrowheads="1"/>
          </p:cNvSpPr>
          <p:nvPr>
            <p:ph type="body" idx="1"/>
          </p:nvPr>
        </p:nvSpPr>
        <p:spPr>
          <a:xfrm>
            <a:off x="304800" y="1371600"/>
            <a:ext cx="4953000" cy="4800600"/>
          </a:xfrm>
        </p:spPr>
        <p:txBody>
          <a:bodyPr lIns="90360" tIns="44280" rIns="90360" bIns="44280"/>
          <a:lstStyle/>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Group VIIIA = Noble Gases</a:t>
            </a:r>
          </a:p>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all gases at room temperature </a:t>
            </a:r>
          </a:p>
          <a:p>
            <a:pPr marL="741363" lvl="1" indent="-284163" eaLnBrk="1" hangingPunct="1">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very low melting and boiling points</a:t>
            </a:r>
          </a:p>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very unreactive, practically inert</a:t>
            </a:r>
          </a:p>
          <a:p>
            <a:pPr marL="341313" indent="-341313" eaLnBrk="1" hangingPunct="1">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very hard to remove electron from or give an electron to</a:t>
            </a:r>
          </a:p>
        </p:txBody>
      </p:sp>
      <p:grpSp>
        <p:nvGrpSpPr>
          <p:cNvPr id="112645" name="Group 3" title="decorative picture"/>
          <p:cNvGrpSpPr>
            <a:grpSpLocks/>
          </p:cNvGrpSpPr>
          <p:nvPr/>
        </p:nvGrpSpPr>
        <p:grpSpPr bwMode="auto">
          <a:xfrm>
            <a:off x="4953000" y="990600"/>
            <a:ext cx="3929063" cy="5197475"/>
            <a:chOff x="3120" y="624"/>
            <a:chExt cx="2475" cy="3274"/>
          </a:xfrm>
        </p:grpSpPr>
        <p:pic>
          <p:nvPicPr>
            <p:cNvPr id="112646" name="Picture 4"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t="13000" b="5687"/>
            <a:stretch>
              <a:fillRect/>
            </a:stretch>
          </p:blipFill>
          <p:spPr bwMode="auto">
            <a:xfrm>
              <a:off x="3120" y="624"/>
              <a:ext cx="2475" cy="3274"/>
            </a:xfrm>
            <a:prstGeom prst="rect">
              <a:avLst/>
            </a:prstGeom>
            <a:noFill/>
            <a:ln>
              <a:noFill/>
            </a:ln>
            <a:effectLst/>
            <a:extLst>
              <a:ext uri="{909E8E84-426E-40DD-AFC4-6F175D3DCCD1}">
                <a14:hiddenFill xmlns:a14="http://schemas.microsoft.com/office/drawing/2010/main">
                  <a:blipFill dpi="0" rotWithShape="0">
                    <a:blip/>
                    <a:srcRect t="13000" b="568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47" name="Text Box 5"/>
            <p:cNvSpPr txBox="1">
              <a:spLocks noChangeArrowheads="1"/>
            </p:cNvSpPr>
            <p:nvPr/>
          </p:nvSpPr>
          <p:spPr bwMode="auto">
            <a:xfrm>
              <a:off x="3208" y="1104"/>
              <a:ext cx="55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t>helium</a:t>
              </a:r>
            </a:p>
          </p:txBody>
        </p:sp>
        <p:sp>
          <p:nvSpPr>
            <p:cNvPr id="112648" name="Text Box 6"/>
            <p:cNvSpPr txBox="1">
              <a:spLocks noChangeArrowheads="1"/>
            </p:cNvSpPr>
            <p:nvPr/>
          </p:nvSpPr>
          <p:spPr bwMode="auto">
            <a:xfrm>
              <a:off x="3258" y="1728"/>
              <a:ext cx="4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t>neon</a:t>
              </a:r>
            </a:p>
          </p:txBody>
        </p:sp>
        <p:sp>
          <p:nvSpPr>
            <p:cNvPr id="112649" name="Text Box 7"/>
            <p:cNvSpPr txBox="1">
              <a:spLocks noChangeArrowheads="1"/>
            </p:cNvSpPr>
            <p:nvPr/>
          </p:nvSpPr>
          <p:spPr bwMode="auto">
            <a:xfrm>
              <a:off x="3247" y="2304"/>
              <a:ext cx="48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t>argon</a:t>
              </a:r>
            </a:p>
          </p:txBody>
        </p:sp>
        <p:sp>
          <p:nvSpPr>
            <p:cNvPr id="112650" name="Text Box 8"/>
            <p:cNvSpPr txBox="1">
              <a:spLocks noChangeArrowheads="1"/>
            </p:cNvSpPr>
            <p:nvPr/>
          </p:nvSpPr>
          <p:spPr bwMode="auto">
            <a:xfrm>
              <a:off x="3183" y="2880"/>
              <a:ext cx="61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t>krypton</a:t>
              </a:r>
            </a:p>
          </p:txBody>
        </p:sp>
        <p:sp>
          <p:nvSpPr>
            <p:cNvPr id="112651" name="Text Box 9"/>
            <p:cNvSpPr txBox="1">
              <a:spLocks noChangeArrowheads="1"/>
            </p:cNvSpPr>
            <p:nvPr/>
          </p:nvSpPr>
          <p:spPr bwMode="auto">
            <a:xfrm>
              <a:off x="3230" y="3496"/>
              <a:ext cx="50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000"/>
                <a:t>xenon</a:t>
              </a:r>
            </a:p>
          </p:txBody>
        </p:sp>
      </p:gr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B7D0D78B-88DE-4CD6-B4EA-52207C015796}" type="slidenum">
              <a:rPr lang="en-US" altLang="en-US" sz="1800" smtClean="0">
                <a:latin typeface="Arial" panose="020B0604020202020204" pitchFamily="34" charset="0"/>
              </a:rPr>
              <a:pPr>
                <a:spcBef>
                  <a:spcPct val="0"/>
                </a:spcBef>
                <a:buClrTx/>
                <a:buFontTx/>
                <a:buNone/>
              </a:pPr>
              <a:t>67</a:t>
            </a:fld>
            <a:endParaRPr lang="en-US" altLang="en-US" sz="1800" smtClean="0">
              <a:latin typeface="Arial" panose="020B0604020202020204" pitchFamily="34" charset="0"/>
            </a:endParaRPr>
          </a:p>
        </p:txBody>
      </p:sp>
      <p:sp>
        <p:nvSpPr>
          <p:cNvPr id="114691" name="Rectangle 1"/>
          <p:cNvSpPr>
            <a:spLocks noGrp="1" noChangeArrowheads="1"/>
          </p:cNvSpPr>
          <p:nvPr>
            <p:ph type="title"/>
          </p:nvPr>
        </p:nvSpPr>
        <p:spPr>
          <a:xfrm>
            <a:off x="685800" y="228600"/>
            <a:ext cx="7772400" cy="1143000"/>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smtClean="0"/>
              <a:t>Ion Charge and the Periodic Table</a:t>
            </a:r>
          </a:p>
        </p:txBody>
      </p:sp>
      <p:sp>
        <p:nvSpPr>
          <p:cNvPr id="48130" name="Rectangle 2"/>
          <p:cNvSpPr>
            <a:spLocks noGrp="1" noChangeArrowheads="1"/>
          </p:cNvSpPr>
          <p:nvPr>
            <p:ph type="body" idx="1"/>
          </p:nvPr>
        </p:nvSpPr>
        <p:spPr>
          <a:xfrm>
            <a:off x="685800" y="1295400"/>
            <a:ext cx="7696200" cy="4800600"/>
          </a:xfrm>
        </p:spPr>
        <p:txBody>
          <a:bodyPr lIns="90360" tIns="44280" rIns="90360" bIns="44280"/>
          <a:lstStyle/>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the charge on an ion can often be determined from an element’s position on the Periodic Table</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metals are always positively charged ions, nonmetals are negatively charged ions</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for many main group metals, the charge = the group number</a:t>
            </a:r>
          </a:p>
          <a:p>
            <a:pPr marL="341313" indent="-341313" eaLnBrk="1" hangingPunct="1">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mtClean="0"/>
              <a:t>for nonmetals, the charge = the group number - 8</a:t>
            </a:r>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2"/>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587F2015-708B-44E4-981C-387C33B2C354}" type="slidenum">
              <a:rPr lang="en-US" altLang="en-US" sz="1800" smtClean="0">
                <a:latin typeface="Arial" panose="020B0604020202020204" pitchFamily="34" charset="0"/>
              </a:rPr>
              <a:pPr>
                <a:spcBef>
                  <a:spcPct val="0"/>
                </a:spcBef>
                <a:buClrTx/>
                <a:buFontTx/>
                <a:buNone/>
              </a:pPr>
              <a:t>68</a:t>
            </a:fld>
            <a:endParaRPr lang="en-US" altLang="en-US" sz="1800" smtClean="0">
              <a:latin typeface="Arial" panose="020B0604020202020204" pitchFamily="34" charset="0"/>
            </a:endParaRPr>
          </a:p>
        </p:txBody>
      </p:sp>
      <p:grpSp>
        <p:nvGrpSpPr>
          <p:cNvPr id="116739" name="Group 1" title="decorative picture"/>
          <p:cNvGrpSpPr>
            <a:grpSpLocks/>
          </p:cNvGrpSpPr>
          <p:nvPr/>
        </p:nvGrpSpPr>
        <p:grpSpPr bwMode="auto">
          <a:xfrm>
            <a:off x="234950" y="1454150"/>
            <a:ext cx="8672513" cy="4024313"/>
            <a:chOff x="148" y="916"/>
            <a:chExt cx="5463" cy="2535"/>
          </a:xfrm>
        </p:grpSpPr>
        <p:sp>
          <p:nvSpPr>
            <p:cNvPr id="116765" name="Rectangle 2"/>
            <p:cNvSpPr>
              <a:spLocks noChangeArrowheads="1"/>
            </p:cNvSpPr>
            <p:nvPr/>
          </p:nvSpPr>
          <p:spPr bwMode="auto">
            <a:xfrm>
              <a:off x="148"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66" name="Rectangle 3"/>
            <p:cNvSpPr>
              <a:spLocks noChangeArrowheads="1"/>
            </p:cNvSpPr>
            <p:nvPr/>
          </p:nvSpPr>
          <p:spPr bwMode="auto">
            <a:xfrm>
              <a:off x="1364"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67" name="Rectangle 4"/>
            <p:cNvSpPr>
              <a:spLocks noChangeArrowheads="1"/>
            </p:cNvSpPr>
            <p:nvPr/>
          </p:nvSpPr>
          <p:spPr bwMode="auto">
            <a:xfrm>
              <a:off x="452"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68" name="Rectangle 5"/>
            <p:cNvSpPr>
              <a:spLocks noChangeArrowheads="1"/>
            </p:cNvSpPr>
            <p:nvPr/>
          </p:nvSpPr>
          <p:spPr bwMode="auto">
            <a:xfrm>
              <a:off x="1060"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69" name="Rectangle 6"/>
            <p:cNvSpPr>
              <a:spLocks noChangeArrowheads="1"/>
            </p:cNvSpPr>
            <p:nvPr/>
          </p:nvSpPr>
          <p:spPr bwMode="auto">
            <a:xfrm>
              <a:off x="756"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0" name="Rectangle 7"/>
            <p:cNvSpPr>
              <a:spLocks noChangeArrowheads="1"/>
            </p:cNvSpPr>
            <p:nvPr/>
          </p:nvSpPr>
          <p:spPr bwMode="auto">
            <a:xfrm>
              <a:off x="1668"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1" name="Rectangle 8"/>
            <p:cNvSpPr>
              <a:spLocks noChangeArrowheads="1"/>
            </p:cNvSpPr>
            <p:nvPr/>
          </p:nvSpPr>
          <p:spPr bwMode="auto">
            <a:xfrm>
              <a:off x="1972"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2" name="Rectangle 9"/>
            <p:cNvSpPr>
              <a:spLocks noChangeArrowheads="1"/>
            </p:cNvSpPr>
            <p:nvPr/>
          </p:nvSpPr>
          <p:spPr bwMode="auto">
            <a:xfrm>
              <a:off x="2276"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3" name="Rectangle 10"/>
            <p:cNvSpPr>
              <a:spLocks noChangeArrowheads="1"/>
            </p:cNvSpPr>
            <p:nvPr/>
          </p:nvSpPr>
          <p:spPr bwMode="auto">
            <a:xfrm>
              <a:off x="2884"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4" name="Rectangle 11"/>
            <p:cNvSpPr>
              <a:spLocks noChangeArrowheads="1"/>
            </p:cNvSpPr>
            <p:nvPr/>
          </p:nvSpPr>
          <p:spPr bwMode="auto">
            <a:xfrm>
              <a:off x="148"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5" name="Rectangle 12"/>
            <p:cNvSpPr>
              <a:spLocks noChangeArrowheads="1"/>
            </p:cNvSpPr>
            <p:nvPr/>
          </p:nvSpPr>
          <p:spPr bwMode="auto">
            <a:xfrm>
              <a:off x="1364"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6" name="Rectangle 13"/>
            <p:cNvSpPr>
              <a:spLocks noChangeArrowheads="1"/>
            </p:cNvSpPr>
            <p:nvPr/>
          </p:nvSpPr>
          <p:spPr bwMode="auto">
            <a:xfrm>
              <a:off x="452"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7" name="Rectangle 14"/>
            <p:cNvSpPr>
              <a:spLocks noChangeArrowheads="1"/>
            </p:cNvSpPr>
            <p:nvPr/>
          </p:nvSpPr>
          <p:spPr bwMode="auto">
            <a:xfrm>
              <a:off x="1060"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8" name="Rectangle 15"/>
            <p:cNvSpPr>
              <a:spLocks noChangeArrowheads="1"/>
            </p:cNvSpPr>
            <p:nvPr/>
          </p:nvSpPr>
          <p:spPr bwMode="auto">
            <a:xfrm>
              <a:off x="756"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79" name="Rectangle 16"/>
            <p:cNvSpPr>
              <a:spLocks noChangeArrowheads="1"/>
            </p:cNvSpPr>
            <p:nvPr/>
          </p:nvSpPr>
          <p:spPr bwMode="auto">
            <a:xfrm>
              <a:off x="1668"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0" name="Rectangle 17"/>
            <p:cNvSpPr>
              <a:spLocks noChangeArrowheads="1"/>
            </p:cNvSpPr>
            <p:nvPr/>
          </p:nvSpPr>
          <p:spPr bwMode="auto">
            <a:xfrm>
              <a:off x="1972"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1" name="Rectangle 18"/>
            <p:cNvSpPr>
              <a:spLocks noChangeArrowheads="1"/>
            </p:cNvSpPr>
            <p:nvPr/>
          </p:nvSpPr>
          <p:spPr bwMode="auto">
            <a:xfrm>
              <a:off x="2276"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2" name="Rectangle 19"/>
            <p:cNvSpPr>
              <a:spLocks noChangeArrowheads="1"/>
            </p:cNvSpPr>
            <p:nvPr/>
          </p:nvSpPr>
          <p:spPr bwMode="auto">
            <a:xfrm>
              <a:off x="2580"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3" name="Rectangle 20"/>
            <p:cNvSpPr>
              <a:spLocks noChangeArrowheads="1"/>
            </p:cNvSpPr>
            <p:nvPr/>
          </p:nvSpPr>
          <p:spPr bwMode="auto">
            <a:xfrm>
              <a:off x="2884"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4" name="Rectangle 21"/>
            <p:cNvSpPr>
              <a:spLocks noChangeArrowheads="1"/>
            </p:cNvSpPr>
            <p:nvPr/>
          </p:nvSpPr>
          <p:spPr bwMode="auto">
            <a:xfrm>
              <a:off x="3188"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5" name="Rectangle 22"/>
            <p:cNvSpPr>
              <a:spLocks noChangeArrowheads="1"/>
            </p:cNvSpPr>
            <p:nvPr/>
          </p:nvSpPr>
          <p:spPr bwMode="auto">
            <a:xfrm>
              <a:off x="3492"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6" name="Rectangle 23"/>
            <p:cNvSpPr>
              <a:spLocks noChangeArrowheads="1"/>
            </p:cNvSpPr>
            <p:nvPr/>
          </p:nvSpPr>
          <p:spPr bwMode="auto">
            <a:xfrm>
              <a:off x="3796"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7" name="Rectangle 24"/>
            <p:cNvSpPr>
              <a:spLocks noChangeArrowheads="1"/>
            </p:cNvSpPr>
            <p:nvPr/>
          </p:nvSpPr>
          <p:spPr bwMode="auto">
            <a:xfrm>
              <a:off x="4100"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8" name="Rectangle 25"/>
            <p:cNvSpPr>
              <a:spLocks noChangeArrowheads="1"/>
            </p:cNvSpPr>
            <p:nvPr/>
          </p:nvSpPr>
          <p:spPr bwMode="auto">
            <a:xfrm>
              <a:off x="4404"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89" name="Rectangle 26"/>
            <p:cNvSpPr>
              <a:spLocks noChangeArrowheads="1"/>
            </p:cNvSpPr>
            <p:nvPr/>
          </p:nvSpPr>
          <p:spPr bwMode="auto">
            <a:xfrm>
              <a:off x="4708"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0" name="Rectangle 27"/>
            <p:cNvSpPr>
              <a:spLocks noChangeArrowheads="1"/>
            </p:cNvSpPr>
            <p:nvPr/>
          </p:nvSpPr>
          <p:spPr bwMode="auto">
            <a:xfrm>
              <a:off x="5012"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1" name="Rectangle 28"/>
            <p:cNvSpPr>
              <a:spLocks noChangeArrowheads="1"/>
            </p:cNvSpPr>
            <p:nvPr/>
          </p:nvSpPr>
          <p:spPr bwMode="auto">
            <a:xfrm>
              <a:off x="5316" y="2733"/>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2" name="Rectangle 29"/>
            <p:cNvSpPr>
              <a:spLocks noChangeArrowheads="1"/>
            </p:cNvSpPr>
            <p:nvPr/>
          </p:nvSpPr>
          <p:spPr bwMode="auto">
            <a:xfrm>
              <a:off x="148"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3" name="Rectangle 30"/>
            <p:cNvSpPr>
              <a:spLocks noChangeArrowheads="1"/>
            </p:cNvSpPr>
            <p:nvPr/>
          </p:nvSpPr>
          <p:spPr bwMode="auto">
            <a:xfrm>
              <a:off x="1364"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4" name="Rectangle 31"/>
            <p:cNvSpPr>
              <a:spLocks noChangeArrowheads="1"/>
            </p:cNvSpPr>
            <p:nvPr/>
          </p:nvSpPr>
          <p:spPr bwMode="auto">
            <a:xfrm>
              <a:off x="452"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5" name="Rectangle 32"/>
            <p:cNvSpPr>
              <a:spLocks noChangeArrowheads="1"/>
            </p:cNvSpPr>
            <p:nvPr/>
          </p:nvSpPr>
          <p:spPr bwMode="auto">
            <a:xfrm>
              <a:off x="1060"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6" name="Rectangle 33"/>
            <p:cNvSpPr>
              <a:spLocks noChangeArrowheads="1"/>
            </p:cNvSpPr>
            <p:nvPr/>
          </p:nvSpPr>
          <p:spPr bwMode="auto">
            <a:xfrm>
              <a:off x="756"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7" name="Rectangle 34"/>
            <p:cNvSpPr>
              <a:spLocks noChangeArrowheads="1"/>
            </p:cNvSpPr>
            <p:nvPr/>
          </p:nvSpPr>
          <p:spPr bwMode="auto">
            <a:xfrm>
              <a:off x="1668"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8" name="Rectangle 35"/>
            <p:cNvSpPr>
              <a:spLocks noChangeArrowheads="1"/>
            </p:cNvSpPr>
            <p:nvPr/>
          </p:nvSpPr>
          <p:spPr bwMode="auto">
            <a:xfrm>
              <a:off x="1972"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799" name="Rectangle 36"/>
            <p:cNvSpPr>
              <a:spLocks noChangeArrowheads="1"/>
            </p:cNvSpPr>
            <p:nvPr/>
          </p:nvSpPr>
          <p:spPr bwMode="auto">
            <a:xfrm>
              <a:off x="2276"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0" name="Rectangle 37"/>
            <p:cNvSpPr>
              <a:spLocks noChangeArrowheads="1"/>
            </p:cNvSpPr>
            <p:nvPr/>
          </p:nvSpPr>
          <p:spPr bwMode="auto">
            <a:xfrm>
              <a:off x="2580"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1" name="Rectangle 38"/>
            <p:cNvSpPr>
              <a:spLocks noChangeArrowheads="1"/>
            </p:cNvSpPr>
            <p:nvPr/>
          </p:nvSpPr>
          <p:spPr bwMode="auto">
            <a:xfrm>
              <a:off x="2884"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2" name="Rectangle 39"/>
            <p:cNvSpPr>
              <a:spLocks noChangeArrowheads="1"/>
            </p:cNvSpPr>
            <p:nvPr/>
          </p:nvSpPr>
          <p:spPr bwMode="auto">
            <a:xfrm>
              <a:off x="3188"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3" name="Rectangle 40"/>
            <p:cNvSpPr>
              <a:spLocks noChangeArrowheads="1"/>
            </p:cNvSpPr>
            <p:nvPr/>
          </p:nvSpPr>
          <p:spPr bwMode="auto">
            <a:xfrm>
              <a:off x="3492"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4" name="Rectangle 41"/>
            <p:cNvSpPr>
              <a:spLocks noChangeArrowheads="1"/>
            </p:cNvSpPr>
            <p:nvPr/>
          </p:nvSpPr>
          <p:spPr bwMode="auto">
            <a:xfrm>
              <a:off x="3796"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5" name="Rectangle 42"/>
            <p:cNvSpPr>
              <a:spLocks noChangeArrowheads="1"/>
            </p:cNvSpPr>
            <p:nvPr/>
          </p:nvSpPr>
          <p:spPr bwMode="auto">
            <a:xfrm>
              <a:off x="4100"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6" name="Rectangle 43"/>
            <p:cNvSpPr>
              <a:spLocks noChangeArrowheads="1"/>
            </p:cNvSpPr>
            <p:nvPr/>
          </p:nvSpPr>
          <p:spPr bwMode="auto">
            <a:xfrm>
              <a:off x="4404"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7" name="Rectangle 44"/>
            <p:cNvSpPr>
              <a:spLocks noChangeArrowheads="1"/>
            </p:cNvSpPr>
            <p:nvPr/>
          </p:nvSpPr>
          <p:spPr bwMode="auto">
            <a:xfrm>
              <a:off x="4708"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8" name="Rectangle 45"/>
            <p:cNvSpPr>
              <a:spLocks noChangeArrowheads="1"/>
            </p:cNvSpPr>
            <p:nvPr/>
          </p:nvSpPr>
          <p:spPr bwMode="auto">
            <a:xfrm>
              <a:off x="5012"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09" name="Rectangle 46"/>
            <p:cNvSpPr>
              <a:spLocks noChangeArrowheads="1"/>
            </p:cNvSpPr>
            <p:nvPr/>
          </p:nvSpPr>
          <p:spPr bwMode="auto">
            <a:xfrm>
              <a:off x="5316" y="2370"/>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0" name="Rectangle 47"/>
            <p:cNvSpPr>
              <a:spLocks noChangeArrowheads="1"/>
            </p:cNvSpPr>
            <p:nvPr/>
          </p:nvSpPr>
          <p:spPr bwMode="auto">
            <a:xfrm>
              <a:off x="2580" y="3097"/>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1" name="Rectangle 48"/>
            <p:cNvSpPr>
              <a:spLocks noChangeArrowheads="1"/>
            </p:cNvSpPr>
            <p:nvPr/>
          </p:nvSpPr>
          <p:spPr bwMode="auto">
            <a:xfrm>
              <a:off x="148"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2" name="Rectangle 49"/>
            <p:cNvSpPr>
              <a:spLocks noChangeArrowheads="1"/>
            </p:cNvSpPr>
            <p:nvPr/>
          </p:nvSpPr>
          <p:spPr bwMode="auto">
            <a:xfrm>
              <a:off x="1364"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3" name="Rectangle 50"/>
            <p:cNvSpPr>
              <a:spLocks noChangeArrowheads="1"/>
            </p:cNvSpPr>
            <p:nvPr/>
          </p:nvSpPr>
          <p:spPr bwMode="auto">
            <a:xfrm>
              <a:off x="452"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4" name="Rectangle 51"/>
            <p:cNvSpPr>
              <a:spLocks noChangeArrowheads="1"/>
            </p:cNvSpPr>
            <p:nvPr/>
          </p:nvSpPr>
          <p:spPr bwMode="auto">
            <a:xfrm>
              <a:off x="1060"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5" name="Rectangle 52"/>
            <p:cNvSpPr>
              <a:spLocks noChangeArrowheads="1"/>
            </p:cNvSpPr>
            <p:nvPr/>
          </p:nvSpPr>
          <p:spPr bwMode="auto">
            <a:xfrm>
              <a:off x="756"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6" name="Rectangle 53"/>
            <p:cNvSpPr>
              <a:spLocks noChangeArrowheads="1"/>
            </p:cNvSpPr>
            <p:nvPr/>
          </p:nvSpPr>
          <p:spPr bwMode="auto">
            <a:xfrm>
              <a:off x="1668"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7" name="Rectangle 54"/>
            <p:cNvSpPr>
              <a:spLocks noChangeArrowheads="1"/>
            </p:cNvSpPr>
            <p:nvPr/>
          </p:nvSpPr>
          <p:spPr bwMode="auto">
            <a:xfrm>
              <a:off x="1972"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8" name="Rectangle 55"/>
            <p:cNvSpPr>
              <a:spLocks noChangeArrowheads="1"/>
            </p:cNvSpPr>
            <p:nvPr/>
          </p:nvSpPr>
          <p:spPr bwMode="auto">
            <a:xfrm>
              <a:off x="2276"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19" name="Rectangle 56"/>
            <p:cNvSpPr>
              <a:spLocks noChangeArrowheads="1"/>
            </p:cNvSpPr>
            <p:nvPr/>
          </p:nvSpPr>
          <p:spPr bwMode="auto">
            <a:xfrm>
              <a:off x="2580"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0" name="Rectangle 57"/>
            <p:cNvSpPr>
              <a:spLocks noChangeArrowheads="1"/>
            </p:cNvSpPr>
            <p:nvPr/>
          </p:nvSpPr>
          <p:spPr bwMode="auto">
            <a:xfrm>
              <a:off x="2884"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1" name="Rectangle 58"/>
            <p:cNvSpPr>
              <a:spLocks noChangeArrowheads="1"/>
            </p:cNvSpPr>
            <p:nvPr/>
          </p:nvSpPr>
          <p:spPr bwMode="auto">
            <a:xfrm>
              <a:off x="3188"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2" name="Rectangle 59"/>
            <p:cNvSpPr>
              <a:spLocks noChangeArrowheads="1"/>
            </p:cNvSpPr>
            <p:nvPr/>
          </p:nvSpPr>
          <p:spPr bwMode="auto">
            <a:xfrm>
              <a:off x="3492"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3" name="Rectangle 60"/>
            <p:cNvSpPr>
              <a:spLocks noChangeArrowheads="1"/>
            </p:cNvSpPr>
            <p:nvPr/>
          </p:nvSpPr>
          <p:spPr bwMode="auto">
            <a:xfrm>
              <a:off x="3796"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4" name="Rectangle 61"/>
            <p:cNvSpPr>
              <a:spLocks noChangeArrowheads="1"/>
            </p:cNvSpPr>
            <p:nvPr/>
          </p:nvSpPr>
          <p:spPr bwMode="auto">
            <a:xfrm>
              <a:off x="4100"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5" name="Rectangle 62"/>
            <p:cNvSpPr>
              <a:spLocks noChangeArrowheads="1"/>
            </p:cNvSpPr>
            <p:nvPr/>
          </p:nvSpPr>
          <p:spPr bwMode="auto">
            <a:xfrm>
              <a:off x="4404"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6" name="Rectangle 63"/>
            <p:cNvSpPr>
              <a:spLocks noChangeArrowheads="1"/>
            </p:cNvSpPr>
            <p:nvPr/>
          </p:nvSpPr>
          <p:spPr bwMode="auto">
            <a:xfrm>
              <a:off x="4708"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7" name="Rectangle 64"/>
            <p:cNvSpPr>
              <a:spLocks noChangeArrowheads="1"/>
            </p:cNvSpPr>
            <p:nvPr/>
          </p:nvSpPr>
          <p:spPr bwMode="auto">
            <a:xfrm>
              <a:off x="5012"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8" name="Rectangle 65"/>
            <p:cNvSpPr>
              <a:spLocks noChangeArrowheads="1"/>
            </p:cNvSpPr>
            <p:nvPr/>
          </p:nvSpPr>
          <p:spPr bwMode="auto">
            <a:xfrm>
              <a:off x="5316" y="2006"/>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29" name="Rectangle 66"/>
            <p:cNvSpPr>
              <a:spLocks noChangeArrowheads="1"/>
            </p:cNvSpPr>
            <p:nvPr/>
          </p:nvSpPr>
          <p:spPr bwMode="auto">
            <a:xfrm>
              <a:off x="148" y="1643"/>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0" name="Rectangle 67"/>
            <p:cNvSpPr>
              <a:spLocks noChangeArrowheads="1"/>
            </p:cNvSpPr>
            <p:nvPr/>
          </p:nvSpPr>
          <p:spPr bwMode="auto">
            <a:xfrm>
              <a:off x="452" y="1643"/>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1" name="Rectangle 68"/>
            <p:cNvSpPr>
              <a:spLocks noChangeArrowheads="1"/>
            </p:cNvSpPr>
            <p:nvPr/>
          </p:nvSpPr>
          <p:spPr bwMode="auto">
            <a:xfrm>
              <a:off x="3796" y="1643"/>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2" name="Rectangle 69"/>
            <p:cNvSpPr>
              <a:spLocks noChangeArrowheads="1"/>
            </p:cNvSpPr>
            <p:nvPr/>
          </p:nvSpPr>
          <p:spPr bwMode="auto">
            <a:xfrm>
              <a:off x="4100" y="1643"/>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3" name="Rectangle 70"/>
            <p:cNvSpPr>
              <a:spLocks noChangeArrowheads="1"/>
            </p:cNvSpPr>
            <p:nvPr/>
          </p:nvSpPr>
          <p:spPr bwMode="auto">
            <a:xfrm>
              <a:off x="4404" y="1643"/>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4" name="Rectangle 71"/>
            <p:cNvSpPr>
              <a:spLocks noChangeArrowheads="1"/>
            </p:cNvSpPr>
            <p:nvPr/>
          </p:nvSpPr>
          <p:spPr bwMode="auto">
            <a:xfrm>
              <a:off x="4708" y="1643"/>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5" name="Rectangle 72"/>
            <p:cNvSpPr>
              <a:spLocks noChangeArrowheads="1"/>
            </p:cNvSpPr>
            <p:nvPr/>
          </p:nvSpPr>
          <p:spPr bwMode="auto">
            <a:xfrm>
              <a:off x="5012" y="1643"/>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6" name="Rectangle 73"/>
            <p:cNvSpPr>
              <a:spLocks noChangeArrowheads="1"/>
            </p:cNvSpPr>
            <p:nvPr/>
          </p:nvSpPr>
          <p:spPr bwMode="auto">
            <a:xfrm>
              <a:off x="5316" y="1643"/>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7" name="Rectangle 74"/>
            <p:cNvSpPr>
              <a:spLocks noChangeArrowheads="1"/>
            </p:cNvSpPr>
            <p:nvPr/>
          </p:nvSpPr>
          <p:spPr bwMode="auto">
            <a:xfrm>
              <a:off x="148" y="1279"/>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8" name="Rectangle 75"/>
            <p:cNvSpPr>
              <a:spLocks noChangeArrowheads="1"/>
            </p:cNvSpPr>
            <p:nvPr/>
          </p:nvSpPr>
          <p:spPr bwMode="auto">
            <a:xfrm>
              <a:off x="452" y="1279"/>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39" name="Rectangle 76"/>
            <p:cNvSpPr>
              <a:spLocks noChangeArrowheads="1"/>
            </p:cNvSpPr>
            <p:nvPr/>
          </p:nvSpPr>
          <p:spPr bwMode="auto">
            <a:xfrm>
              <a:off x="3796" y="1279"/>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40" name="Rectangle 77"/>
            <p:cNvSpPr>
              <a:spLocks noChangeArrowheads="1"/>
            </p:cNvSpPr>
            <p:nvPr/>
          </p:nvSpPr>
          <p:spPr bwMode="auto">
            <a:xfrm>
              <a:off x="4100" y="1279"/>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41" name="Rectangle 78"/>
            <p:cNvSpPr>
              <a:spLocks noChangeArrowheads="1"/>
            </p:cNvSpPr>
            <p:nvPr/>
          </p:nvSpPr>
          <p:spPr bwMode="auto">
            <a:xfrm>
              <a:off x="4404" y="1279"/>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42" name="Rectangle 79"/>
            <p:cNvSpPr>
              <a:spLocks noChangeArrowheads="1"/>
            </p:cNvSpPr>
            <p:nvPr/>
          </p:nvSpPr>
          <p:spPr bwMode="auto">
            <a:xfrm>
              <a:off x="4708" y="1279"/>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43" name="Rectangle 80"/>
            <p:cNvSpPr>
              <a:spLocks noChangeArrowheads="1"/>
            </p:cNvSpPr>
            <p:nvPr/>
          </p:nvSpPr>
          <p:spPr bwMode="auto">
            <a:xfrm>
              <a:off x="5012" y="1279"/>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44" name="Rectangle 81"/>
            <p:cNvSpPr>
              <a:spLocks noChangeArrowheads="1"/>
            </p:cNvSpPr>
            <p:nvPr/>
          </p:nvSpPr>
          <p:spPr bwMode="auto">
            <a:xfrm>
              <a:off x="5316" y="1279"/>
              <a:ext cx="295" cy="35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45" name="Rectangle 82"/>
            <p:cNvSpPr>
              <a:spLocks noChangeArrowheads="1"/>
            </p:cNvSpPr>
            <p:nvPr/>
          </p:nvSpPr>
          <p:spPr bwMode="auto">
            <a:xfrm>
              <a:off x="5316" y="916"/>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46" name="Rectangle 83"/>
            <p:cNvSpPr>
              <a:spLocks noChangeArrowheads="1"/>
            </p:cNvSpPr>
            <p:nvPr/>
          </p:nvSpPr>
          <p:spPr bwMode="auto">
            <a:xfrm>
              <a:off x="148" y="916"/>
              <a:ext cx="295" cy="354"/>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16847" name="Line 84"/>
            <p:cNvSpPr>
              <a:spLocks noChangeShapeType="1"/>
            </p:cNvSpPr>
            <p:nvPr/>
          </p:nvSpPr>
          <p:spPr bwMode="auto">
            <a:xfrm>
              <a:off x="3792" y="1639"/>
              <a:ext cx="303" cy="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848" name="Line 85"/>
            <p:cNvSpPr>
              <a:spLocks noChangeShapeType="1"/>
            </p:cNvSpPr>
            <p:nvPr/>
          </p:nvSpPr>
          <p:spPr bwMode="auto">
            <a:xfrm>
              <a:off x="4096" y="1639"/>
              <a:ext cx="0" cy="362"/>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849" name="Line 86"/>
            <p:cNvSpPr>
              <a:spLocks noChangeShapeType="1"/>
            </p:cNvSpPr>
            <p:nvPr/>
          </p:nvSpPr>
          <p:spPr bwMode="auto">
            <a:xfrm>
              <a:off x="4096" y="2002"/>
              <a:ext cx="303" cy="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850" name="Line 87"/>
            <p:cNvSpPr>
              <a:spLocks noChangeShapeType="1"/>
            </p:cNvSpPr>
            <p:nvPr/>
          </p:nvSpPr>
          <p:spPr bwMode="auto">
            <a:xfrm>
              <a:off x="4400" y="2002"/>
              <a:ext cx="0" cy="363"/>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851" name="Line 88"/>
            <p:cNvSpPr>
              <a:spLocks noChangeShapeType="1"/>
            </p:cNvSpPr>
            <p:nvPr/>
          </p:nvSpPr>
          <p:spPr bwMode="auto">
            <a:xfrm>
              <a:off x="4400" y="2366"/>
              <a:ext cx="303" cy="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852" name="Line 89"/>
            <p:cNvSpPr>
              <a:spLocks noChangeShapeType="1"/>
            </p:cNvSpPr>
            <p:nvPr/>
          </p:nvSpPr>
          <p:spPr bwMode="auto">
            <a:xfrm>
              <a:off x="4704" y="2366"/>
              <a:ext cx="0" cy="362"/>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853" name="Line 90"/>
            <p:cNvSpPr>
              <a:spLocks noChangeShapeType="1"/>
            </p:cNvSpPr>
            <p:nvPr/>
          </p:nvSpPr>
          <p:spPr bwMode="auto">
            <a:xfrm>
              <a:off x="4704" y="2729"/>
              <a:ext cx="303" cy="0"/>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854" name="Line 91"/>
            <p:cNvSpPr>
              <a:spLocks noChangeShapeType="1"/>
            </p:cNvSpPr>
            <p:nvPr/>
          </p:nvSpPr>
          <p:spPr bwMode="auto">
            <a:xfrm>
              <a:off x="5008" y="2729"/>
              <a:ext cx="0" cy="363"/>
            </a:xfrm>
            <a:prstGeom prst="line">
              <a:avLst/>
            </a:prstGeom>
            <a:noFill/>
            <a:ln w="76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6740" name="Rectangle 92"/>
          <p:cNvSpPr>
            <a:spLocks noChangeArrowheads="1"/>
          </p:cNvSpPr>
          <p:nvPr/>
        </p:nvSpPr>
        <p:spPr bwMode="auto">
          <a:xfrm>
            <a:off x="127000" y="2200275"/>
            <a:ext cx="5461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FF0000"/>
                </a:solidFill>
                <a:latin typeface="Librarian" charset="0"/>
              </a:rPr>
              <a:t>Li</a:t>
            </a:r>
            <a:r>
              <a:rPr lang="en-US" altLang="en-US" sz="1700" baseline="30000">
                <a:solidFill>
                  <a:srgbClr val="FF0000"/>
                </a:solidFill>
                <a:latin typeface="Librarian" charset="0"/>
              </a:rPr>
              <a:t>+1</a:t>
            </a:r>
          </a:p>
        </p:txBody>
      </p:sp>
      <p:sp>
        <p:nvSpPr>
          <p:cNvPr id="116741" name="Rectangle 93"/>
          <p:cNvSpPr>
            <a:spLocks noChangeArrowheads="1"/>
          </p:cNvSpPr>
          <p:nvPr/>
        </p:nvSpPr>
        <p:spPr bwMode="auto">
          <a:xfrm>
            <a:off x="138113" y="2705100"/>
            <a:ext cx="7747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FF0000"/>
                </a:solidFill>
                <a:latin typeface="Librarian" charset="0"/>
              </a:rPr>
              <a:t>Na</a:t>
            </a:r>
            <a:r>
              <a:rPr lang="en-US" altLang="en-US" sz="1700" baseline="30000">
                <a:solidFill>
                  <a:srgbClr val="FF0000"/>
                </a:solidFill>
                <a:latin typeface="Librarian" charset="0"/>
              </a:rPr>
              <a:t>+1</a:t>
            </a:r>
          </a:p>
        </p:txBody>
      </p:sp>
      <p:sp>
        <p:nvSpPr>
          <p:cNvPr id="116742" name="Rectangle 94"/>
          <p:cNvSpPr>
            <a:spLocks noChangeArrowheads="1"/>
          </p:cNvSpPr>
          <p:nvPr/>
        </p:nvSpPr>
        <p:spPr bwMode="auto">
          <a:xfrm>
            <a:off x="203200" y="3343275"/>
            <a:ext cx="5080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FF0000"/>
                </a:solidFill>
                <a:latin typeface="Librarian" charset="0"/>
              </a:rPr>
              <a:t>K</a:t>
            </a:r>
            <a:r>
              <a:rPr lang="en-US" altLang="en-US" sz="1700" baseline="30000">
                <a:solidFill>
                  <a:srgbClr val="FF0000"/>
                </a:solidFill>
                <a:latin typeface="Librarian" charset="0"/>
              </a:rPr>
              <a:t>+1</a:t>
            </a:r>
          </a:p>
        </p:txBody>
      </p:sp>
      <p:sp>
        <p:nvSpPr>
          <p:cNvPr id="116743" name="Rectangle 95"/>
          <p:cNvSpPr>
            <a:spLocks noChangeArrowheads="1"/>
          </p:cNvSpPr>
          <p:nvPr/>
        </p:nvSpPr>
        <p:spPr bwMode="auto">
          <a:xfrm>
            <a:off x="103188" y="3876675"/>
            <a:ext cx="6540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FF0000"/>
                </a:solidFill>
                <a:latin typeface="Librarian" charset="0"/>
              </a:rPr>
              <a:t>Rb</a:t>
            </a:r>
            <a:r>
              <a:rPr lang="en-US" altLang="en-US" sz="1700" baseline="30000">
                <a:solidFill>
                  <a:srgbClr val="FF0000"/>
                </a:solidFill>
                <a:latin typeface="Librarian" charset="0"/>
              </a:rPr>
              <a:t>+1</a:t>
            </a:r>
          </a:p>
        </p:txBody>
      </p:sp>
      <p:sp>
        <p:nvSpPr>
          <p:cNvPr id="116744" name="Rectangle 96"/>
          <p:cNvSpPr>
            <a:spLocks noChangeArrowheads="1"/>
          </p:cNvSpPr>
          <p:nvPr/>
        </p:nvSpPr>
        <p:spPr bwMode="auto">
          <a:xfrm>
            <a:off x="103188" y="4486275"/>
            <a:ext cx="6286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FF0000"/>
                </a:solidFill>
                <a:latin typeface="Librarian" charset="0"/>
              </a:rPr>
              <a:t>Cs</a:t>
            </a:r>
            <a:r>
              <a:rPr lang="en-US" altLang="en-US" sz="1700" baseline="30000">
                <a:solidFill>
                  <a:srgbClr val="FF0000"/>
                </a:solidFill>
                <a:latin typeface="Librarian" charset="0"/>
              </a:rPr>
              <a:t>+1</a:t>
            </a:r>
          </a:p>
        </p:txBody>
      </p:sp>
      <p:sp>
        <p:nvSpPr>
          <p:cNvPr id="116745" name="Rectangle 97"/>
          <p:cNvSpPr>
            <a:spLocks noChangeArrowheads="1"/>
          </p:cNvSpPr>
          <p:nvPr/>
        </p:nvSpPr>
        <p:spPr bwMode="auto">
          <a:xfrm>
            <a:off x="587375" y="2703513"/>
            <a:ext cx="690563"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66FF"/>
                </a:solidFill>
                <a:latin typeface="Librarian" charset="0"/>
              </a:rPr>
              <a:t>Mg</a:t>
            </a:r>
            <a:r>
              <a:rPr lang="en-US" altLang="en-US" sz="1700" baseline="30000">
                <a:solidFill>
                  <a:srgbClr val="0066FF"/>
                </a:solidFill>
                <a:latin typeface="Librarian" charset="0"/>
              </a:rPr>
              <a:t>+2</a:t>
            </a:r>
          </a:p>
        </p:txBody>
      </p:sp>
      <p:sp>
        <p:nvSpPr>
          <p:cNvPr id="116746" name="Rectangle 98"/>
          <p:cNvSpPr>
            <a:spLocks noChangeArrowheads="1"/>
          </p:cNvSpPr>
          <p:nvPr/>
        </p:nvSpPr>
        <p:spPr bwMode="auto">
          <a:xfrm>
            <a:off x="593725" y="3341688"/>
            <a:ext cx="649288"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66FF"/>
                </a:solidFill>
                <a:latin typeface="Librarian" charset="0"/>
              </a:rPr>
              <a:t>Ca</a:t>
            </a:r>
            <a:r>
              <a:rPr lang="en-US" altLang="en-US" sz="1700" baseline="30000">
                <a:solidFill>
                  <a:srgbClr val="0066FF"/>
                </a:solidFill>
                <a:latin typeface="Librarian" charset="0"/>
              </a:rPr>
              <a:t>+2</a:t>
            </a:r>
          </a:p>
        </p:txBody>
      </p:sp>
      <p:sp>
        <p:nvSpPr>
          <p:cNvPr id="116747" name="Rectangle 99"/>
          <p:cNvSpPr>
            <a:spLocks noChangeArrowheads="1"/>
          </p:cNvSpPr>
          <p:nvPr/>
        </p:nvSpPr>
        <p:spPr bwMode="auto">
          <a:xfrm>
            <a:off x="622300" y="3875088"/>
            <a:ext cx="592138"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66FF"/>
                </a:solidFill>
                <a:latin typeface="Librarian" charset="0"/>
              </a:rPr>
              <a:t>Sr</a:t>
            </a:r>
            <a:r>
              <a:rPr lang="en-US" altLang="en-US" sz="1700" baseline="30000">
                <a:solidFill>
                  <a:srgbClr val="0066FF"/>
                </a:solidFill>
                <a:latin typeface="Librarian" charset="0"/>
              </a:rPr>
              <a:t>+2</a:t>
            </a:r>
          </a:p>
        </p:txBody>
      </p:sp>
      <p:sp>
        <p:nvSpPr>
          <p:cNvPr id="116748" name="Rectangle 100"/>
          <p:cNvSpPr>
            <a:spLocks noChangeArrowheads="1"/>
          </p:cNvSpPr>
          <p:nvPr/>
        </p:nvSpPr>
        <p:spPr bwMode="auto">
          <a:xfrm>
            <a:off x="595313" y="4484688"/>
            <a:ext cx="646112"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66FF"/>
                </a:solidFill>
                <a:latin typeface="Librarian" charset="0"/>
              </a:rPr>
              <a:t>Ba</a:t>
            </a:r>
            <a:r>
              <a:rPr lang="en-US" altLang="en-US" sz="1700" baseline="30000">
                <a:solidFill>
                  <a:srgbClr val="0066FF"/>
                </a:solidFill>
                <a:latin typeface="Librarian" charset="0"/>
              </a:rPr>
              <a:t>+2</a:t>
            </a:r>
          </a:p>
        </p:txBody>
      </p:sp>
      <p:sp>
        <p:nvSpPr>
          <p:cNvPr id="116749" name="Rectangle 101"/>
          <p:cNvSpPr>
            <a:spLocks noChangeArrowheads="1"/>
          </p:cNvSpPr>
          <p:nvPr/>
        </p:nvSpPr>
        <p:spPr bwMode="auto">
          <a:xfrm>
            <a:off x="6011863" y="2743200"/>
            <a:ext cx="57308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9900FF"/>
                </a:solidFill>
                <a:latin typeface="Librarian" charset="0"/>
              </a:rPr>
              <a:t>Al</a:t>
            </a:r>
            <a:r>
              <a:rPr lang="en-US" altLang="en-US" sz="1700" baseline="30000">
                <a:solidFill>
                  <a:srgbClr val="9900FF"/>
                </a:solidFill>
                <a:latin typeface="Librarian" charset="0"/>
              </a:rPr>
              <a:t>+3</a:t>
            </a:r>
          </a:p>
        </p:txBody>
      </p:sp>
      <p:sp>
        <p:nvSpPr>
          <p:cNvPr id="116750" name="Rectangle 102"/>
          <p:cNvSpPr>
            <a:spLocks noChangeArrowheads="1"/>
          </p:cNvSpPr>
          <p:nvPr/>
        </p:nvSpPr>
        <p:spPr bwMode="auto">
          <a:xfrm>
            <a:off x="7440613" y="2200275"/>
            <a:ext cx="4762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66FF"/>
                </a:solidFill>
                <a:latin typeface="Librarian" charset="0"/>
              </a:rPr>
              <a:t>O</a:t>
            </a:r>
            <a:r>
              <a:rPr lang="en-US" altLang="en-US" sz="1700" baseline="30000">
                <a:solidFill>
                  <a:srgbClr val="0066FF"/>
                </a:solidFill>
                <a:latin typeface="Librarian" charset="0"/>
              </a:rPr>
              <a:t>-2</a:t>
            </a:r>
          </a:p>
        </p:txBody>
      </p:sp>
      <p:sp>
        <p:nvSpPr>
          <p:cNvPr id="116751" name="Rectangle 103"/>
          <p:cNvSpPr>
            <a:spLocks noChangeArrowheads="1"/>
          </p:cNvSpPr>
          <p:nvPr/>
        </p:nvSpPr>
        <p:spPr bwMode="auto">
          <a:xfrm>
            <a:off x="7440613" y="2733675"/>
            <a:ext cx="442912"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66FF"/>
                </a:solidFill>
                <a:latin typeface="Librarian" charset="0"/>
              </a:rPr>
              <a:t>S</a:t>
            </a:r>
            <a:r>
              <a:rPr lang="en-US" altLang="en-US" sz="1700" baseline="30000">
                <a:solidFill>
                  <a:srgbClr val="0066FF"/>
                </a:solidFill>
                <a:latin typeface="Librarian" charset="0"/>
              </a:rPr>
              <a:t>-2</a:t>
            </a:r>
          </a:p>
        </p:txBody>
      </p:sp>
      <p:sp>
        <p:nvSpPr>
          <p:cNvPr id="116752" name="Rectangle 104"/>
          <p:cNvSpPr>
            <a:spLocks noChangeArrowheads="1"/>
          </p:cNvSpPr>
          <p:nvPr/>
        </p:nvSpPr>
        <p:spPr bwMode="auto">
          <a:xfrm>
            <a:off x="7421563" y="3343275"/>
            <a:ext cx="576262"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66FF"/>
                </a:solidFill>
                <a:latin typeface="Librarian" charset="0"/>
              </a:rPr>
              <a:t>Se</a:t>
            </a:r>
            <a:r>
              <a:rPr lang="en-US" altLang="en-US" sz="1700" baseline="30000">
                <a:solidFill>
                  <a:srgbClr val="0066FF"/>
                </a:solidFill>
                <a:latin typeface="Librarian" charset="0"/>
              </a:rPr>
              <a:t>-2</a:t>
            </a:r>
          </a:p>
        </p:txBody>
      </p:sp>
      <p:sp>
        <p:nvSpPr>
          <p:cNvPr id="116753" name="Rectangle 105"/>
          <p:cNvSpPr>
            <a:spLocks noChangeArrowheads="1"/>
          </p:cNvSpPr>
          <p:nvPr/>
        </p:nvSpPr>
        <p:spPr bwMode="auto">
          <a:xfrm>
            <a:off x="7429500" y="3876675"/>
            <a:ext cx="5715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66FF"/>
                </a:solidFill>
                <a:latin typeface="Librarian" charset="0"/>
              </a:rPr>
              <a:t>Te</a:t>
            </a:r>
            <a:r>
              <a:rPr lang="en-US" altLang="en-US" sz="1700" baseline="30000">
                <a:solidFill>
                  <a:srgbClr val="0066FF"/>
                </a:solidFill>
                <a:latin typeface="Librarian" charset="0"/>
              </a:rPr>
              <a:t>-2</a:t>
            </a:r>
          </a:p>
        </p:txBody>
      </p:sp>
      <p:sp>
        <p:nvSpPr>
          <p:cNvPr id="116754" name="Rectangle 106"/>
          <p:cNvSpPr>
            <a:spLocks noChangeArrowheads="1"/>
          </p:cNvSpPr>
          <p:nvPr/>
        </p:nvSpPr>
        <p:spPr bwMode="auto">
          <a:xfrm>
            <a:off x="7985125" y="2200275"/>
            <a:ext cx="4318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9900"/>
                </a:solidFill>
                <a:latin typeface="Librarian" charset="0"/>
              </a:rPr>
              <a:t>F</a:t>
            </a:r>
            <a:r>
              <a:rPr lang="en-US" altLang="en-US" sz="1700" baseline="30000">
                <a:solidFill>
                  <a:srgbClr val="009900"/>
                </a:solidFill>
                <a:latin typeface="Librarian" charset="0"/>
              </a:rPr>
              <a:t>-1</a:t>
            </a:r>
          </a:p>
        </p:txBody>
      </p:sp>
      <p:sp>
        <p:nvSpPr>
          <p:cNvPr id="116755" name="Rectangle 107"/>
          <p:cNvSpPr>
            <a:spLocks noChangeArrowheads="1"/>
          </p:cNvSpPr>
          <p:nvPr/>
        </p:nvSpPr>
        <p:spPr bwMode="auto">
          <a:xfrm>
            <a:off x="7940675" y="2733675"/>
            <a:ext cx="51593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9900"/>
                </a:solidFill>
                <a:latin typeface="Librarian" charset="0"/>
              </a:rPr>
              <a:t>Cl</a:t>
            </a:r>
            <a:r>
              <a:rPr lang="en-US" altLang="en-US" sz="1700" baseline="30000">
                <a:solidFill>
                  <a:srgbClr val="009900"/>
                </a:solidFill>
                <a:latin typeface="Librarian" charset="0"/>
              </a:rPr>
              <a:t>-1</a:t>
            </a:r>
          </a:p>
        </p:txBody>
      </p:sp>
      <p:sp>
        <p:nvSpPr>
          <p:cNvPr id="116756" name="Rectangle 108"/>
          <p:cNvSpPr>
            <a:spLocks noChangeArrowheads="1"/>
          </p:cNvSpPr>
          <p:nvPr/>
        </p:nvSpPr>
        <p:spPr bwMode="auto">
          <a:xfrm>
            <a:off x="7918450" y="3343275"/>
            <a:ext cx="54292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9900"/>
                </a:solidFill>
                <a:latin typeface="Librarian" charset="0"/>
              </a:rPr>
              <a:t>Br</a:t>
            </a:r>
            <a:r>
              <a:rPr lang="en-US" altLang="en-US" sz="1700" baseline="30000">
                <a:solidFill>
                  <a:srgbClr val="009900"/>
                </a:solidFill>
                <a:latin typeface="Librarian" charset="0"/>
              </a:rPr>
              <a:t>-1</a:t>
            </a:r>
          </a:p>
        </p:txBody>
      </p:sp>
      <p:sp>
        <p:nvSpPr>
          <p:cNvPr id="116757" name="Rectangle 109"/>
          <p:cNvSpPr>
            <a:spLocks noChangeArrowheads="1"/>
          </p:cNvSpPr>
          <p:nvPr/>
        </p:nvSpPr>
        <p:spPr bwMode="auto">
          <a:xfrm>
            <a:off x="8021638" y="3876675"/>
            <a:ext cx="36988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009900"/>
                </a:solidFill>
                <a:latin typeface="Librarian" charset="0"/>
              </a:rPr>
              <a:t>I</a:t>
            </a:r>
            <a:r>
              <a:rPr lang="en-US" altLang="en-US" sz="1700" baseline="30000">
                <a:solidFill>
                  <a:srgbClr val="009900"/>
                </a:solidFill>
                <a:latin typeface="Librarian" charset="0"/>
              </a:rPr>
              <a:t>-1</a:t>
            </a:r>
          </a:p>
        </p:txBody>
      </p:sp>
      <p:sp>
        <p:nvSpPr>
          <p:cNvPr id="116758" name="Rectangle 110"/>
          <p:cNvSpPr>
            <a:spLocks noChangeArrowheads="1"/>
          </p:cNvSpPr>
          <p:nvPr/>
        </p:nvSpPr>
        <p:spPr bwMode="auto">
          <a:xfrm>
            <a:off x="6988175" y="2200275"/>
            <a:ext cx="468313"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700">
                <a:solidFill>
                  <a:srgbClr val="FF33CC"/>
                </a:solidFill>
                <a:latin typeface="Librarian" charset="0"/>
              </a:rPr>
              <a:t>N</a:t>
            </a:r>
            <a:r>
              <a:rPr lang="en-US" altLang="en-US" sz="1700" baseline="30000">
                <a:solidFill>
                  <a:srgbClr val="FF33CC"/>
                </a:solidFill>
                <a:latin typeface="Librarian" charset="0"/>
              </a:rPr>
              <a:t>-3</a:t>
            </a:r>
          </a:p>
        </p:txBody>
      </p:sp>
      <p:sp>
        <p:nvSpPr>
          <p:cNvPr id="116759" name="Rectangle 111"/>
          <p:cNvSpPr>
            <a:spLocks noChangeArrowheads="1"/>
          </p:cNvSpPr>
          <p:nvPr/>
        </p:nvSpPr>
        <p:spPr bwMode="auto">
          <a:xfrm>
            <a:off x="212725" y="946150"/>
            <a:ext cx="4937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000">
                <a:solidFill>
                  <a:srgbClr val="FF0000"/>
                </a:solidFill>
              </a:rPr>
              <a:t>1A</a:t>
            </a:r>
          </a:p>
        </p:txBody>
      </p:sp>
      <p:sp>
        <p:nvSpPr>
          <p:cNvPr id="116760" name="Rectangle 112"/>
          <p:cNvSpPr>
            <a:spLocks noChangeArrowheads="1"/>
          </p:cNvSpPr>
          <p:nvPr/>
        </p:nvSpPr>
        <p:spPr bwMode="auto">
          <a:xfrm>
            <a:off x="709613" y="1563688"/>
            <a:ext cx="49371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000">
                <a:solidFill>
                  <a:srgbClr val="FF0000"/>
                </a:solidFill>
              </a:rPr>
              <a:t>2A</a:t>
            </a:r>
          </a:p>
        </p:txBody>
      </p:sp>
      <p:sp>
        <p:nvSpPr>
          <p:cNvPr id="116761" name="Rectangle 113"/>
          <p:cNvSpPr>
            <a:spLocks noChangeArrowheads="1"/>
          </p:cNvSpPr>
          <p:nvPr/>
        </p:nvSpPr>
        <p:spPr bwMode="auto">
          <a:xfrm>
            <a:off x="6021388" y="1563688"/>
            <a:ext cx="49371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000">
                <a:solidFill>
                  <a:srgbClr val="FF0000"/>
                </a:solidFill>
              </a:rPr>
              <a:t>3A</a:t>
            </a:r>
          </a:p>
        </p:txBody>
      </p:sp>
      <p:sp>
        <p:nvSpPr>
          <p:cNvPr id="116762" name="Rectangle 114"/>
          <p:cNvSpPr>
            <a:spLocks noChangeArrowheads="1"/>
          </p:cNvSpPr>
          <p:nvPr/>
        </p:nvSpPr>
        <p:spPr bwMode="auto">
          <a:xfrm>
            <a:off x="7964488" y="1563688"/>
            <a:ext cx="49371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000">
                <a:solidFill>
                  <a:srgbClr val="FF0000"/>
                </a:solidFill>
              </a:rPr>
              <a:t>7A</a:t>
            </a:r>
          </a:p>
        </p:txBody>
      </p:sp>
      <p:sp>
        <p:nvSpPr>
          <p:cNvPr id="116763" name="Rectangle 115"/>
          <p:cNvSpPr>
            <a:spLocks noChangeArrowheads="1"/>
          </p:cNvSpPr>
          <p:nvPr/>
        </p:nvSpPr>
        <p:spPr bwMode="auto">
          <a:xfrm>
            <a:off x="7493000" y="1563688"/>
            <a:ext cx="4937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000">
                <a:solidFill>
                  <a:srgbClr val="FF0000"/>
                </a:solidFill>
              </a:rPr>
              <a:t>6A</a:t>
            </a:r>
          </a:p>
        </p:txBody>
      </p:sp>
      <p:sp>
        <p:nvSpPr>
          <p:cNvPr id="116764" name="Rectangle 116"/>
          <p:cNvSpPr>
            <a:spLocks noChangeArrowheads="1"/>
          </p:cNvSpPr>
          <p:nvPr/>
        </p:nvSpPr>
        <p:spPr bwMode="auto">
          <a:xfrm>
            <a:off x="6958013" y="1563688"/>
            <a:ext cx="49371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000">
                <a:solidFill>
                  <a:srgbClr val="FF0000"/>
                </a:solidFill>
              </a:rPr>
              <a:t>5A</a:t>
            </a:r>
          </a:p>
        </p:txBody>
      </p:sp>
    </p:spTree>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714FAE74-C71E-4940-9DCD-D739E1BE8F2F}" type="slidenum">
              <a:rPr lang="en-US" altLang="en-US" sz="1800" smtClean="0">
                <a:latin typeface="Arial" panose="020B0604020202020204" pitchFamily="34" charset="0"/>
              </a:rPr>
              <a:pPr>
                <a:spcBef>
                  <a:spcPct val="0"/>
                </a:spcBef>
                <a:buClrTx/>
                <a:buFontTx/>
                <a:buNone/>
              </a:pPr>
              <a:t>69</a:t>
            </a:fld>
            <a:endParaRPr lang="en-US" altLang="en-US" sz="1800" smtClean="0">
              <a:latin typeface="Arial" panose="020B0604020202020204" pitchFamily="34" charset="0"/>
            </a:endParaRPr>
          </a:p>
        </p:txBody>
      </p:sp>
      <p:sp>
        <p:nvSpPr>
          <p:cNvPr id="118787" name="Rectangle 1"/>
          <p:cNvSpPr>
            <a:spLocks noGrp="1" noChangeArrowheads="1"/>
          </p:cNvSpPr>
          <p:nvPr>
            <p:ph type="title"/>
          </p:nvPr>
        </p:nvSpPr>
        <p:spPr>
          <a:xfrm>
            <a:off x="304800" y="381000"/>
            <a:ext cx="8458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Reacting Atoms</a:t>
            </a:r>
          </a:p>
        </p:txBody>
      </p:sp>
      <p:sp>
        <p:nvSpPr>
          <p:cNvPr id="26626" name="Rectangle 2"/>
          <p:cNvSpPr>
            <a:spLocks noGrp="1" noChangeArrowheads="1"/>
          </p:cNvSpPr>
          <p:nvPr>
            <p:ph type="body" idx="1"/>
          </p:nvPr>
        </p:nvSpPr>
        <p:spPr>
          <a:xfrm>
            <a:off x="304800" y="1524000"/>
            <a:ext cx="8610600" cy="4572000"/>
          </a:xfrm>
        </p:spPr>
        <p:txBody>
          <a:bodyPr/>
          <a:lstStyle/>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when elements undergo chemical reactions, the reacting elements do not turn into other elements</a:t>
            </a:r>
          </a:p>
          <a:p>
            <a:pPr marL="741363" lvl="1" indent="-284163" eaLnBrk="1" hangingPunct="1">
              <a:lnSpc>
                <a:spcPct val="90000"/>
              </a:lnSpc>
              <a:spcBef>
                <a:spcPts val="600"/>
              </a:spcBef>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Statement 4 of Dalton’s Atomic Theory</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this requires that all the atoms present when you start the reaction will still be there after the reaction</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since the number of protons determines the kind of element, the number of protons in the atom does not change in a chemical reaction</a:t>
            </a:r>
          </a:p>
          <a:p>
            <a:pPr marL="341313" indent="-341313" eaLnBrk="1" hangingPunct="1">
              <a:lnSpc>
                <a:spcPct val="90000"/>
              </a:lnSpc>
              <a:spcBef>
                <a:spcPts val="7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smtClean="0"/>
              <a:t>however, many reactions involve transferring electrons from one atom to another</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p:cNvSpPr>
            <a:spLocks noGrp="1" noChangeArrowheads="1"/>
          </p:cNvSpPr>
          <p:nvPr>
            <p:ph type="title"/>
          </p:nvPr>
        </p:nvSpPr>
        <p:spPr>
          <a:xfrm>
            <a:off x="304800" y="523875"/>
            <a:ext cx="8458200" cy="13128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smtClean="0">
                <a:solidFill>
                  <a:srgbClr val="C00000"/>
                </a:solidFill>
              </a:rPr>
              <a:t>Reaction of Sodium with Chlorine to Make Sodium Chloride</a:t>
            </a:r>
          </a:p>
        </p:txBody>
      </p:sp>
      <p:sp>
        <p:nvSpPr>
          <p:cNvPr id="15364" name="Rectangle 2"/>
          <p:cNvSpPr>
            <a:spLocks noGrp="1" noChangeArrowheads="1"/>
          </p:cNvSpPr>
          <p:nvPr>
            <p:ph type="body" idx="1"/>
          </p:nvPr>
        </p:nvSpPr>
        <p:spPr>
          <a:xfrm>
            <a:off x="304800" y="1752600"/>
            <a:ext cx="8458200" cy="1981200"/>
          </a:xfrm>
        </p:spPr>
        <p:txBody>
          <a:bodyPr/>
          <a:lstStyle/>
          <a:p>
            <a:pPr marL="341313" indent="-341313" eaLnBrk="1" hangingPunct="1">
              <a:lnSpc>
                <a:spcPct val="8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the mass of sodium and chlorine used is determined by the number of atoms that combine</a:t>
            </a:r>
          </a:p>
          <a:p>
            <a:pPr marL="341313" indent="-341313" eaLnBrk="1" hangingPunct="1">
              <a:lnSpc>
                <a:spcPct val="80000"/>
              </a:lnSpc>
              <a:spcBef>
                <a:spcPts val="600"/>
              </a:spcBef>
              <a:buSzPct val="120000"/>
              <a:buFont typeface="Times New Roman" panose="02020603050405020304"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smtClean="0"/>
              <a:t>since only whole atoms combine and atoms are not changed or destroyed in the process, the mass of sodium chloride made must equal the total mass of sodium and chlorine atoms that combine together</a:t>
            </a:r>
          </a:p>
        </p:txBody>
      </p:sp>
      <p:pic>
        <p:nvPicPr>
          <p:cNvPr id="15365" name="Picture 3"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l="11533" t="41002" r="14348" b="29999"/>
          <a:stretch>
            <a:fillRect/>
          </a:stretch>
        </p:blipFill>
        <p:spPr bwMode="auto">
          <a:xfrm>
            <a:off x="1676400" y="3733800"/>
            <a:ext cx="6019800" cy="2209800"/>
          </a:xfrm>
          <a:prstGeom prst="rect">
            <a:avLst/>
          </a:prstGeom>
          <a:noFill/>
          <a:ln>
            <a:noFill/>
          </a:ln>
          <a:effectLst/>
          <a:extLst>
            <a:ext uri="{909E8E84-426E-40DD-AFC4-6F175D3DCCD1}">
              <a14:hiddenFill xmlns:a14="http://schemas.microsoft.com/office/drawing/2010/main">
                <a:blipFill dpi="0" rotWithShape="0">
                  <a:blip/>
                  <a:srcRect l="11533" t="41002" r="14348" b="2999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p:cNvSpPr txBox="1">
            <a:spLocks noChangeArrowheads="1"/>
          </p:cNvSpPr>
          <p:nvPr/>
        </p:nvSpPr>
        <p:spPr bwMode="auto">
          <a:xfrm>
            <a:off x="1912938" y="5867400"/>
            <a:ext cx="5761037"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FontTx/>
              <a:buNone/>
            </a:pPr>
            <a:r>
              <a:rPr lang="en-US" altLang="en-US" sz="2400" dirty="0"/>
              <a:t>7.7 g Na    +   11.9 g Cl</a:t>
            </a:r>
            <a:r>
              <a:rPr lang="en-US" altLang="en-US" sz="2400" baseline="-25000" dirty="0"/>
              <a:t>2</a:t>
            </a:r>
            <a:r>
              <a:rPr lang="en-US" altLang="en-US" sz="2400" dirty="0"/>
              <a:t>      </a:t>
            </a:r>
            <a:r>
              <a:rPr lang="en-US" altLang="en-US" sz="2400" dirty="0">
                <a:latin typeface="Symbol" panose="05050102010706020507" pitchFamily="18" charset="2"/>
              </a:rPr>
              <a:t></a:t>
            </a:r>
            <a:r>
              <a:rPr lang="en-US" altLang="en-US" sz="2400" dirty="0"/>
              <a:t>     19.6 g </a:t>
            </a:r>
            <a:r>
              <a:rPr lang="en-US" altLang="en-US" sz="2400" dirty="0" err="1"/>
              <a:t>NaCl</a:t>
            </a:r>
            <a:endParaRPr lang="en-US" altLang="en-US" sz="2400" dirty="0"/>
          </a:p>
        </p:txBody>
      </p:sp>
    </p:spTree>
    <p:extLst>
      <p:ext uri="{BB962C8B-B14F-4D97-AF65-F5344CB8AC3E}">
        <p14:creationId xmlns:p14="http://schemas.microsoft.com/office/powerpoint/2010/main" val="41792232"/>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648167D0-B9DE-4665-B208-A2F9FF03EAF6}" type="slidenum">
              <a:rPr lang="en-US" altLang="en-US" sz="1800" smtClean="0">
                <a:latin typeface="Arial" panose="020B0604020202020204" pitchFamily="34" charset="0"/>
              </a:rPr>
              <a:pPr>
                <a:spcBef>
                  <a:spcPct val="0"/>
                </a:spcBef>
                <a:buClrTx/>
                <a:buFontTx/>
                <a:buNone/>
              </a:pPr>
              <a:t>70</a:t>
            </a:fld>
            <a:endParaRPr lang="en-US" altLang="en-US" sz="1800" smtClean="0">
              <a:latin typeface="Arial" panose="020B0604020202020204" pitchFamily="34" charset="0"/>
            </a:endParaRPr>
          </a:p>
        </p:txBody>
      </p:sp>
      <p:sp>
        <p:nvSpPr>
          <p:cNvPr id="54273" name="Rectangle 1"/>
          <p:cNvSpPr>
            <a:spLocks noGrp="1" noChangeArrowheads="1"/>
          </p:cNvSpPr>
          <p:nvPr>
            <p:ph type="title"/>
          </p:nvPr>
        </p:nvSpPr>
        <p:spPr>
          <a:xfrm>
            <a:off x="685800" y="228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Counting Atoms by Moles</a:t>
            </a:r>
          </a:p>
        </p:txBody>
      </p:sp>
      <p:sp>
        <p:nvSpPr>
          <p:cNvPr id="2" name="Rectangle 2"/>
          <p:cNvSpPr>
            <a:spLocks noGrp="1" noChangeArrowheads="1"/>
          </p:cNvSpPr>
          <p:nvPr>
            <p:ph type="body" idx="1"/>
          </p:nvPr>
        </p:nvSpPr>
        <p:spPr>
          <a:xfrm>
            <a:off x="152400" y="1143000"/>
            <a:ext cx="8799513" cy="4495800"/>
          </a:xfrm>
        </p:spPr>
        <p:txBody>
          <a:bodyPr/>
          <a:lstStyle/>
          <a:p>
            <a:pPr marL="658813" indent="-658813" eaLnBrk="1" hangingPunct="1">
              <a:spcBef>
                <a:spcPct val="0"/>
              </a:spcBef>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If we can find the mass of a particular number of atoms, we can use this information to convert the mass of an element sample into the number of atoms in the sample.</a:t>
            </a:r>
          </a:p>
          <a:p>
            <a:pPr marL="658813" indent="-658813" eaLnBrk="1" hangingPunct="1">
              <a:spcBef>
                <a:spcPct val="0"/>
              </a:spcBef>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The number of atoms we will use is 6.022 x 10</a:t>
            </a:r>
            <a:r>
              <a:rPr lang="en-US" altLang="en-US" baseline="30000" smtClean="0"/>
              <a:t>23</a:t>
            </a:r>
            <a:r>
              <a:rPr lang="en-US" altLang="en-US" smtClean="0"/>
              <a:t> and we call this a </a:t>
            </a:r>
            <a:r>
              <a:rPr lang="en-US" altLang="en-US" b="1" smtClean="0">
                <a:solidFill>
                  <a:srgbClr val="FF0000"/>
                </a:solidFill>
              </a:rPr>
              <a:t>mole</a:t>
            </a:r>
          </a:p>
          <a:p>
            <a:pPr marL="1033463" lvl="1" indent="-576263" eaLnBrk="1" hangingPunct="1">
              <a:spcBef>
                <a:spcPct val="0"/>
              </a:spcBef>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1 mole = 6.022 x 10</a:t>
            </a:r>
            <a:r>
              <a:rPr lang="en-US" altLang="en-US" baseline="30000" smtClean="0"/>
              <a:t>23</a:t>
            </a:r>
            <a:r>
              <a:rPr lang="en-US" altLang="en-US" smtClean="0"/>
              <a:t> things</a:t>
            </a:r>
          </a:p>
          <a:p>
            <a:pPr marL="1408113" lvl="2" indent="-493713" eaLnBrk="1" hangingPunct="1">
              <a:spcBef>
                <a:spcPct val="0"/>
              </a:spcBef>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Like 1 dozen = 12 things</a:t>
            </a:r>
          </a:p>
          <a:p>
            <a:pPr marL="1033463" lvl="1" indent="-576263" eaLnBrk="1" hangingPunct="1">
              <a:spcBef>
                <a:spcPct val="0"/>
              </a:spcBef>
              <a:buFont typeface="Wingdings" panose="05000000000000000000" pitchFamily="2" charset="2"/>
              <a:buNone/>
              <a:tabLst>
                <a:tab pos="1228725" algn="l"/>
                <a:tab pos="2143125" algn="l"/>
                <a:tab pos="3057525" algn="l"/>
                <a:tab pos="3971925" algn="l"/>
                <a:tab pos="4886325" algn="l"/>
                <a:tab pos="5800725" algn="l"/>
                <a:tab pos="6715125" algn="l"/>
                <a:tab pos="7629525" algn="l"/>
                <a:tab pos="8543925" algn="l"/>
                <a:tab pos="9458325" algn="l"/>
                <a:tab pos="10372725" algn="l"/>
              </a:tabLst>
            </a:pPr>
            <a:endParaRPr lang="en-US" altLang="en-US" smtClean="0"/>
          </a:p>
        </p:txBody>
      </p:sp>
      <p:pic>
        <p:nvPicPr>
          <p:cNvPr id="120837" name="Picture 3"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57600"/>
            <a:ext cx="2647950"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FAE6B1EE-E41D-429A-B7DE-B2983D592737}" type="slidenum">
              <a:rPr lang="en-US" altLang="en-US" sz="1800" smtClean="0">
                <a:latin typeface="Arial" panose="020B0604020202020204" pitchFamily="34" charset="0"/>
              </a:rPr>
              <a:pPr>
                <a:spcBef>
                  <a:spcPct val="0"/>
                </a:spcBef>
                <a:buClrTx/>
                <a:buFontTx/>
                <a:buNone/>
              </a:pPr>
              <a:t>71</a:t>
            </a:fld>
            <a:endParaRPr lang="en-US" altLang="en-US" sz="1800" smtClean="0">
              <a:latin typeface="Arial" panose="020B0604020202020204" pitchFamily="34" charset="0"/>
            </a:endParaRPr>
          </a:p>
        </p:txBody>
      </p:sp>
      <p:sp>
        <p:nvSpPr>
          <p:cNvPr id="55297" name="Rectangle 1"/>
          <p:cNvSpPr>
            <a:spLocks noGrp="1" noChangeArrowheads="1"/>
          </p:cNvSpPr>
          <p:nvPr>
            <p:ph type="title"/>
          </p:nvPr>
        </p:nvSpPr>
        <p:spPr>
          <a:xfrm>
            <a:off x="685800" y="228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Chemical Packages - Moles</a:t>
            </a:r>
          </a:p>
        </p:txBody>
      </p:sp>
      <p:sp>
        <p:nvSpPr>
          <p:cNvPr id="2" name="Rectangle 2"/>
          <p:cNvSpPr>
            <a:spLocks noGrp="1" noChangeArrowheads="1"/>
          </p:cNvSpPr>
          <p:nvPr>
            <p:ph type="body" idx="1"/>
          </p:nvPr>
        </p:nvSpPr>
        <p:spPr>
          <a:xfrm>
            <a:off x="457200" y="1143000"/>
            <a:ext cx="8229600" cy="5200650"/>
          </a:xfrm>
        </p:spPr>
        <p:txBody>
          <a:bodyPr/>
          <a:lstStyle/>
          <a:p>
            <a:pPr marL="658813" indent="-658813" eaLnBrk="1" hangingPunct="1">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mole = number of particles equal to the number of atoms in 12 g of C-12 </a:t>
            </a:r>
          </a:p>
          <a:p>
            <a:pPr marL="1033463" lvl="1" indent="-576263" eaLnBrk="1" hangingPunct="1">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1 atom of C-12 weighs exactly 12 amu</a:t>
            </a:r>
          </a:p>
          <a:p>
            <a:pPr marL="1033463" lvl="1" indent="-576263" eaLnBrk="1" hangingPunct="1">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1 mole of C-12 weighs exactly 12 g</a:t>
            </a:r>
          </a:p>
          <a:p>
            <a:pPr marL="658813" indent="-658813" eaLnBrk="1" hangingPunct="1">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The number of particles in 1 mole is called </a:t>
            </a:r>
            <a:r>
              <a:rPr lang="en-US" altLang="en-US" b="1" smtClean="0">
                <a:solidFill>
                  <a:srgbClr val="FF0000"/>
                </a:solidFill>
              </a:rPr>
              <a:t>Avogadro’s Number =</a:t>
            </a:r>
            <a:r>
              <a:rPr lang="en-US" altLang="en-US" b="1" smtClean="0"/>
              <a:t> </a:t>
            </a:r>
            <a:r>
              <a:rPr lang="en-US" altLang="en-US" b="1" smtClean="0">
                <a:solidFill>
                  <a:srgbClr val="FF0000"/>
                </a:solidFill>
              </a:rPr>
              <a:t>6.0221421 x 10</a:t>
            </a:r>
            <a:r>
              <a:rPr lang="en-US" altLang="en-US" b="1" baseline="30000" smtClean="0">
                <a:solidFill>
                  <a:srgbClr val="FF0000"/>
                </a:solidFill>
              </a:rPr>
              <a:t>23</a:t>
            </a:r>
            <a:r>
              <a:rPr lang="en-US" altLang="en-US" b="1" smtClean="0"/>
              <a:t> </a:t>
            </a:r>
          </a:p>
          <a:p>
            <a:pPr marL="1033463" lvl="1" indent="-576263" eaLnBrk="1" hangingPunct="1">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1 mole of C atoms weighs 12.01 g and has      6.022 x 10</a:t>
            </a:r>
            <a:r>
              <a:rPr lang="en-US" altLang="en-US" baseline="30000" smtClean="0"/>
              <a:t>23</a:t>
            </a:r>
            <a:r>
              <a:rPr lang="en-US" altLang="en-US" smtClean="0"/>
              <a:t> atoms</a:t>
            </a:r>
          </a:p>
          <a:p>
            <a:pPr marL="1408113" lvl="2" indent="-493713" eaLnBrk="1" hangingPunct="1">
              <a:buFont typeface="Wingdings" panose="05000000000000000000" pitchFamily="2" charset="2"/>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the average mass of a C atom is 12.01 amu</a:t>
            </a:r>
          </a:p>
          <a:p>
            <a:pPr marL="658813" indent="-658813" eaLnBrk="1" hangingPunct="1">
              <a:buSzPct val="120000"/>
              <a:tabLst>
                <a:tab pos="1228725" algn="l"/>
                <a:tab pos="2143125" algn="l"/>
                <a:tab pos="3057525" algn="l"/>
                <a:tab pos="3971925" algn="l"/>
                <a:tab pos="4886325" algn="l"/>
                <a:tab pos="5800725" algn="l"/>
                <a:tab pos="6715125" algn="l"/>
                <a:tab pos="7629525" algn="l"/>
                <a:tab pos="8543925" algn="l"/>
                <a:tab pos="9458325" algn="l"/>
                <a:tab pos="10372725" algn="l"/>
              </a:tabLst>
            </a:pPr>
            <a:endParaRPr lang="en-US" altLang="en-US"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DD3A1796-50F3-40B3-A985-0964237C53C8}" type="slidenum">
              <a:rPr lang="en-US" altLang="en-US" sz="1800" smtClean="0">
                <a:latin typeface="Arial" panose="020B0604020202020204" pitchFamily="34" charset="0"/>
              </a:rPr>
              <a:pPr>
                <a:spcBef>
                  <a:spcPct val="0"/>
                </a:spcBef>
                <a:buClrTx/>
                <a:buFontTx/>
                <a:buNone/>
              </a:pPr>
              <a:t>72</a:t>
            </a:fld>
            <a:endParaRPr lang="en-US" altLang="en-US" sz="1800" smtClean="0">
              <a:latin typeface="Arial" panose="020B0604020202020204" pitchFamily="34" charset="0"/>
            </a:endParaRPr>
          </a:p>
        </p:txBody>
      </p:sp>
      <p:sp>
        <p:nvSpPr>
          <p:cNvPr id="124931" name="Rectangle 1"/>
          <p:cNvSpPr>
            <a:spLocks noGrp="1" noChangeArrowheads="1"/>
          </p:cNvSpPr>
          <p:nvPr>
            <p:ph type="title"/>
          </p:nvPr>
        </p:nvSpPr>
        <p:spPr>
          <a:xfrm>
            <a:off x="762000" y="692150"/>
            <a:ext cx="7772400" cy="14351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Relationship Between </a:t>
            </a:r>
            <a:br>
              <a:rPr lang="en-US" altLang="en-US" smtClean="0"/>
            </a:br>
            <a:r>
              <a:rPr lang="en-US" altLang="en-US" smtClean="0"/>
              <a:t>Moles and Mass</a:t>
            </a:r>
          </a:p>
        </p:txBody>
      </p:sp>
      <p:sp>
        <p:nvSpPr>
          <p:cNvPr id="2" name="Rectangle 2"/>
          <p:cNvSpPr>
            <a:spLocks noGrp="1" noChangeArrowheads="1"/>
          </p:cNvSpPr>
          <p:nvPr>
            <p:ph type="body" idx="1"/>
          </p:nvPr>
        </p:nvSpPr>
        <p:spPr>
          <a:xfrm>
            <a:off x="304800" y="2133600"/>
            <a:ext cx="8458200" cy="3962400"/>
          </a:xfrm>
        </p:spPr>
        <p:txBody>
          <a:bodyPr/>
          <a:lstStyle/>
          <a:p>
            <a:pPr marL="658813" indent="-658813" eaLnBrk="1" hangingPunct="1">
              <a:lnSpc>
                <a:spcPct val="90000"/>
              </a:lnSpc>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The mass of one mole of atoms is called the </a:t>
            </a:r>
            <a:r>
              <a:rPr lang="en-US" altLang="en-US" b="1" smtClean="0">
                <a:solidFill>
                  <a:srgbClr val="FF0000"/>
                </a:solidFill>
              </a:rPr>
              <a:t>molar mass</a:t>
            </a:r>
          </a:p>
          <a:p>
            <a:pPr marL="658813" indent="-658813" eaLnBrk="1" hangingPunct="1">
              <a:lnSpc>
                <a:spcPct val="90000"/>
              </a:lnSpc>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The molar mass of an element, in grams, is numerically equal to the element’s atomic mass, in amu</a:t>
            </a:r>
          </a:p>
          <a:p>
            <a:pPr marL="658813" indent="-658813" eaLnBrk="1" hangingPunct="1">
              <a:lnSpc>
                <a:spcPct val="90000"/>
              </a:lnSpc>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The lighter the atom, the less a mole weighs</a:t>
            </a:r>
          </a:p>
          <a:p>
            <a:pPr marL="658813" indent="-658813" eaLnBrk="1" hangingPunct="1">
              <a:lnSpc>
                <a:spcPct val="90000"/>
              </a:lnSpc>
              <a:buSzPct val="120000"/>
              <a:buFont typeface="Times New Roman" panose="02020603050405020304" pitchFamily="18" charset="0"/>
              <a:buChar char="•"/>
              <a:tabLst>
                <a:tab pos="1228725" algn="l"/>
                <a:tab pos="2143125" algn="l"/>
                <a:tab pos="3057525" algn="l"/>
                <a:tab pos="3971925" algn="l"/>
                <a:tab pos="4886325" algn="l"/>
                <a:tab pos="5800725" algn="l"/>
                <a:tab pos="6715125" algn="l"/>
                <a:tab pos="7629525" algn="l"/>
                <a:tab pos="8543925" algn="l"/>
                <a:tab pos="9458325" algn="l"/>
                <a:tab pos="10372725" algn="l"/>
              </a:tabLst>
            </a:pPr>
            <a:r>
              <a:rPr lang="en-US" altLang="en-US" smtClean="0"/>
              <a:t>The lighter the atom, the more atoms there are in 1 g</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EB98202B-4386-4392-9724-AB29F91E697D}" type="slidenum">
              <a:rPr lang="en-US" altLang="en-US" sz="1800" smtClean="0">
                <a:latin typeface="Arial" panose="020B0604020202020204" pitchFamily="34" charset="0"/>
              </a:rPr>
              <a:pPr>
                <a:spcBef>
                  <a:spcPct val="0"/>
                </a:spcBef>
                <a:buClrTx/>
                <a:buFontTx/>
                <a:buNone/>
              </a:pPr>
              <a:t>73</a:t>
            </a:fld>
            <a:endParaRPr lang="en-US" altLang="en-US" sz="1800" smtClean="0">
              <a:latin typeface="Arial" panose="020B0604020202020204" pitchFamily="34" charset="0"/>
            </a:endParaRPr>
          </a:p>
        </p:txBody>
      </p:sp>
      <p:sp>
        <p:nvSpPr>
          <p:cNvPr id="126979" name="Rectangle 1"/>
          <p:cNvSpPr>
            <a:spLocks noGrp="1" noChangeArrowheads="1"/>
          </p:cNvSpPr>
          <p:nvPr>
            <p:ph type="title"/>
          </p:nvPr>
        </p:nvSpPr>
        <p:spPr>
          <a:xfrm>
            <a:off x="762000" y="90488"/>
            <a:ext cx="7772400" cy="823912"/>
          </a:xfrm>
        </p:spPr>
        <p:txBody>
          <a:bodyPr lIns="90360" tIns="44280" rIns="90360" bIns="44280"/>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t>Mole and Mass Relationships</a:t>
            </a:r>
          </a:p>
        </p:txBody>
      </p:sp>
      <p:graphicFrame>
        <p:nvGraphicFramePr>
          <p:cNvPr id="126980" name="Object 2" title="decorative picture"/>
          <p:cNvGraphicFramePr>
            <a:graphicFrameLocks noChangeAspect="1"/>
          </p:cNvGraphicFramePr>
          <p:nvPr>
            <p:extLst>
              <p:ext uri="{D42A27DB-BD31-4B8C-83A1-F6EECF244321}">
                <p14:modId xmlns:p14="http://schemas.microsoft.com/office/powerpoint/2010/main" val="39217995"/>
              </p:ext>
            </p:extLst>
          </p:nvPr>
        </p:nvGraphicFramePr>
        <p:xfrm>
          <a:off x="685800" y="838200"/>
          <a:ext cx="8308975" cy="4071938"/>
        </p:xfrm>
        <a:graphic>
          <a:graphicData uri="http://schemas.openxmlformats.org/presentationml/2006/ole">
            <mc:AlternateContent xmlns:mc="http://schemas.openxmlformats.org/markup-compatibility/2006">
              <mc:Choice xmlns:v="urn:schemas-microsoft-com:vml" Requires="v">
                <p:oleObj spid="_x0000_s126996" r:id="rId4" imgW="1887379" imgH="1887379" progId="">
                  <p:embed/>
                </p:oleObj>
              </mc:Choice>
              <mc:Fallback>
                <p:oleObj r:id="rId4" imgW="1887379" imgH="188737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38200"/>
                        <a:ext cx="8308975" cy="4071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3" title="decorative picture"/>
          <p:cNvGrpSpPr>
            <a:grpSpLocks/>
          </p:cNvGrpSpPr>
          <p:nvPr/>
        </p:nvGrpSpPr>
        <p:grpSpPr bwMode="auto">
          <a:xfrm>
            <a:off x="687388" y="4876800"/>
            <a:ext cx="2435225" cy="1293813"/>
            <a:chOff x="433" y="3072"/>
            <a:chExt cx="1534" cy="815"/>
          </a:xfrm>
        </p:grpSpPr>
        <p:sp>
          <p:nvSpPr>
            <p:cNvPr id="126985" name="Text Box 4"/>
            <p:cNvSpPr txBox="1">
              <a:spLocks noChangeArrowheads="1"/>
            </p:cNvSpPr>
            <p:nvPr/>
          </p:nvSpPr>
          <p:spPr bwMode="auto">
            <a:xfrm>
              <a:off x="433" y="3099"/>
              <a:ext cx="689" cy="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ct val="0"/>
                </a:spcBef>
                <a:buClrTx/>
                <a:buFontTx/>
                <a:buNone/>
              </a:pPr>
              <a:r>
                <a:rPr lang="en-US" altLang="en-US" sz="2400">
                  <a:solidFill>
                    <a:srgbClr val="FF0000"/>
                  </a:solidFill>
                </a:rPr>
                <a:t>1 mole</a:t>
              </a:r>
            </a:p>
            <a:p>
              <a:pPr algn="ctr" eaLnBrk="1" hangingPunct="1">
                <a:spcBef>
                  <a:spcPct val="0"/>
                </a:spcBef>
                <a:buClrTx/>
                <a:buFontTx/>
                <a:buNone/>
              </a:pPr>
              <a:r>
                <a:rPr lang="en-US" altLang="en-US" sz="2400">
                  <a:solidFill>
                    <a:srgbClr val="FF0000"/>
                  </a:solidFill>
                </a:rPr>
                <a:t>sulfur</a:t>
              </a:r>
            </a:p>
            <a:p>
              <a:pPr algn="ctr" eaLnBrk="1" hangingPunct="1">
                <a:spcBef>
                  <a:spcPct val="0"/>
                </a:spcBef>
                <a:buClrTx/>
                <a:buFontTx/>
                <a:buNone/>
              </a:pPr>
              <a:r>
                <a:rPr lang="en-US" altLang="en-US" sz="2400">
                  <a:solidFill>
                    <a:srgbClr val="FF0000"/>
                  </a:solidFill>
                </a:rPr>
                <a:t>32.06 g</a:t>
              </a:r>
            </a:p>
          </p:txBody>
        </p:sp>
        <p:pic>
          <p:nvPicPr>
            <p:cNvPr id="126986" name="Picture 5" title="decorative picture"/>
            <p:cNvPicPr>
              <a:picLocks noChangeAspect="1" noChangeArrowheads="1"/>
            </p:cNvPicPr>
            <p:nvPr/>
          </p:nvPicPr>
          <p:blipFill>
            <a:blip r:embed="rId6">
              <a:extLst>
                <a:ext uri="{28A0092B-C50C-407E-A947-70E740481C1C}">
                  <a14:useLocalDpi xmlns:a14="http://schemas.microsoft.com/office/drawing/2010/main" val="0"/>
                </a:ext>
              </a:extLst>
            </a:blip>
            <a:srcRect l="90396" t="15564" r="1994" b="72641"/>
            <a:stretch>
              <a:fillRect/>
            </a:stretch>
          </p:blipFill>
          <p:spPr bwMode="auto">
            <a:xfrm>
              <a:off x="1152" y="3072"/>
              <a:ext cx="815" cy="815"/>
            </a:xfrm>
            <a:prstGeom prst="rect">
              <a:avLst/>
            </a:prstGeom>
            <a:noFill/>
            <a:ln>
              <a:noFill/>
            </a:ln>
            <a:effectLst/>
            <a:extLst>
              <a:ext uri="{909E8E84-426E-40DD-AFC4-6F175D3DCCD1}">
                <a14:hiddenFill xmlns:a14="http://schemas.microsoft.com/office/drawing/2010/main">
                  <a:blipFill dpi="0" rotWithShape="0">
                    <a:blip/>
                    <a:srcRect l="90396" t="15564" r="1994" b="7264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7350" name="Group 6" title="decorative picture"/>
          <p:cNvGrpSpPr>
            <a:grpSpLocks/>
          </p:cNvGrpSpPr>
          <p:nvPr/>
        </p:nvGrpSpPr>
        <p:grpSpPr bwMode="auto">
          <a:xfrm>
            <a:off x="6477000" y="4953000"/>
            <a:ext cx="2085975" cy="1189038"/>
            <a:chOff x="4080" y="3120"/>
            <a:chExt cx="1314" cy="749"/>
          </a:xfrm>
        </p:grpSpPr>
        <p:sp>
          <p:nvSpPr>
            <p:cNvPr id="126983" name="Text Box 7"/>
            <p:cNvSpPr txBox="1">
              <a:spLocks noChangeArrowheads="1"/>
            </p:cNvSpPr>
            <p:nvPr/>
          </p:nvSpPr>
          <p:spPr bwMode="auto">
            <a:xfrm>
              <a:off x="4705" y="3120"/>
              <a:ext cx="689" cy="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eaLnBrk="1" hangingPunct="1">
                <a:spcBef>
                  <a:spcPct val="0"/>
                </a:spcBef>
                <a:buClrTx/>
                <a:buFontTx/>
                <a:buNone/>
              </a:pPr>
              <a:r>
                <a:rPr lang="en-US" altLang="en-US" sz="2400">
                  <a:solidFill>
                    <a:srgbClr val="FF0000"/>
                  </a:solidFill>
                </a:rPr>
                <a:t>1 mole</a:t>
              </a:r>
            </a:p>
            <a:p>
              <a:pPr algn="ctr" eaLnBrk="1" hangingPunct="1">
                <a:spcBef>
                  <a:spcPct val="0"/>
                </a:spcBef>
                <a:buClrTx/>
                <a:buFontTx/>
                <a:buNone/>
              </a:pPr>
              <a:r>
                <a:rPr lang="en-US" altLang="en-US" sz="2400">
                  <a:solidFill>
                    <a:srgbClr val="FF0000"/>
                  </a:solidFill>
                </a:rPr>
                <a:t>carbon</a:t>
              </a:r>
            </a:p>
            <a:p>
              <a:pPr algn="ctr" eaLnBrk="1" hangingPunct="1">
                <a:spcBef>
                  <a:spcPct val="0"/>
                </a:spcBef>
                <a:buClrTx/>
                <a:buFontTx/>
                <a:buNone/>
              </a:pPr>
              <a:r>
                <a:rPr lang="en-US" altLang="en-US" sz="2400">
                  <a:solidFill>
                    <a:srgbClr val="FF0000"/>
                  </a:solidFill>
                </a:rPr>
                <a:t>12.01 g</a:t>
              </a:r>
            </a:p>
          </p:txBody>
        </p:sp>
        <p:pic>
          <p:nvPicPr>
            <p:cNvPr id="126984" name="Picture 8" title="decorative picture"/>
            <p:cNvPicPr>
              <a:picLocks noChangeAspect="1" noChangeArrowheads="1"/>
            </p:cNvPicPr>
            <p:nvPr/>
          </p:nvPicPr>
          <p:blipFill>
            <a:blip r:embed="rId6">
              <a:extLst>
                <a:ext uri="{28A0092B-C50C-407E-A947-70E740481C1C}">
                  <a14:useLocalDpi xmlns:a14="http://schemas.microsoft.com/office/drawing/2010/main" val="0"/>
                </a:ext>
              </a:extLst>
            </a:blip>
            <a:srcRect l="75894" t="4149" r="16072" b="83403"/>
            <a:stretch>
              <a:fillRect/>
            </a:stretch>
          </p:blipFill>
          <p:spPr bwMode="auto">
            <a:xfrm>
              <a:off x="4080" y="3264"/>
              <a:ext cx="575" cy="575"/>
            </a:xfrm>
            <a:prstGeom prst="rect">
              <a:avLst/>
            </a:prstGeom>
            <a:noFill/>
            <a:ln>
              <a:noFill/>
            </a:ln>
            <a:effectLst/>
            <a:extLst>
              <a:ext uri="{909E8E84-426E-40DD-AFC4-6F175D3DCCD1}">
                <a14:hiddenFill xmlns:a14="http://schemas.microsoft.com/office/drawing/2010/main">
                  <a:blipFill dpi="0" rotWithShape="0">
                    <a:blip/>
                    <a:srcRect l="75894" t="4149" r="16072" b="8340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7EEE8AF-D52C-4E56-A6B5-AD284D292F0F}"/>
              </a:ext>
            </a:extLst>
          </p:cNvPr>
          <p:cNvSpPr txBox="1"/>
          <p:nvPr/>
        </p:nvSpPr>
        <p:spPr>
          <a:xfrm>
            <a:off x="365125" y="228600"/>
            <a:ext cx="8474075" cy="6340475"/>
          </a:xfrm>
          <a:prstGeom prst="rect">
            <a:avLst/>
          </a:prstGeom>
          <a:noFill/>
        </p:spPr>
        <p:txBody>
          <a:bodyPr>
            <a:spAutoFit/>
          </a:bodyPr>
          <a:lstStyle/>
          <a:p>
            <a:pPr algn="ctr" eaLnBrk="1" hangingPunct="1">
              <a:buClr>
                <a:srgbClr val="000000"/>
              </a:buClr>
              <a:buSzPct val="100000"/>
              <a:buFont typeface="Times New Roman" panose="02020603050405020304" pitchFamily="18" charset="0"/>
              <a:buNone/>
              <a:defRPr/>
            </a:pPr>
            <a:r>
              <a:rPr lang="en-US" dirty="0">
                <a:solidFill>
                  <a:schemeClr val="tx1"/>
                </a:solidFill>
              </a:rPr>
              <a:t>Workshop 2C on the Periodic Table</a:t>
            </a:r>
          </a:p>
          <a:p>
            <a:pPr eaLnBrk="1" hangingPunct="1">
              <a:buClr>
                <a:srgbClr val="000000"/>
              </a:buClr>
              <a:buSzPct val="100000"/>
              <a:buFont typeface="Times New Roman" panose="02020603050405020304" pitchFamily="18" charset="0"/>
              <a:buNone/>
              <a:defRPr/>
            </a:pPr>
            <a:endParaRPr lang="en-US" dirty="0">
              <a:solidFill>
                <a:schemeClr val="tx1"/>
              </a:solidFill>
            </a:endParaRPr>
          </a:p>
          <a:p>
            <a:pPr eaLnBrk="1" hangingPunct="1">
              <a:buClr>
                <a:srgbClr val="000000"/>
              </a:buClr>
              <a:buSzPct val="100000"/>
              <a:buFont typeface="Times New Roman" panose="02020603050405020304" pitchFamily="18" charset="0"/>
              <a:buNone/>
              <a:defRPr/>
            </a:pPr>
            <a:r>
              <a:rPr lang="en-US" sz="1600" dirty="0">
                <a:solidFill>
                  <a:schemeClr val="tx1"/>
                </a:solidFill>
                <a:latin typeface="+mn-lt"/>
              </a:rPr>
              <a:t>1. Which of the following statements concerning the element iodine is </a:t>
            </a:r>
            <a:r>
              <a:rPr lang="en-US" sz="1600" u="sng" dirty="0">
                <a:solidFill>
                  <a:schemeClr val="tx1"/>
                </a:solidFill>
                <a:latin typeface="+mn-lt"/>
              </a:rPr>
              <a:t>not correct</a:t>
            </a:r>
            <a:r>
              <a:rPr lang="en-US" sz="1600" dirty="0">
                <a:solidFill>
                  <a:schemeClr val="tx1"/>
                </a:solidFill>
                <a:latin typeface="+mn-lt"/>
              </a:rPr>
              <a:t>?</a:t>
            </a:r>
          </a:p>
          <a:p>
            <a:pPr eaLnBrk="1" hangingPunct="1">
              <a:buClr>
                <a:srgbClr val="000000"/>
              </a:buClr>
              <a:buSzPct val="100000"/>
              <a:buFont typeface="Times New Roman" panose="02020603050405020304" pitchFamily="18" charset="0"/>
              <a:buNone/>
              <a:defRPr/>
            </a:pPr>
            <a:r>
              <a:rPr lang="en-US" sz="1600" dirty="0">
                <a:solidFill>
                  <a:schemeClr val="tx1"/>
                </a:solidFill>
                <a:latin typeface="+mn-lt"/>
              </a:rPr>
              <a:t>	</a:t>
            </a:r>
            <a:r>
              <a:rPr lang="en-US" sz="1200" b="1" dirty="0">
                <a:solidFill>
                  <a:schemeClr val="tx1"/>
                </a:solidFill>
                <a:latin typeface="+mn-lt"/>
              </a:rPr>
              <a:t>a)	Iodine gives up electrons readily</a:t>
            </a:r>
          </a:p>
          <a:p>
            <a:pPr eaLnBrk="1" hangingPunct="1">
              <a:buClr>
                <a:srgbClr val="000000"/>
              </a:buClr>
              <a:buSzPct val="100000"/>
              <a:buFont typeface="Times New Roman" panose="02020603050405020304" pitchFamily="18" charset="0"/>
              <a:buNone/>
              <a:defRPr/>
            </a:pPr>
            <a:r>
              <a:rPr lang="en-US" sz="1200" b="1" dirty="0">
                <a:solidFill>
                  <a:schemeClr val="tx1"/>
                </a:solidFill>
                <a:latin typeface="+mn-lt"/>
              </a:rPr>
              <a:t>	b)	Iodine is in the fifth period of the periodic table</a:t>
            </a:r>
          </a:p>
          <a:p>
            <a:pPr eaLnBrk="1" hangingPunct="1">
              <a:buClr>
                <a:srgbClr val="000000"/>
              </a:buClr>
              <a:buSzPct val="100000"/>
              <a:buFont typeface="Times New Roman" panose="02020603050405020304" pitchFamily="18" charset="0"/>
              <a:buNone/>
              <a:defRPr/>
            </a:pPr>
            <a:r>
              <a:rPr lang="en-US" sz="1200" b="1" dirty="0">
                <a:solidFill>
                  <a:schemeClr val="tx1"/>
                </a:solidFill>
                <a:latin typeface="+mn-lt"/>
              </a:rPr>
              <a:t>	c)	Iodine has chemical properties similar to those of chlorine</a:t>
            </a:r>
          </a:p>
          <a:p>
            <a:pPr eaLnBrk="1" hangingPunct="1">
              <a:buClr>
                <a:srgbClr val="000000"/>
              </a:buClr>
              <a:buSzPct val="100000"/>
              <a:buFont typeface="Times New Roman" panose="02020603050405020304" pitchFamily="18" charset="0"/>
              <a:buNone/>
              <a:defRPr/>
            </a:pPr>
            <a:r>
              <a:rPr lang="en-US" sz="1200" b="1" dirty="0">
                <a:solidFill>
                  <a:schemeClr val="tx1"/>
                </a:solidFill>
                <a:latin typeface="+mn-lt"/>
              </a:rPr>
              <a:t>	d)	Iodine is a halogen</a:t>
            </a:r>
          </a:p>
          <a:p>
            <a:pPr eaLnBrk="1" hangingPunct="1">
              <a:buClr>
                <a:srgbClr val="000000"/>
              </a:buClr>
              <a:buSzPct val="100000"/>
              <a:buFont typeface="Times New Roman" panose="02020603050405020304" pitchFamily="18" charset="0"/>
              <a:buNone/>
              <a:defRPr/>
            </a:pPr>
            <a:r>
              <a:rPr lang="en-US" sz="1200" b="1" dirty="0">
                <a:solidFill>
                  <a:schemeClr val="tx1"/>
                </a:solidFill>
                <a:latin typeface="+mn-lt"/>
              </a:rPr>
              <a:t>	e)	One molecule of iodine contains two atoms</a:t>
            </a:r>
          </a:p>
          <a:p>
            <a:pPr eaLnBrk="1" hangingPunct="1">
              <a:buClr>
                <a:srgbClr val="000000"/>
              </a:buClr>
              <a:buSzPct val="100000"/>
              <a:buFont typeface="Times New Roman" panose="02020603050405020304" pitchFamily="18" charset="0"/>
              <a:buNone/>
              <a:defRPr/>
            </a:pPr>
            <a:endParaRPr lang="en-US" sz="1600" dirty="0">
              <a:solidFill>
                <a:schemeClr val="tx1"/>
              </a:solidFill>
              <a:latin typeface="+mn-lt"/>
            </a:endParaRPr>
          </a:p>
          <a:p>
            <a:pPr eaLnBrk="1" hangingPunct="1">
              <a:buClr>
                <a:srgbClr val="000000"/>
              </a:buClr>
              <a:buSzPct val="100000"/>
              <a:buFont typeface="Times New Roman" panose="02020603050405020304" pitchFamily="18" charset="0"/>
              <a:buNone/>
              <a:defRPr/>
            </a:pPr>
            <a:r>
              <a:rPr lang="en-US" sz="1600" dirty="0">
                <a:solidFill>
                  <a:schemeClr val="tx1"/>
                </a:solidFill>
                <a:latin typeface="+mn-lt"/>
              </a:rPr>
              <a:t>2. With respect to location in the periodic table, metals are on the </a:t>
            </a:r>
            <a:r>
              <a:rPr lang="en-US" sz="1600" u="sng" dirty="0">
                <a:solidFill>
                  <a:schemeClr val="tx1"/>
                </a:solidFill>
                <a:latin typeface="+mn-lt"/>
              </a:rPr>
              <a:t>          </a:t>
            </a:r>
            <a:r>
              <a:rPr lang="en-US" sz="1600" dirty="0">
                <a:solidFill>
                  <a:schemeClr val="tx1"/>
                </a:solidFill>
                <a:latin typeface="+mn-lt"/>
              </a:rPr>
              <a:t>, nonmetals on the</a:t>
            </a:r>
            <a:r>
              <a:rPr lang="en-US" sz="1600" u="sng" dirty="0">
                <a:solidFill>
                  <a:schemeClr val="tx1"/>
                </a:solidFill>
                <a:latin typeface="+mn-lt"/>
              </a:rPr>
              <a:t> 		</a:t>
            </a:r>
            <a:r>
              <a:rPr lang="en-US" sz="1600" dirty="0">
                <a:solidFill>
                  <a:schemeClr val="tx1"/>
                </a:solidFill>
                <a:latin typeface="+mn-lt"/>
              </a:rPr>
              <a:t> and the two are separated by the </a:t>
            </a:r>
            <a:r>
              <a:rPr lang="en-US" sz="1600" u="sng" dirty="0">
                <a:solidFill>
                  <a:schemeClr val="tx1"/>
                </a:solidFill>
                <a:latin typeface="+mn-lt"/>
              </a:rPr>
              <a:t>            </a:t>
            </a:r>
            <a:r>
              <a:rPr lang="en-US" sz="1600" dirty="0">
                <a:solidFill>
                  <a:schemeClr val="tx1"/>
                </a:solidFill>
                <a:latin typeface="+mn-lt"/>
              </a:rPr>
              <a:t>.</a:t>
            </a:r>
          </a:p>
          <a:p>
            <a:pPr eaLnBrk="1" hangingPunct="1">
              <a:buClr>
                <a:srgbClr val="000000"/>
              </a:buClr>
              <a:buSzPct val="100000"/>
              <a:buFont typeface="Times New Roman" panose="02020603050405020304" pitchFamily="18" charset="0"/>
              <a:buNone/>
              <a:defRPr/>
            </a:pPr>
            <a:r>
              <a:rPr lang="en-US" sz="1600" dirty="0">
                <a:solidFill>
                  <a:schemeClr val="tx1"/>
                </a:solidFill>
                <a:latin typeface="+mn-lt"/>
              </a:rPr>
              <a:t> </a:t>
            </a:r>
          </a:p>
          <a:p>
            <a:pPr eaLnBrk="1" hangingPunct="1">
              <a:buClr>
                <a:srgbClr val="000000"/>
              </a:buClr>
              <a:buSzPct val="100000"/>
              <a:buFont typeface="Times New Roman" panose="02020603050405020304" pitchFamily="18" charset="0"/>
              <a:buNone/>
              <a:defRPr/>
            </a:pPr>
            <a:r>
              <a:rPr lang="en-US" sz="1600" dirty="0">
                <a:solidFill>
                  <a:schemeClr val="tx1"/>
                </a:solidFill>
                <a:latin typeface="+mn-lt"/>
              </a:rPr>
              <a:t>3.  The molar mass of sodium  is_______________,  of phosphorous is __________, of oxygen is _________.  What is the molar mass of sodium phosphate?</a:t>
            </a:r>
          </a:p>
          <a:p>
            <a:pPr eaLnBrk="1" hangingPunct="1">
              <a:buClr>
                <a:srgbClr val="000000"/>
              </a:buClr>
              <a:buSzPct val="100000"/>
              <a:buFont typeface="Times New Roman" panose="02020603050405020304" pitchFamily="18" charset="0"/>
              <a:buNone/>
              <a:defRPr/>
            </a:pPr>
            <a:endParaRPr lang="en-US" sz="1600" dirty="0">
              <a:solidFill>
                <a:schemeClr val="tx1"/>
              </a:solidFill>
              <a:latin typeface="+mn-lt"/>
            </a:endParaRPr>
          </a:p>
          <a:p>
            <a:pPr eaLnBrk="1" hangingPunct="1">
              <a:buClr>
                <a:srgbClr val="000000"/>
              </a:buClr>
              <a:buSzPct val="100000"/>
              <a:buFont typeface="Times New Roman" panose="02020603050405020304" pitchFamily="18" charset="0"/>
              <a:buNone/>
              <a:defRPr/>
            </a:pPr>
            <a:r>
              <a:rPr lang="en-US" sz="1600" dirty="0">
                <a:solidFill>
                  <a:schemeClr val="tx1"/>
                </a:solidFill>
                <a:latin typeface="+mn-lt"/>
              </a:rPr>
              <a:t>4.  If one (1) atom of an element weighs 2.0 x 10</a:t>
            </a:r>
            <a:r>
              <a:rPr lang="en-US" sz="1600" baseline="30000" dirty="0">
                <a:solidFill>
                  <a:schemeClr val="tx1"/>
                </a:solidFill>
                <a:latin typeface="+mn-lt"/>
              </a:rPr>
              <a:t>-2</a:t>
            </a:r>
            <a:r>
              <a:rPr lang="en-US" sz="1600" dirty="0">
                <a:solidFill>
                  <a:schemeClr val="tx1"/>
                </a:solidFill>
                <a:latin typeface="+mn-lt"/>
              </a:rPr>
              <a:t>3 grams, what is the symbol for that element?</a:t>
            </a:r>
          </a:p>
          <a:p>
            <a:pPr eaLnBrk="1" hangingPunct="1">
              <a:buClr>
                <a:srgbClr val="000000"/>
              </a:buClr>
              <a:buSzPct val="100000"/>
              <a:buFont typeface="Times New Roman" panose="02020603050405020304" pitchFamily="18" charset="0"/>
              <a:buNone/>
              <a:defRPr/>
            </a:pPr>
            <a:endParaRPr lang="en-US" sz="1600" dirty="0">
              <a:solidFill>
                <a:schemeClr val="tx1"/>
              </a:solidFill>
              <a:latin typeface="+mn-lt"/>
            </a:endParaRPr>
          </a:p>
          <a:p>
            <a:pPr eaLnBrk="1" hangingPunct="1">
              <a:buClr>
                <a:srgbClr val="000000"/>
              </a:buClr>
              <a:buSzPct val="100000"/>
              <a:buFont typeface="Times New Roman" panose="02020603050405020304" pitchFamily="18" charset="0"/>
              <a:buNone/>
              <a:defRPr/>
            </a:pPr>
            <a:r>
              <a:rPr lang="en-US" sz="1600" dirty="0">
                <a:solidFill>
                  <a:schemeClr val="tx1"/>
                </a:solidFill>
                <a:latin typeface="+mn-lt"/>
              </a:rPr>
              <a:t>5.  Which has the LEAST mass: </a:t>
            </a:r>
          </a:p>
          <a:p>
            <a:pPr eaLnBrk="1" hangingPunct="1">
              <a:buClr>
                <a:srgbClr val="000000"/>
              </a:buClr>
              <a:buSzPct val="100000"/>
              <a:buFont typeface="Times New Roman" panose="02020603050405020304" pitchFamily="18" charset="0"/>
              <a:buNone/>
              <a:defRPr/>
            </a:pPr>
            <a:r>
              <a:rPr lang="en-US" sz="1600" dirty="0">
                <a:solidFill>
                  <a:schemeClr val="tx1"/>
                </a:solidFill>
                <a:latin typeface="+mn-lt"/>
              </a:rPr>
              <a:t>		a)	0.19 moles of CaCO</a:t>
            </a:r>
            <a:r>
              <a:rPr lang="en-US" sz="1400" dirty="0">
                <a:solidFill>
                  <a:schemeClr val="tx1"/>
                </a:solidFill>
                <a:latin typeface="+mn-lt"/>
              </a:rPr>
              <a:t>3</a:t>
            </a:r>
            <a:r>
              <a:rPr lang="en-US" sz="1600" dirty="0">
                <a:solidFill>
                  <a:schemeClr val="tx1"/>
                </a:solidFill>
                <a:latin typeface="+mn-lt"/>
              </a:rPr>
              <a:t>  </a:t>
            </a:r>
          </a:p>
          <a:p>
            <a:pPr eaLnBrk="1" hangingPunct="1">
              <a:buClr>
                <a:srgbClr val="000000"/>
              </a:buClr>
              <a:buSzPct val="100000"/>
              <a:buFont typeface="Times New Roman" panose="02020603050405020304" pitchFamily="18" charset="0"/>
              <a:buNone/>
              <a:defRPr/>
            </a:pPr>
            <a:r>
              <a:rPr lang="en-US" sz="1600" dirty="0">
                <a:solidFill>
                  <a:schemeClr val="tx1"/>
                </a:solidFill>
                <a:latin typeface="+mn-lt"/>
              </a:rPr>
              <a:t>		b)	6.12 x 10</a:t>
            </a:r>
            <a:r>
              <a:rPr lang="en-US" sz="1600" baseline="30000" dirty="0">
                <a:solidFill>
                  <a:schemeClr val="tx1"/>
                </a:solidFill>
                <a:latin typeface="+mn-lt"/>
              </a:rPr>
              <a:t>22</a:t>
            </a:r>
            <a:r>
              <a:rPr lang="en-US" sz="1600" dirty="0">
                <a:solidFill>
                  <a:schemeClr val="tx1"/>
                </a:solidFill>
                <a:latin typeface="+mn-lt"/>
              </a:rPr>
              <a:t> formula units of Fe</a:t>
            </a:r>
            <a:r>
              <a:rPr lang="en-US" sz="1400" dirty="0">
                <a:solidFill>
                  <a:schemeClr val="tx1"/>
                </a:solidFill>
                <a:latin typeface="+mn-lt"/>
              </a:rPr>
              <a:t>2</a:t>
            </a:r>
            <a:r>
              <a:rPr lang="en-US" sz="1600" dirty="0">
                <a:solidFill>
                  <a:schemeClr val="tx1"/>
                </a:solidFill>
                <a:latin typeface="+mn-lt"/>
              </a:rPr>
              <a:t>O</a:t>
            </a:r>
            <a:r>
              <a:rPr lang="en-US" sz="1400" dirty="0">
                <a:solidFill>
                  <a:schemeClr val="tx1"/>
                </a:solidFill>
                <a:latin typeface="+mn-lt"/>
              </a:rPr>
              <a:t>3</a:t>
            </a:r>
            <a:r>
              <a:rPr lang="en-US" sz="1600" dirty="0">
                <a:solidFill>
                  <a:schemeClr val="tx1"/>
                </a:solidFill>
                <a:latin typeface="+mn-lt"/>
              </a:rPr>
              <a:t> </a:t>
            </a:r>
          </a:p>
          <a:p>
            <a:pPr eaLnBrk="1" hangingPunct="1">
              <a:buClr>
                <a:srgbClr val="000000"/>
              </a:buClr>
              <a:buSzPct val="100000"/>
              <a:buFont typeface="Times New Roman" panose="02020603050405020304" pitchFamily="18" charset="0"/>
              <a:buNone/>
              <a:defRPr/>
            </a:pPr>
            <a:r>
              <a:rPr lang="en-US" sz="1600" dirty="0">
                <a:solidFill>
                  <a:schemeClr val="tx1"/>
                </a:solidFill>
              </a:rPr>
              <a:t>		c)	1 mole of oxygen molecules</a:t>
            </a:r>
          </a:p>
          <a:p>
            <a:pPr eaLnBrk="1" hangingPunct="1">
              <a:buClr>
                <a:srgbClr val="000000"/>
              </a:buClr>
              <a:buSzPct val="100000"/>
              <a:buFont typeface="Times New Roman" panose="02020603050405020304" pitchFamily="18" charset="0"/>
              <a:buNone/>
              <a:defRPr/>
            </a:pPr>
            <a:r>
              <a:rPr lang="en-US" sz="1600" dirty="0">
                <a:solidFill>
                  <a:schemeClr val="tx1"/>
                </a:solidFill>
              </a:rPr>
              <a:t>		d)	15.9 moles of hydrogen molecules</a:t>
            </a:r>
          </a:p>
          <a:p>
            <a:pPr eaLnBrk="1" hangingPunct="1">
              <a:buClr>
                <a:srgbClr val="000000"/>
              </a:buClr>
              <a:buSzPct val="100000"/>
              <a:buFont typeface="Times New Roman" panose="02020603050405020304" pitchFamily="18" charset="0"/>
              <a:buNone/>
              <a:defRPr/>
            </a:pPr>
            <a:r>
              <a:rPr lang="en-US" sz="1600" dirty="0">
                <a:solidFill>
                  <a:schemeClr val="tx1"/>
                </a:solidFill>
              </a:rPr>
              <a:t>		e) 	5.0 moles of helium gas</a:t>
            </a:r>
          </a:p>
          <a:p>
            <a:pPr eaLnBrk="1" hangingPunct="1">
              <a:buClr>
                <a:srgbClr val="000000"/>
              </a:buClr>
              <a:buSzPct val="100000"/>
              <a:buFont typeface="Times New Roman" panose="02020603050405020304" pitchFamily="18" charset="0"/>
              <a:buNone/>
              <a:defRPr/>
            </a:pPr>
            <a:endParaRPr lang="en-US" sz="1600" dirty="0">
              <a:solidFill>
                <a:schemeClr val="tx1"/>
              </a:solidFill>
            </a:endParaRPr>
          </a:p>
          <a:p>
            <a:pPr eaLnBrk="1" hangingPunct="1">
              <a:buClr>
                <a:srgbClr val="000000"/>
              </a:buClr>
              <a:buSzPct val="100000"/>
              <a:buFont typeface="Times New Roman" panose="02020603050405020304" pitchFamily="18" charset="0"/>
              <a:buNone/>
              <a:defRPr/>
            </a:pPr>
            <a:r>
              <a:rPr lang="en-US" sz="1600" dirty="0">
                <a:solidFill>
                  <a:schemeClr val="tx1"/>
                </a:solidFill>
              </a:rPr>
              <a:t>6.  List the most common ion for the first 20 elements.</a:t>
            </a:r>
          </a:p>
          <a:p>
            <a:pPr eaLnBrk="1" hangingPunct="1">
              <a:buClr>
                <a:srgbClr val="000000"/>
              </a:buClr>
              <a:buSzPct val="100000"/>
              <a:buFont typeface="Times New Roman" panose="02020603050405020304" pitchFamily="18" charset="0"/>
              <a:buNone/>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fld id="{6C5EC90E-DCD4-45E2-95FC-520307158CEC}" type="slidenum">
              <a:rPr lang="en-US" altLang="en-US" sz="1800" smtClean="0">
                <a:latin typeface="Arial" panose="020B0604020202020204" pitchFamily="34" charset="0"/>
              </a:rPr>
              <a:pPr>
                <a:spcBef>
                  <a:spcPct val="0"/>
                </a:spcBef>
                <a:buClrTx/>
                <a:buFontTx/>
                <a:buNone/>
              </a:pPr>
              <a:t>8</a:t>
            </a:fld>
            <a:endParaRPr lang="en-US" altLang="en-US" sz="1800" smtClean="0">
              <a:latin typeface="Arial" panose="020B0604020202020204" pitchFamily="34" charset="0"/>
            </a:endParaRPr>
          </a:p>
        </p:txBody>
      </p:sp>
      <p:sp>
        <p:nvSpPr>
          <p:cNvPr id="17411" name="Rectangle 1"/>
          <p:cNvSpPr>
            <a:spLocks noGrp="1" noChangeArrowheads="1"/>
          </p:cNvSpPr>
          <p:nvPr>
            <p:ph type="title"/>
          </p:nvPr>
        </p:nvSpPr>
        <p:spPr>
          <a:xfrm>
            <a:off x="304800" y="304800"/>
            <a:ext cx="8458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solidFill>
                  <a:srgbClr val="C00000"/>
                </a:solidFill>
              </a:rPr>
              <a:t>Proportions in Sodium Chloride</a:t>
            </a:r>
          </a:p>
        </p:txBody>
      </p:sp>
      <p:grpSp>
        <p:nvGrpSpPr>
          <p:cNvPr id="7170" name="Group 2" title="100g sample"/>
          <p:cNvGrpSpPr>
            <a:grpSpLocks/>
          </p:cNvGrpSpPr>
          <p:nvPr/>
        </p:nvGrpSpPr>
        <p:grpSpPr bwMode="auto">
          <a:xfrm>
            <a:off x="381000" y="1295400"/>
            <a:ext cx="8482013" cy="1116013"/>
            <a:chOff x="240" y="816"/>
            <a:chExt cx="5343" cy="703"/>
          </a:xfrm>
        </p:grpSpPr>
        <p:graphicFrame>
          <p:nvGraphicFramePr>
            <p:cNvPr id="17419" name="Object 3"/>
            <p:cNvGraphicFramePr>
              <a:graphicFrameLocks noChangeAspect="1"/>
            </p:cNvGraphicFramePr>
            <p:nvPr/>
          </p:nvGraphicFramePr>
          <p:xfrm>
            <a:off x="3504" y="915"/>
            <a:ext cx="2079" cy="503"/>
          </p:xfrm>
          <a:graphic>
            <a:graphicData uri="http://schemas.openxmlformats.org/presentationml/2006/ole">
              <mc:AlternateContent xmlns:mc="http://schemas.openxmlformats.org/markup-compatibility/2006">
                <mc:Choice xmlns:v="urn:schemas-microsoft-com:vml" Requires="v">
                  <p:oleObj spid="_x0000_s17448" r:id="rId4" imgW="41452560" imgH="10058040" progId="">
                    <p:embed/>
                  </p:oleObj>
                </mc:Choice>
                <mc:Fallback>
                  <p:oleObj r:id="rId4" imgW="41452560" imgH="100580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915"/>
                          <a:ext cx="2079" cy="5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0" name="Text Box 4"/>
            <p:cNvSpPr txBox="1">
              <a:spLocks noChangeArrowheads="1"/>
            </p:cNvSpPr>
            <p:nvPr/>
          </p:nvSpPr>
          <p:spPr bwMode="auto">
            <a:xfrm>
              <a:off x="240" y="816"/>
              <a:ext cx="3263" cy="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lnSpc>
                  <a:spcPct val="80000"/>
                </a:lnSpc>
                <a:spcBef>
                  <a:spcPts val="700"/>
                </a:spcBef>
                <a:buClrTx/>
                <a:buSzPct val="120000"/>
                <a:buFontTx/>
                <a:buNone/>
              </a:pPr>
              <a:r>
                <a:rPr lang="en-US" altLang="en-US" sz="2800" dirty="0"/>
                <a:t>a 100.0 g sample of sodium chloride contains 39.3 g of sodium and 60.7 g of chlorine</a:t>
              </a:r>
            </a:p>
          </p:txBody>
        </p:sp>
      </p:grpSp>
      <p:grpSp>
        <p:nvGrpSpPr>
          <p:cNvPr id="7173" name="Group 5" title="200g sample"/>
          <p:cNvGrpSpPr>
            <a:grpSpLocks/>
          </p:cNvGrpSpPr>
          <p:nvPr/>
        </p:nvGrpSpPr>
        <p:grpSpPr bwMode="auto">
          <a:xfrm>
            <a:off x="381000" y="2971800"/>
            <a:ext cx="8542338" cy="1116013"/>
            <a:chOff x="240" y="1872"/>
            <a:chExt cx="5381" cy="703"/>
          </a:xfrm>
        </p:grpSpPr>
        <p:sp>
          <p:nvSpPr>
            <p:cNvPr id="17417" name="Text Box 6"/>
            <p:cNvSpPr txBox="1">
              <a:spLocks noChangeArrowheads="1"/>
            </p:cNvSpPr>
            <p:nvPr/>
          </p:nvSpPr>
          <p:spPr bwMode="auto">
            <a:xfrm>
              <a:off x="240" y="1872"/>
              <a:ext cx="3311" cy="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lnSpc>
                  <a:spcPct val="80000"/>
                </a:lnSpc>
                <a:spcBef>
                  <a:spcPts val="700"/>
                </a:spcBef>
                <a:buClrTx/>
                <a:buSzPct val="120000"/>
                <a:buFontTx/>
                <a:buNone/>
              </a:pPr>
              <a:r>
                <a:rPr lang="en-US" altLang="en-US" sz="2800"/>
                <a:t>a 200.0 g sample of sodium chloride contains 78.6 g of sodium and 121.4 g of chlorine</a:t>
              </a:r>
            </a:p>
          </p:txBody>
        </p:sp>
        <p:graphicFrame>
          <p:nvGraphicFramePr>
            <p:cNvPr id="17418" name="Object 7"/>
            <p:cNvGraphicFramePr>
              <a:graphicFrameLocks noChangeAspect="1"/>
            </p:cNvGraphicFramePr>
            <p:nvPr/>
          </p:nvGraphicFramePr>
          <p:xfrm>
            <a:off x="3466" y="1971"/>
            <a:ext cx="2155" cy="503"/>
          </p:xfrm>
          <a:graphic>
            <a:graphicData uri="http://schemas.openxmlformats.org/presentationml/2006/ole">
              <mc:AlternateContent xmlns:mc="http://schemas.openxmlformats.org/markup-compatibility/2006">
                <mc:Choice xmlns:v="urn:schemas-microsoft-com:vml" Requires="v">
                  <p:oleObj spid="_x0000_s17449" r:id="rId6" imgW="42976440" imgH="10058040" progId="">
                    <p:embed/>
                  </p:oleObj>
                </mc:Choice>
                <mc:Fallback>
                  <p:oleObj r:id="rId6" imgW="42976440" imgH="1005804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6" y="1971"/>
                          <a:ext cx="2155" cy="5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76" name="Group 8" title="58.44 g sample"/>
          <p:cNvGrpSpPr>
            <a:grpSpLocks/>
          </p:cNvGrpSpPr>
          <p:nvPr/>
        </p:nvGrpSpPr>
        <p:grpSpPr bwMode="auto">
          <a:xfrm>
            <a:off x="304800" y="4724400"/>
            <a:ext cx="8769350" cy="1116013"/>
            <a:chOff x="192" y="2976"/>
            <a:chExt cx="5524" cy="703"/>
          </a:xfrm>
        </p:grpSpPr>
        <p:sp>
          <p:nvSpPr>
            <p:cNvPr id="17415" name="Text Box 9" title="58.44 g sample"/>
            <p:cNvSpPr txBox="1">
              <a:spLocks noChangeArrowheads="1"/>
            </p:cNvSpPr>
            <p:nvPr/>
          </p:nvSpPr>
          <p:spPr bwMode="auto">
            <a:xfrm>
              <a:off x="192" y="2976"/>
              <a:ext cx="3359" cy="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lnSpc>
                  <a:spcPct val="80000"/>
                </a:lnSpc>
                <a:spcBef>
                  <a:spcPts val="700"/>
                </a:spcBef>
                <a:buClrTx/>
                <a:buSzPct val="120000"/>
                <a:buFontTx/>
                <a:buNone/>
              </a:pPr>
              <a:r>
                <a:rPr lang="en-US" altLang="en-US" sz="2800" dirty="0"/>
                <a:t>a 58.44 g sample of sodium chloride contains 22.99 g of sodium and 35.44 g of chlorine</a:t>
              </a:r>
            </a:p>
          </p:txBody>
        </p:sp>
        <p:graphicFrame>
          <p:nvGraphicFramePr>
            <p:cNvPr id="17416" name="Object 10"/>
            <p:cNvGraphicFramePr>
              <a:graphicFrameLocks noChangeAspect="1"/>
            </p:cNvGraphicFramePr>
            <p:nvPr/>
          </p:nvGraphicFramePr>
          <p:xfrm>
            <a:off x="3468" y="3075"/>
            <a:ext cx="2248" cy="503"/>
          </p:xfrm>
          <a:graphic>
            <a:graphicData uri="http://schemas.openxmlformats.org/presentationml/2006/ole">
              <mc:AlternateContent xmlns:mc="http://schemas.openxmlformats.org/markup-compatibility/2006">
                <mc:Choice xmlns:v="urn:schemas-microsoft-com:vml" Requires="v">
                  <p:oleObj spid="_x0000_s17450" r:id="rId8" imgW="44805240" imgH="10058040" progId="">
                    <p:embed/>
                  </p:oleObj>
                </mc:Choice>
                <mc:Fallback>
                  <p:oleObj r:id="rId8" imgW="44805240" imgH="10058040" progId="">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 y="3075"/>
                          <a:ext cx="2248" cy="5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p:txBody>
          <a:bodyPr/>
          <a:lstStyle/>
          <a:p>
            <a:r>
              <a:rPr lang="en-US" altLang="en-US" smtClean="0">
                <a:solidFill>
                  <a:srgbClr val="C00000"/>
                </a:solidFill>
              </a:rPr>
              <a:t>Law of Multiple Proportions</a:t>
            </a:r>
            <a:endParaRPr lang="en-IN" altLang="en-US" smtClean="0">
              <a:solidFill>
                <a:srgbClr val="C00000"/>
              </a:solidFill>
            </a:endParaRPr>
          </a:p>
        </p:txBody>
      </p:sp>
      <p:sp>
        <p:nvSpPr>
          <p:cNvPr id="19459" name="Content Placeholder 2"/>
          <p:cNvSpPr>
            <a:spLocks noGrp="1" noChangeArrowheads="1"/>
          </p:cNvSpPr>
          <p:nvPr>
            <p:ph idx="1"/>
          </p:nvPr>
        </p:nvSpPr>
        <p:spPr>
          <a:xfrm>
            <a:off x="457200" y="1600200"/>
            <a:ext cx="8229600" cy="3581400"/>
          </a:xfrm>
        </p:spPr>
        <p:txBody>
          <a:bodyPr/>
          <a:lstStyle/>
          <a:p>
            <a:pPr>
              <a:buFont typeface="Arial" panose="020B0604020202020204" pitchFamily="34" charset="0"/>
              <a:buChar char="•"/>
            </a:pPr>
            <a:r>
              <a:rPr lang="en-US" altLang="en-US" sz="2600" smtClean="0"/>
              <a:t>If two elements, A and B, form more than one compound, the masses of B that combine with a given mass of A are in the ratio of small whole numbers.</a:t>
            </a:r>
          </a:p>
          <a:p>
            <a:pPr>
              <a:buFont typeface="Arial" panose="020B0604020202020204" pitchFamily="34" charset="0"/>
              <a:buChar char="•"/>
            </a:pPr>
            <a:r>
              <a:rPr lang="en-US" altLang="en-US" sz="2600" smtClean="0"/>
              <a:t>John Dalton discovered this law while developing his atomic theory.</a:t>
            </a:r>
          </a:p>
          <a:p>
            <a:pPr>
              <a:buFont typeface="Arial" panose="020B0604020202020204" pitchFamily="34" charset="0"/>
              <a:buChar char="•"/>
            </a:pPr>
            <a:r>
              <a:rPr lang="en-US" altLang="en-US" sz="2600" smtClean="0"/>
              <a:t>When two or more compounds exist from the same elements, they can </a:t>
            </a:r>
            <a:r>
              <a:rPr lang="en-US" altLang="en-US" sz="2600" b="1" smtClean="0"/>
              <a:t>not</a:t>
            </a:r>
            <a:r>
              <a:rPr lang="en-US" altLang="en-US" sz="2600" smtClean="0"/>
              <a:t> have the same relative number of atoms.</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3959</Words>
  <Application>Microsoft Office PowerPoint</Application>
  <PresentationFormat>On-screen Show (4:3)</PresentationFormat>
  <Paragraphs>698</Paragraphs>
  <Slides>74</Slides>
  <Notes>55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86" baseType="lpstr">
      <vt:lpstr>Microsoft YaHei</vt:lpstr>
      <vt:lpstr>SimSun</vt:lpstr>
      <vt:lpstr>Arial</vt:lpstr>
      <vt:lpstr>Cambria</vt:lpstr>
      <vt:lpstr>Librarian</vt:lpstr>
      <vt:lpstr>Lucida Grande</vt:lpstr>
      <vt:lpstr>Symbol</vt:lpstr>
      <vt:lpstr>Times New Roman</vt:lpstr>
      <vt:lpstr>Wingdings</vt:lpstr>
      <vt:lpstr>Office Theme</vt:lpstr>
      <vt:lpstr>Equation</vt:lpstr>
      <vt:lpstr>Document</vt:lpstr>
      <vt:lpstr>Chapter 2 Atoms, Elements, &amp; Isotopes</vt:lpstr>
      <vt:lpstr>Early Philosophy of Matter</vt:lpstr>
      <vt:lpstr>Scientific Revolution</vt:lpstr>
      <vt:lpstr>Law of Conservation of Mass</vt:lpstr>
      <vt:lpstr>Law of Definite Proportions/Composition</vt:lpstr>
      <vt:lpstr>Reaction of Sodium with Chlorine to Make Sodium Chloride</vt:lpstr>
      <vt:lpstr>Reaction of Sodium with Chlorine to Make Sodium Chloride</vt:lpstr>
      <vt:lpstr>Proportions in Sodium Chloride</vt:lpstr>
      <vt:lpstr>Law of Multiple Proportions</vt:lpstr>
      <vt:lpstr>Dalton’s Atomic Theory</vt:lpstr>
      <vt:lpstr>PowerPoint Presentation</vt:lpstr>
      <vt:lpstr>PowerPoint Presentation</vt:lpstr>
      <vt:lpstr>Radioactivity (1 of 2)</vt:lpstr>
      <vt:lpstr>Radioactivity (2 of 2)</vt:lpstr>
      <vt:lpstr>Some Notes on Charge</vt:lpstr>
      <vt:lpstr>Charged Atoms</vt:lpstr>
      <vt:lpstr>Atomic Structures of Ions</vt:lpstr>
      <vt:lpstr>Atomic Structures of Ions</vt:lpstr>
      <vt:lpstr>ATOMIC THEORY OF MATTER</vt:lpstr>
      <vt:lpstr>Discovery of Subatomic Particles</vt:lpstr>
      <vt:lpstr>The Atom, Circa 1900</vt:lpstr>
      <vt:lpstr>The Electron (Cathode Rays)</vt:lpstr>
      <vt:lpstr>The Electron</vt:lpstr>
      <vt:lpstr>Millikan Oil-Drop Experiment (Electrons)</vt:lpstr>
      <vt:lpstr>Discovery of the Nucleus</vt:lpstr>
      <vt:lpstr>PowerPoint Presentation</vt:lpstr>
      <vt:lpstr>PowerPoint Presentation</vt:lpstr>
      <vt:lpstr>PowerPoint Presentation</vt:lpstr>
      <vt:lpstr>Structure of the Nucleus</vt:lpstr>
      <vt:lpstr>Isotopes</vt:lpstr>
      <vt:lpstr>Isotopes</vt:lpstr>
      <vt:lpstr>Isotopes</vt:lpstr>
      <vt:lpstr>Atoms of an Element</vt:lpstr>
      <vt:lpstr>An Example: Neon</vt:lpstr>
      <vt:lpstr>PowerPoint Presentation</vt:lpstr>
      <vt:lpstr>Atomic Mass Unit (amu)</vt:lpstr>
      <vt:lpstr>PowerPoint Presentation</vt:lpstr>
      <vt:lpstr>PowerPoint Presentation</vt:lpstr>
      <vt:lpstr>Reading the Periodic Table</vt:lpstr>
      <vt:lpstr>Atomic Mass</vt:lpstr>
      <vt:lpstr>Mass Spectrometry</vt:lpstr>
      <vt:lpstr>Atomic Weight Measurement</vt:lpstr>
      <vt:lpstr>The Periodic Table of Elements</vt:lpstr>
      <vt:lpstr>Mendeleev</vt:lpstr>
      <vt:lpstr>Periodic Pattern</vt:lpstr>
      <vt:lpstr>Periodic Pattern</vt:lpstr>
      <vt:lpstr>Periodic Pattern</vt:lpstr>
      <vt:lpstr>Periodic Pattern</vt:lpstr>
      <vt:lpstr>Periodic Table</vt:lpstr>
      <vt:lpstr>PowerPoint Presentation</vt:lpstr>
      <vt:lpstr>PowerPoint Presentation</vt:lpstr>
      <vt:lpstr>Patterns in Metallic Character</vt:lpstr>
      <vt:lpstr>Metals</vt:lpstr>
      <vt:lpstr>Periodic Table</vt:lpstr>
      <vt:lpstr>Nonmetals</vt:lpstr>
      <vt:lpstr>Metalloids</vt:lpstr>
      <vt:lpstr>The Modern Periodic Table</vt:lpstr>
      <vt:lpstr>PowerPoint Presentation</vt:lpstr>
      <vt:lpstr>The Modern Periodic Table </vt:lpstr>
      <vt:lpstr>PowerPoint Presentation</vt:lpstr>
      <vt:lpstr>Diatomic Molecules</vt:lpstr>
      <vt:lpstr>Important Groups - Hydrogen</vt:lpstr>
      <vt:lpstr>Important Groups - Alkali Metals</vt:lpstr>
      <vt:lpstr>Important Groups - Alkali Earth Metals</vt:lpstr>
      <vt:lpstr>Important Groups - Halogens</vt:lpstr>
      <vt:lpstr>Important Groups - Noble Gases</vt:lpstr>
      <vt:lpstr>Ion Charge and the Periodic Table</vt:lpstr>
      <vt:lpstr>PowerPoint Presentation</vt:lpstr>
      <vt:lpstr>Reacting Atoms</vt:lpstr>
      <vt:lpstr>Counting Atoms by Moles</vt:lpstr>
      <vt:lpstr>Chemical Packages - Moles</vt:lpstr>
      <vt:lpstr>Relationship Between  Moles and Mass</vt:lpstr>
      <vt:lpstr>Mole and Mass Relationships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adminstrator</dc:creator>
  <cp:lastModifiedBy>Terry Boan</cp:lastModifiedBy>
  <cp:revision>64</cp:revision>
  <cp:lastPrinted>1601-01-01T00:00:00Z</cp:lastPrinted>
  <dcterms:created xsi:type="dcterms:W3CDTF">2006-12-29T09:28:34Z</dcterms:created>
  <dcterms:modified xsi:type="dcterms:W3CDTF">2020-08-07T15:58:38Z</dcterms:modified>
</cp:coreProperties>
</file>