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84" r:id="rId2"/>
    <p:sldId id="292" r:id="rId3"/>
    <p:sldId id="311" r:id="rId4"/>
    <p:sldId id="293" r:id="rId5"/>
    <p:sldId id="309" r:id="rId6"/>
    <p:sldId id="295" r:id="rId7"/>
    <p:sldId id="294" r:id="rId8"/>
    <p:sldId id="296" r:id="rId9"/>
    <p:sldId id="297" r:id="rId10"/>
    <p:sldId id="299" r:id="rId11"/>
    <p:sldId id="301" r:id="rId12"/>
    <p:sldId id="307" r:id="rId13"/>
    <p:sldId id="302" r:id="rId14"/>
    <p:sldId id="308" r:id="rId15"/>
    <p:sldId id="310" r:id="rId16"/>
    <p:sldId id="303" r:id="rId17"/>
    <p:sldId id="304" r:id="rId18"/>
    <p:sldId id="305" r:id="rId19"/>
    <p:sldId id="306" r:id="rId20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D1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966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F274226B-6EA2-419D-8DA6-A20B2020A54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xmlns="" id="{5C1AD3B7-48E1-41AC-9D08-DAD8EA605D7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0492872-A439-44CA-8BD6-8259B32E4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607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F1401C40-5B8D-4035-BD4B-5F9004C4BA9B}" type="slidenum">
              <a:rPr lang="en-US" altLang="en-US" sz="1200" smtClean="0">
                <a:solidFill>
                  <a:srgbClr val="000000"/>
                </a:solidFill>
              </a:rPr>
              <a:pPr/>
              <a:t>1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51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86AFAEAA-7ACF-4C8E-8114-58D78E3691B3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416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C8F3FC13-DD5D-4F89-95D7-56412880DD6C}" type="slidenum">
              <a:rPr lang="en-US" altLang="en-US" sz="1200" smtClean="0">
                <a:solidFill>
                  <a:srgbClr val="000000"/>
                </a:solidFill>
              </a:rPr>
              <a:pPr/>
              <a:t>11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316543C3-29AE-4006-8829-C78F81EDA8A9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8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78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E6442734-2A06-4B39-86A7-0EB26D3A145D}" type="slidenum">
              <a:rPr lang="en-US" altLang="en-US" sz="1200" smtClean="0">
                <a:solidFill>
                  <a:srgbClr val="000000"/>
                </a:solidFill>
              </a:rPr>
              <a:pPr/>
              <a:t>12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2662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2582D49A-7210-471C-9240-93F60E1F344F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12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6615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31272E7B-992A-42BE-B1C1-90666D421C61}" type="slidenum">
              <a:rPr lang="en-US" altLang="en-US" sz="1200" smtClean="0">
                <a:solidFill>
                  <a:srgbClr val="000000"/>
                </a:solidFill>
              </a:rPr>
              <a:pPr/>
              <a:t>13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2867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2867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CF258412-524B-4755-9547-2A7E05CCB399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13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227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4BF14823-FD83-443E-97B1-C7A6E1ACB134}" type="slidenum">
              <a:rPr lang="en-US" altLang="en-US" sz="1200" smtClean="0">
                <a:solidFill>
                  <a:srgbClr val="000000"/>
                </a:solidFill>
              </a:rPr>
              <a:pPr/>
              <a:t>14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307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8B681BAA-6CBD-4C1A-8B2B-7D32D32CDC03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14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49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B7FA6A29-3BF5-425C-B091-57A66EB359CE}" type="slidenum">
              <a:rPr lang="en-US" altLang="en-US" sz="1200" smtClean="0">
                <a:solidFill>
                  <a:srgbClr val="000000"/>
                </a:solidFill>
              </a:rPr>
              <a:pPr/>
              <a:t>15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327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F29A5D18-EC99-4C2A-BF55-A85BC1A1B271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15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B7E805FC-0EB8-4E5A-AE71-124B6B6BF9C9}" type="slidenum">
              <a:rPr lang="en-US" altLang="en-US" sz="1200" smtClean="0">
                <a:solidFill>
                  <a:srgbClr val="000000"/>
                </a:solidFill>
              </a:rPr>
              <a:pPr/>
              <a:t>16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348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EAE4FBD2-735F-4FFE-8E6B-AD5FBA1FEB56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16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14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B6318E88-60BC-4B0F-99F7-99BE9D841CC9}" type="slidenum">
              <a:rPr lang="en-US" altLang="en-US" sz="1200" smtClean="0">
                <a:solidFill>
                  <a:srgbClr val="000000"/>
                </a:solidFill>
              </a:rPr>
              <a:pPr/>
              <a:t>17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368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240344E8-990B-4E16-B76B-2276756A9246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17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874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89AEA6D0-B2CE-4145-9C2D-36BD601FD20B}" type="slidenum">
              <a:rPr lang="en-US" altLang="en-US" sz="1200" smtClean="0">
                <a:solidFill>
                  <a:srgbClr val="000000"/>
                </a:solidFill>
              </a:rPr>
              <a:pPr/>
              <a:t>18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6AF9AA75-D627-4EF3-81A8-E131DC32AFAE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3891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0817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BD7119B3-3326-4D56-8787-8C6EB2A57BA2}" type="slidenum">
              <a:rPr lang="en-US" altLang="en-US" sz="1200" smtClean="0">
                <a:solidFill>
                  <a:srgbClr val="000000"/>
                </a:solidFill>
              </a:rPr>
              <a:pPr/>
              <a:t>19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409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4096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1EECAE40-86F2-468F-BB4E-C208F932BC93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19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337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FE5B4F37-635E-40C8-BE51-E08DE10B6DC3}" type="slidenum">
              <a:rPr lang="en-US" altLang="en-US" sz="1200" smtClean="0">
                <a:solidFill>
                  <a:srgbClr val="000000"/>
                </a:solidFill>
              </a:rPr>
              <a:pPr/>
              <a:t>2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CCF48EBE-47A7-4B25-ADF2-46E1DF7A4BEC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32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CA60771A-1E14-4861-B9CA-25F4A0E3D502}" type="slidenum">
              <a:rPr lang="en-US" altLang="en-US" sz="1200" smtClean="0">
                <a:solidFill>
                  <a:srgbClr val="000000"/>
                </a:solidFill>
              </a:rPr>
              <a:pPr/>
              <a:t>4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91B282FD-DB46-46CE-BA27-2431C812ACBA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024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340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67EECE72-31B3-47E0-932C-AA74A13C51DC}" type="slidenum">
              <a:rPr lang="en-US" altLang="en-US" sz="1200" smtClean="0">
                <a:solidFill>
                  <a:srgbClr val="000000"/>
                </a:solidFill>
              </a:rPr>
              <a:pPr/>
              <a:t>5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122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CBB3F5E6-B22B-4030-8565-0F187A163081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624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BC39E8A8-BAD6-4635-8468-3F80CFD704EA}" type="slidenum">
              <a:rPr lang="en-US" altLang="en-US" sz="1200" smtClean="0">
                <a:solidFill>
                  <a:srgbClr val="000000"/>
                </a:solidFill>
              </a:rPr>
              <a:pPr/>
              <a:t>6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1433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6DDD220B-CDAB-474A-97C4-7363C6C3BDCF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943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685DC8DD-FF4F-4367-A4F9-FA8322FFD32B}" type="slidenum">
              <a:rPr lang="en-US" altLang="en-US" sz="1200" smtClean="0">
                <a:solidFill>
                  <a:srgbClr val="000000"/>
                </a:solidFill>
              </a:rPr>
              <a:pPr/>
              <a:t>7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1638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0EFEA634-2796-4565-B00C-0CF4284FA987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020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B692A83D-EEE1-4A78-9460-24E9A378DDBD}" type="slidenum">
              <a:rPr lang="en-US" altLang="en-US" sz="1200" smtClean="0">
                <a:solidFill>
                  <a:srgbClr val="000000"/>
                </a:solidFill>
              </a:rPr>
              <a:pPr/>
              <a:t>8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184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AF671423-013D-4DE5-B6A4-D1742C3F62F4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14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AEE6931C-8A90-4A71-A036-6F77F49E8D73}" type="slidenum">
              <a:rPr lang="en-US" altLang="en-US" sz="1200" smtClean="0">
                <a:solidFill>
                  <a:srgbClr val="000000"/>
                </a:solidFill>
              </a:rPr>
              <a:pPr/>
              <a:t>9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204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4EAFB054-F93B-4C1E-8168-90F6A4D15077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9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44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fld id="{6FE5CCD6-1D5B-4880-B19E-A6499CA54DB1}" type="slidenum">
              <a:rPr lang="en-US" altLang="en-US" sz="1200" smtClean="0">
                <a:solidFill>
                  <a:srgbClr val="000000"/>
                </a:solidFill>
              </a:rPr>
              <a:pPr/>
              <a:t>10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225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r">
              <a:buSzPct val="100000"/>
            </a:pPr>
            <a:fld id="{66E155BB-4F90-4E87-9F30-6E9B5A0C616A}" type="slidenum">
              <a:rPr lang="en-US" altLang="en-US" sz="1200">
                <a:solidFill>
                  <a:srgbClr val="000000"/>
                </a:solidFill>
              </a:rPr>
              <a:pPr algn="r">
                <a:buSzPct val="100000"/>
              </a:pPr>
              <a:t>10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5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6ACA1-D248-4A12-AA31-499E769BBE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36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B4629-9251-45D3-9975-9269B7F666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23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1513" cy="5484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4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3A0F2-8C51-48C3-9730-1F7743EB7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170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400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457200" y="2971800"/>
            <a:ext cx="8229600" cy="163036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57200" y="4724400"/>
            <a:ext cx="8229600" cy="1295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D934679-1467-4DCE-ABE8-E3FFCE47C90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93663" y="6172200"/>
            <a:ext cx="8596312" cy="23495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xmlns="" id="{23D55BE0-1CCB-4717-82D0-0355D6750F2B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6335713" y="112713"/>
            <a:ext cx="2133600" cy="182562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fld id="{C452C66A-87FF-4892-B5D2-67DE2C3D6A0C}" type="datetimeFigureOut">
              <a:rPr lang="en-US"/>
              <a:pPr>
                <a:defRPr/>
              </a:pPr>
              <a:t>8/7/2020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E88C6AD3-E3CE-444E-9726-E419D864B27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5490C-70C9-41D2-86E1-51C5BE18EE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89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99576-F405-4E41-BCC2-3F9273F81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96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14484-868B-4302-8F74-98311BA9A6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43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2CE59-A3A2-41B8-93E7-69E127FDC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829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5B484-554C-4D2E-A5D9-1AFE403E2A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76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0CE8B-4E9A-45CF-8B30-A94966C6ED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23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AF066-CD66-4A60-83D8-664ACF3E08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59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7143A-0E62-4B67-B15D-C0927C4C0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57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B34BA-FEC1-410B-B531-BE53531EBC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113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0813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5B9E7882-E7D0-47CD-8728-88929FAE3A8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4B53967-2FFF-463A-9A91-9C40850A97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Microsoft YaHei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704850" y="193675"/>
            <a:ext cx="6927850" cy="588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Predicting the direction of reaction: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Q  &gt; K  	forms more reactants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		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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Q  =  K  	equilibrium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Q  &lt;  K	forms more products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		 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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99"/>
                </a:solidFill>
              </a:rPr>
              <a:t>Note:	</a:t>
            </a:r>
            <a:r>
              <a:rPr lang="en-US" altLang="en-US" b="1">
                <a:solidFill>
                  <a:srgbClr val="FF0000"/>
                </a:solidFill>
              </a:rPr>
              <a:t>1.  K</a:t>
            </a:r>
            <a:r>
              <a:rPr lang="en-US" altLang="en-US" b="1" baseline="-25000">
                <a:solidFill>
                  <a:srgbClr val="FF0000"/>
                </a:solidFill>
              </a:rPr>
              <a:t>f</a:t>
            </a:r>
            <a:r>
              <a:rPr lang="en-US" altLang="en-US" b="1">
                <a:solidFill>
                  <a:srgbClr val="FF0000"/>
                </a:solidFill>
              </a:rPr>
              <a:t>  =  </a:t>
            </a:r>
            <a:r>
              <a:rPr lang="en-US" altLang="en-US" b="1" u="sng">
                <a:solidFill>
                  <a:srgbClr val="FF0000"/>
                </a:solidFill>
              </a:rPr>
              <a:t>1</a:t>
            </a:r>
          </a:p>
          <a:p>
            <a:pPr>
              <a:buSzPct val="100000"/>
            </a:pPr>
            <a:r>
              <a:rPr lang="en-US" altLang="en-US" b="1">
                <a:solidFill>
                  <a:srgbClr val="FF0000"/>
                </a:solidFill>
              </a:rPr>
              <a:t>		               K</a:t>
            </a:r>
            <a:r>
              <a:rPr lang="en-US" altLang="en-US" b="1" baseline="-25000">
                <a:solidFill>
                  <a:srgbClr val="FF0000"/>
                </a:solidFill>
              </a:rPr>
              <a:t>r</a:t>
            </a:r>
          </a:p>
          <a:p>
            <a:pPr>
              <a:buSzPct val="100000"/>
            </a:pPr>
            <a:r>
              <a:rPr lang="en-US" altLang="en-US" b="1" baseline="-25000">
                <a:solidFill>
                  <a:srgbClr val="FF0000"/>
                </a:solidFill>
              </a:rPr>
              <a:t>	</a:t>
            </a:r>
          </a:p>
          <a:p>
            <a:pPr>
              <a:buSzPct val="100000"/>
            </a:pPr>
            <a:r>
              <a:rPr lang="en-US" altLang="en-US" b="1" baseline="-25000">
                <a:solidFill>
                  <a:srgbClr val="FF0000"/>
                </a:solidFill>
              </a:rPr>
              <a:t>	</a:t>
            </a:r>
            <a:r>
              <a:rPr lang="en-US" altLang="en-US" b="1">
                <a:solidFill>
                  <a:srgbClr val="FF0000"/>
                </a:solidFill>
              </a:rPr>
              <a:t>2.  K  =  K</a:t>
            </a:r>
            <a:r>
              <a:rPr lang="en-US" altLang="en-US" b="1" baseline="30000">
                <a:solidFill>
                  <a:srgbClr val="FF0000"/>
                </a:solidFill>
              </a:rPr>
              <a:t>n 	</a:t>
            </a:r>
            <a:r>
              <a:rPr lang="en-US" altLang="en-US" b="1">
                <a:solidFill>
                  <a:srgbClr val="FF0000"/>
                </a:solidFill>
              </a:rPr>
              <a:t>If the balanced equation is multiplied</a:t>
            </a:r>
          </a:p>
          <a:p>
            <a:pPr>
              <a:buSzPct val="100000"/>
            </a:pPr>
            <a:r>
              <a:rPr lang="en-US" altLang="en-US" b="1">
                <a:solidFill>
                  <a:srgbClr val="FF0000"/>
                </a:solidFill>
              </a:rPr>
              <a:t>			by a factor then the K (&amp; Q) is </a:t>
            </a:r>
          </a:p>
          <a:p>
            <a:pPr>
              <a:buSzPct val="100000"/>
            </a:pPr>
            <a:r>
              <a:rPr lang="en-US" altLang="en-US" b="1">
                <a:solidFill>
                  <a:srgbClr val="FF0000"/>
                </a:solidFill>
              </a:rPr>
              <a:t>			multiplied by the exponent.</a:t>
            </a: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900" y="987425"/>
            <a:ext cx="5126038" cy="384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>
            <a:extLst>
              <a:ext uri="{FF2B5EF4-FFF2-40B4-BE49-F238E27FC236}">
                <a16:creationId xmlns:a16="http://schemas.microsoft.com/office/drawing/2014/main" xmlns="" id="{00CCE232-B038-496E-9FE3-E70FF72AE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10600" cy="283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en-US" b="1" dirty="0">
                <a:solidFill>
                  <a:srgbClr val="000000"/>
                </a:solidFill>
              </a:rPr>
              <a:t>		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Workshop GE #6 on I.C.E. &amp; Predicting Direction</a:t>
            </a:r>
            <a:endParaRPr lang="en-US" b="1" u="sng" baseline="-25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buSzPct val="100000"/>
              <a:defRPr/>
            </a:pPr>
            <a:endParaRPr lang="en-US" b="1" dirty="0">
              <a:solidFill>
                <a:srgbClr val="000000"/>
              </a:solidFill>
              <a:latin typeface="+mn-lt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rgbClr val="000000"/>
                </a:solidFill>
                <a:latin typeface="+mn-lt"/>
              </a:rPr>
              <a:t>1. A mixture of 5.0 x 10</a:t>
            </a:r>
            <a:r>
              <a:rPr lang="en-US" b="1" baseline="30000" dirty="0">
                <a:solidFill>
                  <a:srgbClr val="000000"/>
                </a:solidFill>
                <a:latin typeface="+mn-lt"/>
              </a:rPr>
              <a:t>-3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n-lt"/>
              </a:rPr>
              <a:t>mol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of H</a:t>
            </a:r>
            <a:r>
              <a:rPr lang="en-US" b="1" baseline="-25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and 1.0 x 10</a:t>
            </a:r>
            <a:r>
              <a:rPr lang="en-US" b="1" baseline="30000" dirty="0">
                <a:solidFill>
                  <a:srgbClr val="000000"/>
                </a:solidFill>
                <a:latin typeface="+mn-lt"/>
              </a:rPr>
              <a:t>-2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n-lt"/>
              </a:rPr>
              <a:t>mol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of I</a:t>
            </a:r>
            <a:r>
              <a:rPr lang="en-US" b="1" baseline="-25000" dirty="0">
                <a:solidFill>
                  <a:srgbClr val="000000"/>
                </a:solidFill>
                <a:latin typeface="+mn-lt"/>
              </a:rPr>
              <a:t>2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is placed in a 5.0L container at 448°C and allowed to come to equilibrium.  Analysis of this equilibrium mixture shows that the [HI] is 1.87 x 10</a:t>
            </a:r>
            <a:r>
              <a:rPr lang="en-US" b="1" baseline="30000" dirty="0">
                <a:solidFill>
                  <a:srgbClr val="000000"/>
                </a:solidFill>
                <a:latin typeface="+mn-lt"/>
              </a:rPr>
              <a:t>-3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M.</a:t>
            </a:r>
          </a:p>
          <a:p>
            <a:pPr>
              <a:buSzPct val="100000"/>
              <a:defRPr/>
            </a:pPr>
            <a:endParaRPr lang="en-US" sz="1000" b="1" dirty="0">
              <a:solidFill>
                <a:srgbClr val="000000"/>
              </a:solidFill>
              <a:latin typeface="+mn-lt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rgbClr val="000000"/>
                </a:solidFill>
                <a:latin typeface="+mn-lt"/>
              </a:rPr>
              <a:t>Calculate </a:t>
            </a:r>
            <a:r>
              <a:rPr lang="en-US" b="1" dirty="0" err="1">
                <a:solidFill>
                  <a:srgbClr val="000000"/>
                </a:solidFill>
                <a:latin typeface="+mn-lt"/>
              </a:rPr>
              <a:t>Kc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:		H</a:t>
            </a:r>
            <a:r>
              <a:rPr lang="en-US" b="1" baseline="-25000" dirty="0">
                <a:solidFill>
                  <a:srgbClr val="000000"/>
                </a:solidFill>
                <a:latin typeface="+mn-lt"/>
              </a:rPr>
              <a:t>2(g)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 +  I</a:t>
            </a:r>
            <a:r>
              <a:rPr lang="en-US" b="1" baseline="-25000" dirty="0">
                <a:solidFill>
                  <a:srgbClr val="000000"/>
                </a:solidFill>
                <a:latin typeface="+mn-lt"/>
              </a:rPr>
              <a:t>2(g)</a:t>
            </a:r>
            <a:r>
              <a:rPr lang="en-US" b="1" dirty="0">
                <a:solidFill>
                  <a:srgbClr val="000000"/>
                </a:solidFill>
                <a:latin typeface="+mn-lt"/>
              </a:rPr>
              <a:t> ↔   2HI</a:t>
            </a:r>
            <a:r>
              <a:rPr lang="en-US" b="1" baseline="-25000" dirty="0">
                <a:solidFill>
                  <a:srgbClr val="000000"/>
                </a:solidFill>
                <a:latin typeface="+mn-lt"/>
              </a:rPr>
              <a:t>(g)</a:t>
            </a:r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xmlns="" id="{5DC636F8-FCC5-4546-A927-EBE0FC87C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3" y="3760788"/>
            <a:ext cx="8839200" cy="2557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</a:rPr>
              <a:t>2. At 448°C the equilibrium constant </a:t>
            </a:r>
            <a:r>
              <a:rPr lang="en-US" b="1" dirty="0" err="1">
                <a:solidFill>
                  <a:srgbClr val="C00000"/>
                </a:solidFill>
                <a:latin typeface="+mn-lt"/>
              </a:rPr>
              <a:t>Kc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for the reaction below is 50.5 </a:t>
            </a:r>
          </a:p>
          <a:p>
            <a:pPr>
              <a:buSzPct val="100000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</a:rPr>
              <a:t>		H</a:t>
            </a:r>
            <a:r>
              <a:rPr lang="en-US" b="1" baseline="-25000" dirty="0">
                <a:solidFill>
                  <a:srgbClr val="C00000"/>
                </a:solidFill>
                <a:latin typeface="+mn-lt"/>
              </a:rPr>
              <a:t>2(g)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 +  I</a:t>
            </a:r>
            <a:r>
              <a:rPr lang="en-US" b="1" baseline="-25000" dirty="0">
                <a:solidFill>
                  <a:srgbClr val="C00000"/>
                </a:solidFill>
                <a:latin typeface="+mn-lt"/>
              </a:rPr>
              <a:t>2(g)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↔   2HI</a:t>
            </a:r>
            <a:r>
              <a:rPr lang="en-US" b="1" baseline="-25000" dirty="0">
                <a:solidFill>
                  <a:srgbClr val="C00000"/>
                </a:solidFill>
                <a:latin typeface="+mn-lt"/>
              </a:rPr>
              <a:t>(g)</a:t>
            </a:r>
          </a:p>
          <a:p>
            <a:pPr>
              <a:buSzPct val="100000"/>
              <a:defRPr/>
            </a:pPr>
            <a:endParaRPr lang="en-US" b="1" baseline="-25000" dirty="0">
              <a:solidFill>
                <a:srgbClr val="C00000"/>
              </a:solidFill>
              <a:latin typeface="+mn-lt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</a:rPr>
              <a:t>Predict how the reaction will proceed to reach </a:t>
            </a:r>
          </a:p>
          <a:p>
            <a:pPr>
              <a:buSzPct val="100000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</a:rPr>
              <a:t>equilibrium if the initial amount of HI is 2.0 x 10</a:t>
            </a:r>
            <a:r>
              <a:rPr lang="en-US" b="1" baseline="30000" dirty="0">
                <a:solidFill>
                  <a:srgbClr val="C00000"/>
                </a:solidFill>
                <a:latin typeface="+mn-lt"/>
              </a:rPr>
              <a:t>-2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+mn-lt"/>
              </a:rPr>
              <a:t>mol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,</a:t>
            </a:r>
          </a:p>
          <a:p>
            <a:pPr>
              <a:buSzPct val="100000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</a:rPr>
              <a:t>H</a:t>
            </a:r>
            <a:r>
              <a:rPr lang="en-US" b="1" baseline="-25000" dirty="0">
                <a:solidFill>
                  <a:srgbClr val="C00000"/>
                </a:solidFill>
                <a:latin typeface="+mn-lt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is 1.0 x 10</a:t>
            </a:r>
            <a:r>
              <a:rPr lang="en-US" b="1" baseline="30000" dirty="0">
                <a:solidFill>
                  <a:srgbClr val="C00000"/>
                </a:solidFill>
                <a:latin typeface="+mn-lt"/>
              </a:rPr>
              <a:t>-2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+mn-lt"/>
              </a:rPr>
              <a:t>mol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, and I</a:t>
            </a:r>
            <a:r>
              <a:rPr lang="en-US" b="1" baseline="-25000" dirty="0">
                <a:solidFill>
                  <a:srgbClr val="C00000"/>
                </a:solidFill>
                <a:latin typeface="+mn-lt"/>
              </a:rPr>
              <a:t>2 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is 3.0 x 10</a:t>
            </a:r>
            <a:r>
              <a:rPr lang="en-US" b="1" baseline="30000" dirty="0">
                <a:solidFill>
                  <a:srgbClr val="C00000"/>
                </a:solidFill>
                <a:latin typeface="+mn-lt"/>
              </a:rPr>
              <a:t>-2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+mn-lt"/>
              </a:rPr>
              <a:t>mol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in a 2.00 L container.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304800" y="84138"/>
            <a:ext cx="8458200" cy="173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ctr">
              <a:buSzPct val="100000"/>
            </a:pPr>
            <a:r>
              <a:rPr lang="en-US" altLang="en-US" sz="3600">
                <a:solidFill>
                  <a:srgbClr val="000000"/>
                </a:solidFill>
              </a:rPr>
              <a:t>Finding Equilibrium Concentrations When Given the Equilibrium Constant and Initial Concentrations or Pressures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458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en-US">
                <a:solidFill>
                  <a:srgbClr val="000000"/>
                </a:solidFill>
              </a:rPr>
              <a:t>first decide which direction the reaction will proceed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000">
                <a:solidFill>
                  <a:srgbClr val="000000"/>
                </a:solidFill>
              </a:rPr>
              <a:t>compare </a:t>
            </a:r>
            <a:r>
              <a:rPr lang="en-US" altLang="en-US" sz="2000" i="1">
                <a:solidFill>
                  <a:srgbClr val="000000"/>
                </a:solidFill>
              </a:rPr>
              <a:t>Q</a:t>
            </a:r>
            <a:r>
              <a:rPr lang="en-US" altLang="en-US" sz="2000">
                <a:solidFill>
                  <a:srgbClr val="000000"/>
                </a:solidFill>
              </a:rPr>
              <a:t> to </a:t>
            </a:r>
            <a:r>
              <a:rPr lang="en-US" altLang="en-US" sz="2000" i="1">
                <a:solidFill>
                  <a:srgbClr val="000000"/>
                </a:solidFill>
              </a:rPr>
              <a:t>K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en-US">
                <a:solidFill>
                  <a:srgbClr val="000000"/>
                </a:solidFill>
              </a:rPr>
              <a:t>define the changes of all materials in terms of </a:t>
            </a:r>
            <a:r>
              <a:rPr lang="en-US" altLang="en-US" i="1">
                <a:solidFill>
                  <a:srgbClr val="000000"/>
                </a:solidFill>
              </a:rPr>
              <a:t>x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000">
                <a:solidFill>
                  <a:srgbClr val="000000"/>
                </a:solidFill>
              </a:rPr>
              <a:t>use the coefficient from the chemical equation for the coefficient of </a:t>
            </a:r>
            <a:r>
              <a:rPr lang="en-US" altLang="en-US" sz="2000" i="1">
                <a:solidFill>
                  <a:srgbClr val="000000"/>
                </a:solidFill>
              </a:rPr>
              <a:t>x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000">
                <a:solidFill>
                  <a:srgbClr val="000000"/>
                </a:solidFill>
              </a:rPr>
              <a:t>the </a:t>
            </a:r>
            <a:r>
              <a:rPr lang="en-US" altLang="en-US" sz="2000" i="1">
                <a:solidFill>
                  <a:srgbClr val="000000"/>
                </a:solidFill>
              </a:rPr>
              <a:t>x</a:t>
            </a:r>
            <a:r>
              <a:rPr lang="en-US" altLang="en-US" sz="2000">
                <a:solidFill>
                  <a:srgbClr val="000000"/>
                </a:solidFill>
              </a:rPr>
              <a:t> change is + for materials on the side the reaction is proceeding toward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000">
                <a:solidFill>
                  <a:srgbClr val="000000"/>
                </a:solidFill>
              </a:rPr>
              <a:t>the </a:t>
            </a:r>
            <a:r>
              <a:rPr lang="en-US" altLang="en-US" sz="2000" i="1">
                <a:solidFill>
                  <a:srgbClr val="000000"/>
                </a:solidFill>
              </a:rPr>
              <a:t>x</a:t>
            </a:r>
            <a:r>
              <a:rPr lang="en-US" altLang="en-US" sz="2000">
                <a:solidFill>
                  <a:srgbClr val="000000"/>
                </a:solidFill>
              </a:rPr>
              <a:t> change is </a:t>
            </a:r>
            <a:r>
              <a:rPr lang="en-US" altLang="en-US" sz="2000">
                <a:solidFill>
                  <a:srgbClr val="000000"/>
                </a:solidFill>
                <a:latin typeface="Symbol" panose="05050102010706020507" pitchFamily="18" charset="2"/>
              </a:rPr>
              <a:t></a:t>
            </a:r>
            <a:r>
              <a:rPr lang="en-US" altLang="en-US" sz="2000">
                <a:solidFill>
                  <a:srgbClr val="000000"/>
                </a:solidFill>
              </a:rPr>
              <a:t> for materials on the side the reaction is proceeding away from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en-US">
                <a:solidFill>
                  <a:srgbClr val="000000"/>
                </a:solidFill>
              </a:rPr>
              <a:t>solve for </a:t>
            </a:r>
            <a:r>
              <a:rPr lang="en-US" altLang="en-US" i="1">
                <a:solidFill>
                  <a:srgbClr val="000000"/>
                </a:solidFill>
              </a:rPr>
              <a:t>x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000">
                <a:solidFill>
                  <a:srgbClr val="000000"/>
                </a:solidFill>
              </a:rPr>
              <a:t>for 2</a:t>
            </a:r>
            <a:r>
              <a:rPr lang="en-US" altLang="en-US" sz="2000" baseline="30000">
                <a:solidFill>
                  <a:srgbClr val="000000"/>
                </a:solidFill>
              </a:rPr>
              <a:t>nd</a:t>
            </a:r>
            <a:r>
              <a:rPr lang="en-US" altLang="en-US" sz="2000">
                <a:solidFill>
                  <a:srgbClr val="000000"/>
                </a:solidFill>
              </a:rPr>
              <a:t> order equations, take square roots of both sides or use the quadratic formula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en-US" sz="2000">
                <a:solidFill>
                  <a:srgbClr val="000000"/>
                </a:solidFill>
              </a:rPr>
              <a:t>may be able to simplify and approximate answer for very large or small equilibrium constants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>
            <a:extLst>
              <a:ext uri="{FF2B5EF4-FFF2-40B4-BE49-F238E27FC236}">
                <a16:creationId xmlns:a16="http://schemas.microsoft.com/office/drawing/2014/main" xmlns="" id="{3C4B94B1-E63A-489A-81AA-24A642277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8458200" cy="615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 algn="ctr">
              <a:buSzPct val="100000"/>
              <a:defRPr/>
            </a:pPr>
            <a:r>
              <a:rPr lang="en-US" sz="28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Calculating </a:t>
            </a:r>
            <a:r>
              <a:rPr lang="en-US" sz="2800" b="1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z="2800" b="1" baseline="-25000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</a:t>
            </a:r>
            <a:endParaRPr lang="en-US" sz="2800" b="1" dirty="0">
              <a:solidFill>
                <a:srgbClr val="BD13A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SzPct val="100000"/>
              <a:defRPr/>
            </a:pPr>
            <a:endParaRPr lang="en-US" sz="1800" b="1" dirty="0">
              <a:solidFill>
                <a:srgbClr val="BD13A9"/>
              </a:solidFill>
            </a:endParaRPr>
          </a:p>
          <a:p>
            <a:pPr>
              <a:buSzPct val="100000"/>
              <a:defRPr/>
            </a:pPr>
            <a:r>
              <a:rPr lang="en-US" sz="2800" b="1" dirty="0">
                <a:solidFill>
                  <a:srgbClr val="BD13A9"/>
                </a:solidFill>
              </a:rPr>
              <a:t>Quadratic formula</a:t>
            </a:r>
          </a:p>
          <a:p>
            <a:pPr>
              <a:buSzPct val="100000"/>
              <a:buFont typeface="Times New Roman" pitchFamily="16" charset="0"/>
              <a:buNone/>
              <a:defRPr/>
            </a:pPr>
            <a:r>
              <a:rPr lang="en-US" sz="3200" b="1" dirty="0">
                <a:solidFill>
                  <a:srgbClr val="000000"/>
                </a:solidFill>
              </a:rPr>
              <a:t>4.  A 3.00 L flask is filled with 1.00 </a:t>
            </a:r>
            <a:r>
              <a:rPr lang="en-US" sz="3200" b="1" dirty="0" err="1">
                <a:solidFill>
                  <a:srgbClr val="000000"/>
                </a:solidFill>
              </a:rPr>
              <a:t>mol</a:t>
            </a:r>
            <a:r>
              <a:rPr lang="en-US" sz="3200" b="1" dirty="0">
                <a:solidFill>
                  <a:srgbClr val="000000"/>
                </a:solidFill>
              </a:rPr>
              <a:t> of H</a:t>
            </a:r>
            <a:r>
              <a:rPr lang="en-US" sz="3200" b="1" baseline="-25000" dirty="0">
                <a:solidFill>
                  <a:srgbClr val="000000"/>
                </a:solidFill>
              </a:rPr>
              <a:t>2</a:t>
            </a:r>
            <a:r>
              <a:rPr lang="en-US" sz="3200" b="1" dirty="0">
                <a:solidFill>
                  <a:srgbClr val="000000"/>
                </a:solidFill>
              </a:rPr>
              <a:t> and 2.00 </a:t>
            </a:r>
            <a:r>
              <a:rPr lang="en-US" sz="3200" b="1" dirty="0" err="1">
                <a:solidFill>
                  <a:srgbClr val="000000"/>
                </a:solidFill>
              </a:rPr>
              <a:t>mol</a:t>
            </a:r>
            <a:r>
              <a:rPr lang="en-US" sz="3200" b="1" dirty="0">
                <a:solidFill>
                  <a:srgbClr val="000000"/>
                </a:solidFill>
              </a:rPr>
              <a:t> I</a:t>
            </a:r>
            <a:r>
              <a:rPr lang="en-US" sz="3200" b="1" baseline="-25000" dirty="0">
                <a:solidFill>
                  <a:srgbClr val="000000"/>
                </a:solidFill>
              </a:rPr>
              <a:t>2</a:t>
            </a:r>
            <a:r>
              <a:rPr lang="en-US" sz="3200" b="1" dirty="0">
                <a:solidFill>
                  <a:srgbClr val="000000"/>
                </a:solidFill>
              </a:rPr>
              <a:t> at 448°C and </a:t>
            </a:r>
            <a:r>
              <a:rPr lang="en-US" sz="3200" b="1" dirty="0" err="1">
                <a:solidFill>
                  <a:srgbClr val="000000"/>
                </a:solidFill>
              </a:rPr>
              <a:t>K</a:t>
            </a:r>
            <a:r>
              <a:rPr lang="en-US" sz="3200" b="1" baseline="-25000" dirty="0" err="1">
                <a:solidFill>
                  <a:srgbClr val="000000"/>
                </a:solidFill>
              </a:rPr>
              <a:t>c</a:t>
            </a:r>
            <a:r>
              <a:rPr lang="en-US" sz="3200" b="1" dirty="0">
                <a:solidFill>
                  <a:srgbClr val="000000"/>
                </a:solidFill>
              </a:rPr>
              <a:t> is 50.5,  what are the equilibrium concentrations of H</a:t>
            </a:r>
            <a:r>
              <a:rPr lang="en-US" sz="3200" b="1" baseline="-25000" dirty="0">
                <a:solidFill>
                  <a:srgbClr val="000000"/>
                </a:solidFill>
              </a:rPr>
              <a:t>2</a:t>
            </a:r>
            <a:r>
              <a:rPr lang="en-US" sz="3200" b="1" dirty="0">
                <a:solidFill>
                  <a:srgbClr val="000000"/>
                </a:solidFill>
              </a:rPr>
              <a:t>, I</a:t>
            </a:r>
            <a:r>
              <a:rPr lang="en-US" sz="3200" b="1" baseline="-25000" dirty="0">
                <a:solidFill>
                  <a:srgbClr val="000000"/>
                </a:solidFill>
              </a:rPr>
              <a:t>2</a:t>
            </a:r>
            <a:r>
              <a:rPr lang="en-US" sz="3200" b="1" dirty="0">
                <a:solidFill>
                  <a:srgbClr val="000000"/>
                </a:solidFill>
              </a:rPr>
              <a:t> &amp; HI?</a:t>
            </a:r>
          </a:p>
          <a:p>
            <a:pPr>
              <a:buSzPct val="100000"/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>
              <a:buSzPct val="100000"/>
              <a:defRPr/>
            </a:pPr>
            <a:r>
              <a:rPr lang="en-US" sz="2800" b="1" dirty="0">
                <a:solidFill>
                  <a:srgbClr val="BD13A9"/>
                </a:solidFill>
              </a:rPr>
              <a:t>Successive Approximation</a:t>
            </a:r>
          </a:p>
          <a:p>
            <a:pPr>
              <a:buSzPct val="100000"/>
              <a:defRPr/>
            </a:pPr>
            <a:r>
              <a:rPr lang="en-US" sz="2800" b="1" dirty="0">
                <a:solidFill>
                  <a:srgbClr val="000000"/>
                </a:solidFill>
              </a:rPr>
              <a:t>2B.  For the Haber process: </a:t>
            </a:r>
            <a:r>
              <a:rPr lang="en-US" sz="2800" b="1" dirty="0">
                <a:solidFill>
                  <a:srgbClr val="BD13A9"/>
                </a:solidFill>
              </a:rPr>
              <a:t>N</a:t>
            </a:r>
            <a:r>
              <a:rPr lang="en-US" sz="2800" b="1" baseline="-25000" dirty="0">
                <a:solidFill>
                  <a:srgbClr val="BD13A9"/>
                </a:solidFill>
              </a:rPr>
              <a:t>2(g)</a:t>
            </a:r>
            <a:r>
              <a:rPr lang="en-US" sz="2800" b="1" dirty="0">
                <a:solidFill>
                  <a:srgbClr val="BD13A9"/>
                </a:solidFill>
              </a:rPr>
              <a:t> + 3H</a:t>
            </a:r>
            <a:r>
              <a:rPr lang="en-US" sz="2800" b="1" baseline="-25000" dirty="0">
                <a:solidFill>
                  <a:srgbClr val="BD13A9"/>
                </a:solidFill>
              </a:rPr>
              <a:t>2(g)</a:t>
            </a:r>
            <a:r>
              <a:rPr lang="en-US" sz="2800" b="1" dirty="0">
                <a:solidFill>
                  <a:srgbClr val="BD13A9"/>
                </a:solidFill>
              </a:rPr>
              <a:t> </a:t>
            </a:r>
            <a:r>
              <a:rPr lang="en-US" sz="2800" b="1" dirty="0">
                <a:solidFill>
                  <a:srgbClr val="BD13A9"/>
                </a:solidFill>
                <a:latin typeface="Symbol" pitchFamily="16" charset="2"/>
              </a:rPr>
              <a:t></a:t>
            </a:r>
            <a:r>
              <a:rPr lang="en-US" sz="2800" b="1" dirty="0">
                <a:solidFill>
                  <a:srgbClr val="BD13A9"/>
                </a:solidFill>
              </a:rPr>
              <a:t> 2NH</a:t>
            </a:r>
            <a:r>
              <a:rPr lang="en-US" sz="2800" b="1" baseline="-25000" dirty="0">
                <a:solidFill>
                  <a:srgbClr val="BD13A9"/>
                </a:solidFill>
              </a:rPr>
              <a:t>3(g</a:t>
            </a:r>
            <a:r>
              <a:rPr lang="en-US" sz="2000" b="1" baseline="-25000" dirty="0">
                <a:solidFill>
                  <a:srgbClr val="000000"/>
                </a:solidFill>
              </a:rPr>
              <a:t>)</a:t>
            </a:r>
            <a:r>
              <a:rPr lang="en-US" sz="2000" b="1" dirty="0">
                <a:solidFill>
                  <a:srgbClr val="000000"/>
                </a:solidFill>
              </a:rPr>
              <a:t>     </a:t>
            </a:r>
          </a:p>
          <a:p>
            <a:pPr>
              <a:buSzPct val="100000"/>
              <a:defRPr/>
            </a:pPr>
            <a:r>
              <a:rPr lang="en-US" sz="2000" b="1" dirty="0">
                <a:solidFill>
                  <a:srgbClr val="000000"/>
                </a:solidFill>
              </a:rPr>
              <a:t>			</a:t>
            </a:r>
            <a:r>
              <a:rPr lang="en-US" b="1" dirty="0" err="1">
                <a:solidFill>
                  <a:srgbClr val="000000"/>
                </a:solidFill>
              </a:rPr>
              <a:t>Kp</a:t>
            </a:r>
            <a:r>
              <a:rPr lang="en-US" b="1" dirty="0">
                <a:solidFill>
                  <a:srgbClr val="000000"/>
                </a:solidFill>
              </a:rPr>
              <a:t>  =  1.45 x 10</a:t>
            </a:r>
            <a:r>
              <a:rPr lang="en-US" b="1" baseline="30000" dirty="0">
                <a:solidFill>
                  <a:srgbClr val="000000"/>
                </a:solidFill>
              </a:rPr>
              <a:t>-5</a:t>
            </a:r>
            <a:r>
              <a:rPr lang="en-US" b="1" dirty="0">
                <a:solidFill>
                  <a:srgbClr val="000000"/>
                </a:solidFill>
              </a:rPr>
              <a:t>  at 500°C</a:t>
            </a:r>
          </a:p>
          <a:p>
            <a:pPr>
              <a:buSzPct val="100000"/>
              <a:defRPr/>
            </a:pPr>
            <a:r>
              <a:rPr lang="en-US" sz="2800" b="1" dirty="0">
                <a:solidFill>
                  <a:srgbClr val="000000"/>
                </a:solidFill>
              </a:rPr>
              <a:t>	If an equilibrium mixture of the three gas 	started with partial pressures of 0.928 </a:t>
            </a:r>
            <a:r>
              <a:rPr lang="en-US" sz="2800" b="1" dirty="0" err="1">
                <a:solidFill>
                  <a:srgbClr val="000000"/>
                </a:solidFill>
              </a:rPr>
              <a:t>atm</a:t>
            </a:r>
            <a:r>
              <a:rPr lang="en-US" sz="2800" b="1" dirty="0">
                <a:solidFill>
                  <a:srgbClr val="000000"/>
                </a:solidFill>
              </a:rPr>
              <a:t> for H</a:t>
            </a:r>
            <a:r>
              <a:rPr lang="en-US" sz="2800" b="1" baseline="-25000" dirty="0">
                <a:solidFill>
                  <a:srgbClr val="000000"/>
                </a:solidFill>
              </a:rPr>
              <a:t>2 </a:t>
            </a:r>
            <a:r>
              <a:rPr lang="en-US" sz="2800" b="1" dirty="0">
                <a:solidFill>
                  <a:srgbClr val="000000"/>
                </a:solidFill>
              </a:rPr>
              <a:t>and 0.432 </a:t>
            </a:r>
            <a:r>
              <a:rPr lang="en-US" sz="2800" b="1" dirty="0" err="1">
                <a:solidFill>
                  <a:srgbClr val="000000"/>
                </a:solidFill>
              </a:rPr>
              <a:t>atm</a:t>
            </a:r>
            <a:r>
              <a:rPr lang="en-US" sz="2800" b="1" dirty="0">
                <a:solidFill>
                  <a:srgbClr val="000000"/>
                </a:solidFill>
              </a:rPr>
              <a:t> for N</a:t>
            </a:r>
            <a:r>
              <a:rPr lang="en-US" sz="2800" b="1" baseline="-25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, what is the partial pressure of NH</a:t>
            </a:r>
            <a:r>
              <a:rPr lang="en-US" sz="2800" b="1" baseline="-25000" dirty="0">
                <a:solidFill>
                  <a:srgbClr val="000000"/>
                </a:solidFill>
              </a:rPr>
              <a:t>3 (</a:t>
            </a:r>
            <a:r>
              <a:rPr lang="en-US" sz="2800" b="1" baseline="-25000" dirty="0" err="1">
                <a:solidFill>
                  <a:srgbClr val="000000"/>
                </a:solidFill>
              </a:rPr>
              <a:t>eq</a:t>
            </a:r>
            <a:r>
              <a:rPr lang="en-US" sz="2800" b="1" baseline="-25000" dirty="0">
                <a:solidFill>
                  <a:srgbClr val="000000"/>
                </a:solidFill>
              </a:rPr>
              <a:t>)</a:t>
            </a:r>
            <a:r>
              <a:rPr lang="en-US" sz="2800" b="1" dirty="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>
            <a:extLst>
              <a:ext uri="{FF2B5EF4-FFF2-40B4-BE49-F238E27FC236}">
                <a16:creationId xmlns:a16="http://schemas.microsoft.com/office/drawing/2014/main" xmlns="" id="{1D331251-C58C-4387-A5AA-DDB371ADE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8686800" cy="575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 algn="ctr">
              <a:buSzPct val="100000"/>
              <a:buFont typeface="Times New Roman" pitchFamily="16" charset="0"/>
              <a:buNone/>
              <a:defRPr/>
            </a:pPr>
            <a:r>
              <a:rPr lang="en-US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Calculating </a:t>
            </a:r>
            <a:r>
              <a:rPr lang="en-US" b="1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b="1" baseline="-25000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</a:t>
            </a:r>
            <a:endParaRPr lang="en-US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5.   The equilibrium constant for the Haber process at 472°C is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Kc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= 0.105.  A 2.00 L flask is filled with 0.500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mol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of ammonia and is then allowed to reach equilibrium at 472°C.  What are the equilibrium concentrations?</a:t>
            </a:r>
            <a:endParaRPr lang="en-US" b="1" dirty="0">
              <a:solidFill>
                <a:srgbClr val="006600"/>
              </a:solidFill>
              <a:latin typeface="Arial" charset="0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rgbClr val="006600"/>
                </a:solidFill>
                <a:latin typeface="Arial" charset="0"/>
              </a:rPr>
              <a:t>		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N</a:t>
            </a:r>
            <a:r>
              <a:rPr lang="en-US" b="1" baseline="-25000" dirty="0">
                <a:solidFill>
                  <a:srgbClr val="000099"/>
                </a:solidFill>
                <a:latin typeface="Arial" charset="0"/>
              </a:rPr>
              <a:t>2(g)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  +  3 H</a:t>
            </a:r>
            <a:r>
              <a:rPr lang="en-US" b="1" baseline="-25000" dirty="0">
                <a:solidFill>
                  <a:srgbClr val="000099"/>
                </a:solidFill>
                <a:latin typeface="Arial" charset="0"/>
              </a:rPr>
              <a:t>2(g)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  </a:t>
            </a:r>
            <a:r>
              <a:rPr lang="en-US" b="1" dirty="0">
                <a:solidFill>
                  <a:srgbClr val="000099"/>
                </a:solidFill>
                <a:latin typeface="Symbol" pitchFamily="16" charset="2"/>
              </a:rPr>
              <a:t>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  2 NH</a:t>
            </a:r>
            <a:r>
              <a:rPr lang="en-US" b="1" baseline="-25000" dirty="0">
                <a:solidFill>
                  <a:srgbClr val="000099"/>
                </a:solidFill>
                <a:latin typeface="Arial" charset="0"/>
              </a:rPr>
              <a:t>3(g)</a:t>
            </a:r>
          </a:p>
          <a:p>
            <a:pPr>
              <a:buSzPct val="100000"/>
              <a:defRPr/>
            </a:pPr>
            <a:endParaRPr lang="en-US" b="1" baseline="-25000" dirty="0">
              <a:solidFill>
                <a:srgbClr val="000099"/>
              </a:solidFill>
              <a:latin typeface="Arial" charset="0"/>
            </a:endParaRPr>
          </a:p>
          <a:p>
            <a:pPr>
              <a:buSzPct val="100000"/>
              <a:defRPr/>
            </a:pPr>
            <a:endParaRPr lang="en-US" b="1" dirty="0">
              <a:solidFill>
                <a:srgbClr val="006600"/>
              </a:solidFill>
              <a:latin typeface="Arial" charset="0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6.  For the reaction</a:t>
            </a:r>
          </a:p>
          <a:p>
            <a:pPr>
              <a:buSzPct val="100000"/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</a:rPr>
              <a:t>		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PCl</a:t>
            </a:r>
            <a:r>
              <a:rPr lang="en-US" b="1" baseline="-25000" dirty="0">
                <a:solidFill>
                  <a:srgbClr val="000099"/>
                </a:solidFill>
                <a:latin typeface="Arial" charset="0"/>
              </a:rPr>
              <a:t>5(g)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b="1" dirty="0">
                <a:solidFill>
                  <a:srgbClr val="000099"/>
                </a:solidFill>
                <a:latin typeface="Symbol" pitchFamily="16" charset="2"/>
              </a:rPr>
              <a:t>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  PCl</a:t>
            </a:r>
            <a:r>
              <a:rPr lang="en-US" b="1" baseline="-25000" dirty="0">
                <a:solidFill>
                  <a:srgbClr val="000099"/>
                </a:solidFill>
                <a:latin typeface="Arial" charset="0"/>
              </a:rPr>
              <a:t>3(g)</a:t>
            </a:r>
            <a:r>
              <a:rPr lang="en-US" b="1" dirty="0">
                <a:solidFill>
                  <a:srgbClr val="000099"/>
                </a:solidFill>
                <a:latin typeface="Arial" charset="0"/>
              </a:rPr>
              <a:t>  +  Cl</a:t>
            </a:r>
            <a:r>
              <a:rPr lang="en-US" b="1" baseline="-25000" dirty="0">
                <a:solidFill>
                  <a:srgbClr val="000099"/>
                </a:solidFill>
                <a:latin typeface="Arial" charset="0"/>
              </a:rPr>
              <a:t>2(g)</a:t>
            </a:r>
          </a:p>
          <a:p>
            <a:pPr>
              <a:buSzPct val="100000"/>
              <a:defRPr/>
            </a:pPr>
            <a:endParaRPr lang="en-US" b="1" baseline="-25000" dirty="0">
              <a:solidFill>
                <a:srgbClr val="000000"/>
              </a:solidFill>
              <a:latin typeface="Arial" charset="0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at a certain temperature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Kc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equals 450.  What will	happen when 0.10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mol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of PCl</a:t>
            </a:r>
            <a:r>
              <a:rPr lang="en-US" b="1" baseline="-25000" dirty="0">
                <a:solidFill>
                  <a:schemeClr val="tx1"/>
                </a:solidFill>
                <a:latin typeface="Arial" charset="0"/>
              </a:rPr>
              <a:t>5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, 1.0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mol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of PCl</a:t>
            </a:r>
            <a:r>
              <a:rPr lang="en-US" b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, and	l.5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mol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of Cl</a:t>
            </a:r>
            <a:r>
              <a:rPr lang="en-US" b="1" baseline="-25000" dirty="0">
                <a:solidFill>
                  <a:schemeClr val="tx1"/>
                </a:solidFill>
                <a:latin typeface="Arial" charset="0"/>
              </a:rPr>
              <a:t>2 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are added to a 2.0-L container and the system is brought to the temperature at which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Kc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=450.  What are the equilibrium concentrations?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>
            <a:extLst>
              <a:ext uri="{FF2B5EF4-FFF2-40B4-BE49-F238E27FC236}">
                <a16:creationId xmlns:a16="http://schemas.microsoft.com/office/drawing/2014/main" xmlns="" id="{BA14AF27-D4B1-4514-B085-6FEA40570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86868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 algn="ctr">
              <a:buSzPct val="100000"/>
              <a:buFont typeface="Times New Roman" pitchFamily="16" charset="0"/>
              <a:buNone/>
              <a:defRPr/>
            </a:pPr>
            <a:r>
              <a:rPr lang="en-US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Calculating </a:t>
            </a:r>
            <a:r>
              <a:rPr lang="en-US" b="1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b="1" baseline="-25000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</a:t>
            </a:r>
            <a:endParaRPr lang="en-US" b="1" dirty="0">
              <a:solidFill>
                <a:srgbClr val="BD13A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SzPct val="100000"/>
              <a:defRPr/>
            </a:pPr>
            <a:endParaRPr lang="en-US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7. A mixture of 0.005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mol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of hydrogen and 0.01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mol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iodine is placed in a 5.0 L container at 448 </a:t>
            </a:r>
            <a:r>
              <a:rPr lang="en-US" b="1" baseline="30000" dirty="0" err="1">
                <a:solidFill>
                  <a:schemeClr val="tx1"/>
                </a:solidFill>
                <a:latin typeface="Arial" charset="0"/>
              </a:rPr>
              <a:t>o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and allowed to reach equilibrium.  Analysis of the equilibrium mixture shows the [HI] to be 1.87x10</a:t>
            </a:r>
            <a:r>
              <a:rPr lang="en-US" b="1" baseline="30000" dirty="0">
                <a:solidFill>
                  <a:schemeClr val="tx1"/>
                </a:solidFill>
                <a:latin typeface="Arial" charset="0"/>
              </a:rPr>
              <a:t>-3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M. Calculate K at this temperature.</a:t>
            </a:r>
          </a:p>
          <a:p>
            <a:pPr>
              <a:buSzPct val="100000"/>
              <a:defRPr/>
            </a:pPr>
            <a:endParaRPr lang="en-US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endParaRPr lang="en-US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8. In the decomposition of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HI 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into its elements; what would be the equilibrium partial pressures of each constituent, if the initial pressure of each introduced into the reaction chamber was 1.00 M? </a:t>
            </a:r>
            <a:r>
              <a:rPr lang="en-US" b="1" dirty="0" err="1">
                <a:solidFill>
                  <a:schemeClr val="tx1"/>
                </a:solidFill>
                <a:latin typeface="Arial" charset="0"/>
              </a:rPr>
              <a:t>Kp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= 0.0108 at this temperature.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>
            <a:extLst>
              <a:ext uri="{FF2B5EF4-FFF2-40B4-BE49-F238E27FC236}">
                <a16:creationId xmlns:a16="http://schemas.microsoft.com/office/drawing/2014/main" xmlns="" id="{FF8939B3-BE0D-4281-80D2-418A769D1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5100"/>
            <a:ext cx="8686800" cy="652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 algn="ctr">
              <a:buSzPct val="100000"/>
              <a:buFont typeface="Times New Roman" pitchFamily="1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 GE #7  on Calculating </a:t>
            </a:r>
            <a:r>
              <a:rPr lang="en-US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z="2000" b="1" baseline="-25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1) The decomposition of ammonia is: 2 NH</a:t>
            </a:r>
            <a:r>
              <a:rPr lang="en-US" sz="1600" baseline="-25000" dirty="0">
                <a:solidFill>
                  <a:schemeClr val="tx1"/>
                </a:solidFill>
              </a:rPr>
              <a:t>3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 → N</a:t>
            </a:r>
            <a:r>
              <a:rPr lang="en-US" sz="1600" baseline="-25000" dirty="0">
                <a:solidFill>
                  <a:schemeClr val="tx1"/>
                </a:solidFill>
              </a:rPr>
              <a:t>2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 + 3 H</a:t>
            </a:r>
            <a:r>
              <a:rPr lang="en-US" sz="1600" baseline="-25000" dirty="0">
                <a:solidFill>
                  <a:schemeClr val="tx1"/>
                </a:solidFill>
              </a:rPr>
              <a:t>2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). If </a:t>
            </a:r>
            <a:r>
              <a:rPr lang="en-US" sz="1600" i="1" dirty="0" err="1">
                <a:solidFill>
                  <a:schemeClr val="tx1"/>
                </a:solidFill>
              </a:rPr>
              <a:t>K</a:t>
            </a:r>
            <a:r>
              <a:rPr lang="en-US" sz="1600" baseline="-25000" dirty="0" err="1">
                <a:solidFill>
                  <a:schemeClr val="tx1"/>
                </a:solidFill>
              </a:rPr>
              <a:t>p</a:t>
            </a:r>
            <a:r>
              <a:rPr lang="en-US" sz="1600" dirty="0">
                <a:solidFill>
                  <a:schemeClr val="tx1"/>
                </a:solidFill>
              </a:rPr>
              <a:t> is 1.5 × 10</a:t>
            </a:r>
            <a:r>
              <a:rPr lang="en-US" sz="1600" baseline="30000" dirty="0">
                <a:solidFill>
                  <a:schemeClr val="tx1"/>
                </a:solidFill>
              </a:rPr>
              <a:t>3</a:t>
            </a:r>
            <a:r>
              <a:rPr lang="en-US" sz="1600" dirty="0">
                <a:solidFill>
                  <a:schemeClr val="tx1"/>
                </a:solidFill>
              </a:rPr>
              <a:t> at 400°C, what is the partial pressure of ammonia at equilibrium when N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is 0. 10 </a:t>
            </a:r>
            <a:r>
              <a:rPr lang="en-US" sz="1600" dirty="0" err="1">
                <a:solidFill>
                  <a:schemeClr val="tx1"/>
                </a:solidFill>
              </a:rPr>
              <a:t>atm</a:t>
            </a:r>
            <a:r>
              <a:rPr lang="en-US" sz="1600" dirty="0">
                <a:solidFill>
                  <a:schemeClr val="tx1"/>
                </a:solidFill>
              </a:rPr>
              <a:t> and H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is 0.15 </a:t>
            </a:r>
            <a:r>
              <a:rPr lang="en-US" sz="1600" dirty="0" err="1">
                <a:solidFill>
                  <a:schemeClr val="tx1"/>
                </a:solidFill>
              </a:rPr>
              <a:t>atm</a:t>
            </a:r>
            <a:r>
              <a:rPr lang="en-US" sz="1600" dirty="0">
                <a:solidFill>
                  <a:schemeClr val="tx1"/>
                </a:solidFill>
              </a:rPr>
              <a:t>? 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buSzPct val="100000"/>
              <a:defRPr/>
            </a:pPr>
            <a:endParaRPr lang="en-US" sz="1600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endParaRPr lang="en-US" sz="1600" b="1" dirty="0">
              <a:solidFill>
                <a:schemeClr val="tx1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2) At a certain temperature, </a:t>
            </a:r>
            <a:r>
              <a:rPr lang="en-US" sz="1600" i="1" dirty="0">
                <a:solidFill>
                  <a:schemeClr val="tx1"/>
                </a:solidFill>
              </a:rPr>
              <a:t>K</a:t>
            </a:r>
            <a:r>
              <a:rPr lang="en-US" sz="1600" dirty="0">
                <a:solidFill>
                  <a:schemeClr val="tx1"/>
                </a:solidFill>
              </a:rPr>
              <a:t>c equals 1.4 × 10</a:t>
            </a:r>
            <a:r>
              <a:rPr lang="en-US" sz="1600" baseline="30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for the reaction: 2 CO(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 + O</a:t>
            </a:r>
            <a:r>
              <a:rPr lang="en-US" sz="1600" baseline="-25000" dirty="0">
                <a:solidFill>
                  <a:schemeClr val="tx1"/>
                </a:solidFill>
              </a:rPr>
              <a:t>2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 ⇌ 2 CO</a:t>
            </a:r>
            <a:r>
              <a:rPr lang="en-US" sz="1600" baseline="-25000" dirty="0">
                <a:solidFill>
                  <a:schemeClr val="tx1"/>
                </a:solidFill>
              </a:rPr>
              <a:t>2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).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If a  3.00-L flask contains 0.400 </a:t>
            </a:r>
            <a:r>
              <a:rPr lang="en-US" sz="1600" dirty="0" err="1">
                <a:solidFill>
                  <a:schemeClr val="tx1"/>
                </a:solidFill>
              </a:rPr>
              <a:t>mol</a:t>
            </a:r>
            <a:r>
              <a:rPr lang="en-US" sz="1600" dirty="0">
                <a:solidFill>
                  <a:schemeClr val="tx1"/>
                </a:solidFill>
              </a:rPr>
              <a:t> of CO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and 0.100 </a:t>
            </a:r>
            <a:r>
              <a:rPr lang="en-US" sz="1600" dirty="0" err="1">
                <a:solidFill>
                  <a:schemeClr val="tx1"/>
                </a:solidFill>
              </a:rPr>
              <a:t>mol</a:t>
            </a:r>
            <a:r>
              <a:rPr lang="en-US" sz="1600" dirty="0">
                <a:solidFill>
                  <a:schemeClr val="tx1"/>
                </a:solidFill>
              </a:rPr>
              <a:t> of O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at equilibrium, how many moles of CO are also present in the flask? 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>
              <a:buSzPct val="100000"/>
              <a:defRPr/>
            </a:pPr>
            <a:endParaRPr lang="en-US" sz="1600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endParaRPr lang="en-US" sz="1600" b="1" dirty="0">
              <a:solidFill>
                <a:schemeClr val="tx1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3) At a certain temperature the equilibrium constant, </a:t>
            </a:r>
            <a:r>
              <a:rPr lang="en-US" sz="1600" i="1" dirty="0">
                <a:solidFill>
                  <a:schemeClr val="tx1"/>
                </a:solidFill>
              </a:rPr>
              <a:t>K</a:t>
            </a:r>
            <a:r>
              <a:rPr lang="en-US" sz="1600" baseline="-25000" dirty="0">
                <a:solidFill>
                  <a:schemeClr val="tx1"/>
                </a:solidFill>
              </a:rPr>
              <a:t>c</a:t>
            </a:r>
            <a:r>
              <a:rPr lang="en-US" sz="1600" dirty="0">
                <a:solidFill>
                  <a:schemeClr val="tx1"/>
                </a:solidFill>
              </a:rPr>
              <a:t>, equals 0.11 for the reaction:</a:t>
            </a: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2 </a:t>
            </a:r>
            <a:r>
              <a:rPr lang="en-US" sz="1600" dirty="0" err="1">
                <a:solidFill>
                  <a:schemeClr val="tx1"/>
                </a:solidFill>
              </a:rPr>
              <a:t>ICl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 ⇌ I</a:t>
            </a:r>
            <a:r>
              <a:rPr lang="en-US" sz="1600" baseline="-25000" dirty="0">
                <a:solidFill>
                  <a:schemeClr val="tx1"/>
                </a:solidFill>
              </a:rPr>
              <a:t>2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 + Cl</a:t>
            </a:r>
            <a:r>
              <a:rPr lang="en-US" sz="1600" baseline="-25000" dirty="0">
                <a:solidFill>
                  <a:schemeClr val="tx1"/>
                </a:solidFill>
              </a:rPr>
              <a:t>2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>
                <a:solidFill>
                  <a:schemeClr val="tx1"/>
                </a:solidFill>
              </a:rPr>
              <a:t>g</a:t>
            </a:r>
            <a:r>
              <a:rPr lang="en-US" sz="1600" dirty="0">
                <a:solidFill>
                  <a:schemeClr val="tx1"/>
                </a:solidFill>
              </a:rPr>
              <a:t>).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What is the equilibrium concentration of </a:t>
            </a:r>
            <a:r>
              <a:rPr lang="en-US" sz="1600" dirty="0" err="1">
                <a:solidFill>
                  <a:schemeClr val="tx1"/>
                </a:solidFill>
              </a:rPr>
              <a:t>ICl</a:t>
            </a:r>
            <a:r>
              <a:rPr lang="en-US" sz="1600" dirty="0">
                <a:solidFill>
                  <a:schemeClr val="tx1"/>
                </a:solidFill>
              </a:rPr>
              <a:t> if 0. 45 </a:t>
            </a:r>
            <a:r>
              <a:rPr lang="en-US" sz="1600" dirty="0" err="1">
                <a:solidFill>
                  <a:schemeClr val="tx1"/>
                </a:solidFill>
              </a:rPr>
              <a:t>mol</a:t>
            </a:r>
            <a:r>
              <a:rPr lang="en-US" sz="1600" dirty="0">
                <a:solidFill>
                  <a:schemeClr val="tx1"/>
                </a:solidFill>
              </a:rPr>
              <a:t> of I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and 0. 45 </a:t>
            </a:r>
            <a:r>
              <a:rPr lang="en-US" sz="1600" dirty="0" err="1">
                <a:solidFill>
                  <a:schemeClr val="tx1"/>
                </a:solidFill>
              </a:rPr>
              <a:t>mol</a:t>
            </a:r>
            <a:r>
              <a:rPr lang="en-US" sz="1600" dirty="0">
                <a:solidFill>
                  <a:schemeClr val="tx1"/>
                </a:solidFill>
              </a:rPr>
              <a:t> of Cl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 are initially mixed in a 2.0-L flask? </a:t>
            </a:r>
          </a:p>
          <a:p>
            <a:pPr>
              <a:buSzPct val="100000"/>
              <a:defRPr/>
            </a:pPr>
            <a:endParaRPr lang="en-US" sz="1600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endParaRPr lang="en-US" sz="1600" b="1" dirty="0">
              <a:solidFill>
                <a:schemeClr val="tx1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4) </a:t>
            </a:r>
            <a:r>
              <a:rPr lang="en-US" sz="1600" i="1" dirty="0">
                <a:solidFill>
                  <a:schemeClr val="tx1"/>
                </a:solidFill>
              </a:rPr>
              <a:t>K</a:t>
            </a:r>
            <a:r>
              <a:rPr lang="en-US" sz="1600" baseline="-25000" dirty="0">
                <a:solidFill>
                  <a:schemeClr val="tx1"/>
                </a:solidFill>
              </a:rPr>
              <a:t>c</a:t>
            </a:r>
            <a:r>
              <a:rPr lang="en-US" sz="1600" dirty="0">
                <a:solidFill>
                  <a:schemeClr val="tx1"/>
                </a:solidFill>
              </a:rPr>
              <a:t> is 1.67 × 10</a:t>
            </a:r>
            <a:r>
              <a:rPr lang="en-US" sz="1600" baseline="30000" dirty="0">
                <a:solidFill>
                  <a:schemeClr val="tx1"/>
                </a:solidFill>
              </a:rPr>
              <a:t>20</a:t>
            </a:r>
            <a:r>
              <a:rPr lang="en-US" sz="1600" dirty="0">
                <a:solidFill>
                  <a:schemeClr val="tx1"/>
                </a:solidFill>
              </a:rPr>
              <a:t> at 25°C for the formation of iron(III) oxalate complex ion:</a:t>
            </a:r>
          </a:p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Fe</a:t>
            </a:r>
            <a:r>
              <a:rPr lang="en-US" sz="1600" baseline="30000" dirty="0">
                <a:solidFill>
                  <a:schemeClr val="tx1"/>
                </a:solidFill>
              </a:rPr>
              <a:t>3+ 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 err="1">
                <a:solidFill>
                  <a:schemeClr val="tx1"/>
                </a:solidFill>
              </a:rPr>
              <a:t>aq</a:t>
            </a:r>
            <a:r>
              <a:rPr lang="en-US" sz="1600" dirty="0">
                <a:solidFill>
                  <a:schemeClr val="tx1"/>
                </a:solidFill>
              </a:rPr>
              <a:t>) + 3 C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O</a:t>
            </a:r>
            <a:r>
              <a:rPr lang="en-US" sz="1600" baseline="-25000" dirty="0">
                <a:solidFill>
                  <a:schemeClr val="tx1"/>
                </a:solidFill>
              </a:rPr>
              <a:t>4</a:t>
            </a:r>
            <a:r>
              <a:rPr lang="en-US" sz="1600" baseline="30000" dirty="0">
                <a:solidFill>
                  <a:schemeClr val="tx1"/>
                </a:solidFill>
              </a:rPr>
              <a:t>2-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 err="1">
                <a:solidFill>
                  <a:schemeClr val="tx1"/>
                </a:solidFill>
              </a:rPr>
              <a:t>aq</a:t>
            </a:r>
            <a:r>
              <a:rPr lang="en-US" sz="1600" dirty="0">
                <a:solidFill>
                  <a:schemeClr val="tx1"/>
                </a:solidFill>
              </a:rPr>
              <a:t>) ⇌ [Fe(C</a:t>
            </a:r>
            <a:r>
              <a:rPr lang="en-US" sz="1600" baseline="-25000" dirty="0">
                <a:solidFill>
                  <a:schemeClr val="tx1"/>
                </a:solidFill>
              </a:rPr>
              <a:t>2</a:t>
            </a:r>
            <a:r>
              <a:rPr lang="en-US" sz="1600" dirty="0">
                <a:solidFill>
                  <a:schemeClr val="tx1"/>
                </a:solidFill>
              </a:rPr>
              <a:t>O</a:t>
            </a:r>
            <a:r>
              <a:rPr lang="en-US" sz="1600" baseline="-25000" dirty="0">
                <a:solidFill>
                  <a:schemeClr val="tx1"/>
                </a:solidFill>
              </a:rPr>
              <a:t>4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r>
              <a:rPr lang="en-US" sz="1600" baseline="-25000" dirty="0">
                <a:solidFill>
                  <a:schemeClr val="tx1"/>
                </a:solidFill>
              </a:rPr>
              <a:t>3</a:t>
            </a:r>
            <a:r>
              <a:rPr lang="en-US" sz="1600" dirty="0">
                <a:solidFill>
                  <a:schemeClr val="tx1"/>
                </a:solidFill>
              </a:rPr>
              <a:t>]</a:t>
            </a:r>
            <a:r>
              <a:rPr lang="en-US" sz="1600" baseline="30000" dirty="0">
                <a:solidFill>
                  <a:schemeClr val="tx1"/>
                </a:solidFill>
              </a:rPr>
              <a:t>3-</a:t>
            </a:r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i="1" dirty="0" err="1">
                <a:solidFill>
                  <a:schemeClr val="tx1"/>
                </a:solidFill>
              </a:rPr>
              <a:t>aq</a:t>
            </a:r>
            <a:r>
              <a:rPr lang="en-US" sz="1600" dirty="0">
                <a:solidFill>
                  <a:schemeClr val="tx1"/>
                </a:solidFill>
              </a:rPr>
              <a:t>).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1600" dirty="0">
                <a:solidFill>
                  <a:schemeClr val="tx1"/>
                </a:solidFill>
              </a:rPr>
              <a:t>If 0. 0200 M Fe</a:t>
            </a:r>
            <a:r>
              <a:rPr lang="en-US" sz="1600" baseline="30000" dirty="0">
                <a:solidFill>
                  <a:schemeClr val="tx1"/>
                </a:solidFill>
              </a:rPr>
              <a:t>3+ </a:t>
            </a:r>
            <a:r>
              <a:rPr lang="en-US" sz="1600" dirty="0">
                <a:solidFill>
                  <a:schemeClr val="tx1"/>
                </a:solidFill>
              </a:rPr>
              <a:t>is initially mixed with 1.00 M oxalate ion, what is the concentration of Fe</a:t>
            </a:r>
            <a:r>
              <a:rPr lang="en-US" sz="1600" baseline="30000" dirty="0">
                <a:solidFill>
                  <a:schemeClr val="tx1"/>
                </a:solidFill>
              </a:rPr>
              <a:t>3+ </a:t>
            </a:r>
            <a:r>
              <a:rPr lang="en-US" sz="1600" dirty="0">
                <a:solidFill>
                  <a:schemeClr val="tx1"/>
                </a:solidFill>
              </a:rPr>
              <a:t>ion at equilibrium? Assume all of the iron is converted to complex ion and then calculate how much complex returns to iron.</a:t>
            </a:r>
          </a:p>
          <a:p>
            <a:pPr>
              <a:buSzPct val="100000"/>
              <a:defRPr/>
            </a:pPr>
            <a:endParaRPr lang="en-US" sz="1400" b="1" dirty="0">
              <a:solidFill>
                <a:schemeClr val="tx1"/>
              </a:solidFill>
              <a:latin typeface="Arial" charset="0"/>
            </a:endParaRPr>
          </a:p>
          <a:p>
            <a:pPr>
              <a:buSzPct val="100000"/>
              <a:defRPr/>
            </a:pPr>
            <a:endParaRPr lang="en-US" sz="12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xmlns="" id="{42B586E3-2025-45B2-AF4B-B97455EE338B}"/>
              </a:ext>
            </a:extLst>
          </p:cNvPr>
          <p:cNvSpPr/>
          <p:nvPr/>
        </p:nvSpPr>
        <p:spPr bwMode="auto">
          <a:xfrm>
            <a:off x="8305800" y="6108700"/>
            <a:ext cx="304800" cy="304800"/>
          </a:xfrm>
          <a:prstGeom prst="star5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>
              <a:latin typeface="Times New Roman" pitchFamily="16" charset="0"/>
              <a:ea typeface="Microsoft YaHei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>
            <a:extLst>
              <a:ext uri="{FF2B5EF4-FFF2-40B4-BE49-F238E27FC236}">
                <a16:creationId xmlns:a16="http://schemas.microsoft.com/office/drawing/2014/main" xmlns="" id="{C4D2E5E3-E503-4164-B298-CD03731F2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8" y="304800"/>
            <a:ext cx="9185275" cy="628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en-US" sz="2000" b="1" dirty="0"/>
              <a:t>   </a:t>
            </a:r>
            <a:r>
              <a:rPr lang="en-US" sz="2000" b="1" u="sng" dirty="0"/>
              <a:t>EFFECT OF VARIOUS DISTURBANCES ON AN EQUILIBRIUM SYSTEM</a:t>
            </a:r>
          </a:p>
          <a:p>
            <a:pPr>
              <a:buSzPct val="100000"/>
              <a:defRPr/>
            </a:pPr>
            <a:endParaRPr lang="en-US" sz="2000" b="1" u="sng" dirty="0"/>
          </a:p>
          <a:p>
            <a:pPr>
              <a:buSzPct val="100000"/>
              <a:defRPr/>
            </a:pPr>
            <a:endParaRPr lang="en-US" sz="2000" b="1" u="sng" dirty="0"/>
          </a:p>
          <a:p>
            <a:pPr>
              <a:buSzPct val="100000"/>
              <a:defRPr/>
            </a:pPr>
            <a:r>
              <a:rPr lang="en-US" sz="1800" b="1" dirty="0"/>
              <a:t>DISTURBANCE	    NET DIRECTION OF REACTION            EFFECT ON VALUE OF K</a:t>
            </a:r>
          </a:p>
          <a:p>
            <a:pPr>
              <a:buSzPct val="100000"/>
              <a:defRPr/>
            </a:pPr>
            <a:endParaRPr lang="en-US" sz="1800" b="1" dirty="0"/>
          </a:p>
          <a:p>
            <a:pPr>
              <a:buSzPct val="100000"/>
              <a:defRPr/>
            </a:pPr>
            <a:r>
              <a:rPr lang="en-US" sz="1800" b="1" dirty="0"/>
              <a:t>Concentration</a:t>
            </a:r>
          </a:p>
          <a:p>
            <a:pPr>
              <a:buSzPct val="100000"/>
              <a:defRPr/>
            </a:pPr>
            <a:r>
              <a:rPr lang="en-US" sz="1800" b="1" dirty="0"/>
              <a:t>     Increase (reactant)	Toward formation of product		None</a:t>
            </a:r>
          </a:p>
          <a:p>
            <a:pPr>
              <a:buSzPct val="100000"/>
              <a:defRPr/>
            </a:pPr>
            <a:r>
              <a:rPr lang="en-US" sz="1800" b="1" dirty="0"/>
              <a:t>     Decrease (reactant)	Toward formation of reactant		None</a:t>
            </a:r>
          </a:p>
          <a:p>
            <a:pPr>
              <a:buSzPct val="100000"/>
              <a:defRPr/>
            </a:pPr>
            <a:endParaRPr lang="en-US" sz="1800" b="1" dirty="0"/>
          </a:p>
          <a:p>
            <a:pPr>
              <a:buSzPct val="100000"/>
              <a:defRPr/>
            </a:pPr>
            <a:r>
              <a:rPr lang="en-US" sz="1800" b="1" dirty="0"/>
              <a:t>Pressure (volume)</a:t>
            </a:r>
          </a:p>
          <a:p>
            <a:pPr>
              <a:buSzPct val="100000"/>
              <a:defRPr/>
            </a:pPr>
            <a:r>
              <a:rPr lang="en-US" sz="1800" b="1" dirty="0"/>
              <a:t>    Increase P		Toward formation of lower</a:t>
            </a:r>
          </a:p>
          <a:p>
            <a:pPr>
              <a:buSzPct val="100000"/>
              <a:defRPr/>
            </a:pPr>
            <a:r>
              <a:rPr lang="en-US" sz="1800" b="1" dirty="0"/>
              <a:t>				amount (</a:t>
            </a:r>
            <a:r>
              <a:rPr lang="en-US" sz="1800" b="1" dirty="0" err="1"/>
              <a:t>mol</a:t>
            </a:r>
            <a:r>
              <a:rPr lang="en-US" sz="1800" b="1" dirty="0"/>
              <a:t>) of gas1			None</a:t>
            </a:r>
          </a:p>
          <a:p>
            <a:pPr>
              <a:buSzPct val="100000"/>
              <a:defRPr/>
            </a:pPr>
            <a:r>
              <a:rPr lang="en-US" sz="1800" b="1" dirty="0"/>
              <a:t>    Decrease P		Toward formation of higher</a:t>
            </a:r>
          </a:p>
          <a:p>
            <a:pPr>
              <a:buSzPct val="100000"/>
              <a:defRPr/>
            </a:pPr>
            <a:r>
              <a:rPr lang="en-US" sz="1800" b="1" dirty="0"/>
              <a:t>				amount (</a:t>
            </a:r>
            <a:r>
              <a:rPr lang="en-US" sz="1800" b="1" dirty="0" err="1"/>
              <a:t>mol</a:t>
            </a:r>
            <a:r>
              <a:rPr lang="en-US" sz="1800" b="1" dirty="0"/>
              <a:t>) of gas			None</a:t>
            </a:r>
          </a:p>
          <a:p>
            <a:pPr>
              <a:buSzPct val="100000"/>
              <a:defRPr/>
            </a:pPr>
            <a:endParaRPr lang="en-US" sz="1800" b="1" dirty="0"/>
          </a:p>
          <a:p>
            <a:pPr>
              <a:buSzPct val="100000"/>
              <a:defRPr/>
            </a:pPr>
            <a:r>
              <a:rPr lang="en-US" sz="1800" b="1" dirty="0"/>
              <a:t>Temperature</a:t>
            </a:r>
          </a:p>
          <a:p>
            <a:pPr>
              <a:buSzPct val="100000"/>
              <a:defRPr/>
            </a:pPr>
            <a:r>
              <a:rPr lang="en-US" sz="1800" b="1" dirty="0"/>
              <a:t>    Increase T		Toward absorption of heat		 Increases </a:t>
            </a:r>
            <a:r>
              <a:rPr lang="en-US" sz="1800" b="1" dirty="0">
                <a:latin typeface="Symbol" pitchFamily="16" charset="2"/>
              </a:rPr>
              <a:t></a:t>
            </a:r>
            <a:r>
              <a:rPr lang="en-US" sz="1800" b="1" dirty="0" err="1"/>
              <a:t>H°rxn</a:t>
            </a:r>
            <a:r>
              <a:rPr lang="en-US" sz="1800" b="1" dirty="0"/>
              <a:t>&gt;0</a:t>
            </a:r>
          </a:p>
          <a:p>
            <a:pPr>
              <a:buSzPct val="100000"/>
              <a:defRPr/>
            </a:pPr>
            <a:r>
              <a:rPr lang="en-US" sz="1800" b="1" dirty="0"/>
              <a:t>								Decreases if </a:t>
            </a:r>
            <a:r>
              <a:rPr lang="en-US" sz="1800" b="1" dirty="0">
                <a:latin typeface="Symbol" pitchFamily="16" charset="2"/>
              </a:rPr>
              <a:t></a:t>
            </a:r>
            <a:r>
              <a:rPr lang="en-US" sz="1800" b="1" dirty="0" err="1"/>
              <a:t>H°rxn</a:t>
            </a:r>
            <a:r>
              <a:rPr lang="en-US" sz="1800" b="1" dirty="0"/>
              <a:t>&lt;0</a:t>
            </a:r>
          </a:p>
          <a:p>
            <a:pPr>
              <a:buSzPct val="100000"/>
              <a:defRPr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    Decrease T		Toward release of heat		Increases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Symbol" pitchFamily="16" charset="2"/>
              </a:rPr>
              <a:t></a:t>
            </a:r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</a:rPr>
              <a:t>H°rxn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&lt;0</a:t>
            </a:r>
          </a:p>
          <a:p>
            <a:pPr>
              <a:buSzPct val="100000"/>
              <a:defRPr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								Decreases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Symbol" pitchFamily="16" charset="2"/>
              </a:rPr>
              <a:t></a:t>
            </a:r>
            <a:r>
              <a:rPr lang="en-US" sz="1800" b="1" dirty="0" err="1">
                <a:solidFill>
                  <a:schemeClr val="accent6">
                    <a:lumMod val="75000"/>
                  </a:schemeClr>
                </a:solidFill>
              </a:rPr>
              <a:t>H°rxn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&gt;0</a:t>
            </a:r>
          </a:p>
          <a:p>
            <a:pPr>
              <a:buSzPct val="100000"/>
              <a:defRPr/>
            </a:pPr>
            <a:r>
              <a:rPr lang="en-US" sz="1800" b="1" dirty="0"/>
              <a:t>Catalyst added		None; rates of forward and </a:t>
            </a:r>
          </a:p>
          <a:p>
            <a:pPr>
              <a:buSzPct val="100000"/>
              <a:defRPr/>
            </a:pPr>
            <a:r>
              <a:rPr lang="en-US" sz="1800" b="1" dirty="0"/>
              <a:t>    			reverse reactions increase equally		None</a:t>
            </a:r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49213" y="1524000"/>
            <a:ext cx="91440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450850" y="304800"/>
            <a:ext cx="7816850" cy="588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b="1">
                <a:solidFill>
                  <a:srgbClr val="008080"/>
                </a:solidFill>
              </a:rPr>
              <a:t>		</a:t>
            </a:r>
            <a:r>
              <a:rPr lang="en-US" altLang="en-US" b="1" u="sng">
                <a:solidFill>
                  <a:srgbClr val="000000"/>
                </a:solidFill>
                <a:latin typeface="Arial" panose="020B0604020202020204" pitchFamily="34" charset="0"/>
              </a:rPr>
              <a:t>VAN’T HOFF EQUATION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Changes in K due to T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	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	In  </a:t>
            </a:r>
            <a:r>
              <a:rPr lang="en-US" altLang="en-US" b="1" u="sng">
                <a:solidFill>
                  <a:srgbClr val="FF0000"/>
                </a:solidFill>
                <a:latin typeface="Arial" panose="020B0604020202020204" pitchFamily="34" charset="0"/>
              </a:rPr>
              <a:t>K</a:t>
            </a:r>
            <a:r>
              <a:rPr lang="en-US" altLang="en-US" b="1" u="sng" baseline="-250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  =    </a:t>
            </a:r>
            <a:r>
              <a:rPr lang="en-US" altLang="en-US" b="1" u="sng">
                <a:solidFill>
                  <a:srgbClr val="FF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b="1" u="sng">
                <a:solidFill>
                  <a:srgbClr val="FF0000"/>
                </a:solidFill>
                <a:latin typeface="Arial" panose="020B0604020202020204" pitchFamily="34" charset="0"/>
              </a:rPr>
              <a:t>H°</a:t>
            </a:r>
            <a:r>
              <a:rPr lang="en-US" altLang="en-US" b="1" u="sng" baseline="-25000">
                <a:solidFill>
                  <a:srgbClr val="FF0000"/>
                </a:solidFill>
                <a:latin typeface="Arial" panose="020B0604020202020204" pitchFamily="34" charset="0"/>
              </a:rPr>
              <a:t>rxn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  ( </a:t>
            </a:r>
            <a:r>
              <a:rPr lang="en-US" altLang="en-US" b="1" u="sng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   -   </a:t>
            </a:r>
            <a:r>
              <a:rPr lang="en-US" altLang="en-US" b="1" u="sng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  <a:p>
            <a:pPr>
              <a:buSzPct val="100000"/>
            </a:pP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 		     K</a:t>
            </a:r>
            <a:r>
              <a:rPr lang="en-US" altLang="en-US" b="1" baseline="-2500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          R          T</a:t>
            </a:r>
            <a:r>
              <a:rPr lang="en-US" altLang="en-US" b="1" baseline="-2500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      T</a:t>
            </a:r>
            <a:r>
              <a:rPr lang="en-US" altLang="en-US" b="1" baseline="-2500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R  =  8.314 J/mol K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T  =  Kelvin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The formation of methanol is an important industrial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reaction in the processing of new fuels.  At 298K, 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K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=  2.25 x 10</a:t>
            </a:r>
            <a:r>
              <a:rPr lang="en-US" altLang="en-US" b="1" baseline="3000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for the reaction 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CO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(g)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+  2 H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2(g)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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CH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OH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(l)</a:t>
            </a:r>
          </a:p>
          <a:p>
            <a:pPr>
              <a:buSzPct val="100000"/>
            </a:pPr>
            <a:endParaRPr lang="en-US" altLang="en-US" b="1" baseline="-25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If 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H°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rxn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 =  -128 kJ/mol CH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OH, calculate K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at 0°C.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990600" y="381000"/>
            <a:ext cx="5464175" cy="1016000"/>
          </a:xfrm>
          <a:prstGeom prst="rect">
            <a:avLst/>
          </a:prstGeom>
          <a:gradFill rotWithShape="0">
            <a:gsLst>
              <a:gs pos="0">
                <a:srgbClr val="AAAAAA"/>
              </a:gs>
              <a:gs pos="50000">
                <a:srgbClr val="FFFFFF"/>
              </a:gs>
              <a:gs pos="100000">
                <a:srgbClr val="AAAAAA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500"/>
              </a:spcBef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The van’t Hoff Equation</a:t>
            </a:r>
          </a:p>
          <a:p>
            <a:pPr algn="r">
              <a:spcBef>
                <a:spcPts val="1500"/>
              </a:spcBef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The Effect of T on K </a:t>
            </a:r>
          </a:p>
        </p:txBody>
      </p:sp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534988" y="1676400"/>
            <a:ext cx="4492625" cy="1065213"/>
            <a:chOff x="337" y="1056"/>
            <a:chExt cx="2830" cy="671"/>
          </a:xfrm>
        </p:grpSpPr>
        <p:grpSp>
          <p:nvGrpSpPr>
            <p:cNvPr id="37962" name="Group 3"/>
            <p:cNvGrpSpPr>
              <a:grpSpLocks/>
            </p:cNvGrpSpPr>
            <p:nvPr/>
          </p:nvGrpSpPr>
          <p:grpSpPr bwMode="auto">
            <a:xfrm>
              <a:off x="337" y="1099"/>
              <a:ext cx="582" cy="612"/>
              <a:chOff x="337" y="1099"/>
              <a:chExt cx="582" cy="612"/>
            </a:xfrm>
          </p:grpSpPr>
          <p:sp>
            <p:nvSpPr>
              <p:cNvPr id="37978" name="Text Box 4"/>
              <p:cNvSpPr txBox="1">
                <a:spLocks noChangeArrowheads="1"/>
              </p:cNvSpPr>
              <p:nvPr/>
            </p:nvSpPr>
            <p:spPr bwMode="auto">
              <a:xfrm>
                <a:off x="337" y="1243"/>
                <a:ext cx="25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ln</a:t>
                </a:r>
              </a:p>
            </p:txBody>
          </p:sp>
          <p:grpSp>
            <p:nvGrpSpPr>
              <p:cNvPr id="37979" name="Group 5"/>
              <p:cNvGrpSpPr>
                <a:grpSpLocks/>
              </p:cNvGrpSpPr>
              <p:nvPr/>
            </p:nvGrpSpPr>
            <p:grpSpPr bwMode="auto">
              <a:xfrm>
                <a:off x="624" y="1099"/>
                <a:ext cx="295" cy="612"/>
                <a:chOff x="624" y="1099"/>
                <a:chExt cx="295" cy="612"/>
              </a:xfrm>
            </p:grpSpPr>
            <p:sp>
              <p:nvSpPr>
                <p:cNvPr id="3798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638" y="1099"/>
                  <a:ext cx="281" cy="2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20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K</a:t>
                  </a:r>
                  <a:r>
                    <a:rPr lang="en-US" altLang="en-US" sz="20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98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38" y="1435"/>
                  <a:ext cx="281" cy="2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20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K</a:t>
                  </a:r>
                  <a:r>
                    <a:rPr lang="en-US" altLang="en-US" sz="20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82" name="Line 8"/>
                <p:cNvSpPr>
                  <a:spLocks noChangeShapeType="1"/>
                </p:cNvSpPr>
                <p:nvPr/>
              </p:nvSpPr>
              <p:spPr bwMode="auto">
                <a:xfrm>
                  <a:off x="624" y="1398"/>
                  <a:ext cx="287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7963" name="Text Box 9"/>
            <p:cNvSpPr txBox="1">
              <a:spLocks noChangeArrowheads="1"/>
            </p:cNvSpPr>
            <p:nvPr/>
          </p:nvSpPr>
          <p:spPr bwMode="auto">
            <a:xfrm>
              <a:off x="960" y="1228"/>
              <a:ext cx="43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9pPr>
            </a:lstStyle>
            <a:p>
              <a:pPr>
                <a:spcBef>
                  <a:spcPts val="1750"/>
                </a:spcBef>
                <a:buSzPct val="100000"/>
              </a:pPr>
              <a:r>
                <a:rPr lang="en-US" altLang="en-US" sz="2000" b="1">
                  <a:solidFill>
                    <a:srgbClr val="000000"/>
                  </a:solidFill>
                  <a:latin typeface="Arial" panose="020B0604020202020204" pitchFamily="34" charset="0"/>
                </a:rPr>
                <a:t>= </a:t>
              </a:r>
              <a:r>
                <a:rPr lang="en-US" altLang="en-US" sz="2800" b="1">
                  <a:solidFill>
                    <a:srgbClr val="000000"/>
                  </a:solidFill>
                  <a:latin typeface="Arial" panose="020B0604020202020204" pitchFamily="34" charset="0"/>
                </a:rPr>
                <a:t> -</a:t>
              </a:r>
            </a:p>
          </p:txBody>
        </p:sp>
        <p:grpSp>
          <p:nvGrpSpPr>
            <p:cNvPr id="37964" name="Group 10"/>
            <p:cNvGrpSpPr>
              <a:grpSpLocks/>
            </p:cNvGrpSpPr>
            <p:nvPr/>
          </p:nvGrpSpPr>
          <p:grpSpPr bwMode="auto">
            <a:xfrm>
              <a:off x="1452" y="1129"/>
              <a:ext cx="525" cy="526"/>
              <a:chOff x="1452" y="1129"/>
              <a:chExt cx="525" cy="526"/>
            </a:xfrm>
          </p:grpSpPr>
          <p:sp>
            <p:nvSpPr>
              <p:cNvPr id="37975" name="Text Box 11"/>
              <p:cNvSpPr txBox="1">
                <a:spLocks noChangeArrowheads="1"/>
              </p:cNvSpPr>
              <p:nvPr/>
            </p:nvSpPr>
            <p:spPr bwMode="auto">
              <a:xfrm>
                <a:off x="1452" y="1129"/>
                <a:ext cx="525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Symbol" panose="05050102010706020507" pitchFamily="18" charset="2"/>
                  </a:rPr>
                  <a:t></a:t>
                </a: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H</a:t>
                </a:r>
                <a:r>
                  <a:rPr lang="en-US" altLang="en-US" sz="2000" b="1" baseline="30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altLang="en-US" sz="20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rxn</a:t>
                </a:r>
              </a:p>
            </p:txBody>
          </p:sp>
          <p:sp>
            <p:nvSpPr>
              <p:cNvPr id="37976" name="Text Box 12"/>
              <p:cNvSpPr txBox="1">
                <a:spLocks noChangeArrowheads="1"/>
              </p:cNvSpPr>
              <p:nvPr/>
            </p:nvSpPr>
            <p:spPr bwMode="auto">
              <a:xfrm>
                <a:off x="1599" y="1405"/>
                <a:ext cx="22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R</a:t>
                </a:r>
              </a:p>
            </p:txBody>
          </p:sp>
          <p:sp>
            <p:nvSpPr>
              <p:cNvPr id="37977" name="Line 13"/>
              <p:cNvSpPr>
                <a:spLocks noChangeShapeType="1"/>
              </p:cNvSpPr>
              <p:nvPr/>
            </p:nvSpPr>
            <p:spPr bwMode="auto">
              <a:xfrm>
                <a:off x="1474" y="1405"/>
                <a:ext cx="479" cy="0"/>
              </a:xfrm>
              <a:prstGeom prst="line">
                <a:avLst/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65" name="Group 14"/>
            <p:cNvGrpSpPr>
              <a:grpSpLocks/>
            </p:cNvGrpSpPr>
            <p:nvPr/>
          </p:nvGrpSpPr>
          <p:grpSpPr bwMode="auto">
            <a:xfrm>
              <a:off x="2212" y="1130"/>
              <a:ext cx="263" cy="551"/>
              <a:chOff x="2212" y="1130"/>
              <a:chExt cx="263" cy="551"/>
            </a:xfrm>
          </p:grpSpPr>
          <p:sp>
            <p:nvSpPr>
              <p:cNvPr id="37972" name="Text Box 15"/>
              <p:cNvSpPr txBox="1">
                <a:spLocks noChangeArrowheads="1"/>
              </p:cNvSpPr>
              <p:nvPr/>
            </p:nvSpPr>
            <p:spPr bwMode="auto">
              <a:xfrm>
                <a:off x="2242" y="1130"/>
                <a:ext cx="20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7973" name="Text Box 16"/>
              <p:cNvSpPr txBox="1">
                <a:spLocks noChangeArrowheads="1"/>
              </p:cNvSpPr>
              <p:nvPr/>
            </p:nvSpPr>
            <p:spPr bwMode="auto">
              <a:xfrm>
                <a:off x="2212" y="1404"/>
                <a:ext cx="263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T</a:t>
                </a:r>
                <a:r>
                  <a:rPr lang="en-US" altLang="en-US" sz="20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7974" name="Line 17"/>
              <p:cNvSpPr>
                <a:spLocks noChangeShapeType="1"/>
              </p:cNvSpPr>
              <p:nvPr/>
            </p:nvSpPr>
            <p:spPr bwMode="auto">
              <a:xfrm>
                <a:off x="2224" y="1384"/>
                <a:ext cx="239" cy="0"/>
              </a:xfrm>
              <a:prstGeom prst="line">
                <a:avLst/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966" name="Group 18"/>
            <p:cNvGrpSpPr>
              <a:grpSpLocks/>
            </p:cNvGrpSpPr>
            <p:nvPr/>
          </p:nvGrpSpPr>
          <p:grpSpPr bwMode="auto">
            <a:xfrm>
              <a:off x="2788" y="1130"/>
              <a:ext cx="263" cy="551"/>
              <a:chOff x="2788" y="1130"/>
              <a:chExt cx="263" cy="551"/>
            </a:xfrm>
          </p:grpSpPr>
          <p:sp>
            <p:nvSpPr>
              <p:cNvPr id="37969" name="Text Box 19"/>
              <p:cNvSpPr txBox="1">
                <a:spLocks noChangeArrowheads="1"/>
              </p:cNvSpPr>
              <p:nvPr/>
            </p:nvSpPr>
            <p:spPr bwMode="auto">
              <a:xfrm>
                <a:off x="2818" y="1130"/>
                <a:ext cx="20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7970" name="Text Box 20"/>
              <p:cNvSpPr txBox="1">
                <a:spLocks noChangeArrowheads="1"/>
              </p:cNvSpPr>
              <p:nvPr/>
            </p:nvSpPr>
            <p:spPr bwMode="auto">
              <a:xfrm>
                <a:off x="2788" y="1404"/>
                <a:ext cx="263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20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T</a:t>
                </a:r>
                <a:r>
                  <a:rPr lang="en-US" altLang="en-US" sz="20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7971" name="Line 21"/>
              <p:cNvSpPr>
                <a:spLocks noChangeShapeType="1"/>
              </p:cNvSpPr>
              <p:nvPr/>
            </p:nvSpPr>
            <p:spPr bwMode="auto">
              <a:xfrm>
                <a:off x="2800" y="1384"/>
                <a:ext cx="239" cy="0"/>
              </a:xfrm>
              <a:prstGeom prst="line">
                <a:avLst/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67" name="Text Box 22"/>
            <p:cNvSpPr txBox="1">
              <a:spLocks noChangeArrowheads="1"/>
            </p:cNvSpPr>
            <p:nvPr/>
          </p:nvSpPr>
          <p:spPr bwMode="auto">
            <a:xfrm>
              <a:off x="2544" y="1228"/>
              <a:ext cx="11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</a:defRPr>
              </a:lvl9pPr>
            </a:lstStyle>
            <a:p>
              <a:pPr>
                <a:spcBef>
                  <a:spcPts val="1750"/>
                </a:spcBef>
                <a:buSzPct val="100000"/>
              </a:pPr>
              <a:r>
                <a:rPr lang="en-US" altLang="en-US" sz="2800" b="1">
                  <a:solidFill>
                    <a:srgbClr val="000000"/>
                  </a:solidFill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37968" name="AutoShape 23"/>
            <p:cNvSpPr>
              <a:spLocks noChangeArrowheads="1"/>
            </p:cNvSpPr>
            <p:nvPr/>
          </p:nvSpPr>
          <p:spPr bwMode="auto">
            <a:xfrm>
              <a:off x="2064" y="1056"/>
              <a:ext cx="1103" cy="671"/>
            </a:xfrm>
            <a:prstGeom prst="bracketPair">
              <a:avLst>
                <a:gd name="adj" fmla="val 17130"/>
              </a:avLst>
            </a:prstGeom>
            <a:noFill/>
            <a:ln w="1908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838200" y="3124200"/>
            <a:ext cx="4168775" cy="368300"/>
          </a:xfrm>
          <a:prstGeom prst="rect">
            <a:avLst/>
          </a:prstGeom>
          <a:gradFill rotWithShape="0">
            <a:gsLst>
              <a:gs pos="0">
                <a:srgbClr val="AAAAAA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Temperature Dependence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5181600" y="1600200"/>
            <a:ext cx="3048000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R = universal gas constant    </a:t>
            </a:r>
          </a:p>
          <a:p>
            <a:pPr>
              <a:buSzPct val="100000"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   = 8.314 J/mol*K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5257800" y="2362200"/>
            <a:ext cx="36576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800" rIns="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K</a:t>
            </a:r>
            <a:r>
              <a:rPr lang="en-US" altLang="en-US" sz="1800" baseline="-250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 is the equilibrium constant at T</a:t>
            </a:r>
            <a:r>
              <a:rPr lang="en-US" altLang="en-US" sz="1800" baseline="-250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53275" name="Group 27"/>
          <p:cNvGrpSpPr>
            <a:grpSpLocks/>
          </p:cNvGrpSpPr>
          <p:nvPr/>
        </p:nvGrpSpPr>
        <p:grpSpPr bwMode="auto">
          <a:xfrm>
            <a:off x="457200" y="3657600"/>
            <a:ext cx="4037013" cy="1446213"/>
            <a:chOff x="288" y="2304"/>
            <a:chExt cx="2543" cy="911"/>
          </a:xfrm>
        </p:grpSpPr>
        <p:grpSp>
          <p:nvGrpSpPr>
            <p:cNvPr id="37941" name="Group 28"/>
            <p:cNvGrpSpPr>
              <a:grpSpLocks/>
            </p:cNvGrpSpPr>
            <p:nvPr/>
          </p:nvGrpSpPr>
          <p:grpSpPr bwMode="auto">
            <a:xfrm>
              <a:off x="432" y="2400"/>
              <a:ext cx="2255" cy="671"/>
              <a:chOff x="432" y="2400"/>
              <a:chExt cx="2255" cy="671"/>
            </a:xfrm>
          </p:grpSpPr>
          <p:sp>
            <p:nvSpPr>
              <p:cNvPr id="37943" name="Text Box 29"/>
              <p:cNvSpPr txBox="1">
                <a:spLocks noChangeArrowheads="1"/>
              </p:cNvSpPr>
              <p:nvPr/>
            </p:nvSpPr>
            <p:spPr bwMode="auto">
              <a:xfrm>
                <a:off x="432" y="2640"/>
                <a:ext cx="23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800" rIns="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 algn="ctr"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ln</a:t>
                </a:r>
              </a:p>
            </p:txBody>
          </p:sp>
          <p:sp>
            <p:nvSpPr>
              <p:cNvPr id="37944" name="Text Box 30"/>
              <p:cNvSpPr txBox="1">
                <a:spLocks noChangeArrowheads="1"/>
              </p:cNvSpPr>
              <p:nvPr/>
            </p:nvSpPr>
            <p:spPr bwMode="auto">
              <a:xfrm>
                <a:off x="688" y="2507"/>
                <a:ext cx="238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1800" b="1" i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k</a:t>
                </a:r>
                <a:r>
                  <a:rPr lang="en-US" altLang="en-US" sz="18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7945" name="Text Box 31"/>
              <p:cNvSpPr txBox="1">
                <a:spLocks noChangeArrowheads="1"/>
              </p:cNvSpPr>
              <p:nvPr/>
            </p:nvSpPr>
            <p:spPr bwMode="auto">
              <a:xfrm>
                <a:off x="725" y="2784"/>
                <a:ext cx="238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1800" b="1" i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k</a:t>
                </a:r>
                <a:r>
                  <a:rPr lang="en-US" altLang="en-US" sz="18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7946" name="Line 32"/>
              <p:cNvSpPr>
                <a:spLocks noChangeShapeType="1"/>
              </p:cNvSpPr>
              <p:nvPr/>
            </p:nvSpPr>
            <p:spPr bwMode="auto">
              <a:xfrm>
                <a:off x="672" y="2790"/>
                <a:ext cx="287" cy="0"/>
              </a:xfrm>
              <a:prstGeom prst="line">
                <a:avLst/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7" name="Text Box 33"/>
              <p:cNvSpPr txBox="1">
                <a:spLocks noChangeArrowheads="1"/>
              </p:cNvSpPr>
              <p:nvPr/>
            </p:nvSpPr>
            <p:spPr bwMode="auto">
              <a:xfrm>
                <a:off x="1008" y="2620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spcBef>
                    <a:spcPts val="1125"/>
                  </a:spcBef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=  -</a:t>
                </a:r>
              </a:p>
            </p:txBody>
          </p:sp>
          <p:grpSp>
            <p:nvGrpSpPr>
              <p:cNvPr id="37948" name="Group 34"/>
              <p:cNvGrpSpPr>
                <a:grpSpLocks/>
              </p:cNvGrpSpPr>
              <p:nvPr/>
            </p:nvGrpSpPr>
            <p:grpSpPr bwMode="auto">
              <a:xfrm>
                <a:off x="1404" y="2486"/>
                <a:ext cx="255" cy="519"/>
                <a:chOff x="1404" y="2486"/>
                <a:chExt cx="255" cy="519"/>
              </a:xfrm>
            </p:grpSpPr>
            <p:sp>
              <p:nvSpPr>
                <p:cNvPr id="37959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404" y="2486"/>
                  <a:ext cx="255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E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a</a:t>
                  </a:r>
                </a:p>
              </p:txBody>
            </p:sp>
            <p:sp>
              <p:nvSpPr>
                <p:cNvPr id="3796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424" y="2774"/>
                  <a:ext cx="21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R</a:t>
                  </a:r>
                </a:p>
              </p:txBody>
            </p:sp>
            <p:sp>
              <p:nvSpPr>
                <p:cNvPr id="37961" name="Line 37"/>
                <p:cNvSpPr>
                  <a:spLocks noChangeShapeType="1"/>
                </p:cNvSpPr>
                <p:nvPr/>
              </p:nvSpPr>
              <p:spPr bwMode="auto">
                <a:xfrm>
                  <a:off x="1415" y="2758"/>
                  <a:ext cx="234" cy="1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49" name="Group 38"/>
              <p:cNvGrpSpPr>
                <a:grpSpLocks/>
              </p:cNvGrpSpPr>
              <p:nvPr/>
            </p:nvGrpSpPr>
            <p:grpSpPr bwMode="auto">
              <a:xfrm>
                <a:off x="1828" y="2496"/>
                <a:ext cx="251" cy="529"/>
                <a:chOff x="1828" y="2496"/>
                <a:chExt cx="251" cy="529"/>
              </a:xfrm>
            </p:grpSpPr>
            <p:sp>
              <p:nvSpPr>
                <p:cNvPr id="37956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858" y="2496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57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828" y="2770"/>
                  <a:ext cx="247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T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958" name="Line 41"/>
                <p:cNvSpPr>
                  <a:spLocks noChangeShapeType="1"/>
                </p:cNvSpPr>
                <p:nvPr/>
              </p:nvSpPr>
              <p:spPr bwMode="auto">
                <a:xfrm>
                  <a:off x="1840" y="2734"/>
                  <a:ext cx="23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50" name="Group 42"/>
              <p:cNvGrpSpPr>
                <a:grpSpLocks/>
              </p:cNvGrpSpPr>
              <p:nvPr/>
            </p:nvGrpSpPr>
            <p:grpSpPr bwMode="auto">
              <a:xfrm>
                <a:off x="2356" y="2496"/>
                <a:ext cx="251" cy="529"/>
                <a:chOff x="2356" y="2496"/>
                <a:chExt cx="251" cy="529"/>
              </a:xfrm>
            </p:grpSpPr>
            <p:sp>
              <p:nvSpPr>
                <p:cNvPr id="3795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386" y="2496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5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356" y="2770"/>
                  <a:ext cx="247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T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55" name="Line 45"/>
                <p:cNvSpPr>
                  <a:spLocks noChangeShapeType="1"/>
                </p:cNvSpPr>
                <p:nvPr/>
              </p:nvSpPr>
              <p:spPr bwMode="auto">
                <a:xfrm>
                  <a:off x="2368" y="2734"/>
                  <a:ext cx="23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51" name="Text Box 46"/>
              <p:cNvSpPr txBox="1">
                <a:spLocks noChangeArrowheads="1"/>
              </p:cNvSpPr>
              <p:nvPr/>
            </p:nvSpPr>
            <p:spPr bwMode="auto">
              <a:xfrm>
                <a:off x="2160" y="2592"/>
                <a:ext cx="11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spcBef>
                    <a:spcPts val="1125"/>
                  </a:spcBef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37952" name="AutoShape 47"/>
              <p:cNvSpPr>
                <a:spLocks noChangeArrowheads="1"/>
              </p:cNvSpPr>
              <p:nvPr/>
            </p:nvSpPr>
            <p:spPr bwMode="auto">
              <a:xfrm>
                <a:off x="1728" y="2400"/>
                <a:ext cx="959" cy="671"/>
              </a:xfrm>
              <a:prstGeom prst="bracketPair">
                <a:avLst>
                  <a:gd name="adj" fmla="val 17130"/>
                </a:avLst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n-US" altLang="en-US"/>
              </a:p>
            </p:txBody>
          </p:sp>
        </p:grpSp>
        <p:sp>
          <p:nvSpPr>
            <p:cNvPr id="37942" name="Rectangle 48"/>
            <p:cNvSpPr>
              <a:spLocks noChangeArrowheads="1"/>
            </p:cNvSpPr>
            <p:nvPr/>
          </p:nvSpPr>
          <p:spPr bwMode="auto">
            <a:xfrm>
              <a:off x="288" y="2304"/>
              <a:ext cx="2543" cy="911"/>
            </a:xfrm>
            <a:prstGeom prst="rect">
              <a:avLst/>
            </a:prstGeom>
            <a:noFill/>
            <a:ln w="38160">
              <a:solidFill>
                <a:srgbClr val="99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  <p:grpSp>
        <p:nvGrpSpPr>
          <p:cNvPr id="53297" name="Group 49"/>
          <p:cNvGrpSpPr>
            <a:grpSpLocks/>
          </p:cNvGrpSpPr>
          <p:nvPr/>
        </p:nvGrpSpPr>
        <p:grpSpPr bwMode="auto">
          <a:xfrm>
            <a:off x="4724400" y="3657600"/>
            <a:ext cx="4037013" cy="1446213"/>
            <a:chOff x="2976" y="2304"/>
            <a:chExt cx="2543" cy="911"/>
          </a:xfrm>
        </p:grpSpPr>
        <p:grpSp>
          <p:nvGrpSpPr>
            <p:cNvPr id="37920" name="Group 50"/>
            <p:cNvGrpSpPr>
              <a:grpSpLocks/>
            </p:cNvGrpSpPr>
            <p:nvPr/>
          </p:nvGrpSpPr>
          <p:grpSpPr bwMode="auto">
            <a:xfrm>
              <a:off x="2976" y="2424"/>
              <a:ext cx="2447" cy="671"/>
              <a:chOff x="2976" y="2424"/>
              <a:chExt cx="2447" cy="671"/>
            </a:xfrm>
          </p:grpSpPr>
          <p:sp>
            <p:nvSpPr>
              <p:cNvPr id="37922" name="Text Box 51"/>
              <p:cNvSpPr txBox="1">
                <a:spLocks noChangeArrowheads="1"/>
              </p:cNvSpPr>
              <p:nvPr/>
            </p:nvSpPr>
            <p:spPr bwMode="auto">
              <a:xfrm>
                <a:off x="2976" y="2664"/>
                <a:ext cx="23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800" rIns="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 algn="ctr"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ln</a:t>
                </a:r>
              </a:p>
            </p:txBody>
          </p:sp>
          <p:sp>
            <p:nvSpPr>
              <p:cNvPr id="37923" name="Text Box 52"/>
              <p:cNvSpPr txBox="1">
                <a:spLocks noChangeArrowheads="1"/>
              </p:cNvSpPr>
              <p:nvPr/>
            </p:nvSpPr>
            <p:spPr bwMode="auto">
              <a:xfrm>
                <a:off x="3231" y="2531"/>
                <a:ext cx="255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P</a:t>
                </a:r>
                <a:r>
                  <a:rPr lang="en-US" altLang="en-US" sz="18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7924" name="Text Box 53"/>
              <p:cNvSpPr txBox="1">
                <a:spLocks noChangeArrowheads="1"/>
              </p:cNvSpPr>
              <p:nvPr/>
            </p:nvSpPr>
            <p:spPr bwMode="auto">
              <a:xfrm>
                <a:off x="3268" y="2808"/>
                <a:ext cx="255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P</a:t>
                </a:r>
                <a:r>
                  <a:rPr lang="en-US" altLang="en-US" sz="1800" b="1" baseline="-25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7925" name="Line 54"/>
              <p:cNvSpPr>
                <a:spLocks noChangeShapeType="1"/>
              </p:cNvSpPr>
              <p:nvPr/>
            </p:nvSpPr>
            <p:spPr bwMode="auto">
              <a:xfrm>
                <a:off x="3216" y="2814"/>
                <a:ext cx="287" cy="0"/>
              </a:xfrm>
              <a:prstGeom prst="line">
                <a:avLst/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26" name="Text Box 55"/>
              <p:cNvSpPr txBox="1">
                <a:spLocks noChangeArrowheads="1"/>
              </p:cNvSpPr>
              <p:nvPr/>
            </p:nvSpPr>
            <p:spPr bwMode="auto">
              <a:xfrm>
                <a:off x="3552" y="264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spcBef>
                    <a:spcPts val="1125"/>
                  </a:spcBef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=  -</a:t>
                </a:r>
              </a:p>
            </p:txBody>
          </p:sp>
          <p:grpSp>
            <p:nvGrpSpPr>
              <p:cNvPr id="37927" name="Group 56"/>
              <p:cNvGrpSpPr>
                <a:grpSpLocks/>
              </p:cNvGrpSpPr>
              <p:nvPr/>
            </p:nvGrpSpPr>
            <p:grpSpPr bwMode="auto">
              <a:xfrm>
                <a:off x="3900" y="2520"/>
                <a:ext cx="501" cy="509"/>
                <a:chOff x="3900" y="2520"/>
                <a:chExt cx="501" cy="509"/>
              </a:xfrm>
            </p:grpSpPr>
            <p:sp>
              <p:nvSpPr>
                <p:cNvPr id="37938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900" y="2520"/>
                  <a:ext cx="449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</a:t>
                  </a: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H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vap</a:t>
                  </a:r>
                </a:p>
              </p:txBody>
            </p:sp>
            <p:sp>
              <p:nvSpPr>
                <p:cNvPr id="37939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047" y="2798"/>
                  <a:ext cx="21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R</a:t>
                  </a:r>
                </a:p>
              </p:txBody>
            </p:sp>
            <p:sp>
              <p:nvSpPr>
                <p:cNvPr id="37940" name="Line 59"/>
                <p:cNvSpPr>
                  <a:spLocks noChangeShapeType="1"/>
                </p:cNvSpPr>
                <p:nvPr/>
              </p:nvSpPr>
              <p:spPr bwMode="auto">
                <a:xfrm>
                  <a:off x="3922" y="2782"/>
                  <a:ext cx="47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28" name="Group 60"/>
              <p:cNvGrpSpPr>
                <a:grpSpLocks/>
              </p:cNvGrpSpPr>
              <p:nvPr/>
            </p:nvGrpSpPr>
            <p:grpSpPr bwMode="auto">
              <a:xfrm>
                <a:off x="4564" y="2520"/>
                <a:ext cx="251" cy="529"/>
                <a:chOff x="4564" y="2520"/>
                <a:chExt cx="251" cy="529"/>
              </a:xfrm>
            </p:grpSpPr>
            <p:sp>
              <p:nvSpPr>
                <p:cNvPr id="3793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594" y="2520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3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4564" y="2794"/>
                  <a:ext cx="247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T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937" name="Line 63"/>
                <p:cNvSpPr>
                  <a:spLocks noChangeShapeType="1"/>
                </p:cNvSpPr>
                <p:nvPr/>
              </p:nvSpPr>
              <p:spPr bwMode="auto">
                <a:xfrm>
                  <a:off x="4576" y="2758"/>
                  <a:ext cx="23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29" name="Group 64"/>
              <p:cNvGrpSpPr>
                <a:grpSpLocks/>
              </p:cNvGrpSpPr>
              <p:nvPr/>
            </p:nvGrpSpPr>
            <p:grpSpPr bwMode="auto">
              <a:xfrm>
                <a:off x="5092" y="2520"/>
                <a:ext cx="251" cy="529"/>
                <a:chOff x="5092" y="2520"/>
                <a:chExt cx="251" cy="529"/>
              </a:xfrm>
            </p:grpSpPr>
            <p:sp>
              <p:nvSpPr>
                <p:cNvPr id="37932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5122" y="2520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33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5092" y="2794"/>
                  <a:ext cx="247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T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34" name="Line 67"/>
                <p:cNvSpPr>
                  <a:spLocks noChangeShapeType="1"/>
                </p:cNvSpPr>
                <p:nvPr/>
              </p:nvSpPr>
              <p:spPr bwMode="auto">
                <a:xfrm>
                  <a:off x="5104" y="2758"/>
                  <a:ext cx="23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30" name="Text Box 68"/>
              <p:cNvSpPr txBox="1">
                <a:spLocks noChangeArrowheads="1"/>
              </p:cNvSpPr>
              <p:nvPr/>
            </p:nvSpPr>
            <p:spPr bwMode="auto">
              <a:xfrm>
                <a:off x="4896" y="2616"/>
                <a:ext cx="11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spcBef>
                    <a:spcPts val="1125"/>
                  </a:spcBef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37931" name="AutoShape 69"/>
              <p:cNvSpPr>
                <a:spLocks noChangeArrowheads="1"/>
              </p:cNvSpPr>
              <p:nvPr/>
            </p:nvSpPr>
            <p:spPr bwMode="auto">
              <a:xfrm>
                <a:off x="4464" y="2424"/>
                <a:ext cx="959" cy="671"/>
              </a:xfrm>
              <a:prstGeom prst="bracketPair">
                <a:avLst>
                  <a:gd name="adj" fmla="val 17130"/>
                </a:avLst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n-US" altLang="en-US"/>
              </a:p>
            </p:txBody>
          </p:sp>
        </p:grpSp>
        <p:sp>
          <p:nvSpPr>
            <p:cNvPr id="37921" name="Rectangle 70"/>
            <p:cNvSpPr>
              <a:spLocks noChangeArrowheads="1"/>
            </p:cNvSpPr>
            <p:nvPr/>
          </p:nvSpPr>
          <p:spPr bwMode="auto">
            <a:xfrm>
              <a:off x="2976" y="2304"/>
              <a:ext cx="2543" cy="911"/>
            </a:xfrm>
            <a:prstGeom prst="rect">
              <a:avLst/>
            </a:prstGeom>
            <a:noFill/>
            <a:ln w="38160">
              <a:solidFill>
                <a:srgbClr val="99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  <p:grpSp>
        <p:nvGrpSpPr>
          <p:cNvPr id="53319" name="Group 71"/>
          <p:cNvGrpSpPr>
            <a:grpSpLocks/>
          </p:cNvGrpSpPr>
          <p:nvPr/>
        </p:nvGrpSpPr>
        <p:grpSpPr bwMode="auto">
          <a:xfrm>
            <a:off x="2438400" y="5181600"/>
            <a:ext cx="4037013" cy="1446213"/>
            <a:chOff x="1536" y="3264"/>
            <a:chExt cx="2543" cy="911"/>
          </a:xfrm>
        </p:grpSpPr>
        <p:grpSp>
          <p:nvGrpSpPr>
            <p:cNvPr id="37898" name="Group 72"/>
            <p:cNvGrpSpPr>
              <a:grpSpLocks/>
            </p:cNvGrpSpPr>
            <p:nvPr/>
          </p:nvGrpSpPr>
          <p:grpSpPr bwMode="auto">
            <a:xfrm>
              <a:off x="1536" y="3384"/>
              <a:ext cx="2447" cy="671"/>
              <a:chOff x="1536" y="3384"/>
              <a:chExt cx="2447" cy="671"/>
            </a:xfrm>
          </p:grpSpPr>
          <p:grpSp>
            <p:nvGrpSpPr>
              <p:cNvPr id="37900" name="Group 73"/>
              <p:cNvGrpSpPr>
                <a:grpSpLocks/>
              </p:cNvGrpSpPr>
              <p:nvPr/>
            </p:nvGrpSpPr>
            <p:grpSpPr bwMode="auto">
              <a:xfrm>
                <a:off x="1536" y="3491"/>
                <a:ext cx="543" cy="531"/>
                <a:chOff x="1536" y="3491"/>
                <a:chExt cx="543" cy="531"/>
              </a:xfrm>
            </p:grpSpPr>
            <p:sp>
              <p:nvSpPr>
                <p:cNvPr id="37916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536" y="3624"/>
                  <a:ext cx="23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800" rIns="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 algn="ctr"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ln</a:t>
                  </a:r>
                </a:p>
              </p:txBody>
            </p:sp>
            <p:sp>
              <p:nvSpPr>
                <p:cNvPr id="37917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1805" y="3491"/>
                  <a:ext cx="263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K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918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1805" y="3768"/>
                  <a:ext cx="263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K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19" name="Line 77"/>
                <p:cNvSpPr>
                  <a:spLocks noChangeShapeType="1"/>
                </p:cNvSpPr>
                <p:nvPr/>
              </p:nvSpPr>
              <p:spPr bwMode="auto">
                <a:xfrm>
                  <a:off x="1792" y="3774"/>
                  <a:ext cx="287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01" name="Text Box 78"/>
              <p:cNvSpPr txBox="1">
                <a:spLocks noChangeArrowheads="1"/>
              </p:cNvSpPr>
              <p:nvPr/>
            </p:nvSpPr>
            <p:spPr bwMode="auto">
              <a:xfrm>
                <a:off x="2112" y="3604"/>
                <a:ext cx="43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spcBef>
                    <a:spcPts val="1125"/>
                  </a:spcBef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=  -</a:t>
                </a:r>
              </a:p>
            </p:txBody>
          </p:sp>
          <p:grpSp>
            <p:nvGrpSpPr>
              <p:cNvPr id="37902" name="Group 79"/>
              <p:cNvGrpSpPr>
                <a:grpSpLocks/>
              </p:cNvGrpSpPr>
              <p:nvPr/>
            </p:nvGrpSpPr>
            <p:grpSpPr bwMode="auto">
              <a:xfrm>
                <a:off x="2462" y="3480"/>
                <a:ext cx="499" cy="509"/>
                <a:chOff x="2462" y="3480"/>
                <a:chExt cx="499" cy="509"/>
              </a:xfrm>
            </p:grpSpPr>
            <p:sp>
              <p:nvSpPr>
                <p:cNvPr id="37913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2462" y="3480"/>
                  <a:ext cx="482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</a:t>
                  </a: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H</a:t>
                  </a:r>
                  <a:r>
                    <a:rPr lang="en-US" altLang="en-US" sz="1800" b="1" baseline="30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0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rxn</a:t>
                  </a:r>
                </a:p>
              </p:txBody>
            </p:sp>
            <p:sp>
              <p:nvSpPr>
                <p:cNvPr id="37914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2607" y="3758"/>
                  <a:ext cx="21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R</a:t>
                  </a:r>
                </a:p>
              </p:txBody>
            </p:sp>
            <p:sp>
              <p:nvSpPr>
                <p:cNvPr id="37915" name="Line 82"/>
                <p:cNvSpPr>
                  <a:spLocks noChangeShapeType="1"/>
                </p:cNvSpPr>
                <p:nvPr/>
              </p:nvSpPr>
              <p:spPr bwMode="auto">
                <a:xfrm>
                  <a:off x="2482" y="3742"/>
                  <a:ext cx="47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03" name="Group 83"/>
              <p:cNvGrpSpPr>
                <a:grpSpLocks/>
              </p:cNvGrpSpPr>
              <p:nvPr/>
            </p:nvGrpSpPr>
            <p:grpSpPr bwMode="auto">
              <a:xfrm>
                <a:off x="3124" y="3480"/>
                <a:ext cx="251" cy="529"/>
                <a:chOff x="3124" y="3480"/>
                <a:chExt cx="251" cy="529"/>
              </a:xfrm>
            </p:grpSpPr>
            <p:sp>
              <p:nvSpPr>
                <p:cNvPr id="37910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3154" y="3480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11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3124" y="3754"/>
                  <a:ext cx="247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T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2</a:t>
                  </a:r>
                </a:p>
              </p:txBody>
            </p:sp>
            <p:sp>
              <p:nvSpPr>
                <p:cNvPr id="37912" name="Line 86"/>
                <p:cNvSpPr>
                  <a:spLocks noChangeShapeType="1"/>
                </p:cNvSpPr>
                <p:nvPr/>
              </p:nvSpPr>
              <p:spPr bwMode="auto">
                <a:xfrm>
                  <a:off x="3136" y="3718"/>
                  <a:ext cx="23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7904" name="Group 87"/>
              <p:cNvGrpSpPr>
                <a:grpSpLocks/>
              </p:cNvGrpSpPr>
              <p:nvPr/>
            </p:nvGrpSpPr>
            <p:grpSpPr bwMode="auto">
              <a:xfrm>
                <a:off x="3652" y="3480"/>
                <a:ext cx="251" cy="529"/>
                <a:chOff x="3652" y="3480"/>
                <a:chExt cx="251" cy="529"/>
              </a:xfrm>
            </p:grpSpPr>
            <p:sp>
              <p:nvSpPr>
                <p:cNvPr id="37907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3682" y="3480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08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3652" y="3754"/>
                  <a:ext cx="247" cy="25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46800" rIns="90000" bIns="46800">
                  <a:spAutoFit/>
                </a:bodyPr>
                <a:lstStyle>
                  <a:lvl1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1pPr>
                  <a:lvl2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2pPr>
                  <a:lvl3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3pPr>
                  <a:lvl4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4pPr>
                  <a:lvl5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  <a:defRPr sz="240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Microsoft YaHei" panose="020B0503020204020204" pitchFamily="34" charset="-122"/>
                    </a:defRPr>
                  </a:lvl9pPr>
                </a:lstStyle>
                <a:p>
                  <a:pPr>
                    <a:buSzPct val="100000"/>
                  </a:pPr>
                  <a:r>
                    <a:rPr lang="en-US" altLang="en-US" sz="1800" b="1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T</a:t>
                  </a:r>
                  <a:r>
                    <a:rPr lang="en-US" altLang="en-US" sz="1800" b="1" baseline="-250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1</a:t>
                  </a:r>
                </a:p>
              </p:txBody>
            </p:sp>
            <p:sp>
              <p:nvSpPr>
                <p:cNvPr id="37909" name="Line 90"/>
                <p:cNvSpPr>
                  <a:spLocks noChangeShapeType="1"/>
                </p:cNvSpPr>
                <p:nvPr/>
              </p:nvSpPr>
              <p:spPr bwMode="auto">
                <a:xfrm>
                  <a:off x="3664" y="3718"/>
                  <a:ext cx="239" cy="0"/>
                </a:xfrm>
                <a:prstGeom prst="line">
                  <a:avLst/>
                </a:prstGeom>
                <a:noFill/>
                <a:ln w="1908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05" name="Text Box 91"/>
              <p:cNvSpPr txBox="1">
                <a:spLocks noChangeArrowheads="1"/>
              </p:cNvSpPr>
              <p:nvPr/>
            </p:nvSpPr>
            <p:spPr bwMode="auto">
              <a:xfrm>
                <a:off x="3456" y="3576"/>
                <a:ext cx="11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>
                <a:spAutoFit/>
              </a:bodyPr>
              <a:lstStyle>
                <a:lvl1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1pPr>
                <a:lvl2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2pPr>
                <a:lvl3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3pPr>
                <a:lvl4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4pPr>
                <a:lvl5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</a:defRPr>
                </a:lvl9pPr>
              </a:lstStyle>
              <a:p>
                <a:pPr>
                  <a:spcBef>
                    <a:spcPts val="1125"/>
                  </a:spcBef>
                  <a:buSzPct val="100000"/>
                </a:pPr>
                <a:r>
                  <a:rPr lang="en-US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-</a:t>
                </a:r>
              </a:p>
            </p:txBody>
          </p:sp>
          <p:sp>
            <p:nvSpPr>
              <p:cNvPr id="37906" name="AutoShape 92"/>
              <p:cNvSpPr>
                <a:spLocks noChangeArrowheads="1"/>
              </p:cNvSpPr>
              <p:nvPr/>
            </p:nvSpPr>
            <p:spPr bwMode="auto">
              <a:xfrm>
                <a:off x="3024" y="3384"/>
                <a:ext cx="959" cy="671"/>
              </a:xfrm>
              <a:prstGeom prst="bracketPair">
                <a:avLst>
                  <a:gd name="adj" fmla="val 17130"/>
                </a:avLst>
              </a:prstGeom>
              <a:noFill/>
              <a:ln w="1908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n-US" altLang="en-US"/>
              </a:p>
            </p:txBody>
          </p:sp>
        </p:grpSp>
        <p:sp>
          <p:nvSpPr>
            <p:cNvPr id="37899" name="Rectangle 93"/>
            <p:cNvSpPr>
              <a:spLocks noChangeArrowheads="1"/>
            </p:cNvSpPr>
            <p:nvPr/>
          </p:nvSpPr>
          <p:spPr bwMode="auto">
            <a:xfrm>
              <a:off x="1536" y="3264"/>
              <a:ext cx="2543" cy="911"/>
            </a:xfrm>
            <a:prstGeom prst="rect">
              <a:avLst/>
            </a:prstGeom>
            <a:noFill/>
            <a:ln w="38160">
              <a:solidFill>
                <a:srgbClr val="99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n-US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0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5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0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5" dur="500"/>
                                        <p:tgtEl>
                                          <p:spTgt spid="5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534400" cy="555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ctr">
              <a:buSzPct val="100000"/>
            </a:pPr>
            <a:r>
              <a:rPr lang="en-US" altLang="en-US" sz="2800" b="1">
                <a:solidFill>
                  <a:schemeClr val="tx1"/>
                </a:solidFill>
                <a:latin typeface="Arial" panose="020B0604020202020204" pitchFamily="34" charset="0"/>
              </a:rPr>
              <a:t>Workshop GE #8 – putting it all together</a:t>
            </a:r>
          </a:p>
          <a:p>
            <a:pPr>
              <a:buSzPct val="100000"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	    </a:t>
            </a:r>
          </a:p>
          <a:p>
            <a:pPr algn="ctr">
              <a:buSzPct val="100000"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CH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4(g)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 +  CO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2(g)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Symbol" panose="05050102010706020507" pitchFamily="18" charset="2"/>
              </a:rPr>
              <a:t>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 2CO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(g)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 +  2 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2(g)</a:t>
            </a:r>
          </a:p>
          <a:p>
            <a:pPr>
              <a:buSzPct val="100000"/>
            </a:pPr>
            <a:endParaRPr lang="en-US" altLang="en-US" sz="2800" b="1" baseline="-25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A.  What is the theoretical yield of 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when an equimolar 	mixture of CH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and CO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with a total pressure of 20.0 atm reaches equilibrium at 1200K at which K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 =  3.548 x 10</a:t>
            </a:r>
            <a:r>
              <a:rPr lang="en-US" altLang="en-US" sz="2800" b="1" baseline="3000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</a:p>
          <a:p>
            <a:pPr>
              <a:buSzPct val="100000"/>
            </a:pPr>
            <a:endParaRPr lang="en-US" altLang="en-US" sz="28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B.  What is the [H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for this system at 1300K, at which K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 =  2.626 x 10</a:t>
            </a:r>
            <a:r>
              <a:rPr lang="en-US" altLang="en-US" sz="2800" b="1" baseline="30000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</a:p>
          <a:p>
            <a:pPr>
              <a:buSzPct val="100000"/>
            </a:pPr>
            <a:endParaRPr lang="en-US" altLang="en-US" sz="28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C.  Use the Van’t Hoff equation to find </a:t>
            </a:r>
            <a:r>
              <a:rPr lang="en-US" altLang="en-US" sz="2800" b="1">
                <a:solidFill>
                  <a:srgbClr val="000000"/>
                </a:solidFill>
                <a:latin typeface="Symbol" panose="05050102010706020507" pitchFamily="18" charset="2"/>
              </a:rPr>
              <a:t>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H°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rxn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altLang="en-US" b="1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1219200" y="457200"/>
            <a:ext cx="6629400" cy="4603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500"/>
              </a:spcBef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Calculating Variations on Q and K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1600200" y="1752600"/>
            <a:ext cx="33528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aA  + bB               cC  + dD</a:t>
            </a:r>
          </a:p>
        </p:txBody>
      </p:sp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7620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5257800" y="1676400"/>
            <a:ext cx="8382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= </a:t>
            </a: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5943600" y="1371600"/>
            <a:ext cx="12192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[C]</a:t>
            </a:r>
            <a:r>
              <a:rPr lang="en-US" altLang="en-US" sz="1800" b="1" baseline="3000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[D]</a:t>
            </a:r>
            <a:r>
              <a:rPr lang="en-US" altLang="en-US" sz="1800" b="1" baseline="3000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5943600" y="1828800"/>
            <a:ext cx="12192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[A]</a:t>
            </a:r>
            <a:r>
              <a:rPr lang="en-US" altLang="en-US" sz="1800" b="1" baseline="3000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[B]</a:t>
            </a:r>
            <a:r>
              <a:rPr lang="en-US" altLang="en-US" sz="1800" b="1" baseline="3000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>
            <a:off x="6019800" y="1828800"/>
            <a:ext cx="9144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1600200" y="2514600"/>
            <a:ext cx="33528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cC  + dD               aA  + bB</a:t>
            </a:r>
          </a:p>
        </p:txBody>
      </p:sp>
      <p:pic>
        <p:nvPicPr>
          <p:cNvPr id="6154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90800"/>
            <a:ext cx="7620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5257800" y="2438400"/>
            <a:ext cx="16764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r>
              <a:rPr lang="en-US" altLang="en-US" sz="1800" b="1">
                <a:solidFill>
                  <a:srgbClr val="000000"/>
                </a:solidFill>
              </a:rPr>
              <a:t>’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=  1/Q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1676400" y="3352800"/>
            <a:ext cx="33528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aA  + bB               cC  + dD</a:t>
            </a:r>
          </a:p>
        </p:txBody>
      </p:sp>
      <p:pic>
        <p:nvPicPr>
          <p:cNvPr id="6157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429000"/>
            <a:ext cx="7620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58" name="Text Box 13"/>
          <p:cNvSpPr txBox="1">
            <a:spLocks noChangeArrowheads="1"/>
          </p:cNvSpPr>
          <p:nvPr/>
        </p:nvSpPr>
        <p:spPr bwMode="auto">
          <a:xfrm>
            <a:off x="1143000" y="3352800"/>
            <a:ext cx="533400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250"/>
              </a:spcBef>
              <a:buSzPct val="100000"/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6159" name="AutoShape 14"/>
          <p:cNvSpPr>
            <a:spLocks noChangeArrowheads="1"/>
          </p:cNvSpPr>
          <p:nvPr/>
        </p:nvSpPr>
        <p:spPr bwMode="auto">
          <a:xfrm>
            <a:off x="1600200" y="3200400"/>
            <a:ext cx="3124200" cy="762000"/>
          </a:xfrm>
          <a:prstGeom prst="bracketPair">
            <a:avLst>
              <a:gd name="adj" fmla="val 17130"/>
            </a:avLst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6160" name="Text Box 15"/>
          <p:cNvSpPr txBox="1">
            <a:spLocks noChangeArrowheads="1"/>
          </p:cNvSpPr>
          <p:nvPr/>
        </p:nvSpPr>
        <p:spPr bwMode="auto">
          <a:xfrm>
            <a:off x="5334000" y="3276600"/>
            <a:ext cx="16764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Q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’ =  (Q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en-US" sz="1800" b="1" baseline="3000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6161" name="Text Box 16"/>
          <p:cNvSpPr txBox="1">
            <a:spLocks noChangeArrowheads="1"/>
          </p:cNvSpPr>
          <p:nvPr/>
        </p:nvSpPr>
        <p:spPr bwMode="auto">
          <a:xfrm>
            <a:off x="1371600" y="4419600"/>
            <a:ext cx="64770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125"/>
              </a:spcBef>
              <a:buSzPct val="100000"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For a sequence of equilibria,  K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overall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= K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x K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x K</a:t>
            </a:r>
            <a:r>
              <a:rPr lang="en-US" altLang="en-US" sz="1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x …</a:t>
            </a:r>
          </a:p>
        </p:txBody>
      </p:sp>
      <p:pic>
        <p:nvPicPr>
          <p:cNvPr id="6162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950" y="4876800"/>
            <a:ext cx="3841750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>
          <a:xfrm>
            <a:off x="457200" y="215900"/>
            <a:ext cx="8153400" cy="1096963"/>
          </a:xfrm>
        </p:spPr>
        <p:txBody>
          <a:bodyPr/>
          <a:lstStyle/>
          <a:p>
            <a:r>
              <a:rPr lang="en-US" altLang="en-US" smtClean="0"/>
              <a:t>Consecutive Equilibria</a:t>
            </a:r>
          </a:p>
        </p:txBody>
      </p:sp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153400" cy="1676400"/>
          </a:xfrm>
        </p:spPr>
        <p:txBody>
          <a:bodyPr/>
          <a:lstStyle/>
          <a:p>
            <a:r>
              <a:rPr lang="en-US" altLang="en-US" sz="2800" smtClean="0"/>
              <a:t>When two consecutive equilibria occur, the equations can be added to give a single equilibrium.</a:t>
            </a:r>
          </a:p>
          <a:p>
            <a:r>
              <a:rPr lang="en-US" altLang="en-US" sz="2800" smtClean="0"/>
              <a:t>The equilibrium constant of the new reaction is the </a:t>
            </a:r>
            <a:r>
              <a:rPr lang="en-US" altLang="en-US" sz="2800" b="1" smtClean="0"/>
              <a:t>product</a:t>
            </a:r>
            <a:r>
              <a:rPr lang="en-US" altLang="en-US" sz="2800" smtClean="0"/>
              <a:t> of the two constants:</a:t>
            </a:r>
          </a:p>
        </p:txBody>
      </p:sp>
      <p:graphicFrame>
        <p:nvGraphicFramePr>
          <p:cNvPr id="8196" name="Object 4" descr="K sub 3 = K sub 1 times K sub 2"/>
          <p:cNvGraphicFramePr>
            <a:graphicFrameLocks noChangeAspect="1"/>
          </p:cNvGraphicFramePr>
          <p:nvPr/>
        </p:nvGraphicFramePr>
        <p:xfrm>
          <a:off x="5638800" y="2819400"/>
          <a:ext cx="20574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3" imgW="1625600" imgH="393700" progId="Equation.DSMT4">
                  <p:embed/>
                </p:oleObj>
              </mc:Choice>
              <mc:Fallback>
                <p:oleObj name="Equation" r:id="rId3" imgW="1625600" imgH="393700" progId="Equation.DSMT4">
                  <p:embed/>
                  <p:pic>
                    <p:nvPicPr>
                      <p:cNvPr id="0" name="Object 4" descr="K sub 3 = K sub 1 times K sub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19400"/>
                        <a:ext cx="20574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Content Placeholder 3"/>
          <p:cNvSpPr>
            <a:spLocks noGrp="1" noChangeArrowheads="1"/>
          </p:cNvSpPr>
          <p:nvPr>
            <p:ph idx="13"/>
          </p:nvPr>
        </p:nvSpPr>
        <p:spPr>
          <a:xfrm>
            <a:off x="457200" y="3505200"/>
            <a:ext cx="8153400" cy="411163"/>
          </a:xfrm>
        </p:spPr>
        <p:txBody>
          <a:bodyPr/>
          <a:lstStyle/>
          <a:p>
            <a:r>
              <a:rPr lang="en-US" altLang="en-US" sz="2400" u="sng" smtClean="0"/>
              <a:t>Example</a:t>
            </a:r>
          </a:p>
        </p:txBody>
      </p:sp>
      <p:graphicFrame>
        <p:nvGraphicFramePr>
          <p:cNvPr id="8198" name="Object 10" descr="K sub 1 = 0.014."/>
          <p:cNvGraphicFramePr>
            <a:graphicFrameLocks noChangeAspect="1"/>
          </p:cNvGraphicFramePr>
          <p:nvPr/>
        </p:nvGraphicFramePr>
        <p:xfrm>
          <a:off x="4724400" y="4038600"/>
          <a:ext cx="13922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5" imgW="1435100" imgH="393700" progId="Equation.DSMT4">
                  <p:embed/>
                </p:oleObj>
              </mc:Choice>
              <mc:Fallback>
                <p:oleObj name="Equation" r:id="rId5" imgW="1435100" imgH="393700" progId="Equation.DSMT4">
                  <p:embed/>
                  <p:pic>
                    <p:nvPicPr>
                      <p:cNvPr id="0" name="Object 10" descr="K sub 1 = 0.014.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038600"/>
                        <a:ext cx="139223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 descr="K sub 2 = 7.2."/>
          <p:cNvGraphicFramePr>
            <a:graphicFrameLocks noChangeAspect="1"/>
          </p:cNvGraphicFramePr>
          <p:nvPr/>
        </p:nvGraphicFramePr>
        <p:xfrm>
          <a:off x="4724400" y="4554538"/>
          <a:ext cx="10969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7" imgW="1129810" imgH="393529" progId="Equation.DSMT4">
                  <p:embed/>
                </p:oleObj>
              </mc:Choice>
              <mc:Fallback>
                <p:oleObj name="Equation" r:id="rId7" imgW="1129810" imgH="393529" progId="Equation.DSMT4">
                  <p:embed/>
                  <p:pic>
                    <p:nvPicPr>
                      <p:cNvPr id="0" name="Object 7" descr="K sub 2 = 7.2.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554538"/>
                        <a:ext cx="10969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Box 12"/>
          <p:cNvSpPr txBox="1">
            <a:spLocks noChangeArrowheads="1"/>
          </p:cNvSpPr>
          <p:nvPr/>
        </p:nvSpPr>
        <p:spPr bwMode="auto">
          <a:xfrm>
            <a:off x="609600" y="4038600"/>
            <a:ext cx="500538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chemeClr val="tx1"/>
                </a:solidFill>
              </a:rPr>
              <a:t>2 NOBr </a:t>
            </a:r>
            <a:r>
              <a:rPr lang="en-US" altLang="en-US" sz="2800" b="1">
                <a:solidFill>
                  <a:schemeClr val="tx1"/>
                </a:solidFill>
                <a:cs typeface="Times New Roman" panose="02020603050405020304" pitchFamily="18" charset="0"/>
              </a:rPr>
              <a:t>↔ 2 NO + Br</a:t>
            </a:r>
            <a:r>
              <a:rPr lang="en-US" altLang="en-US" sz="2800" b="1" baseline="-2500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</a:p>
          <a:p>
            <a:r>
              <a:rPr lang="en-US" altLang="en-US" sz="2800" b="1">
                <a:solidFill>
                  <a:schemeClr val="tx1"/>
                </a:solidFill>
                <a:cs typeface="Times New Roman" panose="02020603050405020304" pitchFamily="18" charset="0"/>
              </a:rPr>
              <a:t>Br</a:t>
            </a:r>
            <a:r>
              <a:rPr lang="en-US" altLang="en-US" sz="2800" b="1" baseline="-2500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chemeClr val="tx1"/>
                </a:solidFill>
                <a:cs typeface="Times New Roman" panose="02020603050405020304" pitchFamily="18" charset="0"/>
              </a:rPr>
              <a:t> + Cl</a:t>
            </a:r>
            <a:r>
              <a:rPr lang="en-US" altLang="en-US" sz="2800" b="1" baseline="-2500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chemeClr val="tx1"/>
                </a:solidFill>
                <a:cs typeface="Times New Roman" panose="02020603050405020304" pitchFamily="18" charset="0"/>
              </a:rPr>
              <a:t> ↔ 2 BrCl</a:t>
            </a:r>
          </a:p>
          <a:p>
            <a:endParaRPr lang="en-US" altLang="en-US" sz="2800" b="1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en-US" altLang="en-US" sz="2800" b="1">
                <a:solidFill>
                  <a:schemeClr val="tx1"/>
                </a:solidFill>
                <a:cs typeface="Times New Roman" panose="02020603050405020304" pitchFamily="18" charset="0"/>
              </a:rPr>
              <a:t>2 NOBr + Cl</a:t>
            </a:r>
            <a:r>
              <a:rPr lang="en-US" altLang="en-US" sz="2800" b="1" baseline="-2500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chemeClr val="tx1"/>
                </a:solidFill>
                <a:cs typeface="Times New Roman" panose="02020603050405020304" pitchFamily="18" charset="0"/>
              </a:rPr>
              <a:t> ↔ 2 NO + 2 BrCl</a:t>
            </a:r>
            <a:endParaRPr lang="en-US" altLang="en-US" sz="2800" b="1">
              <a:solidFill>
                <a:schemeClr val="tx1"/>
              </a:solidFill>
            </a:endParaRPr>
          </a:p>
        </p:txBody>
      </p:sp>
      <p:sp>
        <p:nvSpPr>
          <p:cNvPr id="8201" name="TextBox 1"/>
          <p:cNvSpPr txBox="1">
            <a:spLocks noChangeArrowheads="1"/>
          </p:cNvSpPr>
          <p:nvPr/>
        </p:nvSpPr>
        <p:spPr bwMode="auto">
          <a:xfrm>
            <a:off x="2235200" y="5976938"/>
            <a:ext cx="896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1"/>
                </a:solidFill>
              </a:rPr>
              <a:t>K</a:t>
            </a:r>
            <a:r>
              <a:rPr lang="en-US" altLang="en-US" baseline="-25000">
                <a:solidFill>
                  <a:schemeClr val="tx1"/>
                </a:solidFill>
              </a:rPr>
              <a:t>3</a:t>
            </a:r>
            <a:r>
              <a:rPr lang="en-US" altLang="en-US">
                <a:solidFill>
                  <a:schemeClr val="tx1"/>
                </a:solidFill>
              </a:rPr>
              <a:t> =?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09800"/>
            <a:ext cx="8597900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838200" y="914400"/>
            <a:ext cx="7772400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1250"/>
              </a:spcBef>
              <a:buSzPct val="100000"/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Key stages in the Haber process for synthesizing ammonia.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8458200" y="6096000"/>
            <a:ext cx="4572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350838" y="457200"/>
            <a:ext cx="8488362" cy="427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	</a:t>
            </a:r>
            <a:r>
              <a:rPr lang="en-US" altLang="en-US" b="1" u="sng">
                <a:solidFill>
                  <a:srgbClr val="000000"/>
                </a:solidFill>
                <a:latin typeface="Arial" panose="020B0604020202020204" pitchFamily="34" charset="0"/>
              </a:rPr>
              <a:t>CALCULATING THE K</a:t>
            </a:r>
            <a:r>
              <a:rPr lang="en-US" altLang="en-US" b="1" u="sng" baseline="-25000">
                <a:solidFill>
                  <a:srgbClr val="000000"/>
                </a:solidFill>
                <a:latin typeface="Arial" panose="020B0604020202020204" pitchFamily="34" charset="0"/>
              </a:rPr>
              <a:t>eq </a:t>
            </a:r>
            <a:r>
              <a:rPr lang="en-US" altLang="en-US" b="1" u="sng">
                <a:solidFill>
                  <a:srgbClr val="000000"/>
                </a:solidFill>
                <a:latin typeface="Arial" panose="020B0604020202020204" pitchFamily="34" charset="0"/>
              </a:rPr>
              <a:t>at Equilibrium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1.  In one experiment, </a:t>
            </a:r>
            <a:r>
              <a:rPr lang="en-US" altLang="en-US" sz="2800" b="1">
                <a:solidFill>
                  <a:srgbClr val="CCCCFF"/>
                </a:solidFill>
                <a:latin typeface="Arial" panose="020B0604020202020204" pitchFamily="34" charset="0"/>
                <a:hlinkClick r:id="rId3" action="ppaction://hlinksldjump"/>
              </a:rPr>
              <a:t>Haber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introduced a mixture of 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&amp; N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 into a reaction vessel and allowed the system to attain chemical equilibrium at 472°C.  The equilibrium mixture of gases were analyzed and found to contain 0.1207M 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 2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, 0.0402M N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, and 0.00272M NH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.  Calculate K</a:t>
            </a:r>
            <a:r>
              <a:rPr lang="en-US" altLang="en-US" sz="2800" b="1" baseline="-25000">
                <a:solidFill>
                  <a:srgbClr val="0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buSzPct val="100000"/>
            </a:pPr>
            <a:endParaRPr lang="en-US" altLang="en-US" sz="2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988300" y="5999163"/>
            <a:ext cx="322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>
            <a:extLst>
              <a:ext uri="{FF2B5EF4-FFF2-40B4-BE49-F238E27FC236}">
                <a16:creationId xmlns:a16="http://schemas.microsoft.com/office/drawing/2014/main" xmlns="" id="{EB88402E-16C4-4F7C-A478-B450C8DEB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80988"/>
            <a:ext cx="8610600" cy="617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Microsoft YaHei" charset="-122"/>
              </a:defRPr>
            </a:lvl9pPr>
          </a:lstStyle>
          <a:p>
            <a:pPr algn="ctr">
              <a:buSzPct val="100000"/>
              <a:defRPr/>
            </a:pPr>
            <a:r>
              <a:rPr lang="en-US" sz="2800" b="1" u="sng" dirty="0">
                <a:solidFill>
                  <a:srgbClr val="000000"/>
                </a:solidFill>
                <a:latin typeface="Arial" charset="0"/>
              </a:rPr>
              <a:t>CALCULATING THE </a:t>
            </a:r>
            <a:r>
              <a:rPr lang="en-US" sz="2800" b="1" u="sng" dirty="0" err="1">
                <a:solidFill>
                  <a:srgbClr val="000000"/>
                </a:solidFill>
                <a:latin typeface="Arial" charset="0"/>
              </a:rPr>
              <a:t>K</a:t>
            </a:r>
            <a:r>
              <a:rPr lang="en-US" sz="2800" b="1" u="sng" baseline="-25000" dirty="0" err="1">
                <a:solidFill>
                  <a:srgbClr val="000000"/>
                </a:solidFill>
                <a:latin typeface="Arial" charset="0"/>
              </a:rPr>
              <a:t>eq</a:t>
            </a:r>
            <a:r>
              <a:rPr lang="en-US" sz="2800" b="1" u="sng" baseline="-25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b="1" u="sng" dirty="0">
                <a:solidFill>
                  <a:srgbClr val="000000"/>
                </a:solidFill>
                <a:latin typeface="Arial" charset="0"/>
              </a:rPr>
              <a:t>at Equilibrium</a:t>
            </a:r>
          </a:p>
          <a:p>
            <a:pPr>
              <a:buSzPct val="100000"/>
              <a:defRPr/>
            </a:pPr>
            <a:endParaRPr lang="en-US" sz="1100" b="1" dirty="0">
              <a:solidFill>
                <a:srgbClr val="000000"/>
              </a:solidFill>
            </a:endParaRPr>
          </a:p>
          <a:p>
            <a:pPr>
              <a:buSzPct val="100000"/>
              <a:defRPr/>
            </a:pPr>
            <a:r>
              <a:rPr lang="en-US" sz="3600" b="1" dirty="0">
                <a:solidFill>
                  <a:srgbClr val="000000"/>
                </a:solidFill>
              </a:rPr>
              <a:t>2.  For the Haber process:  </a:t>
            </a:r>
          </a:p>
          <a:p>
            <a:pPr algn="ctr">
              <a:buSzPct val="100000"/>
              <a:defRPr/>
            </a:pPr>
            <a:r>
              <a:rPr lang="en-US" sz="3600" b="1" dirty="0">
                <a:solidFill>
                  <a:srgbClr val="BD13A9"/>
                </a:solidFill>
              </a:rPr>
              <a:t>N</a:t>
            </a:r>
            <a:r>
              <a:rPr lang="en-US" sz="3600" b="1" baseline="-25000" dirty="0">
                <a:solidFill>
                  <a:srgbClr val="BD13A9"/>
                </a:solidFill>
              </a:rPr>
              <a:t>2(g)</a:t>
            </a:r>
            <a:r>
              <a:rPr lang="en-US" sz="3600" b="1" dirty="0">
                <a:solidFill>
                  <a:srgbClr val="BD13A9"/>
                </a:solidFill>
              </a:rPr>
              <a:t>  +  3H</a:t>
            </a:r>
            <a:r>
              <a:rPr lang="en-US" sz="3600" b="1" baseline="-25000" dirty="0">
                <a:solidFill>
                  <a:srgbClr val="BD13A9"/>
                </a:solidFill>
              </a:rPr>
              <a:t>2(g)</a:t>
            </a:r>
            <a:r>
              <a:rPr lang="en-US" sz="3600" b="1" dirty="0">
                <a:solidFill>
                  <a:srgbClr val="BD13A9"/>
                </a:solidFill>
              </a:rPr>
              <a:t> </a:t>
            </a:r>
            <a:r>
              <a:rPr lang="en-US" sz="3600" b="1" dirty="0">
                <a:solidFill>
                  <a:srgbClr val="BD13A9"/>
                </a:solidFill>
                <a:latin typeface="Symbol" pitchFamily="16" charset="2"/>
              </a:rPr>
              <a:t></a:t>
            </a:r>
            <a:r>
              <a:rPr lang="en-US" sz="3600" b="1" dirty="0">
                <a:solidFill>
                  <a:srgbClr val="BD13A9"/>
                </a:solidFill>
              </a:rPr>
              <a:t>  2NH</a:t>
            </a:r>
            <a:r>
              <a:rPr lang="en-US" sz="3600" b="1" baseline="-25000" dirty="0">
                <a:solidFill>
                  <a:srgbClr val="BD13A9"/>
                </a:solidFill>
              </a:rPr>
              <a:t>3(g</a:t>
            </a:r>
            <a:r>
              <a:rPr lang="en-US" sz="3600" b="1" baseline="-25000" dirty="0">
                <a:solidFill>
                  <a:srgbClr val="000000"/>
                </a:solidFill>
              </a:rPr>
              <a:t>)</a:t>
            </a:r>
            <a:r>
              <a:rPr lang="en-US" sz="3600" b="1" dirty="0">
                <a:solidFill>
                  <a:srgbClr val="000000"/>
                </a:solidFill>
              </a:rPr>
              <a:t>     </a:t>
            </a:r>
          </a:p>
          <a:p>
            <a:pPr>
              <a:buSzPct val="100000"/>
              <a:defRPr/>
            </a:pPr>
            <a:r>
              <a:rPr lang="en-US" sz="3600" b="1" dirty="0">
                <a:solidFill>
                  <a:srgbClr val="000000"/>
                </a:solidFill>
              </a:rPr>
              <a:t>			</a:t>
            </a:r>
            <a:r>
              <a:rPr lang="en-US" sz="3600" b="1" dirty="0" err="1">
                <a:solidFill>
                  <a:srgbClr val="000000"/>
                </a:solidFill>
              </a:rPr>
              <a:t>Kp</a:t>
            </a:r>
            <a:r>
              <a:rPr lang="en-US" sz="3600" b="1" dirty="0">
                <a:solidFill>
                  <a:srgbClr val="000000"/>
                </a:solidFill>
              </a:rPr>
              <a:t>  =  1.45 x 10</a:t>
            </a:r>
            <a:r>
              <a:rPr lang="en-US" sz="3600" b="1" baseline="30000" dirty="0">
                <a:solidFill>
                  <a:srgbClr val="000000"/>
                </a:solidFill>
              </a:rPr>
              <a:t>-5</a:t>
            </a:r>
            <a:r>
              <a:rPr lang="en-US" sz="3600" b="1" dirty="0">
                <a:solidFill>
                  <a:srgbClr val="000000"/>
                </a:solidFill>
              </a:rPr>
              <a:t>  at 500°C</a:t>
            </a:r>
          </a:p>
          <a:p>
            <a:pPr>
              <a:buSzPct val="100000"/>
              <a:defRPr/>
            </a:pPr>
            <a:r>
              <a:rPr lang="en-US" sz="2800" b="1" dirty="0">
                <a:solidFill>
                  <a:srgbClr val="000000"/>
                </a:solidFill>
              </a:rPr>
              <a:t>	a) If an equilibrium mixture of the three gas 	have partial pressures of 0.928 </a:t>
            </a:r>
            <a:r>
              <a:rPr lang="en-US" sz="2800" b="1" dirty="0" err="1">
                <a:solidFill>
                  <a:srgbClr val="000000"/>
                </a:solidFill>
              </a:rPr>
              <a:t>atm</a:t>
            </a:r>
            <a:r>
              <a:rPr lang="en-US" sz="2800" b="1" dirty="0">
                <a:solidFill>
                  <a:srgbClr val="000000"/>
                </a:solidFill>
              </a:rPr>
              <a:t> for H</a:t>
            </a:r>
            <a:r>
              <a:rPr lang="en-US" sz="2800" b="1" baseline="-25000" dirty="0">
                <a:solidFill>
                  <a:srgbClr val="000000"/>
                </a:solidFill>
              </a:rPr>
              <a:t>2 </a:t>
            </a:r>
            <a:r>
              <a:rPr lang="en-US" sz="2800" b="1" dirty="0">
                <a:solidFill>
                  <a:srgbClr val="000000"/>
                </a:solidFill>
              </a:rPr>
              <a:t>and 0.432 </a:t>
            </a:r>
            <a:r>
              <a:rPr lang="en-US" sz="2800" b="1" dirty="0" err="1">
                <a:solidFill>
                  <a:srgbClr val="000000"/>
                </a:solidFill>
              </a:rPr>
              <a:t>atm</a:t>
            </a:r>
            <a:r>
              <a:rPr lang="en-US" sz="2800" b="1" dirty="0">
                <a:solidFill>
                  <a:srgbClr val="000000"/>
                </a:solidFill>
              </a:rPr>
              <a:t> for N</a:t>
            </a:r>
            <a:r>
              <a:rPr lang="en-US" sz="2800" b="1" baseline="-25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, what is the partial pressure of NH</a:t>
            </a:r>
            <a:r>
              <a:rPr lang="en-US" sz="2800" b="1" baseline="-25000" dirty="0">
                <a:solidFill>
                  <a:srgbClr val="000000"/>
                </a:solidFill>
              </a:rPr>
              <a:t>3</a:t>
            </a:r>
            <a:r>
              <a:rPr lang="en-US" sz="3200" b="1" dirty="0">
                <a:solidFill>
                  <a:srgbClr val="000000"/>
                </a:solidFill>
              </a:rPr>
              <a:t>?</a:t>
            </a:r>
          </a:p>
          <a:p>
            <a:pPr>
              <a:buSzPct val="100000"/>
              <a:defRPr/>
            </a:pPr>
            <a:endParaRPr lang="en-US" sz="3200" b="1" dirty="0">
              <a:solidFill>
                <a:srgbClr val="000000"/>
              </a:solidFill>
            </a:endParaRPr>
          </a:p>
          <a:p>
            <a:pPr>
              <a:buSzPct val="100000"/>
              <a:buFont typeface="Times New Roman" pitchFamily="16" charset="0"/>
              <a:buNone/>
              <a:defRPr/>
            </a:pPr>
            <a:r>
              <a:rPr lang="en-US" sz="32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If an equilibrium mixture of the three gas 	started with partial pressures of 0.928 </a:t>
            </a:r>
            <a:r>
              <a:rPr lang="en-US" sz="3200" b="1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atm</a:t>
            </a:r>
            <a:r>
              <a:rPr lang="en-US" sz="32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H</a:t>
            </a:r>
            <a:r>
              <a:rPr lang="en-US" sz="3200" b="1" baseline="-25000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32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0.432 </a:t>
            </a:r>
            <a:r>
              <a:rPr lang="en-US" sz="3200" b="1" dirty="0" err="1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atm</a:t>
            </a:r>
            <a:r>
              <a:rPr lang="en-US" sz="32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N</a:t>
            </a:r>
            <a:r>
              <a:rPr lang="en-US" sz="3200" b="1" baseline="-25000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2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what is the equilibrium partial pressure of NH</a:t>
            </a:r>
            <a:r>
              <a:rPr lang="en-US" sz="3200" b="1" baseline="-25000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200" b="1" dirty="0">
                <a:solidFill>
                  <a:srgbClr val="BD13A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350838" y="457200"/>
            <a:ext cx="8488362" cy="600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	</a:t>
            </a:r>
            <a:r>
              <a:rPr lang="en-US" altLang="en-US" sz="2000" b="1">
                <a:solidFill>
                  <a:srgbClr val="000000"/>
                </a:solidFill>
              </a:rPr>
              <a:t>Workshop GE #5 on </a:t>
            </a:r>
            <a:r>
              <a:rPr lang="en-US" altLang="en-US" sz="2000" b="1" u="sng">
                <a:solidFill>
                  <a:srgbClr val="000000"/>
                </a:solidFill>
                <a:latin typeface="Arial" panose="020B0604020202020204" pitchFamily="34" charset="0"/>
              </a:rPr>
              <a:t>CALCULATING THE K</a:t>
            </a:r>
            <a:r>
              <a:rPr lang="en-US" altLang="en-US" sz="2000" b="1" u="sng" baseline="-25000">
                <a:solidFill>
                  <a:srgbClr val="000000"/>
                </a:solidFill>
                <a:latin typeface="Arial" panose="020B0604020202020204" pitchFamily="34" charset="0"/>
              </a:rPr>
              <a:t>eq </a:t>
            </a:r>
            <a:r>
              <a:rPr lang="en-US" altLang="en-US" sz="2000" b="1" u="sng">
                <a:solidFill>
                  <a:srgbClr val="000000"/>
                </a:solidFill>
                <a:latin typeface="Arial" panose="020B0604020202020204" pitchFamily="34" charset="0"/>
              </a:rPr>
              <a:t>at Equilibrium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1.  In another experiment, </a:t>
            </a:r>
            <a:r>
              <a:rPr lang="en-US" altLang="en-US" b="1">
                <a:solidFill>
                  <a:srgbClr val="0070C0"/>
                </a:solidFill>
                <a:latin typeface="Arial" panose="020B0604020202020204" pitchFamily="34" charset="0"/>
                <a:hlinkClick r:id="rId4" action="ppaction://hlinksldjump"/>
              </a:rPr>
              <a:t>Haber </a:t>
            </a:r>
            <a:r>
              <a:rPr lang="en-US" altLang="en-US" b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ntroduced ammonia into a reaction vessel and allowed the system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to attain chemical equilibrium at 472°C.  The 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equilibrium mixture of gases were analyzed and was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found to contain 1.56 M H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 2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, 9.23 M N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, and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0.0776 M NH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.  Calculate K</a:t>
            </a:r>
            <a:r>
              <a:rPr lang="en-US" altLang="en-US" b="1" baseline="-25000">
                <a:solidFill>
                  <a:srgbClr val="0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2.  Nitryl Chloride, NO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Cl, is in equilibrium in a closed container with NO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 and Cl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.  </a:t>
            </a:r>
          </a:p>
          <a:p>
            <a:pPr>
              <a:buSzPct val="100000"/>
            </a:pPr>
            <a:endParaRPr lang="en-US" altLang="en-US" b="1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		2 NO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Cl(g)  </a:t>
            </a:r>
            <a:r>
              <a:rPr lang="en-US" altLang="en-US" b="1">
                <a:solidFill>
                  <a:srgbClr val="C00000"/>
                </a:solidFill>
                <a:latin typeface="Symbol" panose="05050102010706020507" pitchFamily="18" charset="2"/>
              </a:rPr>
              <a:t>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  2 NO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(g)  +  Cl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(g)</a:t>
            </a:r>
          </a:p>
          <a:p>
            <a:pPr>
              <a:buSzPct val="100000"/>
            </a:pPr>
            <a:endParaRPr lang="en-US" altLang="en-US" b="1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	Calculate K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 if [NO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Cl]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= 0.00106M, [NO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]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= 0.0108M  &amp; [Cl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]</a:t>
            </a:r>
            <a:r>
              <a:rPr lang="en-US" altLang="en-US" b="1" baseline="-25000">
                <a:solidFill>
                  <a:srgbClr val="C00000"/>
                </a:solidFill>
                <a:latin typeface="Arial" panose="020B0604020202020204" pitchFamily="34" charset="0"/>
              </a:rPr>
              <a:t>eq</a:t>
            </a:r>
            <a:r>
              <a:rPr lang="en-US" altLang="en-US" b="1">
                <a:solidFill>
                  <a:srgbClr val="C00000"/>
                </a:solidFill>
                <a:latin typeface="Arial" panose="020B0604020202020204" pitchFamily="34" charset="0"/>
              </a:rPr>
              <a:t> = 0.00538M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533400" y="269875"/>
            <a:ext cx="86106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</a:t>
            </a:r>
            <a:r>
              <a:rPr lang="en-US" altLang="en-US" b="1">
                <a:solidFill>
                  <a:srgbClr val="00CC99"/>
                </a:solidFill>
              </a:rPr>
              <a:t>	      </a:t>
            </a:r>
            <a:r>
              <a:rPr lang="en-US" altLang="en-US" b="1" u="sng">
                <a:solidFill>
                  <a:srgbClr val="000000"/>
                </a:solidFill>
                <a:latin typeface="Arial" panose="020B0604020202020204" pitchFamily="34" charset="0"/>
              </a:rPr>
              <a:t>PREDICTING DIRECTION OF REACTION</a:t>
            </a:r>
            <a:endParaRPr lang="en-US" altLang="en-US" b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1.  Predicting the direction of reaction </a:t>
            </a:r>
          </a:p>
          <a:p>
            <a:pPr>
              <a:buSzPct val="100000"/>
            </a:pPr>
            <a:r>
              <a:rPr lang="en-US" altLang="en-US" b="1">
                <a:solidFill>
                  <a:srgbClr val="CC0000"/>
                </a:solidFill>
              </a:rPr>
              <a:t>	Q  =  reaction quotient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at equil Q = K	Q &gt; K 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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species on Rt (prod)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	(no net Rx)			 react to form left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CC0000"/>
                </a:solidFill>
              </a:rPr>
              <a:t>	K = [Equil]  Q  =  [Non Equil]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			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Q &lt; K 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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forms more products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6600"/>
                </a:solidFill>
                <a:latin typeface="Arial" panose="020B0604020202020204" pitchFamily="34" charset="0"/>
              </a:rPr>
              <a:t>Goal:  Calculate Q to determine state of Rx, equil, more product or more reaction</a:t>
            </a:r>
            <a:r>
              <a:rPr lang="en-US" altLang="en-US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274638" y="304800"/>
            <a:ext cx="8564562" cy="624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ctr">
              <a:buSzPct val="100000"/>
            </a:pPr>
            <a:r>
              <a:rPr lang="en-US" altLang="en-US" b="1" u="sng">
                <a:solidFill>
                  <a:srgbClr val="BD13A9"/>
                </a:solidFill>
              </a:rPr>
              <a:t>	I.C.E. &amp; PREDICTING DIRECTION OF REACTION</a:t>
            </a:r>
            <a:endParaRPr lang="en-US" altLang="en-US" b="1" u="sng" baseline="-25000">
              <a:solidFill>
                <a:srgbClr val="BD13A9"/>
              </a:solidFill>
            </a:endParaRP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3a.  Sulfur Trioxide decomposes at High temperature in a sealed container.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	2 SO</a:t>
            </a:r>
            <a:r>
              <a:rPr lang="en-US" altLang="en-US" b="1" baseline="-25000">
                <a:solidFill>
                  <a:srgbClr val="000000"/>
                </a:solidFill>
              </a:rPr>
              <a:t>3(g)</a:t>
            </a:r>
            <a:r>
              <a:rPr lang="en-US" altLang="en-US" b="1">
                <a:solidFill>
                  <a:srgbClr val="000000"/>
                </a:solidFill>
              </a:rPr>
              <a:t> </a:t>
            </a:r>
            <a:r>
              <a:rPr lang="en-US" altLang="en-US" b="1">
                <a:solidFill>
                  <a:srgbClr val="000000"/>
                </a:solidFill>
                <a:latin typeface="Symbol" panose="05050102010706020507" pitchFamily="18" charset="2"/>
              </a:rPr>
              <a:t></a:t>
            </a:r>
            <a:r>
              <a:rPr lang="en-US" altLang="en-US" b="1">
                <a:solidFill>
                  <a:srgbClr val="000000"/>
                </a:solidFill>
              </a:rPr>
              <a:t>   2 SO</a:t>
            </a:r>
            <a:r>
              <a:rPr lang="en-US" altLang="en-US" b="1" baseline="-25000">
                <a:solidFill>
                  <a:srgbClr val="000000"/>
                </a:solidFill>
              </a:rPr>
              <a:t>2(g)</a:t>
            </a:r>
            <a:r>
              <a:rPr lang="en-US" altLang="en-US" b="1">
                <a:solidFill>
                  <a:srgbClr val="000000"/>
                </a:solidFill>
              </a:rPr>
              <a:t>  +  O</a:t>
            </a:r>
            <a:r>
              <a:rPr lang="en-US" altLang="en-US" b="1" baseline="-25000">
                <a:solidFill>
                  <a:srgbClr val="000000"/>
                </a:solidFill>
              </a:rPr>
              <a:t>2 (g)</a:t>
            </a:r>
          </a:p>
          <a:p>
            <a:pPr>
              <a:buSzPct val="100000"/>
            </a:pPr>
            <a:endParaRPr lang="en-US" altLang="en-US" b="1" baseline="-25000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Initially the vessel is filled at 1000K with SO</a:t>
            </a:r>
            <a:r>
              <a:rPr lang="en-US" altLang="en-US" b="1" baseline="-25000">
                <a:solidFill>
                  <a:srgbClr val="000000"/>
                </a:solidFill>
              </a:rPr>
              <a:t>3(g)</a:t>
            </a:r>
            <a:r>
              <a:rPr lang="en-US" altLang="en-US" b="1">
                <a:solidFill>
                  <a:srgbClr val="000000"/>
                </a:solidFill>
              </a:rPr>
              <a:t> at a concentration of 6.09 x 10</a:t>
            </a:r>
            <a:r>
              <a:rPr lang="en-US" altLang="en-US" b="1" baseline="30000">
                <a:solidFill>
                  <a:srgbClr val="000000"/>
                </a:solidFill>
              </a:rPr>
              <a:t>-3</a:t>
            </a:r>
            <a:r>
              <a:rPr lang="en-US" altLang="en-US" b="1">
                <a:solidFill>
                  <a:srgbClr val="000000"/>
                </a:solidFill>
              </a:rPr>
              <a:t>M.  At equilibrium, the [SO</a:t>
            </a:r>
            <a:r>
              <a:rPr lang="en-US" altLang="en-US" b="1" baseline="-25000">
                <a:solidFill>
                  <a:srgbClr val="000000"/>
                </a:solidFill>
              </a:rPr>
              <a:t>3</a:t>
            </a:r>
            <a:r>
              <a:rPr lang="en-US" altLang="en-US" b="1">
                <a:solidFill>
                  <a:srgbClr val="000000"/>
                </a:solidFill>
              </a:rPr>
              <a:t>] is 2.44 x 10</a:t>
            </a:r>
            <a:r>
              <a:rPr lang="en-US" altLang="en-US" b="1" baseline="30000">
                <a:solidFill>
                  <a:srgbClr val="000000"/>
                </a:solidFill>
              </a:rPr>
              <a:t>-3</a:t>
            </a:r>
            <a:r>
              <a:rPr lang="en-US" altLang="en-US" b="1">
                <a:solidFill>
                  <a:srgbClr val="000000"/>
                </a:solidFill>
              </a:rPr>
              <a:t>M.  Calculate K</a:t>
            </a:r>
            <a:r>
              <a:rPr lang="en-US" altLang="en-US" b="1" baseline="-25000">
                <a:solidFill>
                  <a:srgbClr val="000000"/>
                </a:solidFill>
              </a:rPr>
              <a:t>c</a:t>
            </a:r>
            <a:r>
              <a:rPr lang="en-US" altLang="en-US" b="1">
                <a:solidFill>
                  <a:srgbClr val="000000"/>
                </a:solidFill>
              </a:rPr>
              <a:t>.</a:t>
            </a:r>
          </a:p>
          <a:p>
            <a:pPr>
              <a:buSzPct val="100000"/>
            </a:pPr>
            <a:endParaRPr lang="en-US" altLang="en-US" b="1">
              <a:solidFill>
                <a:srgbClr val="000000"/>
              </a:solidFill>
            </a:endParaRPr>
          </a:p>
          <a:p>
            <a:pPr>
              <a:buSzPct val="100000"/>
            </a:pPr>
            <a:r>
              <a:rPr lang="en-US" altLang="en-US" b="1">
                <a:solidFill>
                  <a:schemeClr val="tx1"/>
                </a:solidFill>
              </a:rPr>
              <a:t>3b.   Calculate the value for Q and predict the direction in which the reaction will proceed towards equilibrium if the initial concentrations are:</a:t>
            </a:r>
          </a:p>
          <a:p>
            <a:pPr>
              <a:buSzPct val="100000"/>
            </a:pPr>
            <a:r>
              <a:rPr lang="en-US" altLang="en-US" b="1">
                <a:solidFill>
                  <a:schemeClr val="tx1"/>
                </a:solidFill>
              </a:rPr>
              <a:t>	[SO</a:t>
            </a:r>
            <a:r>
              <a:rPr lang="en-US" altLang="en-US" b="1" baseline="-25000">
                <a:solidFill>
                  <a:schemeClr val="tx1"/>
                </a:solidFill>
              </a:rPr>
              <a:t>3</a:t>
            </a:r>
            <a:r>
              <a:rPr lang="en-US" altLang="en-US" b="1">
                <a:solidFill>
                  <a:schemeClr val="tx1"/>
                </a:solidFill>
              </a:rPr>
              <a:t>]  =  2.0 x 10</a:t>
            </a:r>
            <a:r>
              <a:rPr lang="en-US" altLang="en-US" b="1" baseline="30000">
                <a:solidFill>
                  <a:schemeClr val="tx1"/>
                </a:solidFill>
              </a:rPr>
              <a:t>-3</a:t>
            </a:r>
            <a:r>
              <a:rPr lang="en-US" altLang="en-US" b="1">
                <a:solidFill>
                  <a:schemeClr val="tx1"/>
                </a:solidFill>
              </a:rPr>
              <a:t>M</a:t>
            </a:r>
          </a:p>
          <a:p>
            <a:pPr>
              <a:buSzPct val="100000"/>
            </a:pPr>
            <a:r>
              <a:rPr lang="en-US" altLang="en-US" b="1">
                <a:solidFill>
                  <a:schemeClr val="tx1"/>
                </a:solidFill>
              </a:rPr>
              <a:t>	[SO</a:t>
            </a:r>
            <a:r>
              <a:rPr lang="en-US" altLang="en-US" b="1" baseline="-25000">
                <a:solidFill>
                  <a:schemeClr val="tx1"/>
                </a:solidFill>
              </a:rPr>
              <a:t>2</a:t>
            </a:r>
            <a:r>
              <a:rPr lang="en-US" altLang="en-US" b="1">
                <a:solidFill>
                  <a:schemeClr val="tx1"/>
                </a:solidFill>
              </a:rPr>
              <a:t>]  =  5.0 x 10</a:t>
            </a:r>
            <a:r>
              <a:rPr lang="en-US" altLang="en-US" b="1" baseline="30000">
                <a:solidFill>
                  <a:schemeClr val="tx1"/>
                </a:solidFill>
              </a:rPr>
              <a:t>-3</a:t>
            </a:r>
            <a:r>
              <a:rPr lang="en-US" altLang="en-US" b="1">
                <a:solidFill>
                  <a:schemeClr val="tx1"/>
                </a:solidFill>
              </a:rPr>
              <a:t>M</a:t>
            </a:r>
          </a:p>
          <a:p>
            <a:pPr>
              <a:buSzPct val="100000"/>
            </a:pPr>
            <a:r>
              <a:rPr lang="en-US" altLang="en-US" b="1">
                <a:solidFill>
                  <a:schemeClr val="tx1"/>
                </a:solidFill>
              </a:rPr>
              <a:t>	[O</a:t>
            </a:r>
            <a:r>
              <a:rPr lang="en-US" altLang="en-US" b="1" baseline="-25000">
                <a:solidFill>
                  <a:schemeClr val="tx1"/>
                </a:solidFill>
              </a:rPr>
              <a:t>2</a:t>
            </a:r>
            <a:r>
              <a:rPr lang="en-US" altLang="en-US" b="1">
                <a:solidFill>
                  <a:schemeClr val="tx1"/>
                </a:solidFill>
              </a:rPr>
              <a:t>]  =  3.0 x 10</a:t>
            </a:r>
            <a:r>
              <a:rPr lang="en-US" altLang="en-US" b="1" baseline="30000">
                <a:solidFill>
                  <a:schemeClr val="tx1"/>
                </a:solidFill>
              </a:rPr>
              <a:t>-2</a:t>
            </a:r>
            <a:r>
              <a:rPr lang="en-US" altLang="en-US" b="1">
                <a:solidFill>
                  <a:schemeClr val="tx1"/>
                </a:solidFill>
              </a:rPr>
              <a:t>M</a:t>
            </a:r>
          </a:p>
          <a:p>
            <a:pPr>
              <a:buSzPct val="100000"/>
            </a:pPr>
            <a:r>
              <a:rPr lang="en-US" altLang="en-US" b="1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icrosoft YaHei"/>
        <a:cs typeface=""/>
      </a:majorFont>
      <a:minorFont>
        <a:latin typeface="Times New Roman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874</Words>
  <Application>Microsoft Office PowerPoint</Application>
  <PresentationFormat>On-screen Show (4:3)</PresentationFormat>
  <Paragraphs>283</Paragraphs>
  <Slides>19</Slides>
  <Notes>18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Times New Roman</vt:lpstr>
      <vt:lpstr>Microsoft YaHei</vt:lpstr>
      <vt:lpstr>Arial</vt:lpstr>
      <vt:lpstr>Symbol</vt:lpstr>
      <vt:lpstr>Office Theme</vt:lpstr>
      <vt:lpstr>Equation</vt:lpstr>
      <vt:lpstr>PowerPoint Presentation</vt:lpstr>
      <vt:lpstr>PowerPoint Presentation</vt:lpstr>
      <vt:lpstr>Consecutive Equilibria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terry boan</dc:creator>
  <cp:lastModifiedBy>Terry Boan</cp:lastModifiedBy>
  <cp:revision>118</cp:revision>
  <cp:lastPrinted>1601-01-01T00:00:00Z</cp:lastPrinted>
  <dcterms:created xsi:type="dcterms:W3CDTF">2006-01-13T22:36:53Z</dcterms:created>
  <dcterms:modified xsi:type="dcterms:W3CDTF">2020-08-07T16:30:09Z</dcterms:modified>
</cp:coreProperties>
</file>