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0"/>
  </p:notesMasterIdLst>
  <p:sldIdLst>
    <p:sldId id="256" r:id="rId2"/>
    <p:sldId id="257" r:id="rId3"/>
    <p:sldId id="293" r:id="rId4"/>
    <p:sldId id="258" r:id="rId5"/>
    <p:sldId id="294" r:id="rId6"/>
    <p:sldId id="259" r:id="rId7"/>
    <p:sldId id="260" r:id="rId8"/>
    <p:sldId id="261" r:id="rId9"/>
    <p:sldId id="262" r:id="rId10"/>
    <p:sldId id="263" r:id="rId11"/>
    <p:sldId id="264" r:id="rId12"/>
    <p:sldId id="265" r:id="rId13"/>
    <p:sldId id="266" r:id="rId14"/>
    <p:sldId id="267" r:id="rId15"/>
    <p:sldId id="268" r:id="rId16"/>
    <p:sldId id="297" r:id="rId17"/>
    <p:sldId id="298" r:id="rId18"/>
    <p:sldId id="269" r:id="rId19"/>
    <p:sldId id="270" r:id="rId20"/>
    <p:sldId id="271" r:id="rId21"/>
    <p:sldId id="272" r:id="rId22"/>
    <p:sldId id="296" r:id="rId23"/>
    <p:sldId id="273" r:id="rId24"/>
    <p:sldId id="274" r:id="rId25"/>
    <p:sldId id="275" r:id="rId26"/>
    <p:sldId id="277" r:id="rId27"/>
    <p:sldId id="279" r:id="rId28"/>
    <p:sldId id="280" r:id="rId29"/>
    <p:sldId id="281" r:id="rId30"/>
    <p:sldId id="295" r:id="rId31"/>
    <p:sldId id="283" r:id="rId32"/>
    <p:sldId id="284" r:id="rId33"/>
    <p:sldId id="285" r:id="rId34"/>
    <p:sldId id="286" r:id="rId35"/>
    <p:sldId id="291" r:id="rId36"/>
    <p:sldId id="287" r:id="rId37"/>
    <p:sldId id="290" r:id="rId38"/>
    <p:sldId id="292" r:id="rId39"/>
  </p:sldIdLst>
  <p:sldSz cx="9144000" cy="6858000" type="screen4x3"/>
  <p:notesSz cx="6858000" cy="9144000"/>
  <p:defaultTextStyle>
    <a:defPPr>
      <a:defRPr lang="en-GB"/>
    </a:defPPr>
    <a:lvl1pPr algn="l" defTabSz="457200" rtl="0" eaLnBrk="0" fontAlgn="base" hangingPunct="0">
      <a:spcBef>
        <a:spcPct val="0"/>
      </a:spcBef>
      <a:spcAft>
        <a:spcPct val="0"/>
      </a:spcAft>
      <a:defRPr sz="2400" kern="1200">
        <a:solidFill>
          <a:schemeClr val="bg1"/>
        </a:solidFill>
        <a:latin typeface="Times New Roman" panose="02020603050405020304" pitchFamily="18" charset="0"/>
        <a:ea typeface="Microsoft YaHei" panose="020B0503020204020204" pitchFamily="34" charset="-122"/>
        <a:cs typeface="+mn-cs"/>
      </a:defRPr>
    </a:lvl1pPr>
    <a:lvl2pPr marL="742950" indent="-285750" algn="l" defTabSz="457200" rtl="0" eaLnBrk="0" fontAlgn="base" hangingPunct="0">
      <a:spcBef>
        <a:spcPct val="0"/>
      </a:spcBef>
      <a:spcAft>
        <a:spcPct val="0"/>
      </a:spcAft>
      <a:defRPr sz="2400" kern="1200">
        <a:solidFill>
          <a:schemeClr val="bg1"/>
        </a:solidFill>
        <a:latin typeface="Times New Roman" panose="02020603050405020304" pitchFamily="18" charset="0"/>
        <a:ea typeface="Microsoft YaHei" panose="020B0503020204020204" pitchFamily="34" charset="-122"/>
        <a:cs typeface="+mn-cs"/>
      </a:defRPr>
    </a:lvl2pPr>
    <a:lvl3pPr marL="1143000" indent="-228600" algn="l" defTabSz="457200" rtl="0" eaLnBrk="0" fontAlgn="base" hangingPunct="0">
      <a:spcBef>
        <a:spcPct val="0"/>
      </a:spcBef>
      <a:spcAft>
        <a:spcPct val="0"/>
      </a:spcAft>
      <a:defRPr sz="2400" kern="1200">
        <a:solidFill>
          <a:schemeClr val="bg1"/>
        </a:solidFill>
        <a:latin typeface="Times New Roman" panose="02020603050405020304" pitchFamily="18" charset="0"/>
        <a:ea typeface="Microsoft YaHei" panose="020B0503020204020204" pitchFamily="34" charset="-122"/>
        <a:cs typeface="+mn-cs"/>
      </a:defRPr>
    </a:lvl3pPr>
    <a:lvl4pPr marL="1600200" indent="-228600" algn="l" defTabSz="457200" rtl="0" eaLnBrk="0" fontAlgn="base" hangingPunct="0">
      <a:spcBef>
        <a:spcPct val="0"/>
      </a:spcBef>
      <a:spcAft>
        <a:spcPct val="0"/>
      </a:spcAft>
      <a:defRPr sz="2400" kern="1200">
        <a:solidFill>
          <a:schemeClr val="bg1"/>
        </a:solidFill>
        <a:latin typeface="Times New Roman" panose="02020603050405020304" pitchFamily="18" charset="0"/>
        <a:ea typeface="Microsoft YaHei" panose="020B0503020204020204" pitchFamily="34" charset="-122"/>
        <a:cs typeface="+mn-cs"/>
      </a:defRPr>
    </a:lvl4pPr>
    <a:lvl5pPr marL="2057400" indent="-228600" algn="l" defTabSz="457200" rtl="0" eaLnBrk="0" fontAlgn="base" hangingPunct="0">
      <a:spcBef>
        <a:spcPct val="0"/>
      </a:spcBef>
      <a:spcAft>
        <a:spcPct val="0"/>
      </a:spcAft>
      <a:defRPr sz="2400" kern="1200">
        <a:solidFill>
          <a:schemeClr val="bg1"/>
        </a:solidFill>
        <a:latin typeface="Times New Roman" panose="02020603050405020304" pitchFamily="18" charset="0"/>
        <a:ea typeface="Microsoft YaHei" panose="020B0503020204020204" pitchFamily="34" charset="-122"/>
        <a:cs typeface="+mn-cs"/>
      </a:defRPr>
    </a:lvl5pPr>
    <a:lvl6pPr marL="2286000" algn="l" defTabSz="914400" rtl="0" eaLnBrk="1" latinLnBrk="0" hangingPunct="1">
      <a:defRPr sz="2400" kern="1200">
        <a:solidFill>
          <a:schemeClr val="bg1"/>
        </a:solidFill>
        <a:latin typeface="Times New Roman" panose="02020603050405020304" pitchFamily="18" charset="0"/>
        <a:ea typeface="Microsoft YaHei" panose="020B0503020204020204" pitchFamily="34" charset="-122"/>
        <a:cs typeface="+mn-cs"/>
      </a:defRPr>
    </a:lvl6pPr>
    <a:lvl7pPr marL="2743200" algn="l" defTabSz="914400" rtl="0" eaLnBrk="1" latinLnBrk="0" hangingPunct="1">
      <a:defRPr sz="2400" kern="1200">
        <a:solidFill>
          <a:schemeClr val="bg1"/>
        </a:solidFill>
        <a:latin typeface="Times New Roman" panose="02020603050405020304" pitchFamily="18" charset="0"/>
        <a:ea typeface="Microsoft YaHei" panose="020B0503020204020204" pitchFamily="34" charset="-122"/>
        <a:cs typeface="+mn-cs"/>
      </a:defRPr>
    </a:lvl7pPr>
    <a:lvl8pPr marL="3200400" algn="l" defTabSz="914400" rtl="0" eaLnBrk="1" latinLnBrk="0" hangingPunct="1">
      <a:defRPr sz="2400" kern="1200">
        <a:solidFill>
          <a:schemeClr val="bg1"/>
        </a:solidFill>
        <a:latin typeface="Times New Roman" panose="02020603050405020304" pitchFamily="18" charset="0"/>
        <a:ea typeface="Microsoft YaHei" panose="020B0503020204020204" pitchFamily="34" charset="-122"/>
        <a:cs typeface="+mn-cs"/>
      </a:defRPr>
    </a:lvl8pPr>
    <a:lvl9pPr marL="3657600" algn="l" defTabSz="914400" rtl="0" eaLnBrk="1" latinLnBrk="0" hangingPunct="1">
      <a:defRPr sz="2400" kern="1200">
        <a:solidFill>
          <a:schemeClr val="bg1"/>
        </a:solidFill>
        <a:latin typeface="Times New Roman" panose="02020603050405020304" pitchFamily="18"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D13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86" y="9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80" d="100"/>
        <a:sy n="80" d="100"/>
      </p:scale>
      <p:origin x="0" y="1656"/>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075" name="Text Box 2"/>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076" name="Text Box 3"/>
          <p:cNvSpPr txBox="1">
            <a:spLocks noChangeArrowheads="1"/>
          </p:cNvSpPr>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077" name="Rectangle 4"/>
          <p:cNvSpPr>
            <a:spLocks noGrp="1" noChangeArrowheads="1"/>
          </p:cNvSpPr>
          <p:nvPr>
            <p:ph type="sldImg"/>
          </p:nvPr>
        </p:nvSpPr>
        <p:spPr bwMode="auto">
          <a:xfrm>
            <a:off x="1143000" y="685800"/>
            <a:ext cx="4570413" cy="3427413"/>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5">
            <a:extLst>
              <a:ext uri="{FF2B5EF4-FFF2-40B4-BE49-F238E27FC236}">
                <a16:creationId xmlns:a16="http://schemas.microsoft.com/office/drawing/2014/main" xmlns="" id="{ABFE7689-5EC9-42F0-9948-82845394ED57}"/>
              </a:ext>
            </a:extLst>
          </p:cNvPr>
          <p:cNvSpPr>
            <a:spLocks noGrp="1" noChangeArrowheads="1"/>
          </p:cNvSpPr>
          <p:nvPr>
            <p:ph type="body"/>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en-US" noProof="0"/>
          </a:p>
        </p:txBody>
      </p:sp>
      <p:sp>
        <p:nvSpPr>
          <p:cNvPr id="3079" name="Text Box 6"/>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 name="Rectangle 7">
            <a:extLst>
              <a:ext uri="{FF2B5EF4-FFF2-40B4-BE49-F238E27FC236}">
                <a16:creationId xmlns:a16="http://schemas.microsoft.com/office/drawing/2014/main" xmlns="" id="{BA17F306-4769-4E19-829E-53CB5880798D}"/>
              </a:ext>
            </a:extLst>
          </p:cNvPr>
          <p:cNvSpPr>
            <a:spLocks noGrp="1" noChangeArrowheads="1"/>
          </p:cNvSpPr>
          <p:nvPr>
            <p:ph type="sldNum"/>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stStyle>
          <a:p>
            <a:pPr>
              <a:defRPr/>
            </a:pPr>
            <a:fld id="{2ACA9CA2-D18C-420A-995F-7460B2F1C826}" type="slidenum">
              <a:rPr lang="en-US" altLang="en-US"/>
              <a:pPr>
                <a:defRPr/>
              </a:pPr>
              <a:t>‹#›</a:t>
            </a:fld>
            <a:endParaRPr lang="en-US" altLang="en-US"/>
          </a:p>
        </p:txBody>
      </p:sp>
    </p:spTree>
    <p:extLst>
      <p:ext uri="{BB962C8B-B14F-4D97-AF65-F5344CB8AC3E}">
        <p14:creationId xmlns:p14="http://schemas.microsoft.com/office/powerpoint/2010/main" val="114513166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p:cNvSpPr>
            <a:spLocks noGrp="1" noChangeArrowheads="1"/>
          </p:cNvSpPr>
          <p:nvPr>
            <p:ph type="sldNum" sz="quarter"/>
          </p:nvPr>
        </p:nvSpPr>
        <p:spPr>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fld id="{6CCE6FC2-4795-49E1-B7B8-B6EC7CD9F3C7}" type="slidenum">
              <a:rPr lang="en-US" altLang="en-US" sz="1200" smtClean="0">
                <a:solidFill>
                  <a:srgbClr val="000000"/>
                </a:solidFill>
              </a:rPr>
              <a:pPr/>
              <a:t>1</a:t>
            </a:fld>
            <a:endParaRPr lang="en-US" altLang="en-US" sz="1200" smtClean="0">
              <a:solidFill>
                <a:srgbClr val="000000"/>
              </a:solidFill>
            </a:endParaRPr>
          </a:p>
        </p:txBody>
      </p:sp>
      <p:sp>
        <p:nvSpPr>
          <p:cNvPr id="512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A6427C7D-8C0E-408C-A5AD-13E0F980291D}" type="slidenum">
              <a:rPr lang="en-US" altLang="en-US" sz="1200">
                <a:solidFill>
                  <a:srgbClr val="000000"/>
                </a:solidFill>
              </a:rPr>
              <a:pPr algn="r">
                <a:buSzPct val="100000"/>
              </a:pPr>
              <a:t>1</a:t>
            </a:fld>
            <a:endParaRPr lang="en-US" altLang="en-US" sz="1200">
              <a:solidFill>
                <a:srgbClr val="000000"/>
              </a:solidFill>
            </a:endParaRPr>
          </a:p>
        </p:txBody>
      </p:sp>
      <p:sp>
        <p:nvSpPr>
          <p:cNvPr id="5124"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5"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885088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fld id="{CA47199A-2689-4445-8232-76C1E5E6E029}" type="slidenum">
              <a:rPr lang="en-US" altLang="en-US" sz="1200" smtClean="0">
                <a:solidFill>
                  <a:srgbClr val="000000"/>
                </a:solidFill>
              </a:rPr>
              <a:pPr/>
              <a:t>12</a:t>
            </a:fld>
            <a:endParaRPr lang="en-US" altLang="en-US" sz="1200" smtClean="0">
              <a:solidFill>
                <a:srgbClr val="000000"/>
              </a:solidFill>
            </a:endParaRPr>
          </a:p>
        </p:txBody>
      </p:sp>
      <p:sp>
        <p:nvSpPr>
          <p:cNvPr id="2560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449D80CF-0AC0-467C-BF3A-0C23AF29E602}" type="slidenum">
              <a:rPr lang="en-US" altLang="en-US" sz="1200">
                <a:solidFill>
                  <a:srgbClr val="000000"/>
                </a:solidFill>
              </a:rPr>
              <a:pPr algn="r">
                <a:buSzPct val="100000"/>
              </a:pPr>
              <a:t>12</a:t>
            </a:fld>
            <a:endParaRPr lang="en-US" altLang="en-US" sz="1200">
              <a:solidFill>
                <a:srgbClr val="000000"/>
              </a:solidFill>
            </a:endParaRPr>
          </a:p>
        </p:txBody>
      </p:sp>
      <p:sp>
        <p:nvSpPr>
          <p:cNvPr id="25604"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5"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940911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p:nvPr>
        </p:nvSpPr>
        <p:spPr>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fld id="{71D81C83-C61B-46F2-B8A4-057E73E4FCB6}" type="slidenum">
              <a:rPr lang="en-US" altLang="en-US" sz="1200" smtClean="0">
                <a:solidFill>
                  <a:srgbClr val="000000"/>
                </a:solidFill>
              </a:rPr>
              <a:pPr/>
              <a:t>13</a:t>
            </a:fld>
            <a:endParaRPr lang="en-US" altLang="en-US" sz="1200" smtClean="0">
              <a:solidFill>
                <a:srgbClr val="000000"/>
              </a:solidFill>
            </a:endParaRPr>
          </a:p>
        </p:txBody>
      </p:sp>
      <p:sp>
        <p:nvSpPr>
          <p:cNvPr id="27651"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27653"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ED61DCFA-99DC-4DA8-B183-2974D3DBBE3B}" type="slidenum">
              <a:rPr lang="en-US" altLang="en-US" sz="1200">
                <a:solidFill>
                  <a:srgbClr val="000000"/>
                </a:solidFill>
              </a:rPr>
              <a:pPr algn="r">
                <a:buSzPct val="100000"/>
              </a:pPr>
              <a:t>13</a:t>
            </a:fld>
            <a:endParaRPr lang="en-US" altLang="en-US" sz="1200">
              <a:solidFill>
                <a:srgbClr val="000000"/>
              </a:solidFill>
            </a:endParaRPr>
          </a:p>
        </p:txBody>
      </p:sp>
    </p:spTree>
    <p:extLst>
      <p:ext uri="{BB962C8B-B14F-4D97-AF65-F5344CB8AC3E}">
        <p14:creationId xmlns:p14="http://schemas.microsoft.com/office/powerpoint/2010/main" val="998555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p:nvPr>
        </p:nvSpPr>
        <p:spPr>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fld id="{C27E1B1F-E1C8-43D1-BE44-79665DA4BC51}" type="slidenum">
              <a:rPr lang="en-US" altLang="en-US" sz="1200" smtClean="0">
                <a:solidFill>
                  <a:srgbClr val="000000"/>
                </a:solidFill>
              </a:rPr>
              <a:pPr/>
              <a:t>14</a:t>
            </a:fld>
            <a:endParaRPr lang="en-US" altLang="en-US" sz="1200" smtClean="0">
              <a:solidFill>
                <a:srgbClr val="000000"/>
              </a:solidFill>
            </a:endParaRPr>
          </a:p>
        </p:txBody>
      </p:sp>
      <p:sp>
        <p:nvSpPr>
          <p:cNvPr id="29699"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2970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8D342ADD-986A-4997-AAA7-77F4CF14DCF5}" type="slidenum">
              <a:rPr lang="en-US" altLang="en-US" sz="1200">
                <a:solidFill>
                  <a:srgbClr val="000000"/>
                </a:solidFill>
              </a:rPr>
              <a:pPr algn="r">
                <a:buSzPct val="100000"/>
              </a:pPr>
              <a:t>14</a:t>
            </a:fld>
            <a:endParaRPr lang="en-US" altLang="en-US" sz="1200">
              <a:solidFill>
                <a:srgbClr val="000000"/>
              </a:solidFill>
            </a:endParaRPr>
          </a:p>
        </p:txBody>
      </p:sp>
    </p:spTree>
    <p:extLst>
      <p:ext uri="{BB962C8B-B14F-4D97-AF65-F5344CB8AC3E}">
        <p14:creationId xmlns:p14="http://schemas.microsoft.com/office/powerpoint/2010/main" val="3657778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p:nvPr>
        </p:nvSpPr>
        <p:spPr>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fld id="{0D404C53-6D04-4E03-9BC1-DB0F7EACD04A}" type="slidenum">
              <a:rPr lang="en-US" altLang="en-US" sz="1200" smtClean="0">
                <a:solidFill>
                  <a:srgbClr val="000000"/>
                </a:solidFill>
              </a:rPr>
              <a:pPr/>
              <a:t>15</a:t>
            </a:fld>
            <a:endParaRPr lang="en-US" altLang="en-US" sz="1200" smtClean="0">
              <a:solidFill>
                <a:srgbClr val="000000"/>
              </a:solidFill>
            </a:endParaRPr>
          </a:p>
        </p:txBody>
      </p:sp>
      <p:sp>
        <p:nvSpPr>
          <p:cNvPr id="31747"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8"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31749"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A6623AF2-1302-4F31-9A26-F05F90FDA3D7}" type="slidenum">
              <a:rPr lang="en-US" altLang="en-US" sz="1200">
                <a:solidFill>
                  <a:srgbClr val="000000"/>
                </a:solidFill>
              </a:rPr>
              <a:pPr algn="r">
                <a:buSzPct val="100000"/>
              </a:pPr>
              <a:t>15</a:t>
            </a:fld>
            <a:endParaRPr lang="en-US" altLang="en-US" sz="1200">
              <a:solidFill>
                <a:srgbClr val="000000"/>
              </a:solidFill>
            </a:endParaRPr>
          </a:p>
        </p:txBody>
      </p:sp>
    </p:spTree>
    <p:extLst>
      <p:ext uri="{BB962C8B-B14F-4D97-AF65-F5344CB8AC3E}">
        <p14:creationId xmlns:p14="http://schemas.microsoft.com/office/powerpoint/2010/main" val="2559827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p:nvPr>
        </p:nvSpPr>
        <p:spPr>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fld id="{F04263A1-7F24-42A8-B800-F8EB0DE841E2}" type="slidenum">
              <a:rPr lang="en-US" altLang="en-US" sz="1200" smtClean="0">
                <a:solidFill>
                  <a:srgbClr val="000000"/>
                </a:solidFill>
              </a:rPr>
              <a:pPr/>
              <a:t>17</a:t>
            </a:fld>
            <a:endParaRPr lang="en-US" altLang="en-US" sz="1200" smtClean="0">
              <a:solidFill>
                <a:srgbClr val="000000"/>
              </a:solidFill>
            </a:endParaRPr>
          </a:p>
        </p:txBody>
      </p:sp>
      <p:sp>
        <p:nvSpPr>
          <p:cNvPr id="34819"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0"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3482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0AB0D00D-692B-4A5E-BCF0-03322E13A0A0}" type="slidenum">
              <a:rPr lang="en-US" altLang="en-US" sz="1200">
                <a:solidFill>
                  <a:srgbClr val="000000"/>
                </a:solidFill>
              </a:rPr>
              <a:pPr algn="r">
                <a:buSzPct val="100000"/>
              </a:pPr>
              <a:t>17</a:t>
            </a:fld>
            <a:endParaRPr lang="en-US" altLang="en-US" sz="1200">
              <a:solidFill>
                <a:srgbClr val="000000"/>
              </a:solidFill>
            </a:endParaRPr>
          </a:p>
        </p:txBody>
      </p:sp>
    </p:spTree>
    <p:extLst>
      <p:ext uri="{BB962C8B-B14F-4D97-AF65-F5344CB8AC3E}">
        <p14:creationId xmlns:p14="http://schemas.microsoft.com/office/powerpoint/2010/main" val="2758245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p:nvPr>
        </p:nvSpPr>
        <p:spPr>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fld id="{5688E236-4C22-45CC-8133-83E3AFBAE14E}" type="slidenum">
              <a:rPr lang="en-US" altLang="en-US" sz="1200" smtClean="0">
                <a:solidFill>
                  <a:srgbClr val="000000"/>
                </a:solidFill>
              </a:rPr>
              <a:pPr/>
              <a:t>18</a:t>
            </a:fld>
            <a:endParaRPr lang="en-US" altLang="en-US" sz="1200" smtClean="0">
              <a:solidFill>
                <a:srgbClr val="000000"/>
              </a:solidFill>
            </a:endParaRPr>
          </a:p>
        </p:txBody>
      </p:sp>
      <p:sp>
        <p:nvSpPr>
          <p:cNvPr id="3686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2D314101-F535-4CBE-A287-24ABDA470985}" type="slidenum">
              <a:rPr lang="en-US" altLang="en-US" sz="1200">
                <a:solidFill>
                  <a:srgbClr val="000000"/>
                </a:solidFill>
              </a:rPr>
              <a:pPr algn="r">
                <a:buSzPct val="100000"/>
              </a:pPr>
              <a:t>18</a:t>
            </a:fld>
            <a:endParaRPr lang="en-US" altLang="en-US" sz="1200">
              <a:solidFill>
                <a:srgbClr val="000000"/>
              </a:solidFill>
            </a:endParaRPr>
          </a:p>
        </p:txBody>
      </p:sp>
      <p:sp>
        <p:nvSpPr>
          <p:cNvPr id="36868"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9"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70574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fld id="{DF9CC94D-3B29-4FB4-9990-B5B88186DE19}" type="slidenum">
              <a:rPr lang="en-US" altLang="en-US" sz="1200" smtClean="0">
                <a:solidFill>
                  <a:srgbClr val="000000"/>
                </a:solidFill>
              </a:rPr>
              <a:pPr/>
              <a:t>19</a:t>
            </a:fld>
            <a:endParaRPr lang="en-US" altLang="en-US" sz="1200" smtClean="0">
              <a:solidFill>
                <a:srgbClr val="000000"/>
              </a:solidFill>
            </a:endParaRPr>
          </a:p>
        </p:txBody>
      </p:sp>
      <p:sp>
        <p:nvSpPr>
          <p:cNvPr id="3891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59B1EA62-2CA4-4BF6-B1D6-5750D95F74CF}" type="slidenum">
              <a:rPr lang="en-US" altLang="en-US" sz="1200">
                <a:solidFill>
                  <a:srgbClr val="000000"/>
                </a:solidFill>
              </a:rPr>
              <a:pPr algn="r">
                <a:buSzPct val="100000"/>
              </a:pPr>
              <a:t>19</a:t>
            </a:fld>
            <a:endParaRPr lang="en-US" altLang="en-US" sz="1200">
              <a:solidFill>
                <a:srgbClr val="000000"/>
              </a:solidFill>
            </a:endParaRPr>
          </a:p>
        </p:txBody>
      </p:sp>
      <p:sp>
        <p:nvSpPr>
          <p:cNvPr id="38916"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7"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067254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fld id="{A5EB28E2-EEAE-487D-A3BC-444A251153CA}" type="slidenum">
              <a:rPr lang="en-US" altLang="en-US" sz="1200" smtClean="0">
                <a:solidFill>
                  <a:srgbClr val="000000"/>
                </a:solidFill>
              </a:rPr>
              <a:pPr/>
              <a:t>20</a:t>
            </a:fld>
            <a:endParaRPr lang="en-US" altLang="en-US" sz="1200" smtClean="0">
              <a:solidFill>
                <a:srgbClr val="000000"/>
              </a:solidFill>
            </a:endParaRPr>
          </a:p>
        </p:txBody>
      </p:sp>
      <p:sp>
        <p:nvSpPr>
          <p:cNvPr id="4096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AAC52355-76E1-42A0-A101-0A457538610F}" type="slidenum">
              <a:rPr lang="en-US" altLang="en-US" sz="1200">
                <a:solidFill>
                  <a:srgbClr val="000000"/>
                </a:solidFill>
              </a:rPr>
              <a:pPr algn="r">
                <a:buSzPct val="100000"/>
              </a:pPr>
              <a:t>20</a:t>
            </a:fld>
            <a:endParaRPr lang="en-US" altLang="en-US" sz="1200">
              <a:solidFill>
                <a:srgbClr val="000000"/>
              </a:solidFill>
            </a:endParaRPr>
          </a:p>
        </p:txBody>
      </p:sp>
      <p:sp>
        <p:nvSpPr>
          <p:cNvPr id="40964"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5"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928696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fld id="{079FE564-D51F-461F-B319-8E8176E4CD16}" type="slidenum">
              <a:rPr lang="en-US" altLang="en-US" sz="1200" smtClean="0">
                <a:solidFill>
                  <a:srgbClr val="000000"/>
                </a:solidFill>
              </a:rPr>
              <a:pPr/>
              <a:t>21</a:t>
            </a:fld>
            <a:endParaRPr lang="en-US" altLang="en-US" sz="1200" smtClean="0">
              <a:solidFill>
                <a:srgbClr val="000000"/>
              </a:solidFill>
            </a:endParaRPr>
          </a:p>
        </p:txBody>
      </p:sp>
      <p:sp>
        <p:nvSpPr>
          <p:cNvPr id="43011"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43013"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3E1519E9-DDD4-4AE8-8B98-74AE7118E965}" type="slidenum">
              <a:rPr lang="en-US" altLang="en-US" sz="1200">
                <a:solidFill>
                  <a:srgbClr val="000000"/>
                </a:solidFill>
              </a:rPr>
              <a:pPr algn="r">
                <a:buSzPct val="100000"/>
              </a:pPr>
              <a:t>21</a:t>
            </a:fld>
            <a:endParaRPr lang="en-US" altLang="en-US" sz="1200">
              <a:solidFill>
                <a:srgbClr val="000000"/>
              </a:solidFill>
            </a:endParaRPr>
          </a:p>
        </p:txBody>
      </p:sp>
    </p:spTree>
    <p:extLst>
      <p:ext uri="{BB962C8B-B14F-4D97-AF65-F5344CB8AC3E}">
        <p14:creationId xmlns:p14="http://schemas.microsoft.com/office/powerpoint/2010/main" val="3518146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p:nvPr>
        </p:nvSpPr>
        <p:spPr>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fld id="{82F84A95-B99A-4F6F-9656-3BE96B5B037C}" type="slidenum">
              <a:rPr lang="en-US" altLang="en-US" sz="1200" smtClean="0">
                <a:solidFill>
                  <a:srgbClr val="000000"/>
                </a:solidFill>
              </a:rPr>
              <a:pPr/>
              <a:t>23</a:t>
            </a:fld>
            <a:endParaRPr lang="en-US" altLang="en-US" sz="1200" smtClean="0">
              <a:solidFill>
                <a:srgbClr val="000000"/>
              </a:solidFill>
            </a:endParaRPr>
          </a:p>
        </p:txBody>
      </p:sp>
      <p:sp>
        <p:nvSpPr>
          <p:cNvPr id="4608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24DD1643-C1C6-4E25-A2D0-796E53BC8D47}" type="slidenum">
              <a:rPr lang="en-US" altLang="en-US" sz="1200">
                <a:solidFill>
                  <a:srgbClr val="000000"/>
                </a:solidFill>
              </a:rPr>
              <a:pPr algn="r">
                <a:buSzPct val="100000"/>
              </a:pPr>
              <a:t>23</a:t>
            </a:fld>
            <a:endParaRPr lang="en-US" altLang="en-US" sz="1200">
              <a:solidFill>
                <a:srgbClr val="000000"/>
              </a:solidFill>
            </a:endParaRPr>
          </a:p>
        </p:txBody>
      </p:sp>
      <p:sp>
        <p:nvSpPr>
          <p:cNvPr id="46084"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5"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548192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p:cNvSpPr>
            <a:spLocks noGrp="1" noChangeArrowheads="1"/>
          </p:cNvSpPr>
          <p:nvPr>
            <p:ph type="sldNum" sz="quarter"/>
          </p:nvPr>
        </p:nvSpPr>
        <p:spPr>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fld id="{BDFEB4D6-B9D8-4C06-9B01-E340DAD3D748}" type="slidenum">
              <a:rPr lang="en-US" altLang="en-US" sz="1200" smtClean="0">
                <a:solidFill>
                  <a:srgbClr val="000000"/>
                </a:solidFill>
              </a:rPr>
              <a:pPr/>
              <a:t>2</a:t>
            </a:fld>
            <a:endParaRPr lang="en-US" altLang="en-US" sz="1200" smtClean="0">
              <a:solidFill>
                <a:srgbClr val="000000"/>
              </a:solidFill>
            </a:endParaRPr>
          </a:p>
        </p:txBody>
      </p:sp>
      <p:sp>
        <p:nvSpPr>
          <p:cNvPr id="7171"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2"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7173"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211CD863-3A01-4E82-A4D1-367A092BE832}" type="slidenum">
              <a:rPr lang="en-US" altLang="en-US" sz="1200">
                <a:solidFill>
                  <a:srgbClr val="000000"/>
                </a:solidFill>
              </a:rPr>
              <a:pPr algn="r">
                <a:buSzPct val="100000"/>
              </a:pPr>
              <a:t>2</a:t>
            </a:fld>
            <a:endParaRPr lang="en-US" altLang="en-US" sz="1200">
              <a:solidFill>
                <a:srgbClr val="000000"/>
              </a:solidFill>
            </a:endParaRPr>
          </a:p>
        </p:txBody>
      </p:sp>
    </p:spTree>
    <p:extLst>
      <p:ext uri="{BB962C8B-B14F-4D97-AF65-F5344CB8AC3E}">
        <p14:creationId xmlns:p14="http://schemas.microsoft.com/office/powerpoint/2010/main" val="3310683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fld id="{D94EA248-56B1-41B4-A356-1861BC452F72}" type="slidenum">
              <a:rPr lang="en-US" altLang="en-US" sz="1200" smtClean="0">
                <a:solidFill>
                  <a:srgbClr val="000000"/>
                </a:solidFill>
              </a:rPr>
              <a:pPr/>
              <a:t>24</a:t>
            </a:fld>
            <a:endParaRPr lang="en-US" altLang="en-US" sz="1200" smtClean="0">
              <a:solidFill>
                <a:srgbClr val="000000"/>
              </a:solidFill>
            </a:endParaRPr>
          </a:p>
        </p:txBody>
      </p:sp>
      <p:sp>
        <p:nvSpPr>
          <p:cNvPr id="4813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6F8AA4A5-C7F1-49A6-8295-848EC7A8780F}" type="slidenum">
              <a:rPr lang="en-US" altLang="en-US" sz="1200">
                <a:solidFill>
                  <a:srgbClr val="000000"/>
                </a:solidFill>
              </a:rPr>
              <a:pPr algn="r">
                <a:buSzPct val="100000"/>
              </a:pPr>
              <a:t>24</a:t>
            </a:fld>
            <a:endParaRPr lang="en-US" altLang="en-US" sz="1200">
              <a:solidFill>
                <a:srgbClr val="000000"/>
              </a:solidFill>
            </a:endParaRPr>
          </a:p>
        </p:txBody>
      </p:sp>
      <p:sp>
        <p:nvSpPr>
          <p:cNvPr id="48132"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3"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571748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7"/>
          <p:cNvSpPr>
            <a:spLocks noGrp="1" noChangeArrowheads="1"/>
          </p:cNvSpPr>
          <p:nvPr>
            <p:ph type="sldNum" sz="quarter"/>
          </p:nvPr>
        </p:nvSpPr>
        <p:spPr>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fld id="{A42386BF-0290-4215-B392-F5C5F84CB027}" type="slidenum">
              <a:rPr lang="en-US" altLang="en-US" sz="1200" smtClean="0">
                <a:solidFill>
                  <a:srgbClr val="000000"/>
                </a:solidFill>
              </a:rPr>
              <a:pPr/>
              <a:t>25</a:t>
            </a:fld>
            <a:endParaRPr lang="en-US" altLang="en-US" sz="1200" smtClean="0">
              <a:solidFill>
                <a:srgbClr val="000000"/>
              </a:solidFill>
            </a:endParaRPr>
          </a:p>
        </p:txBody>
      </p:sp>
      <p:sp>
        <p:nvSpPr>
          <p:cNvPr id="5017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C9E8BBCD-0BFE-459F-AEF6-74893F29A16F}" type="slidenum">
              <a:rPr lang="en-US" altLang="en-US" sz="1200">
                <a:solidFill>
                  <a:srgbClr val="000000"/>
                </a:solidFill>
              </a:rPr>
              <a:pPr algn="r">
                <a:buSzPct val="100000"/>
              </a:pPr>
              <a:t>25</a:t>
            </a:fld>
            <a:endParaRPr lang="en-US" altLang="en-US" sz="1200">
              <a:solidFill>
                <a:srgbClr val="000000"/>
              </a:solidFill>
            </a:endParaRPr>
          </a:p>
        </p:txBody>
      </p:sp>
      <p:sp>
        <p:nvSpPr>
          <p:cNvPr id="50180" name="Rectangle 2"/>
          <p:cNvSpPr>
            <a:spLocks noChangeArrowheads="1" noTextEdit="1"/>
          </p:cNvSpPr>
          <p:nvPr>
            <p:ph type="sldImg"/>
          </p:nvPr>
        </p:nvSpPr>
        <p:spPr>
          <a:xfrm>
            <a:off x="1150938" y="692150"/>
            <a:ext cx="4556125" cy="34163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81"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198419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7"/>
          <p:cNvSpPr>
            <a:spLocks noGrp="1" noChangeArrowheads="1"/>
          </p:cNvSpPr>
          <p:nvPr>
            <p:ph type="sldNum" sz="quarter"/>
          </p:nvPr>
        </p:nvSpPr>
        <p:spPr>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fld id="{F5E7C117-7F2F-46A4-8DF4-D86C9F4F1209}" type="slidenum">
              <a:rPr lang="en-US" altLang="en-US" sz="1200" smtClean="0">
                <a:solidFill>
                  <a:srgbClr val="000000"/>
                </a:solidFill>
              </a:rPr>
              <a:pPr/>
              <a:t>26</a:t>
            </a:fld>
            <a:endParaRPr lang="en-US" altLang="en-US" sz="1200" smtClean="0">
              <a:solidFill>
                <a:srgbClr val="000000"/>
              </a:solidFill>
            </a:endParaRPr>
          </a:p>
        </p:txBody>
      </p:sp>
      <p:sp>
        <p:nvSpPr>
          <p:cNvPr id="52227"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8"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52229"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7A172A64-A822-42E0-86E8-5E578E81BAD6}" type="slidenum">
              <a:rPr lang="en-US" altLang="en-US" sz="1200">
                <a:solidFill>
                  <a:srgbClr val="000000"/>
                </a:solidFill>
              </a:rPr>
              <a:pPr algn="r">
                <a:buSzPct val="100000"/>
              </a:pPr>
              <a:t>26</a:t>
            </a:fld>
            <a:endParaRPr lang="en-US" altLang="en-US" sz="1200">
              <a:solidFill>
                <a:srgbClr val="000000"/>
              </a:solidFill>
            </a:endParaRPr>
          </a:p>
        </p:txBody>
      </p:sp>
    </p:spTree>
    <p:extLst>
      <p:ext uri="{BB962C8B-B14F-4D97-AF65-F5344CB8AC3E}">
        <p14:creationId xmlns:p14="http://schemas.microsoft.com/office/powerpoint/2010/main" val="942247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p:nvPr>
        </p:nvSpPr>
        <p:spPr>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fld id="{737C3C47-4D6C-4F47-B6D6-8A39C8892E47}" type="slidenum">
              <a:rPr lang="en-US" altLang="en-US" sz="1200" smtClean="0">
                <a:solidFill>
                  <a:srgbClr val="000000"/>
                </a:solidFill>
              </a:rPr>
              <a:pPr/>
              <a:t>27</a:t>
            </a:fld>
            <a:endParaRPr lang="en-US" altLang="en-US" sz="1200" smtClean="0">
              <a:solidFill>
                <a:srgbClr val="000000"/>
              </a:solidFill>
            </a:endParaRPr>
          </a:p>
        </p:txBody>
      </p:sp>
      <p:sp>
        <p:nvSpPr>
          <p:cNvPr id="54275"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5427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52FDF4DB-ADD5-4B4E-9A4E-1896434C3EC3}" type="slidenum">
              <a:rPr lang="en-US" altLang="en-US" sz="1200">
                <a:solidFill>
                  <a:srgbClr val="000000"/>
                </a:solidFill>
              </a:rPr>
              <a:pPr algn="r">
                <a:buSzPct val="100000"/>
              </a:pPr>
              <a:t>27</a:t>
            </a:fld>
            <a:endParaRPr lang="en-US" altLang="en-US" sz="1200">
              <a:solidFill>
                <a:srgbClr val="000000"/>
              </a:solidFill>
            </a:endParaRPr>
          </a:p>
        </p:txBody>
      </p:sp>
    </p:spTree>
    <p:extLst>
      <p:ext uri="{BB962C8B-B14F-4D97-AF65-F5344CB8AC3E}">
        <p14:creationId xmlns:p14="http://schemas.microsoft.com/office/powerpoint/2010/main" val="849377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7"/>
          <p:cNvSpPr>
            <a:spLocks noGrp="1" noChangeArrowheads="1"/>
          </p:cNvSpPr>
          <p:nvPr>
            <p:ph type="sldNum" sz="quarter"/>
          </p:nvPr>
        </p:nvSpPr>
        <p:spPr>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fld id="{7AA6C984-9EC0-4F73-8399-F9FD6609CEFE}" type="slidenum">
              <a:rPr lang="en-US" altLang="en-US" sz="1200" smtClean="0">
                <a:solidFill>
                  <a:srgbClr val="000000"/>
                </a:solidFill>
              </a:rPr>
              <a:pPr/>
              <a:t>28</a:t>
            </a:fld>
            <a:endParaRPr lang="en-US" altLang="en-US" sz="1200" smtClean="0">
              <a:solidFill>
                <a:srgbClr val="000000"/>
              </a:solidFill>
            </a:endParaRPr>
          </a:p>
        </p:txBody>
      </p:sp>
      <p:sp>
        <p:nvSpPr>
          <p:cNvPr id="5632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4149C3BD-9105-4E3F-B863-D471F7D4AF08}" type="slidenum">
              <a:rPr lang="en-US" altLang="en-US" sz="1200">
                <a:solidFill>
                  <a:srgbClr val="000000"/>
                </a:solidFill>
              </a:rPr>
              <a:pPr algn="r">
                <a:buSzPct val="100000"/>
              </a:pPr>
              <a:t>28</a:t>
            </a:fld>
            <a:endParaRPr lang="en-US" altLang="en-US" sz="1200">
              <a:solidFill>
                <a:srgbClr val="000000"/>
              </a:solidFill>
            </a:endParaRPr>
          </a:p>
        </p:txBody>
      </p:sp>
      <p:sp>
        <p:nvSpPr>
          <p:cNvPr id="56324"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5"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0394890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fld id="{69D205B6-F3AA-4EE3-A551-8F9FEDE730F1}" type="slidenum">
              <a:rPr lang="en-US" altLang="en-US" sz="1200" smtClean="0">
                <a:solidFill>
                  <a:srgbClr val="000000"/>
                </a:solidFill>
              </a:rPr>
              <a:pPr/>
              <a:t>29</a:t>
            </a:fld>
            <a:endParaRPr lang="en-US" altLang="en-US" sz="1200" smtClean="0">
              <a:solidFill>
                <a:srgbClr val="000000"/>
              </a:solidFill>
            </a:endParaRPr>
          </a:p>
        </p:txBody>
      </p:sp>
      <p:sp>
        <p:nvSpPr>
          <p:cNvPr id="5837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B611732F-0028-4254-B68A-D36FDD6BC9FB}" type="slidenum">
              <a:rPr lang="en-US" altLang="en-US" sz="1200">
                <a:solidFill>
                  <a:srgbClr val="000000"/>
                </a:solidFill>
              </a:rPr>
              <a:pPr algn="r">
                <a:buSzPct val="100000"/>
              </a:pPr>
              <a:t>29</a:t>
            </a:fld>
            <a:endParaRPr lang="en-US" altLang="en-US" sz="1200">
              <a:solidFill>
                <a:srgbClr val="000000"/>
              </a:solidFill>
            </a:endParaRPr>
          </a:p>
        </p:txBody>
      </p:sp>
      <p:sp>
        <p:nvSpPr>
          <p:cNvPr id="58372"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3"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4080842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p:cNvSpPr>
            <a:spLocks noGrp="1" noChangeArrowheads="1"/>
          </p:cNvSpPr>
          <p:nvPr>
            <p:ph type="sldNum" sz="quarter"/>
          </p:nvPr>
        </p:nvSpPr>
        <p:spPr>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fld id="{17370365-ACCB-4062-975C-40958EA7CC1E}" type="slidenum">
              <a:rPr lang="en-US" altLang="en-US" sz="1200" smtClean="0">
                <a:solidFill>
                  <a:srgbClr val="000000"/>
                </a:solidFill>
              </a:rPr>
              <a:pPr/>
              <a:t>31</a:t>
            </a:fld>
            <a:endParaRPr lang="en-US" altLang="en-US" sz="1200" smtClean="0">
              <a:solidFill>
                <a:srgbClr val="000000"/>
              </a:solidFill>
            </a:endParaRPr>
          </a:p>
        </p:txBody>
      </p:sp>
      <p:sp>
        <p:nvSpPr>
          <p:cNvPr id="6144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F96C2910-E93E-4563-8B4F-426FB6545B73}" type="slidenum">
              <a:rPr lang="en-US" altLang="en-US" sz="1200">
                <a:solidFill>
                  <a:srgbClr val="000000"/>
                </a:solidFill>
              </a:rPr>
              <a:pPr algn="r">
                <a:buSzPct val="100000"/>
              </a:pPr>
              <a:t>31</a:t>
            </a:fld>
            <a:endParaRPr lang="en-US" altLang="en-US" sz="1200">
              <a:solidFill>
                <a:srgbClr val="000000"/>
              </a:solidFill>
            </a:endParaRPr>
          </a:p>
        </p:txBody>
      </p:sp>
      <p:sp>
        <p:nvSpPr>
          <p:cNvPr id="61444"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5"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3425387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7"/>
          <p:cNvSpPr>
            <a:spLocks noGrp="1" noChangeArrowheads="1"/>
          </p:cNvSpPr>
          <p:nvPr>
            <p:ph type="sldNum" sz="quarter"/>
          </p:nvPr>
        </p:nvSpPr>
        <p:spPr>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fld id="{62AE8E69-76EB-42AB-957C-C7F9ED5C9E44}" type="slidenum">
              <a:rPr lang="en-US" altLang="en-US" sz="1200" smtClean="0">
                <a:solidFill>
                  <a:srgbClr val="000000"/>
                </a:solidFill>
              </a:rPr>
              <a:pPr/>
              <a:t>32</a:t>
            </a:fld>
            <a:endParaRPr lang="en-US" altLang="en-US" sz="1200" smtClean="0">
              <a:solidFill>
                <a:srgbClr val="000000"/>
              </a:solidFill>
            </a:endParaRPr>
          </a:p>
        </p:txBody>
      </p:sp>
      <p:sp>
        <p:nvSpPr>
          <p:cNvPr id="63491"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2"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63493"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B406AB0C-0E68-442A-96D5-6E6052A5EF2B}" type="slidenum">
              <a:rPr lang="en-US" altLang="en-US" sz="1200">
                <a:solidFill>
                  <a:srgbClr val="000000"/>
                </a:solidFill>
              </a:rPr>
              <a:pPr algn="r">
                <a:buSzPct val="100000"/>
              </a:pPr>
              <a:t>32</a:t>
            </a:fld>
            <a:endParaRPr lang="en-US" altLang="en-US" sz="1200">
              <a:solidFill>
                <a:srgbClr val="000000"/>
              </a:solidFill>
            </a:endParaRPr>
          </a:p>
        </p:txBody>
      </p:sp>
    </p:spTree>
    <p:extLst>
      <p:ext uri="{BB962C8B-B14F-4D97-AF65-F5344CB8AC3E}">
        <p14:creationId xmlns:p14="http://schemas.microsoft.com/office/powerpoint/2010/main" val="20548820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p:nvPr>
        </p:nvSpPr>
        <p:spPr>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fld id="{419B9651-9A9E-43D6-BD17-69A21D559453}" type="slidenum">
              <a:rPr lang="en-US" altLang="en-US" sz="1200" smtClean="0">
                <a:solidFill>
                  <a:srgbClr val="000000"/>
                </a:solidFill>
              </a:rPr>
              <a:pPr/>
              <a:t>33</a:t>
            </a:fld>
            <a:endParaRPr lang="en-US" altLang="en-US" sz="1200" smtClean="0">
              <a:solidFill>
                <a:srgbClr val="000000"/>
              </a:solidFill>
            </a:endParaRPr>
          </a:p>
        </p:txBody>
      </p:sp>
      <p:sp>
        <p:nvSpPr>
          <p:cNvPr id="6553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8408B386-5EE9-46FB-8E75-475C73F92F0C}" type="slidenum">
              <a:rPr lang="en-US" altLang="en-US" sz="1200">
                <a:solidFill>
                  <a:srgbClr val="000000"/>
                </a:solidFill>
              </a:rPr>
              <a:pPr algn="r">
                <a:buSzPct val="100000"/>
              </a:pPr>
              <a:t>33</a:t>
            </a:fld>
            <a:endParaRPr lang="en-US" altLang="en-US" sz="1200">
              <a:solidFill>
                <a:srgbClr val="000000"/>
              </a:solidFill>
            </a:endParaRPr>
          </a:p>
        </p:txBody>
      </p:sp>
      <p:sp>
        <p:nvSpPr>
          <p:cNvPr id="65540"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41"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5623518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p:cNvSpPr>
            <a:spLocks noGrp="1" noChangeArrowheads="1"/>
          </p:cNvSpPr>
          <p:nvPr>
            <p:ph type="sldNum" sz="quarter"/>
          </p:nvPr>
        </p:nvSpPr>
        <p:spPr>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fld id="{1D8999AF-63CE-410E-9A45-98E8087C53A3}" type="slidenum">
              <a:rPr lang="en-US" altLang="en-US" sz="1200" smtClean="0">
                <a:solidFill>
                  <a:srgbClr val="000000"/>
                </a:solidFill>
              </a:rPr>
              <a:pPr/>
              <a:t>34</a:t>
            </a:fld>
            <a:endParaRPr lang="en-US" altLang="en-US" sz="1200" smtClean="0">
              <a:solidFill>
                <a:srgbClr val="000000"/>
              </a:solidFill>
            </a:endParaRPr>
          </a:p>
        </p:txBody>
      </p:sp>
      <p:sp>
        <p:nvSpPr>
          <p:cNvPr id="67587"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8"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67589"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F433C83C-3082-45E3-8A1E-B2B4531A3316}" type="slidenum">
              <a:rPr lang="en-US" altLang="en-US" sz="1200">
                <a:solidFill>
                  <a:srgbClr val="000000"/>
                </a:solidFill>
              </a:rPr>
              <a:pPr algn="r">
                <a:buSzPct val="100000"/>
              </a:pPr>
              <a:t>34</a:t>
            </a:fld>
            <a:endParaRPr lang="en-US" altLang="en-US" sz="1200">
              <a:solidFill>
                <a:srgbClr val="000000"/>
              </a:solidFill>
            </a:endParaRPr>
          </a:p>
        </p:txBody>
      </p:sp>
    </p:spTree>
    <p:extLst>
      <p:ext uri="{BB962C8B-B14F-4D97-AF65-F5344CB8AC3E}">
        <p14:creationId xmlns:p14="http://schemas.microsoft.com/office/powerpoint/2010/main" val="105509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7"/>
          <p:cNvSpPr>
            <a:spLocks noGrp="1" noChangeArrowheads="1"/>
          </p:cNvSpPr>
          <p:nvPr>
            <p:ph type="sldNum" sz="quarter"/>
          </p:nvPr>
        </p:nvSpPr>
        <p:spPr>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fld id="{38FE8D6E-6D54-4F19-8024-4B3BFA1582C9}" type="slidenum">
              <a:rPr lang="en-US" altLang="en-US" sz="1200" smtClean="0">
                <a:solidFill>
                  <a:srgbClr val="000000"/>
                </a:solidFill>
              </a:rPr>
              <a:pPr/>
              <a:t>4</a:t>
            </a:fld>
            <a:endParaRPr lang="en-US" altLang="en-US" sz="1200" smtClean="0">
              <a:solidFill>
                <a:srgbClr val="000000"/>
              </a:solidFill>
            </a:endParaRPr>
          </a:p>
        </p:txBody>
      </p:sp>
      <p:sp>
        <p:nvSpPr>
          <p:cNvPr id="1024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3F22F8AA-F02D-43DF-A43E-1E5C2C207ADC}" type="slidenum">
              <a:rPr lang="en-US" altLang="en-US" sz="1200">
                <a:solidFill>
                  <a:srgbClr val="000000"/>
                </a:solidFill>
              </a:rPr>
              <a:pPr algn="r">
                <a:buSzPct val="100000"/>
              </a:pPr>
              <a:t>4</a:t>
            </a:fld>
            <a:endParaRPr lang="en-US" altLang="en-US" sz="1200">
              <a:solidFill>
                <a:srgbClr val="000000"/>
              </a:solidFill>
            </a:endParaRPr>
          </a:p>
        </p:txBody>
      </p:sp>
      <p:sp>
        <p:nvSpPr>
          <p:cNvPr id="10244"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5"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0609291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ChangeArrowheads="1" noTextEdit="1"/>
          </p:cNvSpPr>
          <p:nvPr>
            <p:ph type="sldImg"/>
          </p:nvPr>
        </p:nvSpPr>
        <p:spPr>
          <a:ln/>
        </p:spPr>
      </p:sp>
      <p:sp>
        <p:nvSpPr>
          <p:cNvPr id="69635"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
        <p:nvSpPr>
          <p:cNvPr id="69636" name="Slide Number Placeholder 3"/>
          <p:cNvSpPr>
            <a:spLocks noGrp="1"/>
          </p:cNvSpPr>
          <p:nvPr>
            <p:ph type="sldNum" sz="quarter"/>
          </p:nvPr>
        </p:nvSpPr>
        <p:spPr>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fld id="{9FE92672-F39F-41EA-97B2-4307C53E69C7}" type="slidenum">
              <a:rPr lang="en-US" altLang="en-US" sz="1200" smtClean="0">
                <a:solidFill>
                  <a:srgbClr val="000000"/>
                </a:solidFill>
              </a:rPr>
              <a:pPr/>
              <a:t>35</a:t>
            </a:fld>
            <a:endParaRPr lang="en-US" altLang="en-US" sz="1200" smtClean="0">
              <a:solidFill>
                <a:srgbClr val="000000"/>
              </a:solidFill>
            </a:endParaRPr>
          </a:p>
        </p:txBody>
      </p:sp>
    </p:spTree>
    <p:extLst>
      <p:ext uri="{BB962C8B-B14F-4D97-AF65-F5344CB8AC3E}">
        <p14:creationId xmlns:p14="http://schemas.microsoft.com/office/powerpoint/2010/main" val="25098469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p:nvPr>
        </p:nvSpPr>
        <p:spPr>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fld id="{712A1F0D-0217-4455-89FE-B8F0810357B4}" type="slidenum">
              <a:rPr lang="en-US" altLang="en-US" sz="1200" smtClean="0">
                <a:solidFill>
                  <a:srgbClr val="000000"/>
                </a:solidFill>
              </a:rPr>
              <a:pPr/>
              <a:t>36</a:t>
            </a:fld>
            <a:endParaRPr lang="en-US" altLang="en-US" sz="1200" smtClean="0">
              <a:solidFill>
                <a:srgbClr val="000000"/>
              </a:solidFill>
            </a:endParaRPr>
          </a:p>
        </p:txBody>
      </p:sp>
      <p:sp>
        <p:nvSpPr>
          <p:cNvPr id="71683"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4"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71685"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77CB76F8-32F9-4B14-BE20-2BA3B678890F}" type="slidenum">
              <a:rPr lang="en-US" altLang="en-US" sz="1200">
                <a:solidFill>
                  <a:srgbClr val="000000"/>
                </a:solidFill>
              </a:rPr>
              <a:pPr algn="r">
                <a:buSzPct val="100000"/>
              </a:pPr>
              <a:t>36</a:t>
            </a:fld>
            <a:endParaRPr lang="en-US" altLang="en-US" sz="1200">
              <a:solidFill>
                <a:srgbClr val="000000"/>
              </a:solidFill>
            </a:endParaRPr>
          </a:p>
        </p:txBody>
      </p:sp>
    </p:spTree>
    <p:extLst>
      <p:ext uri="{BB962C8B-B14F-4D97-AF65-F5344CB8AC3E}">
        <p14:creationId xmlns:p14="http://schemas.microsoft.com/office/powerpoint/2010/main" val="18690188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7"/>
          <p:cNvSpPr>
            <a:spLocks noGrp="1" noChangeArrowheads="1"/>
          </p:cNvSpPr>
          <p:nvPr>
            <p:ph type="sldNum" sz="quarter"/>
          </p:nvPr>
        </p:nvSpPr>
        <p:spPr>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fld id="{A4B851FF-6E33-4666-B2D9-E41609A00C2B}" type="slidenum">
              <a:rPr lang="en-US" altLang="en-US" sz="1200" smtClean="0">
                <a:solidFill>
                  <a:srgbClr val="000000"/>
                </a:solidFill>
              </a:rPr>
              <a:pPr/>
              <a:t>37</a:t>
            </a:fld>
            <a:endParaRPr lang="en-US" altLang="en-US" sz="1200" smtClean="0">
              <a:solidFill>
                <a:srgbClr val="000000"/>
              </a:solidFill>
            </a:endParaRPr>
          </a:p>
        </p:txBody>
      </p:sp>
      <p:sp>
        <p:nvSpPr>
          <p:cNvPr id="73731"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2"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73733"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4CF9A353-1EEC-40A0-BA70-E7F517A95920}" type="slidenum">
              <a:rPr lang="en-US" altLang="en-US" sz="1200">
                <a:solidFill>
                  <a:srgbClr val="000000"/>
                </a:solidFill>
              </a:rPr>
              <a:pPr algn="r">
                <a:buSzPct val="100000"/>
              </a:pPr>
              <a:t>37</a:t>
            </a:fld>
            <a:endParaRPr lang="en-US" altLang="en-US" sz="1200">
              <a:solidFill>
                <a:srgbClr val="000000"/>
              </a:solidFill>
            </a:endParaRPr>
          </a:p>
        </p:txBody>
      </p:sp>
    </p:spTree>
    <p:extLst>
      <p:ext uri="{BB962C8B-B14F-4D97-AF65-F5344CB8AC3E}">
        <p14:creationId xmlns:p14="http://schemas.microsoft.com/office/powerpoint/2010/main" val="2534151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p:nvPr>
        </p:nvSpPr>
        <p:spPr>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fld id="{7B1237C6-BAA4-45FB-8C53-12C3F6706044}" type="slidenum">
              <a:rPr lang="en-US" altLang="en-US" sz="1200" smtClean="0">
                <a:solidFill>
                  <a:srgbClr val="000000"/>
                </a:solidFill>
              </a:rPr>
              <a:pPr/>
              <a:t>38</a:t>
            </a:fld>
            <a:endParaRPr lang="en-US" altLang="en-US" sz="1200" smtClean="0">
              <a:solidFill>
                <a:srgbClr val="000000"/>
              </a:solidFill>
            </a:endParaRPr>
          </a:p>
        </p:txBody>
      </p:sp>
      <p:sp>
        <p:nvSpPr>
          <p:cNvPr id="75779"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7578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8DA51847-42C5-4852-957A-4EDBCF741077}" type="slidenum">
              <a:rPr lang="en-US" altLang="en-US" sz="1200">
                <a:solidFill>
                  <a:srgbClr val="000000"/>
                </a:solidFill>
              </a:rPr>
              <a:pPr algn="r">
                <a:buSzPct val="100000"/>
              </a:pPr>
              <a:t>38</a:t>
            </a:fld>
            <a:endParaRPr lang="en-US" altLang="en-US" sz="1200">
              <a:solidFill>
                <a:srgbClr val="000000"/>
              </a:solidFill>
            </a:endParaRPr>
          </a:p>
        </p:txBody>
      </p:sp>
    </p:spTree>
    <p:extLst>
      <p:ext uri="{BB962C8B-B14F-4D97-AF65-F5344CB8AC3E}">
        <p14:creationId xmlns:p14="http://schemas.microsoft.com/office/powerpoint/2010/main" val="516134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fld id="{95A0978E-C4FB-4723-A259-19312B60A739}" type="slidenum">
              <a:rPr lang="en-US" altLang="en-US" sz="1200" smtClean="0">
                <a:solidFill>
                  <a:srgbClr val="000000"/>
                </a:solidFill>
              </a:rPr>
              <a:pPr/>
              <a:t>6</a:t>
            </a:fld>
            <a:endParaRPr lang="en-US" altLang="en-US" sz="1200" smtClean="0">
              <a:solidFill>
                <a:srgbClr val="000000"/>
              </a:solidFill>
            </a:endParaRPr>
          </a:p>
        </p:txBody>
      </p:sp>
      <p:sp>
        <p:nvSpPr>
          <p:cNvPr id="1331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9DD74AF9-6B65-4D9D-AABF-82ED3E3B869A}" type="slidenum">
              <a:rPr lang="en-US" altLang="en-US" sz="1200">
                <a:solidFill>
                  <a:srgbClr val="000000"/>
                </a:solidFill>
              </a:rPr>
              <a:pPr algn="r">
                <a:buSzPct val="100000"/>
              </a:pPr>
              <a:t>6</a:t>
            </a:fld>
            <a:endParaRPr lang="en-US" altLang="en-US" sz="1200">
              <a:solidFill>
                <a:srgbClr val="000000"/>
              </a:solidFill>
            </a:endParaRPr>
          </a:p>
        </p:txBody>
      </p:sp>
      <p:sp>
        <p:nvSpPr>
          <p:cNvPr id="13316"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7"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280969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p:cNvSpPr>
            <a:spLocks noGrp="1" noChangeArrowheads="1"/>
          </p:cNvSpPr>
          <p:nvPr>
            <p:ph type="sldNum" sz="quarter"/>
          </p:nvPr>
        </p:nvSpPr>
        <p:spPr>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fld id="{CBC3AC8A-F972-4517-A589-694C1660EB1E}" type="slidenum">
              <a:rPr lang="en-US" altLang="en-US" sz="1200" smtClean="0">
                <a:solidFill>
                  <a:srgbClr val="000000"/>
                </a:solidFill>
              </a:rPr>
              <a:pPr/>
              <a:t>7</a:t>
            </a:fld>
            <a:endParaRPr lang="en-US" altLang="en-US" sz="1200" smtClean="0">
              <a:solidFill>
                <a:srgbClr val="000000"/>
              </a:solidFill>
            </a:endParaRPr>
          </a:p>
        </p:txBody>
      </p:sp>
      <p:sp>
        <p:nvSpPr>
          <p:cNvPr id="1536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928E9026-7D10-4DCE-9C86-1230B49E4CFF}" type="slidenum">
              <a:rPr lang="en-US" altLang="en-US" sz="1200">
                <a:solidFill>
                  <a:srgbClr val="000000"/>
                </a:solidFill>
              </a:rPr>
              <a:pPr algn="r">
                <a:buSzPct val="100000"/>
              </a:pPr>
              <a:t>7</a:t>
            </a:fld>
            <a:endParaRPr lang="en-US" altLang="en-US" sz="1200">
              <a:solidFill>
                <a:srgbClr val="000000"/>
              </a:solidFill>
            </a:endParaRPr>
          </a:p>
        </p:txBody>
      </p:sp>
      <p:sp>
        <p:nvSpPr>
          <p:cNvPr id="15364"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5"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166641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p:nvPr>
        </p:nvSpPr>
        <p:spPr>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fld id="{749E14DC-4073-4008-8C76-C72E7CB53D0C}" type="slidenum">
              <a:rPr lang="en-US" altLang="en-US" sz="1200" smtClean="0">
                <a:solidFill>
                  <a:srgbClr val="000000"/>
                </a:solidFill>
              </a:rPr>
              <a:pPr/>
              <a:t>8</a:t>
            </a:fld>
            <a:endParaRPr lang="en-US" altLang="en-US" sz="1200" smtClean="0">
              <a:solidFill>
                <a:srgbClr val="000000"/>
              </a:solidFill>
            </a:endParaRPr>
          </a:p>
        </p:txBody>
      </p:sp>
      <p:sp>
        <p:nvSpPr>
          <p:cNvPr id="1741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D1708385-D0AD-4029-8C2A-3A2EAE3998D7}" type="slidenum">
              <a:rPr lang="en-US" altLang="en-US" sz="1200">
                <a:solidFill>
                  <a:srgbClr val="000000"/>
                </a:solidFill>
              </a:rPr>
              <a:pPr algn="r">
                <a:buSzPct val="100000"/>
              </a:pPr>
              <a:t>8</a:t>
            </a:fld>
            <a:endParaRPr lang="en-US" altLang="en-US" sz="1200">
              <a:solidFill>
                <a:srgbClr val="000000"/>
              </a:solidFill>
            </a:endParaRPr>
          </a:p>
        </p:txBody>
      </p:sp>
      <p:sp>
        <p:nvSpPr>
          <p:cNvPr id="17412"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3"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208522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p:cNvSpPr>
            <a:spLocks noGrp="1" noChangeArrowheads="1"/>
          </p:cNvSpPr>
          <p:nvPr>
            <p:ph type="sldNum" sz="quarter"/>
          </p:nvPr>
        </p:nvSpPr>
        <p:spPr>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fld id="{115B5026-A11B-4E1F-9108-96F84BC7FB35}" type="slidenum">
              <a:rPr lang="en-US" altLang="en-US" sz="1200" smtClean="0">
                <a:solidFill>
                  <a:srgbClr val="000000"/>
                </a:solidFill>
              </a:rPr>
              <a:pPr/>
              <a:t>9</a:t>
            </a:fld>
            <a:endParaRPr lang="en-US" altLang="en-US" sz="1200" smtClean="0">
              <a:solidFill>
                <a:srgbClr val="000000"/>
              </a:solidFill>
            </a:endParaRPr>
          </a:p>
        </p:txBody>
      </p:sp>
      <p:sp>
        <p:nvSpPr>
          <p:cNvPr id="19459"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1946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828600BE-95AD-4518-A9B8-092821882FDC}" type="slidenum">
              <a:rPr lang="en-US" altLang="en-US" sz="1200">
                <a:solidFill>
                  <a:srgbClr val="000000"/>
                </a:solidFill>
              </a:rPr>
              <a:pPr algn="r">
                <a:buSzPct val="100000"/>
              </a:pPr>
              <a:t>9</a:t>
            </a:fld>
            <a:endParaRPr lang="en-US" altLang="en-US" sz="1200">
              <a:solidFill>
                <a:srgbClr val="000000"/>
              </a:solidFill>
            </a:endParaRPr>
          </a:p>
        </p:txBody>
      </p:sp>
    </p:spTree>
    <p:extLst>
      <p:ext uri="{BB962C8B-B14F-4D97-AF65-F5344CB8AC3E}">
        <p14:creationId xmlns:p14="http://schemas.microsoft.com/office/powerpoint/2010/main" val="949433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p:nvPr>
        </p:nvSpPr>
        <p:spPr>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fld id="{1B8C6258-22AE-413D-9095-9F6485BE877A}" type="slidenum">
              <a:rPr lang="en-US" altLang="en-US" sz="1200" smtClean="0">
                <a:solidFill>
                  <a:srgbClr val="000000"/>
                </a:solidFill>
              </a:rPr>
              <a:pPr/>
              <a:t>10</a:t>
            </a:fld>
            <a:endParaRPr lang="en-US" altLang="en-US" sz="1200" smtClean="0">
              <a:solidFill>
                <a:srgbClr val="000000"/>
              </a:solidFill>
            </a:endParaRPr>
          </a:p>
        </p:txBody>
      </p:sp>
      <p:sp>
        <p:nvSpPr>
          <p:cNvPr id="21507"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21509"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D6BAF868-84D0-45AB-883A-CEFA7747738A}" type="slidenum">
              <a:rPr lang="en-US" altLang="en-US" sz="1200">
                <a:solidFill>
                  <a:srgbClr val="000000"/>
                </a:solidFill>
              </a:rPr>
              <a:pPr algn="r">
                <a:buSzPct val="100000"/>
              </a:pPr>
              <a:t>10</a:t>
            </a:fld>
            <a:endParaRPr lang="en-US" altLang="en-US" sz="1200">
              <a:solidFill>
                <a:srgbClr val="000000"/>
              </a:solidFill>
            </a:endParaRPr>
          </a:p>
        </p:txBody>
      </p:sp>
    </p:spTree>
    <p:extLst>
      <p:ext uri="{BB962C8B-B14F-4D97-AF65-F5344CB8AC3E}">
        <p14:creationId xmlns:p14="http://schemas.microsoft.com/office/powerpoint/2010/main" val="887386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fld id="{EE2E8033-E236-4F17-AC81-7746CA8A548F}" type="slidenum">
              <a:rPr lang="en-US" altLang="en-US" sz="1200" smtClean="0">
                <a:solidFill>
                  <a:srgbClr val="000000"/>
                </a:solidFill>
              </a:rPr>
              <a:pPr/>
              <a:t>11</a:t>
            </a:fld>
            <a:endParaRPr lang="en-US" altLang="en-US" sz="1200" smtClean="0">
              <a:solidFill>
                <a:srgbClr val="000000"/>
              </a:solidFill>
            </a:endParaRPr>
          </a:p>
        </p:txBody>
      </p:sp>
      <p:sp>
        <p:nvSpPr>
          <p:cNvPr id="23555"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2355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76F97347-3108-4515-AFF3-BA816CEE0111}" type="slidenum">
              <a:rPr lang="en-US" altLang="en-US" sz="1200">
                <a:solidFill>
                  <a:srgbClr val="000000"/>
                </a:solidFill>
              </a:rPr>
              <a:pPr algn="r">
                <a:buSzPct val="100000"/>
              </a:pPr>
              <a:t>11</a:t>
            </a:fld>
            <a:endParaRPr lang="en-US" altLang="en-US" sz="1200">
              <a:solidFill>
                <a:srgbClr val="000000"/>
              </a:solidFill>
            </a:endParaRPr>
          </a:p>
        </p:txBody>
      </p:sp>
    </p:spTree>
    <p:extLst>
      <p:ext uri="{BB962C8B-B14F-4D97-AF65-F5344CB8AC3E}">
        <p14:creationId xmlns:p14="http://schemas.microsoft.com/office/powerpoint/2010/main" val="7393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xmlns="" id="{FEB4DA91-4C07-49BC-9756-FFE182101122}"/>
              </a:ext>
            </a:extLst>
          </p:cNvPr>
          <p:cNvSpPr>
            <a:spLocks noGrp="1" noChangeArrowheads="1"/>
          </p:cNvSpPr>
          <p:nvPr>
            <p:ph type="sldNum" idx="10"/>
          </p:nvPr>
        </p:nvSpPr>
        <p:spPr>
          <a:ln/>
        </p:spPr>
        <p:txBody>
          <a:bodyPr/>
          <a:lstStyle>
            <a:lvl1pPr>
              <a:defRPr/>
            </a:lvl1pPr>
          </a:lstStyle>
          <a:p>
            <a:pPr>
              <a:defRPr/>
            </a:pPr>
            <a:fld id="{C2EF31C9-A922-499B-9371-9F66BD769BA6}" type="slidenum">
              <a:rPr lang="en-US" altLang="en-US"/>
              <a:pPr>
                <a:defRPr/>
              </a:pPr>
              <a:t>‹#›</a:t>
            </a:fld>
            <a:endParaRPr lang="en-US" altLang="en-US"/>
          </a:p>
        </p:txBody>
      </p:sp>
    </p:spTree>
    <p:extLst>
      <p:ext uri="{BB962C8B-B14F-4D97-AF65-F5344CB8AC3E}">
        <p14:creationId xmlns:p14="http://schemas.microsoft.com/office/powerpoint/2010/main" val="1111087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xmlns="" id="{FEB4DA91-4C07-49BC-9756-FFE182101122}"/>
              </a:ext>
            </a:extLst>
          </p:cNvPr>
          <p:cNvSpPr>
            <a:spLocks noGrp="1" noChangeArrowheads="1"/>
          </p:cNvSpPr>
          <p:nvPr>
            <p:ph type="sldNum" idx="10"/>
          </p:nvPr>
        </p:nvSpPr>
        <p:spPr>
          <a:ln/>
        </p:spPr>
        <p:txBody>
          <a:bodyPr/>
          <a:lstStyle>
            <a:lvl1pPr>
              <a:defRPr/>
            </a:lvl1pPr>
          </a:lstStyle>
          <a:p>
            <a:pPr>
              <a:defRPr/>
            </a:pPr>
            <a:fld id="{7C80308A-EBF1-49FC-AF25-0076886E63C2}" type="slidenum">
              <a:rPr lang="en-US" altLang="en-US"/>
              <a:pPr>
                <a:defRPr/>
              </a:pPr>
              <a:t>‹#›</a:t>
            </a:fld>
            <a:endParaRPr lang="en-US" altLang="en-US"/>
          </a:p>
        </p:txBody>
      </p:sp>
    </p:spTree>
    <p:extLst>
      <p:ext uri="{BB962C8B-B14F-4D97-AF65-F5344CB8AC3E}">
        <p14:creationId xmlns:p14="http://schemas.microsoft.com/office/powerpoint/2010/main" val="344867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1513" cy="54848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4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xmlns="" id="{FEB4DA91-4C07-49BC-9756-FFE182101122}"/>
              </a:ext>
            </a:extLst>
          </p:cNvPr>
          <p:cNvSpPr>
            <a:spLocks noGrp="1" noChangeArrowheads="1"/>
          </p:cNvSpPr>
          <p:nvPr>
            <p:ph type="sldNum" idx="10"/>
          </p:nvPr>
        </p:nvSpPr>
        <p:spPr>
          <a:ln/>
        </p:spPr>
        <p:txBody>
          <a:bodyPr/>
          <a:lstStyle>
            <a:lvl1pPr>
              <a:defRPr/>
            </a:lvl1pPr>
          </a:lstStyle>
          <a:p>
            <a:pPr>
              <a:defRPr/>
            </a:pPr>
            <a:fld id="{F9304A95-77D7-45EC-9A58-1D1D36260588}" type="slidenum">
              <a:rPr lang="en-US" altLang="en-US"/>
              <a:pPr>
                <a:defRPr/>
              </a:pPr>
              <a:t>‹#›</a:t>
            </a:fld>
            <a:endParaRPr lang="en-US" altLang="en-US"/>
          </a:p>
        </p:txBody>
      </p:sp>
    </p:spTree>
    <p:extLst>
      <p:ext uri="{BB962C8B-B14F-4D97-AF65-F5344CB8AC3E}">
        <p14:creationId xmlns:p14="http://schemas.microsoft.com/office/powerpoint/2010/main" val="2870887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1"/>
            <a:ext cx="8229600" cy="1143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971800"/>
            <a:ext cx="8229600" cy="16303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4"/>
          </p:nvPr>
        </p:nvSpPr>
        <p:spPr>
          <a:xfrm>
            <a:off x="457200" y="4724400"/>
            <a:ext cx="8229600" cy="129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a:extLst>
              <a:ext uri="{FF2B5EF4-FFF2-40B4-BE49-F238E27FC236}">
                <a16:creationId xmlns:a16="http://schemas.microsoft.com/office/drawing/2014/main" xmlns="" id="{5E56EFFB-301B-4953-A917-6F90562569E9}"/>
              </a:ext>
            </a:extLst>
          </p:cNvPr>
          <p:cNvSpPr>
            <a:spLocks noGrp="1"/>
          </p:cNvSpPr>
          <p:nvPr>
            <p:ph type="ftr" sz="quarter" idx="15"/>
          </p:nvPr>
        </p:nvSpPr>
        <p:spPr>
          <a:xfrm>
            <a:off x="93663" y="6172200"/>
            <a:ext cx="8596312" cy="234950"/>
          </a:xfrm>
          <a:prstGeom prst="rect">
            <a:avLst/>
          </a:prstGeom>
        </p:spPr>
        <p:txBody>
          <a:bodyPr/>
          <a:lstStyle>
            <a:lvl1pPr>
              <a:defRPr>
                <a:latin typeface="Times New Roman" pitchFamily="16" charset="0"/>
                <a:ea typeface="Microsoft YaHei" charset="-122"/>
              </a:defRPr>
            </a:lvl1pPr>
          </a:lstStyle>
          <a:p>
            <a:pPr>
              <a:defRPr/>
            </a:pPr>
            <a:endParaRPr lang="en-US"/>
          </a:p>
        </p:txBody>
      </p:sp>
      <p:sp>
        <p:nvSpPr>
          <p:cNvPr id="9" name="Date Placeholder 3">
            <a:extLst>
              <a:ext uri="{FF2B5EF4-FFF2-40B4-BE49-F238E27FC236}">
                <a16:creationId xmlns:a16="http://schemas.microsoft.com/office/drawing/2014/main" xmlns="" id="{F3FA2610-10D5-4878-9CE8-F4EE74902932}"/>
              </a:ext>
            </a:extLst>
          </p:cNvPr>
          <p:cNvSpPr>
            <a:spLocks noGrp="1"/>
          </p:cNvSpPr>
          <p:nvPr>
            <p:ph type="dt" sz="half" idx="16"/>
          </p:nvPr>
        </p:nvSpPr>
        <p:spPr>
          <a:xfrm>
            <a:off x="6335713" y="112713"/>
            <a:ext cx="2133600" cy="182562"/>
          </a:xfrm>
          <a:prstGeom prst="rect">
            <a:avLst/>
          </a:prstGeom>
        </p:spPr>
        <p:txBody>
          <a:bodyPr/>
          <a:lstStyle>
            <a:lvl1pPr>
              <a:defRPr>
                <a:latin typeface="Times New Roman" pitchFamily="16" charset="0"/>
                <a:ea typeface="Microsoft YaHei" charset="-122"/>
              </a:defRPr>
            </a:lvl1pPr>
          </a:lstStyle>
          <a:p>
            <a:pPr>
              <a:defRPr/>
            </a:pPr>
            <a:fld id="{859BB158-973E-4EF4-ABD1-C9F643AA5078}" type="datetimeFigureOut">
              <a:rPr lang="en-US"/>
              <a:pPr>
                <a:defRPr/>
              </a:pPr>
              <a:t>8/7/2020</a:t>
            </a:fld>
            <a:endParaRPr lang="en-US" dirty="0"/>
          </a:p>
        </p:txBody>
      </p:sp>
      <p:sp>
        <p:nvSpPr>
          <p:cNvPr id="10" name="Slide Number Placeholder 5">
            <a:extLst>
              <a:ext uri="{FF2B5EF4-FFF2-40B4-BE49-F238E27FC236}">
                <a16:creationId xmlns:a16="http://schemas.microsoft.com/office/drawing/2014/main" xmlns="" id="{A51785D8-A0F4-4492-9948-40D1AB8237E7}"/>
              </a:ext>
            </a:extLst>
          </p:cNvPr>
          <p:cNvSpPr>
            <a:spLocks noGrp="1"/>
          </p:cNvSpPr>
          <p:nvPr>
            <p:ph type="sldNum" sz="quarter" idx="17"/>
          </p:nvPr>
        </p:nvSpPr>
        <p:spPr/>
        <p:txBody>
          <a:bodyPr/>
          <a:lstStyle>
            <a:lvl1pPr>
              <a:defRPr/>
            </a:lvl1pPr>
          </a:lstStyle>
          <a:p>
            <a:pPr>
              <a:defRPr/>
            </a:pPr>
            <a:fld id="{7378C9BB-7108-410A-AF62-82632A4661EA}" type="slidenum">
              <a:rPr lang="en-US" altLang="en-US"/>
              <a:pPr>
                <a:defRPr/>
              </a:pPr>
              <a:t>‹#›</a:t>
            </a:fld>
            <a:endParaRPr lang="en-US" altLang="en-US"/>
          </a:p>
        </p:txBody>
      </p:sp>
    </p:spTree>
    <p:extLst>
      <p:ext uri="{BB962C8B-B14F-4D97-AF65-F5344CB8AC3E}">
        <p14:creationId xmlns:p14="http://schemas.microsoft.com/office/powerpoint/2010/main" val="2277023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xmlns="" id="{FEB4DA91-4C07-49BC-9756-FFE182101122}"/>
              </a:ext>
            </a:extLst>
          </p:cNvPr>
          <p:cNvSpPr>
            <a:spLocks noGrp="1" noChangeArrowheads="1"/>
          </p:cNvSpPr>
          <p:nvPr>
            <p:ph type="sldNum" idx="10"/>
          </p:nvPr>
        </p:nvSpPr>
        <p:spPr>
          <a:ln/>
        </p:spPr>
        <p:txBody>
          <a:bodyPr/>
          <a:lstStyle>
            <a:lvl1pPr>
              <a:defRPr/>
            </a:lvl1pPr>
          </a:lstStyle>
          <a:p>
            <a:pPr>
              <a:defRPr/>
            </a:pPr>
            <a:fld id="{B16993B9-9798-49DB-9E6C-AFAA30DDB15D}" type="slidenum">
              <a:rPr lang="en-US" altLang="en-US"/>
              <a:pPr>
                <a:defRPr/>
              </a:pPr>
              <a:t>‹#›</a:t>
            </a:fld>
            <a:endParaRPr lang="en-US" altLang="en-US"/>
          </a:p>
        </p:txBody>
      </p:sp>
    </p:spTree>
    <p:extLst>
      <p:ext uri="{BB962C8B-B14F-4D97-AF65-F5344CB8AC3E}">
        <p14:creationId xmlns:p14="http://schemas.microsoft.com/office/powerpoint/2010/main" val="1913060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xmlns="" id="{FEB4DA91-4C07-49BC-9756-FFE182101122}"/>
              </a:ext>
            </a:extLst>
          </p:cNvPr>
          <p:cNvSpPr>
            <a:spLocks noGrp="1" noChangeArrowheads="1"/>
          </p:cNvSpPr>
          <p:nvPr>
            <p:ph type="sldNum" idx="10"/>
          </p:nvPr>
        </p:nvSpPr>
        <p:spPr>
          <a:ln/>
        </p:spPr>
        <p:txBody>
          <a:bodyPr/>
          <a:lstStyle>
            <a:lvl1pPr>
              <a:defRPr/>
            </a:lvl1pPr>
          </a:lstStyle>
          <a:p>
            <a:pPr>
              <a:defRPr/>
            </a:pPr>
            <a:fld id="{88333EDC-3AE5-4600-94A0-BBA13746F7C5}" type="slidenum">
              <a:rPr lang="en-US" altLang="en-US"/>
              <a:pPr>
                <a:defRPr/>
              </a:pPr>
              <a:t>‹#›</a:t>
            </a:fld>
            <a:endParaRPr lang="en-US" altLang="en-US"/>
          </a:p>
        </p:txBody>
      </p:sp>
    </p:spTree>
    <p:extLst>
      <p:ext uri="{BB962C8B-B14F-4D97-AF65-F5344CB8AC3E}">
        <p14:creationId xmlns:p14="http://schemas.microsoft.com/office/powerpoint/2010/main" val="60383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xmlns="" id="{FEB4DA91-4C07-49BC-9756-FFE182101122}"/>
              </a:ext>
            </a:extLst>
          </p:cNvPr>
          <p:cNvSpPr>
            <a:spLocks noGrp="1" noChangeArrowheads="1"/>
          </p:cNvSpPr>
          <p:nvPr>
            <p:ph type="sldNum" idx="10"/>
          </p:nvPr>
        </p:nvSpPr>
        <p:spPr>
          <a:ln/>
        </p:spPr>
        <p:txBody>
          <a:bodyPr/>
          <a:lstStyle>
            <a:lvl1pPr>
              <a:defRPr/>
            </a:lvl1pPr>
          </a:lstStyle>
          <a:p>
            <a:pPr>
              <a:defRPr/>
            </a:pPr>
            <a:fld id="{24949EEB-62A4-4235-B510-3E27AF40CFDD}" type="slidenum">
              <a:rPr lang="en-US" altLang="en-US"/>
              <a:pPr>
                <a:defRPr/>
              </a:pPr>
              <a:t>‹#›</a:t>
            </a:fld>
            <a:endParaRPr lang="en-US" altLang="en-US"/>
          </a:p>
        </p:txBody>
      </p:sp>
    </p:spTree>
    <p:extLst>
      <p:ext uri="{BB962C8B-B14F-4D97-AF65-F5344CB8AC3E}">
        <p14:creationId xmlns:p14="http://schemas.microsoft.com/office/powerpoint/2010/main" val="2279289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xmlns="" id="{FEB4DA91-4C07-49BC-9756-FFE182101122}"/>
              </a:ext>
            </a:extLst>
          </p:cNvPr>
          <p:cNvSpPr>
            <a:spLocks noGrp="1" noChangeArrowheads="1"/>
          </p:cNvSpPr>
          <p:nvPr>
            <p:ph type="sldNum" idx="10"/>
          </p:nvPr>
        </p:nvSpPr>
        <p:spPr>
          <a:ln/>
        </p:spPr>
        <p:txBody>
          <a:bodyPr/>
          <a:lstStyle>
            <a:lvl1pPr>
              <a:defRPr/>
            </a:lvl1pPr>
          </a:lstStyle>
          <a:p>
            <a:pPr>
              <a:defRPr/>
            </a:pPr>
            <a:fld id="{4C83343A-50A2-4D3A-88E6-D4FE63AF0B15}" type="slidenum">
              <a:rPr lang="en-US" altLang="en-US"/>
              <a:pPr>
                <a:defRPr/>
              </a:pPr>
              <a:t>‹#›</a:t>
            </a:fld>
            <a:endParaRPr lang="en-US" altLang="en-US"/>
          </a:p>
        </p:txBody>
      </p:sp>
    </p:spTree>
    <p:extLst>
      <p:ext uri="{BB962C8B-B14F-4D97-AF65-F5344CB8AC3E}">
        <p14:creationId xmlns:p14="http://schemas.microsoft.com/office/powerpoint/2010/main" val="3266064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xmlns="" id="{FEB4DA91-4C07-49BC-9756-FFE182101122}"/>
              </a:ext>
            </a:extLst>
          </p:cNvPr>
          <p:cNvSpPr>
            <a:spLocks noGrp="1" noChangeArrowheads="1"/>
          </p:cNvSpPr>
          <p:nvPr>
            <p:ph type="sldNum" idx="10"/>
          </p:nvPr>
        </p:nvSpPr>
        <p:spPr>
          <a:ln/>
        </p:spPr>
        <p:txBody>
          <a:bodyPr/>
          <a:lstStyle>
            <a:lvl1pPr>
              <a:defRPr/>
            </a:lvl1pPr>
          </a:lstStyle>
          <a:p>
            <a:pPr>
              <a:defRPr/>
            </a:pPr>
            <a:fld id="{E5AFC802-52F5-40A3-914F-285ECCB21A99}" type="slidenum">
              <a:rPr lang="en-US" altLang="en-US"/>
              <a:pPr>
                <a:defRPr/>
              </a:pPr>
              <a:t>‹#›</a:t>
            </a:fld>
            <a:endParaRPr lang="en-US" altLang="en-US"/>
          </a:p>
        </p:txBody>
      </p:sp>
    </p:spTree>
    <p:extLst>
      <p:ext uri="{BB962C8B-B14F-4D97-AF65-F5344CB8AC3E}">
        <p14:creationId xmlns:p14="http://schemas.microsoft.com/office/powerpoint/2010/main" val="287643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xmlns="" id="{FEB4DA91-4C07-49BC-9756-FFE182101122}"/>
              </a:ext>
            </a:extLst>
          </p:cNvPr>
          <p:cNvSpPr>
            <a:spLocks noGrp="1" noChangeArrowheads="1"/>
          </p:cNvSpPr>
          <p:nvPr>
            <p:ph type="sldNum" idx="10"/>
          </p:nvPr>
        </p:nvSpPr>
        <p:spPr>
          <a:ln/>
        </p:spPr>
        <p:txBody>
          <a:bodyPr/>
          <a:lstStyle>
            <a:lvl1pPr>
              <a:defRPr/>
            </a:lvl1pPr>
          </a:lstStyle>
          <a:p>
            <a:pPr>
              <a:defRPr/>
            </a:pPr>
            <a:fld id="{6BF9E52F-0254-4779-B6DD-F65998C94242}" type="slidenum">
              <a:rPr lang="en-US" altLang="en-US"/>
              <a:pPr>
                <a:defRPr/>
              </a:pPr>
              <a:t>‹#›</a:t>
            </a:fld>
            <a:endParaRPr lang="en-US" altLang="en-US"/>
          </a:p>
        </p:txBody>
      </p:sp>
    </p:spTree>
    <p:extLst>
      <p:ext uri="{BB962C8B-B14F-4D97-AF65-F5344CB8AC3E}">
        <p14:creationId xmlns:p14="http://schemas.microsoft.com/office/powerpoint/2010/main" val="303264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xmlns="" id="{FEB4DA91-4C07-49BC-9756-FFE182101122}"/>
              </a:ext>
            </a:extLst>
          </p:cNvPr>
          <p:cNvSpPr>
            <a:spLocks noGrp="1" noChangeArrowheads="1"/>
          </p:cNvSpPr>
          <p:nvPr>
            <p:ph type="sldNum" idx="10"/>
          </p:nvPr>
        </p:nvSpPr>
        <p:spPr>
          <a:ln/>
        </p:spPr>
        <p:txBody>
          <a:bodyPr/>
          <a:lstStyle>
            <a:lvl1pPr>
              <a:defRPr/>
            </a:lvl1pPr>
          </a:lstStyle>
          <a:p>
            <a:pPr>
              <a:defRPr/>
            </a:pPr>
            <a:fld id="{434A9FAB-CBCE-4767-921C-6FC48C468247}" type="slidenum">
              <a:rPr lang="en-US" altLang="en-US"/>
              <a:pPr>
                <a:defRPr/>
              </a:pPr>
              <a:t>‹#›</a:t>
            </a:fld>
            <a:endParaRPr lang="en-US" altLang="en-US"/>
          </a:p>
        </p:txBody>
      </p:sp>
    </p:spTree>
    <p:extLst>
      <p:ext uri="{BB962C8B-B14F-4D97-AF65-F5344CB8AC3E}">
        <p14:creationId xmlns:p14="http://schemas.microsoft.com/office/powerpoint/2010/main" val="3645831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xmlns="" id="{FEB4DA91-4C07-49BC-9756-FFE182101122}"/>
              </a:ext>
            </a:extLst>
          </p:cNvPr>
          <p:cNvSpPr>
            <a:spLocks noGrp="1" noChangeArrowheads="1"/>
          </p:cNvSpPr>
          <p:nvPr>
            <p:ph type="sldNum" idx="10"/>
          </p:nvPr>
        </p:nvSpPr>
        <p:spPr>
          <a:ln/>
        </p:spPr>
        <p:txBody>
          <a:bodyPr/>
          <a:lstStyle>
            <a:lvl1pPr>
              <a:defRPr/>
            </a:lvl1pPr>
          </a:lstStyle>
          <a:p>
            <a:pPr>
              <a:defRPr/>
            </a:pPr>
            <a:fld id="{A16875BE-796C-4BF3-963D-A843E8B8BBA4}" type="slidenum">
              <a:rPr lang="en-US" altLang="en-US"/>
              <a:pPr>
                <a:defRPr/>
              </a:pPr>
              <a:t>‹#›</a:t>
            </a:fld>
            <a:endParaRPr lang="en-US" altLang="en-US"/>
          </a:p>
        </p:txBody>
      </p:sp>
    </p:spTree>
    <p:extLst>
      <p:ext uri="{BB962C8B-B14F-4D97-AF65-F5344CB8AC3E}">
        <p14:creationId xmlns:p14="http://schemas.microsoft.com/office/powerpoint/2010/main" val="1194880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609600"/>
            <a:ext cx="7770813"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1027" name="Rectangle 2"/>
          <p:cNvSpPr>
            <a:spLocks noGrp="1" noChangeArrowheads="1"/>
          </p:cNvSpPr>
          <p:nvPr>
            <p:ph type="body" idx="1"/>
          </p:nvPr>
        </p:nvSpPr>
        <p:spPr bwMode="auto">
          <a:xfrm>
            <a:off x="685800" y="1981200"/>
            <a:ext cx="7770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1028" name="Text Box 3"/>
          <p:cNvSpPr txBox="1">
            <a:spLocks noChangeArrowheads="1"/>
          </p:cNvSpPr>
          <p:nvPr/>
        </p:nvSpPr>
        <p:spPr bwMode="auto">
          <a:xfrm>
            <a:off x="685800" y="6248400"/>
            <a:ext cx="1905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029" name="Text Box 4"/>
          <p:cNvSpPr txBox="1">
            <a:spLocks noChangeArrowheads="1"/>
          </p:cNvSpPr>
          <p:nvPr/>
        </p:nvSpPr>
        <p:spPr bwMode="auto">
          <a:xfrm>
            <a:off x="3124200" y="6248400"/>
            <a:ext cx="2895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 name="Rectangle 5">
            <a:extLst>
              <a:ext uri="{FF2B5EF4-FFF2-40B4-BE49-F238E27FC236}">
                <a16:creationId xmlns:a16="http://schemas.microsoft.com/office/drawing/2014/main" xmlns="" id="{FEB4DA91-4C07-49BC-9756-FFE182101122}"/>
              </a:ext>
            </a:extLst>
          </p:cNvPr>
          <p:cNvSpPr>
            <a:spLocks noGrp="1" noChangeArrowheads="1"/>
          </p:cNvSpPr>
          <p:nvPr>
            <p:ph type="sldNum"/>
          </p:nvPr>
        </p:nvSpPr>
        <p:spPr bwMode="auto">
          <a:xfrm>
            <a:off x="6553200" y="6248400"/>
            <a:ext cx="1903413"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pPr>
              <a:defRPr/>
            </a:pPr>
            <a:fld id="{1C7CB145-3370-41C3-AF52-D4E9BC4FDA9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Microsoft YaHei" charset="-122"/>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Microsoft YaHei" charset="-122"/>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Microsoft YaHei" charset="-122"/>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Microsoft YaHei" charset="-122"/>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icrosoft YaHei" charset="-122"/>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icrosoft YaHei" charset="-122"/>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icrosoft YaHei" charset="-122"/>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icrosoft YaHei"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wmf"/></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http://wps.prenhall.com/wps/media/objects/169/173125/FreeEnergyReactionMixture.html" TargetMode="Externa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ps.prenhall.com/wps/media/objects/169/173803/NO2andDinitrogenTetraoxide.html"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3.wmf"/></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3.emf"/><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838200" y="914400"/>
            <a:ext cx="7696200"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250"/>
              </a:spcBef>
              <a:buSzPct val="100000"/>
            </a:pPr>
            <a:r>
              <a:rPr lang="en-US" altLang="en-US" sz="3200" b="1" u="sng">
                <a:solidFill>
                  <a:srgbClr val="187534"/>
                </a:solidFill>
                <a:latin typeface="Arial" panose="020B0604020202020204" pitchFamily="34" charset="0"/>
              </a:rPr>
              <a:t>Kinetics</a:t>
            </a:r>
            <a:r>
              <a:rPr lang="en-US" altLang="en-US" sz="2000">
                <a:solidFill>
                  <a:srgbClr val="000000"/>
                </a:solidFill>
                <a:latin typeface="Arial" panose="020B0604020202020204" pitchFamily="34" charset="0"/>
              </a:rPr>
              <a:t> applies to the </a:t>
            </a:r>
            <a:r>
              <a:rPr lang="en-US" altLang="en-US" sz="2000" b="1" i="1">
                <a:solidFill>
                  <a:srgbClr val="000000"/>
                </a:solidFill>
              </a:rPr>
              <a:t>speed</a:t>
            </a:r>
            <a:r>
              <a:rPr lang="en-US" altLang="en-US" sz="2000">
                <a:solidFill>
                  <a:srgbClr val="000000"/>
                </a:solidFill>
                <a:latin typeface="Arial" panose="020B0604020202020204" pitchFamily="34" charset="0"/>
              </a:rPr>
              <a:t> of a reaction, the concentration of product that appears  (or of reactant that disappears) per unit time.</a:t>
            </a:r>
          </a:p>
        </p:txBody>
      </p:sp>
      <p:sp>
        <p:nvSpPr>
          <p:cNvPr id="2" name="Text Box 2"/>
          <p:cNvSpPr txBox="1">
            <a:spLocks noChangeArrowheads="1"/>
          </p:cNvSpPr>
          <p:nvPr/>
        </p:nvSpPr>
        <p:spPr bwMode="auto">
          <a:xfrm>
            <a:off x="838200" y="2057400"/>
            <a:ext cx="7696200"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250"/>
              </a:spcBef>
              <a:buSzPct val="100000"/>
            </a:pPr>
            <a:r>
              <a:rPr lang="en-US" altLang="en-US" sz="3200" b="1" u="sng">
                <a:solidFill>
                  <a:srgbClr val="187534"/>
                </a:solidFill>
                <a:latin typeface="Arial" panose="020B0604020202020204" pitchFamily="34" charset="0"/>
              </a:rPr>
              <a:t>Equilibrium</a:t>
            </a:r>
            <a:r>
              <a:rPr lang="en-US" altLang="en-US" sz="2000">
                <a:solidFill>
                  <a:srgbClr val="000000"/>
                </a:solidFill>
                <a:latin typeface="Arial" panose="020B0604020202020204" pitchFamily="34" charset="0"/>
              </a:rPr>
              <a:t> applies to the </a:t>
            </a:r>
            <a:r>
              <a:rPr lang="en-US" altLang="en-US" sz="2000" b="1" i="1">
                <a:solidFill>
                  <a:srgbClr val="000000"/>
                </a:solidFill>
              </a:rPr>
              <a:t>extent</a:t>
            </a:r>
            <a:r>
              <a:rPr lang="en-US" altLang="en-US" sz="2000">
                <a:solidFill>
                  <a:srgbClr val="000000"/>
                </a:solidFill>
                <a:latin typeface="Arial" panose="020B0604020202020204" pitchFamily="34" charset="0"/>
              </a:rPr>
              <a:t> of a reaction, the concentration of product that has appeared after an unlimited time, or once no further change occurs.</a:t>
            </a:r>
          </a:p>
        </p:txBody>
      </p:sp>
      <p:sp>
        <p:nvSpPr>
          <p:cNvPr id="3075" name="Text Box 3"/>
          <p:cNvSpPr txBox="1">
            <a:spLocks noChangeArrowheads="1"/>
          </p:cNvSpPr>
          <p:nvPr/>
        </p:nvSpPr>
        <p:spPr bwMode="auto">
          <a:xfrm>
            <a:off x="1981200" y="3581400"/>
            <a:ext cx="4724400" cy="441325"/>
          </a:xfrm>
          <a:prstGeom prst="rect">
            <a:avLst/>
          </a:prstGeom>
          <a:gradFill rotWithShape="0">
            <a:gsLst>
              <a:gs pos="0">
                <a:srgbClr val="FF9218"/>
              </a:gs>
              <a:gs pos="50000">
                <a:srgbClr val="FFFFFF"/>
              </a:gs>
              <a:gs pos="100000">
                <a:srgbClr val="FF9218"/>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250"/>
              </a:spcBef>
              <a:buSzPct val="100000"/>
            </a:pPr>
            <a:r>
              <a:rPr lang="en-US" altLang="en-US" sz="2000" b="1">
                <a:solidFill>
                  <a:srgbClr val="000000"/>
                </a:solidFill>
                <a:latin typeface="Arial" panose="020B0604020202020204" pitchFamily="34" charset="0"/>
              </a:rPr>
              <a:t>At equilibrium:    rate</a:t>
            </a:r>
            <a:r>
              <a:rPr lang="en-US" altLang="en-US" sz="2000" b="1" baseline="-25000">
                <a:solidFill>
                  <a:srgbClr val="000000"/>
                </a:solidFill>
                <a:latin typeface="Arial" panose="020B0604020202020204" pitchFamily="34" charset="0"/>
              </a:rPr>
              <a:t>forward</a:t>
            </a:r>
            <a:r>
              <a:rPr lang="en-US" altLang="en-US" sz="2000" b="1" i="1" baseline="-25000">
                <a:solidFill>
                  <a:srgbClr val="000000"/>
                </a:solidFill>
                <a:latin typeface="Arial" panose="020B0604020202020204" pitchFamily="34" charset="0"/>
              </a:rPr>
              <a:t> </a:t>
            </a:r>
            <a:r>
              <a:rPr lang="en-US" altLang="en-US" sz="2000" b="1" i="1">
                <a:solidFill>
                  <a:srgbClr val="000000"/>
                </a:solidFill>
                <a:latin typeface="Arial" panose="020B0604020202020204" pitchFamily="34" charset="0"/>
              </a:rPr>
              <a:t>= </a:t>
            </a:r>
            <a:r>
              <a:rPr lang="en-US" altLang="en-US" sz="2000" b="1">
                <a:solidFill>
                  <a:srgbClr val="000000"/>
                </a:solidFill>
                <a:latin typeface="Arial" panose="020B0604020202020204" pitchFamily="34" charset="0"/>
              </a:rPr>
              <a:t>rate</a:t>
            </a:r>
            <a:r>
              <a:rPr lang="en-US" altLang="en-US" sz="2000" b="1" baseline="-25000">
                <a:solidFill>
                  <a:srgbClr val="000000"/>
                </a:solidFill>
                <a:latin typeface="Arial" panose="020B0604020202020204" pitchFamily="34" charset="0"/>
              </a:rPr>
              <a:t>reverse</a:t>
            </a:r>
          </a:p>
        </p:txBody>
      </p:sp>
      <p:sp>
        <p:nvSpPr>
          <p:cNvPr id="3076" name="Text Box 4"/>
          <p:cNvSpPr txBox="1">
            <a:spLocks noChangeArrowheads="1"/>
          </p:cNvSpPr>
          <p:nvPr/>
        </p:nvSpPr>
        <p:spPr bwMode="auto">
          <a:xfrm>
            <a:off x="838200" y="4572000"/>
            <a:ext cx="7467600"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a:solidFill>
                  <a:srgbClr val="000000"/>
                </a:solidFill>
                <a:latin typeface="Arial" panose="020B0604020202020204" pitchFamily="34" charset="0"/>
              </a:rPr>
              <a:t>A system at equilibrium is </a:t>
            </a:r>
            <a:r>
              <a:rPr lang="en-US" altLang="en-US" sz="1800" b="1" i="1">
                <a:solidFill>
                  <a:srgbClr val="000000"/>
                </a:solidFill>
              </a:rPr>
              <a:t>dynamic</a:t>
            </a:r>
            <a:r>
              <a:rPr lang="en-US" altLang="en-US" sz="1800">
                <a:solidFill>
                  <a:srgbClr val="000000"/>
                </a:solidFill>
                <a:latin typeface="Arial" panose="020B0604020202020204" pitchFamily="34" charset="0"/>
              </a:rPr>
              <a:t> on the molecular level;  no further net change is observed because changes in one direction are balanced by changes in the other.</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2">
                                            <p:txEl>
                                              <p:pRg st="0" end="0"/>
                                            </p:txEl>
                                          </p:spTgt>
                                        </p:tgtEl>
                                        <p:attrNameLst>
                                          <p:attrName>style.visibility</p:attrName>
                                        </p:attrNameLst>
                                      </p:cBhvr>
                                      <p:to>
                                        <p:strVal val="visible"/>
                                      </p:to>
                                    </p:set>
                                    <p:animEffect transition="in" filter="wipe(left)">
                                      <p:cBhvr additive="repl">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fill="hold" nodeType="clickEffect">
                                  <p:stCondLst>
                                    <p:cond delay="0"/>
                                  </p:stCondLst>
                                  <p:childTnLst>
                                    <p:set>
                                      <p:cBhvr additive="repl">
                                        <p:cTn id="11" dur="1" fill="hold">
                                          <p:stCondLst>
                                            <p:cond delay="0"/>
                                          </p:stCondLst>
                                        </p:cTn>
                                        <p:tgtEl>
                                          <p:spTgt spid="3075"/>
                                        </p:tgtEl>
                                        <p:attrNameLst>
                                          <p:attrName>style.visibility</p:attrName>
                                        </p:attrNameLst>
                                      </p:cBhvr>
                                      <p:to>
                                        <p:strVal val="visible"/>
                                      </p:to>
                                    </p:set>
                                    <p:animEffect transition="in" filter="dissolve">
                                      <p:cBhvr additive="repl">
                                        <p:cTn id="12" dur="500"/>
                                        <p:tgtEl>
                                          <p:spTgt spid="30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3076">
                                            <p:txEl>
                                              <p:pRg st="0" end="0"/>
                                            </p:txEl>
                                          </p:spTgt>
                                        </p:tgtEl>
                                        <p:attrNameLst>
                                          <p:attrName>style.visibility</p:attrName>
                                        </p:attrNameLst>
                                      </p:cBhvr>
                                      <p:to>
                                        <p:strVal val="visible"/>
                                      </p:to>
                                    </p:set>
                                    <p:animEffect transition="in" filter="wipe(left)">
                                      <p:cBhvr additive="repl">
                                        <p:cTn id="17" dur="500"/>
                                        <p:tgtEl>
                                          <p:spTgt spid="30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0" y="938213"/>
            <a:ext cx="4953000" cy="3665537"/>
          </a:xfrm>
          <a:prstGeom prst="rect">
            <a:avLst/>
          </a:prstGeom>
          <a:solidFill>
            <a:srgbClr val="CCFFFF">
              <a:alpha val="50195"/>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ctr">
              <a:buSzPct val="100000"/>
            </a:pPr>
            <a:r>
              <a:rPr lang="en-US" altLang="en-US" b="1" u="sng">
                <a:solidFill>
                  <a:srgbClr val="669900"/>
                </a:solidFill>
              </a:rPr>
              <a:t>HOMOGENEOUS EQUILIBRIA</a:t>
            </a:r>
          </a:p>
          <a:p>
            <a:pPr>
              <a:buSzPct val="100000"/>
            </a:pPr>
            <a:r>
              <a:rPr lang="en-US" altLang="en-US" b="1">
                <a:solidFill>
                  <a:srgbClr val="000000"/>
                </a:solidFill>
              </a:rPr>
              <a:t>		</a:t>
            </a:r>
            <a:r>
              <a:rPr lang="en-US" altLang="en-US" sz="2000" b="1">
                <a:solidFill>
                  <a:srgbClr val="333399"/>
                </a:solidFill>
              </a:rPr>
              <a:t>H</a:t>
            </a:r>
            <a:r>
              <a:rPr lang="en-US" altLang="en-US" sz="2000" b="1" baseline="-25000">
                <a:solidFill>
                  <a:srgbClr val="333399"/>
                </a:solidFill>
              </a:rPr>
              <a:t>2(g)</a:t>
            </a:r>
            <a:r>
              <a:rPr lang="en-US" altLang="en-US" sz="2000" b="1">
                <a:solidFill>
                  <a:srgbClr val="333399"/>
                </a:solidFill>
              </a:rPr>
              <a:t>  +  I</a:t>
            </a:r>
            <a:r>
              <a:rPr lang="en-US" altLang="en-US" sz="2000" b="1" baseline="-25000">
                <a:solidFill>
                  <a:srgbClr val="333399"/>
                </a:solidFill>
              </a:rPr>
              <a:t>2(g)</a:t>
            </a:r>
            <a:r>
              <a:rPr lang="en-US" altLang="en-US" sz="2000" b="1">
                <a:solidFill>
                  <a:srgbClr val="333399"/>
                </a:solidFill>
              </a:rPr>
              <a:t>  </a:t>
            </a:r>
            <a:r>
              <a:rPr lang="en-US" altLang="en-US" sz="2000" b="1">
                <a:solidFill>
                  <a:srgbClr val="333399"/>
                </a:solidFill>
                <a:latin typeface="Symbol" panose="05050102010706020507" pitchFamily="18" charset="2"/>
              </a:rPr>
              <a:t></a:t>
            </a:r>
            <a:r>
              <a:rPr lang="en-US" altLang="en-US" sz="2000" b="1">
                <a:solidFill>
                  <a:srgbClr val="333399"/>
                </a:solidFill>
              </a:rPr>
              <a:t>  2HI</a:t>
            </a:r>
            <a:r>
              <a:rPr lang="en-US" altLang="en-US" sz="2000" b="1" baseline="-25000">
                <a:solidFill>
                  <a:srgbClr val="333399"/>
                </a:solidFill>
              </a:rPr>
              <a:t>(g)</a:t>
            </a:r>
          </a:p>
          <a:p>
            <a:pPr>
              <a:buSzPct val="100000"/>
            </a:pPr>
            <a:endParaRPr lang="en-US" altLang="en-US" sz="2000" b="1">
              <a:solidFill>
                <a:srgbClr val="000000"/>
              </a:solidFill>
            </a:endParaRPr>
          </a:p>
          <a:p>
            <a:pPr>
              <a:buSzPct val="100000"/>
            </a:pPr>
            <a:r>
              <a:rPr lang="en-US" altLang="en-US" sz="2000" b="1">
                <a:solidFill>
                  <a:srgbClr val="333399"/>
                </a:solidFill>
              </a:rPr>
              <a:t>Kc  =  </a:t>
            </a:r>
            <a:r>
              <a:rPr lang="en-US" altLang="en-US" sz="2000" b="1" u="sng">
                <a:solidFill>
                  <a:srgbClr val="333399"/>
                </a:solidFill>
              </a:rPr>
              <a:t>	</a:t>
            </a:r>
            <a:r>
              <a:rPr lang="en-US" altLang="en-US" sz="2000">
                <a:solidFill>
                  <a:srgbClr val="333399"/>
                </a:solidFill>
              </a:rPr>
              <a:t>	 then </a:t>
            </a:r>
            <a:r>
              <a:rPr lang="en-US" altLang="en-US" sz="2000" b="1">
                <a:solidFill>
                  <a:srgbClr val="333399"/>
                </a:solidFill>
              </a:rPr>
              <a:t>K</a:t>
            </a:r>
            <a:r>
              <a:rPr lang="en-US" altLang="en-US" sz="2000" b="1" baseline="-25000">
                <a:solidFill>
                  <a:srgbClr val="333399"/>
                </a:solidFill>
              </a:rPr>
              <a:t>p</a:t>
            </a:r>
            <a:r>
              <a:rPr lang="en-US" altLang="en-US" sz="2000" b="1">
                <a:solidFill>
                  <a:srgbClr val="333399"/>
                </a:solidFill>
              </a:rPr>
              <a:t>  =  _________</a:t>
            </a:r>
          </a:p>
          <a:p>
            <a:pPr>
              <a:buSzPct val="100000"/>
            </a:pPr>
            <a:r>
              <a:rPr lang="en-US" altLang="en-US" sz="2000" b="1">
                <a:solidFill>
                  <a:srgbClr val="000000"/>
                </a:solidFill>
              </a:rPr>
              <a:t>	</a:t>
            </a:r>
          </a:p>
          <a:p>
            <a:pPr>
              <a:buSzPct val="100000"/>
            </a:pPr>
            <a:endParaRPr lang="en-US" altLang="en-US" sz="2000" b="1">
              <a:solidFill>
                <a:srgbClr val="000000"/>
              </a:solidFill>
            </a:endParaRPr>
          </a:p>
          <a:p>
            <a:pPr>
              <a:buSzPct val="100000"/>
            </a:pPr>
            <a:r>
              <a:rPr lang="en-US" altLang="en-US" sz="2000" b="1">
                <a:solidFill>
                  <a:srgbClr val="663300"/>
                </a:solidFill>
              </a:rPr>
              <a:t>		2O</a:t>
            </a:r>
            <a:r>
              <a:rPr lang="en-US" altLang="en-US" sz="2000" b="1" baseline="-25000">
                <a:solidFill>
                  <a:srgbClr val="663300"/>
                </a:solidFill>
              </a:rPr>
              <a:t>3(g)</a:t>
            </a:r>
            <a:r>
              <a:rPr lang="en-US" altLang="en-US" sz="2000" b="1">
                <a:solidFill>
                  <a:srgbClr val="663300"/>
                </a:solidFill>
              </a:rPr>
              <a:t> </a:t>
            </a:r>
            <a:r>
              <a:rPr lang="en-US" altLang="en-US" sz="2000" b="1">
                <a:solidFill>
                  <a:srgbClr val="663300"/>
                </a:solidFill>
                <a:latin typeface="Symbol" panose="05050102010706020507" pitchFamily="18" charset="2"/>
              </a:rPr>
              <a:t></a:t>
            </a:r>
            <a:r>
              <a:rPr lang="en-US" altLang="en-US" sz="2000" b="1">
                <a:solidFill>
                  <a:srgbClr val="663300"/>
                </a:solidFill>
              </a:rPr>
              <a:t>   3O</a:t>
            </a:r>
            <a:r>
              <a:rPr lang="en-US" altLang="en-US" sz="2000" b="1" baseline="-25000">
                <a:solidFill>
                  <a:srgbClr val="663300"/>
                </a:solidFill>
              </a:rPr>
              <a:t>2(g)</a:t>
            </a:r>
          </a:p>
          <a:p>
            <a:pPr>
              <a:buSzPct val="100000"/>
            </a:pPr>
            <a:endParaRPr lang="en-US" altLang="en-US" sz="2000" b="1">
              <a:solidFill>
                <a:srgbClr val="663300"/>
              </a:solidFill>
            </a:endParaRPr>
          </a:p>
          <a:p>
            <a:pPr>
              <a:buSzPct val="100000"/>
            </a:pPr>
            <a:r>
              <a:rPr lang="en-US" altLang="en-US" sz="2000" b="1">
                <a:solidFill>
                  <a:srgbClr val="663300"/>
                </a:solidFill>
              </a:rPr>
              <a:t>Kp  =  </a:t>
            </a:r>
            <a:r>
              <a:rPr lang="en-US" altLang="en-US" sz="2000">
                <a:solidFill>
                  <a:srgbClr val="663300"/>
                </a:solidFill>
              </a:rPr>
              <a:t>		</a:t>
            </a:r>
            <a:r>
              <a:rPr lang="en-US" altLang="en-US" sz="2000" b="1">
                <a:solidFill>
                  <a:srgbClr val="663300"/>
                </a:solidFill>
              </a:rPr>
              <a:t>K</a:t>
            </a:r>
            <a:r>
              <a:rPr lang="en-US" altLang="en-US" sz="2000" b="1" baseline="-25000">
                <a:solidFill>
                  <a:srgbClr val="663300"/>
                </a:solidFill>
              </a:rPr>
              <a:t>c</a:t>
            </a:r>
            <a:r>
              <a:rPr lang="en-US" altLang="en-US" sz="2000" b="1">
                <a:solidFill>
                  <a:srgbClr val="663300"/>
                </a:solidFill>
              </a:rPr>
              <a:t>  =  ________</a:t>
            </a:r>
          </a:p>
          <a:p>
            <a:pPr>
              <a:buSzPct val="100000"/>
            </a:pPr>
            <a:endParaRPr lang="en-US" altLang="en-US" sz="2000" b="1">
              <a:solidFill>
                <a:srgbClr val="663300"/>
              </a:solidFill>
            </a:endParaRPr>
          </a:p>
          <a:p>
            <a:pPr>
              <a:buSzPct val="100000"/>
            </a:pPr>
            <a:endParaRPr lang="en-US" altLang="en-US" b="1">
              <a:solidFill>
                <a:srgbClr val="663300"/>
              </a:solidFill>
            </a:endParaRPr>
          </a:p>
        </p:txBody>
      </p:sp>
      <p:sp>
        <p:nvSpPr>
          <p:cNvPr id="20483" name="Text Box 2"/>
          <p:cNvSpPr txBox="1">
            <a:spLocks noChangeArrowheads="1"/>
          </p:cNvSpPr>
          <p:nvPr/>
        </p:nvSpPr>
        <p:spPr bwMode="auto">
          <a:xfrm>
            <a:off x="4129088" y="3381375"/>
            <a:ext cx="5014912" cy="3355975"/>
          </a:xfrm>
          <a:prstGeom prst="rect">
            <a:avLst/>
          </a:prstGeom>
          <a:solidFill>
            <a:srgbClr val="FFCC99">
              <a:alpha val="50195"/>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b="1" u="sng">
                <a:solidFill>
                  <a:srgbClr val="669900"/>
                </a:solidFill>
              </a:rPr>
              <a:t>HETEROGENEOUS EQUILIBRIA</a:t>
            </a:r>
          </a:p>
          <a:p>
            <a:pPr>
              <a:buSzPct val="100000"/>
            </a:pPr>
            <a:endParaRPr lang="en-US" altLang="en-US" b="1">
              <a:solidFill>
                <a:srgbClr val="000000"/>
              </a:solidFill>
            </a:endParaRPr>
          </a:p>
          <a:p>
            <a:pPr>
              <a:buSzPct val="100000"/>
            </a:pPr>
            <a:r>
              <a:rPr lang="en-US" altLang="en-US" b="1">
                <a:solidFill>
                  <a:srgbClr val="003300"/>
                </a:solidFill>
              </a:rPr>
              <a:t>2H</a:t>
            </a:r>
            <a:r>
              <a:rPr lang="en-US" altLang="en-US" b="1" baseline="-25000">
                <a:solidFill>
                  <a:srgbClr val="003300"/>
                </a:solidFill>
              </a:rPr>
              <a:t>2</a:t>
            </a:r>
            <a:r>
              <a:rPr lang="en-US" altLang="en-US" b="1">
                <a:solidFill>
                  <a:srgbClr val="003300"/>
                </a:solidFill>
              </a:rPr>
              <a:t>O</a:t>
            </a:r>
            <a:r>
              <a:rPr lang="en-US" altLang="en-US" b="1" baseline="-25000">
                <a:solidFill>
                  <a:srgbClr val="003300"/>
                </a:solidFill>
              </a:rPr>
              <a:t>(l)</a:t>
            </a:r>
            <a:r>
              <a:rPr lang="en-US" altLang="en-US" b="1">
                <a:solidFill>
                  <a:srgbClr val="003300"/>
                </a:solidFill>
              </a:rPr>
              <a:t>   </a:t>
            </a:r>
            <a:r>
              <a:rPr lang="en-US" altLang="en-US" b="1">
                <a:solidFill>
                  <a:srgbClr val="003300"/>
                </a:solidFill>
                <a:latin typeface="Symbol" panose="05050102010706020507" pitchFamily="18" charset="2"/>
              </a:rPr>
              <a:t></a:t>
            </a:r>
            <a:r>
              <a:rPr lang="en-US" altLang="en-US" b="1">
                <a:solidFill>
                  <a:srgbClr val="003300"/>
                </a:solidFill>
              </a:rPr>
              <a:t>    H</a:t>
            </a:r>
            <a:r>
              <a:rPr lang="en-US" altLang="en-US" b="1" baseline="-25000">
                <a:solidFill>
                  <a:srgbClr val="003300"/>
                </a:solidFill>
              </a:rPr>
              <a:t>3</a:t>
            </a:r>
            <a:r>
              <a:rPr lang="en-US" altLang="en-US" b="1">
                <a:solidFill>
                  <a:srgbClr val="003300"/>
                </a:solidFill>
              </a:rPr>
              <a:t>O</a:t>
            </a:r>
            <a:r>
              <a:rPr lang="en-US" altLang="en-US" b="1" baseline="30000">
                <a:solidFill>
                  <a:srgbClr val="003300"/>
                </a:solidFill>
              </a:rPr>
              <a:t>+</a:t>
            </a:r>
            <a:r>
              <a:rPr lang="en-US" altLang="en-US" b="1" baseline="-25000">
                <a:solidFill>
                  <a:srgbClr val="003300"/>
                </a:solidFill>
              </a:rPr>
              <a:t>(aq)_</a:t>
            </a:r>
            <a:r>
              <a:rPr lang="en-US" altLang="en-US" b="1">
                <a:solidFill>
                  <a:srgbClr val="003300"/>
                </a:solidFill>
              </a:rPr>
              <a:t> +  OH</a:t>
            </a:r>
            <a:r>
              <a:rPr lang="en-US" altLang="en-US" b="1" baseline="-25000">
                <a:solidFill>
                  <a:srgbClr val="003300"/>
                </a:solidFill>
              </a:rPr>
              <a:t>-(aq)</a:t>
            </a:r>
          </a:p>
          <a:p>
            <a:pPr>
              <a:buSzPct val="100000"/>
            </a:pPr>
            <a:endParaRPr lang="en-US" altLang="en-US" b="1">
              <a:solidFill>
                <a:srgbClr val="003300"/>
              </a:solidFill>
            </a:endParaRPr>
          </a:p>
          <a:p>
            <a:pPr>
              <a:buSzPct val="100000"/>
            </a:pPr>
            <a:endParaRPr lang="en-US" altLang="en-US" b="1">
              <a:solidFill>
                <a:srgbClr val="000000"/>
              </a:solidFill>
            </a:endParaRPr>
          </a:p>
          <a:p>
            <a:pPr>
              <a:buSzPct val="100000"/>
            </a:pPr>
            <a:r>
              <a:rPr lang="en-US" altLang="en-US" sz="2000" b="1">
                <a:solidFill>
                  <a:srgbClr val="008080"/>
                </a:solidFill>
              </a:rPr>
              <a:t>C</a:t>
            </a:r>
            <a:r>
              <a:rPr lang="en-US" altLang="en-US" sz="2000" b="1" baseline="-25000">
                <a:solidFill>
                  <a:srgbClr val="008080"/>
                </a:solidFill>
              </a:rPr>
              <a:t>2</a:t>
            </a:r>
            <a:r>
              <a:rPr lang="en-US" altLang="en-US" sz="2000" b="1">
                <a:solidFill>
                  <a:srgbClr val="008080"/>
                </a:solidFill>
              </a:rPr>
              <a:t>H</a:t>
            </a:r>
            <a:r>
              <a:rPr lang="en-US" altLang="en-US" sz="2000" b="1" baseline="-25000">
                <a:solidFill>
                  <a:srgbClr val="008080"/>
                </a:solidFill>
              </a:rPr>
              <a:t>5</a:t>
            </a:r>
            <a:r>
              <a:rPr lang="en-US" altLang="en-US" sz="2000" b="1">
                <a:solidFill>
                  <a:srgbClr val="008080"/>
                </a:solidFill>
              </a:rPr>
              <a:t>OH</a:t>
            </a:r>
            <a:r>
              <a:rPr lang="en-US" altLang="en-US" sz="2000" b="1" baseline="-25000">
                <a:solidFill>
                  <a:srgbClr val="008080"/>
                </a:solidFill>
              </a:rPr>
              <a:t>(l)</a:t>
            </a:r>
            <a:r>
              <a:rPr lang="en-US" altLang="en-US" sz="2000" b="1">
                <a:solidFill>
                  <a:srgbClr val="008080"/>
                </a:solidFill>
              </a:rPr>
              <a:t>  +  3O</a:t>
            </a:r>
            <a:r>
              <a:rPr lang="en-US" altLang="en-US" sz="2000" b="1" baseline="-25000">
                <a:solidFill>
                  <a:srgbClr val="008080"/>
                </a:solidFill>
              </a:rPr>
              <a:t>2(g)</a:t>
            </a:r>
            <a:r>
              <a:rPr lang="en-US" altLang="en-US" sz="2000" b="1">
                <a:solidFill>
                  <a:srgbClr val="008080"/>
                </a:solidFill>
              </a:rPr>
              <a:t>  </a:t>
            </a:r>
            <a:r>
              <a:rPr lang="en-US" altLang="en-US" sz="2000" b="1">
                <a:solidFill>
                  <a:srgbClr val="008080"/>
                </a:solidFill>
                <a:latin typeface="Symbol" panose="05050102010706020507" pitchFamily="18" charset="2"/>
              </a:rPr>
              <a:t></a:t>
            </a:r>
            <a:r>
              <a:rPr lang="en-US" altLang="en-US" sz="2000" b="1">
                <a:solidFill>
                  <a:srgbClr val="008080"/>
                </a:solidFill>
              </a:rPr>
              <a:t>  2CO</a:t>
            </a:r>
            <a:r>
              <a:rPr lang="en-US" altLang="en-US" sz="2000" b="1" baseline="-25000">
                <a:solidFill>
                  <a:srgbClr val="008080"/>
                </a:solidFill>
              </a:rPr>
              <a:t>2(g)</a:t>
            </a:r>
            <a:r>
              <a:rPr lang="en-US" altLang="en-US" sz="2000" b="1">
                <a:solidFill>
                  <a:srgbClr val="008080"/>
                </a:solidFill>
              </a:rPr>
              <a:t>  + 3H</a:t>
            </a:r>
            <a:r>
              <a:rPr lang="en-US" altLang="en-US" sz="2000" b="1" baseline="-25000">
                <a:solidFill>
                  <a:srgbClr val="008080"/>
                </a:solidFill>
              </a:rPr>
              <a:t>2</a:t>
            </a:r>
            <a:r>
              <a:rPr lang="en-US" altLang="en-US" sz="2000" b="1">
                <a:solidFill>
                  <a:srgbClr val="008080"/>
                </a:solidFill>
              </a:rPr>
              <a:t>O</a:t>
            </a:r>
            <a:r>
              <a:rPr lang="en-US" altLang="en-US" sz="2000" b="1" baseline="-25000">
                <a:solidFill>
                  <a:srgbClr val="008080"/>
                </a:solidFill>
              </a:rPr>
              <a:t>(g)</a:t>
            </a:r>
          </a:p>
          <a:p>
            <a:pPr>
              <a:buSzPct val="100000"/>
            </a:pPr>
            <a:endParaRPr lang="en-US" altLang="en-US" b="1">
              <a:solidFill>
                <a:srgbClr val="008080"/>
              </a:solidFill>
            </a:endParaRPr>
          </a:p>
          <a:p>
            <a:pPr>
              <a:buSzPct val="100000"/>
            </a:pPr>
            <a:endParaRPr lang="en-US" altLang="en-US" b="1">
              <a:solidFill>
                <a:srgbClr val="008080"/>
              </a:solidFill>
            </a:endParaRPr>
          </a:p>
          <a:p>
            <a:pPr>
              <a:buSzPct val="100000"/>
            </a:pPr>
            <a:endParaRPr lang="en-US" altLang="en-US" b="1">
              <a:solidFill>
                <a:srgbClr val="008080"/>
              </a:solidFill>
            </a:endParaRPr>
          </a:p>
        </p:txBody>
      </p:sp>
      <p:sp>
        <p:nvSpPr>
          <p:cNvPr id="2" name="TextBox 1"/>
          <p:cNvSpPr txBox="1">
            <a:spLocks noChangeArrowheads="1"/>
          </p:cNvSpPr>
          <p:nvPr/>
        </p:nvSpPr>
        <p:spPr bwMode="auto">
          <a:xfrm>
            <a:off x="727075" y="1982788"/>
            <a:ext cx="1752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SzPct val="100000"/>
            </a:pPr>
            <a:r>
              <a:rPr lang="en-US" altLang="en-US" sz="2000" b="1" u="sng">
                <a:solidFill>
                  <a:srgbClr val="333399"/>
                </a:solidFill>
              </a:rPr>
              <a:t>   [P</a:t>
            </a:r>
            <a:r>
              <a:rPr lang="en-US" altLang="en-US" sz="2000" b="1" u="sng" baseline="-25000">
                <a:solidFill>
                  <a:srgbClr val="333399"/>
                </a:solidFill>
              </a:rPr>
              <a:t>HI</a:t>
            </a:r>
            <a:r>
              <a:rPr lang="en-US" altLang="en-US" sz="2000" b="1" u="sng">
                <a:solidFill>
                  <a:srgbClr val="333399"/>
                </a:solidFill>
              </a:rPr>
              <a:t>]</a:t>
            </a:r>
            <a:r>
              <a:rPr lang="en-US" altLang="en-US" sz="2000" b="1" u="sng" baseline="30000">
                <a:solidFill>
                  <a:srgbClr val="333399"/>
                </a:solidFill>
              </a:rPr>
              <a:t>2</a:t>
            </a:r>
          </a:p>
          <a:p>
            <a:pPr>
              <a:buSzPct val="100000"/>
            </a:pPr>
            <a:r>
              <a:rPr lang="en-US" altLang="en-US" sz="2000" b="1">
                <a:solidFill>
                  <a:srgbClr val="333399"/>
                </a:solidFill>
              </a:rPr>
              <a:t>[P</a:t>
            </a:r>
            <a:r>
              <a:rPr lang="en-US" altLang="en-US" sz="2000" b="1" baseline="-25000">
                <a:solidFill>
                  <a:srgbClr val="333399"/>
                </a:solidFill>
              </a:rPr>
              <a:t>I</a:t>
            </a:r>
            <a:r>
              <a:rPr lang="en-US" altLang="en-US" sz="2000" b="1" baseline="-48000">
                <a:solidFill>
                  <a:srgbClr val="333399"/>
                </a:solidFill>
              </a:rPr>
              <a:t>2</a:t>
            </a:r>
            <a:r>
              <a:rPr lang="en-US" altLang="en-US" sz="2000" b="1">
                <a:solidFill>
                  <a:srgbClr val="333399"/>
                </a:solidFill>
              </a:rPr>
              <a:t>][P</a:t>
            </a:r>
            <a:r>
              <a:rPr lang="en-US" altLang="en-US" sz="2000" b="1" baseline="-25000">
                <a:solidFill>
                  <a:srgbClr val="333399"/>
                </a:solidFill>
              </a:rPr>
              <a:t>H</a:t>
            </a:r>
            <a:r>
              <a:rPr lang="en-US" altLang="en-US" sz="2000" b="1" baseline="-44000">
                <a:solidFill>
                  <a:srgbClr val="333399"/>
                </a:solidFill>
              </a:rPr>
              <a:t>2</a:t>
            </a:r>
            <a:r>
              <a:rPr lang="en-US" altLang="en-US" sz="2000" b="1">
                <a:solidFill>
                  <a:srgbClr val="333399"/>
                </a:solidFill>
              </a:rPr>
              <a:t>]</a:t>
            </a:r>
            <a:endParaRPr lang="en-US" altLang="en-US" sz="2000"/>
          </a:p>
        </p:txBody>
      </p:sp>
      <p:sp>
        <p:nvSpPr>
          <p:cNvPr id="3" name="TextBox 2"/>
          <p:cNvSpPr txBox="1">
            <a:spLocks noChangeArrowheads="1"/>
          </p:cNvSpPr>
          <p:nvPr/>
        </p:nvSpPr>
        <p:spPr bwMode="auto">
          <a:xfrm>
            <a:off x="685800" y="3381375"/>
            <a:ext cx="8794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SzPct val="100000"/>
            </a:pPr>
            <a:r>
              <a:rPr lang="en-US" altLang="en-US" sz="2000" b="1">
                <a:solidFill>
                  <a:srgbClr val="663300"/>
                </a:solidFill>
              </a:rPr>
              <a:t> </a:t>
            </a:r>
            <a:r>
              <a:rPr lang="en-US" altLang="en-US" sz="2000" b="1" u="sng">
                <a:solidFill>
                  <a:srgbClr val="663300"/>
                </a:solidFill>
              </a:rPr>
              <a:t>(P</a:t>
            </a:r>
            <a:r>
              <a:rPr lang="en-US" altLang="en-US" sz="2000" b="1" u="sng" baseline="-25000">
                <a:solidFill>
                  <a:srgbClr val="663300"/>
                </a:solidFill>
              </a:rPr>
              <a:t>O</a:t>
            </a:r>
            <a:r>
              <a:rPr lang="en-US" altLang="en-US" sz="2000" b="1" u="sng" baseline="-40000">
                <a:solidFill>
                  <a:srgbClr val="663300"/>
                </a:solidFill>
              </a:rPr>
              <a:t>2</a:t>
            </a:r>
            <a:r>
              <a:rPr lang="en-US" altLang="en-US" sz="2000" b="1" u="sng">
                <a:solidFill>
                  <a:srgbClr val="663300"/>
                </a:solidFill>
              </a:rPr>
              <a:t>)</a:t>
            </a:r>
            <a:r>
              <a:rPr lang="en-US" altLang="en-US" sz="2000" b="1" u="sng" baseline="30000">
                <a:solidFill>
                  <a:srgbClr val="663300"/>
                </a:solidFill>
              </a:rPr>
              <a:t>3</a:t>
            </a:r>
          </a:p>
          <a:p>
            <a:pPr>
              <a:buSzPct val="100000"/>
            </a:pPr>
            <a:r>
              <a:rPr lang="en-US" altLang="en-US" sz="2000" b="1">
                <a:solidFill>
                  <a:srgbClr val="663300"/>
                </a:solidFill>
              </a:rPr>
              <a:t>(P</a:t>
            </a:r>
            <a:r>
              <a:rPr lang="en-US" altLang="en-US" sz="2000" b="1" baseline="-25000">
                <a:solidFill>
                  <a:srgbClr val="663300"/>
                </a:solidFill>
              </a:rPr>
              <a:t>O</a:t>
            </a:r>
            <a:r>
              <a:rPr lang="en-US" altLang="en-US" sz="2000" b="1" baseline="-44000">
                <a:solidFill>
                  <a:srgbClr val="663300"/>
                </a:solidFill>
              </a:rPr>
              <a:t>3</a:t>
            </a:r>
            <a:r>
              <a:rPr lang="en-US" altLang="en-US" sz="2000" b="1">
                <a:solidFill>
                  <a:srgbClr val="663300"/>
                </a:solidFill>
              </a:rPr>
              <a:t>)</a:t>
            </a:r>
            <a:r>
              <a:rPr lang="en-US" altLang="en-US" sz="2000" b="1" baseline="30000">
                <a:solidFill>
                  <a:srgbClr val="663300"/>
                </a:solidFill>
              </a:rPr>
              <a:t>2</a:t>
            </a:r>
            <a:endParaRPr lang="en-US" altLang="en-US" sz="2000"/>
          </a:p>
        </p:txBody>
      </p:sp>
      <p:sp>
        <p:nvSpPr>
          <p:cNvPr id="4" name="TextBox 3"/>
          <p:cNvSpPr txBox="1">
            <a:spLocks noChangeArrowheads="1"/>
          </p:cNvSpPr>
          <p:nvPr/>
        </p:nvSpPr>
        <p:spPr bwMode="auto">
          <a:xfrm>
            <a:off x="4495800" y="4673600"/>
            <a:ext cx="2697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000000"/>
              </a:buClr>
              <a:buSzPct val="100000"/>
              <a:buFont typeface="Times New Roman" panose="02020603050405020304" pitchFamily="18" charset="0"/>
              <a:buNone/>
            </a:pPr>
            <a:r>
              <a:rPr lang="en-US" altLang="en-US" b="1">
                <a:solidFill>
                  <a:srgbClr val="003300"/>
                </a:solidFill>
              </a:rPr>
              <a:t>Kc  =  [H</a:t>
            </a:r>
            <a:r>
              <a:rPr lang="en-US" altLang="en-US" b="1" baseline="-25000">
                <a:solidFill>
                  <a:srgbClr val="003300"/>
                </a:solidFill>
              </a:rPr>
              <a:t>3</a:t>
            </a:r>
            <a:r>
              <a:rPr lang="en-US" altLang="en-US" b="1">
                <a:solidFill>
                  <a:srgbClr val="003300"/>
                </a:solidFill>
              </a:rPr>
              <a:t>O</a:t>
            </a:r>
            <a:r>
              <a:rPr lang="en-US" altLang="en-US" b="1" baseline="30000">
                <a:solidFill>
                  <a:srgbClr val="003300"/>
                </a:solidFill>
              </a:rPr>
              <a:t>+</a:t>
            </a:r>
            <a:r>
              <a:rPr lang="en-US" altLang="en-US" b="1">
                <a:solidFill>
                  <a:srgbClr val="003300"/>
                </a:solidFill>
              </a:rPr>
              <a:t>][OH</a:t>
            </a:r>
            <a:r>
              <a:rPr lang="en-US" altLang="en-US" b="1" baseline="30000">
                <a:solidFill>
                  <a:srgbClr val="003300"/>
                </a:solidFill>
              </a:rPr>
              <a:t>-</a:t>
            </a:r>
            <a:r>
              <a:rPr lang="en-US" altLang="en-US" b="1">
                <a:solidFill>
                  <a:srgbClr val="003300"/>
                </a:solidFill>
              </a:rPr>
              <a:t>]</a:t>
            </a:r>
          </a:p>
        </p:txBody>
      </p:sp>
      <p:sp>
        <p:nvSpPr>
          <p:cNvPr id="20487" name="TextBox 5"/>
          <p:cNvSpPr txBox="1">
            <a:spLocks noChangeArrowheads="1"/>
          </p:cNvSpPr>
          <p:nvPr/>
        </p:nvSpPr>
        <p:spPr bwMode="auto">
          <a:xfrm>
            <a:off x="3429000" y="176213"/>
            <a:ext cx="3271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000000"/>
              </a:buClr>
              <a:buSzPct val="100000"/>
              <a:buFont typeface="Times New Roman" panose="02020603050405020304" pitchFamily="18" charset="0"/>
              <a:buNone/>
            </a:pPr>
            <a:r>
              <a:rPr lang="en-US" altLang="en-US">
                <a:solidFill>
                  <a:schemeClr val="tx1"/>
                </a:solidFill>
              </a:rPr>
              <a:t>Workshop Question EQ1</a:t>
            </a:r>
          </a:p>
        </p:txBody>
      </p:sp>
      <p:sp>
        <p:nvSpPr>
          <p:cNvPr id="7" name="TextBox 6"/>
          <p:cNvSpPr txBox="1">
            <a:spLocks noChangeArrowheads="1"/>
          </p:cNvSpPr>
          <p:nvPr/>
        </p:nvSpPr>
        <p:spPr bwMode="auto">
          <a:xfrm>
            <a:off x="4648200" y="5899150"/>
            <a:ext cx="335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panose="02020603050405020304" pitchFamily="18" charset="0"/>
              <a:buNone/>
            </a:pPr>
            <a:r>
              <a:rPr lang="en-US" altLang="en-US">
                <a:solidFill>
                  <a:schemeClr val="tx1"/>
                </a:solidFill>
              </a:rPr>
              <a:t>Kc = _____________</a:t>
            </a:r>
          </a:p>
        </p:txBody>
      </p:sp>
      <p:sp>
        <p:nvSpPr>
          <p:cNvPr id="11" name="5-Point Star 10">
            <a:extLst>
              <a:ext uri="{FF2B5EF4-FFF2-40B4-BE49-F238E27FC236}">
                <a16:creationId xmlns:a16="http://schemas.microsoft.com/office/drawing/2014/main" xmlns="" id="{CCEFA0D3-BFAD-47BD-9C24-5D2B67B919D6}"/>
              </a:ext>
            </a:extLst>
          </p:cNvPr>
          <p:cNvSpPr/>
          <p:nvPr/>
        </p:nvSpPr>
        <p:spPr bwMode="auto">
          <a:xfrm>
            <a:off x="7543800" y="2514600"/>
            <a:ext cx="304800" cy="228600"/>
          </a:xfrm>
          <a:prstGeom prst="star5">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
                <a:srgbClr val="000000"/>
              </a:buClr>
              <a:buSzPct val="100000"/>
              <a:buFont typeface="Times New Roman" pitchFamily="16" charset="0"/>
              <a:buNone/>
              <a:defRPr/>
            </a:pPr>
            <a:endParaRPr lang="en-US">
              <a:latin typeface="Times New Roman" pitchFamily="16" charset="0"/>
              <a:ea typeface="Microsoft YaHei" charset="-122"/>
            </a:endParaRPr>
          </a:p>
        </p:txBody>
      </p:sp>
    </p:spTree>
  </p:cSld>
  <p:clrMapOvr>
    <a:masterClrMapping/>
  </p:clrMapOvr>
  <p:transition spd="med"/>
  <p:timing>
    <p:tnLst>
      <p:par>
        <p:cTn id="1" dur="indefinite" restart="never" nodeType="tmRoot">
          <p:childTnLst>
            <p:seq concurrent="1" nextAc="seek">
              <p:cTn id="2" dur="0"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1066800" y="276225"/>
            <a:ext cx="7162800" cy="4895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b="1" u="sng">
                <a:solidFill>
                  <a:srgbClr val="000000"/>
                </a:solidFill>
                <a:latin typeface="Arial" panose="020B0604020202020204" pitchFamily="34" charset="0"/>
              </a:rPr>
              <a:t>HETEROGENEOUS EQUILIBRIA</a:t>
            </a:r>
          </a:p>
          <a:p>
            <a:pPr>
              <a:buSzPct val="100000"/>
            </a:pPr>
            <a:endParaRPr lang="en-US" altLang="en-US" b="1">
              <a:solidFill>
                <a:srgbClr val="000000"/>
              </a:solidFill>
              <a:latin typeface="Arial" panose="020B0604020202020204" pitchFamily="34" charset="0"/>
            </a:endParaRPr>
          </a:p>
          <a:p>
            <a:pPr>
              <a:buSzPct val="100000"/>
            </a:pPr>
            <a:r>
              <a:rPr lang="en-US" altLang="en-US" b="1">
                <a:solidFill>
                  <a:srgbClr val="333399"/>
                </a:solidFill>
                <a:latin typeface="Arial" panose="020B0604020202020204" pitchFamily="34" charset="0"/>
              </a:rPr>
              <a:t>    </a:t>
            </a:r>
            <a:r>
              <a:rPr lang="en-US" altLang="en-US" b="1">
                <a:solidFill>
                  <a:srgbClr val="000000"/>
                </a:solidFill>
                <a:latin typeface="Arial" panose="020B0604020202020204" pitchFamily="34" charset="0"/>
              </a:rPr>
              <a:t>Substance in more than one phase</a:t>
            </a:r>
          </a:p>
          <a:p>
            <a:pPr>
              <a:buSzPct val="100000"/>
            </a:pPr>
            <a:endParaRPr lang="en-US" altLang="en-US" b="1">
              <a:solidFill>
                <a:srgbClr val="000000"/>
              </a:solidFill>
              <a:latin typeface="Arial" panose="020B0604020202020204" pitchFamily="34" charset="0"/>
            </a:endParaRPr>
          </a:p>
          <a:p>
            <a:pPr>
              <a:buSzPct val="100000"/>
            </a:pPr>
            <a:r>
              <a:rPr lang="en-US" altLang="en-US" b="1">
                <a:solidFill>
                  <a:srgbClr val="000000"/>
                </a:solidFill>
                <a:latin typeface="Arial" panose="020B0604020202020204" pitchFamily="34" charset="0"/>
              </a:rPr>
              <a:t>1.	CaCO</a:t>
            </a:r>
            <a:r>
              <a:rPr lang="en-US" altLang="en-US" b="1" baseline="-25000">
                <a:solidFill>
                  <a:srgbClr val="000000"/>
                </a:solidFill>
                <a:latin typeface="Arial" panose="020B0604020202020204" pitchFamily="34" charset="0"/>
              </a:rPr>
              <a:t>3(s)</a:t>
            </a:r>
            <a:r>
              <a:rPr lang="en-US" altLang="en-US" b="1">
                <a:solidFill>
                  <a:srgbClr val="000000"/>
                </a:solidFill>
                <a:latin typeface="Arial" panose="020B0604020202020204" pitchFamily="34" charset="0"/>
              </a:rPr>
              <a:t> </a:t>
            </a:r>
            <a:r>
              <a:rPr lang="en-US" altLang="en-US" b="1">
                <a:solidFill>
                  <a:srgbClr val="000000"/>
                </a:solidFill>
                <a:latin typeface="Symbol" panose="05050102010706020507" pitchFamily="18" charset="2"/>
              </a:rPr>
              <a:t></a:t>
            </a:r>
            <a:r>
              <a:rPr lang="en-US" altLang="en-US" b="1">
                <a:solidFill>
                  <a:srgbClr val="000000"/>
                </a:solidFill>
                <a:latin typeface="Arial" panose="020B0604020202020204" pitchFamily="34" charset="0"/>
              </a:rPr>
              <a:t>   CaO</a:t>
            </a:r>
            <a:r>
              <a:rPr lang="en-US" altLang="en-US" b="1" baseline="-25000">
                <a:solidFill>
                  <a:srgbClr val="000000"/>
                </a:solidFill>
                <a:latin typeface="Arial" panose="020B0604020202020204" pitchFamily="34" charset="0"/>
              </a:rPr>
              <a:t>(s)</a:t>
            </a:r>
            <a:r>
              <a:rPr lang="en-US" altLang="en-US" b="1">
                <a:solidFill>
                  <a:srgbClr val="000000"/>
                </a:solidFill>
                <a:latin typeface="Arial" panose="020B0604020202020204" pitchFamily="34" charset="0"/>
              </a:rPr>
              <a:t>  +  CO</a:t>
            </a:r>
            <a:r>
              <a:rPr lang="en-US" altLang="en-US" b="1" baseline="-25000">
                <a:solidFill>
                  <a:srgbClr val="000000"/>
                </a:solidFill>
                <a:latin typeface="Arial" panose="020B0604020202020204" pitchFamily="34" charset="0"/>
              </a:rPr>
              <a:t>2(g)</a:t>
            </a:r>
          </a:p>
          <a:p>
            <a:pPr>
              <a:buSzPct val="100000"/>
            </a:pPr>
            <a:r>
              <a:rPr lang="en-US" altLang="en-US" b="1">
                <a:solidFill>
                  <a:srgbClr val="000000"/>
                </a:solidFill>
                <a:latin typeface="Arial" panose="020B0604020202020204" pitchFamily="34" charset="0"/>
              </a:rPr>
              <a:t>		Kc  =  </a:t>
            </a:r>
            <a:r>
              <a:rPr lang="en-US" altLang="en-US" b="1" u="sng">
                <a:solidFill>
                  <a:srgbClr val="000000"/>
                </a:solidFill>
                <a:latin typeface="Arial" panose="020B0604020202020204" pitchFamily="34" charset="0"/>
              </a:rPr>
              <a:t>[CaO][CO</a:t>
            </a:r>
            <a:r>
              <a:rPr lang="en-US" altLang="en-US" b="1" u="sng" baseline="-25000">
                <a:solidFill>
                  <a:srgbClr val="000000"/>
                </a:solidFill>
                <a:latin typeface="Arial" panose="020B0604020202020204" pitchFamily="34" charset="0"/>
              </a:rPr>
              <a:t>2</a:t>
            </a:r>
            <a:r>
              <a:rPr lang="en-US" altLang="en-US" b="1" u="sng">
                <a:solidFill>
                  <a:srgbClr val="000000"/>
                </a:solidFill>
                <a:latin typeface="Arial" panose="020B0604020202020204" pitchFamily="34" charset="0"/>
              </a:rPr>
              <a:t>]</a:t>
            </a:r>
          </a:p>
          <a:p>
            <a:pPr>
              <a:buSzPct val="100000"/>
            </a:pPr>
            <a:r>
              <a:rPr lang="en-US" altLang="en-US" b="1">
                <a:solidFill>
                  <a:srgbClr val="000000"/>
                </a:solidFill>
                <a:latin typeface="Arial" panose="020B0604020202020204" pitchFamily="34" charset="0"/>
              </a:rPr>
              <a:t>			  [CaCO</a:t>
            </a:r>
            <a:r>
              <a:rPr lang="en-US" altLang="en-US" b="1" baseline="-25000">
                <a:solidFill>
                  <a:srgbClr val="000000"/>
                </a:solidFill>
                <a:latin typeface="Arial" panose="020B0604020202020204" pitchFamily="34" charset="0"/>
              </a:rPr>
              <a:t>3</a:t>
            </a:r>
            <a:r>
              <a:rPr lang="en-US" altLang="en-US" b="1">
                <a:solidFill>
                  <a:srgbClr val="000000"/>
                </a:solidFill>
                <a:latin typeface="Arial" panose="020B0604020202020204" pitchFamily="34" charset="0"/>
              </a:rPr>
              <a:t>]</a:t>
            </a:r>
          </a:p>
          <a:p>
            <a:pPr>
              <a:buSzPct val="100000"/>
            </a:pPr>
            <a:endParaRPr lang="en-US" altLang="en-US" b="1">
              <a:solidFill>
                <a:srgbClr val="000000"/>
              </a:solidFill>
              <a:latin typeface="Arial" panose="020B0604020202020204" pitchFamily="34" charset="0"/>
            </a:endParaRPr>
          </a:p>
          <a:p>
            <a:pPr>
              <a:buSzPct val="100000"/>
            </a:pPr>
            <a:r>
              <a:rPr lang="en-US" altLang="en-US" b="1">
                <a:solidFill>
                  <a:srgbClr val="000000"/>
                </a:solidFill>
                <a:latin typeface="Arial" panose="020B0604020202020204" pitchFamily="34" charset="0"/>
              </a:rPr>
              <a:t>    How do the [ ] of solid express?</a:t>
            </a:r>
          </a:p>
          <a:p>
            <a:pPr>
              <a:buSzPct val="100000"/>
            </a:pPr>
            <a:r>
              <a:rPr lang="en-US" altLang="en-US" b="1">
                <a:solidFill>
                  <a:srgbClr val="000000"/>
                </a:solidFill>
                <a:latin typeface="Arial" panose="020B0604020202020204" pitchFamily="34" charset="0"/>
              </a:rPr>
              <a:t>	</a:t>
            </a:r>
          </a:p>
          <a:p>
            <a:pPr>
              <a:buSzPct val="100000"/>
            </a:pPr>
            <a:endParaRPr lang="en-US" altLang="en-US" b="1">
              <a:solidFill>
                <a:srgbClr val="000000"/>
              </a:solidFill>
              <a:latin typeface="Arial" panose="020B0604020202020204" pitchFamily="34" charset="0"/>
            </a:endParaRPr>
          </a:p>
          <a:p>
            <a:pPr>
              <a:buSzPct val="100000"/>
            </a:pPr>
            <a:endParaRPr lang="en-US" altLang="en-US" b="1">
              <a:solidFill>
                <a:srgbClr val="000000"/>
              </a:solidFill>
              <a:latin typeface="Arial" panose="020B0604020202020204" pitchFamily="34" charset="0"/>
            </a:endParaRPr>
          </a:p>
          <a:p>
            <a:pPr>
              <a:buSzPct val="100000"/>
            </a:pPr>
            <a:r>
              <a:rPr lang="en-US" altLang="en-US" b="1">
                <a:solidFill>
                  <a:srgbClr val="000000"/>
                </a:solidFill>
                <a:latin typeface="Arial" panose="020B0604020202020204" pitchFamily="34" charset="0"/>
              </a:rPr>
              <a:t>    Pure solids &amp; liquid have constant [conc. ]</a:t>
            </a:r>
          </a:p>
        </p:txBody>
      </p:sp>
      <p:sp>
        <p:nvSpPr>
          <p:cNvPr id="5" name="TextBox 4"/>
          <p:cNvSpPr txBox="1">
            <a:spLocks noChangeArrowheads="1"/>
          </p:cNvSpPr>
          <p:nvPr/>
        </p:nvSpPr>
        <p:spPr bwMode="auto">
          <a:xfrm>
            <a:off x="1066800" y="6248400"/>
            <a:ext cx="320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000000"/>
              </a:buClr>
              <a:buSzPct val="100000"/>
              <a:buFont typeface="Times New Roman" panose="02020603050405020304" pitchFamily="18" charset="0"/>
              <a:buNone/>
            </a:pPr>
            <a:r>
              <a:rPr lang="en-US" altLang="en-US"/>
              <a:t>?</a:t>
            </a:r>
          </a:p>
        </p:txBody>
      </p:sp>
    </p:spTree>
  </p:cSld>
  <p:clrMapOvr>
    <a:masterClrMapping/>
  </p:clrMapOvr>
  <p:transition spd="med"/>
  <p:timing>
    <p:tnLst>
      <p:par>
        <p:cTn id="1" dur="indefinite" restart="never" nodeType="tmRoot">
          <p:childTnLst>
            <p:seq concurrent="1" nextAc="seek">
              <p:cTn id="2" dur="0"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 y="1143000"/>
            <a:ext cx="8597900" cy="4687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79" name="Text Box 2"/>
          <p:cNvSpPr txBox="1">
            <a:spLocks noChangeArrowheads="1"/>
          </p:cNvSpPr>
          <p:nvPr/>
        </p:nvSpPr>
        <p:spPr bwMode="auto">
          <a:xfrm>
            <a:off x="1905000" y="503238"/>
            <a:ext cx="67818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250"/>
              </a:spcBef>
              <a:buSzPct val="100000"/>
            </a:pPr>
            <a:r>
              <a:rPr lang="en-US" altLang="en-US" sz="2000" b="1">
                <a:solidFill>
                  <a:srgbClr val="000000"/>
                </a:solidFill>
                <a:latin typeface="Arial" panose="020B0604020202020204" pitchFamily="34" charset="0"/>
              </a:rPr>
              <a:t>The reaction quotient for a heterogeneous system.</a:t>
            </a:r>
          </a:p>
        </p:txBody>
      </p:sp>
      <p:sp>
        <p:nvSpPr>
          <p:cNvPr id="12291" name="Text Box 3"/>
          <p:cNvSpPr txBox="1">
            <a:spLocks noChangeArrowheads="1"/>
          </p:cNvSpPr>
          <p:nvPr/>
        </p:nvSpPr>
        <p:spPr bwMode="auto">
          <a:xfrm>
            <a:off x="3581400" y="5410200"/>
            <a:ext cx="2133600"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ctr">
              <a:spcBef>
                <a:spcPts val="1125"/>
              </a:spcBef>
              <a:buSzPct val="100000"/>
            </a:pPr>
            <a:r>
              <a:rPr lang="en-US" altLang="en-US" sz="1800">
                <a:solidFill>
                  <a:srgbClr val="000000"/>
                </a:solidFill>
                <a:latin typeface="Arial" panose="020B0604020202020204" pitchFamily="34" charset="0"/>
              </a:rPr>
              <a:t>solids do not change their concentrations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12291">
                                            <p:txEl>
                                              <p:pRg st="0" end="0"/>
                                            </p:txEl>
                                          </p:spTgt>
                                        </p:tgtEl>
                                        <p:attrNameLst>
                                          <p:attrName>style.visibility</p:attrName>
                                        </p:attrNameLst>
                                      </p:cBhvr>
                                      <p:to>
                                        <p:strVal val="visible"/>
                                      </p:to>
                                    </p:set>
                                    <p:animEffect transition="in" filter="wipe(left)">
                                      <p:cBhvr additive="repl">
                                        <p:cTn id="7" dur="500"/>
                                        <p:tgtEl>
                                          <p:spTgt spid="1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822325" y="573088"/>
            <a:ext cx="7864475" cy="4735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b="1">
                <a:solidFill>
                  <a:srgbClr val="800000"/>
                </a:solidFill>
                <a:latin typeface="Arial" panose="020B0604020202020204" pitchFamily="34" charset="0"/>
              </a:rPr>
              <a:t>Q.  Each of the mixtures listed below was placed in a closed container and allowed to stand.  Which of these mixtures is capable of attaining the equilibrium, expressed by 1</a:t>
            </a:r>
          </a:p>
          <a:p>
            <a:pPr>
              <a:buSzPct val="100000"/>
            </a:pPr>
            <a:endParaRPr lang="en-US" altLang="en-US" b="1">
              <a:solidFill>
                <a:srgbClr val="996633"/>
              </a:solidFill>
              <a:latin typeface="Arial" panose="020B0604020202020204" pitchFamily="34" charset="0"/>
            </a:endParaRPr>
          </a:p>
          <a:p>
            <a:pPr>
              <a:buSzPct val="100000"/>
            </a:pPr>
            <a:r>
              <a:rPr lang="en-US" altLang="en-US" b="1">
                <a:solidFill>
                  <a:srgbClr val="000000"/>
                </a:solidFill>
                <a:latin typeface="Arial" panose="020B0604020202020204" pitchFamily="34" charset="0"/>
              </a:rPr>
              <a:t>a)	pure CaCO</a:t>
            </a:r>
            <a:r>
              <a:rPr lang="en-US" altLang="en-US" b="1" baseline="-25000">
                <a:solidFill>
                  <a:srgbClr val="000000"/>
                </a:solidFill>
                <a:latin typeface="Arial" panose="020B0604020202020204" pitchFamily="34" charset="0"/>
              </a:rPr>
              <a:t>3 </a:t>
            </a:r>
          </a:p>
          <a:p>
            <a:pPr>
              <a:buSzPct val="100000"/>
            </a:pPr>
            <a:endParaRPr lang="en-US" altLang="en-US" b="1" baseline="-25000">
              <a:solidFill>
                <a:srgbClr val="000000"/>
              </a:solidFill>
              <a:latin typeface="Arial" panose="020B0604020202020204" pitchFamily="34" charset="0"/>
            </a:endParaRPr>
          </a:p>
          <a:p>
            <a:pPr>
              <a:buSzPct val="100000"/>
            </a:pPr>
            <a:r>
              <a:rPr lang="en-US" altLang="en-US" b="1">
                <a:solidFill>
                  <a:srgbClr val="000000"/>
                </a:solidFill>
                <a:latin typeface="Arial" panose="020B0604020202020204" pitchFamily="34" charset="0"/>
              </a:rPr>
              <a:t>b)	CaO &amp; P</a:t>
            </a:r>
            <a:r>
              <a:rPr lang="en-US" altLang="en-US" b="1" baseline="-25000">
                <a:solidFill>
                  <a:srgbClr val="000000"/>
                </a:solidFill>
                <a:latin typeface="Arial" panose="020B0604020202020204" pitchFamily="34" charset="0"/>
              </a:rPr>
              <a:t>CO2</a:t>
            </a:r>
            <a:r>
              <a:rPr lang="en-US" altLang="en-US" b="1">
                <a:solidFill>
                  <a:srgbClr val="000000"/>
                </a:solidFill>
                <a:latin typeface="Arial" panose="020B0604020202020204" pitchFamily="34" charset="0"/>
              </a:rPr>
              <a:t> &gt; Kp</a:t>
            </a:r>
          </a:p>
          <a:p>
            <a:pPr>
              <a:buSzPct val="100000"/>
            </a:pPr>
            <a:endParaRPr lang="en-US" altLang="en-US" b="1">
              <a:solidFill>
                <a:srgbClr val="000000"/>
              </a:solidFill>
              <a:latin typeface="Arial" panose="020B0604020202020204" pitchFamily="34" charset="0"/>
            </a:endParaRPr>
          </a:p>
          <a:p>
            <a:pPr>
              <a:buSzPct val="100000"/>
            </a:pPr>
            <a:r>
              <a:rPr lang="en-US" altLang="en-US" b="1">
                <a:solidFill>
                  <a:srgbClr val="000000"/>
                </a:solidFill>
                <a:latin typeface="Arial" panose="020B0604020202020204" pitchFamily="34" charset="0"/>
              </a:rPr>
              <a:t>c)	solid CaCO</a:t>
            </a:r>
            <a:r>
              <a:rPr lang="en-US" altLang="en-US" b="1" baseline="-25000">
                <a:solidFill>
                  <a:srgbClr val="000000"/>
                </a:solidFill>
                <a:latin typeface="Arial" panose="020B0604020202020204" pitchFamily="34" charset="0"/>
              </a:rPr>
              <a:t>3</a:t>
            </a:r>
            <a:r>
              <a:rPr lang="en-US" altLang="en-US" b="1">
                <a:solidFill>
                  <a:srgbClr val="000000"/>
                </a:solidFill>
                <a:latin typeface="Arial" panose="020B0604020202020204" pitchFamily="34" charset="0"/>
              </a:rPr>
              <a:t> &amp; P</a:t>
            </a:r>
            <a:r>
              <a:rPr lang="en-US" altLang="en-US" b="1" baseline="-25000">
                <a:solidFill>
                  <a:srgbClr val="000000"/>
                </a:solidFill>
                <a:latin typeface="Arial" panose="020B0604020202020204" pitchFamily="34" charset="0"/>
              </a:rPr>
              <a:t>CO2</a:t>
            </a:r>
            <a:r>
              <a:rPr lang="en-US" altLang="en-US" b="1">
                <a:solidFill>
                  <a:srgbClr val="000000"/>
                </a:solidFill>
                <a:latin typeface="Arial" panose="020B0604020202020204" pitchFamily="34" charset="0"/>
              </a:rPr>
              <a:t> &gt; Kp</a:t>
            </a:r>
          </a:p>
          <a:p>
            <a:pPr>
              <a:buSzPct val="100000"/>
            </a:pPr>
            <a:endParaRPr lang="en-US" altLang="en-US" b="1">
              <a:solidFill>
                <a:srgbClr val="000000"/>
              </a:solidFill>
              <a:latin typeface="Arial" panose="020B0604020202020204" pitchFamily="34" charset="0"/>
            </a:endParaRPr>
          </a:p>
          <a:p>
            <a:pPr>
              <a:buSzPct val="100000"/>
            </a:pPr>
            <a:r>
              <a:rPr lang="en-US" altLang="en-US" b="1">
                <a:solidFill>
                  <a:srgbClr val="000000"/>
                </a:solidFill>
                <a:latin typeface="Arial" panose="020B0604020202020204" pitchFamily="34" charset="0"/>
              </a:rPr>
              <a:t>d)	CaCO</a:t>
            </a:r>
            <a:r>
              <a:rPr lang="en-US" altLang="en-US" b="1" baseline="-25000">
                <a:solidFill>
                  <a:srgbClr val="000000"/>
                </a:solidFill>
                <a:latin typeface="Arial" panose="020B0604020202020204" pitchFamily="34" charset="0"/>
              </a:rPr>
              <a:t>3</a:t>
            </a:r>
            <a:r>
              <a:rPr lang="en-US" altLang="en-US" b="1">
                <a:solidFill>
                  <a:srgbClr val="000000"/>
                </a:solidFill>
                <a:latin typeface="Arial" panose="020B0604020202020204" pitchFamily="34" charset="0"/>
              </a:rPr>
              <a:t> &amp; CaO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3314" name="Text Box 1">
            <a:extLst>
              <a:ext uri="{FF2B5EF4-FFF2-40B4-BE49-F238E27FC236}">
                <a16:creationId xmlns:a16="http://schemas.microsoft.com/office/drawing/2014/main" xmlns="" id="{326A8CF1-C352-4227-8290-23898B8BEEF8}"/>
              </a:ext>
            </a:extLst>
          </p:cNvPr>
          <p:cNvSpPr txBox="1">
            <a:spLocks noChangeArrowheads="1"/>
          </p:cNvSpPr>
          <p:nvPr/>
        </p:nvSpPr>
        <p:spPr bwMode="auto">
          <a:xfrm>
            <a:off x="508000" y="574675"/>
            <a:ext cx="8026400" cy="563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9pPr>
          </a:lstStyle>
          <a:p>
            <a:pPr algn="ctr">
              <a:buSzPct val="100000"/>
              <a:defRPr/>
            </a:pPr>
            <a:r>
              <a:rPr lang="en-US" b="1" u="sng" dirty="0">
                <a:solidFill>
                  <a:schemeClr val="tx1"/>
                </a:solidFill>
                <a:latin typeface="Arial" charset="0"/>
              </a:rPr>
              <a:t>LE CHATELIER’S PRINICIPLE</a:t>
            </a:r>
          </a:p>
          <a:p>
            <a:pPr>
              <a:buSzPct val="100000"/>
              <a:defRPr/>
            </a:pPr>
            <a:endParaRPr lang="en-US" b="1" dirty="0">
              <a:solidFill>
                <a:srgbClr val="000000"/>
              </a:solidFill>
              <a:latin typeface="Arial" charset="0"/>
            </a:endParaRPr>
          </a:p>
          <a:p>
            <a:pPr>
              <a:buSzPct val="100000"/>
              <a:defRPr/>
            </a:pPr>
            <a:r>
              <a:rPr lang="en-US" b="1" i="1" dirty="0">
                <a:solidFill>
                  <a:srgbClr val="990099"/>
                </a:solidFill>
                <a:effectLst>
                  <a:outerShdw blurRad="38100" dist="38100" dir="2700000" algn="tl">
                    <a:srgbClr val="000000">
                      <a:alpha val="43137"/>
                    </a:srgbClr>
                  </a:outerShdw>
                </a:effectLst>
                <a:latin typeface="Arial" charset="0"/>
              </a:rPr>
              <a:t>“If a system at equilibrium is disturbed by a change in </a:t>
            </a:r>
          </a:p>
          <a:p>
            <a:pPr>
              <a:buSzPct val="100000"/>
              <a:defRPr/>
            </a:pPr>
            <a:r>
              <a:rPr lang="en-US" b="1" i="1" dirty="0">
                <a:solidFill>
                  <a:srgbClr val="990099"/>
                </a:solidFill>
                <a:effectLst>
                  <a:outerShdw blurRad="38100" dist="38100" dir="2700000" algn="tl">
                    <a:srgbClr val="000000">
                      <a:alpha val="43137"/>
                    </a:srgbClr>
                  </a:outerShdw>
                </a:effectLst>
                <a:latin typeface="Arial" charset="0"/>
              </a:rPr>
              <a:t>temperature, pressure, or concentration of one of its </a:t>
            </a:r>
          </a:p>
          <a:p>
            <a:pPr>
              <a:buSzPct val="100000"/>
              <a:defRPr/>
            </a:pPr>
            <a:r>
              <a:rPr lang="en-US" b="1" i="1" dirty="0">
                <a:solidFill>
                  <a:srgbClr val="990099"/>
                </a:solidFill>
                <a:effectLst>
                  <a:outerShdw blurRad="38100" dist="38100" dir="2700000" algn="tl">
                    <a:srgbClr val="000000">
                      <a:alpha val="43137"/>
                    </a:srgbClr>
                  </a:outerShdw>
                </a:effectLst>
                <a:latin typeface="Arial" charset="0"/>
              </a:rPr>
              <a:t>components, that system will shift it’s equilibrium position as to ‘counteract’ the effect of the disturbance.”</a:t>
            </a:r>
          </a:p>
          <a:p>
            <a:pPr>
              <a:buSzPct val="100000"/>
              <a:defRPr/>
            </a:pPr>
            <a:endParaRPr lang="en-US" b="1" dirty="0">
              <a:solidFill>
                <a:srgbClr val="000000"/>
              </a:solidFill>
              <a:latin typeface="Arial" charset="0"/>
            </a:endParaRPr>
          </a:p>
          <a:p>
            <a:pPr>
              <a:buSzPct val="100000"/>
              <a:defRPr/>
            </a:pPr>
            <a:endParaRPr lang="en-US" b="1" dirty="0">
              <a:solidFill>
                <a:srgbClr val="000000"/>
              </a:solidFill>
              <a:latin typeface="Arial" charset="0"/>
            </a:endParaRPr>
          </a:p>
          <a:p>
            <a:pPr>
              <a:buSzPct val="100000"/>
              <a:defRPr/>
            </a:pPr>
            <a:r>
              <a:rPr lang="en-US" b="1" dirty="0">
                <a:solidFill>
                  <a:schemeClr val="tx1"/>
                </a:solidFill>
                <a:latin typeface="Arial" charset="0"/>
              </a:rPr>
              <a:t>Equilibrium can be disturbed by:</a:t>
            </a:r>
          </a:p>
          <a:p>
            <a:pPr>
              <a:buSzPct val="100000"/>
              <a:defRPr/>
            </a:pPr>
            <a:endParaRPr lang="en-US" b="1" dirty="0">
              <a:solidFill>
                <a:schemeClr val="tx1"/>
              </a:solidFill>
              <a:latin typeface="Arial" charset="0"/>
            </a:endParaRPr>
          </a:p>
          <a:p>
            <a:pPr>
              <a:buSzPct val="100000"/>
              <a:defRPr/>
            </a:pPr>
            <a:r>
              <a:rPr lang="en-US" b="1" dirty="0">
                <a:solidFill>
                  <a:schemeClr val="tx1"/>
                </a:solidFill>
                <a:latin typeface="Arial" charset="0"/>
              </a:rPr>
              <a:t>		-  adding or removing components</a:t>
            </a:r>
          </a:p>
          <a:p>
            <a:pPr>
              <a:buSzPct val="100000"/>
              <a:defRPr/>
            </a:pPr>
            <a:r>
              <a:rPr lang="en-US" b="1" dirty="0">
                <a:solidFill>
                  <a:schemeClr val="tx1"/>
                </a:solidFill>
                <a:latin typeface="Arial" charset="0"/>
              </a:rPr>
              <a:t>		-  a change in pressure</a:t>
            </a:r>
          </a:p>
          <a:p>
            <a:pPr>
              <a:buSzPct val="100000"/>
              <a:defRPr/>
            </a:pPr>
            <a:r>
              <a:rPr lang="en-US" b="1" dirty="0">
                <a:solidFill>
                  <a:schemeClr val="tx1"/>
                </a:solidFill>
                <a:latin typeface="Arial" charset="0"/>
              </a:rPr>
              <a:t>		-  a change in volume</a:t>
            </a:r>
          </a:p>
          <a:p>
            <a:pPr>
              <a:buSzPct val="100000"/>
              <a:defRPr/>
            </a:pPr>
            <a:r>
              <a:rPr lang="en-US" b="1" dirty="0">
                <a:solidFill>
                  <a:schemeClr val="tx1"/>
                </a:solidFill>
                <a:latin typeface="Arial" charset="0"/>
              </a:rPr>
              <a:t>		-  a change in temperature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xmlns="" id="{197475DE-1D38-4A30-A885-C484E8BB9C06}"/>
              </a:ext>
            </a:extLst>
          </p:cNvPr>
          <p:cNvSpPr txBox="1">
            <a:spLocks noChangeArrowheads="1"/>
          </p:cNvSpPr>
          <p:nvPr/>
        </p:nvSpPr>
        <p:spPr bwMode="auto">
          <a:xfrm>
            <a:off x="304800" y="457200"/>
            <a:ext cx="8686800" cy="600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9pPr>
          </a:lstStyle>
          <a:p>
            <a:pPr>
              <a:buSzPct val="100000"/>
              <a:defRPr/>
            </a:pPr>
            <a:r>
              <a:rPr lang="en-US" b="1" dirty="0">
                <a:solidFill>
                  <a:schemeClr val="tx1"/>
                </a:solidFill>
              </a:rPr>
              <a:t>      </a:t>
            </a:r>
            <a:r>
              <a:rPr lang="en-US" b="1" u="sng" dirty="0">
                <a:solidFill>
                  <a:schemeClr val="tx1"/>
                </a:solidFill>
                <a:latin typeface="Arial" charset="0"/>
              </a:rPr>
              <a:t>PREDICTING THE DIRECTION OF THE SHIFT</a:t>
            </a:r>
          </a:p>
          <a:p>
            <a:pPr>
              <a:buSzPct val="100000"/>
              <a:defRPr/>
            </a:pPr>
            <a:endParaRPr lang="en-US" b="1" dirty="0">
              <a:solidFill>
                <a:schemeClr val="accent6">
                  <a:lumMod val="75000"/>
                </a:schemeClr>
              </a:solidFill>
              <a:latin typeface="Arial" charset="0"/>
            </a:endParaRPr>
          </a:p>
          <a:p>
            <a:pPr>
              <a:buSzPct val="100000"/>
              <a:defRPr/>
            </a:pPr>
            <a:r>
              <a:rPr lang="en-US" b="1" dirty="0">
                <a:solidFill>
                  <a:schemeClr val="accent6">
                    <a:lumMod val="75000"/>
                  </a:schemeClr>
                </a:solidFill>
                <a:latin typeface="Arial" charset="0"/>
              </a:rPr>
              <a:t>I.  CATALYST</a:t>
            </a:r>
          </a:p>
          <a:p>
            <a:pPr>
              <a:buSzPct val="100000"/>
              <a:defRPr/>
            </a:pPr>
            <a:r>
              <a:rPr lang="en-US" b="1" dirty="0">
                <a:solidFill>
                  <a:schemeClr val="accent6">
                    <a:lumMod val="75000"/>
                  </a:schemeClr>
                </a:solidFill>
                <a:latin typeface="Arial" charset="0"/>
              </a:rPr>
              <a:t>	A catalyst increases the rate at which equilibrium	is achieved but not the composition of the equilibrium mixture.</a:t>
            </a:r>
          </a:p>
          <a:p>
            <a:pPr>
              <a:buSzPct val="100000"/>
              <a:defRPr/>
            </a:pPr>
            <a:endParaRPr lang="en-US" b="1" dirty="0">
              <a:solidFill>
                <a:schemeClr val="tx1"/>
              </a:solidFill>
              <a:latin typeface="Arial" charset="0"/>
            </a:endParaRPr>
          </a:p>
          <a:p>
            <a:pPr marL="342900" indent="-342900">
              <a:buFont typeface="Arial" panose="020B0604020202020204" pitchFamily="34" charset="0"/>
              <a:buChar char="•"/>
              <a:defRPr/>
            </a:pPr>
            <a:r>
              <a:rPr lang="en-US" b="1" dirty="0">
                <a:solidFill>
                  <a:schemeClr val="tx1"/>
                </a:solidFill>
              </a:rPr>
              <a:t>Catalysts</a:t>
            </a:r>
            <a:r>
              <a:rPr lang="en-US" dirty="0">
                <a:solidFill>
                  <a:schemeClr val="tx1"/>
                </a:solidFill>
              </a:rPr>
              <a:t> increase the rate of both the forward </a:t>
            </a:r>
            <a:r>
              <a:rPr lang="en-US" b="1" dirty="0">
                <a:solidFill>
                  <a:schemeClr val="tx1"/>
                </a:solidFill>
              </a:rPr>
              <a:t>&amp;</a:t>
            </a:r>
            <a:r>
              <a:rPr lang="en-US" dirty="0">
                <a:solidFill>
                  <a:schemeClr val="tx1"/>
                </a:solidFill>
              </a:rPr>
              <a:t> reverse reactions.</a:t>
            </a:r>
          </a:p>
          <a:p>
            <a:pPr marL="342900" indent="-342900">
              <a:buFont typeface="Arial" panose="020B0604020202020204" pitchFamily="34" charset="0"/>
              <a:buChar char="•"/>
              <a:defRPr/>
            </a:pPr>
            <a:endParaRPr lang="en-US" dirty="0">
              <a:solidFill>
                <a:schemeClr val="tx1"/>
              </a:solidFill>
            </a:endParaRPr>
          </a:p>
          <a:p>
            <a:pPr marL="342900" indent="-342900">
              <a:buFont typeface="Arial" panose="020B0604020202020204" pitchFamily="34" charset="0"/>
              <a:buChar char="•"/>
              <a:defRPr/>
            </a:pPr>
            <a:r>
              <a:rPr lang="en-US" dirty="0">
                <a:solidFill>
                  <a:schemeClr val="tx1"/>
                </a:solidFill>
              </a:rPr>
              <a:t>Equilibrium is achieved faster, but the equilibrium composition remains unaltered.</a:t>
            </a:r>
          </a:p>
          <a:p>
            <a:pPr marL="342900" indent="-342900">
              <a:buFont typeface="Arial" panose="020B0604020202020204" pitchFamily="34" charset="0"/>
              <a:buChar char="•"/>
              <a:defRPr/>
            </a:pPr>
            <a:endParaRPr lang="en-US" dirty="0">
              <a:solidFill>
                <a:schemeClr val="tx1"/>
              </a:solidFill>
            </a:endParaRPr>
          </a:p>
          <a:p>
            <a:pPr marL="342900" indent="-342900">
              <a:buFont typeface="Arial" panose="020B0604020202020204" pitchFamily="34" charset="0"/>
              <a:buChar char="•"/>
              <a:defRPr/>
            </a:pPr>
            <a:r>
              <a:rPr lang="en-US" dirty="0">
                <a:solidFill>
                  <a:schemeClr val="tx1"/>
                </a:solidFill>
              </a:rPr>
              <a:t>Activation energy is lowered, allowing equilibrium to be established at lower temperatures.</a:t>
            </a:r>
            <a:endParaRPr lang="en-US" sz="2600" dirty="0">
              <a:solidFill>
                <a:schemeClr val="tx1"/>
              </a:solidFill>
            </a:endParaRPr>
          </a:p>
          <a:p>
            <a:pPr>
              <a:buSzPct val="100000"/>
              <a:defRPr/>
            </a:pPr>
            <a:endParaRPr lang="en-US" b="1" dirty="0">
              <a:solidFill>
                <a:srgbClr val="000099"/>
              </a:solidFill>
              <a:latin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noChangeArrowheads="1"/>
          </p:cNvSpPr>
          <p:nvPr>
            <p:ph type="title"/>
          </p:nvPr>
        </p:nvSpPr>
        <p:spPr>
          <a:xfrm>
            <a:off x="650875" y="685800"/>
            <a:ext cx="7770813" cy="1141413"/>
          </a:xfrm>
        </p:spPr>
        <p:txBody>
          <a:bodyPr/>
          <a:lstStyle/>
          <a:p>
            <a:r>
              <a:rPr lang="en-US" altLang="en-US" smtClean="0"/>
              <a:t>Catalysts</a:t>
            </a:r>
          </a:p>
        </p:txBody>
      </p:sp>
      <p:pic>
        <p:nvPicPr>
          <p:cNvPr id="32771" name="Picture 3" descr="Two graphs show that catalyzed reactions have lower activation energy and proceed more rapidly than uncatalyzed reactions. First graph: The x-axis is reaction pathway and the y-axis is energy, increasing; both axes are unscaled. Curves show an uncatalyzed and a catalyzed reaction. Both begin at the reactants, Ay, and climb to a peak at the transition states, but the catalyzed peak is lower and thus has lower activation energy. Both curves then decline to the products, B, which are lower energy than the reactants. The second graph has time, increasing, on the x-axis and concentration of B on the y-axis. Both axes are unscaled. Curves show an uncatalyzed and a catalyzed reaction. Both begin at the origin and increase, but the catalyzed reaction proceeds more rapidly. The two reactions reach the same equilibrium mixture and flatten at the same point on the y-axis, but the catalyzed reaction achieves equilibrium faster."/>
          <p:cNvPicPr>
            <a:picLocks noChangeAspect="1"/>
          </p:cNvPicPr>
          <p:nvPr/>
        </p:nvPicPr>
        <p:blipFill>
          <a:blip r:embed="rId2">
            <a:extLst>
              <a:ext uri="{28A0092B-C50C-407E-A947-70E740481C1C}">
                <a14:useLocalDpi xmlns:a14="http://schemas.microsoft.com/office/drawing/2010/main" val="0"/>
              </a:ext>
            </a:extLst>
          </a:blip>
          <a:srcRect b="4906"/>
          <a:stretch>
            <a:fillRect/>
          </a:stretch>
        </p:blipFill>
        <p:spPr bwMode="auto">
          <a:xfrm>
            <a:off x="0" y="1844675"/>
            <a:ext cx="8902700" cy="383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xmlns="" id="{56316918-C86E-4816-945A-4291527D984E}"/>
              </a:ext>
            </a:extLst>
          </p:cNvPr>
          <p:cNvSpPr txBox="1">
            <a:spLocks noChangeArrowheads="1"/>
          </p:cNvSpPr>
          <p:nvPr/>
        </p:nvSpPr>
        <p:spPr bwMode="auto">
          <a:xfrm>
            <a:off x="533400" y="457200"/>
            <a:ext cx="8153400" cy="600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9pPr>
          </a:lstStyle>
          <a:p>
            <a:pPr>
              <a:buSzPct val="100000"/>
              <a:defRPr/>
            </a:pPr>
            <a:r>
              <a:rPr lang="en-US" b="1" dirty="0">
                <a:solidFill>
                  <a:schemeClr val="tx1"/>
                </a:solidFill>
              </a:rPr>
              <a:t>      </a:t>
            </a:r>
            <a:r>
              <a:rPr lang="en-US" b="1" u="sng" dirty="0">
                <a:solidFill>
                  <a:schemeClr val="tx1"/>
                </a:solidFill>
                <a:latin typeface="Arial" charset="0"/>
              </a:rPr>
              <a:t>PREDICTING THE DIRECTION OF THE SHIFT</a:t>
            </a:r>
          </a:p>
          <a:p>
            <a:pPr>
              <a:buSzPct val="100000"/>
              <a:defRPr/>
            </a:pPr>
            <a:endParaRPr lang="en-US" b="1" dirty="0">
              <a:solidFill>
                <a:srgbClr val="000000"/>
              </a:solidFill>
              <a:latin typeface="Arial" charset="0"/>
            </a:endParaRPr>
          </a:p>
          <a:p>
            <a:pPr>
              <a:buSzPct val="100000"/>
              <a:defRPr/>
            </a:pPr>
            <a:r>
              <a:rPr lang="en-US" sz="2800" b="1" dirty="0">
                <a:solidFill>
                  <a:schemeClr val="tx1"/>
                </a:solidFill>
                <a:latin typeface="Arial" charset="0"/>
              </a:rPr>
              <a:t>II.  THE REACTION QUOTIENT</a:t>
            </a:r>
          </a:p>
          <a:p>
            <a:pPr algn="ctr">
              <a:buSzPct val="100000"/>
              <a:defRPr/>
            </a:pPr>
            <a:r>
              <a:rPr lang="en-US" sz="2800" b="1" dirty="0">
                <a:solidFill>
                  <a:srgbClr val="990099"/>
                </a:solidFill>
                <a:latin typeface="Arial" charset="0"/>
              </a:rPr>
              <a:t>	Q &lt; K:  the reaction shifts to the products</a:t>
            </a:r>
          </a:p>
          <a:p>
            <a:pPr algn="ctr">
              <a:buSzPct val="100000"/>
              <a:defRPr/>
            </a:pPr>
            <a:r>
              <a:rPr lang="en-US" sz="2800" b="1" dirty="0">
                <a:solidFill>
                  <a:srgbClr val="990099"/>
                </a:solidFill>
                <a:latin typeface="Arial" charset="0"/>
              </a:rPr>
              <a:t>	Q &gt; K:  the reaction shifts to the reactants</a:t>
            </a:r>
          </a:p>
          <a:p>
            <a:pPr algn="ctr">
              <a:buSzPct val="100000"/>
              <a:defRPr/>
            </a:pPr>
            <a:r>
              <a:rPr lang="en-US" sz="2800" b="1" dirty="0">
                <a:solidFill>
                  <a:schemeClr val="tx1"/>
                </a:solidFill>
                <a:latin typeface="Arial" charset="0"/>
              </a:rPr>
              <a:t>(We will look at this aspect later)</a:t>
            </a:r>
          </a:p>
          <a:p>
            <a:pPr>
              <a:buSzPct val="100000"/>
              <a:defRPr/>
            </a:pPr>
            <a:endParaRPr lang="en-US" sz="2800" b="1" dirty="0">
              <a:solidFill>
                <a:schemeClr val="tx1"/>
              </a:solidFill>
              <a:latin typeface="Arial" charset="0"/>
            </a:endParaRPr>
          </a:p>
          <a:p>
            <a:pPr>
              <a:buSzPct val="100000"/>
              <a:defRPr/>
            </a:pPr>
            <a:endParaRPr lang="en-US" sz="2800" b="1" dirty="0">
              <a:solidFill>
                <a:schemeClr val="tx1"/>
              </a:solidFill>
              <a:latin typeface="Arial" charset="0"/>
            </a:endParaRPr>
          </a:p>
          <a:p>
            <a:pPr>
              <a:buSzPct val="100000"/>
              <a:defRPr/>
            </a:pPr>
            <a:r>
              <a:rPr lang="en-US" sz="2800" b="1" dirty="0">
                <a:solidFill>
                  <a:schemeClr val="tx1"/>
                </a:solidFill>
                <a:latin typeface="Arial" charset="0"/>
              </a:rPr>
              <a:t>III.  CHANGES IN VOLUME</a:t>
            </a:r>
          </a:p>
          <a:p>
            <a:pPr>
              <a:buSzPct val="100000"/>
              <a:defRPr/>
            </a:pPr>
            <a:r>
              <a:rPr lang="en-US" sz="2800" b="1" dirty="0">
                <a:solidFill>
                  <a:schemeClr val="accent2">
                    <a:lumMod val="75000"/>
                  </a:schemeClr>
                </a:solidFill>
                <a:latin typeface="Arial" charset="0"/>
              </a:rPr>
              <a:t>	Reducing the volume of a gas at equilibrium causes</a:t>
            </a:r>
          </a:p>
          <a:p>
            <a:pPr>
              <a:buSzPct val="100000"/>
              <a:defRPr/>
            </a:pPr>
            <a:r>
              <a:rPr lang="en-US" sz="2800" b="1" dirty="0">
                <a:solidFill>
                  <a:schemeClr val="accent2">
                    <a:lumMod val="75000"/>
                  </a:schemeClr>
                </a:solidFill>
                <a:latin typeface="Arial" charset="0"/>
              </a:rPr>
              <a:t>	the system to shift in the direction that reduces </a:t>
            </a:r>
          </a:p>
          <a:p>
            <a:pPr>
              <a:buSzPct val="100000"/>
              <a:defRPr/>
            </a:pPr>
            <a:r>
              <a:rPr lang="en-US" sz="2800" b="1" dirty="0">
                <a:solidFill>
                  <a:schemeClr val="accent2">
                    <a:lumMod val="75000"/>
                  </a:schemeClr>
                </a:solidFill>
                <a:latin typeface="Arial" charset="0"/>
              </a:rPr>
              <a:t>	the number of moles of gas.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438400"/>
            <a:ext cx="2762250" cy="374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3" name="Text Box 2"/>
          <p:cNvSpPr txBox="1">
            <a:spLocks noChangeArrowheads="1"/>
          </p:cNvSpPr>
          <p:nvPr/>
        </p:nvSpPr>
        <p:spPr bwMode="auto">
          <a:xfrm>
            <a:off x="1676400" y="304800"/>
            <a:ext cx="7239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250"/>
              </a:spcBef>
              <a:buSzPct val="100000"/>
            </a:pPr>
            <a:r>
              <a:rPr lang="en-US" altLang="en-US" sz="2000" b="1">
                <a:solidFill>
                  <a:srgbClr val="000000"/>
                </a:solidFill>
                <a:latin typeface="Arial" panose="020B0604020202020204" pitchFamily="34" charset="0"/>
              </a:rPr>
              <a:t>The effect of pressure (volume) on an equilibrium system.</a:t>
            </a:r>
          </a:p>
        </p:txBody>
      </p:sp>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95400"/>
            <a:ext cx="2670175" cy="3730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5845" name="Group 4"/>
          <p:cNvGrpSpPr>
            <a:grpSpLocks/>
          </p:cNvGrpSpPr>
          <p:nvPr/>
        </p:nvGrpSpPr>
        <p:grpSpPr bwMode="auto">
          <a:xfrm>
            <a:off x="3200400" y="1143000"/>
            <a:ext cx="2778125" cy="4338638"/>
            <a:chOff x="2016" y="720"/>
            <a:chExt cx="1750" cy="2733"/>
          </a:xfrm>
        </p:grpSpPr>
        <p:pic>
          <p:nvPicPr>
            <p:cNvPr id="3585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6" y="1104"/>
              <a:ext cx="1750" cy="234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5855" name="Group 6"/>
            <p:cNvGrpSpPr>
              <a:grpSpLocks/>
            </p:cNvGrpSpPr>
            <p:nvPr/>
          </p:nvGrpSpPr>
          <p:grpSpPr bwMode="auto">
            <a:xfrm>
              <a:off x="2160" y="720"/>
              <a:ext cx="1343" cy="231"/>
              <a:chOff x="2160" y="720"/>
              <a:chExt cx="1343" cy="231"/>
            </a:xfrm>
          </p:grpSpPr>
          <p:sp>
            <p:nvSpPr>
              <p:cNvPr id="35856" name="Oval 7"/>
              <p:cNvSpPr>
                <a:spLocks noChangeArrowheads="1"/>
              </p:cNvSpPr>
              <p:nvPr/>
            </p:nvSpPr>
            <p:spPr bwMode="auto">
              <a:xfrm>
                <a:off x="2160" y="764"/>
                <a:ext cx="143" cy="143"/>
              </a:xfrm>
              <a:prstGeom prst="ellipse">
                <a:avLst/>
              </a:prstGeom>
              <a:blipFill dpi="0" rotWithShape="0">
                <a:blip r:embed="rId6"/>
                <a:srcRect/>
                <a:stretch>
                  <a:fillRect/>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5857" name="Oval 8"/>
              <p:cNvSpPr>
                <a:spLocks noChangeArrowheads="1"/>
              </p:cNvSpPr>
              <p:nvPr/>
            </p:nvSpPr>
            <p:spPr bwMode="auto">
              <a:xfrm>
                <a:off x="2640" y="764"/>
                <a:ext cx="143" cy="143"/>
              </a:xfrm>
              <a:prstGeom prst="ellipse">
                <a:avLst/>
              </a:prstGeom>
              <a:blipFill dpi="0" rotWithShape="0">
                <a:blip r:embed="rId7"/>
                <a:srcRect/>
                <a:stretch>
                  <a:fillRect/>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5858" name="Oval 9"/>
              <p:cNvSpPr>
                <a:spLocks noChangeArrowheads="1"/>
              </p:cNvSpPr>
              <p:nvPr/>
            </p:nvSpPr>
            <p:spPr bwMode="auto">
              <a:xfrm>
                <a:off x="3360" y="764"/>
                <a:ext cx="143" cy="143"/>
              </a:xfrm>
              <a:prstGeom prst="ellipse">
                <a:avLst/>
              </a:prstGeom>
              <a:blipFill dpi="0" rotWithShape="0">
                <a:blip r:embed="rId8"/>
                <a:srcRect/>
                <a:stretch>
                  <a:fillRect/>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5859" name="Text Box 10"/>
              <p:cNvSpPr txBox="1">
                <a:spLocks noChangeArrowheads="1"/>
              </p:cNvSpPr>
              <p:nvPr/>
            </p:nvSpPr>
            <p:spPr bwMode="auto">
              <a:xfrm>
                <a:off x="2400" y="720"/>
                <a:ext cx="191"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a:solidFill>
                      <a:srgbClr val="000000"/>
                    </a:solidFill>
                    <a:latin typeface="Arial" panose="020B0604020202020204" pitchFamily="34" charset="0"/>
                  </a:rPr>
                  <a:t>+</a:t>
                </a:r>
              </a:p>
            </p:txBody>
          </p:sp>
          <p:pic>
            <p:nvPicPr>
              <p:cNvPr id="35860"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80" y="734"/>
                <a:ext cx="415" cy="2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grpSp>
        <p:nvGrpSpPr>
          <p:cNvPr id="16396" name="Group 12"/>
          <p:cNvGrpSpPr>
            <a:grpSpLocks/>
          </p:cNvGrpSpPr>
          <p:nvPr/>
        </p:nvGrpSpPr>
        <p:grpSpPr bwMode="auto">
          <a:xfrm>
            <a:off x="2182813" y="3224213"/>
            <a:ext cx="1625600" cy="1760537"/>
            <a:chOff x="1375" y="2031"/>
            <a:chExt cx="1024" cy="1109"/>
          </a:xfrm>
        </p:grpSpPr>
        <p:sp>
          <p:nvSpPr>
            <p:cNvPr id="35851" name="AutoShape 13"/>
            <p:cNvSpPr>
              <a:spLocks noChangeArrowheads="1"/>
            </p:cNvSpPr>
            <p:nvPr/>
          </p:nvSpPr>
          <p:spPr bwMode="auto">
            <a:xfrm>
              <a:off x="1375" y="2031"/>
              <a:ext cx="959" cy="671"/>
            </a:xfrm>
            <a:prstGeom prst="leftArrow">
              <a:avLst>
                <a:gd name="adj1" fmla="val 50000"/>
                <a:gd name="adj2" fmla="val 35730"/>
              </a:avLst>
            </a:prstGeom>
            <a:gradFill rotWithShape="0">
              <a:gsLst>
                <a:gs pos="0">
                  <a:srgbClr val="FFFFFF"/>
                </a:gs>
                <a:gs pos="100000">
                  <a:srgbClr val="7E835B"/>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5852" name="Text Box 14"/>
            <p:cNvSpPr txBox="1">
              <a:spLocks noChangeArrowheads="1"/>
            </p:cNvSpPr>
            <p:nvPr/>
          </p:nvSpPr>
          <p:spPr bwMode="auto">
            <a:xfrm>
              <a:off x="1536" y="2160"/>
              <a:ext cx="863" cy="4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ctr">
                <a:spcBef>
                  <a:spcPts val="1125"/>
                </a:spcBef>
                <a:buSzPct val="100000"/>
              </a:pPr>
              <a:r>
                <a:rPr lang="en-US" altLang="en-US" sz="1800" b="1" i="1">
                  <a:solidFill>
                    <a:srgbClr val="000000"/>
                  </a:solidFill>
                </a:rPr>
                <a:t>lower P</a:t>
              </a:r>
            </a:p>
            <a:p>
              <a:pPr algn="ctr">
                <a:spcBef>
                  <a:spcPts val="225"/>
                </a:spcBef>
                <a:buSzPct val="100000"/>
              </a:pPr>
              <a:r>
                <a:rPr lang="en-US" altLang="en-US" sz="1800" b="1" i="1">
                  <a:solidFill>
                    <a:srgbClr val="000000"/>
                  </a:solidFill>
                </a:rPr>
                <a:t>(higher V)</a:t>
              </a:r>
            </a:p>
          </p:txBody>
        </p:sp>
        <p:sp>
          <p:nvSpPr>
            <p:cNvPr id="35853" name="Text Box 15"/>
            <p:cNvSpPr txBox="1">
              <a:spLocks noChangeArrowheads="1"/>
            </p:cNvSpPr>
            <p:nvPr/>
          </p:nvSpPr>
          <p:spPr bwMode="auto">
            <a:xfrm>
              <a:off x="1440" y="2736"/>
              <a:ext cx="959" cy="404"/>
            </a:xfrm>
            <a:prstGeom prst="rect">
              <a:avLst/>
            </a:prstGeom>
            <a:solidFill>
              <a:srgbClr val="FFFFFF">
                <a:alpha val="50195"/>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ctr">
                <a:spcBef>
                  <a:spcPts val="1125"/>
                </a:spcBef>
                <a:buSzPct val="100000"/>
              </a:pPr>
              <a:r>
                <a:rPr lang="en-US" altLang="en-US" sz="1800">
                  <a:solidFill>
                    <a:srgbClr val="000000"/>
                  </a:solidFill>
                  <a:latin typeface="Arial" panose="020B0604020202020204" pitchFamily="34" charset="0"/>
                </a:rPr>
                <a:t>more moles of gas</a:t>
              </a:r>
            </a:p>
          </p:txBody>
        </p:sp>
      </p:grpSp>
      <p:grpSp>
        <p:nvGrpSpPr>
          <p:cNvPr id="16400" name="Group 16"/>
          <p:cNvGrpSpPr>
            <a:grpSpLocks/>
          </p:cNvGrpSpPr>
          <p:nvPr/>
        </p:nvGrpSpPr>
        <p:grpSpPr bwMode="auto">
          <a:xfrm>
            <a:off x="5181600" y="4648200"/>
            <a:ext cx="1522413" cy="1631950"/>
            <a:chOff x="3264" y="2928"/>
            <a:chExt cx="959" cy="1028"/>
          </a:xfrm>
        </p:grpSpPr>
        <p:sp>
          <p:nvSpPr>
            <p:cNvPr id="35848" name="AutoShape 17"/>
            <p:cNvSpPr>
              <a:spLocks noChangeArrowheads="1"/>
            </p:cNvSpPr>
            <p:nvPr/>
          </p:nvSpPr>
          <p:spPr bwMode="auto">
            <a:xfrm>
              <a:off x="3264" y="2928"/>
              <a:ext cx="959" cy="623"/>
            </a:xfrm>
            <a:prstGeom prst="rightArrow">
              <a:avLst>
                <a:gd name="adj1" fmla="val 50000"/>
                <a:gd name="adj2" fmla="val 38483"/>
              </a:avLst>
            </a:prstGeom>
            <a:gradFill rotWithShape="0">
              <a:gsLst>
                <a:gs pos="0">
                  <a:srgbClr val="FFFFFF"/>
                </a:gs>
                <a:gs pos="100000">
                  <a:srgbClr val="7E835B"/>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5849" name="Text Box 18"/>
            <p:cNvSpPr txBox="1">
              <a:spLocks noChangeArrowheads="1"/>
            </p:cNvSpPr>
            <p:nvPr/>
          </p:nvSpPr>
          <p:spPr bwMode="auto">
            <a:xfrm>
              <a:off x="3408" y="3024"/>
              <a:ext cx="767" cy="4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ctr">
                <a:spcBef>
                  <a:spcPts val="225"/>
                </a:spcBef>
                <a:buSzPct val="100000"/>
              </a:pPr>
              <a:r>
                <a:rPr lang="en-US" altLang="en-US" sz="1800" b="1" i="1">
                  <a:solidFill>
                    <a:srgbClr val="000000"/>
                  </a:solidFill>
                </a:rPr>
                <a:t>higher P</a:t>
              </a:r>
            </a:p>
            <a:p>
              <a:pPr algn="ctr">
                <a:spcBef>
                  <a:spcPts val="225"/>
                </a:spcBef>
                <a:buSzPct val="100000"/>
              </a:pPr>
              <a:r>
                <a:rPr lang="en-US" altLang="en-US" sz="1800" b="1" i="1">
                  <a:solidFill>
                    <a:srgbClr val="000000"/>
                  </a:solidFill>
                </a:rPr>
                <a:t>(lower V)</a:t>
              </a:r>
            </a:p>
          </p:txBody>
        </p:sp>
        <p:sp>
          <p:nvSpPr>
            <p:cNvPr id="35850" name="Text Box 19"/>
            <p:cNvSpPr txBox="1">
              <a:spLocks noChangeArrowheads="1"/>
            </p:cNvSpPr>
            <p:nvPr/>
          </p:nvSpPr>
          <p:spPr bwMode="auto">
            <a:xfrm>
              <a:off x="3264" y="3552"/>
              <a:ext cx="959" cy="404"/>
            </a:xfrm>
            <a:prstGeom prst="rect">
              <a:avLst/>
            </a:prstGeom>
            <a:solidFill>
              <a:srgbClr val="FFFFFF">
                <a:alpha val="50195"/>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ctr">
                <a:spcBef>
                  <a:spcPts val="1125"/>
                </a:spcBef>
                <a:buSzPct val="100000"/>
              </a:pPr>
              <a:r>
                <a:rPr lang="en-US" altLang="en-US" sz="1800">
                  <a:solidFill>
                    <a:srgbClr val="000000"/>
                  </a:solidFill>
                  <a:latin typeface="Arial" panose="020B0604020202020204" pitchFamily="34" charset="0"/>
                </a:rPr>
                <a:t>fewer moles of gas</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22" presetClass="entr" presetSubtype="2" fill="hold" nodeType="clickEffect">
                                  <p:stCondLst>
                                    <p:cond delay="0"/>
                                  </p:stCondLst>
                                  <p:childTnLst>
                                    <p:set>
                                      <p:cBhvr additive="repl">
                                        <p:cTn id="6" dur="1" fill="hold">
                                          <p:stCondLst>
                                            <p:cond delay="0"/>
                                          </p:stCondLst>
                                        </p:cTn>
                                        <p:tgtEl>
                                          <p:spTgt spid="16396"/>
                                        </p:tgtEl>
                                        <p:attrNameLst>
                                          <p:attrName>style.visibility</p:attrName>
                                        </p:attrNameLst>
                                      </p:cBhvr>
                                      <p:to>
                                        <p:strVal val="visible"/>
                                      </p:to>
                                    </p:set>
                                    <p:animEffect transition="in" filter="wipe(right)">
                                      <p:cBhvr additive="repl">
                                        <p:cTn id="7" dur="500"/>
                                        <p:tgtEl>
                                          <p:spTgt spid="16396"/>
                                        </p:tgtEl>
                                      </p:cBhvr>
                                    </p:animEffect>
                                  </p:childTnLst>
                                </p:cTn>
                              </p:par>
                            </p:childTnLst>
                          </p:cTn>
                        </p:par>
                        <p:par>
                          <p:cTn id="8" fill="hold" nodeType="afterGroup">
                            <p:stCondLst>
                              <p:cond delay="500"/>
                            </p:stCondLst>
                            <p:childTnLst>
                              <p:par>
                                <p:cTn id="9" presetID="9" presetClass="entr" fill="hold" nodeType="afterEffect">
                                  <p:stCondLst>
                                    <p:cond delay="0"/>
                                  </p:stCondLst>
                                  <p:childTnLst>
                                    <p:set>
                                      <p:cBhvr additive="repl">
                                        <p:cTn id="10" dur="1" fill="hold">
                                          <p:stCondLst>
                                            <p:cond delay="0"/>
                                          </p:stCondLst>
                                        </p:cTn>
                                        <p:tgtEl>
                                          <p:spTgt spid="16387"/>
                                        </p:tgtEl>
                                        <p:attrNameLst>
                                          <p:attrName>style.visibility</p:attrName>
                                        </p:attrNameLst>
                                      </p:cBhvr>
                                      <p:to>
                                        <p:strVal val="visible"/>
                                      </p:to>
                                    </p:set>
                                    <p:animEffect transition="in" filter="dissolve">
                                      <p:cBhvr additive="repl">
                                        <p:cTn id="11" dur="500"/>
                                        <p:tgtEl>
                                          <p:spTgt spid="1638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additive="repl">
                                        <p:cTn id="15" dur="1" fill="hold">
                                          <p:stCondLst>
                                            <p:cond delay="0"/>
                                          </p:stCondLst>
                                        </p:cTn>
                                        <p:tgtEl>
                                          <p:spTgt spid="16400"/>
                                        </p:tgtEl>
                                        <p:attrNameLst>
                                          <p:attrName>style.visibility</p:attrName>
                                        </p:attrNameLst>
                                      </p:cBhvr>
                                      <p:to>
                                        <p:strVal val="visible"/>
                                      </p:to>
                                    </p:set>
                                    <p:animEffect transition="in" filter="wipe(left)">
                                      <p:cBhvr additive="repl">
                                        <p:cTn id="16" dur="500"/>
                                        <p:tgtEl>
                                          <p:spTgt spid="16400"/>
                                        </p:tgtEl>
                                      </p:cBhvr>
                                    </p:animEffect>
                                  </p:childTnLst>
                                </p:cTn>
                              </p:par>
                            </p:childTnLst>
                          </p:cTn>
                        </p:par>
                        <p:par>
                          <p:cTn id="17" fill="hold" nodeType="afterGroup">
                            <p:stCondLst>
                              <p:cond delay="500"/>
                            </p:stCondLst>
                            <p:childTnLst>
                              <p:par>
                                <p:cTn id="18" presetID="9" presetClass="entr" fill="hold" nodeType="afterEffect">
                                  <p:stCondLst>
                                    <p:cond delay="0"/>
                                  </p:stCondLst>
                                  <p:childTnLst>
                                    <p:set>
                                      <p:cBhvr additive="repl">
                                        <p:cTn id="19" dur="1" fill="hold">
                                          <p:stCondLst>
                                            <p:cond delay="0"/>
                                          </p:stCondLst>
                                        </p:cTn>
                                        <p:tgtEl>
                                          <p:spTgt spid="16385"/>
                                        </p:tgtEl>
                                        <p:attrNameLst>
                                          <p:attrName>style.visibility</p:attrName>
                                        </p:attrNameLst>
                                      </p:cBhvr>
                                      <p:to>
                                        <p:strVal val="visible"/>
                                      </p:to>
                                    </p:set>
                                    <p:animEffect transition="in" filter="dissolve">
                                      <p:cBhvr additive="repl">
                                        <p:cTn id="20" dur="500"/>
                                        <p:tgtEl>
                                          <p:spTgt spid="16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540E81B8-BFB1-4054-9DE3-7A7066D8A2B4}" type="slidenum">
              <a:rPr lang="en-US" altLang="en-US" sz="1400">
                <a:solidFill>
                  <a:srgbClr val="000000"/>
                </a:solidFill>
              </a:rPr>
              <a:pPr algn="r">
                <a:buSzPct val="100000"/>
              </a:pPr>
              <a:t>19</a:t>
            </a:fld>
            <a:endParaRPr lang="en-US" altLang="en-US" sz="1400">
              <a:solidFill>
                <a:srgbClr val="000000"/>
              </a:solidFill>
            </a:endParaRPr>
          </a:p>
        </p:txBody>
      </p:sp>
      <p:pic>
        <p:nvPicPr>
          <p:cNvPr id="37891" name="Picture 2"/>
          <p:cNvPicPr>
            <a:picLocks noChangeAspect="1" noChangeArrowheads="1"/>
          </p:cNvPicPr>
          <p:nvPr/>
        </p:nvPicPr>
        <p:blipFill>
          <a:blip r:embed="rId3">
            <a:extLst>
              <a:ext uri="{28A0092B-C50C-407E-A947-70E740481C1C}">
                <a14:useLocalDpi xmlns:a14="http://schemas.microsoft.com/office/drawing/2010/main" val="0"/>
              </a:ext>
            </a:extLst>
          </a:blip>
          <a:srcRect l="5551" r="5551"/>
          <a:stretch>
            <a:fillRect/>
          </a:stretch>
        </p:blipFill>
        <p:spPr bwMode="auto">
          <a:xfrm>
            <a:off x="2438400" y="1295400"/>
            <a:ext cx="4038600" cy="2081213"/>
          </a:xfrm>
          <a:prstGeom prst="rect">
            <a:avLst/>
          </a:prstGeom>
          <a:noFill/>
          <a:ln>
            <a:noFill/>
          </a:ln>
          <a:effectLst/>
          <a:extLst>
            <a:ext uri="{909E8E84-426E-40DD-AFC4-6F175D3DCCD1}">
              <a14:hiddenFill xmlns:a14="http://schemas.microsoft.com/office/drawing/2010/main">
                <a:blipFill dpi="0" rotWithShape="0">
                  <a:blip/>
                  <a:srcRect l="5551" r="5551"/>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7411" name="Group 3"/>
          <p:cNvGrpSpPr>
            <a:grpSpLocks/>
          </p:cNvGrpSpPr>
          <p:nvPr/>
        </p:nvGrpSpPr>
        <p:grpSpPr bwMode="auto">
          <a:xfrm>
            <a:off x="0" y="1600200"/>
            <a:ext cx="6399213" cy="4344988"/>
            <a:chOff x="0" y="1008"/>
            <a:chExt cx="4031" cy="2737"/>
          </a:xfrm>
        </p:grpSpPr>
        <p:pic>
          <p:nvPicPr>
            <p:cNvPr id="37899" name="Picture 4"/>
            <p:cNvPicPr>
              <a:picLocks noChangeAspect="1" noChangeArrowheads="1"/>
            </p:cNvPicPr>
            <p:nvPr/>
          </p:nvPicPr>
          <p:blipFill>
            <a:blip r:embed="rId4">
              <a:extLst>
                <a:ext uri="{28A0092B-C50C-407E-A947-70E740481C1C}">
                  <a14:useLocalDpi xmlns:a14="http://schemas.microsoft.com/office/drawing/2010/main" val="0"/>
                </a:ext>
              </a:extLst>
            </a:blip>
            <a:srcRect t="6000" r="59929" b="43001"/>
            <a:stretch>
              <a:fillRect/>
            </a:stretch>
          </p:blipFill>
          <p:spPr bwMode="auto">
            <a:xfrm>
              <a:off x="0" y="1008"/>
              <a:ext cx="1727" cy="2591"/>
            </a:xfrm>
            <a:prstGeom prst="rect">
              <a:avLst/>
            </a:prstGeom>
            <a:noFill/>
            <a:ln>
              <a:noFill/>
            </a:ln>
            <a:effectLst/>
            <a:extLst>
              <a:ext uri="{909E8E84-426E-40DD-AFC4-6F175D3DCCD1}">
                <a14:hiddenFill xmlns:a14="http://schemas.microsoft.com/office/drawing/2010/main">
                  <a:blipFill dpi="0" rotWithShape="0">
                    <a:blip/>
                    <a:srcRect t="6000" r="59929" b="43001"/>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7900" name="Group 5"/>
            <p:cNvGrpSpPr>
              <a:grpSpLocks/>
            </p:cNvGrpSpPr>
            <p:nvPr/>
          </p:nvGrpSpPr>
          <p:grpSpPr bwMode="auto">
            <a:xfrm>
              <a:off x="1632" y="1104"/>
              <a:ext cx="2399" cy="2641"/>
              <a:chOff x="1632" y="1104"/>
              <a:chExt cx="2399" cy="2641"/>
            </a:xfrm>
          </p:grpSpPr>
          <p:sp>
            <p:nvSpPr>
              <p:cNvPr id="37901" name="Text Box 6"/>
              <p:cNvSpPr txBox="1">
                <a:spLocks noChangeArrowheads="1"/>
              </p:cNvSpPr>
              <p:nvPr/>
            </p:nvSpPr>
            <p:spPr bwMode="auto">
              <a:xfrm>
                <a:off x="1632" y="2304"/>
                <a:ext cx="2399" cy="1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ctr" eaLnBrk="1" hangingPunct="1">
                  <a:buSzPct val="100000"/>
                </a:pPr>
                <a:r>
                  <a:rPr lang="en-US" altLang="en-US">
                    <a:solidFill>
                      <a:srgbClr val="000000"/>
                    </a:solidFill>
                  </a:rPr>
                  <a:t>Since there are more gas molecules on the reactants side of the reaction, when the pressure is increased the position of equilibrium shifts toward the products.</a:t>
                </a:r>
              </a:p>
            </p:txBody>
          </p:sp>
          <p:sp>
            <p:nvSpPr>
              <p:cNvPr id="37902" name="Freeform 7"/>
              <p:cNvSpPr>
                <a:spLocks noChangeArrowheads="1"/>
              </p:cNvSpPr>
              <p:nvPr/>
            </p:nvSpPr>
            <p:spPr bwMode="auto">
              <a:xfrm>
                <a:off x="2352" y="1104"/>
                <a:ext cx="1007" cy="23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89 w 21600"/>
                  <a:gd name="T13" fmla="*/ 5423 h 21600"/>
                  <a:gd name="T14" fmla="*/ 18897 w 21600"/>
                  <a:gd name="T15" fmla="*/ 16177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0">
                <a:gsLst>
                  <a:gs pos="0">
                    <a:srgbClr val="000000"/>
                  </a:gs>
                  <a:gs pos="100000">
                    <a:srgbClr val="AAAAAA"/>
                  </a:gs>
                </a:gsLst>
                <a:lin ang="0" scaled="1"/>
              </a:gra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grpSp>
        <p:nvGrpSpPr>
          <p:cNvPr id="17416" name="Group 8"/>
          <p:cNvGrpSpPr>
            <a:grpSpLocks/>
          </p:cNvGrpSpPr>
          <p:nvPr/>
        </p:nvGrpSpPr>
        <p:grpSpPr bwMode="auto">
          <a:xfrm>
            <a:off x="2514600" y="1752600"/>
            <a:ext cx="6551613" cy="4192588"/>
            <a:chOff x="1584" y="1104"/>
            <a:chExt cx="4127" cy="2641"/>
          </a:xfrm>
        </p:grpSpPr>
        <p:pic>
          <p:nvPicPr>
            <p:cNvPr id="37895" name="Picture 9"/>
            <p:cNvPicPr>
              <a:picLocks noChangeAspect="1" noChangeArrowheads="1"/>
            </p:cNvPicPr>
            <p:nvPr/>
          </p:nvPicPr>
          <p:blipFill>
            <a:blip r:embed="rId4">
              <a:extLst>
                <a:ext uri="{28A0092B-C50C-407E-A947-70E740481C1C}">
                  <a14:useLocalDpi xmlns:a14="http://schemas.microsoft.com/office/drawing/2010/main" val="0"/>
                </a:ext>
              </a:extLst>
            </a:blip>
            <a:srcRect l="55406" t="7001" r="5696" b="43001"/>
            <a:stretch>
              <a:fillRect/>
            </a:stretch>
          </p:blipFill>
          <p:spPr bwMode="auto">
            <a:xfrm>
              <a:off x="4065" y="1104"/>
              <a:ext cx="1646" cy="2495"/>
            </a:xfrm>
            <a:prstGeom prst="rect">
              <a:avLst/>
            </a:prstGeom>
            <a:noFill/>
            <a:ln>
              <a:noFill/>
            </a:ln>
            <a:effectLst/>
            <a:extLst>
              <a:ext uri="{909E8E84-426E-40DD-AFC4-6F175D3DCCD1}">
                <a14:hiddenFill xmlns:a14="http://schemas.microsoft.com/office/drawing/2010/main">
                  <a:blipFill dpi="0" rotWithShape="0">
                    <a:blip/>
                    <a:srcRect l="55406" t="7001" r="5696" b="43001"/>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7896" name="Group 10"/>
            <p:cNvGrpSpPr>
              <a:grpSpLocks/>
            </p:cNvGrpSpPr>
            <p:nvPr/>
          </p:nvGrpSpPr>
          <p:grpSpPr bwMode="auto">
            <a:xfrm>
              <a:off x="1584" y="1104"/>
              <a:ext cx="2639" cy="2641"/>
              <a:chOff x="1584" y="1104"/>
              <a:chExt cx="2639" cy="2641"/>
            </a:xfrm>
          </p:grpSpPr>
          <p:sp>
            <p:nvSpPr>
              <p:cNvPr id="37897" name="Text Box 11"/>
              <p:cNvSpPr txBox="1">
                <a:spLocks noChangeArrowheads="1"/>
              </p:cNvSpPr>
              <p:nvPr/>
            </p:nvSpPr>
            <p:spPr bwMode="auto">
              <a:xfrm>
                <a:off x="1584" y="2304"/>
                <a:ext cx="2639" cy="1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ctr" eaLnBrk="1" hangingPunct="1">
                  <a:buSzPct val="100000"/>
                </a:pPr>
                <a:r>
                  <a:rPr lang="en-US" altLang="en-US">
                    <a:solidFill>
                      <a:srgbClr val="000000"/>
                    </a:solidFill>
                  </a:rPr>
                  <a:t>When the pressure is decreased by increasing the volume, the position of equilibrium shifts toward the side with the greater number of molecules – the reactant side.</a:t>
                </a:r>
              </a:p>
            </p:txBody>
          </p:sp>
          <p:sp>
            <p:nvSpPr>
              <p:cNvPr id="37898" name="Freeform 12"/>
              <p:cNvSpPr>
                <a:spLocks noChangeArrowheads="1"/>
              </p:cNvSpPr>
              <p:nvPr/>
            </p:nvSpPr>
            <p:spPr bwMode="auto">
              <a:xfrm flipH="1">
                <a:off x="2448" y="1104"/>
                <a:ext cx="1007" cy="23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89 w 21600"/>
                  <a:gd name="T13" fmla="*/ 5423 h 21600"/>
                  <a:gd name="T14" fmla="*/ 18897 w 21600"/>
                  <a:gd name="T15" fmla="*/ 16177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0">
                <a:gsLst>
                  <a:gs pos="0">
                    <a:srgbClr val="000000"/>
                  </a:gs>
                  <a:gs pos="100000">
                    <a:srgbClr val="AAAAAA"/>
                  </a:gs>
                </a:gsLst>
                <a:lin ang="0" scaled="1"/>
              </a:gra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sp>
        <p:nvSpPr>
          <p:cNvPr id="37894" name="Rectangle 13"/>
          <p:cNvSpPr>
            <a:spLocks noChangeArrowheads="1"/>
          </p:cNvSpPr>
          <p:nvPr/>
        </p:nvSpPr>
        <p:spPr bwMode="auto">
          <a:xfrm>
            <a:off x="185738" y="400050"/>
            <a:ext cx="8763000" cy="804863"/>
          </a:xfrm>
          <a:prstGeom prst="rect">
            <a:avLst/>
          </a:prstGeom>
          <a:solidFill>
            <a:srgbClr val="3333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ctr">
              <a:buSzPct val="100000"/>
            </a:pPr>
            <a:r>
              <a:rPr lang="en-US" altLang="en-US" sz="3500">
                <a:solidFill>
                  <a:srgbClr val="CCCCFF"/>
                </a:solidFill>
                <a:hlinkClick r:id="rId5"/>
              </a:rPr>
              <a:t>The Effect of Volume Changes on Equilibrium</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17411"/>
                                        </p:tgtEl>
                                        <p:attrNameLst>
                                          <p:attrName>style.visibility</p:attrName>
                                        </p:attrNameLst>
                                      </p:cBhvr>
                                      <p:to>
                                        <p:strVal val="visible"/>
                                      </p:to>
                                    </p:set>
                                    <p:animEffect transition="in" filter="dissolve">
                                      <p:cBhvr additive="repl">
                                        <p:cTn id="7" dur="500"/>
                                        <p:tgtEl>
                                          <p:spTgt spid="174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fill="hold" nodeType="clickEffect">
                                  <p:stCondLst>
                                    <p:cond delay="0"/>
                                  </p:stCondLst>
                                  <p:childTnLst>
                                    <p:animEffect transition="out" filter="dissolve">
                                      <p:cBhvr additive="repl">
                                        <p:cTn id="11" dur="500"/>
                                        <p:tgtEl>
                                          <p:spTgt spid="17411"/>
                                        </p:tgtEl>
                                      </p:cBhvr>
                                    </p:animEffect>
                                    <p:set>
                                      <p:cBhvr additive="repl">
                                        <p:cTn id="12" dur="1" fill="hold">
                                          <p:stCondLst>
                                            <p:cond delay="0"/>
                                          </p:stCondLst>
                                        </p:cTn>
                                        <p:tgtEl>
                                          <p:spTgt spid="17411"/>
                                        </p:tgtEl>
                                        <p:attrNameLst>
                                          <p:attrName>style.visibility</p:attrName>
                                        </p:attrNameLst>
                                      </p:cBhvr>
                                      <p:to>
                                        <p:strVal val="hidden"/>
                                      </p:to>
                                    </p:set>
                                  </p:childTnLst>
                                </p:cTn>
                              </p:par>
                              <p:par>
                                <p:cTn id="13" presetID="9" presetClass="entr" fill="hold" nodeType="withEffect">
                                  <p:stCondLst>
                                    <p:cond delay="0"/>
                                  </p:stCondLst>
                                  <p:childTnLst>
                                    <p:set>
                                      <p:cBhvr additive="repl">
                                        <p:cTn id="14" dur="1" fill="hold">
                                          <p:stCondLst>
                                            <p:cond delay="0"/>
                                          </p:stCondLst>
                                        </p:cTn>
                                        <p:tgtEl>
                                          <p:spTgt spid="17416"/>
                                        </p:tgtEl>
                                        <p:attrNameLst>
                                          <p:attrName>style.visibility</p:attrName>
                                        </p:attrNameLst>
                                      </p:cBhvr>
                                      <p:to>
                                        <p:strVal val="visible"/>
                                      </p:to>
                                    </p:set>
                                    <p:animEffect transition="in" filter="dissolve">
                                      <p:cBhvr additive="repl">
                                        <p:cTn id="15" dur="5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457200" y="269875"/>
            <a:ext cx="8458200" cy="575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b="1" u="sng">
                <a:solidFill>
                  <a:srgbClr val="000000"/>
                </a:solidFill>
                <a:latin typeface="Arial" panose="020B0604020202020204" pitchFamily="34" charset="0"/>
              </a:rPr>
              <a:t>CHEMICAL EQUILIBRIUM - RATES OF REACTION</a:t>
            </a:r>
          </a:p>
          <a:p>
            <a:pPr>
              <a:buSzPct val="100000"/>
            </a:pPr>
            <a:r>
              <a:rPr lang="en-US" altLang="en-US" b="1">
                <a:solidFill>
                  <a:srgbClr val="000000"/>
                </a:solidFill>
                <a:latin typeface="Arial" panose="020B0604020202020204" pitchFamily="34" charset="0"/>
              </a:rPr>
              <a:t>                           k</a:t>
            </a:r>
            <a:r>
              <a:rPr lang="en-US" altLang="en-US" b="1" baseline="-25000">
                <a:solidFill>
                  <a:srgbClr val="000000"/>
                </a:solidFill>
                <a:latin typeface="Arial" panose="020B0604020202020204" pitchFamily="34" charset="0"/>
              </a:rPr>
              <a:t>F</a:t>
            </a:r>
          </a:p>
          <a:p>
            <a:pPr>
              <a:buSzPct val="100000"/>
            </a:pPr>
            <a:r>
              <a:rPr lang="en-US" altLang="en-US" b="1">
                <a:solidFill>
                  <a:srgbClr val="000000"/>
                </a:solidFill>
                <a:latin typeface="Arial" panose="020B0604020202020204" pitchFamily="34" charset="0"/>
              </a:rPr>
              <a:t>	Reactants       </a:t>
            </a:r>
            <a:r>
              <a:rPr lang="en-US" altLang="en-US" b="1">
                <a:solidFill>
                  <a:srgbClr val="000000"/>
                </a:solidFill>
                <a:latin typeface="Symbol" panose="05050102010706020507" pitchFamily="18" charset="2"/>
              </a:rPr>
              <a:t></a:t>
            </a:r>
            <a:r>
              <a:rPr lang="en-US" altLang="en-US" b="1">
                <a:solidFill>
                  <a:srgbClr val="000000"/>
                </a:solidFill>
                <a:latin typeface="Arial" panose="020B0604020202020204" pitchFamily="34" charset="0"/>
              </a:rPr>
              <a:t>       products</a:t>
            </a:r>
          </a:p>
          <a:p>
            <a:pPr>
              <a:buSzPct val="100000"/>
            </a:pPr>
            <a:r>
              <a:rPr lang="en-US" altLang="en-US" b="1">
                <a:solidFill>
                  <a:srgbClr val="000000"/>
                </a:solidFill>
                <a:latin typeface="Arial" panose="020B0604020202020204" pitchFamily="34" charset="0"/>
              </a:rPr>
              <a:t>	                          k</a:t>
            </a:r>
            <a:r>
              <a:rPr lang="en-US" altLang="en-US" b="1" baseline="-25000">
                <a:solidFill>
                  <a:srgbClr val="000000"/>
                </a:solidFill>
                <a:latin typeface="Arial" panose="020B0604020202020204" pitchFamily="34" charset="0"/>
              </a:rPr>
              <a:t>B</a:t>
            </a:r>
          </a:p>
          <a:p>
            <a:pPr>
              <a:buSzPct val="100000"/>
            </a:pPr>
            <a:endParaRPr lang="en-US" altLang="en-US" b="1" baseline="-25000">
              <a:solidFill>
                <a:srgbClr val="000000"/>
              </a:solidFill>
              <a:latin typeface="Arial" panose="020B0604020202020204" pitchFamily="34" charset="0"/>
            </a:endParaRPr>
          </a:p>
          <a:p>
            <a:pPr>
              <a:buSzPct val="100000"/>
            </a:pPr>
            <a:r>
              <a:rPr lang="en-US" altLang="en-US" b="1">
                <a:solidFill>
                  <a:srgbClr val="000000"/>
                </a:solidFill>
                <a:latin typeface="Arial" panose="020B0604020202020204" pitchFamily="34" charset="0"/>
              </a:rPr>
              <a:t>Chemical reactions are a dynamic process, that is, reactions involve both forward and reverse processes.</a:t>
            </a:r>
          </a:p>
          <a:p>
            <a:pPr>
              <a:buSzPct val="100000"/>
            </a:pPr>
            <a:endParaRPr lang="en-US" altLang="en-US" b="1">
              <a:solidFill>
                <a:srgbClr val="000000"/>
              </a:solidFill>
              <a:latin typeface="Arial" panose="020B0604020202020204" pitchFamily="34" charset="0"/>
            </a:endParaRPr>
          </a:p>
          <a:p>
            <a:pPr>
              <a:buSzPct val="100000"/>
            </a:pPr>
            <a:r>
              <a:rPr lang="en-US" altLang="en-US" b="1">
                <a:solidFill>
                  <a:srgbClr val="000000"/>
                </a:solidFill>
                <a:latin typeface="Arial" panose="020B0604020202020204" pitchFamily="34" charset="0"/>
              </a:rPr>
              <a:t>Chemical Equilibrium is reached by a reaction mixture</a:t>
            </a:r>
          </a:p>
          <a:p>
            <a:pPr>
              <a:buSzPct val="100000"/>
            </a:pPr>
            <a:r>
              <a:rPr lang="en-US" altLang="en-US" b="1">
                <a:solidFill>
                  <a:srgbClr val="000000"/>
                </a:solidFill>
                <a:latin typeface="Arial" panose="020B0604020202020204" pitchFamily="34" charset="0"/>
              </a:rPr>
              <a:t>when the rates of forward and reverse reactions becomes equal.</a:t>
            </a:r>
          </a:p>
          <a:p>
            <a:pPr>
              <a:buSzPct val="100000"/>
            </a:pPr>
            <a:endParaRPr lang="en-US" altLang="en-US" b="1">
              <a:solidFill>
                <a:srgbClr val="000000"/>
              </a:solidFill>
              <a:latin typeface="Arial" panose="020B0604020202020204" pitchFamily="34" charset="0"/>
            </a:endParaRPr>
          </a:p>
          <a:p>
            <a:pPr>
              <a:buSzPct val="100000"/>
            </a:pPr>
            <a:r>
              <a:rPr lang="en-US" altLang="en-US" b="1">
                <a:solidFill>
                  <a:srgbClr val="000000"/>
                </a:solidFill>
                <a:latin typeface="Arial" panose="020B0604020202020204" pitchFamily="34" charset="0"/>
              </a:rPr>
              <a:t>		k</a:t>
            </a:r>
            <a:r>
              <a:rPr lang="en-US" altLang="en-US" b="1" baseline="-25000">
                <a:solidFill>
                  <a:srgbClr val="000000"/>
                </a:solidFill>
                <a:latin typeface="Arial" panose="020B0604020202020204" pitchFamily="34" charset="0"/>
              </a:rPr>
              <a:t>F</a:t>
            </a:r>
            <a:r>
              <a:rPr lang="en-US" altLang="en-US" b="1">
                <a:solidFill>
                  <a:srgbClr val="000000"/>
                </a:solidFill>
                <a:latin typeface="Arial" panose="020B0604020202020204" pitchFamily="34" charset="0"/>
              </a:rPr>
              <a:t>  =  k</a:t>
            </a:r>
            <a:r>
              <a:rPr lang="en-US" altLang="en-US" b="1" baseline="-25000">
                <a:solidFill>
                  <a:srgbClr val="000000"/>
                </a:solidFill>
                <a:latin typeface="Arial" panose="020B0604020202020204" pitchFamily="34" charset="0"/>
              </a:rPr>
              <a:t>B</a:t>
            </a:r>
          </a:p>
          <a:p>
            <a:pPr>
              <a:buSzPct val="100000"/>
            </a:pPr>
            <a:endParaRPr lang="en-US" altLang="en-US" b="1" baseline="-25000">
              <a:solidFill>
                <a:srgbClr val="000000"/>
              </a:solidFill>
              <a:latin typeface="Arial" panose="020B0604020202020204" pitchFamily="34" charset="0"/>
            </a:endParaRPr>
          </a:p>
          <a:p>
            <a:pPr>
              <a:buSzPct val="100000"/>
            </a:pPr>
            <a:r>
              <a:rPr lang="en-US" altLang="en-US" b="1">
                <a:solidFill>
                  <a:srgbClr val="000000"/>
                </a:solidFill>
                <a:latin typeface="Arial" panose="020B0604020202020204" pitchFamily="34" charset="0"/>
              </a:rPr>
              <a:t>NO net change appears obvious although the system is </a:t>
            </a:r>
          </a:p>
          <a:p>
            <a:pPr>
              <a:buSzPct val="100000"/>
            </a:pPr>
            <a:r>
              <a:rPr lang="en-US" altLang="en-US" b="1">
                <a:solidFill>
                  <a:srgbClr val="000000"/>
                </a:solidFill>
                <a:latin typeface="Arial" panose="020B0604020202020204" pitchFamily="34" charset="0"/>
              </a:rPr>
              <a:t>still in constant motion.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304800" y="533400"/>
            <a:ext cx="2819400" cy="368300"/>
          </a:xfrm>
          <a:prstGeom prst="rect">
            <a:avLst/>
          </a:prstGeom>
          <a:gradFill rotWithShape="0">
            <a:gsLst>
              <a:gs pos="0">
                <a:srgbClr val="FFFFFF"/>
              </a:gs>
              <a:gs pos="100000">
                <a:srgbClr val="187534"/>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b="1">
                <a:solidFill>
                  <a:srgbClr val="000000"/>
                </a:solidFill>
                <a:latin typeface="Arial" panose="020B0604020202020204" pitchFamily="34" charset="0"/>
              </a:rPr>
              <a:t>Sample Problem</a:t>
            </a:r>
          </a:p>
        </p:txBody>
      </p:sp>
      <p:sp>
        <p:nvSpPr>
          <p:cNvPr id="39939" name="Text Box 2"/>
          <p:cNvSpPr txBox="1">
            <a:spLocks noChangeArrowheads="1"/>
          </p:cNvSpPr>
          <p:nvPr/>
        </p:nvSpPr>
        <p:spPr bwMode="auto">
          <a:xfrm>
            <a:off x="381000" y="4343400"/>
            <a:ext cx="15240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b="1">
                <a:solidFill>
                  <a:srgbClr val="000000"/>
                </a:solidFill>
                <a:latin typeface="Arial" panose="020B0604020202020204" pitchFamily="34" charset="0"/>
              </a:rPr>
              <a:t>SOLUTION:</a:t>
            </a:r>
          </a:p>
        </p:txBody>
      </p:sp>
      <p:sp>
        <p:nvSpPr>
          <p:cNvPr id="39940" name="Text Box 3"/>
          <p:cNvSpPr txBox="1">
            <a:spLocks noChangeArrowheads="1"/>
          </p:cNvSpPr>
          <p:nvPr/>
        </p:nvSpPr>
        <p:spPr bwMode="auto">
          <a:xfrm>
            <a:off x="3124200" y="533400"/>
            <a:ext cx="58674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225"/>
              </a:spcBef>
              <a:buSzPct val="100000"/>
            </a:pPr>
            <a:r>
              <a:rPr lang="en-US" altLang="en-US" sz="1800" b="1">
                <a:solidFill>
                  <a:srgbClr val="000000"/>
                </a:solidFill>
                <a:latin typeface="Arial" panose="020B0604020202020204" pitchFamily="34" charset="0"/>
              </a:rPr>
              <a:t>Predicting the Effect of a Change in Volume (Pressure) on the Equilibrium Position</a:t>
            </a:r>
          </a:p>
        </p:txBody>
      </p:sp>
      <p:grpSp>
        <p:nvGrpSpPr>
          <p:cNvPr id="39941" name="Group 4"/>
          <p:cNvGrpSpPr>
            <a:grpSpLocks/>
          </p:cNvGrpSpPr>
          <p:nvPr/>
        </p:nvGrpSpPr>
        <p:grpSpPr bwMode="auto">
          <a:xfrm>
            <a:off x="304800" y="1295400"/>
            <a:ext cx="7999413" cy="641350"/>
            <a:chOff x="192" y="816"/>
            <a:chExt cx="5039" cy="404"/>
          </a:xfrm>
        </p:grpSpPr>
        <p:sp>
          <p:nvSpPr>
            <p:cNvPr id="39954" name="Text Box 5"/>
            <p:cNvSpPr txBox="1">
              <a:spLocks noChangeArrowheads="1"/>
            </p:cNvSpPr>
            <p:nvPr/>
          </p:nvSpPr>
          <p:spPr bwMode="auto">
            <a:xfrm>
              <a:off x="192" y="816"/>
              <a:ext cx="911"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b="1">
                  <a:solidFill>
                    <a:srgbClr val="000000"/>
                  </a:solidFill>
                  <a:latin typeface="Arial" panose="020B0604020202020204" pitchFamily="34" charset="0"/>
                </a:rPr>
                <a:t>PROBLEM:</a:t>
              </a:r>
            </a:p>
          </p:txBody>
        </p:sp>
        <p:sp>
          <p:nvSpPr>
            <p:cNvPr id="39955" name="Text Box 6"/>
            <p:cNvSpPr txBox="1">
              <a:spLocks noChangeArrowheads="1"/>
            </p:cNvSpPr>
            <p:nvPr/>
          </p:nvSpPr>
          <p:spPr bwMode="auto">
            <a:xfrm>
              <a:off x="1104" y="816"/>
              <a:ext cx="4127"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a:solidFill>
                    <a:srgbClr val="000000"/>
                  </a:solidFill>
                  <a:latin typeface="Arial" panose="020B0604020202020204" pitchFamily="34" charset="0"/>
                </a:rPr>
                <a:t>How would you change the volume of each of the following reactions to </a:t>
              </a:r>
              <a:r>
                <a:rPr lang="en-US" altLang="en-US" sz="1800" i="1">
                  <a:solidFill>
                    <a:srgbClr val="000000"/>
                  </a:solidFill>
                  <a:latin typeface="Arial" panose="020B0604020202020204" pitchFamily="34" charset="0"/>
                </a:rPr>
                <a:t>increase</a:t>
              </a:r>
              <a:r>
                <a:rPr lang="en-US" altLang="en-US" sz="1800">
                  <a:solidFill>
                    <a:srgbClr val="000000"/>
                  </a:solidFill>
                  <a:latin typeface="Arial" panose="020B0604020202020204" pitchFamily="34" charset="0"/>
                </a:rPr>
                <a:t> the yield of the products.</a:t>
              </a:r>
            </a:p>
          </p:txBody>
        </p:sp>
      </p:grpSp>
      <p:grpSp>
        <p:nvGrpSpPr>
          <p:cNvPr id="18439" name="Group 7"/>
          <p:cNvGrpSpPr>
            <a:grpSpLocks/>
          </p:cNvGrpSpPr>
          <p:nvPr/>
        </p:nvGrpSpPr>
        <p:grpSpPr bwMode="auto">
          <a:xfrm>
            <a:off x="1828800" y="1981200"/>
            <a:ext cx="4265613" cy="404813"/>
            <a:chOff x="1152" y="1248"/>
            <a:chExt cx="2687" cy="255"/>
          </a:xfrm>
        </p:grpSpPr>
        <p:sp>
          <p:nvSpPr>
            <p:cNvPr id="39952" name="Text Box 8"/>
            <p:cNvSpPr txBox="1">
              <a:spLocks noChangeArrowheads="1"/>
            </p:cNvSpPr>
            <p:nvPr/>
          </p:nvSpPr>
          <p:spPr bwMode="auto">
            <a:xfrm>
              <a:off x="1152" y="1248"/>
              <a:ext cx="2687"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b="1">
                  <a:solidFill>
                    <a:srgbClr val="000000"/>
                  </a:solidFill>
                  <a:latin typeface="Arial" panose="020B0604020202020204" pitchFamily="34" charset="0"/>
                </a:rPr>
                <a:t>(a)</a:t>
              </a:r>
              <a:r>
                <a:rPr lang="en-US" altLang="en-US" sz="1800">
                  <a:solidFill>
                    <a:srgbClr val="000000"/>
                  </a:solidFill>
                  <a:latin typeface="Arial" panose="020B0604020202020204" pitchFamily="34" charset="0"/>
                </a:rPr>
                <a:t>  CaCO</a:t>
              </a:r>
              <a:r>
                <a:rPr lang="en-US" altLang="en-US" sz="1800" baseline="-25000">
                  <a:solidFill>
                    <a:srgbClr val="000000"/>
                  </a:solidFill>
                  <a:latin typeface="Arial" panose="020B0604020202020204" pitchFamily="34" charset="0"/>
                </a:rPr>
                <a:t>3</a:t>
              </a:r>
              <a:r>
                <a:rPr lang="en-US" altLang="en-US" sz="1800">
                  <a:solidFill>
                    <a:srgbClr val="000000"/>
                  </a:solidFill>
                  <a:latin typeface="Arial" panose="020B0604020202020204" pitchFamily="34" charset="0"/>
                </a:rPr>
                <a:t>(</a:t>
              </a:r>
              <a:r>
                <a:rPr lang="en-US" altLang="en-US" sz="1800" i="1">
                  <a:solidFill>
                    <a:srgbClr val="000000"/>
                  </a:solidFill>
                </a:rPr>
                <a:t>s</a:t>
              </a:r>
              <a:r>
                <a:rPr lang="en-US" altLang="en-US" sz="1800">
                  <a:solidFill>
                    <a:srgbClr val="000000"/>
                  </a:solidFill>
                  <a:latin typeface="Arial" panose="020B0604020202020204" pitchFamily="34" charset="0"/>
                </a:rPr>
                <a:t>)             CaO(</a:t>
              </a:r>
              <a:r>
                <a:rPr lang="en-US" altLang="en-US" sz="1800" i="1">
                  <a:solidFill>
                    <a:srgbClr val="000000"/>
                  </a:solidFill>
                </a:rPr>
                <a:t>s</a:t>
              </a:r>
              <a:r>
                <a:rPr lang="en-US" altLang="en-US" sz="1800">
                  <a:solidFill>
                    <a:srgbClr val="000000"/>
                  </a:solidFill>
                  <a:latin typeface="Arial" panose="020B0604020202020204" pitchFamily="34" charset="0"/>
                </a:rPr>
                <a:t>)  + CO</a:t>
              </a:r>
              <a:r>
                <a:rPr lang="en-US" altLang="en-US" sz="1800" baseline="-25000">
                  <a:solidFill>
                    <a:srgbClr val="000000"/>
                  </a:solidFill>
                  <a:latin typeface="Arial" panose="020B0604020202020204" pitchFamily="34" charset="0"/>
                </a:rPr>
                <a:t>2</a:t>
              </a:r>
              <a:r>
                <a:rPr lang="en-US" altLang="en-US" sz="1800">
                  <a:solidFill>
                    <a:srgbClr val="000000"/>
                  </a:solidFill>
                  <a:latin typeface="Arial" panose="020B0604020202020204" pitchFamily="34" charset="0"/>
                </a:rPr>
                <a:t>(</a:t>
              </a:r>
              <a:r>
                <a:rPr lang="en-US" altLang="en-US" sz="1800" i="1">
                  <a:solidFill>
                    <a:srgbClr val="000000"/>
                  </a:solidFill>
                </a:rPr>
                <a:t>g</a:t>
              </a:r>
              <a:r>
                <a:rPr lang="en-US" altLang="en-US" sz="1800">
                  <a:solidFill>
                    <a:srgbClr val="000000"/>
                  </a:solidFill>
                  <a:latin typeface="Arial" panose="020B0604020202020204" pitchFamily="34" charset="0"/>
                </a:rPr>
                <a:t>)</a:t>
              </a:r>
            </a:p>
          </p:txBody>
        </p:sp>
        <p:pic>
          <p:nvPicPr>
            <p:cNvPr id="3995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2" y="1262"/>
              <a:ext cx="415" cy="2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18442" name="Group 10"/>
          <p:cNvGrpSpPr>
            <a:grpSpLocks/>
          </p:cNvGrpSpPr>
          <p:nvPr/>
        </p:nvGrpSpPr>
        <p:grpSpPr bwMode="auto">
          <a:xfrm>
            <a:off x="1828800" y="2438400"/>
            <a:ext cx="3579813" cy="404813"/>
            <a:chOff x="1152" y="1536"/>
            <a:chExt cx="2255" cy="255"/>
          </a:xfrm>
        </p:grpSpPr>
        <p:sp>
          <p:nvSpPr>
            <p:cNvPr id="39950" name="Text Box 11"/>
            <p:cNvSpPr txBox="1">
              <a:spLocks noChangeArrowheads="1"/>
            </p:cNvSpPr>
            <p:nvPr/>
          </p:nvSpPr>
          <p:spPr bwMode="auto">
            <a:xfrm>
              <a:off x="1152" y="1536"/>
              <a:ext cx="2255"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b="1">
                  <a:solidFill>
                    <a:srgbClr val="000000"/>
                  </a:solidFill>
                  <a:latin typeface="Arial" panose="020B0604020202020204" pitchFamily="34" charset="0"/>
                </a:rPr>
                <a:t>(b)</a:t>
              </a:r>
              <a:r>
                <a:rPr lang="en-US" altLang="en-US" sz="1800">
                  <a:solidFill>
                    <a:srgbClr val="000000"/>
                  </a:solidFill>
                  <a:latin typeface="Arial" panose="020B0604020202020204" pitchFamily="34" charset="0"/>
                </a:rPr>
                <a:t>  S(</a:t>
              </a:r>
              <a:r>
                <a:rPr lang="en-US" altLang="en-US" sz="1800" i="1">
                  <a:solidFill>
                    <a:srgbClr val="000000"/>
                  </a:solidFill>
                </a:rPr>
                <a:t>s</a:t>
              </a:r>
              <a:r>
                <a:rPr lang="en-US" altLang="en-US" sz="1800">
                  <a:solidFill>
                    <a:srgbClr val="000000"/>
                  </a:solidFill>
                  <a:latin typeface="Arial" panose="020B0604020202020204" pitchFamily="34" charset="0"/>
                </a:rPr>
                <a:t>) + 3F</a:t>
              </a:r>
              <a:r>
                <a:rPr lang="en-US" altLang="en-US" sz="1800" baseline="-25000">
                  <a:solidFill>
                    <a:srgbClr val="000000"/>
                  </a:solidFill>
                  <a:latin typeface="Arial" panose="020B0604020202020204" pitchFamily="34" charset="0"/>
                </a:rPr>
                <a:t>2</a:t>
              </a:r>
              <a:r>
                <a:rPr lang="en-US" altLang="en-US" sz="1800">
                  <a:solidFill>
                    <a:srgbClr val="000000"/>
                  </a:solidFill>
                  <a:latin typeface="Arial" panose="020B0604020202020204" pitchFamily="34" charset="0"/>
                </a:rPr>
                <a:t>(</a:t>
              </a:r>
              <a:r>
                <a:rPr lang="en-US" altLang="en-US" sz="1800" i="1">
                  <a:solidFill>
                    <a:srgbClr val="000000"/>
                  </a:solidFill>
                </a:rPr>
                <a:t>g</a:t>
              </a:r>
              <a:r>
                <a:rPr lang="en-US" altLang="en-US" sz="1800">
                  <a:solidFill>
                    <a:srgbClr val="000000"/>
                  </a:solidFill>
                  <a:latin typeface="Arial" panose="020B0604020202020204" pitchFamily="34" charset="0"/>
                </a:rPr>
                <a:t>)             SF</a:t>
              </a:r>
              <a:r>
                <a:rPr lang="en-US" altLang="en-US" sz="1800" baseline="-25000">
                  <a:solidFill>
                    <a:srgbClr val="000000"/>
                  </a:solidFill>
                  <a:latin typeface="Arial" panose="020B0604020202020204" pitchFamily="34" charset="0"/>
                </a:rPr>
                <a:t>6</a:t>
              </a:r>
              <a:r>
                <a:rPr lang="en-US" altLang="en-US" sz="1800">
                  <a:solidFill>
                    <a:srgbClr val="000000"/>
                  </a:solidFill>
                  <a:latin typeface="Arial" panose="020B0604020202020204" pitchFamily="34" charset="0"/>
                </a:rPr>
                <a:t>(</a:t>
              </a:r>
              <a:r>
                <a:rPr lang="en-US" altLang="en-US" sz="1800" i="1">
                  <a:solidFill>
                    <a:srgbClr val="000000"/>
                  </a:solidFill>
                </a:rPr>
                <a:t>g</a:t>
              </a:r>
              <a:r>
                <a:rPr lang="en-US" altLang="en-US" sz="1800">
                  <a:solidFill>
                    <a:srgbClr val="000000"/>
                  </a:solidFill>
                  <a:latin typeface="Arial" panose="020B0604020202020204" pitchFamily="34" charset="0"/>
                </a:rPr>
                <a:t>)</a:t>
              </a:r>
            </a:p>
          </p:txBody>
        </p:sp>
        <p:pic>
          <p:nvPicPr>
            <p:cNvPr id="39951"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4" y="1536"/>
              <a:ext cx="415" cy="2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18445" name="Group 13"/>
          <p:cNvGrpSpPr>
            <a:grpSpLocks/>
          </p:cNvGrpSpPr>
          <p:nvPr/>
        </p:nvGrpSpPr>
        <p:grpSpPr bwMode="auto">
          <a:xfrm>
            <a:off x="1828800" y="2895600"/>
            <a:ext cx="3775075" cy="404813"/>
            <a:chOff x="1152" y="1824"/>
            <a:chExt cx="2378" cy="255"/>
          </a:xfrm>
        </p:grpSpPr>
        <p:sp>
          <p:nvSpPr>
            <p:cNvPr id="39948" name="Text Box 14"/>
            <p:cNvSpPr txBox="1">
              <a:spLocks noChangeArrowheads="1"/>
            </p:cNvSpPr>
            <p:nvPr/>
          </p:nvSpPr>
          <p:spPr bwMode="auto">
            <a:xfrm>
              <a:off x="1152" y="1824"/>
              <a:ext cx="2378"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b="1">
                  <a:solidFill>
                    <a:srgbClr val="000000"/>
                  </a:solidFill>
                  <a:latin typeface="Arial" panose="020B0604020202020204" pitchFamily="34" charset="0"/>
                </a:rPr>
                <a:t>(c)</a:t>
              </a:r>
              <a:r>
                <a:rPr lang="en-US" altLang="en-US" sz="1800">
                  <a:solidFill>
                    <a:srgbClr val="000000"/>
                  </a:solidFill>
                  <a:latin typeface="Arial" panose="020B0604020202020204" pitchFamily="34" charset="0"/>
                </a:rPr>
                <a:t>  Cl</a:t>
              </a:r>
              <a:r>
                <a:rPr lang="en-US" altLang="en-US" sz="1800" baseline="-25000">
                  <a:solidFill>
                    <a:srgbClr val="000000"/>
                  </a:solidFill>
                  <a:latin typeface="Arial" panose="020B0604020202020204" pitchFamily="34" charset="0"/>
                </a:rPr>
                <a:t>2</a:t>
              </a:r>
              <a:r>
                <a:rPr lang="en-US" altLang="en-US" sz="1800">
                  <a:solidFill>
                    <a:srgbClr val="000000"/>
                  </a:solidFill>
                  <a:latin typeface="Arial" panose="020B0604020202020204" pitchFamily="34" charset="0"/>
                </a:rPr>
                <a:t>(</a:t>
              </a:r>
              <a:r>
                <a:rPr lang="en-US" altLang="en-US" sz="1800" i="1">
                  <a:solidFill>
                    <a:srgbClr val="000000"/>
                  </a:solidFill>
                </a:rPr>
                <a:t>g</a:t>
              </a:r>
              <a:r>
                <a:rPr lang="en-US" altLang="en-US" sz="1800">
                  <a:solidFill>
                    <a:srgbClr val="000000"/>
                  </a:solidFill>
                  <a:latin typeface="Arial" panose="020B0604020202020204" pitchFamily="34" charset="0"/>
                </a:rPr>
                <a:t>) + </a:t>
              </a:r>
              <a:r>
                <a:rPr lang="en-US" altLang="en-US" sz="1800">
                  <a:solidFill>
                    <a:srgbClr val="000000"/>
                  </a:solidFill>
                </a:rPr>
                <a:t>I</a:t>
              </a:r>
              <a:r>
                <a:rPr lang="en-US" altLang="en-US" sz="1800" baseline="-25000">
                  <a:solidFill>
                    <a:srgbClr val="000000"/>
                  </a:solidFill>
                  <a:latin typeface="Arial" panose="020B0604020202020204" pitchFamily="34" charset="0"/>
                </a:rPr>
                <a:t>2</a:t>
              </a:r>
              <a:r>
                <a:rPr lang="en-US" altLang="en-US" sz="1800">
                  <a:solidFill>
                    <a:srgbClr val="000000"/>
                  </a:solidFill>
                  <a:latin typeface="Arial" panose="020B0604020202020204" pitchFamily="34" charset="0"/>
                </a:rPr>
                <a:t>(</a:t>
              </a:r>
              <a:r>
                <a:rPr lang="en-US" altLang="en-US" sz="1800" i="1">
                  <a:solidFill>
                    <a:srgbClr val="000000"/>
                  </a:solidFill>
                </a:rPr>
                <a:t>g</a:t>
              </a:r>
              <a:r>
                <a:rPr lang="en-US" altLang="en-US" sz="1800">
                  <a:solidFill>
                    <a:srgbClr val="000000"/>
                  </a:solidFill>
                  <a:latin typeface="Arial" panose="020B0604020202020204" pitchFamily="34" charset="0"/>
                </a:rPr>
                <a:t>)             2</a:t>
              </a:r>
              <a:r>
                <a:rPr lang="en-US" altLang="en-US" sz="1800">
                  <a:solidFill>
                    <a:srgbClr val="000000"/>
                  </a:solidFill>
                </a:rPr>
                <a:t>I</a:t>
              </a:r>
              <a:r>
                <a:rPr lang="en-US" altLang="en-US" sz="1800">
                  <a:solidFill>
                    <a:srgbClr val="000000"/>
                  </a:solidFill>
                  <a:latin typeface="Arial" panose="020B0604020202020204" pitchFamily="34" charset="0"/>
                </a:rPr>
                <a:t>Cl(</a:t>
              </a:r>
              <a:r>
                <a:rPr lang="en-US" altLang="en-US" sz="1800" i="1">
                  <a:solidFill>
                    <a:srgbClr val="000000"/>
                  </a:solidFill>
                </a:rPr>
                <a:t>g</a:t>
              </a:r>
              <a:r>
                <a:rPr lang="en-US" altLang="en-US" sz="1800">
                  <a:solidFill>
                    <a:srgbClr val="000000"/>
                  </a:solidFill>
                  <a:latin typeface="Arial" panose="020B0604020202020204" pitchFamily="34" charset="0"/>
                </a:rPr>
                <a:t>)</a:t>
              </a:r>
            </a:p>
          </p:txBody>
        </p:sp>
        <p:pic>
          <p:nvPicPr>
            <p:cNvPr id="39949"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7" y="1824"/>
              <a:ext cx="437" cy="2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18448" name="Group 16"/>
          <p:cNvGrpSpPr>
            <a:grpSpLocks/>
          </p:cNvGrpSpPr>
          <p:nvPr/>
        </p:nvGrpSpPr>
        <p:grpSpPr bwMode="auto">
          <a:xfrm>
            <a:off x="381000" y="3276600"/>
            <a:ext cx="8380413" cy="915988"/>
            <a:chOff x="240" y="2064"/>
            <a:chExt cx="5279" cy="577"/>
          </a:xfrm>
        </p:grpSpPr>
        <p:sp>
          <p:nvSpPr>
            <p:cNvPr id="39946" name="Text Box 17"/>
            <p:cNvSpPr txBox="1">
              <a:spLocks noChangeArrowheads="1"/>
            </p:cNvSpPr>
            <p:nvPr/>
          </p:nvSpPr>
          <p:spPr bwMode="auto">
            <a:xfrm>
              <a:off x="240" y="2064"/>
              <a:ext cx="606"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b="1">
                  <a:solidFill>
                    <a:srgbClr val="000000"/>
                  </a:solidFill>
                  <a:latin typeface="Arial" panose="020B0604020202020204" pitchFamily="34" charset="0"/>
                </a:rPr>
                <a:t>PLAN:</a:t>
              </a:r>
            </a:p>
          </p:txBody>
        </p:sp>
        <p:sp>
          <p:nvSpPr>
            <p:cNvPr id="39947" name="Text Box 18"/>
            <p:cNvSpPr txBox="1">
              <a:spLocks noChangeArrowheads="1"/>
            </p:cNvSpPr>
            <p:nvPr/>
          </p:nvSpPr>
          <p:spPr bwMode="auto">
            <a:xfrm>
              <a:off x="864" y="2064"/>
              <a:ext cx="4655" cy="5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a:solidFill>
                    <a:srgbClr val="000000"/>
                  </a:solidFill>
                  <a:latin typeface="Arial" panose="020B0604020202020204" pitchFamily="34" charset="0"/>
                </a:rPr>
                <a:t>When gases are present a change in volume will affect the concentration of the gas.  If the volume decreases (pressure increases), the reaction will shift to fewer moles of gas and vice versa.</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4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4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685800" y="381000"/>
            <a:ext cx="8126413" cy="6046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b="1">
                <a:solidFill>
                  <a:schemeClr val="tx1"/>
                </a:solidFill>
                <a:latin typeface="Arial" panose="020B0604020202020204" pitchFamily="34" charset="0"/>
              </a:rPr>
              <a:t>IV.	CHANGES IN TEMPERATURE</a:t>
            </a:r>
          </a:p>
          <a:p>
            <a:pPr>
              <a:buSzPct val="100000"/>
            </a:pPr>
            <a:r>
              <a:rPr lang="en-US" altLang="en-US" b="1">
                <a:solidFill>
                  <a:schemeClr val="tx1"/>
                </a:solidFill>
                <a:latin typeface="Arial" panose="020B0604020202020204" pitchFamily="34" charset="0"/>
              </a:rPr>
              <a:t>	When heat is added to a system, the equilibrium</a:t>
            </a:r>
          </a:p>
          <a:p>
            <a:pPr>
              <a:buSzPct val="100000"/>
            </a:pPr>
            <a:r>
              <a:rPr lang="en-US" altLang="en-US" b="1">
                <a:solidFill>
                  <a:schemeClr val="tx1"/>
                </a:solidFill>
                <a:latin typeface="Arial" panose="020B0604020202020204" pitchFamily="34" charset="0"/>
              </a:rPr>
              <a:t>shifts in the direction that absorbs heat.  Cooling has the opposite effect and shifts the equilibrium towards the side which produces heat.</a:t>
            </a:r>
          </a:p>
          <a:p>
            <a:pPr>
              <a:buSzPct val="100000"/>
            </a:pPr>
            <a:endParaRPr lang="en-US" altLang="en-US" b="1">
              <a:solidFill>
                <a:srgbClr val="000000"/>
              </a:solidFill>
              <a:latin typeface="Arial" panose="020B0604020202020204" pitchFamily="34" charset="0"/>
            </a:endParaRPr>
          </a:p>
          <a:p>
            <a:pPr>
              <a:buSzPct val="100000"/>
            </a:pPr>
            <a:r>
              <a:rPr lang="en-US" altLang="en-US" b="1">
                <a:solidFill>
                  <a:srgbClr val="008080"/>
                </a:solidFill>
                <a:latin typeface="Arial" panose="020B0604020202020204" pitchFamily="34" charset="0"/>
              </a:rPr>
              <a:t>	Endothermic Reactions:</a:t>
            </a:r>
          </a:p>
          <a:p>
            <a:pPr>
              <a:buSzPct val="100000"/>
            </a:pPr>
            <a:r>
              <a:rPr lang="en-US" altLang="en-US" b="1">
                <a:solidFill>
                  <a:srgbClr val="008080"/>
                </a:solidFill>
                <a:latin typeface="Arial" panose="020B0604020202020204" pitchFamily="34" charset="0"/>
              </a:rPr>
              <a:t>	heat  +  Reactants </a:t>
            </a:r>
            <a:r>
              <a:rPr lang="en-US" altLang="en-US" b="1">
                <a:solidFill>
                  <a:srgbClr val="008080"/>
                </a:solidFill>
                <a:latin typeface="Symbol" panose="05050102010706020507" pitchFamily="18" charset="2"/>
              </a:rPr>
              <a:t></a:t>
            </a:r>
            <a:r>
              <a:rPr lang="en-US" altLang="en-US" b="1">
                <a:solidFill>
                  <a:srgbClr val="008080"/>
                </a:solidFill>
                <a:latin typeface="Arial" panose="020B0604020202020204" pitchFamily="34" charset="0"/>
              </a:rPr>
              <a:t>  Products</a:t>
            </a:r>
          </a:p>
          <a:p>
            <a:pPr>
              <a:buSzPct val="100000"/>
            </a:pPr>
            <a:r>
              <a:rPr lang="en-US" altLang="en-US" b="1">
                <a:solidFill>
                  <a:srgbClr val="008080"/>
                </a:solidFill>
                <a:latin typeface="Arial" panose="020B0604020202020204" pitchFamily="34" charset="0"/>
              </a:rPr>
              <a:t>An increase in temperature leads to a shift towards the products, a decrease leads to a shift towards the reactants.  (K</a:t>
            </a:r>
            <a:r>
              <a:rPr lang="en-US" altLang="en-US" b="1" baseline="-25000">
                <a:solidFill>
                  <a:srgbClr val="008080"/>
                </a:solidFill>
                <a:latin typeface="Arial" panose="020B0604020202020204" pitchFamily="34" charset="0"/>
              </a:rPr>
              <a:t>eq</a:t>
            </a:r>
            <a:r>
              <a:rPr lang="en-US" altLang="en-US" b="1">
                <a:solidFill>
                  <a:srgbClr val="008080"/>
                </a:solidFill>
                <a:latin typeface="Arial" panose="020B0604020202020204" pitchFamily="34" charset="0"/>
              </a:rPr>
              <a:t> increases)</a:t>
            </a:r>
          </a:p>
          <a:p>
            <a:pPr>
              <a:buSzPct val="100000"/>
            </a:pPr>
            <a:endParaRPr lang="en-US" altLang="en-US" b="1">
              <a:solidFill>
                <a:srgbClr val="000000"/>
              </a:solidFill>
              <a:latin typeface="Arial" panose="020B0604020202020204" pitchFamily="34" charset="0"/>
            </a:endParaRPr>
          </a:p>
          <a:p>
            <a:pPr>
              <a:buSzPct val="100000"/>
            </a:pPr>
            <a:r>
              <a:rPr lang="en-US" altLang="en-US" b="1">
                <a:solidFill>
                  <a:srgbClr val="FF0000"/>
                </a:solidFill>
                <a:latin typeface="Arial" panose="020B0604020202020204" pitchFamily="34" charset="0"/>
              </a:rPr>
              <a:t>	Exothermic Reactions:</a:t>
            </a:r>
          </a:p>
          <a:p>
            <a:pPr>
              <a:buSzPct val="100000"/>
            </a:pPr>
            <a:r>
              <a:rPr lang="en-US" altLang="en-US" b="1">
                <a:solidFill>
                  <a:srgbClr val="FF0000"/>
                </a:solidFill>
                <a:latin typeface="Arial" panose="020B0604020202020204" pitchFamily="34" charset="0"/>
              </a:rPr>
              <a:t>	Reactants </a:t>
            </a:r>
            <a:r>
              <a:rPr lang="en-US" altLang="en-US" b="1">
                <a:solidFill>
                  <a:srgbClr val="FF0000"/>
                </a:solidFill>
                <a:latin typeface="Symbol" panose="05050102010706020507" pitchFamily="18" charset="2"/>
              </a:rPr>
              <a:t></a:t>
            </a:r>
            <a:r>
              <a:rPr lang="en-US" altLang="en-US" b="1">
                <a:solidFill>
                  <a:srgbClr val="FF0000"/>
                </a:solidFill>
                <a:latin typeface="Arial" panose="020B0604020202020204" pitchFamily="34" charset="0"/>
              </a:rPr>
              <a:t>  Products  +  heat</a:t>
            </a:r>
          </a:p>
          <a:p>
            <a:pPr>
              <a:buSzPct val="100000"/>
            </a:pPr>
            <a:r>
              <a:rPr lang="en-US" altLang="en-US" b="1">
                <a:solidFill>
                  <a:srgbClr val="FF0000"/>
                </a:solidFill>
                <a:latin typeface="Arial" panose="020B0604020202020204" pitchFamily="34" charset="0"/>
              </a:rPr>
              <a:t>An increase in temperature leads to a shift towards reactants.  (K</a:t>
            </a:r>
            <a:r>
              <a:rPr lang="en-US" altLang="en-US" b="1" baseline="-25000">
                <a:solidFill>
                  <a:srgbClr val="FF0000"/>
                </a:solidFill>
                <a:latin typeface="Arial" panose="020B0604020202020204" pitchFamily="34" charset="0"/>
              </a:rPr>
              <a:t>eq </a:t>
            </a:r>
            <a:r>
              <a:rPr lang="en-US" altLang="en-US" b="1">
                <a:solidFill>
                  <a:srgbClr val="FF0000"/>
                </a:solidFill>
                <a:latin typeface="Arial" panose="020B0604020202020204" pitchFamily="34" charset="0"/>
              </a:rPr>
              <a:t>decreases)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noChangeArrowheads="1"/>
          </p:cNvSpPr>
          <p:nvPr>
            <p:ph type="title"/>
          </p:nvPr>
        </p:nvSpPr>
        <p:spPr>
          <a:xfrm>
            <a:off x="681038" y="381000"/>
            <a:ext cx="7770812" cy="760413"/>
          </a:xfrm>
        </p:spPr>
        <p:txBody>
          <a:bodyPr/>
          <a:lstStyle/>
          <a:p>
            <a:r>
              <a:rPr lang="en-US" altLang="en-US" smtClean="0"/>
              <a:t>An Endothermic Equilibrium</a:t>
            </a:r>
          </a:p>
        </p:txBody>
      </p:sp>
      <p:pic>
        <p:nvPicPr>
          <p:cNvPr id="44035" name="Picture 3" descr="A diagram shows the effect of changing temperature on a solution at equilibrium. Delta H is greater than zero; exothermic reaction: Heat plus C O, H 2 O 6, 2 plus, aqueous, pink, plus 4 C l minus, aqueous, are at equilibrium with C O C l 4, 2 minus, aqueous, blue, plus 6 H 2 O, liquid. At equilibrium, the solution in a beaker appears violet because appreciable amounts of both pink C O, H 2 O 6, 2 plus, and blue C O C l 4, 2 minus are present. If the solution is cooled, the solution in the beaker appears pink because lowering the temperature shifts the equilibrium to favor formation of the pink C O, H 2 O 6, 2 plus, ion. If heat is added to the equilibrium solution, the solution appears blue because raising the temperature shifts the equilibrium to favor formation of the blue C O C l 4, 2 minus ion."/>
          <p:cNvPicPr>
            <a:picLocks noChangeAspect="1"/>
          </p:cNvPicPr>
          <p:nvPr/>
        </p:nvPicPr>
        <p:blipFill>
          <a:blip r:embed="rId2">
            <a:extLst>
              <a:ext uri="{28A0092B-C50C-407E-A947-70E740481C1C}">
                <a14:useLocalDpi xmlns:a14="http://schemas.microsoft.com/office/drawing/2010/main" val="0"/>
              </a:ext>
            </a:extLst>
          </a:blip>
          <a:srcRect b="2556"/>
          <a:stretch>
            <a:fillRect/>
          </a:stretch>
        </p:blipFill>
        <p:spPr bwMode="auto">
          <a:xfrm>
            <a:off x="457200" y="1143000"/>
            <a:ext cx="8153400"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685800" y="457200"/>
            <a:ext cx="7772400" cy="1143000"/>
          </a:xfrm>
          <a:prstGeom prst="rect">
            <a:avLst/>
          </a:prstGeom>
          <a:solidFill>
            <a:srgbClr val="3333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ctr">
              <a:buSzPct val="100000"/>
            </a:pPr>
            <a:r>
              <a:rPr lang="en-US" altLang="en-US" sz="4400">
                <a:solidFill>
                  <a:srgbClr val="CCCCFF"/>
                </a:solidFill>
                <a:hlinkClick r:id="rId3"/>
              </a:rPr>
              <a:t>The Effect of Temperature Changes on Equilibrium</a:t>
            </a:r>
          </a:p>
        </p:txBody>
      </p:sp>
      <p:pic>
        <p:nvPicPr>
          <p:cNvPr id="4505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752600"/>
            <a:ext cx="8382000" cy="4473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304800" y="533400"/>
            <a:ext cx="2667000" cy="371475"/>
          </a:xfrm>
          <a:prstGeom prst="rect">
            <a:avLst/>
          </a:prstGeom>
          <a:gradFill rotWithShape="0">
            <a:gsLst>
              <a:gs pos="0">
                <a:srgbClr val="FFFFFF"/>
              </a:gs>
              <a:gs pos="100000">
                <a:srgbClr val="187534"/>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b="1">
                <a:solidFill>
                  <a:srgbClr val="000000"/>
                </a:solidFill>
                <a:latin typeface="Arial" panose="020B0604020202020204" pitchFamily="34" charset="0"/>
              </a:rPr>
              <a:t>Sample Problem</a:t>
            </a:r>
          </a:p>
        </p:txBody>
      </p:sp>
      <p:sp>
        <p:nvSpPr>
          <p:cNvPr id="47107" name="Text Box 2"/>
          <p:cNvSpPr txBox="1">
            <a:spLocks noChangeArrowheads="1"/>
          </p:cNvSpPr>
          <p:nvPr/>
        </p:nvSpPr>
        <p:spPr bwMode="auto">
          <a:xfrm>
            <a:off x="228600" y="3810000"/>
            <a:ext cx="15240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b="1">
                <a:solidFill>
                  <a:srgbClr val="000000"/>
                </a:solidFill>
                <a:latin typeface="Arial" panose="020B0604020202020204" pitchFamily="34" charset="0"/>
              </a:rPr>
              <a:t>SOLUTION:</a:t>
            </a:r>
          </a:p>
        </p:txBody>
      </p:sp>
      <p:sp>
        <p:nvSpPr>
          <p:cNvPr id="47108" name="Text Box 3"/>
          <p:cNvSpPr txBox="1">
            <a:spLocks noChangeArrowheads="1"/>
          </p:cNvSpPr>
          <p:nvPr/>
        </p:nvSpPr>
        <p:spPr bwMode="auto">
          <a:xfrm>
            <a:off x="3198813" y="533400"/>
            <a:ext cx="5640387" cy="6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225"/>
              </a:spcBef>
              <a:buSzPct val="100000"/>
            </a:pPr>
            <a:r>
              <a:rPr lang="en-US" altLang="en-US" sz="1800" b="1">
                <a:solidFill>
                  <a:srgbClr val="000000"/>
                </a:solidFill>
                <a:latin typeface="Arial" panose="020B0604020202020204" pitchFamily="34" charset="0"/>
              </a:rPr>
              <a:t>Predicting the Effect of a Change in Temperature on the Equilibrium Position</a:t>
            </a:r>
          </a:p>
        </p:txBody>
      </p:sp>
      <p:grpSp>
        <p:nvGrpSpPr>
          <p:cNvPr id="21508" name="Group 4"/>
          <p:cNvGrpSpPr>
            <a:grpSpLocks/>
          </p:cNvGrpSpPr>
          <p:nvPr/>
        </p:nvGrpSpPr>
        <p:grpSpPr bwMode="auto">
          <a:xfrm>
            <a:off x="304800" y="1143000"/>
            <a:ext cx="8075613" cy="677863"/>
            <a:chOff x="192" y="720"/>
            <a:chExt cx="5087" cy="427"/>
          </a:xfrm>
        </p:grpSpPr>
        <p:sp>
          <p:nvSpPr>
            <p:cNvPr id="47125" name="Text Box 5"/>
            <p:cNvSpPr txBox="1">
              <a:spLocks noChangeArrowheads="1"/>
            </p:cNvSpPr>
            <p:nvPr/>
          </p:nvSpPr>
          <p:spPr bwMode="auto">
            <a:xfrm>
              <a:off x="192" y="720"/>
              <a:ext cx="911"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b="1">
                  <a:solidFill>
                    <a:srgbClr val="000000"/>
                  </a:solidFill>
                  <a:latin typeface="Arial" panose="020B0604020202020204" pitchFamily="34" charset="0"/>
                </a:rPr>
                <a:t>PROBLEM:</a:t>
              </a:r>
            </a:p>
          </p:txBody>
        </p:sp>
        <p:sp>
          <p:nvSpPr>
            <p:cNvPr id="47126" name="Text Box 6"/>
            <p:cNvSpPr txBox="1">
              <a:spLocks noChangeArrowheads="1"/>
            </p:cNvSpPr>
            <p:nvPr/>
          </p:nvSpPr>
          <p:spPr bwMode="auto">
            <a:xfrm>
              <a:off x="1056" y="720"/>
              <a:ext cx="4223" cy="4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a:solidFill>
                    <a:srgbClr val="000000"/>
                  </a:solidFill>
                  <a:latin typeface="Arial" panose="020B0604020202020204" pitchFamily="34" charset="0"/>
                </a:rPr>
                <a:t>How does an</a:t>
              </a:r>
              <a:r>
                <a:rPr lang="en-US" altLang="en-US" sz="1800" i="1">
                  <a:solidFill>
                    <a:srgbClr val="000000"/>
                  </a:solidFill>
                  <a:latin typeface="Arial" panose="020B0604020202020204" pitchFamily="34" charset="0"/>
                </a:rPr>
                <a:t> increase</a:t>
              </a:r>
              <a:r>
                <a:rPr lang="en-US" altLang="en-US" sz="1800">
                  <a:solidFill>
                    <a:srgbClr val="000000"/>
                  </a:solidFill>
                  <a:latin typeface="Arial" panose="020B0604020202020204" pitchFamily="34" charset="0"/>
                </a:rPr>
                <a:t> in temperature affect the concentration of the underlined substance and K</a:t>
              </a:r>
              <a:r>
                <a:rPr lang="en-US" altLang="en-US" sz="1800" baseline="-25000">
                  <a:solidFill>
                    <a:srgbClr val="000000"/>
                  </a:solidFill>
                  <a:latin typeface="Arial" panose="020B0604020202020204" pitchFamily="34" charset="0"/>
                </a:rPr>
                <a:t>c</a:t>
              </a:r>
              <a:r>
                <a:rPr lang="en-US" altLang="en-US" sz="1800">
                  <a:solidFill>
                    <a:srgbClr val="000000"/>
                  </a:solidFill>
                  <a:latin typeface="Arial" panose="020B0604020202020204" pitchFamily="34" charset="0"/>
                </a:rPr>
                <a:t> for the following reactions?</a:t>
              </a:r>
            </a:p>
          </p:txBody>
        </p:sp>
      </p:grpSp>
      <p:grpSp>
        <p:nvGrpSpPr>
          <p:cNvPr id="21511" name="Group 7"/>
          <p:cNvGrpSpPr>
            <a:grpSpLocks/>
          </p:cNvGrpSpPr>
          <p:nvPr/>
        </p:nvGrpSpPr>
        <p:grpSpPr bwMode="auto">
          <a:xfrm>
            <a:off x="1828800" y="1752600"/>
            <a:ext cx="5942013" cy="404813"/>
            <a:chOff x="1152" y="1104"/>
            <a:chExt cx="3743" cy="255"/>
          </a:xfrm>
        </p:grpSpPr>
        <p:sp>
          <p:nvSpPr>
            <p:cNvPr id="47123" name="Text Box 8"/>
            <p:cNvSpPr txBox="1">
              <a:spLocks noChangeArrowheads="1"/>
            </p:cNvSpPr>
            <p:nvPr/>
          </p:nvSpPr>
          <p:spPr bwMode="auto">
            <a:xfrm>
              <a:off x="1152" y="1104"/>
              <a:ext cx="3743"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b="1">
                  <a:solidFill>
                    <a:srgbClr val="000000"/>
                  </a:solidFill>
                  <a:latin typeface="Arial" panose="020B0604020202020204" pitchFamily="34" charset="0"/>
                </a:rPr>
                <a:t>(a)</a:t>
              </a:r>
              <a:r>
                <a:rPr lang="en-US" altLang="en-US" sz="1800">
                  <a:solidFill>
                    <a:srgbClr val="000000"/>
                  </a:solidFill>
                  <a:latin typeface="Arial" panose="020B0604020202020204" pitchFamily="34" charset="0"/>
                </a:rPr>
                <a:t>  CaO(</a:t>
              </a:r>
              <a:r>
                <a:rPr lang="en-US" altLang="en-US" sz="1800" i="1">
                  <a:solidFill>
                    <a:srgbClr val="000000"/>
                  </a:solidFill>
                </a:rPr>
                <a:t>s</a:t>
              </a:r>
              <a:r>
                <a:rPr lang="en-US" altLang="en-US" sz="1800">
                  <a:solidFill>
                    <a:srgbClr val="000000"/>
                  </a:solidFill>
                  <a:latin typeface="Arial" panose="020B0604020202020204" pitchFamily="34" charset="0"/>
                </a:rPr>
                <a:t>)  +  H</a:t>
              </a:r>
              <a:r>
                <a:rPr lang="en-US" altLang="en-US" sz="1800" baseline="-25000">
                  <a:solidFill>
                    <a:srgbClr val="000000"/>
                  </a:solidFill>
                  <a:latin typeface="Arial" panose="020B0604020202020204" pitchFamily="34" charset="0"/>
                </a:rPr>
                <a:t>2</a:t>
              </a:r>
              <a:r>
                <a:rPr lang="en-US" altLang="en-US" sz="1800">
                  <a:solidFill>
                    <a:srgbClr val="000000"/>
                  </a:solidFill>
                  <a:latin typeface="Arial" panose="020B0604020202020204" pitchFamily="34" charset="0"/>
                </a:rPr>
                <a:t>O(</a:t>
              </a:r>
              <a:r>
                <a:rPr lang="en-US" altLang="en-US" sz="1800" i="1">
                  <a:solidFill>
                    <a:srgbClr val="000000"/>
                  </a:solidFill>
                </a:rPr>
                <a:t>l</a:t>
              </a:r>
              <a:r>
                <a:rPr lang="en-US" altLang="en-US" sz="1800">
                  <a:solidFill>
                    <a:srgbClr val="000000"/>
                  </a:solidFill>
                  <a:latin typeface="Arial" panose="020B0604020202020204" pitchFamily="34" charset="0"/>
                </a:rPr>
                <a:t>)            Ca(OH)</a:t>
              </a:r>
              <a:r>
                <a:rPr lang="en-US" altLang="en-US" sz="1800" baseline="-25000">
                  <a:solidFill>
                    <a:srgbClr val="000000"/>
                  </a:solidFill>
                  <a:latin typeface="Arial" panose="020B0604020202020204" pitchFamily="34" charset="0"/>
                </a:rPr>
                <a:t>2</a:t>
              </a:r>
              <a:r>
                <a:rPr lang="en-US" altLang="en-US" sz="1800">
                  <a:solidFill>
                    <a:srgbClr val="000000"/>
                  </a:solidFill>
                  <a:latin typeface="Arial" panose="020B0604020202020204" pitchFamily="34" charset="0"/>
                </a:rPr>
                <a:t>(</a:t>
              </a:r>
              <a:r>
                <a:rPr lang="en-US" altLang="en-US" sz="1800" i="1">
                  <a:solidFill>
                    <a:srgbClr val="000000"/>
                  </a:solidFill>
                </a:rPr>
                <a:t>aq</a:t>
              </a:r>
              <a:r>
                <a:rPr lang="en-US" altLang="en-US" sz="1800">
                  <a:solidFill>
                    <a:srgbClr val="000000"/>
                  </a:solidFill>
                  <a:latin typeface="Arial" panose="020B0604020202020204" pitchFamily="34" charset="0"/>
                </a:rPr>
                <a:t>)  </a:t>
              </a:r>
              <a:r>
                <a:rPr lang="en-US" altLang="en-US" sz="1800">
                  <a:solidFill>
                    <a:srgbClr val="000000"/>
                  </a:solidFill>
                  <a:latin typeface="Symbol" panose="05050102010706020507" pitchFamily="18" charset="2"/>
                </a:rPr>
                <a:t></a:t>
              </a:r>
              <a:r>
                <a:rPr lang="en-US" altLang="en-US" sz="1800">
                  <a:solidFill>
                    <a:srgbClr val="000000"/>
                  </a:solidFill>
                  <a:latin typeface="Arial" panose="020B0604020202020204" pitchFamily="34" charset="0"/>
                </a:rPr>
                <a:t>H</a:t>
              </a:r>
              <a:r>
                <a:rPr lang="en-US" altLang="en-US" sz="1800" baseline="30000">
                  <a:solidFill>
                    <a:srgbClr val="000000"/>
                  </a:solidFill>
                  <a:latin typeface="Arial" panose="020B0604020202020204" pitchFamily="34" charset="0"/>
                </a:rPr>
                <a:t>0</a:t>
              </a:r>
              <a:r>
                <a:rPr lang="en-US" altLang="en-US" sz="1800">
                  <a:solidFill>
                    <a:srgbClr val="000000"/>
                  </a:solidFill>
                  <a:latin typeface="Arial" panose="020B0604020202020204" pitchFamily="34" charset="0"/>
                </a:rPr>
                <a:t> = -82kJ</a:t>
              </a:r>
            </a:p>
          </p:txBody>
        </p:sp>
        <p:pic>
          <p:nvPicPr>
            <p:cNvPr id="4712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0" y="1104"/>
              <a:ext cx="415" cy="2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21514" name="Group 10"/>
          <p:cNvGrpSpPr>
            <a:grpSpLocks/>
          </p:cNvGrpSpPr>
          <p:nvPr/>
        </p:nvGrpSpPr>
        <p:grpSpPr bwMode="auto">
          <a:xfrm>
            <a:off x="1828800" y="2209800"/>
            <a:ext cx="5942013" cy="404813"/>
            <a:chOff x="1152" y="1392"/>
            <a:chExt cx="3743" cy="255"/>
          </a:xfrm>
        </p:grpSpPr>
        <p:sp>
          <p:nvSpPr>
            <p:cNvPr id="47121" name="Text Box 11"/>
            <p:cNvSpPr txBox="1">
              <a:spLocks noChangeArrowheads="1"/>
            </p:cNvSpPr>
            <p:nvPr/>
          </p:nvSpPr>
          <p:spPr bwMode="auto">
            <a:xfrm>
              <a:off x="1152" y="1392"/>
              <a:ext cx="3743"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b="1">
                  <a:solidFill>
                    <a:srgbClr val="000000"/>
                  </a:solidFill>
                  <a:latin typeface="Arial" panose="020B0604020202020204" pitchFamily="34" charset="0"/>
                </a:rPr>
                <a:t>(b)</a:t>
              </a:r>
              <a:r>
                <a:rPr lang="en-US" altLang="en-US" sz="1800">
                  <a:solidFill>
                    <a:srgbClr val="000000"/>
                  </a:solidFill>
                  <a:latin typeface="Arial" panose="020B0604020202020204" pitchFamily="34" charset="0"/>
                </a:rPr>
                <a:t>  CaCO</a:t>
              </a:r>
              <a:r>
                <a:rPr lang="en-US" altLang="en-US" sz="1800" baseline="-25000">
                  <a:solidFill>
                    <a:srgbClr val="000000"/>
                  </a:solidFill>
                  <a:latin typeface="Arial" panose="020B0604020202020204" pitchFamily="34" charset="0"/>
                </a:rPr>
                <a:t>3</a:t>
              </a:r>
              <a:r>
                <a:rPr lang="en-US" altLang="en-US" sz="1800">
                  <a:solidFill>
                    <a:srgbClr val="000000"/>
                  </a:solidFill>
                  <a:latin typeface="Arial" panose="020B0604020202020204" pitchFamily="34" charset="0"/>
                </a:rPr>
                <a:t>(</a:t>
              </a:r>
              <a:r>
                <a:rPr lang="en-US" altLang="en-US" sz="1800" i="1">
                  <a:solidFill>
                    <a:srgbClr val="000000"/>
                  </a:solidFill>
                </a:rPr>
                <a:t>s</a:t>
              </a:r>
              <a:r>
                <a:rPr lang="en-US" altLang="en-US" sz="1800">
                  <a:solidFill>
                    <a:srgbClr val="000000"/>
                  </a:solidFill>
                  <a:latin typeface="Arial" panose="020B0604020202020204" pitchFamily="34" charset="0"/>
                </a:rPr>
                <a:t>)            CaO(</a:t>
              </a:r>
              <a:r>
                <a:rPr lang="en-US" altLang="en-US" sz="1800" i="1">
                  <a:solidFill>
                    <a:srgbClr val="000000"/>
                  </a:solidFill>
                </a:rPr>
                <a:t>s</a:t>
              </a:r>
              <a:r>
                <a:rPr lang="en-US" altLang="en-US" sz="1800">
                  <a:solidFill>
                    <a:srgbClr val="000000"/>
                  </a:solidFill>
                  <a:latin typeface="Arial" panose="020B0604020202020204" pitchFamily="34" charset="0"/>
                </a:rPr>
                <a:t>)  + CO</a:t>
              </a:r>
              <a:r>
                <a:rPr lang="en-US" altLang="en-US" sz="1800" baseline="-25000">
                  <a:solidFill>
                    <a:srgbClr val="000000"/>
                  </a:solidFill>
                  <a:latin typeface="Arial" panose="020B0604020202020204" pitchFamily="34" charset="0"/>
                </a:rPr>
                <a:t>2</a:t>
              </a:r>
              <a:r>
                <a:rPr lang="en-US" altLang="en-US" sz="1800">
                  <a:solidFill>
                    <a:srgbClr val="000000"/>
                  </a:solidFill>
                  <a:latin typeface="Arial" panose="020B0604020202020204" pitchFamily="34" charset="0"/>
                </a:rPr>
                <a:t>(</a:t>
              </a:r>
              <a:r>
                <a:rPr lang="en-US" altLang="en-US" sz="1800" i="1">
                  <a:solidFill>
                    <a:srgbClr val="000000"/>
                  </a:solidFill>
                </a:rPr>
                <a:t>g</a:t>
              </a:r>
              <a:r>
                <a:rPr lang="en-US" altLang="en-US" sz="1800">
                  <a:solidFill>
                    <a:srgbClr val="000000"/>
                  </a:solidFill>
                  <a:latin typeface="Arial" panose="020B0604020202020204" pitchFamily="34" charset="0"/>
                </a:rPr>
                <a:t>)  </a:t>
              </a:r>
              <a:r>
                <a:rPr lang="en-US" altLang="en-US" sz="1800">
                  <a:solidFill>
                    <a:srgbClr val="000000"/>
                  </a:solidFill>
                  <a:latin typeface="Symbol" panose="05050102010706020507" pitchFamily="18" charset="2"/>
                </a:rPr>
                <a:t></a:t>
              </a:r>
              <a:r>
                <a:rPr lang="en-US" altLang="en-US" sz="1800">
                  <a:solidFill>
                    <a:srgbClr val="000000"/>
                  </a:solidFill>
                  <a:latin typeface="Arial" panose="020B0604020202020204" pitchFamily="34" charset="0"/>
                </a:rPr>
                <a:t>H</a:t>
              </a:r>
              <a:r>
                <a:rPr lang="en-US" altLang="en-US" sz="1800" baseline="30000">
                  <a:solidFill>
                    <a:srgbClr val="000000"/>
                  </a:solidFill>
                  <a:latin typeface="Arial" panose="020B0604020202020204" pitchFamily="34" charset="0"/>
                </a:rPr>
                <a:t>0</a:t>
              </a:r>
              <a:r>
                <a:rPr lang="en-US" altLang="en-US" sz="1800">
                  <a:solidFill>
                    <a:srgbClr val="000000"/>
                  </a:solidFill>
                  <a:latin typeface="Arial" panose="020B0604020202020204" pitchFamily="34" charset="0"/>
                </a:rPr>
                <a:t> = 178kJ</a:t>
              </a:r>
            </a:p>
          </p:txBody>
        </p:sp>
        <p:pic>
          <p:nvPicPr>
            <p:cNvPr id="47122"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2" y="1392"/>
              <a:ext cx="415" cy="2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21517" name="Group 13"/>
          <p:cNvGrpSpPr>
            <a:grpSpLocks/>
          </p:cNvGrpSpPr>
          <p:nvPr/>
        </p:nvGrpSpPr>
        <p:grpSpPr bwMode="auto">
          <a:xfrm>
            <a:off x="1828800" y="2667000"/>
            <a:ext cx="5942013" cy="404813"/>
            <a:chOff x="1152" y="1680"/>
            <a:chExt cx="3743" cy="255"/>
          </a:xfrm>
        </p:grpSpPr>
        <p:sp>
          <p:nvSpPr>
            <p:cNvPr id="47119" name="Text Box 14"/>
            <p:cNvSpPr txBox="1">
              <a:spLocks noChangeArrowheads="1"/>
            </p:cNvSpPr>
            <p:nvPr/>
          </p:nvSpPr>
          <p:spPr bwMode="auto">
            <a:xfrm>
              <a:off x="1152" y="1680"/>
              <a:ext cx="3743"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b="1">
                  <a:solidFill>
                    <a:srgbClr val="000000"/>
                  </a:solidFill>
                  <a:latin typeface="Arial" panose="020B0604020202020204" pitchFamily="34" charset="0"/>
                </a:rPr>
                <a:t>(c)</a:t>
              </a:r>
              <a:r>
                <a:rPr lang="en-US" altLang="en-US" sz="1800">
                  <a:solidFill>
                    <a:srgbClr val="000000"/>
                  </a:solidFill>
                  <a:latin typeface="Arial" panose="020B0604020202020204" pitchFamily="34" charset="0"/>
                </a:rPr>
                <a:t>  SO</a:t>
              </a:r>
              <a:r>
                <a:rPr lang="en-US" altLang="en-US" sz="1800" baseline="-25000">
                  <a:solidFill>
                    <a:srgbClr val="000000"/>
                  </a:solidFill>
                  <a:latin typeface="Arial" panose="020B0604020202020204" pitchFamily="34" charset="0"/>
                </a:rPr>
                <a:t>2</a:t>
              </a:r>
              <a:r>
                <a:rPr lang="en-US" altLang="en-US" sz="1800">
                  <a:solidFill>
                    <a:srgbClr val="000000"/>
                  </a:solidFill>
                  <a:latin typeface="Arial" panose="020B0604020202020204" pitchFamily="34" charset="0"/>
                </a:rPr>
                <a:t>(</a:t>
              </a:r>
              <a:r>
                <a:rPr lang="en-US" altLang="en-US" sz="1800" i="1">
                  <a:solidFill>
                    <a:srgbClr val="000000"/>
                  </a:solidFill>
                </a:rPr>
                <a:t>g</a:t>
              </a:r>
              <a:r>
                <a:rPr lang="en-US" altLang="en-US" sz="1800">
                  <a:solidFill>
                    <a:srgbClr val="000000"/>
                  </a:solidFill>
                  <a:latin typeface="Arial" panose="020B0604020202020204" pitchFamily="34" charset="0"/>
                </a:rPr>
                <a:t>)            S(</a:t>
              </a:r>
              <a:r>
                <a:rPr lang="en-US" altLang="en-US" sz="1800" i="1">
                  <a:solidFill>
                    <a:srgbClr val="000000"/>
                  </a:solidFill>
                </a:rPr>
                <a:t>s</a:t>
              </a:r>
              <a:r>
                <a:rPr lang="en-US" altLang="en-US" sz="1800">
                  <a:solidFill>
                    <a:srgbClr val="000000"/>
                  </a:solidFill>
                  <a:latin typeface="Arial" panose="020B0604020202020204" pitchFamily="34" charset="0"/>
                </a:rPr>
                <a:t>)  + O</a:t>
              </a:r>
              <a:r>
                <a:rPr lang="en-US" altLang="en-US" sz="1800" baseline="-25000">
                  <a:solidFill>
                    <a:srgbClr val="000000"/>
                  </a:solidFill>
                  <a:latin typeface="Arial" panose="020B0604020202020204" pitchFamily="34" charset="0"/>
                </a:rPr>
                <a:t>2</a:t>
              </a:r>
              <a:r>
                <a:rPr lang="en-US" altLang="en-US" sz="1800">
                  <a:solidFill>
                    <a:srgbClr val="000000"/>
                  </a:solidFill>
                  <a:latin typeface="Arial" panose="020B0604020202020204" pitchFamily="34" charset="0"/>
                </a:rPr>
                <a:t>(</a:t>
              </a:r>
              <a:r>
                <a:rPr lang="en-US" altLang="en-US" sz="1800" i="1">
                  <a:solidFill>
                    <a:srgbClr val="000000"/>
                  </a:solidFill>
                </a:rPr>
                <a:t>g</a:t>
              </a:r>
              <a:r>
                <a:rPr lang="en-US" altLang="en-US" sz="1800">
                  <a:solidFill>
                    <a:srgbClr val="000000"/>
                  </a:solidFill>
                  <a:latin typeface="Arial" panose="020B0604020202020204" pitchFamily="34" charset="0"/>
                </a:rPr>
                <a:t>)  </a:t>
              </a:r>
              <a:r>
                <a:rPr lang="en-US" altLang="en-US" sz="1800">
                  <a:solidFill>
                    <a:srgbClr val="000000"/>
                  </a:solidFill>
                  <a:latin typeface="Symbol" panose="05050102010706020507" pitchFamily="18" charset="2"/>
                </a:rPr>
                <a:t></a:t>
              </a:r>
              <a:r>
                <a:rPr lang="en-US" altLang="en-US" sz="1800">
                  <a:solidFill>
                    <a:srgbClr val="000000"/>
                  </a:solidFill>
                  <a:latin typeface="Arial" panose="020B0604020202020204" pitchFamily="34" charset="0"/>
                </a:rPr>
                <a:t>H</a:t>
              </a:r>
              <a:r>
                <a:rPr lang="en-US" altLang="en-US" sz="1800" baseline="30000">
                  <a:solidFill>
                    <a:srgbClr val="000000"/>
                  </a:solidFill>
                  <a:latin typeface="Arial" panose="020B0604020202020204" pitchFamily="34" charset="0"/>
                </a:rPr>
                <a:t>0</a:t>
              </a:r>
              <a:r>
                <a:rPr lang="en-US" altLang="en-US" sz="1800">
                  <a:solidFill>
                    <a:srgbClr val="000000"/>
                  </a:solidFill>
                  <a:latin typeface="Arial" panose="020B0604020202020204" pitchFamily="34" charset="0"/>
                </a:rPr>
                <a:t> = 297kJ</a:t>
              </a:r>
            </a:p>
          </p:txBody>
        </p:sp>
        <p:pic>
          <p:nvPicPr>
            <p:cNvPr id="47120"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0" y="1680"/>
              <a:ext cx="415" cy="2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47113" name="Line 16"/>
          <p:cNvSpPr>
            <a:spLocks noChangeShapeType="1"/>
          </p:cNvSpPr>
          <p:nvPr/>
        </p:nvSpPr>
        <p:spPr bwMode="auto">
          <a:xfrm>
            <a:off x="4876800" y="2133600"/>
            <a:ext cx="1295400" cy="1588"/>
          </a:xfrm>
          <a:prstGeom prst="line">
            <a:avLst/>
          </a:prstGeom>
          <a:noFill/>
          <a:ln w="28440">
            <a:solidFill>
              <a:srgbClr val="ED181E"/>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14" name="Line 17"/>
          <p:cNvSpPr>
            <a:spLocks noChangeShapeType="1"/>
          </p:cNvSpPr>
          <p:nvPr/>
        </p:nvSpPr>
        <p:spPr bwMode="auto">
          <a:xfrm>
            <a:off x="5029200" y="2590800"/>
            <a:ext cx="762000" cy="1588"/>
          </a:xfrm>
          <a:prstGeom prst="line">
            <a:avLst/>
          </a:prstGeom>
          <a:noFill/>
          <a:ln w="28440">
            <a:solidFill>
              <a:srgbClr val="ED181E"/>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15" name="Line 18"/>
          <p:cNvSpPr>
            <a:spLocks noChangeShapeType="1"/>
          </p:cNvSpPr>
          <p:nvPr/>
        </p:nvSpPr>
        <p:spPr bwMode="auto">
          <a:xfrm>
            <a:off x="2286000" y="3048000"/>
            <a:ext cx="762000" cy="1588"/>
          </a:xfrm>
          <a:prstGeom prst="line">
            <a:avLst/>
          </a:prstGeom>
          <a:noFill/>
          <a:ln w="28440">
            <a:solidFill>
              <a:srgbClr val="ED181E"/>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21523" name="Group 19"/>
          <p:cNvGrpSpPr>
            <a:grpSpLocks/>
          </p:cNvGrpSpPr>
          <p:nvPr/>
        </p:nvGrpSpPr>
        <p:grpSpPr bwMode="auto">
          <a:xfrm>
            <a:off x="304800" y="3048000"/>
            <a:ext cx="8456613" cy="677863"/>
            <a:chOff x="192" y="1920"/>
            <a:chExt cx="5327" cy="427"/>
          </a:xfrm>
        </p:grpSpPr>
        <p:sp>
          <p:nvSpPr>
            <p:cNvPr id="47117" name="Text Box 20"/>
            <p:cNvSpPr txBox="1">
              <a:spLocks noChangeArrowheads="1"/>
            </p:cNvSpPr>
            <p:nvPr/>
          </p:nvSpPr>
          <p:spPr bwMode="auto">
            <a:xfrm>
              <a:off x="192" y="1920"/>
              <a:ext cx="575"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b="1">
                  <a:solidFill>
                    <a:srgbClr val="000000"/>
                  </a:solidFill>
                  <a:latin typeface="Arial" panose="020B0604020202020204" pitchFamily="34" charset="0"/>
                </a:rPr>
                <a:t>PLAN:</a:t>
              </a:r>
            </a:p>
          </p:txBody>
        </p:sp>
        <p:sp>
          <p:nvSpPr>
            <p:cNvPr id="47118" name="Text Box 21"/>
            <p:cNvSpPr txBox="1">
              <a:spLocks noChangeArrowheads="1"/>
            </p:cNvSpPr>
            <p:nvPr/>
          </p:nvSpPr>
          <p:spPr bwMode="auto">
            <a:xfrm>
              <a:off x="816" y="1920"/>
              <a:ext cx="4703" cy="4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a:solidFill>
                    <a:srgbClr val="000000"/>
                  </a:solidFill>
                  <a:latin typeface="Arial" panose="020B0604020202020204" pitchFamily="34" charset="0"/>
                </a:rPr>
                <a:t>Express the heat of reaction as a reactant or a product.  Then consider the increase in temperature and its effect on K</a:t>
              </a:r>
              <a:r>
                <a:rPr lang="en-US" altLang="en-US" sz="1800" baseline="-25000">
                  <a:solidFill>
                    <a:srgbClr val="000000"/>
                  </a:solidFill>
                  <a:latin typeface="Arial" panose="020B0604020202020204" pitchFamily="34" charset="0"/>
                </a:rPr>
                <a:t>c</a:t>
              </a:r>
              <a:r>
                <a:rPr lang="en-US" altLang="en-US" sz="1800">
                  <a:solidFill>
                    <a:srgbClr val="000000"/>
                  </a:solidFill>
                  <a:latin typeface="Arial" panose="020B0604020202020204" pitchFamily="34" charset="0"/>
                </a:rPr>
                <a:t>.</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21508"/>
                                        </p:tgtEl>
                                        <p:attrNameLst>
                                          <p:attrName>style.visibility</p:attrName>
                                        </p:attrNameLst>
                                      </p:cBhvr>
                                      <p:to>
                                        <p:strVal val="visible"/>
                                      </p:to>
                                    </p:set>
                                    <p:animEffect transition="in" filter="wipe(left)">
                                      <p:cBhvr additive="repl">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1511"/>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2152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21514"/>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215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685800" y="0"/>
            <a:ext cx="7772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ctr">
              <a:buSzPct val="100000"/>
            </a:pPr>
            <a:r>
              <a:rPr lang="en-US" altLang="en-US" sz="4400">
                <a:solidFill>
                  <a:srgbClr val="000000"/>
                </a:solidFill>
              </a:rPr>
              <a:t>Practice - Le Ch</a:t>
            </a:r>
            <a:r>
              <a:rPr lang="en-US" altLang="en-US" sz="4000">
                <a:solidFill>
                  <a:srgbClr val="000000"/>
                </a:solidFill>
              </a:rPr>
              <a:t>âtelier’s Principle</a:t>
            </a:r>
          </a:p>
        </p:txBody>
      </p:sp>
      <p:sp>
        <p:nvSpPr>
          <p:cNvPr id="22530" name="Text Box 2"/>
          <p:cNvSpPr txBox="1">
            <a:spLocks noChangeArrowheads="1"/>
          </p:cNvSpPr>
          <p:nvPr/>
        </p:nvSpPr>
        <p:spPr bwMode="auto">
          <a:xfrm>
            <a:off x="76200" y="762000"/>
            <a:ext cx="8839200" cy="586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icrosoft YaHei" panose="020B0503020204020204" pitchFamily="34" charset="-122"/>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icrosoft YaHei" panose="020B0503020204020204" pitchFamily="34" charset="-122"/>
              </a:defRPr>
            </a:lvl9pPr>
          </a:lstStyle>
          <a:p>
            <a:pPr>
              <a:lnSpc>
                <a:spcPct val="90000"/>
              </a:lnSpc>
              <a:spcBef>
                <a:spcPts val="700"/>
              </a:spcBef>
              <a:buClr>
                <a:srgbClr val="000000"/>
              </a:buClr>
              <a:buSzPct val="100000"/>
              <a:buFont typeface="Times New Roman" panose="02020603050405020304" pitchFamily="18" charset="0"/>
              <a:buChar char="•"/>
            </a:pPr>
            <a:r>
              <a:rPr lang="en-US" altLang="en-US" sz="2800">
                <a:solidFill>
                  <a:srgbClr val="000000"/>
                </a:solidFill>
              </a:rPr>
              <a:t>The reaction 2 SO</a:t>
            </a:r>
            <a:r>
              <a:rPr lang="en-US" altLang="en-US" sz="2800" baseline="-25000">
                <a:solidFill>
                  <a:srgbClr val="000000"/>
                </a:solidFill>
              </a:rPr>
              <a:t>2</a:t>
            </a:r>
            <a:r>
              <a:rPr lang="en-US" altLang="en-US" sz="2800">
                <a:solidFill>
                  <a:srgbClr val="000000"/>
                </a:solidFill>
              </a:rPr>
              <a:t>(</a:t>
            </a:r>
            <a:r>
              <a:rPr lang="en-US" altLang="en-US" sz="2800" i="1">
                <a:solidFill>
                  <a:srgbClr val="000000"/>
                </a:solidFill>
              </a:rPr>
              <a:t>g</a:t>
            </a:r>
            <a:r>
              <a:rPr lang="en-US" altLang="en-US" sz="2800">
                <a:solidFill>
                  <a:srgbClr val="000000"/>
                </a:solidFill>
              </a:rPr>
              <a:t>) + O</a:t>
            </a:r>
            <a:r>
              <a:rPr lang="en-US" altLang="en-US" sz="2800" baseline="-25000">
                <a:solidFill>
                  <a:srgbClr val="000000"/>
                </a:solidFill>
              </a:rPr>
              <a:t>2</a:t>
            </a:r>
            <a:r>
              <a:rPr lang="en-US" altLang="en-US" sz="2800">
                <a:solidFill>
                  <a:srgbClr val="000000"/>
                </a:solidFill>
              </a:rPr>
              <a:t>(</a:t>
            </a:r>
            <a:r>
              <a:rPr lang="en-US" altLang="en-US" sz="2800" i="1">
                <a:solidFill>
                  <a:srgbClr val="000000"/>
                </a:solidFill>
              </a:rPr>
              <a:t>g</a:t>
            </a:r>
            <a:r>
              <a:rPr lang="en-US" altLang="en-US" sz="2800">
                <a:solidFill>
                  <a:srgbClr val="000000"/>
                </a:solidFill>
              </a:rPr>
              <a:t>) </a:t>
            </a:r>
            <a:r>
              <a:rPr lang="en-US" altLang="en-US" sz="2800">
                <a:solidFill>
                  <a:srgbClr val="000000"/>
                </a:solidFill>
                <a:latin typeface="Symbol" panose="05050102010706020507" pitchFamily="18" charset="2"/>
              </a:rPr>
              <a:t></a:t>
            </a:r>
            <a:r>
              <a:rPr lang="en-US" altLang="en-US" sz="2800">
                <a:solidFill>
                  <a:srgbClr val="000000"/>
                </a:solidFill>
              </a:rPr>
              <a:t> 2 SO</a:t>
            </a:r>
            <a:r>
              <a:rPr lang="en-US" altLang="en-US" sz="2800" baseline="-25000">
                <a:solidFill>
                  <a:srgbClr val="000000"/>
                </a:solidFill>
              </a:rPr>
              <a:t>3</a:t>
            </a:r>
            <a:r>
              <a:rPr lang="en-US" altLang="en-US" sz="2800">
                <a:solidFill>
                  <a:srgbClr val="000000"/>
                </a:solidFill>
              </a:rPr>
              <a:t>(</a:t>
            </a:r>
            <a:r>
              <a:rPr lang="en-US" altLang="en-US" sz="2800" i="1">
                <a:solidFill>
                  <a:srgbClr val="000000"/>
                </a:solidFill>
              </a:rPr>
              <a:t>g</a:t>
            </a:r>
            <a:r>
              <a:rPr lang="en-US" altLang="en-US" sz="2800">
                <a:solidFill>
                  <a:srgbClr val="000000"/>
                </a:solidFill>
              </a:rPr>
              <a:t>) with          </a:t>
            </a:r>
            <a:r>
              <a:rPr lang="en-US" altLang="en-US" sz="2800">
                <a:solidFill>
                  <a:srgbClr val="000000"/>
                </a:solidFill>
                <a:latin typeface="Symbol" panose="05050102010706020507" pitchFamily="18" charset="2"/>
              </a:rPr>
              <a:t></a:t>
            </a:r>
            <a:r>
              <a:rPr lang="en-US" altLang="en-US" sz="2800" i="1">
                <a:solidFill>
                  <a:srgbClr val="000000"/>
                </a:solidFill>
              </a:rPr>
              <a:t>H</a:t>
            </a:r>
            <a:r>
              <a:rPr lang="en-US" altLang="en-US" sz="2800">
                <a:solidFill>
                  <a:srgbClr val="000000"/>
                </a:solidFill>
              </a:rPr>
              <a:t>° = -198 kJ is at equilibrium.  How will each of the following changes affect the equilibrium concentrations of each gas once equilibrium is re-established?</a:t>
            </a:r>
          </a:p>
          <a:p>
            <a:pPr lvl="1">
              <a:lnSpc>
                <a:spcPct val="90000"/>
              </a:lnSpc>
              <a:spcBef>
                <a:spcPts val="700"/>
              </a:spcBef>
              <a:buClr>
                <a:srgbClr val="16165D"/>
              </a:buClr>
              <a:buSzPct val="100000"/>
              <a:buFont typeface="Times New Roman" panose="02020603050405020304" pitchFamily="18" charset="0"/>
              <a:buChar char="–"/>
            </a:pPr>
            <a:r>
              <a:rPr lang="en-US" altLang="en-US" sz="2800" b="1">
                <a:solidFill>
                  <a:srgbClr val="16165D"/>
                </a:solidFill>
              </a:rPr>
              <a:t>adding more O</a:t>
            </a:r>
            <a:r>
              <a:rPr lang="en-US" altLang="en-US" sz="2800" b="1" baseline="-25000">
                <a:solidFill>
                  <a:srgbClr val="16165D"/>
                </a:solidFill>
              </a:rPr>
              <a:t>2</a:t>
            </a:r>
            <a:r>
              <a:rPr lang="en-US" altLang="en-US" sz="2800" b="1">
                <a:solidFill>
                  <a:srgbClr val="16165D"/>
                </a:solidFill>
              </a:rPr>
              <a:t> to the container</a:t>
            </a:r>
          </a:p>
          <a:p>
            <a:pPr lvl="1">
              <a:lnSpc>
                <a:spcPct val="90000"/>
              </a:lnSpc>
              <a:spcBef>
                <a:spcPts val="700"/>
              </a:spcBef>
              <a:buClr>
                <a:srgbClr val="16165D"/>
              </a:buClr>
              <a:buSzPct val="100000"/>
              <a:buFont typeface="Times New Roman" panose="02020603050405020304" pitchFamily="18" charset="0"/>
              <a:buChar char="–"/>
            </a:pPr>
            <a:r>
              <a:rPr lang="en-US" altLang="en-US" sz="2800" b="1">
                <a:solidFill>
                  <a:srgbClr val="16165D"/>
                </a:solidFill>
              </a:rPr>
              <a:t>condensing and removing SO</a:t>
            </a:r>
            <a:r>
              <a:rPr lang="en-US" altLang="en-US" sz="2800" b="1" baseline="-25000">
                <a:solidFill>
                  <a:srgbClr val="16165D"/>
                </a:solidFill>
              </a:rPr>
              <a:t>3</a:t>
            </a:r>
          </a:p>
          <a:p>
            <a:pPr lvl="1">
              <a:lnSpc>
                <a:spcPct val="90000"/>
              </a:lnSpc>
              <a:spcBef>
                <a:spcPts val="700"/>
              </a:spcBef>
              <a:buClr>
                <a:srgbClr val="16165D"/>
              </a:buClr>
              <a:buSzPct val="100000"/>
              <a:buFont typeface="Times New Roman" panose="02020603050405020304" pitchFamily="18" charset="0"/>
              <a:buChar char="–"/>
            </a:pPr>
            <a:r>
              <a:rPr lang="en-US" altLang="en-US" sz="2800" b="1">
                <a:solidFill>
                  <a:srgbClr val="16165D"/>
                </a:solidFill>
              </a:rPr>
              <a:t>compressing the gases</a:t>
            </a:r>
          </a:p>
          <a:p>
            <a:pPr lvl="1">
              <a:lnSpc>
                <a:spcPct val="90000"/>
              </a:lnSpc>
              <a:spcBef>
                <a:spcPts val="700"/>
              </a:spcBef>
              <a:buClr>
                <a:srgbClr val="16165D"/>
              </a:buClr>
              <a:buSzPct val="100000"/>
              <a:buFont typeface="Times New Roman" panose="02020603050405020304" pitchFamily="18" charset="0"/>
              <a:buChar char="–"/>
            </a:pPr>
            <a:r>
              <a:rPr lang="en-US" altLang="en-US" sz="2800" b="1">
                <a:solidFill>
                  <a:srgbClr val="16165D"/>
                </a:solidFill>
              </a:rPr>
              <a:t>cooling the container</a:t>
            </a:r>
          </a:p>
          <a:p>
            <a:pPr lvl="1">
              <a:lnSpc>
                <a:spcPct val="90000"/>
              </a:lnSpc>
              <a:spcBef>
                <a:spcPts val="700"/>
              </a:spcBef>
              <a:buClr>
                <a:srgbClr val="16165D"/>
              </a:buClr>
              <a:buSzPct val="100000"/>
              <a:buFont typeface="Times New Roman" panose="02020603050405020304" pitchFamily="18" charset="0"/>
              <a:buChar char="–"/>
            </a:pPr>
            <a:r>
              <a:rPr lang="en-US" altLang="en-US" sz="2800" b="1">
                <a:solidFill>
                  <a:srgbClr val="16165D"/>
                </a:solidFill>
              </a:rPr>
              <a:t>doubling the volume of the container</a:t>
            </a:r>
          </a:p>
          <a:p>
            <a:pPr lvl="1">
              <a:lnSpc>
                <a:spcPct val="90000"/>
              </a:lnSpc>
              <a:spcBef>
                <a:spcPts val="700"/>
              </a:spcBef>
              <a:buClr>
                <a:srgbClr val="16165D"/>
              </a:buClr>
              <a:buSzPct val="100000"/>
              <a:buFont typeface="Times New Roman" panose="02020603050405020304" pitchFamily="18" charset="0"/>
              <a:buChar char="–"/>
            </a:pPr>
            <a:r>
              <a:rPr lang="en-US" altLang="en-US" sz="2800" b="1">
                <a:solidFill>
                  <a:srgbClr val="16165D"/>
                </a:solidFill>
              </a:rPr>
              <a:t>warming the mixture</a:t>
            </a:r>
          </a:p>
          <a:p>
            <a:pPr lvl="1">
              <a:lnSpc>
                <a:spcPct val="90000"/>
              </a:lnSpc>
              <a:spcBef>
                <a:spcPts val="700"/>
              </a:spcBef>
              <a:buClr>
                <a:srgbClr val="16165D"/>
              </a:buClr>
              <a:buSzPct val="100000"/>
              <a:buFont typeface="Times New Roman" panose="02020603050405020304" pitchFamily="18" charset="0"/>
              <a:buChar char="–"/>
            </a:pPr>
            <a:r>
              <a:rPr lang="en-US" altLang="en-US" sz="2800" b="1">
                <a:solidFill>
                  <a:srgbClr val="16165D"/>
                </a:solidFill>
              </a:rPr>
              <a:t>adding the inert gas helium to the container</a:t>
            </a:r>
          </a:p>
          <a:p>
            <a:pPr lvl="1">
              <a:lnSpc>
                <a:spcPct val="90000"/>
              </a:lnSpc>
              <a:spcBef>
                <a:spcPts val="700"/>
              </a:spcBef>
              <a:buClr>
                <a:srgbClr val="16165D"/>
              </a:buClr>
              <a:buSzPct val="100000"/>
              <a:buFont typeface="Times New Roman" panose="02020603050405020304" pitchFamily="18" charset="0"/>
              <a:buChar char="–"/>
            </a:pPr>
            <a:r>
              <a:rPr lang="en-US" altLang="en-US" sz="2800" b="1">
                <a:solidFill>
                  <a:srgbClr val="16165D"/>
                </a:solidFill>
              </a:rPr>
              <a:t>adding a catalyst to the mixture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22530">
                                            <p:txEl>
                                              <p:pRg st="0" end="0"/>
                                            </p:txEl>
                                          </p:spTgt>
                                        </p:tgtEl>
                                        <p:attrNameLst>
                                          <p:attrName>style.visibility</p:attrName>
                                        </p:attrNameLst>
                                      </p:cBhvr>
                                      <p:to>
                                        <p:strVal val="visible"/>
                                      </p:to>
                                    </p:set>
                                    <p:animEffect transition="in" filter="wipe(left)">
                                      <p:cBhvr additive="repl">
                                        <p:cTn id="7" dur="500"/>
                                        <p:tgtEl>
                                          <p:spTgt spid="22530">
                                            <p:txEl>
                                              <p:pRg st="0" end="0"/>
                                            </p:txEl>
                                          </p:spTgt>
                                        </p:tgtEl>
                                      </p:cBhvr>
                                    </p:animEffect>
                                  </p:childTnLst>
                                </p:cTn>
                              </p:par>
                              <p:par>
                                <p:cTn id="8" presetID="22" presetClass="entr" presetSubtype="8" fill="hold" nodeType="withEffect">
                                  <p:stCondLst>
                                    <p:cond delay="0"/>
                                  </p:stCondLst>
                                  <p:childTnLst>
                                    <p:set>
                                      <p:cBhvr additive="repl">
                                        <p:cTn id="9" dur="1" fill="hold">
                                          <p:stCondLst>
                                            <p:cond delay="0"/>
                                          </p:stCondLst>
                                        </p:cTn>
                                        <p:tgtEl>
                                          <p:spTgt spid="22530">
                                            <p:txEl>
                                              <p:pRg st="1" end="1"/>
                                            </p:txEl>
                                          </p:spTgt>
                                        </p:tgtEl>
                                        <p:attrNameLst>
                                          <p:attrName>style.visibility</p:attrName>
                                        </p:attrNameLst>
                                      </p:cBhvr>
                                      <p:to>
                                        <p:strVal val="visible"/>
                                      </p:to>
                                    </p:set>
                                    <p:animEffect transition="in" filter="wipe(left)">
                                      <p:cBhvr additive="repl">
                                        <p:cTn id="10" dur="500"/>
                                        <p:tgtEl>
                                          <p:spTgt spid="22530">
                                            <p:txEl>
                                              <p:pRg st="1" end="1"/>
                                            </p:txEl>
                                          </p:spTgt>
                                        </p:tgtEl>
                                      </p:cBhvr>
                                    </p:animEffect>
                                  </p:childTnLst>
                                </p:cTn>
                              </p:par>
                              <p:par>
                                <p:cTn id="11" presetID="22" presetClass="entr" presetSubtype="8" fill="hold" nodeType="withEffect">
                                  <p:stCondLst>
                                    <p:cond delay="0"/>
                                  </p:stCondLst>
                                  <p:childTnLst>
                                    <p:set>
                                      <p:cBhvr additive="repl">
                                        <p:cTn id="12" dur="1" fill="hold">
                                          <p:stCondLst>
                                            <p:cond delay="0"/>
                                          </p:stCondLst>
                                        </p:cTn>
                                        <p:tgtEl>
                                          <p:spTgt spid="22530">
                                            <p:txEl>
                                              <p:pRg st="2" end="2"/>
                                            </p:txEl>
                                          </p:spTgt>
                                        </p:tgtEl>
                                        <p:attrNameLst>
                                          <p:attrName>style.visibility</p:attrName>
                                        </p:attrNameLst>
                                      </p:cBhvr>
                                      <p:to>
                                        <p:strVal val="visible"/>
                                      </p:to>
                                    </p:set>
                                    <p:animEffect transition="in" filter="wipe(left)">
                                      <p:cBhvr additive="repl">
                                        <p:cTn id="13" dur="500"/>
                                        <p:tgtEl>
                                          <p:spTgt spid="22530">
                                            <p:txEl>
                                              <p:pRg st="2" end="2"/>
                                            </p:txEl>
                                          </p:spTgt>
                                        </p:tgtEl>
                                      </p:cBhvr>
                                    </p:animEffect>
                                  </p:childTnLst>
                                </p:cTn>
                              </p:par>
                              <p:par>
                                <p:cTn id="14" presetID="22" presetClass="entr" presetSubtype="8" fill="hold" nodeType="withEffect">
                                  <p:stCondLst>
                                    <p:cond delay="0"/>
                                  </p:stCondLst>
                                  <p:childTnLst>
                                    <p:set>
                                      <p:cBhvr additive="repl">
                                        <p:cTn id="15" dur="1" fill="hold">
                                          <p:stCondLst>
                                            <p:cond delay="0"/>
                                          </p:stCondLst>
                                        </p:cTn>
                                        <p:tgtEl>
                                          <p:spTgt spid="22530">
                                            <p:txEl>
                                              <p:pRg st="3" end="3"/>
                                            </p:txEl>
                                          </p:spTgt>
                                        </p:tgtEl>
                                        <p:attrNameLst>
                                          <p:attrName>style.visibility</p:attrName>
                                        </p:attrNameLst>
                                      </p:cBhvr>
                                      <p:to>
                                        <p:strVal val="visible"/>
                                      </p:to>
                                    </p:set>
                                    <p:animEffect transition="in" filter="wipe(left)">
                                      <p:cBhvr additive="repl">
                                        <p:cTn id="16" dur="500"/>
                                        <p:tgtEl>
                                          <p:spTgt spid="22530">
                                            <p:txEl>
                                              <p:pRg st="3" end="3"/>
                                            </p:txEl>
                                          </p:spTgt>
                                        </p:tgtEl>
                                      </p:cBhvr>
                                    </p:animEffect>
                                  </p:childTnLst>
                                </p:cTn>
                              </p:par>
                              <p:par>
                                <p:cTn id="17" presetID="22" presetClass="entr" presetSubtype="8" fill="hold" nodeType="withEffect">
                                  <p:stCondLst>
                                    <p:cond delay="0"/>
                                  </p:stCondLst>
                                  <p:childTnLst>
                                    <p:set>
                                      <p:cBhvr additive="repl">
                                        <p:cTn id="18" dur="1" fill="hold">
                                          <p:stCondLst>
                                            <p:cond delay="0"/>
                                          </p:stCondLst>
                                        </p:cTn>
                                        <p:tgtEl>
                                          <p:spTgt spid="22530">
                                            <p:txEl>
                                              <p:pRg st="4" end="4"/>
                                            </p:txEl>
                                          </p:spTgt>
                                        </p:tgtEl>
                                        <p:attrNameLst>
                                          <p:attrName>style.visibility</p:attrName>
                                        </p:attrNameLst>
                                      </p:cBhvr>
                                      <p:to>
                                        <p:strVal val="visible"/>
                                      </p:to>
                                    </p:set>
                                    <p:animEffect transition="in" filter="wipe(left)">
                                      <p:cBhvr additive="repl">
                                        <p:cTn id="19" dur="500"/>
                                        <p:tgtEl>
                                          <p:spTgt spid="22530">
                                            <p:txEl>
                                              <p:pRg st="4" end="4"/>
                                            </p:txEl>
                                          </p:spTgt>
                                        </p:tgtEl>
                                      </p:cBhvr>
                                    </p:animEffect>
                                  </p:childTnLst>
                                </p:cTn>
                              </p:par>
                              <p:par>
                                <p:cTn id="20" presetID="22" presetClass="entr" presetSubtype="8" fill="hold" nodeType="withEffect">
                                  <p:stCondLst>
                                    <p:cond delay="0"/>
                                  </p:stCondLst>
                                  <p:childTnLst>
                                    <p:set>
                                      <p:cBhvr additive="repl">
                                        <p:cTn id="21" dur="1" fill="hold">
                                          <p:stCondLst>
                                            <p:cond delay="0"/>
                                          </p:stCondLst>
                                        </p:cTn>
                                        <p:tgtEl>
                                          <p:spTgt spid="22530">
                                            <p:txEl>
                                              <p:pRg st="5" end="5"/>
                                            </p:txEl>
                                          </p:spTgt>
                                        </p:tgtEl>
                                        <p:attrNameLst>
                                          <p:attrName>style.visibility</p:attrName>
                                        </p:attrNameLst>
                                      </p:cBhvr>
                                      <p:to>
                                        <p:strVal val="visible"/>
                                      </p:to>
                                    </p:set>
                                    <p:animEffect transition="in" filter="wipe(left)">
                                      <p:cBhvr additive="repl">
                                        <p:cTn id="22" dur="500"/>
                                        <p:tgtEl>
                                          <p:spTgt spid="22530">
                                            <p:txEl>
                                              <p:pRg st="5" end="5"/>
                                            </p:txEl>
                                          </p:spTgt>
                                        </p:tgtEl>
                                      </p:cBhvr>
                                    </p:animEffect>
                                  </p:childTnLst>
                                </p:cTn>
                              </p:par>
                              <p:par>
                                <p:cTn id="23" presetID="22" presetClass="entr" presetSubtype="8" fill="hold" nodeType="withEffect">
                                  <p:stCondLst>
                                    <p:cond delay="0"/>
                                  </p:stCondLst>
                                  <p:childTnLst>
                                    <p:set>
                                      <p:cBhvr additive="repl">
                                        <p:cTn id="24" dur="1" fill="hold">
                                          <p:stCondLst>
                                            <p:cond delay="0"/>
                                          </p:stCondLst>
                                        </p:cTn>
                                        <p:tgtEl>
                                          <p:spTgt spid="22530">
                                            <p:txEl>
                                              <p:pRg st="6" end="6"/>
                                            </p:txEl>
                                          </p:spTgt>
                                        </p:tgtEl>
                                        <p:attrNameLst>
                                          <p:attrName>style.visibility</p:attrName>
                                        </p:attrNameLst>
                                      </p:cBhvr>
                                      <p:to>
                                        <p:strVal val="visible"/>
                                      </p:to>
                                    </p:set>
                                    <p:animEffect transition="in" filter="wipe(left)">
                                      <p:cBhvr additive="repl">
                                        <p:cTn id="25" dur="500"/>
                                        <p:tgtEl>
                                          <p:spTgt spid="22530">
                                            <p:txEl>
                                              <p:pRg st="6" end="6"/>
                                            </p:txEl>
                                          </p:spTgt>
                                        </p:tgtEl>
                                      </p:cBhvr>
                                    </p:animEffect>
                                  </p:childTnLst>
                                </p:cTn>
                              </p:par>
                              <p:par>
                                <p:cTn id="26" presetID="22" presetClass="entr" presetSubtype="8" fill="hold" nodeType="withEffect">
                                  <p:stCondLst>
                                    <p:cond delay="0"/>
                                  </p:stCondLst>
                                  <p:childTnLst>
                                    <p:set>
                                      <p:cBhvr additive="repl">
                                        <p:cTn id="27" dur="1" fill="hold">
                                          <p:stCondLst>
                                            <p:cond delay="0"/>
                                          </p:stCondLst>
                                        </p:cTn>
                                        <p:tgtEl>
                                          <p:spTgt spid="22530">
                                            <p:txEl>
                                              <p:pRg st="7" end="7"/>
                                            </p:txEl>
                                          </p:spTgt>
                                        </p:tgtEl>
                                        <p:attrNameLst>
                                          <p:attrName>style.visibility</p:attrName>
                                        </p:attrNameLst>
                                      </p:cBhvr>
                                      <p:to>
                                        <p:strVal val="visible"/>
                                      </p:to>
                                    </p:set>
                                    <p:animEffect transition="in" filter="wipe(left)">
                                      <p:cBhvr additive="repl">
                                        <p:cTn id="28" dur="500"/>
                                        <p:tgtEl>
                                          <p:spTgt spid="22530">
                                            <p:txEl>
                                              <p:pRg st="7" end="7"/>
                                            </p:txEl>
                                          </p:spTgt>
                                        </p:tgtEl>
                                      </p:cBhvr>
                                    </p:animEffect>
                                  </p:childTnLst>
                                </p:cTn>
                              </p:par>
                              <p:par>
                                <p:cTn id="29" presetID="22" presetClass="entr" presetSubtype="8" fill="hold" nodeType="withEffect">
                                  <p:stCondLst>
                                    <p:cond delay="0"/>
                                  </p:stCondLst>
                                  <p:childTnLst>
                                    <p:set>
                                      <p:cBhvr additive="repl">
                                        <p:cTn id="30" dur="1" fill="hold">
                                          <p:stCondLst>
                                            <p:cond delay="0"/>
                                          </p:stCondLst>
                                        </p:cTn>
                                        <p:tgtEl>
                                          <p:spTgt spid="22530">
                                            <p:txEl>
                                              <p:pRg st="8" end="8"/>
                                            </p:txEl>
                                          </p:spTgt>
                                        </p:tgtEl>
                                        <p:attrNameLst>
                                          <p:attrName>style.visibility</p:attrName>
                                        </p:attrNameLst>
                                      </p:cBhvr>
                                      <p:to>
                                        <p:strVal val="visible"/>
                                      </p:to>
                                    </p:set>
                                    <p:animEffect transition="in" filter="wipe(left)">
                                      <p:cBhvr additive="repl">
                                        <p:cTn id="31" dur="500"/>
                                        <p:tgtEl>
                                          <p:spTgt spid="2253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02" name="Text Box 1"/>
          <p:cNvSpPr txBox="1">
            <a:spLocks noChangeArrowheads="1"/>
          </p:cNvSpPr>
          <p:nvPr/>
        </p:nvSpPr>
        <p:spPr bwMode="auto">
          <a:xfrm>
            <a:off x="990600" y="152400"/>
            <a:ext cx="7312025" cy="651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ctr">
              <a:buSzPct val="100000"/>
            </a:pPr>
            <a:r>
              <a:rPr lang="en-US" altLang="en-US" b="1">
                <a:solidFill>
                  <a:srgbClr val="000000"/>
                </a:solidFill>
                <a:latin typeface="Arial" panose="020B0604020202020204" pitchFamily="34" charset="0"/>
              </a:rPr>
              <a:t>Workshop # GE 1</a:t>
            </a:r>
          </a:p>
          <a:p>
            <a:pPr>
              <a:buSzPct val="100000"/>
            </a:pPr>
            <a:endParaRPr lang="en-US" altLang="en-US" b="1">
              <a:solidFill>
                <a:srgbClr val="000000"/>
              </a:solidFill>
              <a:latin typeface="Arial" panose="020B0604020202020204" pitchFamily="34" charset="0"/>
            </a:endParaRPr>
          </a:p>
          <a:p>
            <a:pPr>
              <a:buSzPct val="100000"/>
            </a:pPr>
            <a:r>
              <a:rPr lang="en-US" altLang="en-US" b="1">
                <a:solidFill>
                  <a:srgbClr val="000000"/>
                </a:solidFill>
                <a:latin typeface="Arial" panose="020B0604020202020204" pitchFamily="34" charset="0"/>
              </a:rPr>
              <a:t>	N</a:t>
            </a:r>
            <a:r>
              <a:rPr lang="en-US" altLang="en-US" b="1" baseline="-25000">
                <a:solidFill>
                  <a:srgbClr val="000000"/>
                </a:solidFill>
                <a:latin typeface="Arial" panose="020B0604020202020204" pitchFamily="34" charset="0"/>
              </a:rPr>
              <a:t>2</a:t>
            </a:r>
            <a:r>
              <a:rPr lang="en-US" altLang="en-US" b="1">
                <a:solidFill>
                  <a:srgbClr val="000000"/>
                </a:solidFill>
                <a:latin typeface="Arial" panose="020B0604020202020204" pitchFamily="34" charset="0"/>
              </a:rPr>
              <a:t>O</a:t>
            </a:r>
            <a:r>
              <a:rPr lang="en-US" altLang="en-US" b="1" baseline="-25000">
                <a:solidFill>
                  <a:srgbClr val="000000"/>
                </a:solidFill>
                <a:latin typeface="Arial" panose="020B0604020202020204" pitchFamily="34" charset="0"/>
              </a:rPr>
              <a:t>4(g)</a:t>
            </a:r>
            <a:r>
              <a:rPr lang="en-US" altLang="en-US" b="1">
                <a:solidFill>
                  <a:srgbClr val="000000"/>
                </a:solidFill>
                <a:latin typeface="Arial" panose="020B0604020202020204" pitchFamily="34" charset="0"/>
              </a:rPr>
              <a:t> </a:t>
            </a:r>
            <a:r>
              <a:rPr lang="en-US" altLang="en-US" b="1">
                <a:solidFill>
                  <a:srgbClr val="000000"/>
                </a:solidFill>
                <a:latin typeface="Symbol" panose="05050102010706020507" pitchFamily="18" charset="2"/>
              </a:rPr>
              <a:t></a:t>
            </a:r>
            <a:r>
              <a:rPr lang="en-US" altLang="en-US" b="1">
                <a:solidFill>
                  <a:srgbClr val="000000"/>
                </a:solidFill>
                <a:latin typeface="Arial" panose="020B0604020202020204" pitchFamily="34" charset="0"/>
              </a:rPr>
              <a:t>  2 NO</a:t>
            </a:r>
            <a:r>
              <a:rPr lang="en-US" altLang="en-US" b="1" baseline="-25000">
                <a:solidFill>
                  <a:srgbClr val="000000"/>
                </a:solidFill>
                <a:latin typeface="Arial" panose="020B0604020202020204" pitchFamily="34" charset="0"/>
              </a:rPr>
              <a:t>2(g)</a:t>
            </a:r>
            <a:r>
              <a:rPr lang="en-US" altLang="en-US" b="1">
                <a:solidFill>
                  <a:srgbClr val="000000"/>
                </a:solidFill>
                <a:latin typeface="Arial" panose="020B0604020202020204" pitchFamily="34" charset="0"/>
              </a:rPr>
              <a:t>            </a:t>
            </a:r>
            <a:r>
              <a:rPr lang="en-US" altLang="en-US" b="1">
                <a:solidFill>
                  <a:srgbClr val="000000"/>
                </a:solidFill>
                <a:latin typeface="Symbol" panose="05050102010706020507" pitchFamily="18" charset="2"/>
              </a:rPr>
              <a:t></a:t>
            </a:r>
            <a:r>
              <a:rPr lang="en-US" altLang="en-US" b="1">
                <a:solidFill>
                  <a:srgbClr val="000000"/>
                </a:solidFill>
                <a:latin typeface="Arial" panose="020B0604020202020204" pitchFamily="34" charset="0"/>
              </a:rPr>
              <a:t>H  =  58 kJ</a:t>
            </a:r>
          </a:p>
          <a:p>
            <a:pPr>
              <a:buSzPct val="100000"/>
            </a:pPr>
            <a:endParaRPr lang="en-US" altLang="en-US" b="1">
              <a:solidFill>
                <a:srgbClr val="000000"/>
              </a:solidFill>
              <a:latin typeface="Arial" panose="020B0604020202020204" pitchFamily="34" charset="0"/>
            </a:endParaRPr>
          </a:p>
          <a:p>
            <a:pPr>
              <a:buSzPct val="100000"/>
            </a:pPr>
            <a:r>
              <a:rPr lang="en-US" altLang="en-US" b="1">
                <a:solidFill>
                  <a:srgbClr val="000000"/>
                </a:solidFill>
                <a:latin typeface="Arial" panose="020B0604020202020204" pitchFamily="34" charset="0"/>
              </a:rPr>
              <a:t>In which direction will the equilibrium shift when each of the following changes are made to a system at equilibrium?</a:t>
            </a:r>
          </a:p>
          <a:p>
            <a:pPr>
              <a:buSzPct val="100000"/>
            </a:pPr>
            <a:endParaRPr lang="en-US" altLang="en-US" b="1">
              <a:solidFill>
                <a:srgbClr val="000000"/>
              </a:solidFill>
              <a:latin typeface="Arial" panose="020B0604020202020204" pitchFamily="34" charset="0"/>
            </a:endParaRPr>
          </a:p>
          <a:p>
            <a:pPr>
              <a:buSzPct val="100000"/>
            </a:pPr>
            <a:r>
              <a:rPr lang="en-US" altLang="en-US" b="1">
                <a:solidFill>
                  <a:srgbClr val="000000"/>
                </a:solidFill>
                <a:latin typeface="Arial" panose="020B0604020202020204" pitchFamily="34" charset="0"/>
              </a:rPr>
              <a:t>A)  add N</a:t>
            </a:r>
            <a:r>
              <a:rPr lang="en-US" altLang="en-US" b="1" baseline="-25000">
                <a:solidFill>
                  <a:srgbClr val="000000"/>
                </a:solidFill>
                <a:latin typeface="Arial" panose="020B0604020202020204" pitchFamily="34" charset="0"/>
              </a:rPr>
              <a:t>2</a:t>
            </a:r>
            <a:r>
              <a:rPr lang="en-US" altLang="en-US" b="1">
                <a:solidFill>
                  <a:srgbClr val="000000"/>
                </a:solidFill>
                <a:latin typeface="Arial" panose="020B0604020202020204" pitchFamily="34" charset="0"/>
              </a:rPr>
              <a:t>O</a:t>
            </a:r>
            <a:r>
              <a:rPr lang="en-US" altLang="en-US" b="1" baseline="-25000">
                <a:solidFill>
                  <a:srgbClr val="000000"/>
                </a:solidFill>
                <a:latin typeface="Arial" panose="020B0604020202020204" pitchFamily="34" charset="0"/>
              </a:rPr>
              <a:t>4</a:t>
            </a:r>
          </a:p>
          <a:p>
            <a:pPr>
              <a:buSzPct val="100000"/>
            </a:pPr>
            <a:endParaRPr lang="en-US" altLang="en-US" b="1">
              <a:solidFill>
                <a:srgbClr val="000000"/>
              </a:solidFill>
              <a:latin typeface="Arial" panose="020B0604020202020204" pitchFamily="34" charset="0"/>
            </a:endParaRPr>
          </a:p>
          <a:p>
            <a:pPr>
              <a:buSzPct val="100000"/>
            </a:pPr>
            <a:r>
              <a:rPr lang="en-US" altLang="en-US" b="1">
                <a:solidFill>
                  <a:srgbClr val="000000"/>
                </a:solidFill>
                <a:latin typeface="Arial" panose="020B0604020202020204" pitchFamily="34" charset="0"/>
              </a:rPr>
              <a:t>B)  remove NO</a:t>
            </a:r>
            <a:r>
              <a:rPr lang="en-US" altLang="en-US" b="1" baseline="-25000">
                <a:solidFill>
                  <a:srgbClr val="000000"/>
                </a:solidFill>
                <a:latin typeface="Arial" panose="020B0604020202020204" pitchFamily="34" charset="0"/>
              </a:rPr>
              <a:t>2</a:t>
            </a:r>
          </a:p>
          <a:p>
            <a:pPr>
              <a:buSzPct val="100000"/>
            </a:pPr>
            <a:endParaRPr lang="en-US" altLang="en-US" b="1">
              <a:solidFill>
                <a:srgbClr val="000000"/>
              </a:solidFill>
              <a:latin typeface="Arial" panose="020B0604020202020204" pitchFamily="34" charset="0"/>
            </a:endParaRPr>
          </a:p>
          <a:p>
            <a:pPr>
              <a:buSzPct val="100000"/>
            </a:pPr>
            <a:r>
              <a:rPr lang="en-US" altLang="en-US" b="1">
                <a:solidFill>
                  <a:srgbClr val="000000"/>
                </a:solidFill>
                <a:latin typeface="Arial" panose="020B0604020202020204" pitchFamily="34" charset="0"/>
              </a:rPr>
              <a:t>C)  increase the total pressure by adding N</a:t>
            </a:r>
            <a:r>
              <a:rPr lang="en-US" altLang="en-US" b="1" baseline="-25000">
                <a:solidFill>
                  <a:srgbClr val="000000"/>
                </a:solidFill>
                <a:latin typeface="Arial" panose="020B0604020202020204" pitchFamily="34" charset="0"/>
              </a:rPr>
              <a:t>2</a:t>
            </a:r>
          </a:p>
          <a:p>
            <a:pPr>
              <a:buSzPct val="100000"/>
            </a:pPr>
            <a:endParaRPr lang="en-US" altLang="en-US" b="1">
              <a:solidFill>
                <a:srgbClr val="000000"/>
              </a:solidFill>
              <a:latin typeface="Arial" panose="020B0604020202020204" pitchFamily="34" charset="0"/>
            </a:endParaRPr>
          </a:p>
          <a:p>
            <a:pPr>
              <a:buSzPct val="100000"/>
            </a:pPr>
            <a:r>
              <a:rPr lang="en-US" altLang="en-US" b="1">
                <a:solidFill>
                  <a:srgbClr val="000000"/>
                </a:solidFill>
                <a:latin typeface="Arial" panose="020B0604020202020204" pitchFamily="34" charset="0"/>
              </a:rPr>
              <a:t>D)  increase the volume of the container</a:t>
            </a:r>
          </a:p>
          <a:p>
            <a:pPr>
              <a:buSzPct val="100000"/>
            </a:pPr>
            <a:endParaRPr lang="en-US" altLang="en-US" b="1">
              <a:solidFill>
                <a:srgbClr val="000000"/>
              </a:solidFill>
              <a:latin typeface="Arial" panose="020B0604020202020204" pitchFamily="34" charset="0"/>
            </a:endParaRPr>
          </a:p>
          <a:p>
            <a:pPr>
              <a:buSzPct val="100000"/>
            </a:pPr>
            <a:r>
              <a:rPr lang="en-US" altLang="en-US" b="1">
                <a:solidFill>
                  <a:srgbClr val="000000"/>
                </a:solidFill>
                <a:latin typeface="Arial" panose="020B0604020202020204" pitchFamily="34" charset="0"/>
              </a:rPr>
              <a:t>E)  decrease the temperature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3250" name="Text Box 1"/>
          <p:cNvSpPr txBox="1">
            <a:spLocks noChangeArrowheads="1"/>
          </p:cNvSpPr>
          <p:nvPr/>
        </p:nvSpPr>
        <p:spPr bwMode="auto">
          <a:xfrm>
            <a:off x="254000" y="304800"/>
            <a:ext cx="8737600" cy="6462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ctr">
              <a:buSzPct val="100000"/>
            </a:pPr>
            <a:r>
              <a:rPr lang="en-US" altLang="en-US" b="1">
                <a:solidFill>
                  <a:srgbClr val="000000"/>
                </a:solidFill>
                <a:latin typeface="Arial" panose="020B0604020202020204" pitchFamily="34" charset="0"/>
              </a:rPr>
              <a:t>Workshop # GE 2</a:t>
            </a:r>
          </a:p>
          <a:p>
            <a:pPr>
              <a:buSzPct val="100000"/>
            </a:pPr>
            <a:endParaRPr lang="en-US" altLang="en-US" b="1">
              <a:solidFill>
                <a:srgbClr val="000000"/>
              </a:solidFill>
              <a:latin typeface="Arial" panose="020B0604020202020204" pitchFamily="34" charset="0"/>
            </a:endParaRPr>
          </a:p>
          <a:p>
            <a:pPr>
              <a:buSzPct val="100000"/>
            </a:pPr>
            <a:r>
              <a:rPr lang="en-US" altLang="en-US" b="1">
                <a:solidFill>
                  <a:srgbClr val="000000"/>
                </a:solidFill>
                <a:latin typeface="Arial" panose="020B0604020202020204" pitchFamily="34" charset="0"/>
              </a:rPr>
              <a:t>	PCl</a:t>
            </a:r>
            <a:r>
              <a:rPr lang="en-US" altLang="en-US" b="1" baseline="-25000">
                <a:solidFill>
                  <a:srgbClr val="000000"/>
                </a:solidFill>
                <a:latin typeface="Arial" panose="020B0604020202020204" pitchFamily="34" charset="0"/>
              </a:rPr>
              <a:t>5(g)</a:t>
            </a:r>
            <a:r>
              <a:rPr lang="en-US" altLang="en-US" b="1">
                <a:solidFill>
                  <a:srgbClr val="000000"/>
                </a:solidFill>
                <a:latin typeface="Arial" panose="020B0604020202020204" pitchFamily="34" charset="0"/>
              </a:rPr>
              <a:t> </a:t>
            </a:r>
            <a:r>
              <a:rPr lang="en-US" altLang="en-US" b="1">
                <a:solidFill>
                  <a:srgbClr val="000000"/>
                </a:solidFill>
                <a:latin typeface="Symbol" panose="05050102010706020507" pitchFamily="18" charset="2"/>
              </a:rPr>
              <a:t></a:t>
            </a:r>
            <a:r>
              <a:rPr lang="en-US" altLang="en-US" b="1">
                <a:solidFill>
                  <a:srgbClr val="000000"/>
                </a:solidFill>
                <a:latin typeface="Arial" panose="020B0604020202020204" pitchFamily="34" charset="0"/>
              </a:rPr>
              <a:t>  PCl</a:t>
            </a:r>
            <a:r>
              <a:rPr lang="en-US" altLang="en-US" b="1" baseline="-25000">
                <a:solidFill>
                  <a:srgbClr val="000000"/>
                </a:solidFill>
                <a:latin typeface="Arial" panose="020B0604020202020204" pitchFamily="34" charset="0"/>
              </a:rPr>
              <a:t>3(g)</a:t>
            </a:r>
            <a:r>
              <a:rPr lang="en-US" altLang="en-US" b="1">
                <a:solidFill>
                  <a:srgbClr val="000000"/>
                </a:solidFill>
                <a:latin typeface="Arial" panose="020B0604020202020204" pitchFamily="34" charset="0"/>
              </a:rPr>
              <a:t>  +  Cl</a:t>
            </a:r>
            <a:r>
              <a:rPr lang="en-US" altLang="en-US" b="1" baseline="-25000">
                <a:solidFill>
                  <a:srgbClr val="000000"/>
                </a:solidFill>
                <a:latin typeface="Arial" panose="020B0604020202020204" pitchFamily="34" charset="0"/>
              </a:rPr>
              <a:t>2(g)</a:t>
            </a:r>
            <a:r>
              <a:rPr lang="en-US" altLang="en-US" b="1">
                <a:solidFill>
                  <a:srgbClr val="000000"/>
                </a:solidFill>
                <a:latin typeface="Arial" panose="020B0604020202020204" pitchFamily="34" charset="0"/>
              </a:rPr>
              <a:t>         </a:t>
            </a:r>
            <a:r>
              <a:rPr lang="en-US" altLang="en-US" b="1">
                <a:solidFill>
                  <a:srgbClr val="000000"/>
                </a:solidFill>
                <a:latin typeface="Symbol" panose="05050102010706020507" pitchFamily="18" charset="2"/>
              </a:rPr>
              <a:t></a:t>
            </a:r>
            <a:r>
              <a:rPr lang="en-US" altLang="en-US" b="1">
                <a:solidFill>
                  <a:srgbClr val="000000"/>
                </a:solidFill>
                <a:latin typeface="Arial" panose="020B0604020202020204" pitchFamily="34" charset="0"/>
              </a:rPr>
              <a:t>H  =  88 kJ </a:t>
            </a:r>
          </a:p>
          <a:p>
            <a:pPr>
              <a:buSzPct val="100000"/>
            </a:pPr>
            <a:endParaRPr lang="en-US" altLang="en-US" b="1">
              <a:solidFill>
                <a:srgbClr val="000000"/>
              </a:solidFill>
              <a:latin typeface="Arial" panose="020B0604020202020204" pitchFamily="34" charset="0"/>
            </a:endParaRPr>
          </a:p>
          <a:p>
            <a:pPr>
              <a:buSzPct val="100000"/>
            </a:pPr>
            <a:r>
              <a:rPr lang="en-US" altLang="en-US" b="1">
                <a:solidFill>
                  <a:srgbClr val="000000"/>
                </a:solidFill>
                <a:latin typeface="Arial" panose="020B0604020202020204" pitchFamily="34" charset="0"/>
              </a:rPr>
              <a:t>In which direction will the equilibrium shift when each of the following changes are made to a system at equilibrium?</a:t>
            </a:r>
          </a:p>
          <a:p>
            <a:pPr>
              <a:buSzPct val="100000"/>
            </a:pPr>
            <a:endParaRPr lang="en-US" altLang="en-US" b="1">
              <a:solidFill>
                <a:srgbClr val="000000"/>
              </a:solidFill>
              <a:latin typeface="Arial" panose="020B0604020202020204" pitchFamily="34" charset="0"/>
            </a:endParaRPr>
          </a:p>
          <a:p>
            <a:pPr>
              <a:buSzPct val="100000"/>
            </a:pPr>
            <a:r>
              <a:rPr lang="en-US" altLang="en-US" b="1">
                <a:solidFill>
                  <a:srgbClr val="000000"/>
                </a:solidFill>
                <a:latin typeface="Arial" panose="020B0604020202020204" pitchFamily="34" charset="0"/>
              </a:rPr>
              <a:t>A)  add Cl</a:t>
            </a:r>
            <a:r>
              <a:rPr lang="en-US" altLang="en-US" b="1" baseline="-25000">
                <a:solidFill>
                  <a:srgbClr val="000000"/>
                </a:solidFill>
                <a:latin typeface="Arial" panose="020B0604020202020204" pitchFamily="34" charset="0"/>
              </a:rPr>
              <a:t>2</a:t>
            </a:r>
          </a:p>
          <a:p>
            <a:pPr>
              <a:buSzPct val="100000"/>
            </a:pPr>
            <a:endParaRPr lang="en-US" altLang="en-US" b="1">
              <a:solidFill>
                <a:srgbClr val="000000"/>
              </a:solidFill>
              <a:latin typeface="Arial" panose="020B0604020202020204" pitchFamily="34" charset="0"/>
            </a:endParaRPr>
          </a:p>
          <a:p>
            <a:pPr>
              <a:buSzPct val="100000"/>
            </a:pPr>
            <a:r>
              <a:rPr lang="en-US" altLang="en-US" b="1">
                <a:solidFill>
                  <a:srgbClr val="000000"/>
                </a:solidFill>
                <a:latin typeface="Arial" panose="020B0604020202020204" pitchFamily="34" charset="0"/>
              </a:rPr>
              <a:t>B)  temperature is increased</a:t>
            </a:r>
          </a:p>
          <a:p>
            <a:pPr>
              <a:buSzPct val="100000"/>
            </a:pPr>
            <a:endParaRPr lang="en-US" altLang="en-US" b="1">
              <a:solidFill>
                <a:srgbClr val="000000"/>
              </a:solidFill>
              <a:latin typeface="Arial" panose="020B0604020202020204" pitchFamily="34" charset="0"/>
            </a:endParaRPr>
          </a:p>
          <a:p>
            <a:pPr>
              <a:buSzPct val="100000"/>
            </a:pPr>
            <a:r>
              <a:rPr lang="en-US" altLang="en-US" b="1">
                <a:solidFill>
                  <a:srgbClr val="000000"/>
                </a:solidFill>
                <a:latin typeface="Arial" panose="020B0604020202020204" pitchFamily="34" charset="0"/>
              </a:rPr>
              <a:t>C)  the volume of the reaction system is decreased</a:t>
            </a:r>
          </a:p>
          <a:p>
            <a:pPr>
              <a:buSzPct val="100000"/>
            </a:pPr>
            <a:endParaRPr lang="en-US" altLang="en-US" b="1">
              <a:solidFill>
                <a:srgbClr val="000000"/>
              </a:solidFill>
              <a:latin typeface="Arial" panose="020B0604020202020204" pitchFamily="34" charset="0"/>
            </a:endParaRPr>
          </a:p>
          <a:p>
            <a:pPr>
              <a:buSzPct val="100000"/>
            </a:pPr>
            <a:r>
              <a:rPr lang="en-US" altLang="en-US" b="1">
                <a:solidFill>
                  <a:srgbClr val="000000"/>
                </a:solidFill>
                <a:latin typeface="Arial" panose="020B0604020202020204" pitchFamily="34" charset="0"/>
              </a:rPr>
              <a:t>D)  PCl</a:t>
            </a:r>
            <a:r>
              <a:rPr lang="en-US" altLang="en-US" b="1" baseline="-25000">
                <a:solidFill>
                  <a:srgbClr val="000000"/>
                </a:solidFill>
                <a:latin typeface="Arial" panose="020B0604020202020204" pitchFamily="34" charset="0"/>
              </a:rPr>
              <a:t>5</a:t>
            </a:r>
            <a:r>
              <a:rPr lang="en-US" altLang="en-US" b="1">
                <a:solidFill>
                  <a:srgbClr val="000000"/>
                </a:solidFill>
                <a:latin typeface="Arial" panose="020B0604020202020204" pitchFamily="34" charset="0"/>
              </a:rPr>
              <a:t> is added</a:t>
            </a:r>
          </a:p>
          <a:p>
            <a:pPr>
              <a:buSzPct val="100000"/>
            </a:pPr>
            <a:endParaRPr lang="en-US" altLang="en-US" b="1">
              <a:solidFill>
                <a:srgbClr val="000000"/>
              </a:solidFill>
              <a:latin typeface="Arial" panose="020B0604020202020204" pitchFamily="34" charset="0"/>
            </a:endParaRPr>
          </a:p>
          <a:p>
            <a:pPr>
              <a:buSzPct val="100000"/>
            </a:pPr>
            <a:r>
              <a:rPr lang="en-US" altLang="en-US" b="1">
                <a:solidFill>
                  <a:srgbClr val="000000"/>
                </a:solidFill>
                <a:latin typeface="Arial" panose="020B0604020202020204" pitchFamily="34" charset="0"/>
              </a:rPr>
              <a:t>E)  a catalyst is added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5298" name="Rectangle 1"/>
          <p:cNvSpPr>
            <a:spLocks noChangeArrowheads="1"/>
          </p:cNvSpPr>
          <p:nvPr/>
        </p:nvSpPr>
        <p:spPr bwMode="auto">
          <a:xfrm>
            <a:off x="3581400" y="4876800"/>
            <a:ext cx="2286000" cy="1219200"/>
          </a:xfrm>
          <a:prstGeom prst="rect">
            <a:avLst/>
          </a:prstGeom>
          <a:solidFill>
            <a:srgbClr val="FFFF00">
              <a:alpha val="50195"/>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55299" name="Text Box 2"/>
          <p:cNvSpPr txBox="1">
            <a:spLocks noChangeArrowheads="1"/>
          </p:cNvSpPr>
          <p:nvPr/>
        </p:nvSpPr>
        <p:spPr bwMode="auto">
          <a:xfrm>
            <a:off x="1676400" y="609600"/>
            <a:ext cx="5257800" cy="460375"/>
          </a:xfrm>
          <a:prstGeom prst="rect">
            <a:avLst/>
          </a:prstGeom>
          <a:gradFill rotWithShape="0">
            <a:gsLst>
              <a:gs pos="0">
                <a:srgbClr val="FFFFFF"/>
              </a:gs>
              <a:gs pos="100000">
                <a:srgbClr val="FF9218"/>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r">
              <a:spcBef>
                <a:spcPts val="1500"/>
              </a:spcBef>
              <a:buSzPct val="100000"/>
            </a:pPr>
            <a:r>
              <a:rPr lang="en-US" altLang="en-US" b="1">
                <a:solidFill>
                  <a:srgbClr val="000000"/>
                </a:solidFill>
                <a:latin typeface="Arial" panose="020B0604020202020204" pitchFamily="34" charset="0"/>
              </a:rPr>
              <a:t>II.  The Reaction Quotient - Q</a:t>
            </a:r>
          </a:p>
        </p:txBody>
      </p:sp>
      <p:sp>
        <p:nvSpPr>
          <p:cNvPr id="55300" name="Text Box 3"/>
          <p:cNvSpPr txBox="1">
            <a:spLocks noChangeArrowheads="1"/>
          </p:cNvSpPr>
          <p:nvPr/>
        </p:nvSpPr>
        <p:spPr bwMode="auto">
          <a:xfrm>
            <a:off x="838200" y="1295400"/>
            <a:ext cx="7696200" cy="173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a:solidFill>
                  <a:srgbClr val="000000"/>
                </a:solidFill>
                <a:latin typeface="Arial" panose="020B0604020202020204" pitchFamily="34" charset="0"/>
              </a:rPr>
              <a:t>At any time, t, the system can be sampled to determine the amounts of reactants and products present.  A ratio of products to reactants, calculated in the same manner as K tells us whether the system has come to equilibrium (Q = K) or whether the reaction has to proceed further from reactants to products (Q &lt; K) or in the reverse direction from products to reactants (Q &gt; K).</a:t>
            </a:r>
          </a:p>
        </p:txBody>
      </p:sp>
      <p:sp>
        <p:nvSpPr>
          <p:cNvPr id="55301" name="Text Box 4"/>
          <p:cNvSpPr txBox="1">
            <a:spLocks noChangeArrowheads="1"/>
          </p:cNvSpPr>
          <p:nvPr/>
        </p:nvSpPr>
        <p:spPr bwMode="auto">
          <a:xfrm>
            <a:off x="762000" y="3276600"/>
            <a:ext cx="76962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a:solidFill>
                  <a:srgbClr val="000000"/>
                </a:solidFill>
                <a:latin typeface="Arial" panose="020B0604020202020204" pitchFamily="34" charset="0"/>
              </a:rPr>
              <a:t>We use the molar concentrations of the substances in the reaction.  This is symbolized by using square brackets - [ ].</a:t>
            </a:r>
          </a:p>
        </p:txBody>
      </p:sp>
      <p:sp>
        <p:nvSpPr>
          <p:cNvPr id="55302" name="Text Box 5"/>
          <p:cNvSpPr txBox="1">
            <a:spLocks noChangeArrowheads="1"/>
          </p:cNvSpPr>
          <p:nvPr/>
        </p:nvSpPr>
        <p:spPr bwMode="auto">
          <a:xfrm>
            <a:off x="762000" y="4114800"/>
            <a:ext cx="7696200"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a:solidFill>
                  <a:srgbClr val="000000"/>
                </a:solidFill>
                <a:latin typeface="Arial" panose="020B0604020202020204" pitchFamily="34" charset="0"/>
              </a:rPr>
              <a:t>For a general reaction      aA  + bB            cC  +  dD where a, b, c, and d are the numerical coefficients in the balanced equation, Q (and K) can be calculated as</a:t>
            </a:r>
          </a:p>
        </p:txBody>
      </p:sp>
      <p:pic>
        <p:nvPicPr>
          <p:cNvPr id="5530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4267200"/>
            <a:ext cx="762000" cy="254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5304" name="Group 7"/>
          <p:cNvGrpSpPr>
            <a:grpSpLocks/>
          </p:cNvGrpSpPr>
          <p:nvPr/>
        </p:nvGrpSpPr>
        <p:grpSpPr bwMode="auto">
          <a:xfrm>
            <a:off x="3810000" y="5029200"/>
            <a:ext cx="1751013" cy="823913"/>
            <a:chOff x="2400" y="3168"/>
            <a:chExt cx="1103" cy="519"/>
          </a:xfrm>
        </p:grpSpPr>
        <p:sp>
          <p:nvSpPr>
            <p:cNvPr id="55305" name="Text Box 8"/>
            <p:cNvSpPr txBox="1">
              <a:spLocks noChangeArrowheads="1"/>
            </p:cNvSpPr>
            <p:nvPr/>
          </p:nvSpPr>
          <p:spPr bwMode="auto">
            <a:xfrm>
              <a:off x="2400" y="3264"/>
              <a:ext cx="525"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b="1">
                  <a:solidFill>
                    <a:srgbClr val="000000"/>
                  </a:solidFill>
                  <a:latin typeface="Arial" panose="020B0604020202020204" pitchFamily="34" charset="0"/>
                </a:rPr>
                <a:t>Q = </a:t>
              </a:r>
            </a:p>
          </p:txBody>
        </p:sp>
        <p:sp>
          <p:nvSpPr>
            <p:cNvPr id="55306" name="Text Box 9"/>
            <p:cNvSpPr txBox="1">
              <a:spLocks noChangeArrowheads="1"/>
            </p:cNvSpPr>
            <p:nvPr/>
          </p:nvSpPr>
          <p:spPr bwMode="auto">
            <a:xfrm>
              <a:off x="2821" y="3168"/>
              <a:ext cx="682"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b="1">
                  <a:solidFill>
                    <a:srgbClr val="000000"/>
                  </a:solidFill>
                  <a:latin typeface="Arial" panose="020B0604020202020204" pitchFamily="34" charset="0"/>
                </a:rPr>
                <a:t>[C]</a:t>
              </a:r>
              <a:r>
                <a:rPr lang="en-US" altLang="en-US" sz="1800" b="1" baseline="30000">
                  <a:solidFill>
                    <a:srgbClr val="000000"/>
                  </a:solidFill>
                  <a:latin typeface="Arial" panose="020B0604020202020204" pitchFamily="34" charset="0"/>
                </a:rPr>
                <a:t>c</a:t>
              </a:r>
              <a:r>
                <a:rPr lang="en-US" altLang="en-US" sz="1800" b="1">
                  <a:solidFill>
                    <a:srgbClr val="000000"/>
                  </a:solidFill>
                  <a:latin typeface="Arial" panose="020B0604020202020204" pitchFamily="34" charset="0"/>
                </a:rPr>
                <a:t>[D]</a:t>
              </a:r>
              <a:r>
                <a:rPr lang="en-US" altLang="en-US" sz="1800" b="1" baseline="30000">
                  <a:solidFill>
                    <a:srgbClr val="000000"/>
                  </a:solidFill>
                  <a:latin typeface="Arial" panose="020B0604020202020204" pitchFamily="34" charset="0"/>
                </a:rPr>
                <a:t>d</a:t>
              </a:r>
            </a:p>
          </p:txBody>
        </p:sp>
        <p:sp>
          <p:nvSpPr>
            <p:cNvPr id="55307" name="Text Box 10"/>
            <p:cNvSpPr txBox="1">
              <a:spLocks noChangeArrowheads="1"/>
            </p:cNvSpPr>
            <p:nvPr/>
          </p:nvSpPr>
          <p:spPr bwMode="auto">
            <a:xfrm>
              <a:off x="2821" y="3456"/>
              <a:ext cx="682"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b="1">
                  <a:solidFill>
                    <a:srgbClr val="000000"/>
                  </a:solidFill>
                  <a:latin typeface="Arial" panose="020B0604020202020204" pitchFamily="34" charset="0"/>
                </a:rPr>
                <a:t>[A]</a:t>
              </a:r>
              <a:r>
                <a:rPr lang="en-US" altLang="en-US" sz="1800" b="1" baseline="30000">
                  <a:solidFill>
                    <a:srgbClr val="000000"/>
                  </a:solidFill>
                  <a:latin typeface="Arial" panose="020B0604020202020204" pitchFamily="34" charset="0"/>
                </a:rPr>
                <a:t>a</a:t>
              </a:r>
              <a:r>
                <a:rPr lang="en-US" altLang="en-US" sz="1800" b="1">
                  <a:solidFill>
                    <a:srgbClr val="000000"/>
                  </a:solidFill>
                  <a:latin typeface="Arial" panose="020B0604020202020204" pitchFamily="34" charset="0"/>
                </a:rPr>
                <a:t>[B]</a:t>
              </a:r>
              <a:r>
                <a:rPr lang="en-US" altLang="en-US" sz="1800" b="1" baseline="30000">
                  <a:solidFill>
                    <a:srgbClr val="000000"/>
                  </a:solidFill>
                  <a:latin typeface="Arial" panose="020B0604020202020204" pitchFamily="34" charset="0"/>
                </a:rPr>
                <a:t>b</a:t>
              </a:r>
            </a:p>
          </p:txBody>
        </p:sp>
        <p:sp>
          <p:nvSpPr>
            <p:cNvPr id="55308" name="Line 11"/>
            <p:cNvSpPr>
              <a:spLocks noChangeShapeType="1"/>
            </p:cNvSpPr>
            <p:nvPr/>
          </p:nvSpPr>
          <p:spPr bwMode="auto">
            <a:xfrm>
              <a:off x="2821" y="3456"/>
              <a:ext cx="630" cy="0"/>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1828800" y="403225"/>
            <a:ext cx="70866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250"/>
              </a:spcBef>
              <a:buSzPct val="100000"/>
            </a:pPr>
            <a:r>
              <a:rPr lang="en-US" altLang="en-US" sz="2000" b="1">
                <a:solidFill>
                  <a:srgbClr val="000000"/>
                </a:solidFill>
                <a:latin typeface="Arial" panose="020B0604020202020204" pitchFamily="34" charset="0"/>
              </a:rPr>
              <a:t>Reaction direction and the relative sizes of Q and K.</a:t>
            </a:r>
          </a:p>
        </p:txBody>
      </p:sp>
      <p:grpSp>
        <p:nvGrpSpPr>
          <p:cNvPr id="28674" name="Group 2"/>
          <p:cNvGrpSpPr>
            <a:grpSpLocks/>
          </p:cNvGrpSpPr>
          <p:nvPr/>
        </p:nvGrpSpPr>
        <p:grpSpPr bwMode="auto">
          <a:xfrm>
            <a:off x="3276600" y="2057400"/>
            <a:ext cx="2360613" cy="4164013"/>
            <a:chOff x="2064" y="1296"/>
            <a:chExt cx="1487" cy="2623"/>
          </a:xfrm>
        </p:grpSpPr>
        <p:pic>
          <p:nvPicPr>
            <p:cNvPr id="57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4" y="1296"/>
              <a:ext cx="1438" cy="2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364" name="Text Box 4"/>
            <p:cNvSpPr txBox="1">
              <a:spLocks noChangeArrowheads="1"/>
            </p:cNvSpPr>
            <p:nvPr/>
          </p:nvSpPr>
          <p:spPr bwMode="auto">
            <a:xfrm>
              <a:off x="2064" y="3497"/>
              <a:ext cx="1487" cy="4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ctr">
                <a:spcBef>
                  <a:spcPts val="225"/>
                </a:spcBef>
                <a:buSzPct val="100000"/>
              </a:pPr>
              <a:r>
                <a:rPr lang="en-US" altLang="en-US" sz="1800">
                  <a:solidFill>
                    <a:srgbClr val="000000"/>
                  </a:solidFill>
                  <a:latin typeface="Arial" panose="020B0604020202020204" pitchFamily="34" charset="0"/>
                </a:rPr>
                <a:t>Equilibrium: </a:t>
              </a:r>
            </a:p>
            <a:p>
              <a:pPr algn="ctr">
                <a:spcBef>
                  <a:spcPts val="225"/>
                </a:spcBef>
                <a:buSzPct val="100000"/>
              </a:pPr>
              <a:r>
                <a:rPr lang="en-US" altLang="en-US" sz="1800">
                  <a:solidFill>
                    <a:srgbClr val="000000"/>
                  </a:solidFill>
                  <a:latin typeface="Arial" panose="020B0604020202020204" pitchFamily="34" charset="0"/>
                </a:rPr>
                <a:t>no net change</a:t>
              </a:r>
            </a:p>
          </p:txBody>
        </p:sp>
      </p:grpSp>
      <p:grpSp>
        <p:nvGrpSpPr>
          <p:cNvPr id="28677" name="Group 5"/>
          <p:cNvGrpSpPr>
            <a:grpSpLocks/>
          </p:cNvGrpSpPr>
          <p:nvPr/>
        </p:nvGrpSpPr>
        <p:grpSpPr bwMode="auto">
          <a:xfrm>
            <a:off x="304800" y="1981200"/>
            <a:ext cx="2513013" cy="3979863"/>
            <a:chOff x="192" y="1248"/>
            <a:chExt cx="1583" cy="2507"/>
          </a:xfrm>
        </p:grpSpPr>
        <p:pic>
          <p:nvPicPr>
            <p:cNvPr id="5736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1248"/>
              <a:ext cx="1485" cy="23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361" name="Text Box 7"/>
            <p:cNvSpPr txBox="1">
              <a:spLocks noChangeArrowheads="1"/>
            </p:cNvSpPr>
            <p:nvPr/>
          </p:nvSpPr>
          <p:spPr bwMode="auto">
            <a:xfrm>
              <a:off x="192" y="3524"/>
              <a:ext cx="1583"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a:solidFill>
                    <a:srgbClr val="000000"/>
                  </a:solidFill>
                  <a:latin typeface="Arial" panose="020B0604020202020204" pitchFamily="34" charset="0"/>
                </a:rPr>
                <a:t>reactants       products</a:t>
              </a:r>
            </a:p>
          </p:txBody>
        </p:sp>
        <p:sp>
          <p:nvSpPr>
            <p:cNvPr id="57362" name="Line 8"/>
            <p:cNvSpPr>
              <a:spLocks noChangeShapeType="1"/>
            </p:cNvSpPr>
            <p:nvPr/>
          </p:nvSpPr>
          <p:spPr bwMode="auto">
            <a:xfrm>
              <a:off x="864" y="3646"/>
              <a:ext cx="239" cy="0"/>
            </a:xfrm>
            <a:prstGeom prst="line">
              <a:avLst/>
            </a:prstGeom>
            <a:noFill/>
            <a:ln w="38160">
              <a:solidFill>
                <a:srgbClr val="ED181E"/>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28681" name="Group 9"/>
          <p:cNvGrpSpPr>
            <a:grpSpLocks/>
          </p:cNvGrpSpPr>
          <p:nvPr/>
        </p:nvGrpSpPr>
        <p:grpSpPr bwMode="auto">
          <a:xfrm>
            <a:off x="2438400" y="2614613"/>
            <a:ext cx="1141413" cy="1446212"/>
            <a:chOff x="1536" y="1647"/>
            <a:chExt cx="719" cy="911"/>
          </a:xfrm>
        </p:grpSpPr>
        <p:sp>
          <p:nvSpPr>
            <p:cNvPr id="57358" name="AutoShape 10"/>
            <p:cNvSpPr>
              <a:spLocks noChangeArrowheads="1"/>
            </p:cNvSpPr>
            <p:nvPr/>
          </p:nvSpPr>
          <p:spPr bwMode="auto">
            <a:xfrm>
              <a:off x="1632" y="2079"/>
              <a:ext cx="479" cy="479"/>
            </a:xfrm>
            <a:prstGeom prst="rightArrow">
              <a:avLst>
                <a:gd name="adj1" fmla="val 50000"/>
                <a:gd name="adj2" fmla="val 25000"/>
              </a:avLst>
            </a:prstGeom>
            <a:gradFill rotWithShape="0">
              <a:gsLst>
                <a:gs pos="0">
                  <a:srgbClr val="808080"/>
                </a:gs>
                <a:gs pos="100000">
                  <a:srgbClr val="FFFFFF"/>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57359" name="Text Box 11"/>
            <p:cNvSpPr txBox="1">
              <a:spLocks noChangeArrowheads="1"/>
            </p:cNvSpPr>
            <p:nvPr/>
          </p:nvSpPr>
          <p:spPr bwMode="auto">
            <a:xfrm>
              <a:off x="1536" y="1647"/>
              <a:ext cx="719" cy="404"/>
            </a:xfrm>
            <a:prstGeom prst="rect">
              <a:avLst/>
            </a:prstGeom>
            <a:solidFill>
              <a:srgbClr val="FFFFFF">
                <a:alpha val="50195"/>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b="1" i="1">
                  <a:solidFill>
                    <a:srgbClr val="ED181E"/>
                  </a:solidFill>
                </a:rPr>
                <a:t>Reaction Progress</a:t>
              </a:r>
            </a:p>
          </p:txBody>
        </p:sp>
      </p:grpSp>
      <p:grpSp>
        <p:nvGrpSpPr>
          <p:cNvPr id="28684" name="Group 12"/>
          <p:cNvGrpSpPr>
            <a:grpSpLocks/>
          </p:cNvGrpSpPr>
          <p:nvPr/>
        </p:nvGrpSpPr>
        <p:grpSpPr bwMode="auto">
          <a:xfrm>
            <a:off x="6324600" y="990600"/>
            <a:ext cx="2589213" cy="4972050"/>
            <a:chOff x="3984" y="624"/>
            <a:chExt cx="1631" cy="3132"/>
          </a:xfrm>
        </p:grpSpPr>
        <p:pic>
          <p:nvPicPr>
            <p:cNvPr id="57354"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4" y="624"/>
              <a:ext cx="1485" cy="2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7355" name="Group 14"/>
            <p:cNvGrpSpPr>
              <a:grpSpLocks/>
            </p:cNvGrpSpPr>
            <p:nvPr/>
          </p:nvGrpSpPr>
          <p:grpSpPr bwMode="auto">
            <a:xfrm>
              <a:off x="4032" y="3525"/>
              <a:ext cx="1583" cy="231"/>
              <a:chOff x="4032" y="3525"/>
              <a:chExt cx="1583" cy="231"/>
            </a:xfrm>
          </p:grpSpPr>
          <p:sp>
            <p:nvSpPr>
              <p:cNvPr id="57356" name="Line 15"/>
              <p:cNvSpPr>
                <a:spLocks noChangeShapeType="1"/>
              </p:cNvSpPr>
              <p:nvPr/>
            </p:nvSpPr>
            <p:spPr bwMode="auto">
              <a:xfrm flipH="1">
                <a:off x="4703" y="3634"/>
                <a:ext cx="241" cy="0"/>
              </a:xfrm>
              <a:prstGeom prst="line">
                <a:avLst/>
              </a:prstGeom>
              <a:noFill/>
              <a:ln w="38160">
                <a:solidFill>
                  <a:srgbClr val="ED181E"/>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7357" name="Text Box 16"/>
              <p:cNvSpPr txBox="1">
                <a:spLocks noChangeArrowheads="1"/>
              </p:cNvSpPr>
              <p:nvPr/>
            </p:nvSpPr>
            <p:spPr bwMode="auto">
              <a:xfrm>
                <a:off x="4032" y="3525"/>
                <a:ext cx="1583"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a:solidFill>
                      <a:srgbClr val="000000"/>
                    </a:solidFill>
                    <a:latin typeface="Arial" panose="020B0604020202020204" pitchFamily="34" charset="0"/>
                  </a:rPr>
                  <a:t>reactants       products</a:t>
                </a:r>
              </a:p>
            </p:txBody>
          </p:sp>
        </p:grpSp>
      </p:grpSp>
      <p:grpSp>
        <p:nvGrpSpPr>
          <p:cNvPr id="28689" name="Group 17"/>
          <p:cNvGrpSpPr>
            <a:grpSpLocks/>
          </p:cNvGrpSpPr>
          <p:nvPr/>
        </p:nvGrpSpPr>
        <p:grpSpPr bwMode="auto">
          <a:xfrm>
            <a:off x="5486400" y="2590800"/>
            <a:ext cx="1141413" cy="1470025"/>
            <a:chOff x="3456" y="1632"/>
            <a:chExt cx="719" cy="926"/>
          </a:xfrm>
        </p:grpSpPr>
        <p:sp>
          <p:nvSpPr>
            <p:cNvPr id="57352" name="AutoShape 18"/>
            <p:cNvSpPr>
              <a:spLocks noChangeArrowheads="1"/>
            </p:cNvSpPr>
            <p:nvPr/>
          </p:nvSpPr>
          <p:spPr bwMode="auto">
            <a:xfrm flipH="1">
              <a:off x="3504" y="2079"/>
              <a:ext cx="527" cy="479"/>
            </a:xfrm>
            <a:prstGeom prst="rightArrow">
              <a:avLst>
                <a:gd name="adj1" fmla="val 50000"/>
                <a:gd name="adj2" fmla="val 27505"/>
              </a:avLst>
            </a:prstGeom>
            <a:gradFill rotWithShape="0">
              <a:gsLst>
                <a:gs pos="0">
                  <a:srgbClr val="808080"/>
                </a:gs>
                <a:gs pos="100000">
                  <a:srgbClr val="FFFFFF"/>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57353" name="Text Box 19"/>
            <p:cNvSpPr txBox="1">
              <a:spLocks noChangeArrowheads="1"/>
            </p:cNvSpPr>
            <p:nvPr/>
          </p:nvSpPr>
          <p:spPr bwMode="auto">
            <a:xfrm>
              <a:off x="3456" y="1632"/>
              <a:ext cx="719" cy="404"/>
            </a:xfrm>
            <a:prstGeom prst="rect">
              <a:avLst/>
            </a:prstGeom>
            <a:solidFill>
              <a:srgbClr val="FFFFFF">
                <a:alpha val="50195"/>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b="1" i="1">
                  <a:solidFill>
                    <a:srgbClr val="ED181E"/>
                  </a:solidFill>
                </a:rPr>
                <a:t>Reaction Progress</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28674"/>
                                        </p:tgtEl>
                                        <p:attrNameLst>
                                          <p:attrName>style.visibility</p:attrName>
                                        </p:attrNameLst>
                                      </p:cBhvr>
                                      <p:to>
                                        <p:strVal val="visible"/>
                                      </p:to>
                                    </p:set>
                                    <p:animEffect transition="in" filter="dissolve">
                                      <p:cBhvr additive="repl">
                                        <p:cTn id="7" dur="500"/>
                                        <p:tgtEl>
                                          <p:spTgt spid="28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28677"/>
                                        </p:tgtEl>
                                        <p:attrNameLst>
                                          <p:attrName>style.visibility</p:attrName>
                                        </p:attrNameLst>
                                      </p:cBhvr>
                                      <p:to>
                                        <p:strVal val="visible"/>
                                      </p:to>
                                    </p:set>
                                    <p:animEffect transition="in" filter="wipe(left)">
                                      <p:cBhvr additive="repl">
                                        <p:cTn id="12" dur="500"/>
                                        <p:tgtEl>
                                          <p:spTgt spid="28677"/>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additive="repl">
                                        <p:cTn id="15" dur="1" fill="hold">
                                          <p:stCondLst>
                                            <p:cond delay="0"/>
                                          </p:stCondLst>
                                        </p:cTn>
                                        <p:tgtEl>
                                          <p:spTgt spid="28681"/>
                                        </p:tgtEl>
                                        <p:attrNameLst>
                                          <p:attrName>style.visibility</p:attrName>
                                        </p:attrNameLst>
                                      </p:cBhvr>
                                      <p:to>
                                        <p:strVal val="visible"/>
                                      </p:to>
                                    </p:set>
                                    <p:animEffect transition="in" filter="wipe(left)">
                                      <p:cBhvr additive="repl">
                                        <p:cTn id="16" dur="2000"/>
                                        <p:tgtEl>
                                          <p:spTgt spid="2868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2" fill="hold" nodeType="clickEffect">
                                  <p:stCondLst>
                                    <p:cond delay="0"/>
                                  </p:stCondLst>
                                  <p:childTnLst>
                                    <p:set>
                                      <p:cBhvr additive="repl">
                                        <p:cTn id="20" dur="1" fill="hold">
                                          <p:stCondLst>
                                            <p:cond delay="0"/>
                                          </p:stCondLst>
                                        </p:cTn>
                                        <p:tgtEl>
                                          <p:spTgt spid="28684"/>
                                        </p:tgtEl>
                                        <p:attrNameLst>
                                          <p:attrName>style.visibility</p:attrName>
                                        </p:attrNameLst>
                                      </p:cBhvr>
                                      <p:to>
                                        <p:strVal val="visible"/>
                                      </p:to>
                                    </p:set>
                                    <p:animEffect transition="in" filter="wipe(right)">
                                      <p:cBhvr additive="repl">
                                        <p:cTn id="21" dur="500"/>
                                        <p:tgtEl>
                                          <p:spTgt spid="28684"/>
                                        </p:tgtEl>
                                      </p:cBhvr>
                                    </p:animEffect>
                                  </p:childTnLst>
                                </p:cTn>
                              </p:par>
                            </p:childTnLst>
                          </p:cTn>
                        </p:par>
                        <p:par>
                          <p:cTn id="22" fill="hold" nodeType="afterGroup">
                            <p:stCondLst>
                              <p:cond delay="500"/>
                            </p:stCondLst>
                            <p:childTnLst>
                              <p:par>
                                <p:cTn id="23" presetID="22" presetClass="entr" presetSubtype="2" fill="hold" nodeType="afterEffect">
                                  <p:stCondLst>
                                    <p:cond delay="0"/>
                                  </p:stCondLst>
                                  <p:childTnLst>
                                    <p:set>
                                      <p:cBhvr additive="repl">
                                        <p:cTn id="24" dur="1" fill="hold">
                                          <p:stCondLst>
                                            <p:cond delay="0"/>
                                          </p:stCondLst>
                                        </p:cTn>
                                        <p:tgtEl>
                                          <p:spTgt spid="28689"/>
                                        </p:tgtEl>
                                        <p:attrNameLst>
                                          <p:attrName>style.visibility</p:attrName>
                                        </p:attrNameLst>
                                      </p:cBhvr>
                                      <p:to>
                                        <p:strVal val="visible"/>
                                      </p:to>
                                    </p:set>
                                    <p:animEffect transition="in" filter="wipe(right)">
                                      <p:cBhvr additive="repl">
                                        <p:cTn id="25" dur="1000"/>
                                        <p:tgtEl>
                                          <p:spTgt spid="28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noChangeArrowheads="1"/>
          </p:cNvSpPr>
          <p:nvPr>
            <p:ph type="title"/>
          </p:nvPr>
        </p:nvSpPr>
        <p:spPr/>
        <p:txBody>
          <a:bodyPr/>
          <a:lstStyle/>
          <a:p>
            <a:r>
              <a:rPr lang="en-US" altLang="en-US" smtClean="0"/>
              <a:t>The Concept of Equilibrium</a:t>
            </a:r>
          </a:p>
        </p:txBody>
      </p:sp>
      <p:pic>
        <p:nvPicPr>
          <p:cNvPr id="8195" name="Picture 3" descr="Graphs ay and b show equilibrium for concentration and rate versus time. Graph ay. A graph has time on the x-axis and concentration on the y-axis, both axes are unscaled. Curves are plotted for N O 2 and N 2, O 4. The curve for N 2, O 4 starts high on the y-axis and decreases with a concave shape, flattening about halfway down the y-axis; the curve for N O 2 begins at the origin and increases rapidly before slowly flattening much higher than but parallel to the level at which N 2, O 4 flattened. A vertical dashed line is drawn through both curves and intersects the x-axis where equilibrium is achieved, which is the point where concentrations stop changing. Graph b. A graph has time on the x-axis and rate on the y-axis; both axes are unscaled. Two curves are plotted, one for k sub f times concentration of N 2, O 4 and one for k sub r times concentration of N O 2 to the power 2. Initially, the k sub f line decreases from high on the y-axis and k sub r increases from the origin; both then converge at the same point and merge into a single horizontal line. Equilibrium is achieved when rates are equal and is represented by a vertical dashed line through both curves intersecting the x-axis."/>
          <p:cNvPicPr>
            <a:picLocks noChangeAspect="1"/>
          </p:cNvPicPr>
          <p:nvPr/>
        </p:nvPicPr>
        <p:blipFill>
          <a:blip r:embed="rId2">
            <a:extLst>
              <a:ext uri="{28A0092B-C50C-407E-A947-70E740481C1C}">
                <a14:useLocalDpi xmlns:a14="http://schemas.microsoft.com/office/drawing/2010/main" val="0"/>
              </a:ext>
            </a:extLst>
          </a:blip>
          <a:srcRect b="5498"/>
          <a:stretch>
            <a:fillRect/>
          </a:stretch>
        </p:blipFill>
        <p:spPr bwMode="auto">
          <a:xfrm>
            <a:off x="990600" y="1600200"/>
            <a:ext cx="701040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Content Placeholder 2"/>
          <p:cNvSpPr>
            <a:spLocks noGrp="1" noChangeArrowheads="1"/>
          </p:cNvSpPr>
          <p:nvPr>
            <p:ph idx="1"/>
          </p:nvPr>
        </p:nvSpPr>
        <p:spPr>
          <a:xfrm>
            <a:off x="457200" y="3711575"/>
            <a:ext cx="8153400" cy="2609850"/>
          </a:xfrm>
        </p:spPr>
        <p:txBody>
          <a:bodyPr/>
          <a:lstStyle/>
          <a:p>
            <a:r>
              <a:rPr lang="en-US" altLang="en-US" sz="2400" smtClean="0"/>
              <a:t>As a system approaches equilibrium, both the forward and reverse reactions are occurring.</a:t>
            </a:r>
          </a:p>
          <a:p>
            <a:r>
              <a:rPr lang="en-US" altLang="en-US" sz="2400" smtClean="0"/>
              <a:t>At equilibrium, the forward and reverse reactions are proceeding </a:t>
            </a:r>
            <a:r>
              <a:rPr lang="en-US" altLang="en-US" sz="2400" b="1" smtClean="0"/>
              <a:t>at the same rate</a:t>
            </a:r>
            <a:r>
              <a:rPr lang="en-US" altLang="en-US" sz="2400" smtClean="0"/>
              <a:t>.</a:t>
            </a:r>
          </a:p>
          <a:p>
            <a:r>
              <a:rPr lang="en-US" altLang="en-US" sz="2400" smtClean="0"/>
              <a:t>Once equilibrium is achieved, the </a:t>
            </a:r>
            <a:r>
              <a:rPr lang="en-US" altLang="en-US" sz="2400" b="1" smtClean="0"/>
              <a:t>amount </a:t>
            </a:r>
            <a:r>
              <a:rPr lang="en-US" altLang="en-US" sz="2400" smtClean="0"/>
              <a:t>of each reactant and product remains constant.</a:t>
            </a:r>
            <a:endParaRPr lang="en-US" altLang="en-US" sz="26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noChangeArrowheads="1"/>
          </p:cNvSpPr>
          <p:nvPr>
            <p:ph type="title"/>
          </p:nvPr>
        </p:nvSpPr>
        <p:spPr/>
        <p:txBody>
          <a:bodyPr/>
          <a:lstStyle/>
          <a:p>
            <a:r>
              <a:rPr lang="en-US" altLang="en-US" smtClean="0"/>
              <a:t>Comparing </a:t>
            </a:r>
            <a:r>
              <a:rPr lang="en-US" altLang="en-US" i="1" smtClean="0"/>
              <a:t>Q</a:t>
            </a:r>
            <a:r>
              <a:rPr lang="en-US" altLang="en-US" smtClean="0"/>
              <a:t> and </a:t>
            </a:r>
            <a:r>
              <a:rPr lang="en-US" altLang="en-US" i="1" smtClean="0"/>
              <a:t>K</a:t>
            </a:r>
            <a:endParaRPr lang="en-US" altLang="en-US" smtClean="0"/>
          </a:p>
        </p:txBody>
      </p:sp>
      <p:sp>
        <p:nvSpPr>
          <p:cNvPr id="59395" name="Content Placeholder 2"/>
          <p:cNvSpPr>
            <a:spLocks noGrp="1" noChangeArrowheads="1"/>
          </p:cNvSpPr>
          <p:nvPr>
            <p:ph idx="1"/>
          </p:nvPr>
        </p:nvSpPr>
        <p:spPr>
          <a:xfrm>
            <a:off x="457200" y="1600200"/>
            <a:ext cx="4114800" cy="4525963"/>
          </a:xfrm>
        </p:spPr>
        <p:txBody>
          <a:bodyPr/>
          <a:lstStyle/>
          <a:p>
            <a:r>
              <a:rPr lang="en-US" altLang="en-US" sz="2400" smtClean="0"/>
              <a:t>Nature wants </a:t>
            </a:r>
            <a:r>
              <a:rPr lang="en-US" altLang="en-US" sz="2400" i="1" smtClean="0"/>
              <a:t>Q</a:t>
            </a:r>
            <a:r>
              <a:rPr lang="en-US" altLang="en-US" sz="2400" smtClean="0"/>
              <a:t> = </a:t>
            </a:r>
            <a:r>
              <a:rPr lang="en-US" altLang="en-US" sz="2400" i="1" smtClean="0"/>
              <a:t>K.</a:t>
            </a:r>
          </a:p>
          <a:p>
            <a:r>
              <a:rPr lang="en-US" altLang="en-US" sz="2400" smtClean="0"/>
              <a:t>If </a:t>
            </a:r>
            <a:r>
              <a:rPr lang="en-US" altLang="en-US" sz="2400" i="1" smtClean="0"/>
              <a:t>Q</a:t>
            </a:r>
            <a:r>
              <a:rPr lang="en-US" altLang="en-US" sz="2400" smtClean="0"/>
              <a:t> &lt; </a:t>
            </a:r>
            <a:r>
              <a:rPr lang="en-US" altLang="en-US" sz="2400" i="1" smtClean="0"/>
              <a:t>K</a:t>
            </a:r>
            <a:r>
              <a:rPr lang="en-US" altLang="en-US" sz="2400" smtClean="0"/>
              <a:t>, nature will make the reaction proceed to products.</a:t>
            </a:r>
          </a:p>
          <a:p>
            <a:r>
              <a:rPr lang="en-US" altLang="en-US" sz="2400" smtClean="0"/>
              <a:t>If </a:t>
            </a:r>
            <a:r>
              <a:rPr lang="en-US" altLang="en-US" sz="2400" i="1" smtClean="0"/>
              <a:t>Q</a:t>
            </a:r>
            <a:r>
              <a:rPr lang="en-US" altLang="en-US" sz="2400" smtClean="0"/>
              <a:t> = </a:t>
            </a:r>
            <a:r>
              <a:rPr lang="en-US" altLang="en-US" sz="2400" i="1" smtClean="0"/>
              <a:t>K</a:t>
            </a:r>
            <a:r>
              <a:rPr lang="en-US" altLang="en-US" sz="2400" smtClean="0"/>
              <a:t>, the reaction is in equilibrium.</a:t>
            </a:r>
          </a:p>
          <a:p>
            <a:r>
              <a:rPr lang="en-US" altLang="en-US" sz="2400" smtClean="0"/>
              <a:t>If </a:t>
            </a:r>
            <a:r>
              <a:rPr lang="en-US" altLang="en-US" sz="2400" i="1" smtClean="0"/>
              <a:t>Q</a:t>
            </a:r>
            <a:r>
              <a:rPr lang="en-US" altLang="en-US" sz="2400" smtClean="0"/>
              <a:t> &gt; </a:t>
            </a:r>
            <a:r>
              <a:rPr lang="en-US" altLang="en-US" sz="2400" i="1" smtClean="0"/>
              <a:t>K</a:t>
            </a:r>
            <a:r>
              <a:rPr lang="en-US" altLang="en-US" sz="2400" smtClean="0"/>
              <a:t>, nature will make the reaction proceed to reactants.</a:t>
            </a:r>
            <a:endParaRPr lang="en-US" altLang="en-US" sz="2600" smtClean="0"/>
          </a:p>
        </p:txBody>
      </p:sp>
      <p:pic>
        <p:nvPicPr>
          <p:cNvPr id="59396" name="Picture 3" descr="If Q is less than K, the reaction proceeds forward to form more products. At equilibrium, Q equals K. If Q is greater than K, the reverse reaction proceeds to form more reactants."/>
          <p:cNvPicPr>
            <a:picLocks noChangeAspect="1"/>
          </p:cNvPicPr>
          <p:nvPr/>
        </p:nvPicPr>
        <p:blipFill>
          <a:blip r:embed="rId2">
            <a:extLst>
              <a:ext uri="{28A0092B-C50C-407E-A947-70E740481C1C}">
                <a14:useLocalDpi xmlns:a14="http://schemas.microsoft.com/office/drawing/2010/main" val="0"/>
              </a:ext>
            </a:extLst>
          </a:blip>
          <a:srcRect b="2336"/>
          <a:stretch>
            <a:fillRect/>
          </a:stretch>
        </p:blipFill>
        <p:spPr bwMode="auto">
          <a:xfrm>
            <a:off x="5334000" y="1711325"/>
            <a:ext cx="3081338"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1"/>
          <p:cNvSpPr txBox="1">
            <a:spLocks noChangeArrowheads="1"/>
          </p:cNvSpPr>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67A1C643-28CA-41D9-8073-D04D11B5ACCA}" type="slidenum">
              <a:rPr lang="en-US" altLang="en-US" sz="1400">
                <a:solidFill>
                  <a:srgbClr val="000000"/>
                </a:solidFill>
              </a:rPr>
              <a:pPr algn="r">
                <a:buSzPct val="100000"/>
              </a:pPr>
              <a:t>31</a:t>
            </a:fld>
            <a:endParaRPr lang="en-US" altLang="en-US" sz="1400">
              <a:solidFill>
                <a:srgbClr val="000000"/>
              </a:solidFill>
            </a:endParaRPr>
          </a:p>
        </p:txBody>
      </p:sp>
      <p:pic>
        <p:nvPicPr>
          <p:cNvPr id="604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33400"/>
            <a:ext cx="7442200" cy="6096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0420" name="Text Box 3"/>
          <p:cNvSpPr txBox="1">
            <a:spLocks noChangeArrowheads="1"/>
          </p:cNvSpPr>
          <p:nvPr/>
        </p:nvSpPr>
        <p:spPr bwMode="auto">
          <a:xfrm>
            <a:off x="228600" y="-46038"/>
            <a:ext cx="8458200" cy="7016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ctr">
              <a:buSzPct val="100000"/>
            </a:pPr>
            <a:r>
              <a:rPr lang="en-US" altLang="en-US" sz="4000" i="1">
                <a:solidFill>
                  <a:srgbClr val="000000"/>
                </a:solidFill>
              </a:rPr>
              <a:t>Q</a:t>
            </a:r>
            <a:r>
              <a:rPr lang="en-US" altLang="en-US" sz="4000">
                <a:solidFill>
                  <a:srgbClr val="000000"/>
                </a:solidFill>
              </a:rPr>
              <a:t>, </a:t>
            </a:r>
            <a:r>
              <a:rPr lang="en-US" altLang="en-US" sz="4000" i="1">
                <a:solidFill>
                  <a:srgbClr val="000000"/>
                </a:solidFill>
              </a:rPr>
              <a:t>K,</a:t>
            </a:r>
            <a:r>
              <a:rPr lang="en-US" altLang="en-US" sz="4000">
                <a:solidFill>
                  <a:srgbClr val="000000"/>
                </a:solidFill>
              </a:rPr>
              <a:t> and the Direction of Reaction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1"/>
          <p:cNvSpPr txBox="1">
            <a:spLocks noChangeArrowheads="1"/>
          </p:cNvSpPr>
          <p:nvPr/>
        </p:nvSpPr>
        <p:spPr bwMode="auto">
          <a:xfrm>
            <a:off x="704850" y="193675"/>
            <a:ext cx="6927850" cy="588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b="1">
                <a:solidFill>
                  <a:srgbClr val="000000"/>
                </a:solidFill>
                <a:latin typeface="Arial" panose="020B0604020202020204" pitchFamily="34" charset="0"/>
              </a:rPr>
              <a:t>Predicting the direction of reaction:</a:t>
            </a:r>
          </a:p>
          <a:p>
            <a:pPr>
              <a:buSzPct val="100000"/>
            </a:pPr>
            <a:endParaRPr lang="en-US" altLang="en-US" b="1">
              <a:solidFill>
                <a:srgbClr val="000000"/>
              </a:solidFill>
              <a:latin typeface="Arial" panose="020B0604020202020204" pitchFamily="34" charset="0"/>
            </a:endParaRPr>
          </a:p>
          <a:p>
            <a:pPr>
              <a:buSzPct val="100000"/>
            </a:pPr>
            <a:r>
              <a:rPr lang="en-US" altLang="en-US" b="1">
                <a:solidFill>
                  <a:srgbClr val="000000"/>
                </a:solidFill>
                <a:latin typeface="Arial" panose="020B0604020202020204" pitchFamily="34" charset="0"/>
              </a:rPr>
              <a:t>Q  &gt; K  	forms more reactants</a:t>
            </a:r>
          </a:p>
          <a:p>
            <a:pPr>
              <a:buSzPct val="100000"/>
            </a:pPr>
            <a:r>
              <a:rPr lang="en-US" altLang="en-US" b="1">
                <a:solidFill>
                  <a:srgbClr val="000000"/>
                </a:solidFill>
                <a:latin typeface="Arial" panose="020B0604020202020204" pitchFamily="34" charset="0"/>
              </a:rPr>
              <a:t>			</a:t>
            </a:r>
            <a:r>
              <a:rPr lang="en-US" altLang="en-US" b="1">
                <a:solidFill>
                  <a:srgbClr val="000000"/>
                </a:solidFill>
                <a:latin typeface="Symbol" panose="05050102010706020507" pitchFamily="18" charset="2"/>
              </a:rPr>
              <a:t></a:t>
            </a:r>
          </a:p>
          <a:p>
            <a:pPr>
              <a:buSzPct val="100000"/>
            </a:pPr>
            <a:endParaRPr lang="en-US" altLang="en-US" b="1">
              <a:solidFill>
                <a:srgbClr val="000000"/>
              </a:solidFill>
              <a:latin typeface="Arial" panose="020B0604020202020204" pitchFamily="34" charset="0"/>
            </a:endParaRPr>
          </a:p>
          <a:p>
            <a:pPr>
              <a:buSzPct val="100000"/>
            </a:pPr>
            <a:r>
              <a:rPr lang="en-US" altLang="en-US" b="1">
                <a:solidFill>
                  <a:srgbClr val="000000"/>
                </a:solidFill>
                <a:latin typeface="Arial" panose="020B0604020202020204" pitchFamily="34" charset="0"/>
              </a:rPr>
              <a:t>Q  =  K  	equilibrium</a:t>
            </a:r>
          </a:p>
          <a:p>
            <a:pPr>
              <a:buSzPct val="100000"/>
            </a:pPr>
            <a:endParaRPr lang="en-US" altLang="en-US" b="1">
              <a:solidFill>
                <a:srgbClr val="000000"/>
              </a:solidFill>
              <a:latin typeface="Arial" panose="020B0604020202020204" pitchFamily="34" charset="0"/>
            </a:endParaRPr>
          </a:p>
          <a:p>
            <a:pPr>
              <a:buSzPct val="100000"/>
            </a:pPr>
            <a:r>
              <a:rPr lang="en-US" altLang="en-US" b="1">
                <a:solidFill>
                  <a:srgbClr val="000000"/>
                </a:solidFill>
                <a:latin typeface="Arial" panose="020B0604020202020204" pitchFamily="34" charset="0"/>
              </a:rPr>
              <a:t>Q  &lt;  K	forms more products</a:t>
            </a:r>
          </a:p>
          <a:p>
            <a:pPr>
              <a:buSzPct val="100000"/>
            </a:pPr>
            <a:r>
              <a:rPr lang="en-US" altLang="en-US" b="1">
                <a:solidFill>
                  <a:srgbClr val="000000"/>
                </a:solidFill>
                <a:latin typeface="Arial" panose="020B0604020202020204" pitchFamily="34" charset="0"/>
              </a:rPr>
              <a:t>			 </a:t>
            </a:r>
            <a:r>
              <a:rPr lang="en-US" altLang="en-US" b="1">
                <a:solidFill>
                  <a:srgbClr val="000000"/>
                </a:solidFill>
                <a:latin typeface="Symbol" panose="05050102010706020507" pitchFamily="18" charset="2"/>
              </a:rPr>
              <a:t></a:t>
            </a:r>
          </a:p>
          <a:p>
            <a:pPr>
              <a:buSzPct val="100000"/>
            </a:pPr>
            <a:endParaRPr lang="en-US" altLang="en-US" b="1">
              <a:solidFill>
                <a:srgbClr val="000000"/>
              </a:solidFill>
              <a:latin typeface="Arial" panose="020B0604020202020204" pitchFamily="34" charset="0"/>
            </a:endParaRPr>
          </a:p>
          <a:p>
            <a:pPr>
              <a:buSzPct val="100000"/>
            </a:pPr>
            <a:r>
              <a:rPr lang="en-US" altLang="en-US" b="1">
                <a:solidFill>
                  <a:srgbClr val="000099"/>
                </a:solidFill>
              </a:rPr>
              <a:t>Note:	</a:t>
            </a:r>
            <a:r>
              <a:rPr lang="en-US" altLang="en-US" b="1">
                <a:solidFill>
                  <a:srgbClr val="FF0000"/>
                </a:solidFill>
              </a:rPr>
              <a:t>1.  K</a:t>
            </a:r>
            <a:r>
              <a:rPr lang="en-US" altLang="en-US" b="1" baseline="-25000">
                <a:solidFill>
                  <a:srgbClr val="FF0000"/>
                </a:solidFill>
              </a:rPr>
              <a:t>f</a:t>
            </a:r>
            <a:r>
              <a:rPr lang="en-US" altLang="en-US" b="1">
                <a:solidFill>
                  <a:srgbClr val="FF0000"/>
                </a:solidFill>
              </a:rPr>
              <a:t>  =  </a:t>
            </a:r>
            <a:r>
              <a:rPr lang="en-US" altLang="en-US" b="1" u="sng">
                <a:solidFill>
                  <a:srgbClr val="FF0000"/>
                </a:solidFill>
              </a:rPr>
              <a:t>1</a:t>
            </a:r>
          </a:p>
          <a:p>
            <a:pPr>
              <a:buSzPct val="100000"/>
            </a:pPr>
            <a:r>
              <a:rPr lang="en-US" altLang="en-US" b="1">
                <a:solidFill>
                  <a:srgbClr val="FF0000"/>
                </a:solidFill>
              </a:rPr>
              <a:t>		               K</a:t>
            </a:r>
            <a:r>
              <a:rPr lang="en-US" altLang="en-US" b="1" baseline="-25000">
                <a:solidFill>
                  <a:srgbClr val="FF0000"/>
                </a:solidFill>
              </a:rPr>
              <a:t>r</a:t>
            </a:r>
          </a:p>
          <a:p>
            <a:pPr>
              <a:buSzPct val="100000"/>
            </a:pPr>
            <a:r>
              <a:rPr lang="en-US" altLang="en-US" b="1" baseline="-25000">
                <a:solidFill>
                  <a:srgbClr val="FF0000"/>
                </a:solidFill>
              </a:rPr>
              <a:t>	</a:t>
            </a:r>
          </a:p>
          <a:p>
            <a:pPr>
              <a:buSzPct val="100000"/>
            </a:pPr>
            <a:r>
              <a:rPr lang="en-US" altLang="en-US" b="1" baseline="-25000">
                <a:solidFill>
                  <a:srgbClr val="FF0000"/>
                </a:solidFill>
              </a:rPr>
              <a:t>	</a:t>
            </a:r>
            <a:r>
              <a:rPr lang="en-US" altLang="en-US" b="1">
                <a:solidFill>
                  <a:srgbClr val="FF0000"/>
                </a:solidFill>
              </a:rPr>
              <a:t>2.  K  =  K</a:t>
            </a:r>
            <a:r>
              <a:rPr lang="en-US" altLang="en-US" b="1" baseline="30000">
                <a:solidFill>
                  <a:srgbClr val="FF0000"/>
                </a:solidFill>
              </a:rPr>
              <a:t>n 	</a:t>
            </a:r>
            <a:r>
              <a:rPr lang="en-US" altLang="en-US" b="1">
                <a:solidFill>
                  <a:srgbClr val="FF0000"/>
                </a:solidFill>
              </a:rPr>
              <a:t>If the balanced equation is multiplied</a:t>
            </a:r>
          </a:p>
          <a:p>
            <a:pPr>
              <a:buSzPct val="100000"/>
            </a:pPr>
            <a:r>
              <a:rPr lang="en-US" altLang="en-US" b="1">
                <a:solidFill>
                  <a:srgbClr val="FF0000"/>
                </a:solidFill>
              </a:rPr>
              <a:t>			by a factor then the K (&amp; Q) is </a:t>
            </a:r>
          </a:p>
          <a:p>
            <a:pPr>
              <a:buSzPct val="100000"/>
            </a:pPr>
            <a:r>
              <a:rPr lang="en-US" altLang="en-US" b="1">
                <a:solidFill>
                  <a:srgbClr val="FF0000"/>
                </a:solidFill>
              </a:rPr>
              <a:t>			multiplied by the exponent.</a:t>
            </a:r>
          </a:p>
        </p:txBody>
      </p:sp>
      <p:pic>
        <p:nvPicPr>
          <p:cNvPr id="624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9900" y="987425"/>
            <a:ext cx="5126038" cy="3840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1"/>
          <p:cNvSpPr txBox="1">
            <a:spLocks noChangeArrowheads="1"/>
          </p:cNvSpPr>
          <p:nvPr/>
        </p:nvSpPr>
        <p:spPr bwMode="auto">
          <a:xfrm>
            <a:off x="3521075" y="552450"/>
            <a:ext cx="5486400" cy="87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ctr">
              <a:spcBef>
                <a:spcPts val="1250"/>
              </a:spcBef>
              <a:buSzPct val="100000"/>
            </a:pPr>
            <a:r>
              <a:rPr lang="en-US" altLang="en-US" sz="2000" b="1">
                <a:solidFill>
                  <a:srgbClr val="000000"/>
                </a:solidFill>
                <a:latin typeface="Arial" panose="020B0604020202020204" pitchFamily="34" charset="0"/>
              </a:rPr>
              <a:t>INTERPRETATION OF K</a:t>
            </a:r>
          </a:p>
          <a:p>
            <a:pPr>
              <a:spcBef>
                <a:spcPts val="1250"/>
              </a:spcBef>
              <a:buSzPct val="100000"/>
            </a:pPr>
            <a:r>
              <a:rPr lang="en-US" altLang="en-US" sz="2000" b="1">
                <a:solidFill>
                  <a:srgbClr val="000000"/>
                </a:solidFill>
                <a:latin typeface="Arial" panose="020B0604020202020204" pitchFamily="34" charset="0"/>
              </a:rPr>
              <a:t>The range of equilibrium constants</a:t>
            </a:r>
          </a:p>
        </p:txBody>
      </p:sp>
      <p:grpSp>
        <p:nvGrpSpPr>
          <p:cNvPr id="32770" name="Group 2"/>
          <p:cNvGrpSpPr>
            <a:grpSpLocks/>
          </p:cNvGrpSpPr>
          <p:nvPr/>
        </p:nvGrpSpPr>
        <p:grpSpPr bwMode="auto">
          <a:xfrm>
            <a:off x="304800" y="990600"/>
            <a:ext cx="2927350" cy="3338513"/>
            <a:chOff x="192" y="624"/>
            <a:chExt cx="1844" cy="2103"/>
          </a:xfrm>
        </p:grpSpPr>
        <p:pic>
          <p:nvPicPr>
            <p:cNvPr id="645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 y="624"/>
              <a:ext cx="1844" cy="176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4523" name="Text Box 4"/>
            <p:cNvSpPr txBox="1">
              <a:spLocks noChangeArrowheads="1"/>
            </p:cNvSpPr>
            <p:nvPr/>
          </p:nvSpPr>
          <p:spPr bwMode="auto">
            <a:xfrm>
              <a:off x="576" y="2496"/>
              <a:ext cx="76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ctr">
                <a:spcBef>
                  <a:spcPts val="1125"/>
                </a:spcBef>
                <a:buSzPct val="100000"/>
              </a:pPr>
              <a:r>
                <a:rPr lang="en-US" altLang="en-US" sz="1800">
                  <a:solidFill>
                    <a:srgbClr val="000000"/>
                  </a:solidFill>
                  <a:latin typeface="Arial" panose="020B0604020202020204" pitchFamily="34" charset="0"/>
                </a:rPr>
                <a:t>small K</a:t>
              </a:r>
            </a:p>
          </p:txBody>
        </p:sp>
      </p:grpSp>
      <p:grpSp>
        <p:nvGrpSpPr>
          <p:cNvPr id="32773" name="Group 5"/>
          <p:cNvGrpSpPr>
            <a:grpSpLocks/>
          </p:cNvGrpSpPr>
          <p:nvPr/>
        </p:nvGrpSpPr>
        <p:grpSpPr bwMode="auto">
          <a:xfrm>
            <a:off x="3124200" y="1981200"/>
            <a:ext cx="2860675" cy="3414713"/>
            <a:chOff x="1968" y="1248"/>
            <a:chExt cx="1802" cy="2151"/>
          </a:xfrm>
        </p:grpSpPr>
        <p:pic>
          <p:nvPicPr>
            <p:cNvPr id="6452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 y="1248"/>
              <a:ext cx="1802" cy="176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4521" name="Text Box 7"/>
            <p:cNvSpPr txBox="1">
              <a:spLocks noChangeArrowheads="1"/>
            </p:cNvSpPr>
            <p:nvPr/>
          </p:nvSpPr>
          <p:spPr bwMode="auto">
            <a:xfrm>
              <a:off x="2448" y="3168"/>
              <a:ext cx="76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ctr">
                <a:spcBef>
                  <a:spcPts val="1125"/>
                </a:spcBef>
                <a:buSzPct val="100000"/>
              </a:pPr>
              <a:r>
                <a:rPr lang="en-US" altLang="en-US" sz="1800">
                  <a:solidFill>
                    <a:srgbClr val="000000"/>
                  </a:solidFill>
                  <a:latin typeface="Arial" panose="020B0604020202020204" pitchFamily="34" charset="0"/>
                </a:rPr>
                <a:t>large K</a:t>
              </a:r>
            </a:p>
          </p:txBody>
        </p:sp>
      </p:grpSp>
      <p:grpSp>
        <p:nvGrpSpPr>
          <p:cNvPr id="32776" name="Group 8"/>
          <p:cNvGrpSpPr>
            <a:grpSpLocks/>
          </p:cNvGrpSpPr>
          <p:nvPr/>
        </p:nvGrpSpPr>
        <p:grpSpPr bwMode="auto">
          <a:xfrm>
            <a:off x="5943600" y="3124200"/>
            <a:ext cx="2811463" cy="3262313"/>
            <a:chOff x="3744" y="1968"/>
            <a:chExt cx="1771" cy="2055"/>
          </a:xfrm>
        </p:grpSpPr>
        <p:pic>
          <p:nvPicPr>
            <p:cNvPr id="6451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4" y="1968"/>
              <a:ext cx="1771" cy="17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4519" name="Text Box 10"/>
            <p:cNvSpPr txBox="1">
              <a:spLocks noChangeArrowheads="1"/>
            </p:cNvSpPr>
            <p:nvPr/>
          </p:nvSpPr>
          <p:spPr bwMode="auto">
            <a:xfrm>
              <a:off x="3888" y="3792"/>
              <a:ext cx="124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ctr">
                <a:spcBef>
                  <a:spcPts val="1125"/>
                </a:spcBef>
                <a:buSzPct val="100000"/>
              </a:pPr>
              <a:r>
                <a:rPr lang="en-US" altLang="en-US" sz="1800">
                  <a:solidFill>
                    <a:srgbClr val="000000"/>
                  </a:solidFill>
                  <a:latin typeface="Arial" panose="020B0604020202020204" pitchFamily="34" charset="0"/>
                </a:rPr>
                <a:t>intermediate K</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32770"/>
                                        </p:tgtEl>
                                        <p:attrNameLst>
                                          <p:attrName>style.visibility</p:attrName>
                                        </p:attrNameLst>
                                      </p:cBhvr>
                                      <p:to>
                                        <p:strVal val="visible"/>
                                      </p:to>
                                    </p:set>
                                    <p:animEffect transition="in" filter="dissolve">
                                      <p:cBhvr additive="repl">
                                        <p:cTn id="7" dur="500"/>
                                        <p:tgtEl>
                                          <p:spTgt spid="327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fill="hold" nodeType="clickEffect">
                                  <p:stCondLst>
                                    <p:cond delay="0"/>
                                  </p:stCondLst>
                                  <p:childTnLst>
                                    <p:set>
                                      <p:cBhvr additive="repl">
                                        <p:cTn id="11" dur="1" fill="hold">
                                          <p:stCondLst>
                                            <p:cond delay="0"/>
                                          </p:stCondLst>
                                        </p:cTn>
                                        <p:tgtEl>
                                          <p:spTgt spid="32773"/>
                                        </p:tgtEl>
                                        <p:attrNameLst>
                                          <p:attrName>style.visibility</p:attrName>
                                        </p:attrNameLst>
                                      </p:cBhvr>
                                      <p:to>
                                        <p:strVal val="visible"/>
                                      </p:to>
                                    </p:set>
                                    <p:animEffect transition="in" filter="dissolve">
                                      <p:cBhvr additive="repl">
                                        <p:cTn id="12" dur="500"/>
                                        <p:tgtEl>
                                          <p:spTgt spid="327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fill="hold" nodeType="clickEffect">
                                  <p:stCondLst>
                                    <p:cond delay="0"/>
                                  </p:stCondLst>
                                  <p:childTnLst>
                                    <p:set>
                                      <p:cBhvr additive="repl">
                                        <p:cTn id="16" dur="1" fill="hold">
                                          <p:stCondLst>
                                            <p:cond delay="0"/>
                                          </p:stCondLst>
                                        </p:cTn>
                                        <p:tgtEl>
                                          <p:spTgt spid="32776"/>
                                        </p:tgtEl>
                                        <p:attrNameLst>
                                          <p:attrName>style.visibility</p:attrName>
                                        </p:attrNameLst>
                                      </p:cBhvr>
                                      <p:to>
                                        <p:strVal val="visible"/>
                                      </p:to>
                                    </p:set>
                                    <p:animEffect transition="in" filter="dissolve">
                                      <p:cBhvr additive="repl">
                                        <p:cTn id="17" dur="500"/>
                                        <p:tgtEl>
                                          <p:spTgt spid="32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
            <a:extLst>
              <a:ext uri="{FF2B5EF4-FFF2-40B4-BE49-F238E27FC236}">
                <a16:creationId xmlns:a16="http://schemas.microsoft.com/office/drawing/2014/main" xmlns="" id="{B810AB38-6C58-48BB-BFEB-228CDA4907DC}"/>
              </a:ext>
            </a:extLst>
          </p:cNvPr>
          <p:cNvSpPr txBox="1">
            <a:spLocks noChangeArrowheads="1"/>
          </p:cNvSpPr>
          <p:nvPr/>
        </p:nvSpPr>
        <p:spPr bwMode="auto">
          <a:xfrm>
            <a:off x="381000" y="266700"/>
            <a:ext cx="8458200" cy="588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9pPr>
          </a:lstStyle>
          <a:p>
            <a:pPr>
              <a:buSzPct val="100000"/>
              <a:defRPr/>
            </a:pPr>
            <a:r>
              <a:rPr lang="en-US" sz="2000" b="1" dirty="0">
                <a:solidFill>
                  <a:schemeClr val="accent2">
                    <a:lumMod val="75000"/>
                  </a:schemeClr>
                </a:solidFill>
                <a:latin typeface="+mj-lt"/>
              </a:rPr>
              <a:t>	    UNDERSTANDING THE DIRECTION OF REACTIONS AND K</a:t>
            </a:r>
            <a:r>
              <a:rPr lang="en-US" sz="2000" b="1" baseline="-25000" dirty="0">
                <a:solidFill>
                  <a:schemeClr val="accent2">
                    <a:lumMod val="75000"/>
                  </a:schemeClr>
                </a:solidFill>
                <a:latin typeface="+mj-lt"/>
              </a:rPr>
              <a:t>eg</a:t>
            </a:r>
          </a:p>
          <a:p>
            <a:pPr>
              <a:buSzPct val="100000"/>
              <a:defRPr/>
            </a:pPr>
            <a:endParaRPr lang="en-US" b="1" baseline="-25000" dirty="0">
              <a:solidFill>
                <a:srgbClr val="000000"/>
              </a:solidFill>
              <a:latin typeface="Arial" charset="0"/>
            </a:endParaRPr>
          </a:p>
          <a:p>
            <a:pPr>
              <a:buSzPct val="100000"/>
              <a:defRPr/>
            </a:pPr>
            <a:r>
              <a:rPr lang="en-US" b="1" dirty="0">
                <a:solidFill>
                  <a:srgbClr val="000000"/>
                </a:solidFill>
                <a:latin typeface="Arial" charset="0"/>
              </a:rPr>
              <a:t>The following reaction is a means of “fixing” nitrogen:</a:t>
            </a:r>
          </a:p>
          <a:p>
            <a:pPr algn="ctr">
              <a:buSzPct val="100000"/>
              <a:defRPr/>
            </a:pPr>
            <a:r>
              <a:rPr lang="en-US" sz="2800" b="1" dirty="0">
                <a:solidFill>
                  <a:srgbClr val="0070C0"/>
                </a:solidFill>
                <a:effectLst>
                  <a:outerShdw blurRad="38100" dist="38100" dir="2700000" algn="tl">
                    <a:srgbClr val="000000">
                      <a:alpha val="43137"/>
                    </a:srgbClr>
                  </a:outerShdw>
                </a:effectLst>
                <a:latin typeface="Arial" charset="0"/>
              </a:rPr>
              <a:t>	N</a:t>
            </a:r>
            <a:r>
              <a:rPr lang="en-US" sz="2800" b="1" baseline="-25000" dirty="0">
                <a:solidFill>
                  <a:srgbClr val="0070C0"/>
                </a:solidFill>
                <a:effectLst>
                  <a:outerShdw blurRad="38100" dist="38100" dir="2700000" algn="tl">
                    <a:srgbClr val="000000">
                      <a:alpha val="43137"/>
                    </a:srgbClr>
                  </a:outerShdw>
                </a:effectLst>
                <a:latin typeface="Arial" charset="0"/>
              </a:rPr>
              <a:t>2(g)</a:t>
            </a:r>
            <a:r>
              <a:rPr lang="en-US" sz="2800" b="1" dirty="0">
                <a:solidFill>
                  <a:srgbClr val="0070C0"/>
                </a:solidFill>
                <a:effectLst>
                  <a:outerShdw blurRad="38100" dist="38100" dir="2700000" algn="tl">
                    <a:srgbClr val="000000">
                      <a:alpha val="43137"/>
                    </a:srgbClr>
                  </a:outerShdw>
                </a:effectLst>
                <a:latin typeface="Arial" charset="0"/>
              </a:rPr>
              <a:t>  +  O</a:t>
            </a:r>
            <a:r>
              <a:rPr lang="en-US" sz="2800" b="1" baseline="-25000" dirty="0">
                <a:solidFill>
                  <a:srgbClr val="0070C0"/>
                </a:solidFill>
                <a:effectLst>
                  <a:outerShdw blurRad="38100" dist="38100" dir="2700000" algn="tl">
                    <a:srgbClr val="000000">
                      <a:alpha val="43137"/>
                    </a:srgbClr>
                  </a:outerShdw>
                </a:effectLst>
                <a:latin typeface="Arial" charset="0"/>
              </a:rPr>
              <a:t>2(g)</a:t>
            </a:r>
            <a:r>
              <a:rPr lang="en-US" sz="2800" b="1" dirty="0">
                <a:solidFill>
                  <a:srgbClr val="0070C0"/>
                </a:solidFill>
                <a:effectLst>
                  <a:outerShdw blurRad="38100" dist="38100" dir="2700000" algn="tl">
                    <a:srgbClr val="000000">
                      <a:alpha val="43137"/>
                    </a:srgbClr>
                  </a:outerShdw>
                </a:effectLst>
                <a:latin typeface="Arial" charset="0"/>
              </a:rPr>
              <a:t> </a:t>
            </a:r>
            <a:r>
              <a:rPr lang="en-US" sz="2800" b="1" dirty="0">
                <a:solidFill>
                  <a:srgbClr val="0070C0"/>
                </a:solidFill>
                <a:effectLst>
                  <a:outerShdw blurRad="38100" dist="38100" dir="2700000" algn="tl">
                    <a:srgbClr val="000000">
                      <a:alpha val="43137"/>
                    </a:srgbClr>
                  </a:outerShdw>
                </a:effectLst>
                <a:latin typeface="Symbol" pitchFamily="16" charset="2"/>
              </a:rPr>
              <a:t></a:t>
            </a:r>
            <a:r>
              <a:rPr lang="en-US" sz="2800" b="1" dirty="0">
                <a:solidFill>
                  <a:srgbClr val="0070C0"/>
                </a:solidFill>
                <a:effectLst>
                  <a:outerShdw blurRad="38100" dist="38100" dir="2700000" algn="tl">
                    <a:srgbClr val="000000">
                      <a:alpha val="43137"/>
                    </a:srgbClr>
                  </a:outerShdw>
                </a:effectLst>
                <a:latin typeface="Arial" charset="0"/>
              </a:rPr>
              <a:t>  2 NO</a:t>
            </a:r>
            <a:r>
              <a:rPr lang="en-US" sz="2800" b="1" baseline="-25000" dirty="0">
                <a:solidFill>
                  <a:srgbClr val="0070C0"/>
                </a:solidFill>
                <a:effectLst>
                  <a:outerShdw blurRad="38100" dist="38100" dir="2700000" algn="tl">
                    <a:srgbClr val="000000">
                      <a:alpha val="43137"/>
                    </a:srgbClr>
                  </a:outerShdw>
                </a:effectLst>
                <a:latin typeface="Arial" charset="0"/>
              </a:rPr>
              <a:t>(g)</a:t>
            </a:r>
          </a:p>
          <a:p>
            <a:pPr>
              <a:buSzPct val="100000"/>
              <a:defRPr/>
            </a:pPr>
            <a:endParaRPr lang="en-US" b="1" baseline="-25000" dirty="0">
              <a:solidFill>
                <a:srgbClr val="000000"/>
              </a:solidFill>
              <a:latin typeface="Arial" charset="0"/>
            </a:endParaRPr>
          </a:p>
          <a:p>
            <a:pPr>
              <a:buSzPct val="100000"/>
              <a:defRPr/>
            </a:pPr>
            <a:r>
              <a:rPr lang="en-US" b="1" baseline="-25000" dirty="0">
                <a:solidFill>
                  <a:srgbClr val="000000"/>
                </a:solidFill>
                <a:latin typeface="Arial" charset="0"/>
              </a:rPr>
              <a:t>	</a:t>
            </a:r>
          </a:p>
          <a:p>
            <a:pPr>
              <a:buSzPct val="100000"/>
              <a:defRPr/>
            </a:pPr>
            <a:r>
              <a:rPr lang="en-US" b="1" dirty="0">
                <a:solidFill>
                  <a:srgbClr val="000000"/>
                </a:solidFill>
                <a:latin typeface="Arial" charset="0"/>
              </a:rPr>
              <a:t>		A.  If the value for Q at 25°C is 1 x 10</a:t>
            </a:r>
            <a:r>
              <a:rPr lang="en-US" b="1" baseline="30000" dirty="0">
                <a:solidFill>
                  <a:srgbClr val="000000"/>
                </a:solidFill>
                <a:latin typeface="Arial" charset="0"/>
              </a:rPr>
              <a:t>-30</a:t>
            </a:r>
            <a:r>
              <a:rPr lang="en-US" b="1" dirty="0">
                <a:solidFill>
                  <a:srgbClr val="000000"/>
                </a:solidFill>
                <a:latin typeface="Arial" charset="0"/>
              </a:rPr>
              <a:t>, describe</a:t>
            </a:r>
          </a:p>
          <a:p>
            <a:pPr>
              <a:buSzPct val="100000"/>
              <a:defRPr/>
            </a:pPr>
            <a:r>
              <a:rPr lang="en-US" b="1" dirty="0">
                <a:solidFill>
                  <a:srgbClr val="000000"/>
                </a:solidFill>
                <a:latin typeface="Arial" charset="0"/>
              </a:rPr>
              <a:t>	     	the feasibility of this reaction for Nitrogen</a:t>
            </a:r>
          </a:p>
          <a:p>
            <a:pPr>
              <a:buSzPct val="100000"/>
              <a:defRPr/>
            </a:pPr>
            <a:r>
              <a:rPr lang="en-US" b="1" dirty="0">
                <a:solidFill>
                  <a:srgbClr val="000000"/>
                </a:solidFill>
                <a:latin typeface="Arial" charset="0"/>
              </a:rPr>
              <a:t>	    	 fixation.</a:t>
            </a:r>
          </a:p>
          <a:p>
            <a:pPr>
              <a:buSzPct val="100000"/>
              <a:defRPr/>
            </a:pPr>
            <a:endParaRPr lang="en-US" b="1" dirty="0">
              <a:solidFill>
                <a:srgbClr val="000000"/>
              </a:solidFill>
              <a:latin typeface="Arial" charset="0"/>
            </a:endParaRPr>
          </a:p>
          <a:p>
            <a:pPr>
              <a:buSzPct val="100000"/>
              <a:defRPr/>
            </a:pPr>
            <a:r>
              <a:rPr lang="en-US" b="1" dirty="0">
                <a:solidFill>
                  <a:srgbClr val="000000"/>
                </a:solidFill>
                <a:latin typeface="Arial" charset="0"/>
              </a:rPr>
              <a:t>		B.  Write the equilibrium expression, </a:t>
            </a:r>
            <a:r>
              <a:rPr lang="en-US" b="1" dirty="0" err="1">
                <a:solidFill>
                  <a:srgbClr val="000000"/>
                </a:solidFill>
                <a:latin typeface="Arial" charset="0"/>
              </a:rPr>
              <a:t>K</a:t>
            </a:r>
            <a:r>
              <a:rPr lang="en-US" b="1" baseline="-25000" dirty="0" err="1">
                <a:solidFill>
                  <a:srgbClr val="000000"/>
                </a:solidFill>
                <a:latin typeface="Arial" charset="0"/>
              </a:rPr>
              <a:t>c</a:t>
            </a:r>
            <a:endParaRPr lang="en-US" b="1" baseline="-25000" dirty="0">
              <a:solidFill>
                <a:srgbClr val="000000"/>
              </a:solidFill>
              <a:latin typeface="Arial" charset="0"/>
            </a:endParaRPr>
          </a:p>
          <a:p>
            <a:pPr>
              <a:buSzPct val="100000"/>
              <a:defRPr/>
            </a:pPr>
            <a:endParaRPr lang="en-US" b="1" dirty="0">
              <a:solidFill>
                <a:srgbClr val="000000"/>
              </a:solidFill>
              <a:latin typeface="Arial" charset="0"/>
            </a:endParaRPr>
          </a:p>
          <a:p>
            <a:pPr>
              <a:buSzPct val="100000"/>
              <a:defRPr/>
            </a:pPr>
            <a:r>
              <a:rPr lang="en-US" b="1" dirty="0">
                <a:solidFill>
                  <a:srgbClr val="000000"/>
                </a:solidFill>
                <a:latin typeface="Arial" charset="0"/>
              </a:rPr>
              <a:t>		C.  Write the equilibrium expression for </a:t>
            </a:r>
          </a:p>
          <a:p>
            <a:pPr algn="ctr">
              <a:buSzPct val="100000"/>
              <a:defRPr/>
            </a:pPr>
            <a:r>
              <a:rPr lang="en-US" b="1" dirty="0">
                <a:solidFill>
                  <a:srgbClr val="000000"/>
                </a:solidFill>
                <a:latin typeface="Arial" charset="0"/>
              </a:rPr>
              <a:t>		2NO</a:t>
            </a:r>
            <a:r>
              <a:rPr lang="en-US" b="1" baseline="-25000" dirty="0">
                <a:solidFill>
                  <a:srgbClr val="000000"/>
                </a:solidFill>
                <a:latin typeface="Arial" charset="0"/>
              </a:rPr>
              <a:t>(g)</a:t>
            </a:r>
            <a:r>
              <a:rPr lang="en-US" b="1" dirty="0">
                <a:solidFill>
                  <a:srgbClr val="000000"/>
                </a:solidFill>
                <a:latin typeface="Arial" charset="0"/>
              </a:rPr>
              <a:t> </a:t>
            </a:r>
            <a:r>
              <a:rPr lang="en-US" b="1" dirty="0">
                <a:solidFill>
                  <a:srgbClr val="000000"/>
                </a:solidFill>
                <a:latin typeface="Symbol" pitchFamily="16" charset="2"/>
              </a:rPr>
              <a:t></a:t>
            </a:r>
            <a:r>
              <a:rPr lang="en-US" b="1" dirty="0">
                <a:solidFill>
                  <a:srgbClr val="000000"/>
                </a:solidFill>
                <a:latin typeface="Arial" charset="0"/>
              </a:rPr>
              <a:t>  N</a:t>
            </a:r>
            <a:r>
              <a:rPr lang="en-US" b="1" baseline="-25000" dirty="0">
                <a:solidFill>
                  <a:srgbClr val="000000"/>
                </a:solidFill>
                <a:latin typeface="Arial" charset="0"/>
              </a:rPr>
              <a:t>2(g)</a:t>
            </a:r>
            <a:r>
              <a:rPr lang="en-US" b="1" dirty="0">
                <a:solidFill>
                  <a:srgbClr val="000000"/>
                </a:solidFill>
                <a:latin typeface="Arial" charset="0"/>
              </a:rPr>
              <a:t>  +  O</a:t>
            </a:r>
            <a:r>
              <a:rPr lang="en-US" b="1" baseline="-25000" dirty="0">
                <a:solidFill>
                  <a:srgbClr val="000000"/>
                </a:solidFill>
                <a:latin typeface="Arial" charset="0"/>
              </a:rPr>
              <a:t>2(g)</a:t>
            </a:r>
          </a:p>
          <a:p>
            <a:pPr>
              <a:buSzPct val="100000"/>
              <a:defRPr/>
            </a:pPr>
            <a:endParaRPr lang="en-US" b="1" baseline="-25000" dirty="0">
              <a:solidFill>
                <a:srgbClr val="000000"/>
              </a:solidFill>
              <a:latin typeface="Arial" charset="0"/>
            </a:endParaRPr>
          </a:p>
          <a:p>
            <a:pPr>
              <a:buSzPct val="100000"/>
              <a:defRPr/>
            </a:pPr>
            <a:r>
              <a:rPr lang="en-US" b="1" dirty="0">
                <a:solidFill>
                  <a:srgbClr val="000000"/>
                </a:solidFill>
                <a:latin typeface="Arial" charset="0"/>
              </a:rPr>
              <a:t>		</a:t>
            </a:r>
          </a:p>
          <a:p>
            <a:pPr>
              <a:buSzPct val="100000"/>
              <a:defRPr/>
            </a:pPr>
            <a:r>
              <a:rPr lang="en-US" b="1" dirty="0">
                <a:solidFill>
                  <a:srgbClr val="000000"/>
                </a:solidFill>
                <a:latin typeface="Arial" charset="0"/>
              </a:rPr>
              <a:t>		D.  Determine the </a:t>
            </a:r>
            <a:r>
              <a:rPr lang="en-US" b="1" dirty="0" err="1">
                <a:solidFill>
                  <a:srgbClr val="000000"/>
                </a:solidFill>
                <a:latin typeface="Arial" charset="0"/>
              </a:rPr>
              <a:t>K</a:t>
            </a:r>
            <a:r>
              <a:rPr lang="en-US" b="1" baseline="-25000" dirty="0" err="1">
                <a:solidFill>
                  <a:srgbClr val="000000"/>
                </a:solidFill>
                <a:latin typeface="Arial" charset="0"/>
              </a:rPr>
              <a:t>c</a:t>
            </a:r>
            <a:r>
              <a:rPr lang="en-US" b="1" dirty="0">
                <a:solidFill>
                  <a:srgbClr val="000000"/>
                </a:solidFill>
                <a:latin typeface="Arial" charset="0"/>
              </a:rPr>
              <a:t> for “C”</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8610" name="TextBox 1"/>
          <p:cNvSpPr txBox="1">
            <a:spLocks noChangeArrowheads="1"/>
          </p:cNvSpPr>
          <p:nvPr/>
        </p:nvSpPr>
        <p:spPr bwMode="auto">
          <a:xfrm>
            <a:off x="228600" y="304800"/>
            <a:ext cx="853440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panose="02020603050405020304" pitchFamily="18" charset="0"/>
              <a:buNone/>
            </a:pPr>
            <a:r>
              <a:rPr lang="en-US" altLang="en-US" b="1">
                <a:solidFill>
                  <a:schemeClr val="tx1"/>
                </a:solidFill>
              </a:rPr>
              <a:t>Workshop # GE 3</a:t>
            </a:r>
          </a:p>
          <a:p>
            <a:pPr>
              <a:buClr>
                <a:srgbClr val="000000"/>
              </a:buClr>
              <a:buSzPct val="100000"/>
              <a:buFont typeface="Times New Roman" panose="02020603050405020304" pitchFamily="18" charset="0"/>
              <a:buNone/>
            </a:pPr>
            <a:endParaRPr lang="en-US" altLang="en-US" sz="1400">
              <a:solidFill>
                <a:schemeClr val="tx1"/>
              </a:solidFill>
            </a:endParaRPr>
          </a:p>
          <a:p>
            <a:pPr>
              <a:buClr>
                <a:srgbClr val="000000"/>
              </a:buClr>
              <a:buSzPct val="100000"/>
              <a:buFont typeface="Times New Roman" panose="02020603050405020304" pitchFamily="18" charset="0"/>
              <a:buNone/>
            </a:pPr>
            <a:r>
              <a:rPr lang="en-US" altLang="en-US" sz="1400">
                <a:solidFill>
                  <a:schemeClr val="tx1"/>
                </a:solidFill>
              </a:rPr>
              <a:t>1) The equilibrium constant is given for one of the reactions below.  Determine the value of the missing equilibrium constant.  Which reaction is the most feasible at this temperature and explain why?</a:t>
            </a:r>
          </a:p>
          <a:p>
            <a:pPr>
              <a:buClr>
                <a:srgbClr val="000000"/>
              </a:buClr>
              <a:buSzPct val="100000"/>
              <a:buFont typeface="Times New Roman" panose="02020603050405020304" pitchFamily="18" charset="0"/>
              <a:buNone/>
            </a:pPr>
            <a:r>
              <a:rPr lang="en-US" altLang="en-US" sz="1400">
                <a:solidFill>
                  <a:schemeClr val="tx1"/>
                </a:solidFill>
              </a:rPr>
              <a:t> 	2 SO</a:t>
            </a:r>
            <a:r>
              <a:rPr lang="en-US" altLang="en-US" sz="1400" baseline="-25000">
                <a:solidFill>
                  <a:schemeClr val="tx1"/>
                </a:solidFill>
              </a:rPr>
              <a:t>2</a:t>
            </a:r>
            <a:r>
              <a:rPr lang="en-US" altLang="en-US" sz="1400">
                <a:solidFill>
                  <a:schemeClr val="tx1"/>
                </a:solidFill>
              </a:rPr>
              <a:t>(g) + O</a:t>
            </a:r>
            <a:r>
              <a:rPr lang="en-US" altLang="en-US" sz="1400" baseline="-25000">
                <a:solidFill>
                  <a:schemeClr val="tx1"/>
                </a:solidFill>
              </a:rPr>
              <a:t>2</a:t>
            </a:r>
            <a:r>
              <a:rPr lang="en-US" altLang="en-US" sz="1400">
                <a:solidFill>
                  <a:schemeClr val="tx1"/>
                </a:solidFill>
              </a:rPr>
              <a:t>(g)  ⇌  2 SO</a:t>
            </a:r>
            <a:r>
              <a:rPr lang="en-US" altLang="en-US" sz="1400" baseline="-25000">
                <a:solidFill>
                  <a:schemeClr val="tx1"/>
                </a:solidFill>
              </a:rPr>
              <a:t>3</a:t>
            </a:r>
            <a:r>
              <a:rPr lang="en-US" altLang="en-US" sz="1400">
                <a:solidFill>
                  <a:schemeClr val="tx1"/>
                </a:solidFill>
              </a:rPr>
              <a:t>(g)	K</a:t>
            </a:r>
            <a:r>
              <a:rPr lang="en-US" altLang="en-US" sz="1400" baseline="-25000">
                <a:solidFill>
                  <a:schemeClr val="tx1"/>
                </a:solidFill>
              </a:rPr>
              <a:t>c</a:t>
            </a:r>
            <a:r>
              <a:rPr lang="en-US" altLang="en-US" sz="1400">
                <a:solidFill>
                  <a:schemeClr val="tx1"/>
                </a:solidFill>
              </a:rPr>
              <a:t> = 1.7 × 10</a:t>
            </a:r>
            <a:r>
              <a:rPr lang="en-US" altLang="en-US" sz="1400" baseline="30000">
                <a:solidFill>
                  <a:schemeClr val="tx1"/>
                </a:solidFill>
              </a:rPr>
              <a:t>6</a:t>
            </a:r>
          </a:p>
          <a:p>
            <a:pPr>
              <a:buClr>
                <a:srgbClr val="000000"/>
              </a:buClr>
              <a:buSzPct val="100000"/>
              <a:buFont typeface="Times New Roman" panose="02020603050405020304" pitchFamily="18" charset="0"/>
              <a:buNone/>
            </a:pPr>
            <a:r>
              <a:rPr lang="en-US" altLang="en-US" sz="1400">
                <a:solidFill>
                  <a:schemeClr val="tx1"/>
                </a:solidFill>
              </a:rPr>
              <a:t>	SO</a:t>
            </a:r>
            <a:r>
              <a:rPr lang="en-US" altLang="en-US" sz="1400" baseline="-25000">
                <a:solidFill>
                  <a:schemeClr val="tx1"/>
                </a:solidFill>
              </a:rPr>
              <a:t>3</a:t>
            </a:r>
            <a:r>
              <a:rPr lang="en-US" altLang="en-US" sz="1400">
                <a:solidFill>
                  <a:schemeClr val="tx1"/>
                </a:solidFill>
              </a:rPr>
              <a:t>(g)  ⇌  </a:t>
            </a:r>
            <a:r>
              <a:rPr lang="en-US" altLang="en-US" sz="1400" baseline="30000">
                <a:solidFill>
                  <a:schemeClr val="tx1"/>
                </a:solidFill>
              </a:rPr>
              <a:t>1</a:t>
            </a:r>
            <a:r>
              <a:rPr lang="en-US" altLang="en-US" sz="1400">
                <a:solidFill>
                  <a:schemeClr val="tx1"/>
                </a:solidFill>
              </a:rPr>
              <a:t>/</a:t>
            </a:r>
            <a:r>
              <a:rPr lang="en-US" altLang="en-US" sz="1400" baseline="-25000">
                <a:solidFill>
                  <a:schemeClr val="tx1"/>
                </a:solidFill>
              </a:rPr>
              <a:t>2</a:t>
            </a:r>
            <a:r>
              <a:rPr lang="en-US" altLang="en-US" sz="1400">
                <a:solidFill>
                  <a:schemeClr val="tx1"/>
                </a:solidFill>
              </a:rPr>
              <a:t> O</a:t>
            </a:r>
            <a:r>
              <a:rPr lang="en-US" altLang="en-US" sz="1400" baseline="-25000">
                <a:solidFill>
                  <a:schemeClr val="tx1"/>
                </a:solidFill>
              </a:rPr>
              <a:t>2</a:t>
            </a:r>
            <a:r>
              <a:rPr lang="en-US" altLang="en-US" sz="1400">
                <a:solidFill>
                  <a:schemeClr val="tx1"/>
                </a:solidFill>
              </a:rPr>
              <a:t>(g) + SO</a:t>
            </a:r>
            <a:r>
              <a:rPr lang="en-US" altLang="en-US" sz="1400" baseline="-25000">
                <a:solidFill>
                  <a:schemeClr val="tx1"/>
                </a:solidFill>
              </a:rPr>
              <a:t>2</a:t>
            </a:r>
            <a:r>
              <a:rPr lang="en-US" altLang="en-US" sz="1400">
                <a:solidFill>
                  <a:schemeClr val="tx1"/>
                </a:solidFill>
              </a:rPr>
              <a:t>(g)	K</a:t>
            </a:r>
            <a:r>
              <a:rPr lang="en-US" altLang="en-US" sz="1400" baseline="-25000">
                <a:solidFill>
                  <a:schemeClr val="tx1"/>
                </a:solidFill>
              </a:rPr>
              <a:t>c</a:t>
            </a:r>
            <a:r>
              <a:rPr lang="en-US" altLang="en-US" sz="1400">
                <a:solidFill>
                  <a:schemeClr val="tx1"/>
                </a:solidFill>
              </a:rPr>
              <a:t> =  ?</a:t>
            </a:r>
          </a:p>
          <a:p>
            <a:pPr>
              <a:buClr>
                <a:srgbClr val="000000"/>
              </a:buClr>
              <a:buSzPct val="100000"/>
              <a:buFont typeface="Times New Roman" panose="02020603050405020304" pitchFamily="18" charset="0"/>
              <a:buNone/>
            </a:pPr>
            <a:r>
              <a:rPr lang="en-US" altLang="en-US" sz="1400">
                <a:solidFill>
                  <a:schemeClr val="tx1"/>
                </a:solidFill>
              </a:rPr>
              <a:t> </a:t>
            </a:r>
          </a:p>
          <a:p>
            <a:pPr>
              <a:buClr>
                <a:srgbClr val="000000"/>
              </a:buClr>
              <a:buSzPct val="100000"/>
              <a:buFont typeface="Times New Roman" panose="02020603050405020304" pitchFamily="18" charset="0"/>
              <a:buNone/>
            </a:pPr>
            <a:endParaRPr lang="en-US" altLang="en-US" sz="1400">
              <a:solidFill>
                <a:srgbClr val="FF0000"/>
              </a:solidFill>
            </a:endParaRPr>
          </a:p>
          <a:p>
            <a:pPr>
              <a:buClr>
                <a:srgbClr val="000000"/>
              </a:buClr>
              <a:buSzPct val="100000"/>
              <a:buFont typeface="Times New Roman" panose="02020603050405020304" pitchFamily="18" charset="0"/>
              <a:buNone/>
            </a:pPr>
            <a:endParaRPr lang="en-US" altLang="en-US">
              <a:solidFill>
                <a:schemeClr val="tx1"/>
              </a:solidFill>
            </a:endParaRPr>
          </a:p>
          <a:p>
            <a:pPr>
              <a:buClr>
                <a:srgbClr val="000000"/>
              </a:buClr>
              <a:buSzPct val="100000"/>
              <a:buFont typeface="Times New Roman" panose="02020603050405020304" pitchFamily="18" charset="0"/>
              <a:buNone/>
            </a:pPr>
            <a:endParaRPr lang="en-US" altLang="en-US">
              <a:solidFill>
                <a:schemeClr val="tx1"/>
              </a:solidFill>
            </a:endParaRPr>
          </a:p>
          <a:p>
            <a:pPr>
              <a:buClr>
                <a:srgbClr val="000000"/>
              </a:buClr>
              <a:buSzPct val="100000"/>
              <a:buFont typeface="Times New Roman" panose="02020603050405020304" pitchFamily="18" charset="0"/>
              <a:buNone/>
            </a:pPr>
            <a:r>
              <a:rPr lang="en-US" altLang="en-US" sz="1400">
                <a:solidFill>
                  <a:schemeClr val="tx1"/>
                </a:solidFill>
              </a:rPr>
              <a:t>2) The equilibrium constant is given for two of the reactions below.  Determine the value of the missing equilibrium constant.</a:t>
            </a:r>
          </a:p>
          <a:p>
            <a:pPr>
              <a:buClr>
                <a:srgbClr val="000000"/>
              </a:buClr>
              <a:buSzPct val="100000"/>
              <a:buFont typeface="Times New Roman" panose="02020603050405020304" pitchFamily="18" charset="0"/>
              <a:buNone/>
            </a:pPr>
            <a:r>
              <a:rPr lang="en-US" altLang="en-US" sz="1400">
                <a:solidFill>
                  <a:schemeClr val="tx1"/>
                </a:solidFill>
              </a:rPr>
              <a:t> 	A(g) + 2B(g) ⇌  AB</a:t>
            </a:r>
            <a:r>
              <a:rPr lang="en-US" altLang="en-US" sz="1400" baseline="-25000">
                <a:solidFill>
                  <a:schemeClr val="tx1"/>
                </a:solidFill>
              </a:rPr>
              <a:t>2</a:t>
            </a:r>
            <a:r>
              <a:rPr lang="en-US" altLang="en-US" sz="1400">
                <a:solidFill>
                  <a:schemeClr val="tx1"/>
                </a:solidFill>
              </a:rPr>
              <a:t>(g) 			K</a:t>
            </a:r>
            <a:r>
              <a:rPr lang="en-US" altLang="en-US" sz="1400" baseline="-25000">
                <a:solidFill>
                  <a:schemeClr val="tx1"/>
                </a:solidFill>
              </a:rPr>
              <a:t>c</a:t>
            </a:r>
            <a:r>
              <a:rPr lang="en-US" altLang="en-US" sz="1400">
                <a:solidFill>
                  <a:schemeClr val="tx1"/>
                </a:solidFill>
              </a:rPr>
              <a:t> = 59</a:t>
            </a:r>
          </a:p>
          <a:p>
            <a:pPr>
              <a:buClr>
                <a:srgbClr val="000000"/>
              </a:buClr>
              <a:buSzPct val="100000"/>
              <a:buFont typeface="Times New Roman" panose="02020603050405020304" pitchFamily="18" charset="0"/>
              <a:buNone/>
            </a:pPr>
            <a:r>
              <a:rPr lang="en-US" altLang="en-US" sz="1400">
                <a:solidFill>
                  <a:schemeClr val="tx1"/>
                </a:solidFill>
              </a:rPr>
              <a:t>	AB</a:t>
            </a:r>
            <a:r>
              <a:rPr lang="en-US" altLang="en-US" sz="1400" baseline="-25000">
                <a:solidFill>
                  <a:schemeClr val="tx1"/>
                </a:solidFill>
              </a:rPr>
              <a:t>2</a:t>
            </a:r>
            <a:r>
              <a:rPr lang="en-US" altLang="en-US" sz="1400">
                <a:solidFill>
                  <a:schemeClr val="tx1"/>
                </a:solidFill>
              </a:rPr>
              <a:t>(g) + B(g) ⇌  AB</a:t>
            </a:r>
            <a:r>
              <a:rPr lang="en-US" altLang="en-US" sz="1400" baseline="-25000">
                <a:solidFill>
                  <a:schemeClr val="tx1"/>
                </a:solidFill>
              </a:rPr>
              <a:t>3</a:t>
            </a:r>
            <a:r>
              <a:rPr lang="en-US" altLang="en-US" sz="1400">
                <a:solidFill>
                  <a:schemeClr val="tx1"/>
                </a:solidFill>
              </a:rPr>
              <a:t>(g)			K</a:t>
            </a:r>
            <a:r>
              <a:rPr lang="en-US" altLang="en-US" sz="1400" baseline="-25000">
                <a:solidFill>
                  <a:schemeClr val="tx1"/>
                </a:solidFill>
              </a:rPr>
              <a:t>c</a:t>
            </a:r>
            <a:r>
              <a:rPr lang="en-US" altLang="en-US" sz="1400">
                <a:solidFill>
                  <a:schemeClr val="tx1"/>
                </a:solidFill>
              </a:rPr>
              <a:t> = ?</a:t>
            </a:r>
          </a:p>
          <a:p>
            <a:pPr>
              <a:buClr>
                <a:srgbClr val="000000"/>
              </a:buClr>
              <a:buSzPct val="100000"/>
              <a:buFont typeface="Times New Roman" panose="02020603050405020304" pitchFamily="18" charset="0"/>
              <a:buNone/>
            </a:pPr>
            <a:r>
              <a:rPr lang="en-US" altLang="en-US" sz="1400">
                <a:solidFill>
                  <a:schemeClr val="tx1"/>
                </a:solidFill>
              </a:rPr>
              <a:t>	A(g) + 3B(g)  ⇌  AB</a:t>
            </a:r>
            <a:r>
              <a:rPr lang="en-US" altLang="en-US" sz="1400" baseline="-25000">
                <a:solidFill>
                  <a:schemeClr val="tx1"/>
                </a:solidFill>
              </a:rPr>
              <a:t>3</a:t>
            </a:r>
            <a:r>
              <a:rPr lang="en-US" altLang="en-US" sz="1400">
                <a:solidFill>
                  <a:schemeClr val="tx1"/>
                </a:solidFill>
              </a:rPr>
              <a:t>(g)			K</a:t>
            </a:r>
            <a:r>
              <a:rPr lang="en-US" altLang="en-US" sz="1400" baseline="-25000">
                <a:solidFill>
                  <a:schemeClr val="tx1"/>
                </a:solidFill>
              </a:rPr>
              <a:t>c</a:t>
            </a:r>
            <a:r>
              <a:rPr lang="en-US" altLang="en-US" sz="1400">
                <a:solidFill>
                  <a:schemeClr val="tx1"/>
                </a:solidFill>
              </a:rPr>
              <a:t> = 478</a:t>
            </a:r>
          </a:p>
          <a:p>
            <a:pPr>
              <a:buClr>
                <a:srgbClr val="000000"/>
              </a:buClr>
              <a:buSzPct val="100000"/>
              <a:buFont typeface="Times New Roman" panose="02020603050405020304" pitchFamily="18" charset="0"/>
              <a:buNone/>
            </a:pPr>
            <a:r>
              <a:rPr lang="en-US" altLang="en-US" sz="1400">
                <a:solidFill>
                  <a:schemeClr val="tx1"/>
                </a:solidFill>
              </a:rPr>
              <a:t> </a:t>
            </a:r>
          </a:p>
          <a:p>
            <a:pPr>
              <a:buClr>
                <a:srgbClr val="000000"/>
              </a:buClr>
              <a:buSzPct val="100000"/>
              <a:buFont typeface="Times New Roman" panose="02020603050405020304" pitchFamily="18" charset="0"/>
              <a:buNone/>
            </a:pPr>
            <a:r>
              <a:rPr lang="en-US" altLang="en-US" sz="1400">
                <a:solidFill>
                  <a:schemeClr val="tx1"/>
                </a:solidFill>
              </a:rPr>
              <a:t>3) Consider the following reaction and its equilibrium constant:		I</a:t>
            </a:r>
            <a:r>
              <a:rPr lang="en-US" altLang="en-US" sz="1400" baseline="-25000">
                <a:solidFill>
                  <a:schemeClr val="tx1"/>
                </a:solidFill>
              </a:rPr>
              <a:t>2</a:t>
            </a:r>
            <a:r>
              <a:rPr lang="en-US" altLang="en-US" sz="1400">
                <a:solidFill>
                  <a:schemeClr val="tx1"/>
                </a:solidFill>
              </a:rPr>
              <a:t>(g) ⇌ 2I(g)	Kp = 0.209</a:t>
            </a:r>
          </a:p>
          <a:p>
            <a:pPr>
              <a:buClr>
                <a:srgbClr val="000000"/>
              </a:buClr>
              <a:buSzPct val="100000"/>
              <a:buFont typeface="Times New Roman" panose="02020603050405020304" pitchFamily="18" charset="0"/>
              <a:buNone/>
            </a:pPr>
            <a:r>
              <a:rPr lang="en-US" altLang="en-US" sz="1400">
                <a:solidFill>
                  <a:schemeClr val="tx1"/>
                </a:solidFill>
              </a:rPr>
              <a:t> Write the equilibrium expression. If a reaction mixture contains 0.89 atm I</a:t>
            </a:r>
            <a:r>
              <a:rPr lang="en-US" altLang="en-US" sz="1400" baseline="-25000">
                <a:solidFill>
                  <a:schemeClr val="tx1"/>
                </a:solidFill>
              </a:rPr>
              <a:t>2</a:t>
            </a:r>
            <a:r>
              <a:rPr lang="en-US" altLang="en-US" sz="1400">
                <a:solidFill>
                  <a:schemeClr val="tx1"/>
                </a:solidFill>
              </a:rPr>
              <a:t> and 1.77 atm I.  Which of the following statements is TRUE concerning this system?</a:t>
            </a:r>
          </a:p>
          <a:p>
            <a:pPr>
              <a:buClr>
                <a:srgbClr val="000000"/>
              </a:buClr>
              <a:buSzPct val="100000"/>
              <a:buFont typeface="Times New Roman" panose="02020603050405020304" pitchFamily="18" charset="0"/>
              <a:buNone/>
            </a:pPr>
            <a:r>
              <a:rPr lang="en-US" altLang="en-US" sz="1400">
                <a:solidFill>
                  <a:schemeClr val="tx1"/>
                </a:solidFill>
              </a:rPr>
              <a:t>	A) The reaction will shift in the direction of reactants.</a:t>
            </a:r>
          </a:p>
          <a:p>
            <a:pPr>
              <a:buClr>
                <a:srgbClr val="000000"/>
              </a:buClr>
              <a:buSzPct val="100000"/>
              <a:buFont typeface="Times New Roman" panose="02020603050405020304" pitchFamily="18" charset="0"/>
              <a:buNone/>
            </a:pPr>
            <a:r>
              <a:rPr lang="en-US" altLang="en-US" sz="1400">
                <a:solidFill>
                  <a:schemeClr val="tx1"/>
                </a:solidFill>
              </a:rPr>
              <a:t>	B) The reaction quotient will increase.</a:t>
            </a:r>
          </a:p>
          <a:p>
            <a:pPr>
              <a:buClr>
                <a:srgbClr val="000000"/>
              </a:buClr>
              <a:buSzPct val="100000"/>
              <a:buFont typeface="Times New Roman" panose="02020603050405020304" pitchFamily="18" charset="0"/>
              <a:buNone/>
            </a:pPr>
            <a:r>
              <a:rPr lang="en-US" altLang="en-US" sz="1400">
                <a:solidFill>
                  <a:schemeClr val="tx1"/>
                </a:solidFill>
              </a:rPr>
              <a:t>	C) The reaction will shift in the direction of products.</a:t>
            </a:r>
          </a:p>
          <a:p>
            <a:pPr>
              <a:buClr>
                <a:srgbClr val="000000"/>
              </a:buClr>
              <a:buSzPct val="100000"/>
              <a:buFont typeface="Times New Roman" panose="02020603050405020304" pitchFamily="18" charset="0"/>
              <a:buNone/>
            </a:pPr>
            <a:r>
              <a:rPr lang="en-US" altLang="en-US" sz="1400">
                <a:solidFill>
                  <a:schemeClr val="tx1"/>
                </a:solidFill>
              </a:rPr>
              <a:t>	D) The equilibrium constant will decrease.</a:t>
            </a:r>
          </a:p>
          <a:p>
            <a:pPr>
              <a:buClr>
                <a:srgbClr val="000000"/>
              </a:buClr>
              <a:buSzPct val="100000"/>
              <a:buFont typeface="Times New Roman" panose="02020603050405020304" pitchFamily="18" charset="0"/>
              <a:buNone/>
            </a:pPr>
            <a:r>
              <a:rPr lang="en-US" altLang="en-US" sz="1400">
                <a:solidFill>
                  <a:schemeClr val="tx1"/>
                </a:solidFill>
              </a:rPr>
              <a:t>	E) The system is at equilibrium.</a:t>
            </a:r>
          </a:p>
          <a:p>
            <a:pPr>
              <a:buClr>
                <a:srgbClr val="000000"/>
              </a:buClr>
              <a:buSzPct val="100000"/>
              <a:buFont typeface="Times New Roman" panose="02020603050405020304" pitchFamily="18" charset="0"/>
              <a:buNone/>
            </a:pPr>
            <a:endParaRPr lang="en-US" altLang="en-US" sz="1400">
              <a:solidFill>
                <a:schemeClr val="tx1"/>
              </a:solidFill>
            </a:endParaRPr>
          </a:p>
        </p:txBody>
      </p:sp>
      <p:sp>
        <p:nvSpPr>
          <p:cNvPr id="7" name="5-Point Star 6">
            <a:extLst>
              <a:ext uri="{FF2B5EF4-FFF2-40B4-BE49-F238E27FC236}">
                <a16:creationId xmlns:a16="http://schemas.microsoft.com/office/drawing/2014/main" xmlns="" id="{D64D8102-53B7-44D1-A73B-755A60EBE695}"/>
              </a:ext>
            </a:extLst>
          </p:cNvPr>
          <p:cNvSpPr/>
          <p:nvPr/>
        </p:nvSpPr>
        <p:spPr bwMode="auto">
          <a:xfrm>
            <a:off x="8382000" y="6324600"/>
            <a:ext cx="228600" cy="225425"/>
          </a:xfrm>
          <a:prstGeom prst="star5">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
                <a:srgbClr val="000000"/>
              </a:buClr>
              <a:buSzPct val="100000"/>
              <a:buFont typeface="Times New Roman" pitchFamily="16" charset="0"/>
              <a:buNone/>
              <a:defRPr/>
            </a:pPr>
            <a:endParaRPr lang="en-US">
              <a:latin typeface="Times New Roman" pitchFamily="16" charset="0"/>
              <a:ea typeface="Microsoft YaHei"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sp>
        <p:nvSpPr>
          <p:cNvPr id="70658" name="Text Box 1"/>
          <p:cNvSpPr txBox="1">
            <a:spLocks noChangeArrowheads="1"/>
          </p:cNvSpPr>
          <p:nvPr/>
        </p:nvSpPr>
        <p:spPr bwMode="auto">
          <a:xfrm>
            <a:off x="228600" y="384175"/>
            <a:ext cx="8686800" cy="547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b="1">
                <a:solidFill>
                  <a:srgbClr val="000000"/>
                </a:solidFill>
              </a:rPr>
              <a:t>		</a:t>
            </a:r>
            <a:r>
              <a:rPr lang="en-US" altLang="en-US" sz="4000" b="1">
                <a:solidFill>
                  <a:srgbClr val="000000"/>
                </a:solidFill>
              </a:rPr>
              <a:t>	</a:t>
            </a:r>
            <a:r>
              <a:rPr lang="en-US" altLang="en-US" sz="4000" b="1">
                <a:latin typeface="Arial" panose="020B0604020202020204" pitchFamily="34" charset="0"/>
              </a:rPr>
              <a:t>K as either K</a:t>
            </a:r>
            <a:r>
              <a:rPr lang="en-US" altLang="en-US" sz="4000" b="1" baseline="-25000">
                <a:latin typeface="Arial" panose="020B0604020202020204" pitchFamily="34" charset="0"/>
              </a:rPr>
              <a:t>c </a:t>
            </a:r>
            <a:r>
              <a:rPr lang="en-US" altLang="en-US" sz="4000" b="1">
                <a:latin typeface="Arial" panose="020B0604020202020204" pitchFamily="34" charset="0"/>
              </a:rPr>
              <a:t>or K</a:t>
            </a:r>
            <a:r>
              <a:rPr lang="en-US" altLang="en-US" sz="4000" b="1" baseline="-25000">
                <a:latin typeface="Arial" panose="020B0604020202020204" pitchFamily="34" charset="0"/>
              </a:rPr>
              <a:t>p</a:t>
            </a:r>
          </a:p>
          <a:p>
            <a:pPr>
              <a:buSzPct val="100000"/>
            </a:pPr>
            <a:endParaRPr lang="en-US" altLang="en-US" sz="1800" b="1">
              <a:latin typeface="Arial" panose="020B0604020202020204" pitchFamily="34" charset="0"/>
            </a:endParaRPr>
          </a:p>
          <a:p>
            <a:pPr>
              <a:buSzPct val="100000"/>
            </a:pPr>
            <a:r>
              <a:rPr lang="en-US" altLang="en-US" sz="2600" b="1">
                <a:latin typeface="Arial" panose="020B0604020202020204" pitchFamily="34" charset="0"/>
              </a:rPr>
              <a:t>K</a:t>
            </a:r>
            <a:r>
              <a:rPr lang="en-US" altLang="en-US" sz="2600" b="1" baseline="-25000">
                <a:latin typeface="Arial" panose="020B0604020202020204" pitchFamily="34" charset="0"/>
              </a:rPr>
              <a:t>c  </a:t>
            </a:r>
            <a:r>
              <a:rPr lang="en-US" altLang="en-US" sz="2600" b="1">
                <a:latin typeface="Arial" panose="020B0604020202020204" pitchFamily="34" charset="0"/>
              </a:rPr>
              <a:t>=  the equilibrium constant using concentrations.</a:t>
            </a:r>
          </a:p>
          <a:p>
            <a:pPr>
              <a:buSzPct val="100000"/>
            </a:pPr>
            <a:endParaRPr lang="en-US" altLang="en-US" sz="2600" b="1">
              <a:latin typeface="Arial" panose="020B0604020202020204" pitchFamily="34" charset="0"/>
            </a:endParaRPr>
          </a:p>
          <a:p>
            <a:pPr>
              <a:buSzPct val="100000"/>
            </a:pPr>
            <a:r>
              <a:rPr lang="en-US" altLang="en-US" sz="2600" b="1">
                <a:latin typeface="Arial" panose="020B0604020202020204" pitchFamily="34" charset="0"/>
              </a:rPr>
              <a:t>K</a:t>
            </a:r>
            <a:r>
              <a:rPr lang="en-US" altLang="en-US" sz="2600" b="1" baseline="-25000">
                <a:latin typeface="Arial" panose="020B0604020202020204" pitchFamily="34" charset="0"/>
              </a:rPr>
              <a:t>p</a:t>
            </a:r>
            <a:r>
              <a:rPr lang="en-US" altLang="en-US" sz="2600" b="1">
                <a:latin typeface="Arial" panose="020B0604020202020204" pitchFamily="34" charset="0"/>
              </a:rPr>
              <a:t>  =  the equilibrium constant using pressure</a:t>
            </a:r>
          </a:p>
          <a:p>
            <a:pPr>
              <a:buSzPct val="100000"/>
            </a:pPr>
            <a:r>
              <a:rPr lang="en-US" altLang="en-US" sz="3200" b="1">
                <a:latin typeface="Arial" panose="020B0604020202020204" pitchFamily="34" charset="0"/>
              </a:rPr>
              <a:t>		</a:t>
            </a:r>
          </a:p>
          <a:p>
            <a:pPr>
              <a:buSzPct val="100000"/>
            </a:pPr>
            <a:r>
              <a:rPr lang="en-US" altLang="en-US" sz="3200" b="1">
                <a:latin typeface="Arial" panose="020B0604020202020204" pitchFamily="34" charset="0"/>
              </a:rPr>
              <a:t>	K</a:t>
            </a:r>
            <a:r>
              <a:rPr lang="en-US" altLang="en-US" sz="3200" b="1" baseline="-25000">
                <a:latin typeface="Arial" panose="020B0604020202020204" pitchFamily="34" charset="0"/>
              </a:rPr>
              <a:t>p</a:t>
            </a:r>
            <a:r>
              <a:rPr lang="en-US" altLang="en-US" sz="3200" b="1">
                <a:latin typeface="Arial" panose="020B0604020202020204" pitchFamily="34" charset="0"/>
              </a:rPr>
              <a:t>  =  K</a:t>
            </a:r>
            <a:r>
              <a:rPr lang="en-US" altLang="en-US" sz="3200" b="1" baseline="-25000">
                <a:latin typeface="Arial" panose="020B0604020202020204" pitchFamily="34" charset="0"/>
              </a:rPr>
              <a:t>c</a:t>
            </a:r>
            <a:r>
              <a:rPr lang="en-US" altLang="en-US" sz="3200" b="1">
                <a:latin typeface="Arial" panose="020B0604020202020204" pitchFamily="34" charset="0"/>
              </a:rPr>
              <a:t>(RT) </a:t>
            </a:r>
            <a:r>
              <a:rPr lang="en-US" altLang="en-US" sz="3200" b="1" baseline="30000">
                <a:latin typeface="Symbol" panose="05050102010706020507" pitchFamily="18" charset="2"/>
              </a:rPr>
              <a:t></a:t>
            </a:r>
            <a:r>
              <a:rPr lang="en-US" altLang="en-US" sz="3200" b="1" baseline="30000">
                <a:latin typeface="Arial" panose="020B0604020202020204" pitchFamily="34" charset="0"/>
              </a:rPr>
              <a:t>n gas</a:t>
            </a:r>
          </a:p>
          <a:p>
            <a:pPr>
              <a:buSzPct val="100000"/>
            </a:pPr>
            <a:endParaRPr lang="en-US" altLang="en-US" sz="3200" b="1" baseline="30000">
              <a:solidFill>
                <a:srgbClr val="000000"/>
              </a:solidFill>
              <a:latin typeface="Arial" panose="020B0604020202020204" pitchFamily="34" charset="0"/>
            </a:endParaRPr>
          </a:p>
          <a:p>
            <a:pPr>
              <a:buSzPct val="100000"/>
            </a:pPr>
            <a:r>
              <a:rPr lang="en-US" altLang="en-US" sz="3200">
                <a:latin typeface="Symbol" panose="05050102010706020507" pitchFamily="18" charset="2"/>
              </a:rPr>
              <a:t></a:t>
            </a:r>
            <a:r>
              <a:rPr lang="en-US" altLang="en-US" sz="3200" i="1">
                <a:latin typeface="Arial" panose="020B0604020202020204" pitchFamily="34" charset="0"/>
              </a:rPr>
              <a:t>n</a:t>
            </a:r>
            <a:r>
              <a:rPr lang="en-US" altLang="en-US" sz="3200">
                <a:latin typeface="Arial" panose="020B0604020202020204" pitchFamily="34" charset="0"/>
              </a:rPr>
              <a:t> is the difference between the number of moles of products and moles of reactants</a:t>
            </a:r>
          </a:p>
          <a:p>
            <a:pPr>
              <a:buSzPct val="100000"/>
            </a:pPr>
            <a:endParaRPr lang="en-US" altLang="en-US" sz="3200" b="1" baseline="30000">
              <a:latin typeface="Arial" panose="020B0604020202020204" pitchFamily="34" charset="0"/>
            </a:endParaRPr>
          </a:p>
          <a:p>
            <a:pPr>
              <a:buSzPct val="100000"/>
            </a:pPr>
            <a:endParaRPr lang="en-US" altLang="en-US" sz="3200" b="1" baseline="30000">
              <a:solidFill>
                <a:srgbClr val="000000"/>
              </a:solidFill>
              <a:latin typeface="Arial" panose="020B0604020202020204" pitchFamily="34" charset="0"/>
            </a:endParaRPr>
          </a:p>
          <a:p>
            <a:pPr>
              <a:buSzPct val="100000"/>
            </a:pPr>
            <a:endParaRPr lang="en-US" altLang="en-US" sz="3200" b="1" baseline="30000">
              <a:solidFill>
                <a:srgbClr val="000000"/>
              </a:solidFill>
              <a:latin typeface="Arial" panose="020B0604020202020204" pitchFamily="34" charset="0"/>
            </a:endParaRPr>
          </a:p>
        </p:txBody>
      </p:sp>
      <p:graphicFrame>
        <p:nvGraphicFramePr>
          <p:cNvPr id="2" name="Object 2"/>
          <p:cNvGraphicFramePr>
            <a:graphicFrameLocks noChangeAspect="1"/>
          </p:cNvGraphicFramePr>
          <p:nvPr/>
        </p:nvGraphicFramePr>
        <p:xfrm>
          <a:off x="3124200" y="5210175"/>
          <a:ext cx="3048000" cy="733425"/>
        </p:xfrm>
        <a:graphic>
          <a:graphicData uri="http://schemas.openxmlformats.org/presentationml/2006/ole">
            <mc:AlternateContent xmlns:mc="http://schemas.openxmlformats.org/markup-compatibility/2006">
              <mc:Choice xmlns:v="urn:schemas-microsoft-com:vml" Requires="v">
                <p:oleObj spid="_x0000_s70661" r:id="rId4" imgW="1149480" imgH="263520" progId="">
                  <p:embed/>
                </p:oleObj>
              </mc:Choice>
              <mc:Fallback>
                <p:oleObj r:id="rId4" imgW="1149480" imgH="26352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5210175"/>
                        <a:ext cx="3048000" cy="733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660" name="Text Box 3"/>
          <p:cNvSpPr txBox="1">
            <a:spLocks noChangeArrowheads="1"/>
          </p:cNvSpPr>
          <p:nvPr/>
        </p:nvSpPr>
        <p:spPr bwMode="auto">
          <a:xfrm>
            <a:off x="5334000" y="2889250"/>
            <a:ext cx="332105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pPr>
            <a:r>
              <a:rPr lang="en-US" altLang="en-US" b="1">
                <a:solidFill>
                  <a:srgbClr val="FF0000"/>
                </a:solidFill>
              </a:rPr>
              <a:t>R = 0.082 L atm / mol K</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after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fade">
                                      <p:cBhvr additive="repl">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1"/>
          <p:cNvSpPr txBox="1">
            <a:spLocks noChangeArrowheads="1"/>
          </p:cNvSpPr>
          <p:nvPr/>
        </p:nvSpPr>
        <p:spPr bwMode="auto">
          <a:xfrm>
            <a:off x="381000" y="381000"/>
            <a:ext cx="8610600" cy="4833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ctr">
              <a:buSzPct val="100000"/>
            </a:pPr>
            <a:r>
              <a:rPr lang="en-US" altLang="en-US" sz="3600" b="1">
                <a:solidFill>
                  <a:srgbClr val="000000"/>
                </a:solidFill>
                <a:latin typeface="Arial" panose="020B0604020202020204" pitchFamily="34" charset="0"/>
              </a:rPr>
              <a:t>K</a:t>
            </a:r>
            <a:r>
              <a:rPr lang="en-US" altLang="en-US" sz="3600" b="1" baseline="-25000">
                <a:solidFill>
                  <a:srgbClr val="000000"/>
                </a:solidFill>
                <a:latin typeface="Arial" panose="020B0604020202020204" pitchFamily="34" charset="0"/>
              </a:rPr>
              <a:t>c </a:t>
            </a:r>
            <a:r>
              <a:rPr lang="en-US" altLang="en-US" sz="3600" b="1">
                <a:solidFill>
                  <a:srgbClr val="000000"/>
                </a:solidFill>
                <a:latin typeface="Arial" panose="020B0604020202020204" pitchFamily="34" charset="0"/>
              </a:rPr>
              <a:t>vs. K</a:t>
            </a:r>
            <a:r>
              <a:rPr lang="en-US" altLang="en-US" sz="3600" b="1" baseline="-25000">
                <a:solidFill>
                  <a:srgbClr val="000000"/>
                </a:solidFill>
                <a:latin typeface="Arial" panose="020B0604020202020204" pitchFamily="34" charset="0"/>
              </a:rPr>
              <a:t>p</a:t>
            </a:r>
          </a:p>
          <a:p>
            <a:pPr>
              <a:buSzPct val="100000"/>
            </a:pPr>
            <a:endParaRPr lang="en-US" altLang="en-US" sz="3600" b="1">
              <a:solidFill>
                <a:srgbClr val="000000"/>
              </a:solidFill>
              <a:latin typeface="Arial" panose="020B0604020202020204" pitchFamily="34" charset="0"/>
            </a:endParaRPr>
          </a:p>
          <a:p>
            <a:pPr>
              <a:buSzPct val="100000"/>
            </a:pPr>
            <a:r>
              <a:rPr lang="en-US" altLang="en-US" sz="3600" b="1">
                <a:solidFill>
                  <a:srgbClr val="000000"/>
                </a:solidFill>
                <a:latin typeface="Arial" panose="020B0604020202020204" pitchFamily="34" charset="0"/>
              </a:rPr>
              <a:t>	K</a:t>
            </a:r>
            <a:r>
              <a:rPr lang="en-US" altLang="en-US" sz="3600" b="1" baseline="-25000">
                <a:solidFill>
                  <a:srgbClr val="000000"/>
                </a:solidFill>
                <a:latin typeface="Arial" panose="020B0604020202020204" pitchFamily="34" charset="0"/>
              </a:rPr>
              <a:t>p</a:t>
            </a:r>
            <a:r>
              <a:rPr lang="en-US" altLang="en-US" sz="3600" b="1">
                <a:solidFill>
                  <a:srgbClr val="000000"/>
                </a:solidFill>
                <a:latin typeface="Arial" panose="020B0604020202020204" pitchFamily="34" charset="0"/>
              </a:rPr>
              <a:t>  =  K</a:t>
            </a:r>
            <a:r>
              <a:rPr lang="en-US" altLang="en-US" sz="3600" b="1" baseline="-25000">
                <a:solidFill>
                  <a:srgbClr val="000000"/>
                </a:solidFill>
                <a:latin typeface="Arial" panose="020B0604020202020204" pitchFamily="34" charset="0"/>
              </a:rPr>
              <a:t>c</a:t>
            </a:r>
            <a:r>
              <a:rPr lang="en-US" altLang="en-US" sz="3600" b="1">
                <a:solidFill>
                  <a:srgbClr val="000000"/>
                </a:solidFill>
                <a:latin typeface="Arial" panose="020B0604020202020204" pitchFamily="34" charset="0"/>
              </a:rPr>
              <a:t>(RT) </a:t>
            </a:r>
            <a:r>
              <a:rPr lang="en-US" altLang="en-US" sz="3600" b="1" baseline="30000">
                <a:solidFill>
                  <a:srgbClr val="000000"/>
                </a:solidFill>
                <a:latin typeface="Symbol" panose="05050102010706020507" pitchFamily="18" charset="2"/>
              </a:rPr>
              <a:t></a:t>
            </a:r>
            <a:r>
              <a:rPr lang="en-US" altLang="en-US" sz="3600" b="1" baseline="30000">
                <a:solidFill>
                  <a:srgbClr val="000000"/>
                </a:solidFill>
                <a:latin typeface="Arial" panose="020B0604020202020204" pitchFamily="34" charset="0"/>
              </a:rPr>
              <a:t>n gas     </a:t>
            </a:r>
            <a:r>
              <a:rPr lang="en-US" altLang="en-US" sz="2000" b="1">
                <a:solidFill>
                  <a:srgbClr val="FF0000"/>
                </a:solidFill>
                <a:latin typeface="Arial" panose="020B0604020202020204" pitchFamily="34" charset="0"/>
              </a:rPr>
              <a:t>R = 0.082 L atm/ mol K</a:t>
            </a:r>
          </a:p>
          <a:p>
            <a:pPr>
              <a:buSzPct val="100000"/>
            </a:pPr>
            <a:endParaRPr lang="en-US" altLang="en-US" sz="3600" b="1" baseline="30000">
              <a:solidFill>
                <a:srgbClr val="000000"/>
              </a:solidFill>
              <a:latin typeface="Arial" panose="020B0604020202020204" pitchFamily="34" charset="0"/>
            </a:endParaRPr>
          </a:p>
          <a:p>
            <a:pPr>
              <a:buSzPct val="100000"/>
            </a:pPr>
            <a:r>
              <a:rPr lang="en-US" altLang="en-US" sz="2800" b="1">
                <a:solidFill>
                  <a:srgbClr val="7030A0"/>
                </a:solidFill>
              </a:rPr>
              <a:t>For the following write K</a:t>
            </a:r>
            <a:r>
              <a:rPr lang="en-US" altLang="en-US" sz="2800" b="1" baseline="-25000">
                <a:solidFill>
                  <a:srgbClr val="7030A0"/>
                </a:solidFill>
              </a:rPr>
              <a:t>p</a:t>
            </a:r>
            <a:r>
              <a:rPr lang="en-US" altLang="en-US" sz="2800" b="1">
                <a:solidFill>
                  <a:srgbClr val="7030A0"/>
                </a:solidFill>
              </a:rPr>
              <a:t> then K</a:t>
            </a:r>
            <a:r>
              <a:rPr lang="en-US" altLang="en-US" sz="2800" b="1" baseline="-25000">
                <a:solidFill>
                  <a:srgbClr val="7030A0"/>
                </a:solidFill>
              </a:rPr>
              <a:t>c</a:t>
            </a:r>
            <a:r>
              <a:rPr lang="en-US" altLang="en-US" sz="2800" b="1">
                <a:solidFill>
                  <a:srgbClr val="7030A0"/>
                </a:solidFill>
              </a:rPr>
              <a:t> for:</a:t>
            </a:r>
          </a:p>
          <a:p>
            <a:pPr>
              <a:buSzPct val="100000"/>
            </a:pPr>
            <a:endParaRPr lang="en-US" altLang="en-US" sz="3600" b="1">
              <a:solidFill>
                <a:srgbClr val="7030A0"/>
              </a:solidFill>
            </a:endParaRPr>
          </a:p>
          <a:p>
            <a:pPr>
              <a:buSzPct val="100000"/>
            </a:pPr>
            <a:r>
              <a:rPr lang="en-US" altLang="en-US" sz="3200" b="1">
                <a:solidFill>
                  <a:srgbClr val="7030A0"/>
                </a:solidFill>
              </a:rPr>
              <a:t>N</a:t>
            </a:r>
            <a:r>
              <a:rPr lang="en-US" altLang="en-US" sz="3200" b="1" baseline="-25000">
                <a:solidFill>
                  <a:srgbClr val="7030A0"/>
                </a:solidFill>
              </a:rPr>
              <a:t>2(g)</a:t>
            </a:r>
            <a:r>
              <a:rPr lang="en-US" altLang="en-US" sz="3200" b="1">
                <a:solidFill>
                  <a:srgbClr val="7030A0"/>
                </a:solidFill>
              </a:rPr>
              <a:t>  +  3H</a:t>
            </a:r>
            <a:r>
              <a:rPr lang="en-US" altLang="en-US" sz="3200" b="1" baseline="-25000">
                <a:solidFill>
                  <a:srgbClr val="7030A0"/>
                </a:solidFill>
              </a:rPr>
              <a:t>2(g)</a:t>
            </a:r>
            <a:r>
              <a:rPr lang="en-US" altLang="en-US" sz="3200" b="1">
                <a:solidFill>
                  <a:srgbClr val="7030A0"/>
                </a:solidFill>
              </a:rPr>
              <a:t> </a:t>
            </a:r>
            <a:r>
              <a:rPr lang="en-US" altLang="en-US" sz="3200" b="1">
                <a:solidFill>
                  <a:srgbClr val="7030A0"/>
                </a:solidFill>
                <a:latin typeface="Symbol" panose="05050102010706020507" pitchFamily="18" charset="2"/>
              </a:rPr>
              <a:t></a:t>
            </a:r>
            <a:r>
              <a:rPr lang="en-US" altLang="en-US" sz="3200" b="1">
                <a:solidFill>
                  <a:srgbClr val="7030A0"/>
                </a:solidFill>
              </a:rPr>
              <a:t>  2NH</a:t>
            </a:r>
            <a:r>
              <a:rPr lang="en-US" altLang="en-US" sz="3200" b="1" baseline="-25000">
                <a:solidFill>
                  <a:srgbClr val="7030A0"/>
                </a:solidFill>
              </a:rPr>
              <a:t>3(g)</a:t>
            </a:r>
          </a:p>
          <a:p>
            <a:pPr>
              <a:buSzPct val="100000"/>
            </a:pPr>
            <a:r>
              <a:rPr lang="en-US" altLang="en-US" sz="1600" b="1">
                <a:solidFill>
                  <a:srgbClr val="7030A0"/>
                </a:solidFill>
              </a:rPr>
              <a:t>		</a:t>
            </a:r>
          </a:p>
          <a:p>
            <a:pPr>
              <a:buSzPct val="100000"/>
            </a:pPr>
            <a:endParaRPr lang="en-US" altLang="en-US" sz="3200" b="1">
              <a:solidFill>
                <a:srgbClr val="7030A0"/>
              </a:solidFill>
            </a:endParaRPr>
          </a:p>
          <a:p>
            <a:pPr>
              <a:buSzPct val="100000"/>
            </a:pPr>
            <a:r>
              <a:rPr lang="en-US" altLang="en-US" sz="3200" b="1">
                <a:solidFill>
                  <a:srgbClr val="7030A0"/>
                </a:solidFill>
              </a:rPr>
              <a:t>Calculate K</a:t>
            </a:r>
            <a:r>
              <a:rPr lang="en-US" altLang="en-US" sz="3200" b="1" baseline="-25000">
                <a:solidFill>
                  <a:srgbClr val="7030A0"/>
                </a:solidFill>
              </a:rPr>
              <a:t>p</a:t>
            </a:r>
            <a:r>
              <a:rPr lang="en-US" altLang="en-US" sz="3200" b="1">
                <a:solidFill>
                  <a:srgbClr val="7030A0"/>
                </a:solidFill>
              </a:rPr>
              <a:t> if K</a:t>
            </a:r>
            <a:r>
              <a:rPr lang="en-US" altLang="en-US" sz="3200" b="1" baseline="-25000">
                <a:solidFill>
                  <a:srgbClr val="7030A0"/>
                </a:solidFill>
              </a:rPr>
              <a:t>c</a:t>
            </a:r>
            <a:r>
              <a:rPr lang="en-US" altLang="en-US" sz="3200" b="1">
                <a:solidFill>
                  <a:srgbClr val="7030A0"/>
                </a:solidFill>
              </a:rPr>
              <a:t> =  0.105 </a:t>
            </a:r>
            <a:r>
              <a:rPr lang="en-US" altLang="en-US" sz="1600" b="1">
                <a:solidFill>
                  <a:srgbClr val="7030A0"/>
                </a:solidFill>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4818" name="Text Box 1">
            <a:extLst>
              <a:ext uri="{FF2B5EF4-FFF2-40B4-BE49-F238E27FC236}">
                <a16:creationId xmlns:a16="http://schemas.microsoft.com/office/drawing/2014/main" xmlns="" id="{887600F7-D21C-449A-864F-F15C26CBE7A5}"/>
              </a:ext>
            </a:extLst>
          </p:cNvPr>
          <p:cNvSpPr txBox="1">
            <a:spLocks noChangeArrowheads="1"/>
          </p:cNvSpPr>
          <p:nvPr/>
        </p:nvSpPr>
        <p:spPr bwMode="auto">
          <a:xfrm>
            <a:off x="381000" y="381000"/>
            <a:ext cx="8610600" cy="575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buSzPct val="100000"/>
              <a:defRPr/>
            </a:pPr>
            <a:r>
              <a:rPr lang="en-US" altLang="en-US" sz="3600" b="1" dirty="0">
                <a:solidFill>
                  <a:srgbClr val="000000"/>
                </a:solidFill>
              </a:rPr>
              <a:t>		Workshop # GE 4</a:t>
            </a:r>
            <a:r>
              <a:rPr lang="en-US" altLang="en-US" sz="3600" b="1" dirty="0">
                <a:solidFill>
                  <a:srgbClr val="000000"/>
                </a:solidFill>
                <a:latin typeface="Arial" panose="020B0604020202020204" pitchFamily="34" charset="0"/>
              </a:rPr>
              <a:t> (K</a:t>
            </a:r>
            <a:r>
              <a:rPr lang="en-US" altLang="en-US" sz="3600" b="1" baseline="-25000" dirty="0">
                <a:solidFill>
                  <a:srgbClr val="000000"/>
                </a:solidFill>
                <a:latin typeface="Arial" panose="020B0604020202020204" pitchFamily="34" charset="0"/>
              </a:rPr>
              <a:t>c </a:t>
            </a:r>
            <a:r>
              <a:rPr lang="en-US" altLang="en-US" sz="3600" b="1" dirty="0">
                <a:solidFill>
                  <a:srgbClr val="000000"/>
                </a:solidFill>
                <a:latin typeface="Arial" panose="020B0604020202020204" pitchFamily="34" charset="0"/>
              </a:rPr>
              <a:t>vs. </a:t>
            </a:r>
            <a:r>
              <a:rPr lang="en-US" altLang="en-US" sz="3600" b="1" dirty="0" err="1">
                <a:solidFill>
                  <a:srgbClr val="000000"/>
                </a:solidFill>
                <a:latin typeface="Arial" panose="020B0604020202020204" pitchFamily="34" charset="0"/>
              </a:rPr>
              <a:t>K</a:t>
            </a:r>
            <a:r>
              <a:rPr lang="en-US" altLang="en-US" sz="3600" b="1" baseline="-25000" dirty="0" err="1">
                <a:solidFill>
                  <a:srgbClr val="000000"/>
                </a:solidFill>
                <a:latin typeface="Arial" panose="020B0604020202020204" pitchFamily="34" charset="0"/>
              </a:rPr>
              <a:t>p</a:t>
            </a:r>
            <a:r>
              <a:rPr lang="en-US" altLang="en-US" sz="3600" b="1" dirty="0">
                <a:solidFill>
                  <a:srgbClr val="000000"/>
                </a:solidFill>
                <a:latin typeface="Arial" panose="020B0604020202020204" pitchFamily="34" charset="0"/>
              </a:rPr>
              <a:t>)</a:t>
            </a:r>
          </a:p>
          <a:p>
            <a:pPr>
              <a:buSzPct val="100000"/>
              <a:defRPr/>
            </a:pPr>
            <a:endParaRPr lang="en-US" altLang="en-US" sz="3600" b="1" dirty="0">
              <a:solidFill>
                <a:srgbClr val="000000"/>
              </a:solidFill>
              <a:latin typeface="Arial" panose="020B0604020202020204" pitchFamily="34" charset="0"/>
            </a:endParaRPr>
          </a:p>
          <a:p>
            <a:pPr>
              <a:buSzPct val="100000"/>
              <a:defRPr/>
            </a:pPr>
            <a:r>
              <a:rPr lang="en-US" altLang="en-US" sz="3600" b="1" dirty="0">
                <a:solidFill>
                  <a:srgbClr val="000000"/>
                </a:solidFill>
                <a:latin typeface="Arial" panose="020B0604020202020204" pitchFamily="34" charset="0"/>
              </a:rPr>
              <a:t>	</a:t>
            </a:r>
            <a:r>
              <a:rPr lang="en-US" altLang="en-US" sz="2800" b="1" dirty="0">
                <a:solidFill>
                  <a:schemeClr val="tx1"/>
                </a:solidFill>
              </a:rPr>
              <a:t>Write K</a:t>
            </a:r>
            <a:r>
              <a:rPr lang="en-US" altLang="en-US" sz="2800" b="1" baseline="-25000" dirty="0">
                <a:solidFill>
                  <a:schemeClr val="tx1"/>
                </a:solidFill>
              </a:rPr>
              <a:t>p</a:t>
            </a:r>
            <a:r>
              <a:rPr lang="en-US" altLang="en-US" sz="2800" b="1" dirty="0">
                <a:solidFill>
                  <a:schemeClr val="tx1"/>
                </a:solidFill>
              </a:rPr>
              <a:t> then K</a:t>
            </a:r>
            <a:r>
              <a:rPr lang="en-US" altLang="en-US" sz="2800" b="1" baseline="-25000" dirty="0">
                <a:solidFill>
                  <a:schemeClr val="tx1"/>
                </a:solidFill>
              </a:rPr>
              <a:t>c</a:t>
            </a:r>
            <a:r>
              <a:rPr lang="en-US" altLang="en-US" sz="2800" b="1" dirty="0">
                <a:solidFill>
                  <a:schemeClr val="tx1"/>
                </a:solidFill>
              </a:rPr>
              <a:t> for:</a:t>
            </a:r>
          </a:p>
          <a:p>
            <a:pPr>
              <a:buSzPct val="100000"/>
              <a:defRPr/>
            </a:pPr>
            <a:r>
              <a:rPr lang="en-US" altLang="en-US" sz="3600" b="1" dirty="0">
                <a:solidFill>
                  <a:srgbClr val="000099"/>
                </a:solidFill>
              </a:rPr>
              <a:t>	</a:t>
            </a:r>
            <a:r>
              <a:rPr lang="en-US" altLang="en-US" sz="3200" b="1" dirty="0">
                <a:solidFill>
                  <a:schemeClr val="tx1"/>
                </a:solidFill>
              </a:rPr>
              <a:t>1.  N</a:t>
            </a:r>
            <a:r>
              <a:rPr lang="en-US" altLang="en-US" sz="3200" b="1" baseline="-25000" dirty="0">
                <a:solidFill>
                  <a:schemeClr val="tx1"/>
                </a:solidFill>
              </a:rPr>
              <a:t>2</a:t>
            </a:r>
            <a:r>
              <a:rPr lang="en-US" altLang="en-US" sz="3200" b="1" dirty="0">
                <a:solidFill>
                  <a:schemeClr val="tx1"/>
                </a:solidFill>
              </a:rPr>
              <a:t>O</a:t>
            </a:r>
            <a:r>
              <a:rPr lang="en-US" altLang="en-US" sz="3200" b="1" baseline="-25000" dirty="0">
                <a:solidFill>
                  <a:schemeClr val="tx1"/>
                </a:solidFill>
              </a:rPr>
              <a:t>4(g)</a:t>
            </a:r>
            <a:r>
              <a:rPr lang="en-US" altLang="en-US" sz="3200" b="1" dirty="0">
                <a:solidFill>
                  <a:schemeClr val="tx1"/>
                </a:solidFill>
              </a:rPr>
              <a:t> </a:t>
            </a:r>
            <a:r>
              <a:rPr lang="en-US" altLang="en-US" sz="3200" b="1" dirty="0">
                <a:solidFill>
                  <a:schemeClr val="tx1"/>
                </a:solidFill>
                <a:latin typeface="Symbol" panose="05050102010706020507" pitchFamily="18" charset="2"/>
              </a:rPr>
              <a:t></a:t>
            </a:r>
            <a:r>
              <a:rPr lang="en-US" altLang="en-US" sz="3200" b="1" dirty="0">
                <a:solidFill>
                  <a:schemeClr val="tx1"/>
                </a:solidFill>
              </a:rPr>
              <a:t>  2NO</a:t>
            </a:r>
            <a:r>
              <a:rPr lang="en-US" altLang="en-US" sz="3200" b="1" baseline="-25000" dirty="0">
                <a:solidFill>
                  <a:schemeClr val="tx1"/>
                </a:solidFill>
              </a:rPr>
              <a:t>2(g)</a:t>
            </a:r>
          </a:p>
          <a:p>
            <a:pPr>
              <a:buSzPct val="100000"/>
              <a:defRPr/>
            </a:pPr>
            <a:r>
              <a:rPr lang="en-US" altLang="en-US" sz="1600" b="1" dirty="0">
                <a:solidFill>
                  <a:schemeClr val="tx1"/>
                </a:solidFill>
              </a:rPr>
              <a:t>	</a:t>
            </a:r>
          </a:p>
          <a:p>
            <a:pPr>
              <a:buSzPct val="100000"/>
              <a:defRPr/>
            </a:pPr>
            <a:endParaRPr lang="en-US" altLang="en-US" sz="1600" b="1" dirty="0">
              <a:solidFill>
                <a:schemeClr val="tx1"/>
              </a:solidFill>
            </a:endParaRPr>
          </a:p>
          <a:p>
            <a:pPr>
              <a:buSzPct val="100000"/>
              <a:defRPr/>
            </a:pPr>
            <a:r>
              <a:rPr lang="en-US" altLang="en-US" sz="1600" b="1" dirty="0">
                <a:solidFill>
                  <a:schemeClr val="tx1"/>
                </a:solidFill>
              </a:rPr>
              <a:t>	</a:t>
            </a:r>
          </a:p>
          <a:p>
            <a:pPr>
              <a:buSzPct val="100000"/>
              <a:defRPr/>
            </a:pPr>
            <a:r>
              <a:rPr lang="en-US" altLang="en-US" sz="3200" b="1" dirty="0">
                <a:solidFill>
                  <a:schemeClr val="tx1"/>
                </a:solidFill>
              </a:rPr>
              <a:t>2.  Calculate K</a:t>
            </a:r>
            <a:r>
              <a:rPr lang="en-US" altLang="en-US" sz="3200" b="1" baseline="-25000" dirty="0">
                <a:solidFill>
                  <a:schemeClr val="tx1"/>
                </a:solidFill>
              </a:rPr>
              <a:t>c</a:t>
            </a:r>
            <a:r>
              <a:rPr lang="en-US" altLang="en-US" sz="3200" b="1" dirty="0">
                <a:solidFill>
                  <a:schemeClr val="tx1"/>
                </a:solidFill>
              </a:rPr>
              <a:t> if K</a:t>
            </a:r>
            <a:r>
              <a:rPr lang="en-US" altLang="en-US" sz="3200" b="1" baseline="-25000" dirty="0">
                <a:solidFill>
                  <a:schemeClr val="tx1"/>
                </a:solidFill>
              </a:rPr>
              <a:t>p</a:t>
            </a:r>
            <a:r>
              <a:rPr lang="en-US" altLang="en-US" sz="3200" b="1" dirty="0">
                <a:solidFill>
                  <a:schemeClr val="tx1"/>
                </a:solidFill>
              </a:rPr>
              <a:t> =  0.245 for Q#1</a:t>
            </a:r>
          </a:p>
          <a:p>
            <a:pPr>
              <a:buSzPct val="100000"/>
              <a:defRPr/>
            </a:pPr>
            <a:r>
              <a:rPr lang="en-US" altLang="en-US" sz="1600" b="1" dirty="0">
                <a:solidFill>
                  <a:schemeClr val="tx1"/>
                </a:solidFill>
              </a:rPr>
              <a:t>	</a:t>
            </a:r>
          </a:p>
          <a:p>
            <a:pPr>
              <a:buSzPct val="100000"/>
              <a:defRPr/>
            </a:pPr>
            <a:endParaRPr lang="en-US" altLang="en-US" sz="1600" b="1" dirty="0">
              <a:solidFill>
                <a:schemeClr val="tx1"/>
              </a:solidFill>
            </a:endParaRPr>
          </a:p>
          <a:p>
            <a:pPr>
              <a:buSzPct val="100000"/>
              <a:defRPr/>
            </a:pPr>
            <a:endParaRPr lang="en-US" altLang="en-US" sz="1600" b="1" dirty="0">
              <a:solidFill>
                <a:schemeClr val="tx1"/>
              </a:solidFill>
            </a:endParaRPr>
          </a:p>
          <a:p>
            <a:pPr>
              <a:buSzPct val="100000"/>
              <a:defRPr/>
            </a:pPr>
            <a:endParaRPr lang="en-US" altLang="en-US" sz="1600" b="1" dirty="0">
              <a:solidFill>
                <a:schemeClr val="tx1"/>
              </a:solidFill>
            </a:endParaRPr>
          </a:p>
          <a:p>
            <a:pPr>
              <a:buSzPct val="100000"/>
              <a:defRPr/>
            </a:pPr>
            <a:r>
              <a:rPr lang="en-US" altLang="en-US" sz="1600" b="1" dirty="0">
                <a:solidFill>
                  <a:schemeClr val="tx1"/>
                </a:solidFill>
              </a:rPr>
              <a:t>	</a:t>
            </a:r>
          </a:p>
          <a:p>
            <a:pPr marL="514350" indent="-514350">
              <a:buSzPct val="100000"/>
              <a:buFontTx/>
              <a:buAutoNum type="arabicPeriod" startAt="3"/>
              <a:defRPr/>
            </a:pPr>
            <a:r>
              <a:rPr lang="en-US" altLang="en-US" sz="3200" b="1" dirty="0">
                <a:solidFill>
                  <a:schemeClr val="tx1"/>
                </a:solidFill>
              </a:rPr>
              <a:t>2SO</a:t>
            </a:r>
            <a:r>
              <a:rPr lang="en-US" altLang="en-US" sz="3200" b="1" baseline="-25000" dirty="0">
                <a:solidFill>
                  <a:schemeClr val="tx1"/>
                </a:solidFill>
              </a:rPr>
              <a:t>3(g)</a:t>
            </a:r>
            <a:r>
              <a:rPr lang="en-US" altLang="en-US" sz="3200" b="1" dirty="0">
                <a:solidFill>
                  <a:schemeClr val="tx1"/>
                </a:solidFill>
              </a:rPr>
              <a:t> </a:t>
            </a:r>
            <a:r>
              <a:rPr lang="en-US" altLang="en-US" sz="3200" b="1" dirty="0">
                <a:solidFill>
                  <a:schemeClr val="tx1"/>
                </a:solidFill>
                <a:latin typeface="Symbol" panose="05050102010706020507" pitchFamily="18" charset="2"/>
              </a:rPr>
              <a:t></a:t>
            </a:r>
            <a:r>
              <a:rPr lang="en-US" altLang="en-US" sz="3200" b="1" dirty="0">
                <a:solidFill>
                  <a:schemeClr val="tx1"/>
                </a:solidFill>
              </a:rPr>
              <a:t>  2SO</a:t>
            </a:r>
            <a:r>
              <a:rPr lang="en-US" altLang="en-US" sz="3200" b="1" baseline="-25000" dirty="0">
                <a:solidFill>
                  <a:schemeClr val="tx1"/>
                </a:solidFill>
              </a:rPr>
              <a:t>2(g)</a:t>
            </a:r>
            <a:r>
              <a:rPr lang="en-US" altLang="en-US" sz="3200" b="1" dirty="0">
                <a:solidFill>
                  <a:schemeClr val="tx1"/>
                </a:solidFill>
              </a:rPr>
              <a:t> + O</a:t>
            </a:r>
            <a:r>
              <a:rPr lang="en-US" altLang="en-US" sz="3200" b="1" baseline="-25000" dirty="0">
                <a:solidFill>
                  <a:schemeClr val="tx1"/>
                </a:solidFill>
              </a:rPr>
              <a:t>2(g) </a:t>
            </a:r>
            <a:r>
              <a:rPr lang="en-US" altLang="en-US" sz="3200" b="1" dirty="0">
                <a:solidFill>
                  <a:schemeClr val="tx1"/>
                </a:solidFill>
              </a:rPr>
              <a:t>	</a:t>
            </a:r>
          </a:p>
          <a:p>
            <a:pPr>
              <a:buSzPct val="100000"/>
              <a:buFont typeface="Times New Roman" panose="02020603050405020304" pitchFamily="18" charset="0"/>
              <a:buNone/>
              <a:defRPr/>
            </a:pPr>
            <a:r>
              <a:rPr lang="en-US" altLang="en-US" sz="3200" b="1" dirty="0">
                <a:solidFill>
                  <a:schemeClr val="tx1"/>
                </a:solidFill>
              </a:rPr>
              <a:t>if K</a:t>
            </a:r>
            <a:r>
              <a:rPr lang="en-US" altLang="en-US" sz="3200" b="1" baseline="-25000" dirty="0">
                <a:solidFill>
                  <a:schemeClr val="tx1"/>
                </a:solidFill>
              </a:rPr>
              <a:t>c</a:t>
            </a:r>
            <a:r>
              <a:rPr lang="en-US" altLang="en-US" sz="3200" b="1" dirty="0">
                <a:solidFill>
                  <a:schemeClr val="tx1"/>
                </a:solidFill>
              </a:rPr>
              <a:t>= 4.07x10</a:t>
            </a:r>
            <a:r>
              <a:rPr lang="en-US" altLang="en-US" sz="3200" b="1" baseline="30000" dirty="0">
                <a:solidFill>
                  <a:schemeClr val="tx1"/>
                </a:solidFill>
              </a:rPr>
              <a:t>-3</a:t>
            </a:r>
            <a:r>
              <a:rPr lang="en-US" altLang="en-US" sz="3200" b="1" dirty="0">
                <a:solidFill>
                  <a:schemeClr val="tx1"/>
                </a:solidFill>
              </a:rPr>
              <a:t>, what is K</a:t>
            </a:r>
            <a:r>
              <a:rPr lang="en-US" altLang="en-US" sz="3200" b="1" baseline="-25000" dirty="0">
                <a:solidFill>
                  <a:schemeClr val="tx1"/>
                </a:solidFill>
              </a:rPr>
              <a:t>p</a:t>
            </a:r>
            <a:r>
              <a:rPr lang="en-US" altLang="en-US" sz="3200" b="1" dirty="0">
                <a:solidFill>
                  <a:schemeClr val="tx1"/>
                </a:solidFill>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685800" y="228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ctr">
              <a:buSzPct val="100000"/>
            </a:pPr>
            <a:r>
              <a:rPr lang="en-US" altLang="en-US" sz="4400">
                <a:solidFill>
                  <a:srgbClr val="000000"/>
                </a:solidFill>
              </a:rPr>
              <a:t>Reaction Dynamics</a:t>
            </a:r>
          </a:p>
        </p:txBody>
      </p:sp>
      <p:sp>
        <p:nvSpPr>
          <p:cNvPr id="9219" name="Line 2"/>
          <p:cNvSpPr>
            <a:spLocks noChangeShapeType="1"/>
          </p:cNvSpPr>
          <p:nvPr/>
        </p:nvSpPr>
        <p:spPr bwMode="auto">
          <a:xfrm>
            <a:off x="838200" y="1630363"/>
            <a:ext cx="1588" cy="4267200"/>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220" name="Line 3"/>
          <p:cNvSpPr>
            <a:spLocks noChangeShapeType="1"/>
          </p:cNvSpPr>
          <p:nvPr/>
        </p:nvSpPr>
        <p:spPr bwMode="auto">
          <a:xfrm>
            <a:off x="838200" y="5897563"/>
            <a:ext cx="6553200" cy="1587"/>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221" name="Text Box 4"/>
          <p:cNvSpPr txBox="1">
            <a:spLocks noChangeArrowheads="1"/>
          </p:cNvSpPr>
          <p:nvPr/>
        </p:nvSpPr>
        <p:spPr bwMode="auto">
          <a:xfrm>
            <a:off x="3811588" y="5867400"/>
            <a:ext cx="8223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SzPct val="100000"/>
            </a:pPr>
            <a:r>
              <a:rPr lang="en-US" altLang="en-US">
                <a:solidFill>
                  <a:srgbClr val="000000"/>
                </a:solidFill>
              </a:rPr>
              <a:t>Time</a:t>
            </a:r>
          </a:p>
        </p:txBody>
      </p:sp>
      <p:sp>
        <p:nvSpPr>
          <p:cNvPr id="9222" name="Text Box 5"/>
          <p:cNvSpPr txBox="1">
            <a:spLocks noChangeArrowheads="1"/>
          </p:cNvSpPr>
          <p:nvPr/>
        </p:nvSpPr>
        <p:spPr bwMode="auto">
          <a:xfrm rot="-5400000">
            <a:off x="12700" y="3522663"/>
            <a:ext cx="7397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SzPct val="100000"/>
            </a:pPr>
            <a:r>
              <a:rPr lang="en-US" altLang="en-US">
                <a:solidFill>
                  <a:srgbClr val="000000"/>
                </a:solidFill>
              </a:rPr>
              <a:t>Rate</a:t>
            </a:r>
          </a:p>
        </p:txBody>
      </p:sp>
      <p:grpSp>
        <p:nvGrpSpPr>
          <p:cNvPr id="9223" name="Group 6"/>
          <p:cNvGrpSpPr>
            <a:grpSpLocks/>
          </p:cNvGrpSpPr>
          <p:nvPr/>
        </p:nvGrpSpPr>
        <p:grpSpPr bwMode="auto">
          <a:xfrm>
            <a:off x="6705600" y="4648200"/>
            <a:ext cx="2230438" cy="915988"/>
            <a:chOff x="4224" y="2928"/>
            <a:chExt cx="1405" cy="577"/>
          </a:xfrm>
        </p:grpSpPr>
        <p:grpSp>
          <p:nvGrpSpPr>
            <p:cNvPr id="9253" name="Group 7"/>
            <p:cNvGrpSpPr>
              <a:grpSpLocks/>
            </p:cNvGrpSpPr>
            <p:nvPr/>
          </p:nvGrpSpPr>
          <p:grpSpPr bwMode="auto">
            <a:xfrm>
              <a:off x="4224" y="2928"/>
              <a:ext cx="1405" cy="289"/>
              <a:chOff x="4224" y="2928"/>
              <a:chExt cx="1405" cy="289"/>
            </a:xfrm>
          </p:grpSpPr>
          <p:sp>
            <p:nvSpPr>
              <p:cNvPr id="9257" name="Oval 8"/>
              <p:cNvSpPr>
                <a:spLocks noChangeArrowheads="1"/>
              </p:cNvSpPr>
              <p:nvPr/>
            </p:nvSpPr>
            <p:spPr bwMode="auto">
              <a:xfrm>
                <a:off x="4224" y="3024"/>
                <a:ext cx="143" cy="143"/>
              </a:xfrm>
              <a:prstGeom prst="ellipse">
                <a:avLst/>
              </a:prstGeom>
              <a:solidFill>
                <a:srgbClr val="CCCCFF"/>
              </a:solidFill>
              <a:ln w="9360">
                <a:solidFill>
                  <a:srgbClr val="CCCCFF"/>
                </a:solidFill>
                <a:miter lim="800000"/>
                <a:headEnd/>
                <a:tailEnd/>
              </a:ln>
              <a:effectLst>
                <a:outerShdw dist="17819" dir="2700000" algn="ctr" rotWithShape="0">
                  <a:srgbClr val="808080"/>
                </a:outerShdw>
              </a:effec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9258" name="Text Box 9"/>
              <p:cNvSpPr txBox="1">
                <a:spLocks noChangeArrowheads="1"/>
              </p:cNvSpPr>
              <p:nvPr/>
            </p:nvSpPr>
            <p:spPr bwMode="auto">
              <a:xfrm>
                <a:off x="4464" y="2928"/>
                <a:ext cx="1164"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SzPct val="100000"/>
                </a:pPr>
                <a:r>
                  <a:rPr lang="en-US" altLang="en-US">
                    <a:solidFill>
                      <a:srgbClr val="000000"/>
                    </a:solidFill>
                  </a:rPr>
                  <a:t>Rate Forward</a:t>
                </a:r>
              </a:p>
            </p:txBody>
          </p:sp>
        </p:grpSp>
        <p:grpSp>
          <p:nvGrpSpPr>
            <p:cNvPr id="9254" name="Group 10"/>
            <p:cNvGrpSpPr>
              <a:grpSpLocks/>
            </p:cNvGrpSpPr>
            <p:nvPr/>
          </p:nvGrpSpPr>
          <p:grpSpPr bwMode="auto">
            <a:xfrm>
              <a:off x="4224" y="3216"/>
              <a:ext cx="1372" cy="289"/>
              <a:chOff x="4224" y="3216"/>
              <a:chExt cx="1372" cy="289"/>
            </a:xfrm>
          </p:grpSpPr>
          <p:sp>
            <p:nvSpPr>
              <p:cNvPr id="9255" name="Oval 11"/>
              <p:cNvSpPr>
                <a:spLocks noChangeArrowheads="1"/>
              </p:cNvSpPr>
              <p:nvPr/>
            </p:nvSpPr>
            <p:spPr bwMode="auto">
              <a:xfrm>
                <a:off x="4224" y="3312"/>
                <a:ext cx="143" cy="143"/>
              </a:xfrm>
              <a:prstGeom prst="ellipse">
                <a:avLst/>
              </a:prstGeom>
              <a:solidFill>
                <a:srgbClr val="3333CC"/>
              </a:solidFill>
              <a:ln w="9360">
                <a:solidFill>
                  <a:srgbClr val="3333CC"/>
                </a:solidFill>
                <a:miter lim="800000"/>
                <a:headEnd/>
                <a:tailEnd/>
              </a:ln>
              <a:effectLst>
                <a:outerShdw dist="17819" dir="2700000" algn="ctr" rotWithShape="0">
                  <a:srgbClr val="808080"/>
                </a:outerShdw>
              </a:effec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9256" name="Text Box 12"/>
              <p:cNvSpPr txBox="1">
                <a:spLocks noChangeArrowheads="1"/>
              </p:cNvSpPr>
              <p:nvPr/>
            </p:nvSpPr>
            <p:spPr bwMode="auto">
              <a:xfrm>
                <a:off x="4464" y="3216"/>
                <a:ext cx="1132"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SzPct val="100000"/>
                </a:pPr>
                <a:r>
                  <a:rPr lang="en-US" altLang="en-US">
                    <a:solidFill>
                      <a:srgbClr val="000000"/>
                    </a:solidFill>
                  </a:rPr>
                  <a:t>Rate Reverse</a:t>
                </a:r>
              </a:p>
            </p:txBody>
          </p:sp>
        </p:grpSp>
      </p:grpSp>
      <p:grpSp>
        <p:nvGrpSpPr>
          <p:cNvPr id="5133" name="Group 13"/>
          <p:cNvGrpSpPr>
            <a:grpSpLocks/>
          </p:cNvGrpSpPr>
          <p:nvPr/>
        </p:nvGrpSpPr>
        <p:grpSpPr bwMode="auto">
          <a:xfrm>
            <a:off x="685800" y="1935163"/>
            <a:ext cx="227013" cy="4037012"/>
            <a:chOff x="432" y="1219"/>
            <a:chExt cx="143" cy="2543"/>
          </a:xfrm>
        </p:grpSpPr>
        <p:sp>
          <p:nvSpPr>
            <p:cNvPr id="9251" name="Oval 14"/>
            <p:cNvSpPr>
              <a:spLocks noChangeArrowheads="1"/>
            </p:cNvSpPr>
            <p:nvPr/>
          </p:nvSpPr>
          <p:spPr bwMode="auto">
            <a:xfrm>
              <a:off x="432" y="1219"/>
              <a:ext cx="143" cy="143"/>
            </a:xfrm>
            <a:prstGeom prst="ellipse">
              <a:avLst/>
            </a:prstGeom>
            <a:solidFill>
              <a:srgbClr val="CCCCFF"/>
            </a:solidFill>
            <a:ln w="9360">
              <a:solidFill>
                <a:srgbClr val="CCCCFF"/>
              </a:solidFill>
              <a:miter lim="800000"/>
              <a:headEnd/>
              <a:tailEnd/>
            </a:ln>
            <a:effectLst>
              <a:outerShdw dist="17819" dir="2700000" algn="ctr" rotWithShape="0">
                <a:srgbClr val="808080"/>
              </a:outerShdw>
            </a:effec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9252" name="Oval 15"/>
            <p:cNvSpPr>
              <a:spLocks noChangeArrowheads="1"/>
            </p:cNvSpPr>
            <p:nvPr/>
          </p:nvSpPr>
          <p:spPr bwMode="auto">
            <a:xfrm>
              <a:off x="432" y="3619"/>
              <a:ext cx="143" cy="143"/>
            </a:xfrm>
            <a:prstGeom prst="ellipse">
              <a:avLst/>
            </a:prstGeom>
            <a:solidFill>
              <a:srgbClr val="3333CC"/>
            </a:solidFill>
            <a:ln w="9360">
              <a:solidFill>
                <a:srgbClr val="3333CC"/>
              </a:solidFill>
              <a:miter lim="800000"/>
              <a:headEnd/>
              <a:tailEnd/>
            </a:ln>
            <a:effectLst>
              <a:outerShdw dist="17819" dir="2700000" algn="ctr" rotWithShape="0">
                <a:srgbClr val="808080"/>
              </a:outerShdw>
            </a:effectLst>
          </p:spPr>
          <p:txBody>
            <a:bodyPr wrap="none" anchor="ctr"/>
            <a:lstStyle/>
            <a:p>
              <a:pPr>
                <a:buClr>
                  <a:srgbClr val="000000"/>
                </a:buClr>
                <a:buSzPct val="100000"/>
                <a:buFont typeface="Times New Roman" panose="02020603050405020304" pitchFamily="18" charset="0"/>
                <a:buNone/>
              </a:pPr>
              <a:endParaRPr lang="en-US" altLang="en-US"/>
            </a:p>
          </p:txBody>
        </p:sp>
      </p:grpSp>
      <p:grpSp>
        <p:nvGrpSpPr>
          <p:cNvPr id="5136" name="Group 16"/>
          <p:cNvGrpSpPr>
            <a:grpSpLocks/>
          </p:cNvGrpSpPr>
          <p:nvPr/>
        </p:nvGrpSpPr>
        <p:grpSpPr bwMode="auto">
          <a:xfrm>
            <a:off x="838200" y="2087563"/>
            <a:ext cx="6175375" cy="3746500"/>
            <a:chOff x="528" y="1315"/>
            <a:chExt cx="3890" cy="2360"/>
          </a:xfrm>
        </p:grpSpPr>
        <p:sp>
          <p:nvSpPr>
            <p:cNvPr id="9249" name="Freeform 17"/>
            <p:cNvSpPr>
              <a:spLocks noChangeArrowheads="1"/>
            </p:cNvSpPr>
            <p:nvPr/>
          </p:nvSpPr>
          <p:spPr bwMode="auto">
            <a:xfrm>
              <a:off x="528" y="1315"/>
              <a:ext cx="3890" cy="1361"/>
            </a:xfrm>
            <a:custGeom>
              <a:avLst/>
              <a:gdLst>
                <a:gd name="T0" fmla="*/ 0 w 3891"/>
                <a:gd name="T1" fmla="*/ 0 h 1362"/>
                <a:gd name="T2" fmla="*/ 96 w 3891"/>
                <a:gd name="T3" fmla="*/ 288 h 1362"/>
                <a:gd name="T4" fmla="*/ 336 w 3891"/>
                <a:gd name="T5" fmla="*/ 711 h 1362"/>
                <a:gd name="T6" fmla="*/ 624 w 3891"/>
                <a:gd name="T7" fmla="*/ 999 h 1362"/>
                <a:gd name="T8" fmla="*/ 1056 w 3891"/>
                <a:gd name="T9" fmla="*/ 1239 h 1362"/>
                <a:gd name="T10" fmla="*/ 1728 w 3891"/>
                <a:gd name="T11" fmla="*/ 1335 h 1362"/>
                <a:gd name="T12" fmla="*/ 3882 w 3891"/>
                <a:gd name="T13" fmla="*/ 1349 h 1362"/>
                <a:gd name="T14" fmla="*/ 0 60000 65536"/>
                <a:gd name="T15" fmla="*/ 0 60000 65536"/>
                <a:gd name="T16" fmla="*/ 0 60000 65536"/>
                <a:gd name="T17" fmla="*/ 0 60000 65536"/>
                <a:gd name="T18" fmla="*/ 0 60000 65536"/>
                <a:gd name="T19" fmla="*/ 0 60000 65536"/>
                <a:gd name="T20" fmla="*/ 0 60000 65536"/>
                <a:gd name="T21" fmla="*/ 0 w 3891"/>
                <a:gd name="T22" fmla="*/ 0 h 1362"/>
                <a:gd name="T23" fmla="*/ 3891 w 3891"/>
                <a:gd name="T24" fmla="*/ 1362 h 1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91" h="1362">
                  <a:moveTo>
                    <a:pt x="0" y="0"/>
                  </a:moveTo>
                  <a:cubicBezTo>
                    <a:pt x="20" y="84"/>
                    <a:pt x="40" y="168"/>
                    <a:pt x="96" y="288"/>
                  </a:cubicBezTo>
                  <a:cubicBezTo>
                    <a:pt x="152" y="408"/>
                    <a:pt x="248" y="600"/>
                    <a:pt x="336" y="720"/>
                  </a:cubicBezTo>
                  <a:cubicBezTo>
                    <a:pt x="424" y="840"/>
                    <a:pt x="504" y="920"/>
                    <a:pt x="624" y="1008"/>
                  </a:cubicBezTo>
                  <a:cubicBezTo>
                    <a:pt x="744" y="1096"/>
                    <a:pt x="872" y="1192"/>
                    <a:pt x="1056" y="1248"/>
                  </a:cubicBezTo>
                  <a:cubicBezTo>
                    <a:pt x="1240" y="1304"/>
                    <a:pt x="1256" y="1326"/>
                    <a:pt x="1728" y="1344"/>
                  </a:cubicBezTo>
                  <a:cubicBezTo>
                    <a:pt x="2200" y="1362"/>
                    <a:pt x="3441" y="1355"/>
                    <a:pt x="3891" y="1358"/>
                  </a:cubicBezTo>
                </a:path>
              </a:pathLst>
            </a:custGeom>
            <a:noFill/>
            <a:ln w="28440">
              <a:solidFill>
                <a:srgbClr val="CCCC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250" name="Freeform 18"/>
            <p:cNvSpPr>
              <a:spLocks noChangeArrowheads="1"/>
            </p:cNvSpPr>
            <p:nvPr/>
          </p:nvSpPr>
          <p:spPr bwMode="auto">
            <a:xfrm>
              <a:off x="528" y="2659"/>
              <a:ext cx="3839" cy="1016"/>
            </a:xfrm>
            <a:custGeom>
              <a:avLst/>
              <a:gdLst>
                <a:gd name="T0" fmla="*/ 0 w 3840"/>
                <a:gd name="T1" fmla="*/ 665808 h 592"/>
                <a:gd name="T2" fmla="*/ 240 w 3840"/>
                <a:gd name="T3" fmla="*/ 396037 h 592"/>
                <a:gd name="T4" fmla="*/ 480 w 3840"/>
                <a:gd name="T5" fmla="*/ 233706 h 592"/>
                <a:gd name="T6" fmla="*/ 768 w 3840"/>
                <a:gd name="T7" fmla="*/ 125874 h 592"/>
                <a:gd name="T8" fmla="*/ 1296 w 3840"/>
                <a:gd name="T9" fmla="*/ 17524 h 592"/>
                <a:gd name="T10" fmla="*/ 2247 w 3840"/>
                <a:gd name="T11" fmla="*/ 17524 h 592"/>
                <a:gd name="T12" fmla="*/ 3831 w 3840"/>
                <a:gd name="T13" fmla="*/ 17524 h 592"/>
                <a:gd name="T14" fmla="*/ 0 60000 65536"/>
                <a:gd name="T15" fmla="*/ 0 60000 65536"/>
                <a:gd name="T16" fmla="*/ 0 60000 65536"/>
                <a:gd name="T17" fmla="*/ 0 60000 65536"/>
                <a:gd name="T18" fmla="*/ 0 60000 65536"/>
                <a:gd name="T19" fmla="*/ 0 60000 65536"/>
                <a:gd name="T20" fmla="*/ 0 60000 65536"/>
                <a:gd name="T21" fmla="*/ 0 w 3840"/>
                <a:gd name="T22" fmla="*/ 0 h 592"/>
                <a:gd name="T23" fmla="*/ 3840 w 3840"/>
                <a:gd name="T24" fmla="*/ 592 h 5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40" h="592">
                  <a:moveTo>
                    <a:pt x="0" y="592"/>
                  </a:moveTo>
                  <a:cubicBezTo>
                    <a:pt x="80" y="504"/>
                    <a:pt x="160" y="416"/>
                    <a:pt x="240" y="352"/>
                  </a:cubicBezTo>
                  <a:cubicBezTo>
                    <a:pt x="320" y="288"/>
                    <a:pt x="392" y="248"/>
                    <a:pt x="480" y="208"/>
                  </a:cubicBezTo>
                  <a:cubicBezTo>
                    <a:pt x="568" y="168"/>
                    <a:pt x="632" y="144"/>
                    <a:pt x="768" y="112"/>
                  </a:cubicBezTo>
                  <a:cubicBezTo>
                    <a:pt x="904" y="80"/>
                    <a:pt x="1048" y="32"/>
                    <a:pt x="1296" y="16"/>
                  </a:cubicBezTo>
                  <a:cubicBezTo>
                    <a:pt x="1544" y="0"/>
                    <a:pt x="1832" y="16"/>
                    <a:pt x="2256" y="16"/>
                  </a:cubicBezTo>
                  <a:cubicBezTo>
                    <a:pt x="2680" y="16"/>
                    <a:pt x="3260" y="16"/>
                    <a:pt x="3840" y="16"/>
                  </a:cubicBezTo>
                </a:path>
              </a:pathLst>
            </a:custGeom>
            <a:noFill/>
            <a:ln w="28440">
              <a:solidFill>
                <a:srgbClr val="3333C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5139" name="Group 19"/>
          <p:cNvGrpSpPr>
            <a:grpSpLocks/>
          </p:cNvGrpSpPr>
          <p:nvPr/>
        </p:nvGrpSpPr>
        <p:grpSpPr bwMode="auto">
          <a:xfrm>
            <a:off x="1295400" y="3154363"/>
            <a:ext cx="227013" cy="1903412"/>
            <a:chOff x="816" y="1987"/>
            <a:chExt cx="143" cy="1199"/>
          </a:xfrm>
        </p:grpSpPr>
        <p:sp>
          <p:nvSpPr>
            <p:cNvPr id="9247" name="Oval 20"/>
            <p:cNvSpPr>
              <a:spLocks noChangeArrowheads="1"/>
            </p:cNvSpPr>
            <p:nvPr/>
          </p:nvSpPr>
          <p:spPr bwMode="auto">
            <a:xfrm>
              <a:off x="816" y="1987"/>
              <a:ext cx="143" cy="143"/>
            </a:xfrm>
            <a:prstGeom prst="ellipse">
              <a:avLst/>
            </a:prstGeom>
            <a:solidFill>
              <a:srgbClr val="CCCCFF"/>
            </a:solidFill>
            <a:ln w="9360">
              <a:solidFill>
                <a:srgbClr val="CCCCFF"/>
              </a:solidFill>
              <a:miter lim="800000"/>
              <a:headEnd/>
              <a:tailEnd/>
            </a:ln>
            <a:effectLst>
              <a:outerShdw dist="17819" dir="2700000" algn="ctr" rotWithShape="0">
                <a:srgbClr val="808080"/>
              </a:outerShdw>
            </a:effec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9248" name="Oval 21"/>
            <p:cNvSpPr>
              <a:spLocks noChangeArrowheads="1"/>
            </p:cNvSpPr>
            <p:nvPr/>
          </p:nvSpPr>
          <p:spPr bwMode="auto">
            <a:xfrm>
              <a:off x="816" y="3043"/>
              <a:ext cx="143" cy="143"/>
            </a:xfrm>
            <a:prstGeom prst="ellipse">
              <a:avLst/>
            </a:prstGeom>
            <a:solidFill>
              <a:srgbClr val="3333CC"/>
            </a:solidFill>
            <a:ln w="9360">
              <a:solidFill>
                <a:srgbClr val="3333CC"/>
              </a:solidFill>
              <a:miter lim="800000"/>
              <a:headEnd/>
              <a:tailEnd/>
            </a:ln>
            <a:effectLst>
              <a:outerShdw dist="17819" dir="2700000" algn="ctr" rotWithShape="0">
                <a:srgbClr val="808080"/>
              </a:outerShdw>
            </a:effectLst>
          </p:spPr>
          <p:txBody>
            <a:bodyPr wrap="none" anchor="ctr"/>
            <a:lstStyle/>
            <a:p>
              <a:pPr>
                <a:buClr>
                  <a:srgbClr val="000000"/>
                </a:buClr>
                <a:buSzPct val="100000"/>
                <a:buFont typeface="Times New Roman" panose="02020603050405020304" pitchFamily="18" charset="0"/>
                <a:buNone/>
              </a:pPr>
              <a:endParaRPr lang="en-US" altLang="en-US"/>
            </a:p>
          </p:txBody>
        </p:sp>
      </p:grpSp>
      <p:grpSp>
        <p:nvGrpSpPr>
          <p:cNvPr id="5142" name="Group 22"/>
          <p:cNvGrpSpPr>
            <a:grpSpLocks/>
          </p:cNvGrpSpPr>
          <p:nvPr/>
        </p:nvGrpSpPr>
        <p:grpSpPr bwMode="auto">
          <a:xfrm>
            <a:off x="1981200" y="3763963"/>
            <a:ext cx="227013" cy="836612"/>
            <a:chOff x="1248" y="2371"/>
            <a:chExt cx="143" cy="527"/>
          </a:xfrm>
        </p:grpSpPr>
        <p:sp>
          <p:nvSpPr>
            <p:cNvPr id="9245" name="Oval 23"/>
            <p:cNvSpPr>
              <a:spLocks noChangeArrowheads="1"/>
            </p:cNvSpPr>
            <p:nvPr/>
          </p:nvSpPr>
          <p:spPr bwMode="auto">
            <a:xfrm>
              <a:off x="1248" y="2755"/>
              <a:ext cx="143" cy="143"/>
            </a:xfrm>
            <a:prstGeom prst="ellipse">
              <a:avLst/>
            </a:prstGeom>
            <a:solidFill>
              <a:srgbClr val="3333CC"/>
            </a:solidFill>
            <a:ln w="9360">
              <a:solidFill>
                <a:srgbClr val="3333CC"/>
              </a:solidFill>
              <a:miter lim="800000"/>
              <a:headEnd/>
              <a:tailEnd/>
            </a:ln>
            <a:effectLst>
              <a:outerShdw dist="17819" dir="2700000" algn="ctr" rotWithShape="0">
                <a:srgbClr val="808080"/>
              </a:outerShdw>
            </a:effec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9246" name="Oval 24"/>
            <p:cNvSpPr>
              <a:spLocks noChangeArrowheads="1"/>
            </p:cNvSpPr>
            <p:nvPr/>
          </p:nvSpPr>
          <p:spPr bwMode="auto">
            <a:xfrm>
              <a:off x="1248" y="2371"/>
              <a:ext cx="143" cy="143"/>
            </a:xfrm>
            <a:prstGeom prst="ellipse">
              <a:avLst/>
            </a:prstGeom>
            <a:solidFill>
              <a:srgbClr val="CCCCFF"/>
            </a:solidFill>
            <a:ln w="9360">
              <a:solidFill>
                <a:srgbClr val="CCCCFF"/>
              </a:solidFill>
              <a:miter lim="800000"/>
              <a:headEnd/>
              <a:tailEnd/>
            </a:ln>
            <a:effectLst>
              <a:outerShdw dist="17819" dir="2700000" algn="ctr" rotWithShape="0">
                <a:srgbClr val="808080"/>
              </a:outerShdw>
            </a:effectLst>
          </p:spPr>
          <p:txBody>
            <a:bodyPr wrap="none" anchor="ctr"/>
            <a:lstStyle/>
            <a:p>
              <a:pPr>
                <a:buClr>
                  <a:srgbClr val="000000"/>
                </a:buClr>
                <a:buSzPct val="100000"/>
                <a:buFont typeface="Times New Roman" panose="02020603050405020304" pitchFamily="18" charset="0"/>
                <a:buNone/>
              </a:pPr>
              <a:endParaRPr lang="en-US" altLang="en-US"/>
            </a:p>
          </p:txBody>
        </p:sp>
      </p:grpSp>
      <p:grpSp>
        <p:nvGrpSpPr>
          <p:cNvPr id="5145" name="Group 25"/>
          <p:cNvGrpSpPr>
            <a:grpSpLocks/>
          </p:cNvGrpSpPr>
          <p:nvPr/>
        </p:nvGrpSpPr>
        <p:grpSpPr bwMode="auto">
          <a:xfrm>
            <a:off x="3048000" y="4068763"/>
            <a:ext cx="227013" cy="303212"/>
            <a:chOff x="1920" y="2563"/>
            <a:chExt cx="143" cy="191"/>
          </a:xfrm>
        </p:grpSpPr>
        <p:sp>
          <p:nvSpPr>
            <p:cNvPr id="9243" name="Oval 26"/>
            <p:cNvSpPr>
              <a:spLocks noChangeArrowheads="1"/>
            </p:cNvSpPr>
            <p:nvPr/>
          </p:nvSpPr>
          <p:spPr bwMode="auto">
            <a:xfrm>
              <a:off x="1920" y="2563"/>
              <a:ext cx="143" cy="143"/>
            </a:xfrm>
            <a:prstGeom prst="ellipse">
              <a:avLst/>
            </a:prstGeom>
            <a:solidFill>
              <a:srgbClr val="CCCCFF"/>
            </a:solidFill>
            <a:ln w="9360">
              <a:solidFill>
                <a:srgbClr val="CCCCFF"/>
              </a:solidFill>
              <a:miter lim="800000"/>
              <a:headEnd/>
              <a:tailEnd/>
            </a:ln>
            <a:effectLst>
              <a:outerShdw dist="17819" dir="2700000" algn="ctr" rotWithShape="0">
                <a:srgbClr val="808080"/>
              </a:outerShdw>
            </a:effec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9244" name="Oval 27"/>
            <p:cNvSpPr>
              <a:spLocks noChangeArrowheads="1"/>
            </p:cNvSpPr>
            <p:nvPr/>
          </p:nvSpPr>
          <p:spPr bwMode="auto">
            <a:xfrm>
              <a:off x="1920" y="2611"/>
              <a:ext cx="143" cy="143"/>
            </a:xfrm>
            <a:prstGeom prst="ellipse">
              <a:avLst/>
            </a:prstGeom>
            <a:solidFill>
              <a:srgbClr val="3333CC">
                <a:alpha val="50195"/>
              </a:srgbClr>
            </a:solidFill>
            <a:ln w="9360">
              <a:solidFill>
                <a:srgbClr val="3333CC"/>
              </a:solidFill>
              <a:miter lim="800000"/>
              <a:headEnd/>
              <a:tailEnd/>
            </a:ln>
            <a:effectLst>
              <a:outerShdw dist="17819" dir="2700000" algn="ctr" rotWithShape="0">
                <a:srgbClr val="808080"/>
              </a:outerShdw>
            </a:effectLst>
          </p:spPr>
          <p:txBody>
            <a:bodyPr wrap="none" anchor="ctr"/>
            <a:lstStyle/>
            <a:p>
              <a:pPr>
                <a:buClr>
                  <a:srgbClr val="000000"/>
                </a:buClr>
                <a:buSzPct val="100000"/>
                <a:buFont typeface="Times New Roman" panose="02020603050405020304" pitchFamily="18" charset="0"/>
                <a:buNone/>
              </a:pPr>
              <a:endParaRPr lang="en-US" altLang="en-US"/>
            </a:p>
          </p:txBody>
        </p:sp>
      </p:grpSp>
      <p:grpSp>
        <p:nvGrpSpPr>
          <p:cNvPr id="5148" name="Group 28"/>
          <p:cNvGrpSpPr>
            <a:grpSpLocks/>
          </p:cNvGrpSpPr>
          <p:nvPr/>
        </p:nvGrpSpPr>
        <p:grpSpPr bwMode="auto">
          <a:xfrm>
            <a:off x="4038600" y="4113213"/>
            <a:ext cx="227013" cy="255587"/>
            <a:chOff x="2544" y="2591"/>
            <a:chExt cx="143" cy="161"/>
          </a:xfrm>
        </p:grpSpPr>
        <p:sp>
          <p:nvSpPr>
            <p:cNvPr id="9241" name="Oval 29"/>
            <p:cNvSpPr>
              <a:spLocks noChangeArrowheads="1"/>
            </p:cNvSpPr>
            <p:nvPr/>
          </p:nvSpPr>
          <p:spPr bwMode="auto">
            <a:xfrm>
              <a:off x="2544" y="2591"/>
              <a:ext cx="143" cy="143"/>
            </a:xfrm>
            <a:prstGeom prst="ellipse">
              <a:avLst/>
            </a:prstGeom>
            <a:solidFill>
              <a:srgbClr val="CCCCFF"/>
            </a:solidFill>
            <a:ln w="9360">
              <a:solidFill>
                <a:srgbClr val="CCCCFF"/>
              </a:solidFill>
              <a:miter lim="800000"/>
              <a:headEnd/>
              <a:tailEnd/>
            </a:ln>
            <a:effectLst>
              <a:outerShdw dist="17819" dir="2700000" algn="ctr" rotWithShape="0">
                <a:srgbClr val="808080"/>
              </a:outerShdw>
            </a:effec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9242" name="Oval 30"/>
            <p:cNvSpPr>
              <a:spLocks noChangeArrowheads="1"/>
            </p:cNvSpPr>
            <p:nvPr/>
          </p:nvSpPr>
          <p:spPr bwMode="auto">
            <a:xfrm>
              <a:off x="2544" y="2609"/>
              <a:ext cx="143" cy="143"/>
            </a:xfrm>
            <a:prstGeom prst="ellipse">
              <a:avLst/>
            </a:prstGeom>
            <a:solidFill>
              <a:srgbClr val="3333CC">
                <a:alpha val="50195"/>
              </a:srgbClr>
            </a:solidFill>
            <a:ln w="9360">
              <a:solidFill>
                <a:srgbClr val="3333CC"/>
              </a:solidFill>
              <a:miter lim="800000"/>
              <a:headEnd/>
              <a:tailEnd/>
            </a:ln>
            <a:effectLst>
              <a:outerShdw dist="17819" dir="2700000" algn="ctr" rotWithShape="0">
                <a:srgbClr val="808080"/>
              </a:outerShdw>
            </a:effectLst>
          </p:spPr>
          <p:txBody>
            <a:bodyPr wrap="none" anchor="ctr"/>
            <a:lstStyle/>
            <a:p>
              <a:pPr>
                <a:buClr>
                  <a:srgbClr val="000000"/>
                </a:buClr>
                <a:buSzPct val="100000"/>
                <a:buFont typeface="Times New Roman" panose="02020603050405020304" pitchFamily="18" charset="0"/>
                <a:buNone/>
              </a:pPr>
              <a:endParaRPr lang="en-US" altLang="en-US"/>
            </a:p>
          </p:txBody>
        </p:sp>
      </p:grpSp>
      <p:grpSp>
        <p:nvGrpSpPr>
          <p:cNvPr id="5151" name="Group 31"/>
          <p:cNvGrpSpPr>
            <a:grpSpLocks/>
          </p:cNvGrpSpPr>
          <p:nvPr/>
        </p:nvGrpSpPr>
        <p:grpSpPr bwMode="auto">
          <a:xfrm>
            <a:off x="5029200" y="4114800"/>
            <a:ext cx="227013" cy="255588"/>
            <a:chOff x="3168" y="2592"/>
            <a:chExt cx="143" cy="161"/>
          </a:xfrm>
        </p:grpSpPr>
        <p:sp>
          <p:nvSpPr>
            <p:cNvPr id="9239" name="Oval 32"/>
            <p:cNvSpPr>
              <a:spLocks noChangeArrowheads="1"/>
            </p:cNvSpPr>
            <p:nvPr/>
          </p:nvSpPr>
          <p:spPr bwMode="auto">
            <a:xfrm>
              <a:off x="3168" y="2592"/>
              <a:ext cx="143" cy="143"/>
            </a:xfrm>
            <a:prstGeom prst="ellipse">
              <a:avLst/>
            </a:prstGeom>
            <a:solidFill>
              <a:srgbClr val="CCCCFF"/>
            </a:solidFill>
            <a:ln w="9360">
              <a:solidFill>
                <a:srgbClr val="CCCCFF"/>
              </a:solidFill>
              <a:miter lim="800000"/>
              <a:headEnd/>
              <a:tailEnd/>
            </a:ln>
            <a:effectLst>
              <a:outerShdw dist="17819" dir="2700000" algn="ctr" rotWithShape="0">
                <a:srgbClr val="808080"/>
              </a:outerShdw>
            </a:effec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9240" name="Oval 33"/>
            <p:cNvSpPr>
              <a:spLocks noChangeArrowheads="1"/>
            </p:cNvSpPr>
            <p:nvPr/>
          </p:nvSpPr>
          <p:spPr bwMode="auto">
            <a:xfrm>
              <a:off x="3168" y="2610"/>
              <a:ext cx="143" cy="143"/>
            </a:xfrm>
            <a:prstGeom prst="ellipse">
              <a:avLst/>
            </a:prstGeom>
            <a:solidFill>
              <a:srgbClr val="3333CC">
                <a:alpha val="50195"/>
              </a:srgbClr>
            </a:solidFill>
            <a:ln w="9360">
              <a:solidFill>
                <a:srgbClr val="3333CC"/>
              </a:solidFill>
              <a:miter lim="800000"/>
              <a:headEnd/>
              <a:tailEnd/>
            </a:ln>
            <a:effectLst>
              <a:outerShdw dist="17819" dir="2700000" algn="ctr" rotWithShape="0">
                <a:srgbClr val="808080"/>
              </a:outerShdw>
            </a:effectLst>
          </p:spPr>
          <p:txBody>
            <a:bodyPr wrap="none" anchor="ctr"/>
            <a:lstStyle/>
            <a:p>
              <a:pPr>
                <a:buClr>
                  <a:srgbClr val="000000"/>
                </a:buClr>
                <a:buSzPct val="100000"/>
                <a:buFont typeface="Times New Roman" panose="02020603050405020304" pitchFamily="18" charset="0"/>
                <a:buNone/>
              </a:pPr>
              <a:endParaRPr lang="en-US" altLang="en-US"/>
            </a:p>
          </p:txBody>
        </p:sp>
      </p:grpSp>
      <p:grpSp>
        <p:nvGrpSpPr>
          <p:cNvPr id="5154" name="Group 34"/>
          <p:cNvGrpSpPr>
            <a:grpSpLocks/>
          </p:cNvGrpSpPr>
          <p:nvPr/>
        </p:nvGrpSpPr>
        <p:grpSpPr bwMode="auto">
          <a:xfrm>
            <a:off x="6172200" y="4114800"/>
            <a:ext cx="227013" cy="255588"/>
            <a:chOff x="3888" y="2592"/>
            <a:chExt cx="143" cy="161"/>
          </a:xfrm>
        </p:grpSpPr>
        <p:sp>
          <p:nvSpPr>
            <p:cNvPr id="9237" name="Oval 35"/>
            <p:cNvSpPr>
              <a:spLocks noChangeArrowheads="1"/>
            </p:cNvSpPr>
            <p:nvPr/>
          </p:nvSpPr>
          <p:spPr bwMode="auto">
            <a:xfrm>
              <a:off x="3888" y="2592"/>
              <a:ext cx="143" cy="143"/>
            </a:xfrm>
            <a:prstGeom prst="ellipse">
              <a:avLst/>
            </a:prstGeom>
            <a:solidFill>
              <a:srgbClr val="CCCCFF"/>
            </a:solidFill>
            <a:ln w="9360">
              <a:solidFill>
                <a:srgbClr val="CCCCFF"/>
              </a:solidFill>
              <a:miter lim="800000"/>
              <a:headEnd/>
              <a:tailEnd/>
            </a:ln>
            <a:effectLst>
              <a:outerShdw dist="17819" dir="2700000" algn="ctr" rotWithShape="0">
                <a:srgbClr val="808080"/>
              </a:outerShdw>
            </a:effec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9238" name="Oval 36"/>
            <p:cNvSpPr>
              <a:spLocks noChangeArrowheads="1"/>
            </p:cNvSpPr>
            <p:nvPr/>
          </p:nvSpPr>
          <p:spPr bwMode="auto">
            <a:xfrm>
              <a:off x="3888" y="2610"/>
              <a:ext cx="143" cy="143"/>
            </a:xfrm>
            <a:prstGeom prst="ellipse">
              <a:avLst/>
            </a:prstGeom>
            <a:solidFill>
              <a:srgbClr val="3333CC">
                <a:alpha val="50195"/>
              </a:srgbClr>
            </a:solidFill>
            <a:ln w="9360">
              <a:solidFill>
                <a:srgbClr val="3333CC"/>
              </a:solidFill>
              <a:miter lim="800000"/>
              <a:headEnd/>
              <a:tailEnd/>
            </a:ln>
            <a:effectLst>
              <a:outerShdw dist="17819" dir="2700000" algn="ctr" rotWithShape="0">
                <a:srgbClr val="808080"/>
              </a:outerShdw>
            </a:effectLst>
          </p:spPr>
          <p:txBody>
            <a:bodyPr wrap="none" anchor="ctr"/>
            <a:lstStyle/>
            <a:p>
              <a:pPr>
                <a:buClr>
                  <a:srgbClr val="000000"/>
                </a:buClr>
                <a:buSzPct val="100000"/>
                <a:buFont typeface="Times New Roman" panose="02020603050405020304" pitchFamily="18" charset="0"/>
                <a:buNone/>
              </a:pPr>
              <a:endParaRPr lang="en-US" altLang="en-US"/>
            </a:p>
          </p:txBody>
        </p:sp>
      </p:grpSp>
      <p:sp>
        <p:nvSpPr>
          <p:cNvPr id="5157" name="Text Box 37"/>
          <p:cNvSpPr txBox="1">
            <a:spLocks noChangeArrowheads="1"/>
          </p:cNvSpPr>
          <p:nvPr/>
        </p:nvSpPr>
        <p:spPr bwMode="auto">
          <a:xfrm>
            <a:off x="2206625" y="1401763"/>
            <a:ext cx="3335338"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SzPct val="100000"/>
            </a:pPr>
            <a:r>
              <a:rPr lang="en-US" altLang="en-US">
                <a:solidFill>
                  <a:srgbClr val="000000"/>
                </a:solidFill>
              </a:rPr>
              <a:t>Initially, only the forward</a:t>
            </a:r>
          </a:p>
          <a:p>
            <a:pPr eaLnBrk="1" hangingPunct="1">
              <a:buSzPct val="100000"/>
            </a:pPr>
            <a:r>
              <a:rPr lang="en-US" altLang="en-US">
                <a:solidFill>
                  <a:srgbClr val="000000"/>
                </a:solidFill>
              </a:rPr>
              <a:t>reaction takes place.</a:t>
            </a:r>
          </a:p>
        </p:txBody>
      </p:sp>
      <p:sp>
        <p:nvSpPr>
          <p:cNvPr id="5158" name="Text Box 38"/>
          <p:cNvSpPr txBox="1">
            <a:spLocks noChangeArrowheads="1"/>
          </p:cNvSpPr>
          <p:nvPr/>
        </p:nvSpPr>
        <p:spPr bwMode="auto">
          <a:xfrm>
            <a:off x="1901825" y="1447800"/>
            <a:ext cx="46894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SzPct val="100000"/>
            </a:pPr>
            <a:r>
              <a:rPr lang="en-US" altLang="en-US">
                <a:solidFill>
                  <a:srgbClr val="000000"/>
                </a:solidFill>
              </a:rPr>
              <a:t>As the forward reaction proceeds</a:t>
            </a:r>
          </a:p>
          <a:p>
            <a:pPr eaLnBrk="1" hangingPunct="1">
              <a:buSzPct val="100000"/>
            </a:pPr>
            <a:r>
              <a:rPr lang="en-US" altLang="en-US">
                <a:solidFill>
                  <a:srgbClr val="000000"/>
                </a:solidFill>
              </a:rPr>
              <a:t>it makes products and uses reactants.</a:t>
            </a:r>
          </a:p>
        </p:txBody>
      </p:sp>
      <p:sp>
        <p:nvSpPr>
          <p:cNvPr id="5159" name="Text Box 39"/>
          <p:cNvSpPr txBox="1">
            <a:spLocks noChangeArrowheads="1"/>
          </p:cNvSpPr>
          <p:nvPr/>
        </p:nvSpPr>
        <p:spPr bwMode="auto">
          <a:xfrm>
            <a:off x="1901825" y="1447800"/>
            <a:ext cx="4826000" cy="155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SzPct val="100000"/>
            </a:pPr>
            <a:r>
              <a:rPr lang="en-US" altLang="en-US">
                <a:solidFill>
                  <a:srgbClr val="000000"/>
                </a:solidFill>
              </a:rPr>
              <a:t>Because the reactant concentration </a:t>
            </a:r>
          </a:p>
          <a:p>
            <a:pPr eaLnBrk="1" hangingPunct="1">
              <a:buSzPct val="100000"/>
            </a:pPr>
            <a:r>
              <a:rPr lang="en-US" altLang="en-US">
                <a:solidFill>
                  <a:srgbClr val="000000"/>
                </a:solidFill>
              </a:rPr>
              <a:t>decreases, the forward reaction slows.</a:t>
            </a:r>
          </a:p>
          <a:p>
            <a:pPr eaLnBrk="1" hangingPunct="1">
              <a:buSzPct val="100000"/>
            </a:pPr>
            <a:r>
              <a:rPr lang="en-US" altLang="en-US">
                <a:solidFill>
                  <a:srgbClr val="000000"/>
                </a:solidFill>
              </a:rPr>
              <a:t>As the products accumulate, the</a:t>
            </a:r>
          </a:p>
          <a:p>
            <a:pPr eaLnBrk="1" hangingPunct="1">
              <a:buSzPct val="100000"/>
            </a:pPr>
            <a:r>
              <a:rPr lang="en-US" altLang="en-US">
                <a:solidFill>
                  <a:srgbClr val="000000"/>
                </a:solidFill>
              </a:rPr>
              <a:t>reverse reaction speeds up.</a:t>
            </a:r>
          </a:p>
        </p:txBody>
      </p:sp>
      <p:sp>
        <p:nvSpPr>
          <p:cNvPr id="5160" name="Text Box 40"/>
          <p:cNvSpPr txBox="1">
            <a:spLocks noChangeArrowheads="1"/>
          </p:cNvSpPr>
          <p:nvPr/>
        </p:nvSpPr>
        <p:spPr bwMode="auto">
          <a:xfrm>
            <a:off x="1900238" y="1524000"/>
            <a:ext cx="4911725" cy="155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SzPct val="100000"/>
            </a:pPr>
            <a:r>
              <a:rPr lang="en-US" altLang="en-US">
                <a:solidFill>
                  <a:srgbClr val="000000"/>
                </a:solidFill>
              </a:rPr>
              <a:t>Eventually, the reaction proceeds</a:t>
            </a:r>
          </a:p>
          <a:p>
            <a:pPr eaLnBrk="1" hangingPunct="1">
              <a:buSzPct val="100000"/>
            </a:pPr>
            <a:r>
              <a:rPr lang="en-US" altLang="en-US">
                <a:solidFill>
                  <a:srgbClr val="000000"/>
                </a:solidFill>
              </a:rPr>
              <a:t>in the reverse direction as fast as</a:t>
            </a:r>
          </a:p>
          <a:p>
            <a:pPr eaLnBrk="1" hangingPunct="1">
              <a:buSzPct val="100000"/>
            </a:pPr>
            <a:r>
              <a:rPr lang="en-US" altLang="en-US">
                <a:solidFill>
                  <a:srgbClr val="000000"/>
                </a:solidFill>
              </a:rPr>
              <a:t>it proceeds in the forward direction.</a:t>
            </a:r>
          </a:p>
          <a:p>
            <a:pPr eaLnBrk="1" hangingPunct="1">
              <a:buSzPct val="100000"/>
            </a:pPr>
            <a:r>
              <a:rPr lang="en-US" altLang="en-US">
                <a:solidFill>
                  <a:srgbClr val="000000"/>
                </a:solidFill>
              </a:rPr>
              <a:t>At this time equilibrium is established.</a:t>
            </a:r>
          </a:p>
        </p:txBody>
      </p:sp>
      <p:sp>
        <p:nvSpPr>
          <p:cNvPr id="5161" name="Text Box 41"/>
          <p:cNvSpPr txBox="1">
            <a:spLocks noChangeArrowheads="1"/>
          </p:cNvSpPr>
          <p:nvPr/>
        </p:nvSpPr>
        <p:spPr bwMode="auto">
          <a:xfrm>
            <a:off x="1978025" y="1447800"/>
            <a:ext cx="4325938" cy="192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SzPct val="100000"/>
            </a:pPr>
            <a:r>
              <a:rPr lang="en-US" altLang="en-US">
                <a:solidFill>
                  <a:srgbClr val="000000"/>
                </a:solidFill>
              </a:rPr>
              <a:t>Once equilibrium is established,</a:t>
            </a:r>
          </a:p>
          <a:p>
            <a:pPr eaLnBrk="1" hangingPunct="1">
              <a:buSzPct val="100000"/>
            </a:pPr>
            <a:r>
              <a:rPr lang="en-US" altLang="en-US">
                <a:solidFill>
                  <a:srgbClr val="000000"/>
                </a:solidFill>
              </a:rPr>
              <a:t>the forward and reverse reactions </a:t>
            </a:r>
          </a:p>
          <a:p>
            <a:pPr eaLnBrk="1" hangingPunct="1">
              <a:buSzPct val="100000"/>
            </a:pPr>
            <a:r>
              <a:rPr lang="en-US" altLang="en-US">
                <a:solidFill>
                  <a:srgbClr val="000000"/>
                </a:solidFill>
              </a:rPr>
              <a:t>proceed at the same rate, so the</a:t>
            </a:r>
          </a:p>
          <a:p>
            <a:pPr eaLnBrk="1" hangingPunct="1">
              <a:buSzPct val="100000"/>
            </a:pPr>
            <a:r>
              <a:rPr lang="en-US" altLang="en-US">
                <a:solidFill>
                  <a:srgbClr val="000000"/>
                </a:solidFill>
              </a:rPr>
              <a:t>concentrations of all materials</a:t>
            </a:r>
          </a:p>
          <a:p>
            <a:pPr eaLnBrk="1" hangingPunct="1">
              <a:buSzPct val="100000"/>
            </a:pPr>
            <a:r>
              <a:rPr lang="en-US" altLang="en-US">
                <a:solidFill>
                  <a:srgbClr val="000000"/>
                </a:solidFill>
              </a:rPr>
              <a:t>stay constant.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5133"/>
                                        </p:tgtEl>
                                        <p:attrNameLst>
                                          <p:attrName>style.visibility</p:attrName>
                                        </p:attrNameLst>
                                      </p:cBhvr>
                                      <p:to>
                                        <p:strVal val="visible"/>
                                      </p:to>
                                    </p:set>
                                    <p:animEffect transition="in" filter="dissolve">
                                      <p:cBhvr additive="repl">
                                        <p:cTn id="7" dur="500"/>
                                        <p:tgtEl>
                                          <p:spTgt spid="5133"/>
                                        </p:tgtEl>
                                      </p:cBhvr>
                                    </p:animEffect>
                                  </p:childTnLst>
                                </p:cTn>
                              </p:par>
                            </p:childTnLst>
                          </p:cTn>
                        </p:par>
                        <p:par>
                          <p:cTn id="8" fill="hold" nodeType="afterGroup">
                            <p:stCondLst>
                              <p:cond delay="500"/>
                            </p:stCondLst>
                            <p:childTnLst>
                              <p:par>
                                <p:cTn id="9" presetID="9" presetClass="entr" fill="hold" nodeType="afterEffect">
                                  <p:stCondLst>
                                    <p:cond delay="0"/>
                                  </p:stCondLst>
                                  <p:childTnLst>
                                    <p:set>
                                      <p:cBhvr additive="repl">
                                        <p:cTn id="10" dur="1" fill="hold">
                                          <p:stCondLst>
                                            <p:cond delay="0"/>
                                          </p:stCondLst>
                                        </p:cTn>
                                        <p:tgtEl>
                                          <p:spTgt spid="5157"/>
                                        </p:tgtEl>
                                        <p:attrNameLst>
                                          <p:attrName>style.visibility</p:attrName>
                                        </p:attrNameLst>
                                      </p:cBhvr>
                                      <p:to>
                                        <p:strVal val="visible"/>
                                      </p:to>
                                    </p:set>
                                    <p:animEffect transition="in" filter="dissolve">
                                      <p:cBhvr additive="repl">
                                        <p:cTn id="11" dur="500"/>
                                        <p:tgtEl>
                                          <p:spTgt spid="5157"/>
                                        </p:tgtEl>
                                      </p:cBhvr>
                                    </p:animEffect>
                                  </p:childTnLst>
                                  <p:subTnLst>
                                    <p:set>
                                      <p:cBhvr override="childStyle">
                                        <p:cTn dur="1" fill="hold" display="0" masterRel="nextClick" afterEffect="1"/>
                                        <p:tgtEl>
                                          <p:spTgt spid="5157"/>
                                        </p:tgtEl>
                                        <p:attrNameLst>
                                          <p:attrName>style.visibility</p:attrName>
                                        </p:attrNameLst>
                                      </p:cBhvr>
                                      <p:to>
                                        <p:strVal val="hidden"/>
                                      </p:to>
                                    </p:set>
                                  </p:sub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fill="hold" nodeType="clickEffect">
                                  <p:stCondLst>
                                    <p:cond delay="0"/>
                                  </p:stCondLst>
                                  <p:childTnLst>
                                    <p:set>
                                      <p:cBhvr additive="repl">
                                        <p:cTn id="15" dur="1" fill="hold">
                                          <p:stCondLst>
                                            <p:cond delay="0"/>
                                          </p:stCondLst>
                                        </p:cTn>
                                        <p:tgtEl>
                                          <p:spTgt spid="5139"/>
                                        </p:tgtEl>
                                        <p:attrNameLst>
                                          <p:attrName>style.visibility</p:attrName>
                                        </p:attrNameLst>
                                      </p:cBhvr>
                                      <p:to>
                                        <p:strVal val="visible"/>
                                      </p:to>
                                    </p:set>
                                    <p:animEffect transition="in" filter="dissolve">
                                      <p:cBhvr additive="repl">
                                        <p:cTn id="16" dur="500"/>
                                        <p:tgtEl>
                                          <p:spTgt spid="5139"/>
                                        </p:tgtEl>
                                      </p:cBhvr>
                                    </p:animEffect>
                                  </p:childTnLst>
                                </p:cTn>
                              </p:par>
                            </p:childTnLst>
                          </p:cTn>
                        </p:par>
                        <p:par>
                          <p:cTn id="17" fill="hold" nodeType="afterGroup">
                            <p:stCondLst>
                              <p:cond delay="500"/>
                            </p:stCondLst>
                            <p:childTnLst>
                              <p:par>
                                <p:cTn id="18" presetID="9" presetClass="entr" fill="hold" nodeType="afterEffect">
                                  <p:stCondLst>
                                    <p:cond delay="0"/>
                                  </p:stCondLst>
                                  <p:childTnLst>
                                    <p:set>
                                      <p:cBhvr additive="repl">
                                        <p:cTn id="19" dur="1" fill="hold">
                                          <p:stCondLst>
                                            <p:cond delay="0"/>
                                          </p:stCondLst>
                                        </p:cTn>
                                        <p:tgtEl>
                                          <p:spTgt spid="5158"/>
                                        </p:tgtEl>
                                        <p:attrNameLst>
                                          <p:attrName>style.visibility</p:attrName>
                                        </p:attrNameLst>
                                      </p:cBhvr>
                                      <p:to>
                                        <p:strVal val="visible"/>
                                      </p:to>
                                    </p:set>
                                    <p:animEffect transition="in" filter="dissolve">
                                      <p:cBhvr additive="repl">
                                        <p:cTn id="20" dur="500"/>
                                        <p:tgtEl>
                                          <p:spTgt spid="5158"/>
                                        </p:tgtEl>
                                      </p:cBhvr>
                                    </p:animEffect>
                                  </p:childTnLst>
                                  <p:subTnLst>
                                    <p:set>
                                      <p:cBhvr override="childStyle">
                                        <p:cTn dur="1" fill="hold" display="0" masterRel="nextClick" afterEffect="1"/>
                                        <p:tgtEl>
                                          <p:spTgt spid="5158"/>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fill="hold" nodeType="clickEffect">
                                  <p:stCondLst>
                                    <p:cond delay="0"/>
                                  </p:stCondLst>
                                  <p:childTnLst>
                                    <p:set>
                                      <p:cBhvr additive="repl">
                                        <p:cTn id="24" dur="1" fill="hold">
                                          <p:stCondLst>
                                            <p:cond delay="0"/>
                                          </p:stCondLst>
                                        </p:cTn>
                                        <p:tgtEl>
                                          <p:spTgt spid="5142"/>
                                        </p:tgtEl>
                                        <p:attrNameLst>
                                          <p:attrName>style.visibility</p:attrName>
                                        </p:attrNameLst>
                                      </p:cBhvr>
                                      <p:to>
                                        <p:strVal val="visible"/>
                                      </p:to>
                                    </p:set>
                                    <p:animEffect transition="in" filter="dissolve">
                                      <p:cBhvr additive="repl">
                                        <p:cTn id="25" dur="500"/>
                                        <p:tgtEl>
                                          <p:spTgt spid="5142"/>
                                        </p:tgtEl>
                                      </p:cBhvr>
                                    </p:animEffect>
                                  </p:childTnLst>
                                </p:cTn>
                              </p:par>
                            </p:childTnLst>
                          </p:cTn>
                        </p:par>
                        <p:par>
                          <p:cTn id="26" fill="hold" nodeType="afterGroup">
                            <p:stCondLst>
                              <p:cond delay="500"/>
                            </p:stCondLst>
                            <p:childTnLst>
                              <p:par>
                                <p:cTn id="27" presetID="9" presetClass="entr" fill="hold" nodeType="afterEffect">
                                  <p:stCondLst>
                                    <p:cond delay="0"/>
                                  </p:stCondLst>
                                  <p:childTnLst>
                                    <p:set>
                                      <p:cBhvr additive="repl">
                                        <p:cTn id="28" dur="1" fill="hold">
                                          <p:stCondLst>
                                            <p:cond delay="0"/>
                                          </p:stCondLst>
                                        </p:cTn>
                                        <p:tgtEl>
                                          <p:spTgt spid="5159"/>
                                        </p:tgtEl>
                                        <p:attrNameLst>
                                          <p:attrName>style.visibility</p:attrName>
                                        </p:attrNameLst>
                                      </p:cBhvr>
                                      <p:to>
                                        <p:strVal val="visible"/>
                                      </p:to>
                                    </p:set>
                                    <p:animEffect transition="in" filter="dissolve">
                                      <p:cBhvr additive="repl">
                                        <p:cTn id="29" dur="500"/>
                                        <p:tgtEl>
                                          <p:spTgt spid="5159"/>
                                        </p:tgtEl>
                                      </p:cBhvr>
                                    </p:animEffect>
                                  </p:childTnLst>
                                  <p:subTnLst>
                                    <p:set>
                                      <p:cBhvr override="childStyle">
                                        <p:cTn dur="1" fill="hold" display="0" masterRel="nextClick" afterEffect="1"/>
                                        <p:tgtEl>
                                          <p:spTgt spid="5159"/>
                                        </p:tgtEl>
                                        <p:attrNameLst>
                                          <p:attrName>style.visibility</p:attrName>
                                        </p:attrNameLst>
                                      </p:cBhvr>
                                      <p:to>
                                        <p:strVal val="hidden"/>
                                      </p:to>
                                    </p:set>
                                  </p:sub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fill="hold" nodeType="clickEffect">
                                  <p:stCondLst>
                                    <p:cond delay="0"/>
                                  </p:stCondLst>
                                  <p:childTnLst>
                                    <p:set>
                                      <p:cBhvr additive="repl">
                                        <p:cTn id="33" dur="1" fill="hold">
                                          <p:stCondLst>
                                            <p:cond delay="0"/>
                                          </p:stCondLst>
                                        </p:cTn>
                                        <p:tgtEl>
                                          <p:spTgt spid="5145"/>
                                        </p:tgtEl>
                                        <p:attrNameLst>
                                          <p:attrName>style.visibility</p:attrName>
                                        </p:attrNameLst>
                                      </p:cBhvr>
                                      <p:to>
                                        <p:strVal val="visible"/>
                                      </p:to>
                                    </p:set>
                                    <p:animEffect transition="in" filter="dissolve">
                                      <p:cBhvr additive="repl">
                                        <p:cTn id="34" dur="500"/>
                                        <p:tgtEl>
                                          <p:spTgt spid="5145"/>
                                        </p:tgtEl>
                                      </p:cBhvr>
                                    </p:animEffect>
                                  </p:childTnLst>
                                </p:cTn>
                              </p:par>
                            </p:childTnLst>
                          </p:cTn>
                        </p:par>
                        <p:par>
                          <p:cTn id="35" fill="hold" nodeType="afterGroup">
                            <p:stCondLst>
                              <p:cond delay="500"/>
                            </p:stCondLst>
                            <p:childTnLst>
                              <p:par>
                                <p:cTn id="36" presetID="9" presetClass="entr" fill="hold" nodeType="afterEffect">
                                  <p:stCondLst>
                                    <p:cond delay="0"/>
                                  </p:stCondLst>
                                  <p:childTnLst>
                                    <p:set>
                                      <p:cBhvr additive="repl">
                                        <p:cTn id="37" dur="1" fill="hold">
                                          <p:stCondLst>
                                            <p:cond delay="0"/>
                                          </p:stCondLst>
                                        </p:cTn>
                                        <p:tgtEl>
                                          <p:spTgt spid="5160"/>
                                        </p:tgtEl>
                                        <p:attrNameLst>
                                          <p:attrName>style.visibility</p:attrName>
                                        </p:attrNameLst>
                                      </p:cBhvr>
                                      <p:to>
                                        <p:strVal val="visible"/>
                                      </p:to>
                                    </p:set>
                                    <p:animEffect transition="in" filter="dissolve">
                                      <p:cBhvr additive="repl">
                                        <p:cTn id="38" dur="500"/>
                                        <p:tgtEl>
                                          <p:spTgt spid="5160"/>
                                        </p:tgtEl>
                                      </p:cBhvr>
                                    </p:animEffect>
                                  </p:childTnLst>
                                  <p:subTnLst>
                                    <p:set>
                                      <p:cBhvr override="childStyle">
                                        <p:cTn dur="1" fill="hold" display="0" masterRel="nextClick" afterEffect="1"/>
                                        <p:tgtEl>
                                          <p:spTgt spid="5160"/>
                                        </p:tgtEl>
                                        <p:attrNameLst>
                                          <p:attrName>style.visibility</p:attrName>
                                        </p:attrNameLst>
                                      </p:cBhvr>
                                      <p:to>
                                        <p:strVal val="hidden"/>
                                      </p:to>
                                    </p:set>
                                  </p:sub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fill="hold" nodeType="clickEffect">
                                  <p:stCondLst>
                                    <p:cond delay="0"/>
                                  </p:stCondLst>
                                  <p:childTnLst>
                                    <p:set>
                                      <p:cBhvr additive="repl">
                                        <p:cTn id="42" dur="1" fill="hold">
                                          <p:stCondLst>
                                            <p:cond delay="0"/>
                                          </p:stCondLst>
                                        </p:cTn>
                                        <p:tgtEl>
                                          <p:spTgt spid="5148"/>
                                        </p:tgtEl>
                                        <p:attrNameLst>
                                          <p:attrName>style.visibility</p:attrName>
                                        </p:attrNameLst>
                                      </p:cBhvr>
                                      <p:to>
                                        <p:strVal val="visible"/>
                                      </p:to>
                                    </p:set>
                                    <p:animEffect transition="in" filter="dissolve">
                                      <p:cBhvr additive="repl">
                                        <p:cTn id="43" dur="500"/>
                                        <p:tgtEl>
                                          <p:spTgt spid="5148"/>
                                        </p:tgtEl>
                                      </p:cBhvr>
                                    </p:animEffect>
                                  </p:childTnLst>
                                </p:cTn>
                              </p:par>
                            </p:childTnLst>
                          </p:cTn>
                        </p:par>
                        <p:par>
                          <p:cTn id="44" fill="hold" nodeType="afterGroup">
                            <p:stCondLst>
                              <p:cond delay="500"/>
                            </p:stCondLst>
                            <p:childTnLst>
                              <p:par>
                                <p:cTn id="45" presetID="9" presetClass="entr" fill="hold" nodeType="afterEffect">
                                  <p:stCondLst>
                                    <p:cond delay="1000"/>
                                  </p:stCondLst>
                                  <p:childTnLst>
                                    <p:set>
                                      <p:cBhvr additive="repl">
                                        <p:cTn id="46" dur="1" fill="hold">
                                          <p:stCondLst>
                                            <p:cond delay="0"/>
                                          </p:stCondLst>
                                        </p:cTn>
                                        <p:tgtEl>
                                          <p:spTgt spid="5151"/>
                                        </p:tgtEl>
                                        <p:attrNameLst>
                                          <p:attrName>style.visibility</p:attrName>
                                        </p:attrNameLst>
                                      </p:cBhvr>
                                      <p:to>
                                        <p:strVal val="visible"/>
                                      </p:to>
                                    </p:set>
                                    <p:animEffect transition="in" filter="dissolve">
                                      <p:cBhvr additive="repl">
                                        <p:cTn id="47" dur="500"/>
                                        <p:tgtEl>
                                          <p:spTgt spid="5151"/>
                                        </p:tgtEl>
                                      </p:cBhvr>
                                    </p:animEffect>
                                  </p:childTnLst>
                                </p:cTn>
                              </p:par>
                            </p:childTnLst>
                          </p:cTn>
                        </p:par>
                        <p:par>
                          <p:cTn id="48" fill="hold" nodeType="afterGroup">
                            <p:stCondLst>
                              <p:cond delay="2000"/>
                            </p:stCondLst>
                            <p:childTnLst>
                              <p:par>
                                <p:cTn id="49" presetID="9" presetClass="entr" fill="hold" nodeType="afterEffect">
                                  <p:stCondLst>
                                    <p:cond delay="1000"/>
                                  </p:stCondLst>
                                  <p:childTnLst>
                                    <p:set>
                                      <p:cBhvr additive="repl">
                                        <p:cTn id="50" dur="1" fill="hold">
                                          <p:stCondLst>
                                            <p:cond delay="0"/>
                                          </p:stCondLst>
                                        </p:cTn>
                                        <p:tgtEl>
                                          <p:spTgt spid="5154"/>
                                        </p:tgtEl>
                                        <p:attrNameLst>
                                          <p:attrName>style.visibility</p:attrName>
                                        </p:attrNameLst>
                                      </p:cBhvr>
                                      <p:to>
                                        <p:strVal val="visible"/>
                                      </p:to>
                                    </p:set>
                                    <p:animEffect transition="in" filter="dissolve">
                                      <p:cBhvr additive="repl">
                                        <p:cTn id="51" dur="500"/>
                                        <p:tgtEl>
                                          <p:spTgt spid="5154"/>
                                        </p:tgtEl>
                                      </p:cBhvr>
                                    </p:animEffect>
                                  </p:childTnLst>
                                </p:cTn>
                              </p:par>
                            </p:childTnLst>
                          </p:cTn>
                        </p:par>
                        <p:par>
                          <p:cTn id="52" fill="hold" nodeType="afterGroup">
                            <p:stCondLst>
                              <p:cond delay="3500"/>
                            </p:stCondLst>
                            <p:childTnLst>
                              <p:par>
                                <p:cTn id="53" presetID="22" presetClass="entr" presetSubtype="8" fill="hold" nodeType="afterEffect">
                                  <p:stCondLst>
                                    <p:cond delay="0"/>
                                  </p:stCondLst>
                                  <p:childTnLst>
                                    <p:set>
                                      <p:cBhvr additive="repl">
                                        <p:cTn id="54" dur="1" fill="hold">
                                          <p:stCondLst>
                                            <p:cond delay="0"/>
                                          </p:stCondLst>
                                        </p:cTn>
                                        <p:tgtEl>
                                          <p:spTgt spid="5136"/>
                                        </p:tgtEl>
                                        <p:attrNameLst>
                                          <p:attrName>style.visibility</p:attrName>
                                        </p:attrNameLst>
                                      </p:cBhvr>
                                      <p:to>
                                        <p:strVal val="visible"/>
                                      </p:to>
                                    </p:set>
                                    <p:animEffect transition="in" filter="wipe(left)">
                                      <p:cBhvr additive="repl">
                                        <p:cTn id="55" dur="500"/>
                                        <p:tgtEl>
                                          <p:spTgt spid="5136"/>
                                        </p:tgtEl>
                                      </p:cBhvr>
                                    </p:animEffect>
                                  </p:childTnLst>
                                </p:cTn>
                              </p:par>
                            </p:childTnLst>
                          </p:cTn>
                        </p:par>
                        <p:par>
                          <p:cTn id="56" fill="hold" nodeType="afterGroup">
                            <p:stCondLst>
                              <p:cond delay="5000"/>
                            </p:stCondLst>
                            <p:childTnLst>
                              <p:par>
                                <p:cTn id="57" presetID="9" presetClass="entr" fill="hold" nodeType="afterEffect">
                                  <p:stCondLst>
                                    <p:cond delay="0"/>
                                  </p:stCondLst>
                                  <p:childTnLst>
                                    <p:set>
                                      <p:cBhvr additive="repl">
                                        <p:cTn id="58" dur="1" fill="hold">
                                          <p:stCondLst>
                                            <p:cond delay="0"/>
                                          </p:stCondLst>
                                        </p:cTn>
                                        <p:tgtEl>
                                          <p:spTgt spid="5161"/>
                                        </p:tgtEl>
                                        <p:attrNameLst>
                                          <p:attrName>style.visibility</p:attrName>
                                        </p:attrNameLst>
                                      </p:cBhvr>
                                      <p:to>
                                        <p:strVal val="visible"/>
                                      </p:to>
                                    </p:set>
                                    <p:animEffect transition="in" filter="dissolve">
                                      <p:cBhvr additive="repl">
                                        <p:cTn id="59" dur="500"/>
                                        <p:tgtEl>
                                          <p:spTgt spid="5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noChangeArrowheads="1"/>
          </p:cNvSpPr>
          <p:nvPr>
            <p:ph type="title"/>
          </p:nvPr>
        </p:nvSpPr>
        <p:spPr>
          <a:xfrm>
            <a:off x="457200" y="215900"/>
            <a:ext cx="8153400" cy="774700"/>
          </a:xfrm>
        </p:spPr>
        <p:txBody>
          <a:bodyPr/>
          <a:lstStyle/>
          <a:p>
            <a:r>
              <a:rPr lang="en-US" altLang="en-US" sz="3200" smtClean="0"/>
              <a:t>What Do You Start with to Reach Equilibrium?</a:t>
            </a:r>
          </a:p>
        </p:txBody>
      </p:sp>
      <p:pic>
        <p:nvPicPr>
          <p:cNvPr id="11267" name="Picture 5" descr="Two graphs of concentration versus time show equilibrium for reactions starting with only reactants or only with products. Two graphs each have time on the x-axis and concentration on the y-axis. Both axes are unscaled. Three lines are plotted on each graph: one for H 2, one for N H 3, and one for N 2.&#10;First graph: Starting with only reactants: H 2 decreases fairly rapidly from high on the y-axis to the point where equilibrium is achieved; N H 3 increases from the origin; and N 2 declines slightly from low on the y-axis. After the point where equilibrium is achieved, represented by a vertical dashed line, all three lines are horizontal with H 2 highest, followed by N H 3 and then N 2 on the bottom. Second graph: Starting with only products: H 2 increases from the origin to the point where equilibrium is achieved; N H 3 declines slightly from nearly halfway up the y-axis; and N 2 increases slightly from the origin. After the point where equilibrium is achieved, all three lines are horizontal, with H 2 highest, followed by N H 3 and then N 2. Each of the three lines is at the same equilibrium level as in the first graph.&#10;"/>
          <p:cNvPicPr>
            <a:picLocks noChangeAspect="1"/>
          </p:cNvPicPr>
          <p:nvPr/>
        </p:nvPicPr>
        <p:blipFill>
          <a:blip r:embed="rId2">
            <a:extLst>
              <a:ext uri="{28A0092B-C50C-407E-A947-70E740481C1C}">
                <a14:useLocalDpi xmlns:a14="http://schemas.microsoft.com/office/drawing/2010/main" val="0"/>
              </a:ext>
            </a:extLst>
          </a:blip>
          <a:srcRect b="4762"/>
          <a:stretch>
            <a:fillRect/>
          </a:stretch>
        </p:blipFill>
        <p:spPr bwMode="auto">
          <a:xfrm>
            <a:off x="1063625" y="990600"/>
            <a:ext cx="7470775" cy="317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Content Placeholder 2"/>
          <p:cNvSpPr>
            <a:spLocks noGrp="1" noChangeArrowheads="1"/>
          </p:cNvSpPr>
          <p:nvPr>
            <p:ph idx="1"/>
          </p:nvPr>
        </p:nvSpPr>
        <p:spPr>
          <a:xfrm>
            <a:off x="457200" y="4416425"/>
            <a:ext cx="8153400" cy="762000"/>
          </a:xfrm>
        </p:spPr>
        <p:txBody>
          <a:bodyPr/>
          <a:lstStyle/>
          <a:p>
            <a:pPr marL="0" indent="0"/>
            <a:r>
              <a:rPr lang="en-US" altLang="en-US" sz="2400" smtClean="0"/>
              <a:t>The figure shows that it doesn’t matter whether you start with reactants or products; an equilibrium will be reached.</a:t>
            </a:r>
          </a:p>
        </p:txBody>
      </p:sp>
      <p:sp>
        <p:nvSpPr>
          <p:cNvPr id="11269" name="Content Placeholder 3"/>
          <p:cNvSpPr>
            <a:spLocks noGrp="1" noChangeArrowheads="1"/>
          </p:cNvSpPr>
          <p:nvPr>
            <p:ph idx="13"/>
          </p:nvPr>
        </p:nvSpPr>
        <p:spPr>
          <a:xfrm>
            <a:off x="457200" y="5940425"/>
            <a:ext cx="8153400" cy="381000"/>
          </a:xfrm>
        </p:spPr>
        <p:txBody>
          <a:bodyPr/>
          <a:lstStyle/>
          <a:p>
            <a:pPr marL="0" indent="0"/>
            <a:r>
              <a:rPr lang="en-US" altLang="en-US" sz="2400" smtClean="0"/>
              <a:t>Note: Relative amount of change is based on stoichiometry.</a:t>
            </a:r>
          </a:p>
        </p:txBody>
      </p:sp>
      <p:sp>
        <p:nvSpPr>
          <p:cNvPr id="11270" name="TextBox 6"/>
          <p:cNvSpPr txBox="1">
            <a:spLocks noChangeArrowheads="1"/>
          </p:cNvSpPr>
          <p:nvPr/>
        </p:nvSpPr>
        <p:spPr bwMode="auto">
          <a:xfrm>
            <a:off x="2819400" y="5265738"/>
            <a:ext cx="317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800" b="1">
                <a:solidFill>
                  <a:schemeClr val="tx1"/>
                </a:solidFill>
              </a:rPr>
              <a:t>N</a:t>
            </a:r>
            <a:r>
              <a:rPr lang="en-US" altLang="en-US" sz="2800" b="1" baseline="-25000">
                <a:solidFill>
                  <a:schemeClr val="tx1"/>
                </a:solidFill>
              </a:rPr>
              <a:t>2</a:t>
            </a:r>
            <a:r>
              <a:rPr lang="en-US" altLang="en-US" sz="2800" b="1">
                <a:solidFill>
                  <a:schemeClr val="tx1"/>
                </a:solidFill>
              </a:rPr>
              <a:t> + 3H</a:t>
            </a:r>
            <a:r>
              <a:rPr lang="en-US" altLang="en-US" sz="2800" b="1" baseline="-25000">
                <a:solidFill>
                  <a:schemeClr val="tx1"/>
                </a:solidFill>
              </a:rPr>
              <a:t>2</a:t>
            </a:r>
            <a:r>
              <a:rPr lang="en-US" altLang="en-US" sz="2800" b="1">
                <a:solidFill>
                  <a:schemeClr val="tx1"/>
                </a:solidFill>
              </a:rPr>
              <a:t>  </a:t>
            </a:r>
            <a:r>
              <a:rPr lang="en-US" altLang="en-US" sz="2800" b="1">
                <a:solidFill>
                  <a:schemeClr val="tx1"/>
                </a:solidFill>
                <a:cs typeface="Times New Roman" panose="02020603050405020304" pitchFamily="18" charset="0"/>
              </a:rPr>
              <a:t>↔</a:t>
            </a:r>
            <a:r>
              <a:rPr lang="en-US" altLang="en-US" sz="2800" b="1">
                <a:solidFill>
                  <a:schemeClr val="tx1"/>
                </a:solidFill>
              </a:rPr>
              <a:t>   2NH</a:t>
            </a:r>
            <a:r>
              <a:rPr lang="en-US" altLang="en-US" sz="2800" b="1" baseline="-25000">
                <a:solidFill>
                  <a:schemeClr val="tx1"/>
                </a:solidFill>
              </a:rPr>
              <a:t>3</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90663"/>
            <a:ext cx="2597150" cy="46212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581150"/>
            <a:ext cx="2743200" cy="453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581150"/>
            <a:ext cx="2706688" cy="453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1600200"/>
            <a:ext cx="2597150" cy="4511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4" name="Text Box 5"/>
          <p:cNvSpPr txBox="1">
            <a:spLocks noChangeArrowheads="1"/>
          </p:cNvSpPr>
          <p:nvPr/>
        </p:nvSpPr>
        <p:spPr bwMode="auto">
          <a:xfrm>
            <a:off x="533400" y="609600"/>
            <a:ext cx="81534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ctr">
              <a:spcBef>
                <a:spcPts val="1250"/>
              </a:spcBef>
              <a:buSzPct val="100000"/>
            </a:pPr>
            <a:r>
              <a:rPr lang="en-US" altLang="en-US" sz="2000" b="1">
                <a:solidFill>
                  <a:srgbClr val="000000"/>
                </a:solidFill>
                <a:latin typeface="Arial" panose="020B0604020202020204" pitchFamily="34" charset="0"/>
              </a:rPr>
              <a:t>Reaching equilibrium on the macroscopic and molecular levels.</a:t>
            </a:r>
          </a:p>
        </p:txBody>
      </p:sp>
      <p:grpSp>
        <p:nvGrpSpPr>
          <p:cNvPr id="12295" name="Group 6"/>
          <p:cNvGrpSpPr>
            <a:grpSpLocks/>
          </p:cNvGrpSpPr>
          <p:nvPr/>
        </p:nvGrpSpPr>
        <p:grpSpPr bwMode="auto">
          <a:xfrm>
            <a:off x="3124200" y="1066800"/>
            <a:ext cx="2970213" cy="404813"/>
            <a:chOff x="1968" y="672"/>
            <a:chExt cx="1871" cy="255"/>
          </a:xfrm>
        </p:grpSpPr>
        <p:sp>
          <p:nvSpPr>
            <p:cNvPr id="12296" name="Text Box 7"/>
            <p:cNvSpPr txBox="1">
              <a:spLocks noChangeArrowheads="1"/>
            </p:cNvSpPr>
            <p:nvPr/>
          </p:nvSpPr>
          <p:spPr bwMode="auto">
            <a:xfrm>
              <a:off x="1968" y="672"/>
              <a:ext cx="1871"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SzPct val="100000"/>
              </a:pPr>
              <a:r>
                <a:rPr lang="en-US" altLang="en-US" sz="1800">
                  <a:solidFill>
                    <a:srgbClr val="000000"/>
                  </a:solidFill>
                  <a:latin typeface="Arial" panose="020B0604020202020204" pitchFamily="34" charset="0"/>
                </a:rPr>
                <a:t>N</a:t>
              </a:r>
              <a:r>
                <a:rPr lang="en-US" altLang="en-US" sz="1800" baseline="-25000">
                  <a:solidFill>
                    <a:srgbClr val="000000"/>
                  </a:solidFill>
                  <a:latin typeface="Arial" panose="020B0604020202020204" pitchFamily="34" charset="0"/>
                </a:rPr>
                <a:t>2</a:t>
              </a:r>
              <a:r>
                <a:rPr lang="en-US" altLang="en-US" sz="1800">
                  <a:solidFill>
                    <a:srgbClr val="000000"/>
                  </a:solidFill>
                  <a:latin typeface="Arial" panose="020B0604020202020204" pitchFamily="34" charset="0"/>
                </a:rPr>
                <a:t>O</a:t>
              </a:r>
              <a:r>
                <a:rPr lang="en-US" altLang="en-US" sz="1800" baseline="-25000">
                  <a:solidFill>
                    <a:srgbClr val="000000"/>
                  </a:solidFill>
                  <a:latin typeface="Arial" panose="020B0604020202020204" pitchFamily="34" charset="0"/>
                </a:rPr>
                <a:t>4</a:t>
              </a:r>
              <a:r>
                <a:rPr lang="en-US" altLang="en-US" sz="1800">
                  <a:solidFill>
                    <a:srgbClr val="000000"/>
                  </a:solidFill>
                  <a:latin typeface="Arial" panose="020B0604020202020204" pitchFamily="34" charset="0"/>
                </a:rPr>
                <a:t>(</a:t>
              </a:r>
              <a:r>
                <a:rPr lang="en-US" altLang="en-US" sz="1800" i="1">
                  <a:solidFill>
                    <a:srgbClr val="000000"/>
                  </a:solidFill>
                </a:rPr>
                <a:t>g</a:t>
              </a:r>
              <a:r>
                <a:rPr lang="en-US" altLang="en-US" sz="1800">
                  <a:solidFill>
                    <a:srgbClr val="000000"/>
                  </a:solidFill>
                  <a:latin typeface="Arial" panose="020B0604020202020204" pitchFamily="34" charset="0"/>
                </a:rPr>
                <a:t>)</a:t>
              </a:r>
              <a:r>
                <a:rPr lang="en-US" altLang="en-US" sz="1800" baseline="-25000">
                  <a:solidFill>
                    <a:srgbClr val="000000"/>
                  </a:solidFill>
                  <a:latin typeface="Arial" panose="020B0604020202020204" pitchFamily="34" charset="0"/>
                </a:rPr>
                <a:t>                      </a:t>
              </a:r>
              <a:r>
                <a:rPr lang="en-US" altLang="en-US" sz="1800">
                  <a:solidFill>
                    <a:srgbClr val="000000"/>
                  </a:solidFill>
                  <a:latin typeface="Arial" panose="020B0604020202020204" pitchFamily="34" charset="0"/>
                </a:rPr>
                <a:t>2NO</a:t>
              </a:r>
              <a:r>
                <a:rPr lang="en-US" altLang="en-US" sz="1800" baseline="-25000">
                  <a:solidFill>
                    <a:srgbClr val="000000"/>
                  </a:solidFill>
                  <a:latin typeface="Arial" panose="020B0604020202020204" pitchFamily="34" charset="0"/>
                </a:rPr>
                <a:t>2</a:t>
              </a:r>
              <a:r>
                <a:rPr lang="en-US" altLang="en-US" sz="1800">
                  <a:solidFill>
                    <a:srgbClr val="000000"/>
                  </a:solidFill>
                  <a:latin typeface="Arial" panose="020B0604020202020204" pitchFamily="34" charset="0"/>
                </a:rPr>
                <a:t>(</a:t>
              </a:r>
              <a:r>
                <a:rPr lang="en-US" altLang="en-US" sz="1800" i="1">
                  <a:solidFill>
                    <a:srgbClr val="000000"/>
                  </a:solidFill>
                </a:rPr>
                <a:t>g</a:t>
              </a:r>
              <a:r>
                <a:rPr lang="en-US" altLang="en-US" sz="1800">
                  <a:solidFill>
                    <a:srgbClr val="000000"/>
                  </a:solidFill>
                  <a:latin typeface="Arial" panose="020B0604020202020204" pitchFamily="34" charset="0"/>
                </a:rPr>
                <a:t>)</a:t>
              </a:r>
            </a:p>
          </p:txBody>
        </p:sp>
        <p:sp>
          <p:nvSpPr>
            <p:cNvPr id="12297" name="Line 8"/>
            <p:cNvSpPr>
              <a:spLocks noChangeShapeType="1"/>
            </p:cNvSpPr>
            <p:nvPr/>
          </p:nvSpPr>
          <p:spPr bwMode="auto">
            <a:xfrm>
              <a:off x="2544" y="816"/>
              <a:ext cx="479" cy="0"/>
            </a:xfrm>
            <a:prstGeom prst="line">
              <a:avLst/>
            </a:prstGeom>
            <a:noFill/>
            <a:ln w="381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298" name="Line 9"/>
            <p:cNvSpPr>
              <a:spLocks noChangeShapeType="1"/>
            </p:cNvSpPr>
            <p:nvPr/>
          </p:nvSpPr>
          <p:spPr bwMode="auto">
            <a:xfrm flipH="1">
              <a:off x="2543" y="720"/>
              <a:ext cx="481" cy="0"/>
            </a:xfrm>
            <a:prstGeom prst="line">
              <a:avLst/>
            </a:prstGeom>
            <a:noFill/>
            <a:ln w="381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500"/>
                            </p:stCondLst>
                            <p:childTnLst>
                              <p:par>
                                <p:cTn id="5" presetID="9" presetClass="entr" fill="hold" nodeType="afterEffect">
                                  <p:stCondLst>
                                    <p:cond delay="0"/>
                                  </p:stCondLst>
                                  <p:childTnLst>
                                    <p:set>
                                      <p:cBhvr additive="repl">
                                        <p:cTn id="6" dur="1" fill="hold">
                                          <p:stCondLst>
                                            <p:cond delay="0"/>
                                          </p:stCondLst>
                                        </p:cTn>
                                        <p:tgtEl>
                                          <p:spTgt spid="6146"/>
                                        </p:tgtEl>
                                        <p:attrNameLst>
                                          <p:attrName>style.visibility</p:attrName>
                                        </p:attrNameLst>
                                      </p:cBhvr>
                                      <p:to>
                                        <p:strVal val="visible"/>
                                      </p:to>
                                    </p:set>
                                    <p:animEffect transition="in" filter="dissolve">
                                      <p:cBhvr additive="repl">
                                        <p:cTn id="7" dur="500"/>
                                        <p:tgtEl>
                                          <p:spTgt spid="6146"/>
                                        </p:tgtEl>
                                      </p:cBhvr>
                                    </p:animEffect>
                                  </p:childTnLst>
                                </p:cTn>
                              </p:par>
                            </p:childTnLst>
                          </p:cTn>
                        </p:par>
                        <p:par>
                          <p:cTn id="8" fill="hold" nodeType="afterGroup">
                            <p:stCondLst>
                              <p:cond delay="1000"/>
                            </p:stCondLst>
                            <p:childTnLst>
                              <p:par>
                                <p:cTn id="9" presetID="9" presetClass="exit" fill="hold" nodeType="afterEffect">
                                  <p:stCondLst>
                                    <p:cond delay="2000"/>
                                  </p:stCondLst>
                                  <p:childTnLst>
                                    <p:animEffect transition="out" filter="dissolve">
                                      <p:cBhvr additive="repl">
                                        <p:cTn id="10" dur="500"/>
                                        <p:tgtEl>
                                          <p:spTgt spid="6146"/>
                                        </p:tgtEl>
                                      </p:cBhvr>
                                    </p:animEffect>
                                    <p:set>
                                      <p:cBhvr additive="repl">
                                        <p:cTn id="11" dur="1" fill="hold">
                                          <p:stCondLst>
                                            <p:cond delay="0"/>
                                          </p:stCondLst>
                                        </p:cTn>
                                        <p:tgtEl>
                                          <p:spTgt spid="6146"/>
                                        </p:tgtEl>
                                        <p:attrNameLst>
                                          <p:attrName>style.visibility</p:attrName>
                                        </p:attrNameLst>
                                      </p:cBhvr>
                                      <p:to>
                                        <p:strVal val="hidden"/>
                                      </p:to>
                                    </p:set>
                                  </p:childTnLst>
                                </p:cTn>
                              </p:par>
                            </p:childTnLst>
                          </p:cTn>
                        </p:par>
                        <p:par>
                          <p:cTn id="12" fill="hold" nodeType="afterGroup">
                            <p:stCondLst>
                              <p:cond delay="3500"/>
                            </p:stCondLst>
                            <p:childTnLst>
                              <p:par>
                                <p:cTn id="13" presetID="9" presetClass="entr" fill="hold" nodeType="afterEffect">
                                  <p:stCondLst>
                                    <p:cond delay="0"/>
                                  </p:stCondLst>
                                  <p:childTnLst>
                                    <p:set>
                                      <p:cBhvr additive="repl">
                                        <p:cTn id="14" dur="1" fill="hold">
                                          <p:stCondLst>
                                            <p:cond delay="0"/>
                                          </p:stCondLst>
                                        </p:cTn>
                                        <p:tgtEl>
                                          <p:spTgt spid="6147"/>
                                        </p:tgtEl>
                                        <p:attrNameLst>
                                          <p:attrName>style.visibility</p:attrName>
                                        </p:attrNameLst>
                                      </p:cBhvr>
                                      <p:to>
                                        <p:strVal val="visible"/>
                                      </p:to>
                                    </p:set>
                                    <p:animEffect transition="in" filter="dissolve">
                                      <p:cBhvr additive="repl">
                                        <p:cTn id="15" dur="500"/>
                                        <p:tgtEl>
                                          <p:spTgt spid="6147"/>
                                        </p:tgtEl>
                                      </p:cBhvr>
                                    </p:animEffect>
                                  </p:childTnLst>
                                </p:cTn>
                              </p:par>
                            </p:childTnLst>
                          </p:cTn>
                        </p:par>
                        <p:par>
                          <p:cTn id="16" fill="hold" nodeType="afterGroup">
                            <p:stCondLst>
                              <p:cond delay="4000"/>
                            </p:stCondLst>
                            <p:childTnLst>
                              <p:par>
                                <p:cTn id="17" presetID="9" presetClass="exit" fill="hold" nodeType="afterEffect">
                                  <p:stCondLst>
                                    <p:cond delay="3000"/>
                                  </p:stCondLst>
                                  <p:childTnLst>
                                    <p:animEffect transition="out" filter="dissolve">
                                      <p:cBhvr additive="repl">
                                        <p:cTn id="18" dur="500"/>
                                        <p:tgtEl>
                                          <p:spTgt spid="6147"/>
                                        </p:tgtEl>
                                      </p:cBhvr>
                                    </p:animEffect>
                                    <p:set>
                                      <p:cBhvr additive="repl">
                                        <p:cTn id="19" dur="1" fill="hold">
                                          <p:stCondLst>
                                            <p:cond delay="0"/>
                                          </p:stCondLst>
                                        </p:cTn>
                                        <p:tgtEl>
                                          <p:spTgt spid="6147"/>
                                        </p:tgtEl>
                                        <p:attrNameLst>
                                          <p:attrName>style.visibility</p:attrName>
                                        </p:attrNameLst>
                                      </p:cBhvr>
                                      <p:to>
                                        <p:strVal val="hidden"/>
                                      </p:to>
                                    </p:set>
                                  </p:childTnLst>
                                </p:cTn>
                              </p:par>
                            </p:childTnLst>
                          </p:cTn>
                        </p:par>
                        <p:par>
                          <p:cTn id="20" fill="hold" nodeType="afterGroup">
                            <p:stCondLst>
                              <p:cond delay="7500"/>
                            </p:stCondLst>
                            <p:childTnLst>
                              <p:par>
                                <p:cTn id="21" presetID="9" presetClass="entr" fill="hold" nodeType="afterEffect">
                                  <p:stCondLst>
                                    <p:cond delay="0"/>
                                  </p:stCondLst>
                                  <p:childTnLst>
                                    <p:set>
                                      <p:cBhvr additive="repl">
                                        <p:cTn id="22" dur="1" fill="hold">
                                          <p:stCondLst>
                                            <p:cond delay="0"/>
                                          </p:stCondLst>
                                        </p:cTn>
                                        <p:tgtEl>
                                          <p:spTgt spid="6148"/>
                                        </p:tgtEl>
                                        <p:attrNameLst>
                                          <p:attrName>style.visibility</p:attrName>
                                        </p:attrNameLst>
                                      </p:cBhvr>
                                      <p:to>
                                        <p:strVal val="visible"/>
                                      </p:to>
                                    </p:set>
                                    <p:animEffect transition="in" filter="dissolve">
                                      <p:cBhvr additive="repl">
                                        <p:cTn id="23"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6145"/>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9" presetClass="exit" fill="hold" nodeType="clickEffect">
                                  <p:stCondLst>
                                    <p:cond delay="0"/>
                                  </p:stCondLst>
                                  <p:childTnLst>
                                    <p:animEffect transition="out" filter="dissolve">
                                      <p:cBhvr additive="repl">
                                        <p:cTn id="28" dur="500"/>
                                        <p:tgtEl>
                                          <p:spTgt spid="6145"/>
                                        </p:tgtEl>
                                      </p:cBhvr>
                                    </p:animEffect>
                                    <p:set>
                                      <p:cBhvr additive="repl">
                                        <p:cTn id="29" dur="1" fill="hold">
                                          <p:stCondLst>
                                            <p:cond delay="0"/>
                                          </p:stCondLst>
                                        </p:cTn>
                                        <p:tgtEl>
                                          <p:spTgt spid="6145"/>
                                        </p:tgtEl>
                                        <p:attrNameLst>
                                          <p:attrName>style.visibility</p:attrName>
                                        </p:attrNameLst>
                                      </p:cBhvr>
                                      <p:to>
                                        <p:strVal val="hidden"/>
                                      </p:to>
                                    </p:set>
                                  </p:childTnLst>
                                </p:cTn>
                              </p:par>
                            </p:childTnLst>
                          </p:cTn>
                        </p:par>
                      </p:childTnLst>
                    </p:cTn>
                  </p:par>
                </p:childTnLst>
              </p:cTn>
              <p:nextCondLst>
                <p:cond evt="onClick" delay="0">
                  <p:tgtEl>
                    <p:spTgt spid="614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r">
              <a:buSzPct val="100000"/>
            </a:pPr>
            <a:fld id="{4F03484F-34CE-41CA-9D7E-64BA79C834F3}" type="slidenum">
              <a:rPr lang="en-US" altLang="en-US" sz="1400">
                <a:solidFill>
                  <a:srgbClr val="000000"/>
                </a:solidFill>
              </a:rPr>
              <a:pPr algn="r">
                <a:buSzPct val="100000"/>
              </a:pPr>
              <a:t>7</a:t>
            </a:fld>
            <a:endParaRPr lang="en-US" altLang="en-US" sz="1400">
              <a:solidFill>
                <a:srgbClr val="000000"/>
              </a:solidFill>
            </a:endParaRPr>
          </a:p>
        </p:txBody>
      </p:sp>
      <p:sp>
        <p:nvSpPr>
          <p:cNvPr id="14339" name="Text Box 3"/>
          <p:cNvSpPr txBox="1">
            <a:spLocks noChangeArrowheads="1"/>
          </p:cNvSpPr>
          <p:nvPr/>
        </p:nvSpPr>
        <p:spPr bwMode="auto">
          <a:xfrm>
            <a:off x="304800" y="228600"/>
            <a:ext cx="8458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ctr">
              <a:buSzPct val="100000"/>
            </a:pPr>
            <a:r>
              <a:rPr lang="en-US" altLang="en-US" sz="4000">
                <a:solidFill>
                  <a:srgbClr val="000000"/>
                </a:solidFill>
              </a:rPr>
              <a:t>H</a:t>
            </a:r>
            <a:r>
              <a:rPr lang="en-US" altLang="en-US" sz="4000" baseline="-25000">
                <a:solidFill>
                  <a:srgbClr val="000000"/>
                </a:solidFill>
              </a:rPr>
              <a:t>2</a:t>
            </a:r>
            <a:r>
              <a:rPr lang="en-US" altLang="en-US" sz="4000">
                <a:solidFill>
                  <a:srgbClr val="000000"/>
                </a:solidFill>
              </a:rPr>
              <a:t>(</a:t>
            </a:r>
            <a:r>
              <a:rPr lang="en-US" altLang="en-US" sz="4000" i="1">
                <a:solidFill>
                  <a:srgbClr val="000000"/>
                </a:solidFill>
              </a:rPr>
              <a:t>g</a:t>
            </a:r>
            <a:r>
              <a:rPr lang="en-US" altLang="en-US" sz="4000">
                <a:solidFill>
                  <a:srgbClr val="000000"/>
                </a:solidFill>
              </a:rPr>
              <a:t>) + I</a:t>
            </a:r>
            <a:r>
              <a:rPr lang="en-US" altLang="en-US" sz="4000" baseline="-25000">
                <a:solidFill>
                  <a:srgbClr val="000000"/>
                </a:solidFill>
              </a:rPr>
              <a:t>2</a:t>
            </a:r>
            <a:r>
              <a:rPr lang="en-US" altLang="en-US" sz="4000">
                <a:solidFill>
                  <a:srgbClr val="000000"/>
                </a:solidFill>
              </a:rPr>
              <a:t>(</a:t>
            </a:r>
            <a:r>
              <a:rPr lang="en-US" altLang="en-US" sz="4000" i="1">
                <a:solidFill>
                  <a:srgbClr val="000000"/>
                </a:solidFill>
              </a:rPr>
              <a:t>g</a:t>
            </a:r>
            <a:r>
              <a:rPr lang="en-US" altLang="en-US" sz="4000">
                <a:solidFill>
                  <a:srgbClr val="000000"/>
                </a:solidFill>
              </a:rPr>
              <a:t>) </a:t>
            </a:r>
            <a:r>
              <a:rPr lang="en-US" altLang="en-US" sz="4000">
                <a:solidFill>
                  <a:srgbClr val="000000"/>
                </a:solidFill>
                <a:latin typeface="Symbol" panose="05050102010706020507" pitchFamily="18" charset="2"/>
              </a:rPr>
              <a:t></a:t>
            </a:r>
            <a:r>
              <a:rPr lang="en-US" altLang="en-US" sz="4000">
                <a:solidFill>
                  <a:srgbClr val="000000"/>
                </a:solidFill>
              </a:rPr>
              <a:t> 2 HI(</a:t>
            </a:r>
            <a:r>
              <a:rPr lang="en-US" altLang="en-US" sz="4000" i="1">
                <a:solidFill>
                  <a:srgbClr val="000000"/>
                </a:solidFill>
              </a:rPr>
              <a:t>g</a:t>
            </a:r>
            <a:r>
              <a:rPr lang="en-US" altLang="en-US" sz="4000">
                <a:solidFill>
                  <a:srgbClr val="000000"/>
                </a:solidFill>
              </a:rPr>
              <a:t>)</a:t>
            </a:r>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t="12915" r="61989" b="67647"/>
          <a:stretch>
            <a:fillRect/>
          </a:stretch>
        </p:blipFill>
        <p:spPr bwMode="auto">
          <a:xfrm>
            <a:off x="685800" y="1219200"/>
            <a:ext cx="3886200" cy="2038350"/>
          </a:xfrm>
          <a:prstGeom prst="rect">
            <a:avLst/>
          </a:prstGeom>
          <a:noFill/>
          <a:ln>
            <a:noFill/>
          </a:ln>
          <a:effectLst/>
          <a:extLst>
            <a:ext uri="{909E8E84-426E-40DD-AFC4-6F175D3DCCD1}">
              <a14:hiddenFill xmlns:a14="http://schemas.microsoft.com/office/drawing/2010/main">
                <a:blipFill dpi="0" rotWithShape="0">
                  <a:blip/>
                  <a:srcRect t="12915" r="61989" b="67647"/>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3" name="Text Box 5"/>
          <p:cNvSpPr txBox="1">
            <a:spLocks noChangeArrowheads="1"/>
          </p:cNvSpPr>
          <p:nvPr/>
        </p:nvSpPr>
        <p:spPr bwMode="auto">
          <a:xfrm>
            <a:off x="4648200" y="1295400"/>
            <a:ext cx="4267200"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SzPct val="100000"/>
            </a:pPr>
            <a:r>
              <a:rPr lang="en-US" altLang="en-US">
                <a:solidFill>
                  <a:srgbClr val="000000"/>
                </a:solidFill>
              </a:rPr>
              <a:t>at time 0, there are only reactants in the mixture, so only the forward reaction can take place</a:t>
            </a:r>
          </a:p>
        </p:txBody>
      </p:sp>
      <p:sp>
        <p:nvSpPr>
          <p:cNvPr id="7174" name="Text Box 6"/>
          <p:cNvSpPr txBox="1">
            <a:spLocks noChangeArrowheads="1"/>
          </p:cNvSpPr>
          <p:nvPr/>
        </p:nvSpPr>
        <p:spPr bwMode="auto">
          <a:xfrm>
            <a:off x="5122863" y="2438400"/>
            <a:ext cx="3340100"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SzPct val="100000"/>
            </a:pPr>
            <a:r>
              <a:rPr lang="en-US" altLang="en-US">
                <a:solidFill>
                  <a:srgbClr val="000000"/>
                </a:solidFill>
              </a:rPr>
              <a:t>[H</a:t>
            </a:r>
            <a:r>
              <a:rPr lang="en-US" altLang="en-US" baseline="-25000">
                <a:solidFill>
                  <a:srgbClr val="000000"/>
                </a:solidFill>
              </a:rPr>
              <a:t>2</a:t>
            </a:r>
            <a:r>
              <a:rPr lang="en-US" altLang="en-US">
                <a:solidFill>
                  <a:srgbClr val="000000"/>
                </a:solidFill>
              </a:rPr>
              <a:t>] = 8, [I</a:t>
            </a:r>
            <a:r>
              <a:rPr lang="en-US" altLang="en-US" baseline="-25000">
                <a:solidFill>
                  <a:srgbClr val="000000"/>
                </a:solidFill>
              </a:rPr>
              <a:t>2</a:t>
            </a:r>
            <a:r>
              <a:rPr lang="en-US" altLang="en-US">
                <a:solidFill>
                  <a:srgbClr val="000000"/>
                </a:solidFill>
              </a:rPr>
              <a:t>] = 8, [HI] = 0</a:t>
            </a:r>
          </a:p>
        </p:txBody>
      </p:sp>
      <p:pic>
        <p:nvPicPr>
          <p:cNvPr id="7175" name="Picture 7"/>
          <p:cNvPicPr>
            <a:picLocks noChangeAspect="1" noChangeArrowheads="1"/>
          </p:cNvPicPr>
          <p:nvPr/>
        </p:nvPicPr>
        <p:blipFill>
          <a:blip r:embed="rId3">
            <a:extLst>
              <a:ext uri="{28A0092B-C50C-407E-A947-70E740481C1C}">
                <a14:useLocalDpi xmlns:a14="http://schemas.microsoft.com/office/drawing/2010/main" val="0"/>
              </a:ext>
            </a:extLst>
          </a:blip>
          <a:srcRect t="35002" r="59935" b="47356"/>
          <a:stretch>
            <a:fillRect/>
          </a:stretch>
        </p:blipFill>
        <p:spPr bwMode="auto">
          <a:xfrm>
            <a:off x="762000" y="3733800"/>
            <a:ext cx="3962400" cy="1790700"/>
          </a:xfrm>
          <a:prstGeom prst="rect">
            <a:avLst/>
          </a:prstGeom>
          <a:noFill/>
          <a:ln>
            <a:noFill/>
          </a:ln>
          <a:effectLst/>
          <a:extLst>
            <a:ext uri="{909E8E84-426E-40DD-AFC4-6F175D3DCCD1}">
              <a14:hiddenFill xmlns:a14="http://schemas.microsoft.com/office/drawing/2010/main">
                <a:blipFill dpi="0" rotWithShape="0">
                  <a:blip/>
                  <a:srcRect t="35002" r="59935" b="47356"/>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6" name="Text Box 8"/>
          <p:cNvSpPr txBox="1">
            <a:spLocks noChangeArrowheads="1"/>
          </p:cNvSpPr>
          <p:nvPr/>
        </p:nvSpPr>
        <p:spPr bwMode="auto">
          <a:xfrm>
            <a:off x="4648200" y="3733800"/>
            <a:ext cx="4267200" cy="192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SzPct val="100000"/>
            </a:pPr>
            <a:r>
              <a:rPr lang="en-US" altLang="en-US">
                <a:solidFill>
                  <a:srgbClr val="000000"/>
                </a:solidFill>
              </a:rPr>
              <a:t>at time 16, there are both reactants and products in the mixture, so both the forward reaction and reverse reaction can take place </a:t>
            </a:r>
          </a:p>
        </p:txBody>
      </p:sp>
      <p:sp>
        <p:nvSpPr>
          <p:cNvPr id="7177" name="Text Box 9"/>
          <p:cNvSpPr txBox="1">
            <a:spLocks noChangeArrowheads="1"/>
          </p:cNvSpPr>
          <p:nvPr/>
        </p:nvSpPr>
        <p:spPr bwMode="auto">
          <a:xfrm>
            <a:off x="5046663" y="5715000"/>
            <a:ext cx="3340100"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SzPct val="100000"/>
            </a:pPr>
            <a:r>
              <a:rPr lang="en-US" altLang="en-US">
                <a:solidFill>
                  <a:srgbClr val="000000"/>
                </a:solidFill>
              </a:rPr>
              <a:t>[H</a:t>
            </a:r>
            <a:r>
              <a:rPr lang="en-US" altLang="en-US" baseline="-25000">
                <a:solidFill>
                  <a:srgbClr val="000000"/>
                </a:solidFill>
              </a:rPr>
              <a:t>2</a:t>
            </a:r>
            <a:r>
              <a:rPr lang="en-US" altLang="en-US">
                <a:solidFill>
                  <a:srgbClr val="000000"/>
                </a:solidFill>
              </a:rPr>
              <a:t>] = 6, [I</a:t>
            </a:r>
            <a:r>
              <a:rPr lang="en-US" altLang="en-US" baseline="-25000">
                <a:solidFill>
                  <a:srgbClr val="000000"/>
                </a:solidFill>
              </a:rPr>
              <a:t>2</a:t>
            </a:r>
            <a:r>
              <a:rPr lang="en-US" altLang="en-US">
                <a:solidFill>
                  <a:srgbClr val="000000"/>
                </a:solidFill>
              </a:rPr>
              <a:t>] = 6, [HI] = 4</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7173"/>
                                        </p:tgtEl>
                                        <p:attrNameLst>
                                          <p:attrName>style.visibility</p:attrName>
                                        </p:attrNameLst>
                                      </p:cBhvr>
                                      <p:to>
                                        <p:strVal val="visible"/>
                                      </p:to>
                                    </p:set>
                                    <p:animEffect transition="in" filter="dissolve">
                                      <p:cBhvr additive="repl">
                                        <p:cTn id="7" dur="500"/>
                                        <p:tgtEl>
                                          <p:spTgt spid="71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fill="hold" nodeType="clickEffect">
                                  <p:stCondLst>
                                    <p:cond delay="0"/>
                                  </p:stCondLst>
                                  <p:childTnLst>
                                    <p:set>
                                      <p:cBhvr additive="repl">
                                        <p:cTn id="11" dur="1" fill="hold">
                                          <p:stCondLst>
                                            <p:cond delay="0"/>
                                          </p:stCondLst>
                                        </p:cTn>
                                        <p:tgtEl>
                                          <p:spTgt spid="7174"/>
                                        </p:tgtEl>
                                        <p:attrNameLst>
                                          <p:attrName>style.visibility</p:attrName>
                                        </p:attrNameLst>
                                      </p:cBhvr>
                                      <p:to>
                                        <p:strVal val="visible"/>
                                      </p:to>
                                    </p:set>
                                    <p:animEffect transition="in" filter="dissolve">
                                      <p:cBhvr additive="repl">
                                        <p:cTn id="12" dur="500"/>
                                        <p:tgtEl>
                                          <p:spTgt spid="71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fill="hold" nodeType="clickEffect">
                                  <p:stCondLst>
                                    <p:cond delay="0"/>
                                  </p:stCondLst>
                                  <p:childTnLst>
                                    <p:set>
                                      <p:cBhvr additive="repl">
                                        <p:cTn id="16" dur="1" fill="hold">
                                          <p:stCondLst>
                                            <p:cond delay="0"/>
                                          </p:stCondLst>
                                        </p:cTn>
                                        <p:tgtEl>
                                          <p:spTgt spid="7175"/>
                                        </p:tgtEl>
                                        <p:attrNameLst>
                                          <p:attrName>style.visibility</p:attrName>
                                        </p:attrNameLst>
                                      </p:cBhvr>
                                      <p:to>
                                        <p:strVal val="visible"/>
                                      </p:to>
                                    </p:set>
                                    <p:animEffect transition="in" filter="dissolve">
                                      <p:cBhvr additive="repl">
                                        <p:cTn id="17" dur="500"/>
                                        <p:tgtEl>
                                          <p:spTgt spid="7175"/>
                                        </p:tgtEl>
                                      </p:cBhvr>
                                    </p:animEffect>
                                  </p:childTnLst>
                                </p:cTn>
                              </p:par>
                              <p:par>
                                <p:cTn id="18" presetID="9" presetClass="entr" fill="hold" nodeType="withEffect">
                                  <p:stCondLst>
                                    <p:cond delay="0"/>
                                  </p:stCondLst>
                                  <p:childTnLst>
                                    <p:set>
                                      <p:cBhvr additive="repl">
                                        <p:cTn id="19" dur="1" fill="hold">
                                          <p:stCondLst>
                                            <p:cond delay="0"/>
                                          </p:stCondLst>
                                        </p:cTn>
                                        <p:tgtEl>
                                          <p:spTgt spid="7176"/>
                                        </p:tgtEl>
                                        <p:attrNameLst>
                                          <p:attrName>style.visibility</p:attrName>
                                        </p:attrNameLst>
                                      </p:cBhvr>
                                      <p:to>
                                        <p:strVal val="visible"/>
                                      </p:to>
                                    </p:set>
                                    <p:animEffect transition="in" filter="dissolve">
                                      <p:cBhvr additive="repl">
                                        <p:cTn id="20" dur="500"/>
                                        <p:tgtEl>
                                          <p:spTgt spid="717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fill="hold" nodeType="clickEffect">
                                  <p:stCondLst>
                                    <p:cond delay="0"/>
                                  </p:stCondLst>
                                  <p:childTnLst>
                                    <p:set>
                                      <p:cBhvr additive="repl">
                                        <p:cTn id="24" dur="1" fill="hold">
                                          <p:stCondLst>
                                            <p:cond delay="0"/>
                                          </p:stCondLst>
                                        </p:cTn>
                                        <p:tgtEl>
                                          <p:spTgt spid="7177"/>
                                        </p:tgtEl>
                                        <p:attrNameLst>
                                          <p:attrName>style.visibility</p:attrName>
                                        </p:attrNameLst>
                                      </p:cBhvr>
                                      <p:to>
                                        <p:strVal val="visible"/>
                                      </p:to>
                                    </p:set>
                                    <p:animEffect transition="in" filter="dissolve">
                                      <p:cBhvr additive="repl">
                                        <p:cTn id="25" dur="5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304800" y="228600"/>
            <a:ext cx="8458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ctr">
              <a:buSzPct val="100000"/>
            </a:pPr>
            <a:r>
              <a:rPr lang="en-US" altLang="en-US" sz="4000">
                <a:solidFill>
                  <a:srgbClr val="000000"/>
                </a:solidFill>
              </a:rPr>
              <a:t>H</a:t>
            </a:r>
            <a:r>
              <a:rPr lang="en-US" altLang="en-US" sz="4000" baseline="-25000">
                <a:solidFill>
                  <a:srgbClr val="000000"/>
                </a:solidFill>
              </a:rPr>
              <a:t>2</a:t>
            </a:r>
            <a:r>
              <a:rPr lang="en-US" altLang="en-US" sz="4000">
                <a:solidFill>
                  <a:srgbClr val="000000"/>
                </a:solidFill>
              </a:rPr>
              <a:t>(</a:t>
            </a:r>
            <a:r>
              <a:rPr lang="en-US" altLang="en-US" sz="4000" i="1">
                <a:solidFill>
                  <a:srgbClr val="000000"/>
                </a:solidFill>
              </a:rPr>
              <a:t>g</a:t>
            </a:r>
            <a:r>
              <a:rPr lang="en-US" altLang="en-US" sz="4000">
                <a:solidFill>
                  <a:srgbClr val="000000"/>
                </a:solidFill>
              </a:rPr>
              <a:t>) + I</a:t>
            </a:r>
            <a:r>
              <a:rPr lang="en-US" altLang="en-US" sz="4000" baseline="-25000">
                <a:solidFill>
                  <a:srgbClr val="000000"/>
                </a:solidFill>
              </a:rPr>
              <a:t>2</a:t>
            </a:r>
            <a:r>
              <a:rPr lang="en-US" altLang="en-US" sz="4000">
                <a:solidFill>
                  <a:srgbClr val="000000"/>
                </a:solidFill>
              </a:rPr>
              <a:t>(</a:t>
            </a:r>
            <a:r>
              <a:rPr lang="en-US" altLang="en-US" sz="4000" i="1">
                <a:solidFill>
                  <a:srgbClr val="000000"/>
                </a:solidFill>
              </a:rPr>
              <a:t>g</a:t>
            </a:r>
            <a:r>
              <a:rPr lang="en-US" altLang="en-US" sz="4000">
                <a:solidFill>
                  <a:srgbClr val="000000"/>
                </a:solidFill>
              </a:rPr>
              <a:t>) </a:t>
            </a:r>
            <a:r>
              <a:rPr lang="en-US" altLang="en-US" sz="4000">
                <a:solidFill>
                  <a:srgbClr val="000000"/>
                </a:solidFill>
                <a:latin typeface="Symbol" panose="05050102010706020507" pitchFamily="18" charset="2"/>
              </a:rPr>
              <a:t></a:t>
            </a:r>
            <a:r>
              <a:rPr lang="en-US" altLang="en-US" sz="4000">
                <a:solidFill>
                  <a:srgbClr val="000000"/>
                </a:solidFill>
              </a:rPr>
              <a:t> 2 HI(</a:t>
            </a:r>
            <a:r>
              <a:rPr lang="en-US" altLang="en-US" sz="4000" i="1">
                <a:solidFill>
                  <a:srgbClr val="000000"/>
                </a:solidFill>
              </a:rPr>
              <a:t>g</a:t>
            </a:r>
            <a:r>
              <a:rPr lang="en-US" altLang="en-US" sz="4000">
                <a:solidFill>
                  <a:srgbClr val="000000"/>
                </a:solidFill>
              </a:rPr>
              <a:t>)</a:t>
            </a:r>
          </a:p>
        </p:txBody>
      </p:sp>
      <p:sp>
        <p:nvSpPr>
          <p:cNvPr id="8194" name="Text Box 2"/>
          <p:cNvSpPr txBox="1">
            <a:spLocks noChangeArrowheads="1"/>
          </p:cNvSpPr>
          <p:nvPr/>
        </p:nvSpPr>
        <p:spPr bwMode="auto">
          <a:xfrm>
            <a:off x="4648200" y="1295400"/>
            <a:ext cx="4267200" cy="228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SzPct val="100000"/>
            </a:pPr>
            <a:r>
              <a:rPr lang="en-US" altLang="en-US">
                <a:solidFill>
                  <a:srgbClr val="000000"/>
                </a:solidFill>
              </a:rPr>
              <a:t>at time 32, there are now more products than reactants in the mixture </a:t>
            </a:r>
            <a:r>
              <a:rPr lang="en-US" altLang="en-US">
                <a:solidFill>
                  <a:srgbClr val="000000"/>
                </a:solidFill>
                <a:cs typeface="Times New Roman" panose="02020603050405020304" pitchFamily="18" charset="0"/>
              </a:rPr>
              <a:t>−</a:t>
            </a:r>
            <a:r>
              <a:rPr lang="en-US" altLang="en-US">
                <a:solidFill>
                  <a:srgbClr val="000000"/>
                </a:solidFill>
              </a:rPr>
              <a:t> the forward reaction has slowed down as the reactants run out, and the reverse reaction accelerated</a:t>
            </a:r>
          </a:p>
        </p:txBody>
      </p:sp>
      <p:sp>
        <p:nvSpPr>
          <p:cNvPr id="8195" name="Text Box 3"/>
          <p:cNvSpPr txBox="1">
            <a:spLocks noChangeArrowheads="1"/>
          </p:cNvSpPr>
          <p:nvPr/>
        </p:nvSpPr>
        <p:spPr bwMode="auto">
          <a:xfrm>
            <a:off x="5046663" y="3581400"/>
            <a:ext cx="3340100"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SzPct val="100000"/>
            </a:pPr>
            <a:r>
              <a:rPr lang="en-US" altLang="en-US">
                <a:solidFill>
                  <a:srgbClr val="000000"/>
                </a:solidFill>
              </a:rPr>
              <a:t>[H</a:t>
            </a:r>
            <a:r>
              <a:rPr lang="en-US" altLang="en-US" baseline="-25000">
                <a:solidFill>
                  <a:srgbClr val="000000"/>
                </a:solidFill>
              </a:rPr>
              <a:t>2</a:t>
            </a:r>
            <a:r>
              <a:rPr lang="en-US" altLang="en-US">
                <a:solidFill>
                  <a:srgbClr val="000000"/>
                </a:solidFill>
              </a:rPr>
              <a:t>] = 4, [I</a:t>
            </a:r>
            <a:r>
              <a:rPr lang="en-US" altLang="en-US" baseline="-25000">
                <a:solidFill>
                  <a:srgbClr val="000000"/>
                </a:solidFill>
              </a:rPr>
              <a:t>2</a:t>
            </a:r>
            <a:r>
              <a:rPr lang="en-US" altLang="en-US">
                <a:solidFill>
                  <a:srgbClr val="000000"/>
                </a:solidFill>
              </a:rPr>
              <a:t>] = 4, [HI] = 8</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t="55000" r="60959" b="26999"/>
          <a:stretch>
            <a:fillRect/>
          </a:stretch>
        </p:blipFill>
        <p:spPr bwMode="auto">
          <a:xfrm>
            <a:off x="609600" y="1371600"/>
            <a:ext cx="3810000" cy="1804988"/>
          </a:xfrm>
          <a:prstGeom prst="rect">
            <a:avLst/>
          </a:prstGeom>
          <a:noFill/>
          <a:ln>
            <a:noFill/>
          </a:ln>
          <a:effectLst/>
          <a:extLst>
            <a:ext uri="{909E8E84-426E-40DD-AFC4-6F175D3DCCD1}">
              <a14:hiddenFill xmlns:a14="http://schemas.microsoft.com/office/drawing/2010/main">
                <a:blipFill dpi="0" rotWithShape="0">
                  <a:blip/>
                  <a:srcRect t="55000" r="60959" b="26999"/>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t="75003" r="60620" b="7001"/>
          <a:stretch>
            <a:fillRect/>
          </a:stretch>
        </p:blipFill>
        <p:spPr bwMode="auto">
          <a:xfrm>
            <a:off x="609600" y="4038600"/>
            <a:ext cx="3810000" cy="1789113"/>
          </a:xfrm>
          <a:prstGeom prst="rect">
            <a:avLst/>
          </a:prstGeom>
          <a:noFill/>
          <a:ln>
            <a:noFill/>
          </a:ln>
          <a:effectLst/>
          <a:extLst>
            <a:ext uri="{909E8E84-426E-40DD-AFC4-6F175D3DCCD1}">
              <a14:hiddenFill xmlns:a14="http://schemas.microsoft.com/office/drawing/2010/main">
                <a:blipFill dpi="0" rotWithShape="0">
                  <a:blip/>
                  <a:srcRect t="75003" r="60620" b="7001"/>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8" name="Text Box 6"/>
          <p:cNvSpPr txBox="1">
            <a:spLocks noChangeArrowheads="1"/>
          </p:cNvSpPr>
          <p:nvPr/>
        </p:nvSpPr>
        <p:spPr bwMode="auto">
          <a:xfrm>
            <a:off x="4648200" y="4114800"/>
            <a:ext cx="4267200" cy="228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buSzPct val="100000"/>
            </a:pPr>
            <a:r>
              <a:rPr lang="en-US" altLang="en-US">
                <a:solidFill>
                  <a:srgbClr val="000000"/>
                </a:solidFill>
              </a:rPr>
              <a:t>at time 48, the amounts of products and reactants in the mixture </a:t>
            </a:r>
            <a:r>
              <a:rPr lang="en-US" altLang="en-US">
                <a:solidFill>
                  <a:srgbClr val="000000"/>
                </a:solidFill>
                <a:cs typeface="Times New Roman" panose="02020603050405020304" pitchFamily="18" charset="0"/>
              </a:rPr>
              <a:t>haven’t changed – the forward and reverse reactions are proceeding at the same rate – it has reached equilibrium</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8196"/>
                                        </p:tgtEl>
                                        <p:attrNameLst>
                                          <p:attrName>style.visibility</p:attrName>
                                        </p:attrNameLst>
                                      </p:cBhvr>
                                      <p:to>
                                        <p:strVal val="visible"/>
                                      </p:to>
                                    </p:set>
                                    <p:animEffect transition="in" filter="dissolve">
                                      <p:cBhvr additive="repl">
                                        <p:cTn id="7" dur="500"/>
                                        <p:tgtEl>
                                          <p:spTgt spid="8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fill="hold" nodeType="clickEffect">
                                  <p:stCondLst>
                                    <p:cond delay="0"/>
                                  </p:stCondLst>
                                  <p:childTnLst>
                                    <p:set>
                                      <p:cBhvr additive="repl">
                                        <p:cTn id="11" dur="1" fill="hold">
                                          <p:stCondLst>
                                            <p:cond delay="0"/>
                                          </p:stCondLst>
                                        </p:cTn>
                                        <p:tgtEl>
                                          <p:spTgt spid="8194"/>
                                        </p:tgtEl>
                                        <p:attrNameLst>
                                          <p:attrName>style.visibility</p:attrName>
                                        </p:attrNameLst>
                                      </p:cBhvr>
                                      <p:to>
                                        <p:strVal val="visible"/>
                                      </p:to>
                                    </p:set>
                                    <p:animEffect transition="in" filter="dissolve">
                                      <p:cBhvr additive="repl">
                                        <p:cTn id="12" dur="500"/>
                                        <p:tgtEl>
                                          <p:spTgt spid="81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fill="hold" nodeType="clickEffect">
                                  <p:stCondLst>
                                    <p:cond delay="0"/>
                                  </p:stCondLst>
                                  <p:childTnLst>
                                    <p:set>
                                      <p:cBhvr additive="repl">
                                        <p:cTn id="16" dur="1" fill="hold">
                                          <p:stCondLst>
                                            <p:cond delay="0"/>
                                          </p:stCondLst>
                                        </p:cTn>
                                        <p:tgtEl>
                                          <p:spTgt spid="8195"/>
                                        </p:tgtEl>
                                        <p:attrNameLst>
                                          <p:attrName>style.visibility</p:attrName>
                                        </p:attrNameLst>
                                      </p:cBhvr>
                                      <p:to>
                                        <p:strVal val="visible"/>
                                      </p:to>
                                    </p:set>
                                    <p:animEffect transition="in" filter="dissolve">
                                      <p:cBhvr additive="repl">
                                        <p:cTn id="17" dur="500"/>
                                        <p:tgtEl>
                                          <p:spTgt spid="819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fill="hold" nodeType="clickEffect">
                                  <p:stCondLst>
                                    <p:cond delay="0"/>
                                  </p:stCondLst>
                                  <p:childTnLst>
                                    <p:set>
                                      <p:cBhvr additive="repl">
                                        <p:cTn id="21" dur="1" fill="hold">
                                          <p:stCondLst>
                                            <p:cond delay="0"/>
                                          </p:stCondLst>
                                        </p:cTn>
                                        <p:tgtEl>
                                          <p:spTgt spid="8197"/>
                                        </p:tgtEl>
                                        <p:attrNameLst>
                                          <p:attrName>style.visibility</p:attrName>
                                        </p:attrNameLst>
                                      </p:cBhvr>
                                      <p:to>
                                        <p:strVal val="visible"/>
                                      </p:to>
                                    </p:set>
                                    <p:animEffect transition="in" filter="dissolve">
                                      <p:cBhvr additive="repl">
                                        <p:cTn id="22" dur="500"/>
                                        <p:tgtEl>
                                          <p:spTgt spid="819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fill="hold" nodeType="clickEffect">
                                  <p:stCondLst>
                                    <p:cond delay="0"/>
                                  </p:stCondLst>
                                  <p:childTnLst>
                                    <p:set>
                                      <p:cBhvr additive="repl">
                                        <p:cTn id="26" dur="1" fill="hold">
                                          <p:stCondLst>
                                            <p:cond delay="0"/>
                                          </p:stCondLst>
                                        </p:cTn>
                                        <p:tgtEl>
                                          <p:spTgt spid="8198"/>
                                        </p:tgtEl>
                                        <p:attrNameLst>
                                          <p:attrName>style.visibility</p:attrName>
                                        </p:attrNameLst>
                                      </p:cBhvr>
                                      <p:to>
                                        <p:strVal val="visible"/>
                                      </p:to>
                                    </p:set>
                                    <p:animEffect transition="in" filter="dissolve">
                                      <p:cBhvr additive="repl">
                                        <p:cTn id="27"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a:extLst>
              <a:ext uri="{FF2B5EF4-FFF2-40B4-BE49-F238E27FC236}">
                <a16:creationId xmlns:a16="http://schemas.microsoft.com/office/drawing/2014/main" xmlns="" id="{DD2966A7-52B5-413A-85A7-288C806640CC}"/>
              </a:ext>
            </a:extLst>
          </p:cNvPr>
          <p:cNvSpPr txBox="1">
            <a:spLocks noChangeArrowheads="1"/>
          </p:cNvSpPr>
          <p:nvPr/>
        </p:nvSpPr>
        <p:spPr bwMode="auto">
          <a:xfrm>
            <a:off x="1143000" y="304800"/>
            <a:ext cx="6721475" cy="588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icrosoft YaHei" charset="-122"/>
              </a:defRPr>
            </a:lvl9pPr>
          </a:lstStyle>
          <a:p>
            <a:pPr>
              <a:buSzPct val="100000"/>
              <a:defRPr/>
            </a:pPr>
            <a:r>
              <a:rPr lang="en-US" b="1" dirty="0">
                <a:solidFill>
                  <a:srgbClr val="000000"/>
                </a:solidFill>
              </a:rPr>
              <a:t>	</a:t>
            </a:r>
            <a:r>
              <a:rPr lang="en-US" b="1" dirty="0">
                <a:solidFill>
                  <a:srgbClr val="800080"/>
                </a:solidFill>
              </a:rPr>
              <a:t>	</a:t>
            </a:r>
            <a:r>
              <a:rPr lang="en-US" b="1" u="sng" dirty="0">
                <a:solidFill>
                  <a:srgbClr val="000000"/>
                </a:solidFill>
                <a:latin typeface="Arial" charset="0"/>
              </a:rPr>
              <a:t>LAW OF MASS ACTION</a:t>
            </a:r>
          </a:p>
          <a:p>
            <a:pPr>
              <a:buSzPct val="100000"/>
              <a:defRPr/>
            </a:pPr>
            <a:endParaRPr lang="en-US" b="1" dirty="0">
              <a:solidFill>
                <a:srgbClr val="000000"/>
              </a:solidFill>
              <a:latin typeface="Arial" charset="0"/>
            </a:endParaRPr>
          </a:p>
          <a:p>
            <a:pPr>
              <a:buSzPct val="100000"/>
              <a:defRPr/>
            </a:pPr>
            <a:r>
              <a:rPr lang="en-US" b="1" dirty="0">
                <a:solidFill>
                  <a:srgbClr val="000000"/>
                </a:solidFill>
                <a:latin typeface="Arial" charset="0"/>
              </a:rPr>
              <a:t>K  </a:t>
            </a:r>
            <a:r>
              <a:rPr lang="en-US" b="1" dirty="0">
                <a:solidFill>
                  <a:srgbClr val="000000"/>
                </a:solidFill>
                <a:latin typeface="Symbol" pitchFamily="16" charset="2"/>
              </a:rPr>
              <a:t></a:t>
            </a:r>
            <a:r>
              <a:rPr lang="en-US" b="1" dirty="0">
                <a:solidFill>
                  <a:srgbClr val="000000"/>
                </a:solidFill>
                <a:latin typeface="Arial" charset="0"/>
              </a:rPr>
              <a:t>  equilibrium constant</a:t>
            </a:r>
          </a:p>
          <a:p>
            <a:pPr>
              <a:buSzPct val="100000"/>
              <a:defRPr/>
            </a:pPr>
            <a:r>
              <a:rPr lang="en-US" b="1" dirty="0">
                <a:solidFill>
                  <a:srgbClr val="000000"/>
                </a:solidFill>
                <a:latin typeface="Arial" charset="0"/>
              </a:rPr>
              <a:t>		</a:t>
            </a:r>
            <a:r>
              <a:rPr lang="en-US" b="1" dirty="0" err="1">
                <a:solidFill>
                  <a:srgbClr val="000000"/>
                </a:solidFill>
                <a:latin typeface="Arial" charset="0"/>
              </a:rPr>
              <a:t>aA</a:t>
            </a:r>
            <a:r>
              <a:rPr lang="en-US" b="1" dirty="0">
                <a:solidFill>
                  <a:srgbClr val="000000"/>
                </a:solidFill>
                <a:latin typeface="Arial" charset="0"/>
              </a:rPr>
              <a:t>  +  </a:t>
            </a:r>
            <a:r>
              <a:rPr lang="en-US" b="1" dirty="0" err="1">
                <a:solidFill>
                  <a:srgbClr val="000000"/>
                </a:solidFill>
                <a:latin typeface="Arial" charset="0"/>
              </a:rPr>
              <a:t>bB</a:t>
            </a:r>
            <a:r>
              <a:rPr lang="en-US" b="1" dirty="0">
                <a:solidFill>
                  <a:srgbClr val="000000"/>
                </a:solidFill>
                <a:latin typeface="Arial" charset="0"/>
              </a:rPr>
              <a:t>  </a:t>
            </a:r>
            <a:r>
              <a:rPr lang="en-US" b="1" dirty="0">
                <a:solidFill>
                  <a:srgbClr val="000000"/>
                </a:solidFill>
                <a:latin typeface="Symbol" pitchFamily="16" charset="2"/>
              </a:rPr>
              <a:t></a:t>
            </a:r>
            <a:r>
              <a:rPr lang="en-US" b="1" dirty="0">
                <a:solidFill>
                  <a:srgbClr val="000000"/>
                </a:solidFill>
                <a:latin typeface="Arial" charset="0"/>
              </a:rPr>
              <a:t>  </a:t>
            </a:r>
            <a:r>
              <a:rPr lang="en-US" b="1" dirty="0" err="1">
                <a:solidFill>
                  <a:srgbClr val="000000"/>
                </a:solidFill>
                <a:latin typeface="Arial" charset="0"/>
              </a:rPr>
              <a:t>cC</a:t>
            </a:r>
            <a:r>
              <a:rPr lang="en-US" b="1" dirty="0">
                <a:solidFill>
                  <a:srgbClr val="000000"/>
                </a:solidFill>
                <a:latin typeface="Arial" charset="0"/>
              </a:rPr>
              <a:t>  +  </a:t>
            </a:r>
            <a:r>
              <a:rPr lang="en-US" b="1" dirty="0" err="1">
                <a:solidFill>
                  <a:srgbClr val="000000"/>
                </a:solidFill>
                <a:latin typeface="Arial" charset="0"/>
              </a:rPr>
              <a:t>dD</a:t>
            </a:r>
            <a:endParaRPr lang="en-US" b="1" dirty="0">
              <a:solidFill>
                <a:srgbClr val="000000"/>
              </a:solidFill>
              <a:latin typeface="Arial" charset="0"/>
            </a:endParaRPr>
          </a:p>
          <a:p>
            <a:pPr>
              <a:buSzPct val="100000"/>
              <a:defRPr/>
            </a:pPr>
            <a:endParaRPr lang="en-US" b="1" dirty="0">
              <a:solidFill>
                <a:srgbClr val="000000"/>
              </a:solidFill>
              <a:latin typeface="Arial" charset="0"/>
            </a:endParaRPr>
          </a:p>
          <a:p>
            <a:pPr>
              <a:buSzPct val="100000"/>
              <a:defRPr/>
            </a:pPr>
            <a:r>
              <a:rPr lang="en-US" b="1" dirty="0">
                <a:solidFill>
                  <a:srgbClr val="000000"/>
                </a:solidFill>
                <a:latin typeface="Arial" charset="0"/>
              </a:rPr>
              <a:t>K  =  </a:t>
            </a:r>
            <a:r>
              <a:rPr lang="en-US" b="1" u="sng" dirty="0">
                <a:solidFill>
                  <a:srgbClr val="000000"/>
                </a:solidFill>
                <a:latin typeface="Arial" charset="0"/>
              </a:rPr>
              <a:t>Products</a:t>
            </a:r>
          </a:p>
          <a:p>
            <a:pPr>
              <a:buSzPct val="100000"/>
              <a:defRPr/>
            </a:pPr>
            <a:r>
              <a:rPr lang="en-US" b="1" dirty="0">
                <a:solidFill>
                  <a:srgbClr val="000000"/>
                </a:solidFill>
                <a:latin typeface="Arial" charset="0"/>
              </a:rPr>
              <a:t>         Reactants</a:t>
            </a:r>
          </a:p>
          <a:p>
            <a:pPr>
              <a:buSzPct val="100000"/>
              <a:defRPr/>
            </a:pPr>
            <a:endParaRPr lang="en-US" b="1" dirty="0">
              <a:solidFill>
                <a:srgbClr val="000000"/>
              </a:solidFill>
              <a:latin typeface="Arial" charset="0"/>
            </a:endParaRPr>
          </a:p>
          <a:p>
            <a:pPr>
              <a:buSzPct val="100000"/>
              <a:defRPr/>
            </a:pPr>
            <a:r>
              <a:rPr lang="en-US" b="1" dirty="0">
                <a:solidFill>
                  <a:srgbClr val="000000"/>
                </a:solidFill>
                <a:latin typeface="Arial" charset="0"/>
              </a:rPr>
              <a:t>K  =  </a:t>
            </a:r>
            <a:r>
              <a:rPr lang="en-US" b="1" u="sng" dirty="0">
                <a:solidFill>
                  <a:srgbClr val="000000"/>
                </a:solidFill>
                <a:latin typeface="Arial" charset="0"/>
              </a:rPr>
              <a:t>[C]</a:t>
            </a:r>
            <a:r>
              <a:rPr lang="en-US" b="1" u="sng" baseline="30000" dirty="0">
                <a:solidFill>
                  <a:srgbClr val="000000"/>
                </a:solidFill>
                <a:latin typeface="Arial" charset="0"/>
              </a:rPr>
              <a:t>c</a:t>
            </a:r>
            <a:r>
              <a:rPr lang="en-US" b="1" u="sng" dirty="0">
                <a:solidFill>
                  <a:srgbClr val="000000"/>
                </a:solidFill>
                <a:latin typeface="Arial" charset="0"/>
              </a:rPr>
              <a:t> [D]</a:t>
            </a:r>
            <a:r>
              <a:rPr lang="en-US" b="1" u="sng" baseline="30000" dirty="0">
                <a:solidFill>
                  <a:srgbClr val="000000"/>
                </a:solidFill>
                <a:latin typeface="Arial" charset="0"/>
              </a:rPr>
              <a:t>d</a:t>
            </a:r>
            <a:r>
              <a:rPr lang="en-US" b="1" dirty="0">
                <a:solidFill>
                  <a:srgbClr val="000000"/>
                </a:solidFill>
                <a:latin typeface="Arial" charset="0"/>
              </a:rPr>
              <a:t>  =  Q  reaction quotient</a:t>
            </a:r>
          </a:p>
          <a:p>
            <a:pPr>
              <a:buSzPct val="100000"/>
              <a:defRPr/>
            </a:pPr>
            <a:r>
              <a:rPr lang="en-US" b="1" dirty="0">
                <a:solidFill>
                  <a:srgbClr val="000000"/>
                </a:solidFill>
                <a:latin typeface="Arial" charset="0"/>
              </a:rPr>
              <a:t>         [B]</a:t>
            </a:r>
            <a:r>
              <a:rPr lang="en-US" b="1" baseline="30000" dirty="0">
                <a:solidFill>
                  <a:srgbClr val="000000"/>
                </a:solidFill>
                <a:latin typeface="Arial" charset="0"/>
              </a:rPr>
              <a:t>b</a:t>
            </a:r>
            <a:r>
              <a:rPr lang="en-US" b="1" dirty="0">
                <a:solidFill>
                  <a:srgbClr val="000000"/>
                </a:solidFill>
                <a:latin typeface="Arial" charset="0"/>
              </a:rPr>
              <a:t> [A]</a:t>
            </a:r>
            <a:r>
              <a:rPr lang="en-US" b="1" baseline="30000" dirty="0">
                <a:solidFill>
                  <a:srgbClr val="000000"/>
                </a:solidFill>
                <a:latin typeface="Arial" charset="0"/>
              </a:rPr>
              <a:t>a</a:t>
            </a:r>
          </a:p>
          <a:p>
            <a:pPr>
              <a:buSzPct val="100000"/>
              <a:defRPr/>
            </a:pPr>
            <a:endParaRPr lang="en-US" b="1" baseline="30000" dirty="0">
              <a:solidFill>
                <a:srgbClr val="000000"/>
              </a:solidFill>
              <a:latin typeface="Arial" charset="0"/>
            </a:endParaRPr>
          </a:p>
          <a:p>
            <a:pPr>
              <a:buSzPct val="100000"/>
              <a:defRPr/>
            </a:pPr>
            <a:endParaRPr lang="en-US" b="1" dirty="0">
              <a:solidFill>
                <a:srgbClr val="000000"/>
              </a:solidFill>
              <a:latin typeface="Arial" charset="0"/>
            </a:endParaRPr>
          </a:p>
          <a:p>
            <a:pPr>
              <a:buSzPct val="100000"/>
              <a:defRPr/>
            </a:pPr>
            <a:r>
              <a:rPr lang="en-US" b="1" dirty="0">
                <a:solidFill>
                  <a:srgbClr val="0070C0"/>
                </a:solidFill>
                <a:effectLst>
                  <a:outerShdw blurRad="38100" dist="38100" dir="2700000" algn="tl">
                    <a:srgbClr val="000000">
                      <a:alpha val="43137"/>
                    </a:srgbClr>
                  </a:outerShdw>
                </a:effectLst>
              </a:rPr>
              <a:t>Write the equilibrium equation for:</a:t>
            </a:r>
          </a:p>
          <a:p>
            <a:pPr>
              <a:buSzPct val="100000"/>
              <a:defRPr/>
            </a:pPr>
            <a:r>
              <a:rPr lang="en-US" b="1" dirty="0">
                <a:solidFill>
                  <a:srgbClr val="000099"/>
                </a:solidFill>
              </a:rPr>
              <a:t>a.  H</a:t>
            </a:r>
            <a:r>
              <a:rPr lang="en-US" b="1" baseline="-25000" dirty="0">
                <a:solidFill>
                  <a:srgbClr val="000099"/>
                </a:solidFill>
              </a:rPr>
              <a:t>2</a:t>
            </a:r>
            <a:r>
              <a:rPr lang="en-US" b="1" dirty="0">
                <a:solidFill>
                  <a:srgbClr val="000099"/>
                </a:solidFill>
              </a:rPr>
              <a:t>O  +  H</a:t>
            </a:r>
            <a:r>
              <a:rPr lang="en-US" b="1" baseline="-25000" dirty="0">
                <a:solidFill>
                  <a:srgbClr val="000099"/>
                </a:solidFill>
              </a:rPr>
              <a:t>2</a:t>
            </a:r>
            <a:r>
              <a:rPr lang="en-US" b="1" dirty="0">
                <a:solidFill>
                  <a:srgbClr val="000099"/>
                </a:solidFill>
              </a:rPr>
              <a:t>O  </a:t>
            </a:r>
            <a:r>
              <a:rPr lang="en-US" b="1" dirty="0">
                <a:solidFill>
                  <a:srgbClr val="000099"/>
                </a:solidFill>
                <a:latin typeface="Symbol" pitchFamily="16" charset="2"/>
              </a:rPr>
              <a:t></a:t>
            </a:r>
            <a:r>
              <a:rPr lang="en-US" b="1" dirty="0">
                <a:solidFill>
                  <a:srgbClr val="000099"/>
                </a:solidFill>
              </a:rPr>
              <a:t>  H</a:t>
            </a:r>
            <a:r>
              <a:rPr lang="en-US" b="1" baseline="-25000" dirty="0">
                <a:solidFill>
                  <a:srgbClr val="000099"/>
                </a:solidFill>
              </a:rPr>
              <a:t>3</a:t>
            </a:r>
            <a:r>
              <a:rPr lang="en-US" b="1" dirty="0">
                <a:solidFill>
                  <a:srgbClr val="000099"/>
                </a:solidFill>
              </a:rPr>
              <a:t>O+  +  OH</a:t>
            </a:r>
            <a:r>
              <a:rPr lang="en-US" b="1" baseline="30000" dirty="0">
                <a:solidFill>
                  <a:srgbClr val="000099"/>
                </a:solidFill>
              </a:rPr>
              <a:t>-</a:t>
            </a:r>
          </a:p>
          <a:p>
            <a:pPr>
              <a:buSzPct val="100000"/>
              <a:defRPr/>
            </a:pPr>
            <a:r>
              <a:rPr lang="en-US" b="1" dirty="0">
                <a:solidFill>
                  <a:srgbClr val="000099"/>
                </a:solidFill>
              </a:rPr>
              <a:t>b.  4NH</a:t>
            </a:r>
            <a:r>
              <a:rPr lang="en-US" b="1" baseline="-25000" dirty="0">
                <a:solidFill>
                  <a:srgbClr val="000099"/>
                </a:solidFill>
              </a:rPr>
              <a:t>3(g)</a:t>
            </a:r>
            <a:r>
              <a:rPr lang="en-US" b="1" dirty="0">
                <a:solidFill>
                  <a:srgbClr val="000099"/>
                </a:solidFill>
              </a:rPr>
              <a:t>  +  30</a:t>
            </a:r>
            <a:r>
              <a:rPr lang="en-US" b="1" baseline="-25000" dirty="0">
                <a:solidFill>
                  <a:srgbClr val="000099"/>
                </a:solidFill>
              </a:rPr>
              <a:t>2(g)</a:t>
            </a:r>
            <a:r>
              <a:rPr lang="en-US" b="1" dirty="0">
                <a:solidFill>
                  <a:srgbClr val="000099"/>
                </a:solidFill>
              </a:rPr>
              <a:t> </a:t>
            </a:r>
            <a:r>
              <a:rPr lang="en-US" b="1" dirty="0">
                <a:solidFill>
                  <a:srgbClr val="000099"/>
                </a:solidFill>
                <a:latin typeface="Symbol" pitchFamily="16" charset="2"/>
              </a:rPr>
              <a:t></a:t>
            </a:r>
            <a:r>
              <a:rPr lang="en-US" b="1" dirty="0">
                <a:solidFill>
                  <a:srgbClr val="000099"/>
                </a:solidFill>
              </a:rPr>
              <a:t>  2N</a:t>
            </a:r>
            <a:r>
              <a:rPr lang="en-US" b="1" baseline="-25000" dirty="0">
                <a:solidFill>
                  <a:srgbClr val="000099"/>
                </a:solidFill>
              </a:rPr>
              <a:t>2(g)</a:t>
            </a:r>
            <a:r>
              <a:rPr lang="en-US" b="1" dirty="0">
                <a:solidFill>
                  <a:srgbClr val="000099"/>
                </a:solidFill>
              </a:rPr>
              <a:t>  +  6H</a:t>
            </a:r>
            <a:r>
              <a:rPr lang="en-US" b="1" baseline="-25000" dirty="0">
                <a:solidFill>
                  <a:srgbClr val="000099"/>
                </a:solidFill>
              </a:rPr>
              <a:t>2</a:t>
            </a:r>
            <a:r>
              <a:rPr lang="en-US" b="1" dirty="0">
                <a:solidFill>
                  <a:srgbClr val="000099"/>
                </a:solidFill>
              </a:rPr>
              <a:t>O</a:t>
            </a:r>
            <a:r>
              <a:rPr lang="en-US" b="1" baseline="-25000" dirty="0">
                <a:solidFill>
                  <a:srgbClr val="000099"/>
                </a:solidFill>
              </a:rPr>
              <a:t>(g)</a:t>
            </a:r>
          </a:p>
          <a:p>
            <a:pPr>
              <a:buSzPct val="100000"/>
              <a:defRPr/>
            </a:pPr>
            <a:r>
              <a:rPr lang="en-US" b="1" dirty="0">
                <a:solidFill>
                  <a:srgbClr val="000099"/>
                </a:solidFill>
              </a:rPr>
              <a:t>c.  N</a:t>
            </a:r>
            <a:r>
              <a:rPr lang="en-US" b="1" baseline="-25000" dirty="0">
                <a:solidFill>
                  <a:srgbClr val="000099"/>
                </a:solidFill>
              </a:rPr>
              <a:t>2(g)</a:t>
            </a:r>
            <a:r>
              <a:rPr lang="en-US" b="1" dirty="0">
                <a:solidFill>
                  <a:srgbClr val="000099"/>
                </a:solidFill>
              </a:rPr>
              <a:t>  +  3H</a:t>
            </a:r>
            <a:r>
              <a:rPr lang="en-US" b="1" baseline="-25000" dirty="0">
                <a:solidFill>
                  <a:srgbClr val="000099"/>
                </a:solidFill>
              </a:rPr>
              <a:t>2(g)</a:t>
            </a:r>
            <a:r>
              <a:rPr lang="en-US" b="1" dirty="0">
                <a:solidFill>
                  <a:srgbClr val="000099"/>
                </a:solidFill>
              </a:rPr>
              <a:t> </a:t>
            </a:r>
            <a:r>
              <a:rPr lang="en-US" b="1" dirty="0">
                <a:solidFill>
                  <a:srgbClr val="000099"/>
                </a:solidFill>
                <a:latin typeface="Symbol" pitchFamily="16" charset="2"/>
              </a:rPr>
              <a:t></a:t>
            </a:r>
            <a:r>
              <a:rPr lang="en-US" b="1" dirty="0">
                <a:solidFill>
                  <a:srgbClr val="000099"/>
                </a:solidFill>
              </a:rPr>
              <a:t>  2NH</a:t>
            </a:r>
            <a:r>
              <a:rPr lang="en-US" b="1" baseline="-25000" dirty="0">
                <a:solidFill>
                  <a:srgbClr val="000099"/>
                </a:solidFill>
              </a:rPr>
              <a:t>3(g)</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1344</TotalTime>
  <Words>1472</Words>
  <Application>Microsoft Office PowerPoint</Application>
  <PresentationFormat>On-screen Show (4:3)</PresentationFormat>
  <Paragraphs>426</Paragraphs>
  <Slides>38</Slides>
  <Notes>33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0</vt:i4>
      </vt:variant>
      <vt:variant>
        <vt:lpstr>Slide Titles</vt:lpstr>
      </vt:variant>
      <vt:variant>
        <vt:i4>38</vt:i4>
      </vt:variant>
    </vt:vector>
  </HeadingPairs>
  <TitlesOfParts>
    <vt:vector size="43" baseType="lpstr">
      <vt:lpstr>Times New Roman</vt:lpstr>
      <vt:lpstr>Microsoft YaHei</vt:lpstr>
      <vt:lpstr>Arial</vt:lpstr>
      <vt:lpstr>Symbol</vt:lpstr>
      <vt:lpstr>Office Theme</vt:lpstr>
      <vt:lpstr>PowerPoint Presentation</vt:lpstr>
      <vt:lpstr>PowerPoint Presentation</vt:lpstr>
      <vt:lpstr>The Concept of Equilibrium</vt:lpstr>
      <vt:lpstr>PowerPoint Presentation</vt:lpstr>
      <vt:lpstr>What Do You Start with to Reach Equilibrium?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Catalysts</vt:lpstr>
      <vt:lpstr>PowerPoint Presentation</vt:lpstr>
      <vt:lpstr>PowerPoint Presentation</vt:lpstr>
      <vt:lpstr>PowerPoint Presentation</vt:lpstr>
      <vt:lpstr>PowerPoint Presentation</vt:lpstr>
      <vt:lpstr>PowerPoint Presentation</vt:lpstr>
      <vt:lpstr>An Endothermic Equilibrium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Comparing Q and 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terry boan</dc:creator>
  <cp:lastModifiedBy>Terry Boan</cp:lastModifiedBy>
  <cp:revision>117</cp:revision>
  <cp:lastPrinted>1601-01-01T00:00:00Z</cp:lastPrinted>
  <dcterms:created xsi:type="dcterms:W3CDTF">2006-01-13T22:36:53Z</dcterms:created>
  <dcterms:modified xsi:type="dcterms:W3CDTF">2020-08-07T16:29:23Z</dcterms:modified>
</cp:coreProperties>
</file>