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13"/>
  </p:notesMasterIdLst>
  <p:sldIdLst>
    <p:sldId id="296" r:id="rId3"/>
    <p:sldId id="311" r:id="rId4"/>
    <p:sldId id="312" r:id="rId5"/>
    <p:sldId id="294" r:id="rId6"/>
    <p:sldId id="385" r:id="rId7"/>
    <p:sldId id="305" r:id="rId8"/>
    <p:sldId id="306" r:id="rId9"/>
    <p:sldId id="297" r:id="rId10"/>
    <p:sldId id="298" r:id="rId11"/>
    <p:sldId id="292" r:id="rId12"/>
    <p:sldId id="307" r:id="rId13"/>
    <p:sldId id="299" r:id="rId14"/>
    <p:sldId id="300" r:id="rId15"/>
    <p:sldId id="301" r:id="rId16"/>
    <p:sldId id="302" r:id="rId17"/>
    <p:sldId id="303" r:id="rId18"/>
    <p:sldId id="304" r:id="rId19"/>
    <p:sldId id="259" r:id="rId20"/>
    <p:sldId id="308" r:id="rId21"/>
    <p:sldId id="309" r:id="rId22"/>
    <p:sldId id="260" r:id="rId23"/>
    <p:sldId id="295" r:id="rId24"/>
    <p:sldId id="310" r:id="rId25"/>
    <p:sldId id="256" r:id="rId26"/>
    <p:sldId id="291" r:id="rId27"/>
    <p:sldId id="314" r:id="rId28"/>
    <p:sldId id="315" r:id="rId29"/>
    <p:sldId id="257" r:id="rId30"/>
    <p:sldId id="316" r:id="rId31"/>
    <p:sldId id="317" r:id="rId32"/>
    <p:sldId id="318" r:id="rId33"/>
    <p:sldId id="319" r:id="rId34"/>
    <p:sldId id="382" r:id="rId35"/>
    <p:sldId id="320" r:id="rId36"/>
    <p:sldId id="321" r:id="rId37"/>
    <p:sldId id="258" r:id="rId38"/>
    <p:sldId id="324" r:id="rId39"/>
    <p:sldId id="325" r:id="rId40"/>
    <p:sldId id="326" r:id="rId41"/>
    <p:sldId id="383" r:id="rId42"/>
    <p:sldId id="322" r:id="rId43"/>
    <p:sldId id="323" r:id="rId44"/>
    <p:sldId id="327" r:id="rId45"/>
    <p:sldId id="261" r:id="rId46"/>
    <p:sldId id="328" r:id="rId47"/>
    <p:sldId id="262" r:id="rId48"/>
    <p:sldId id="332" r:id="rId49"/>
    <p:sldId id="329" r:id="rId50"/>
    <p:sldId id="330" r:id="rId51"/>
    <p:sldId id="331" r:id="rId52"/>
    <p:sldId id="333" r:id="rId53"/>
    <p:sldId id="263" r:id="rId54"/>
    <p:sldId id="336" r:id="rId55"/>
    <p:sldId id="335" r:id="rId56"/>
    <p:sldId id="337" r:id="rId57"/>
    <p:sldId id="338" r:id="rId58"/>
    <p:sldId id="339" r:id="rId59"/>
    <p:sldId id="334" r:id="rId60"/>
    <p:sldId id="264" r:id="rId61"/>
    <p:sldId id="340" r:id="rId62"/>
    <p:sldId id="341" r:id="rId63"/>
    <p:sldId id="342" r:id="rId64"/>
    <p:sldId id="343" r:id="rId65"/>
    <p:sldId id="386" r:id="rId66"/>
    <p:sldId id="313" r:id="rId67"/>
    <p:sldId id="384" r:id="rId68"/>
    <p:sldId id="344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0" r:id="rId85"/>
    <p:sldId id="361" r:id="rId86"/>
    <p:sldId id="265" r:id="rId87"/>
    <p:sldId id="266" r:id="rId88"/>
    <p:sldId id="293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267" r:id="rId99"/>
    <p:sldId id="362" r:id="rId100"/>
    <p:sldId id="372" r:id="rId101"/>
    <p:sldId id="387" r:id="rId102"/>
    <p:sldId id="373" r:id="rId103"/>
    <p:sldId id="374" r:id="rId104"/>
    <p:sldId id="375" r:id="rId105"/>
    <p:sldId id="376" r:id="rId106"/>
    <p:sldId id="377" r:id="rId107"/>
    <p:sldId id="378" r:id="rId108"/>
    <p:sldId id="379" r:id="rId109"/>
    <p:sldId id="380" r:id="rId110"/>
    <p:sldId id="381" r:id="rId111"/>
    <p:sldId id="268" r:id="rId1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9900"/>
    <a:srgbClr val="006600"/>
    <a:srgbClr val="5F5F5F"/>
    <a:srgbClr val="9900FF"/>
    <a:srgbClr val="000066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30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C4DEF0-0A68-4A0C-A87B-2A9A2D7947F2}" type="datetimeFigureOut">
              <a:rPr lang="en-US"/>
              <a:pPr>
                <a:defRPr/>
              </a:pPr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6BC4A0-2819-471B-AC67-56B29F617E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F70DB40-72C2-45A5-A7DF-EA7212AA5D33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31596A-5D43-4C94-958D-A30350EAA2B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405151-5A7C-448B-A6BD-FA3E32C2CBC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E7401B9-CDC5-4223-92CF-8D90148EA552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16D6EA-D0B8-4134-9D79-EB98FFEE995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FF61FA-5E11-4ECF-BD86-DFF2DA49466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C38055-3332-498B-A49A-60003074E1F4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6DDA5F-AF97-4A58-9D60-C3040CC2049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0652B3-5447-4957-89FC-569671A65FBF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50A8A1-103A-482D-A8BB-B76231490AA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141413-2929-43A3-8F8F-0C2588776DF7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F5F4DA4-7DF4-4461-ABB7-62A3D2584F7E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F3C59D-9A37-4DC2-B722-87BDB6088E6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ADBF4C-9978-4846-B93F-7B081194E040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4EBD66-7608-4FF3-AFE9-85B254464B3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C5A1E4-6C85-4F78-B896-F11BAE40CB3C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EB677E-D59E-4D12-A72B-99945F57156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D0453B-C48C-4E2E-A5D0-9429331F644F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9B2A39-85EC-4592-9D60-9F90A1E3544E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059B68-F71E-4854-B661-8DDD24CDEB3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F0FB09-10CD-4F92-B670-311C9C65E1BA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951AFA-D07D-4F7B-BEF7-21C8AECFDFAE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DB76AA-3B6F-4FF5-85F0-55D46B40D95E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A36F8-2773-4601-8C42-48C0B46E48D5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8DFFF5-053F-4EB1-8CD5-9B899BC60739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BF51C6-F6B6-4718-BAC7-7C9EEFE42164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342217-222B-4315-B665-45A74471BD26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AA77EE-C943-4005-8800-A9E802A99907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1E776E-B9E5-4306-9304-091D8E54A99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DB8117-A630-463C-8B4E-211032E0E910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7EC134-F8E6-49B6-BD46-D8FD6D20DA92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27BDA5-1B80-4FD8-A70E-F3958AC0AE8D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1CA39A-D68F-4F27-A261-AD9C917FBA4D}" type="slidenum">
              <a:rPr lang="en-US" altLang="en-US" sz="1200"/>
              <a:pPr/>
              <a:t>54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5554EC-C171-4453-B122-7CB113BB567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BB0843-9CB1-492F-AB31-8907FF476312}" type="slidenum">
              <a:rPr lang="en-US" altLang="en-US" sz="1200"/>
              <a:pPr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AC2888-5CFB-49EA-A750-BAD9B92C2B16}" type="slidenum">
              <a:rPr lang="en-US" altLang="en-US" sz="1200"/>
              <a:pPr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E3A4CA-D8CE-4D0C-AF87-27DF8F31778C}" type="slidenum">
              <a:rPr lang="en-US" altLang="en-US" sz="1200"/>
              <a:pPr/>
              <a:t>57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0CAF48-BC15-460E-A7B2-1CFC0C30A218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E116CE6-47B9-435C-B97E-3A021C689BAD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90DBD2-97A6-477A-A3D6-36B6AA69B50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4877F61-18B4-4E8D-813F-032B25446D4E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7AFC98-84F3-471A-B0A0-BC2C01847064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32B4CF-DFC3-4CBB-B6AA-388B5B5666A2}" type="slidenum">
              <a:rPr lang="en-US" altLang="en-US" sz="1200">
                <a:solidFill>
                  <a:srgbClr val="000000"/>
                </a:solidFill>
              </a:rPr>
              <a:pPr/>
              <a:t>64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F06586-B1C1-4108-A807-C247B61F2242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23A6FD-9C29-4B50-B13C-C79246BAC63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98925E-A4FB-41DB-9923-AEE42540D724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9C08BB-E62B-4314-A394-9F6EDFE9895C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CE5DD-527B-4DAA-A965-922591A850EA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9CF0A7-15AB-4E1E-9C21-F4FCCBB22006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FC2254-3105-4BC2-87AB-9A2319AA4719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6073027-8EF0-4C29-8912-735AD271E1A9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57EBCB-CAEF-4CEB-9542-C0A28DFE7EDA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BD6FCA-173F-4D9F-BB8C-793918142308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74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06D2EC-BE37-4566-B7BE-07F9E5270A9E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751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DEF545-8A82-4FD6-8F47-AE11375A6129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76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32AD46-6A2B-4B92-B21A-A007F8AEA4EF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DCC224-B170-4169-9B70-FFE52DC31A18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771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703642-78A4-4810-BDA4-73E35DFE3978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78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091F2C-3080-46DA-8720-9DF8A5C4536A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792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680B81-9A7D-40C1-B69E-1EFEA2F610D8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D2A91C-5C90-47BD-8D37-C9DD18CFDB32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812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7A4526-93A6-4BDB-8C42-5F8EF1FC7C53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82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AC6D072-B224-416A-97B7-F61039FD8208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832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D991D2-3561-4723-8A27-38DE175ED0AD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84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3D5547-A46F-4BAF-AD4B-4696899E4DF0}" type="slidenum">
              <a:rPr lang="en-US" altLang="en-US" sz="1200"/>
              <a:pPr/>
              <a:t>88</a:t>
            </a:fld>
            <a:endParaRPr lang="en-US" altLang="en-US" sz="1200"/>
          </a:p>
        </p:txBody>
      </p:sp>
      <p:sp>
        <p:nvSpPr>
          <p:cNvPr id="1853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38B46F-0F94-4D0B-BD09-036877E08C94}" type="slidenum">
              <a:rPr lang="en-US" altLang="en-US" sz="1200"/>
              <a:pPr/>
              <a:t>89</a:t>
            </a:fld>
            <a:endParaRPr lang="en-US" altLang="en-US" sz="1200"/>
          </a:p>
        </p:txBody>
      </p:sp>
      <p:sp>
        <p:nvSpPr>
          <p:cNvPr id="186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1ADE04-ED80-4E7D-AD5E-D3B24816EB2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B0D342-7721-4DA1-939A-B2B37C349346}" type="slidenum">
              <a:rPr lang="en-US" altLang="en-US" sz="1200"/>
              <a:pPr/>
              <a:t>90</a:t>
            </a:fld>
            <a:endParaRPr lang="en-US" altLang="en-US" sz="1200"/>
          </a:p>
        </p:txBody>
      </p:sp>
      <p:sp>
        <p:nvSpPr>
          <p:cNvPr id="1873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6B3F1B8-8659-432D-B50F-8BC260F572EB}" type="slidenum">
              <a:rPr lang="en-US" altLang="en-US" sz="1200"/>
              <a:pPr/>
              <a:t>91</a:t>
            </a:fld>
            <a:endParaRPr lang="en-US" altLang="en-US" sz="1200"/>
          </a:p>
        </p:txBody>
      </p:sp>
      <p:sp>
        <p:nvSpPr>
          <p:cNvPr id="1884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2D0E81-FCB2-4AC1-A482-C208F9A19D2A}" type="slidenum">
              <a:rPr lang="en-US" altLang="en-US" sz="1200"/>
              <a:pPr/>
              <a:t>92</a:t>
            </a:fld>
            <a:endParaRPr lang="en-US" altLang="en-US" sz="1200"/>
          </a:p>
        </p:txBody>
      </p:sp>
      <p:sp>
        <p:nvSpPr>
          <p:cNvPr id="1894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F87CB32-A07D-438C-A0C3-3E9E67F3ED67}" type="slidenum">
              <a:rPr lang="en-US" altLang="en-US" sz="1200"/>
              <a:pPr/>
              <a:t>93</a:t>
            </a:fld>
            <a:endParaRPr lang="en-US" altLang="en-US" sz="1200"/>
          </a:p>
        </p:txBody>
      </p:sp>
      <p:sp>
        <p:nvSpPr>
          <p:cNvPr id="190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45DE64-F51B-45E0-8EB8-159ECD69EED3}" type="slidenum">
              <a:rPr lang="en-US" altLang="en-US" sz="1200"/>
              <a:pPr/>
              <a:t>94</a:t>
            </a:fld>
            <a:endParaRPr lang="en-US" altLang="en-US" sz="1200"/>
          </a:p>
        </p:txBody>
      </p:sp>
      <p:sp>
        <p:nvSpPr>
          <p:cNvPr id="191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F4F64C3-4539-4F43-A002-EF12217DE682}" type="slidenum">
              <a:rPr lang="en-US" altLang="en-US" sz="1200"/>
              <a:pPr/>
              <a:t>95</a:t>
            </a:fld>
            <a:endParaRPr lang="en-US" altLang="en-US" sz="1200"/>
          </a:p>
        </p:txBody>
      </p:sp>
      <p:sp>
        <p:nvSpPr>
          <p:cNvPr id="192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2EFDA0-56A1-4918-89E7-365A76EDFE11}" type="slidenum">
              <a:rPr lang="en-US" altLang="en-US" sz="1200"/>
              <a:pPr/>
              <a:t>96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822DD4-F827-49F7-85F4-5D3EDA6BCAA8}" type="slidenum">
              <a:rPr lang="en-US" altLang="en-US" sz="1200"/>
              <a:pPr/>
              <a:t>98</a:t>
            </a:fld>
            <a:endParaRPr lang="en-US" altLang="en-US" sz="1200"/>
          </a:p>
        </p:txBody>
      </p:sp>
      <p:sp>
        <p:nvSpPr>
          <p:cNvPr id="1945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32DF61-FE5E-4508-8C8E-97E51A9F43F4}" type="slidenum">
              <a:rPr lang="en-US" altLang="en-US" sz="1200"/>
              <a:pPr/>
              <a:t>99</a:t>
            </a:fld>
            <a:endParaRPr lang="en-US" altLang="en-US" sz="1200"/>
          </a:p>
        </p:txBody>
      </p:sp>
      <p:sp>
        <p:nvSpPr>
          <p:cNvPr id="1955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549748-66F9-4008-A546-CE519790EF78}" type="slidenum">
              <a:rPr lang="en-US" altLang="en-US" sz="1200"/>
              <a:pPr/>
              <a:t>101</a:t>
            </a:fld>
            <a:endParaRPr lang="en-US" altLang="en-US" sz="1200"/>
          </a:p>
        </p:txBody>
      </p:sp>
      <p:sp>
        <p:nvSpPr>
          <p:cNvPr id="1966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5109CA-0AD8-4340-BF0D-EBBD6AED432C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FA3D8C-BEA4-4D8E-A0C7-EE83BE169614}" type="slidenum">
              <a:rPr lang="en-US" altLang="en-US" sz="1200"/>
              <a:pPr/>
              <a:t>102</a:t>
            </a:fld>
            <a:endParaRPr lang="en-US" altLang="en-US" sz="1200"/>
          </a:p>
        </p:txBody>
      </p:sp>
      <p:sp>
        <p:nvSpPr>
          <p:cNvPr id="1976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1D275B-852D-4441-9415-E25C5E81709D}" type="slidenum">
              <a:rPr lang="en-US" altLang="en-US" sz="1200"/>
              <a:pPr/>
              <a:t>103</a:t>
            </a:fld>
            <a:endParaRPr lang="en-US" altLang="en-US" sz="1200"/>
          </a:p>
        </p:txBody>
      </p:sp>
      <p:sp>
        <p:nvSpPr>
          <p:cNvPr id="1986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07FE85-560E-40BC-BC71-1298B03BD575}" type="slidenum">
              <a:rPr lang="en-US" altLang="en-US" sz="1200"/>
              <a:pPr/>
              <a:t>104</a:t>
            </a:fld>
            <a:endParaRPr lang="en-US" altLang="en-US" sz="1200"/>
          </a:p>
        </p:txBody>
      </p:sp>
      <p:sp>
        <p:nvSpPr>
          <p:cNvPr id="1996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69C680-955F-4991-8622-6992632A67C5}" type="slidenum">
              <a:rPr lang="en-US" altLang="en-US" sz="1200"/>
              <a:pPr/>
              <a:t>105</a:t>
            </a:fld>
            <a:endParaRPr lang="en-US" altLang="en-US" sz="1200"/>
          </a:p>
        </p:txBody>
      </p:sp>
      <p:sp>
        <p:nvSpPr>
          <p:cNvPr id="2007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B6085E-D9F8-4528-AA06-0BA2A1869247}" type="slidenum">
              <a:rPr lang="en-US" altLang="en-US" sz="1200"/>
              <a:pPr/>
              <a:t>106</a:t>
            </a:fld>
            <a:endParaRPr lang="en-US" altLang="en-US" sz="1200"/>
          </a:p>
        </p:txBody>
      </p:sp>
      <p:sp>
        <p:nvSpPr>
          <p:cNvPr id="201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3C3F43-3F03-4BC2-8E64-0977736C69E6}" type="slidenum">
              <a:rPr lang="en-US" altLang="en-US" sz="1200"/>
              <a:pPr/>
              <a:t>107</a:t>
            </a:fld>
            <a:endParaRPr lang="en-US" altLang="en-US" sz="1200"/>
          </a:p>
        </p:txBody>
      </p:sp>
      <p:sp>
        <p:nvSpPr>
          <p:cNvPr id="202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E23C10-CFA0-47DA-805C-EEE002327C14}" type="slidenum">
              <a:rPr lang="en-US" altLang="en-US" sz="1200"/>
              <a:pPr/>
              <a:t>108</a:t>
            </a:fld>
            <a:endParaRPr lang="en-US" altLang="en-US" sz="1200"/>
          </a:p>
        </p:txBody>
      </p:sp>
      <p:sp>
        <p:nvSpPr>
          <p:cNvPr id="203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0759759-4461-4D2C-BB9E-AB257FCED0B6}" type="slidenum">
              <a:rPr lang="en-US" altLang="en-US" sz="1200"/>
              <a:pPr/>
              <a:t>109</a:t>
            </a:fld>
            <a:endParaRPr lang="en-US" altLang="en-US" sz="1200"/>
          </a:p>
        </p:txBody>
      </p:sp>
      <p:sp>
        <p:nvSpPr>
          <p:cNvPr id="204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1D6482-5D63-4F91-B52A-E9E285ABC5C9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AB5AC-3DDD-45C4-937F-41F4367E1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97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0BF53-2169-4318-B831-44935760F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17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624F4-D334-4C84-A1E1-D19809A4F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59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7E6EB-B3F1-464A-BFC7-3A8B0146B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7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9BF310-AAA9-4165-96ED-4249E6650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291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9ECBC-DF0A-44E3-B51A-ADB7F6B53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5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48BB2-86A9-43C4-AE25-FEE712A81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780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42C95-E29A-4364-8D3B-0B8E62D6F9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2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4226A-A6B7-425E-A968-7DC5AA011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19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24C81-AB81-4D36-956C-608A9ADCB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468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8C321B-5D73-400B-B53E-3B657884AC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0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B7888F-17FC-4429-85FD-5986FD470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E621-0DFC-4109-AADF-D6067C3B4C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42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B9DF8-A998-4E00-9D71-0B74269BB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65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AC98B-257B-4C4E-B72A-CF712BF42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47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0E863-73A1-4934-8F2E-C5FD305F0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0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6D599-F008-43D9-B17E-113298E5F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0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6B63F-3D18-4702-B93C-0F020BE7B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81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BC387-D8F9-45DA-83DF-4814259B2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FD76F-7C57-4B30-A6B7-4A8E1D071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4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255FD-4844-4672-8FA8-C808BCA27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50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68D66-08AC-4E8E-9047-50B9246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1C8E467-7101-4BF8-A2FD-FAD6E08A1B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</a:defRPr>
            </a:lvl1pPr>
          </a:lstStyle>
          <a:p>
            <a:fld id="{912BAA55-0B65-4EE0-AB54-CB2BF91AC5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4FE066B3-2770-4FF9-87B8-54E77C1C1ACB}" type="slidenum">
              <a:rPr lang="en-US" altLang="en-US" sz="1400" b="0"/>
              <a:pPr algn="l"/>
              <a:t>1</a:t>
            </a:fld>
            <a:endParaRPr lang="en-US" altLang="en-US" sz="1400" b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Properties of the </a:t>
            </a:r>
            <a:br>
              <a:rPr lang="en-US" altLang="en-US" smtClean="0"/>
            </a:br>
            <a:r>
              <a:rPr lang="en-US" altLang="en-US" smtClean="0"/>
              <a:t>Three Phases of Matter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5181600"/>
            <a:ext cx="802163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70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fixed = keeps shape when placed in a container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 indefinite = takes the shape of the container</a:t>
            </a:r>
          </a:p>
        </p:txBody>
      </p:sp>
      <p:pic>
        <p:nvPicPr>
          <p:cNvPr id="3077" name="Picture 2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890713"/>
            <a:ext cx="90773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TERRYS DOCUMENTS\school\collegeVcccd\1a\a.gif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3" b="14709"/>
          <a:stretch>
            <a:fillRect/>
          </a:stretch>
        </p:blipFill>
        <p:spPr bwMode="auto">
          <a:xfrm>
            <a:off x="228600" y="762000"/>
            <a:ext cx="51054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86400" y="533400"/>
            <a:ext cx="3505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000066"/>
                </a:solidFill>
              </a:rPr>
              <a:t>Phase Diagrams</a:t>
            </a:r>
          </a:p>
          <a:p>
            <a:pPr algn="just"/>
            <a:r>
              <a:rPr lang="en-US" altLang="en-US">
                <a:solidFill>
                  <a:srgbClr val="000066"/>
                </a:solidFill>
              </a:rPr>
              <a:t>A phase diagram allows for the prediction of the state of matter at any given temperature &amp; pressure.</a:t>
            </a:r>
          </a:p>
          <a:p>
            <a:endParaRPr lang="en-US" altLang="en-US">
              <a:solidFill>
                <a:srgbClr val="000066"/>
              </a:solidFill>
            </a:endParaRPr>
          </a:p>
          <a:p>
            <a:r>
              <a:rPr lang="en-US" altLang="en-US">
                <a:solidFill>
                  <a:srgbClr val="000066"/>
                </a:solidFill>
              </a:rPr>
              <a:t>Key aspects:</a:t>
            </a:r>
          </a:p>
          <a:p>
            <a:r>
              <a:rPr lang="en-US" altLang="en-US">
                <a:solidFill>
                  <a:srgbClr val="000066"/>
                </a:solidFill>
              </a:rPr>
              <a:t>   -critical point</a:t>
            </a:r>
          </a:p>
          <a:p>
            <a:r>
              <a:rPr lang="en-US" altLang="en-US">
                <a:solidFill>
                  <a:srgbClr val="000066"/>
                </a:solidFill>
              </a:rPr>
              <a:t>   -normal boiling point</a:t>
            </a:r>
          </a:p>
          <a:p>
            <a:r>
              <a:rPr lang="en-US" altLang="en-US">
                <a:solidFill>
                  <a:srgbClr val="000066"/>
                </a:solidFill>
              </a:rPr>
              <a:t>   -triple point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8392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000"/>
          </a:p>
          <a:p>
            <a:pPr algn="ctr"/>
            <a:r>
              <a:rPr lang="en-US" altLang="en-US" sz="2800">
                <a:solidFill>
                  <a:srgbClr val="006600"/>
                </a:solidFill>
              </a:rPr>
              <a:t>METALLIC SOLIDS</a:t>
            </a:r>
          </a:p>
          <a:p>
            <a:r>
              <a:rPr lang="en-US" altLang="en-US" sz="2800">
                <a:solidFill>
                  <a:srgbClr val="006600"/>
                </a:solidFill>
              </a:rPr>
              <a:t>- sea of electrons; delocalized (bonding is non-directional)</a:t>
            </a:r>
          </a:p>
          <a:p>
            <a:r>
              <a:rPr lang="en-US" altLang="en-US" sz="2800">
                <a:solidFill>
                  <a:srgbClr val="006600"/>
                </a:solidFill>
              </a:rPr>
              <a:t>-many metals are cubic or hexagonal close-packed crystals</a:t>
            </a:r>
          </a:p>
          <a:p>
            <a:endParaRPr lang="en-US" altLang="en-US" sz="2800"/>
          </a:p>
          <a:p>
            <a:pPr algn="ctr"/>
            <a:r>
              <a:rPr lang="en-US" altLang="en-US" sz="2800">
                <a:solidFill>
                  <a:srgbClr val="000066"/>
                </a:solidFill>
              </a:rPr>
              <a:t>COVALENT NETWORK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-directional covalent bonds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-diamond, Si, Ge, gray Sn are tetrahedral, sp3 hybridized, FCC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-graphite is hexagonal flat sheets; sp2 hybridized; electrical properties are due 	to the increased delocalization of the electrons.</a:t>
            </a: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FC071054-E0B7-4809-9113-2ECAE4005E26}" type="slidenum">
              <a:rPr lang="en-US" altLang="en-US" sz="1400" b="0"/>
              <a:pPr algn="l"/>
              <a:t>101</a:t>
            </a:fld>
            <a:endParaRPr lang="en-US" altLang="en-US" sz="1400" b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Metallic Atomic Solids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solid held together by metallic bonds</a:t>
            </a:r>
          </a:p>
          <a:p>
            <a:pPr lvl="1" eaLnBrk="1" hangingPunct="1"/>
            <a:r>
              <a:rPr lang="en-US" altLang="en-US" smtClean="0"/>
              <a:t>strength varies with sizes and charges of cations</a:t>
            </a:r>
          </a:p>
          <a:p>
            <a:pPr lvl="2" eaLnBrk="1" hangingPunct="1"/>
            <a:r>
              <a:rPr lang="en-US" altLang="en-US" smtClean="0"/>
              <a:t>coulombic attractions</a:t>
            </a:r>
          </a:p>
          <a:p>
            <a:pPr eaLnBrk="1" hangingPunct="1"/>
            <a:r>
              <a:rPr lang="en-US" altLang="en-US" smtClean="0"/>
              <a:t>melting point varies</a:t>
            </a:r>
          </a:p>
          <a:p>
            <a:pPr eaLnBrk="1" hangingPunct="1"/>
            <a:r>
              <a:rPr lang="en-US" altLang="en-US" smtClean="0"/>
              <a:t>mostly closest-packed arrangements of the lattice points</a:t>
            </a:r>
          </a:p>
          <a:p>
            <a:pPr lvl="1" eaLnBrk="1" hangingPunct="1"/>
            <a:r>
              <a:rPr lang="en-US" altLang="en-US" smtClean="0"/>
              <a:t>cations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EF360905-FC50-4FBF-876A-8EDB2B85AC3A}" type="slidenum">
              <a:rPr lang="en-US" altLang="en-US" sz="1400" b="0"/>
              <a:pPr algn="l"/>
              <a:t>102</a:t>
            </a:fld>
            <a:endParaRPr lang="en-US" altLang="en-US" sz="1400" b="0"/>
          </a:p>
        </p:txBody>
      </p:sp>
      <p:sp>
        <p:nvSpPr>
          <p:cNvPr id="10649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Metallic Structure</a:t>
            </a:r>
          </a:p>
        </p:txBody>
      </p:sp>
      <p:pic>
        <p:nvPicPr>
          <p:cNvPr id="106500" name="Picture 5" descr="11_5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914400"/>
            <a:ext cx="68357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4FD3C14-8644-4C20-BF2D-28CF7AB12F5F}" type="slidenum">
              <a:rPr lang="en-US" altLang="en-US" sz="1400" b="0"/>
              <a:pPr algn="l"/>
              <a:t>103</a:t>
            </a:fld>
            <a:endParaRPr lang="en-US" altLang="en-US" sz="1400" b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Metallic Bonding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981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metal atoms release their valence electrons</a:t>
            </a:r>
          </a:p>
          <a:p>
            <a:pPr eaLnBrk="1" hangingPunct="1"/>
            <a:r>
              <a:rPr lang="en-US" altLang="en-US" smtClean="0"/>
              <a:t>metal cation “islands” fixed in a “sea” of mobile electrons</a:t>
            </a:r>
          </a:p>
        </p:txBody>
      </p:sp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665163" y="42672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26" name="Rectangle 5"/>
          <p:cNvSpPr>
            <a:spLocks noChangeArrowheads="1"/>
          </p:cNvSpPr>
          <p:nvPr/>
        </p:nvSpPr>
        <p:spPr bwMode="auto">
          <a:xfrm>
            <a:off x="665163" y="36576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27" name="Rectangle 6"/>
          <p:cNvSpPr>
            <a:spLocks noChangeArrowheads="1"/>
          </p:cNvSpPr>
          <p:nvPr/>
        </p:nvSpPr>
        <p:spPr bwMode="auto">
          <a:xfrm>
            <a:off x="12747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28" name="Rectangle 7"/>
          <p:cNvSpPr>
            <a:spLocks noChangeArrowheads="1"/>
          </p:cNvSpPr>
          <p:nvPr/>
        </p:nvSpPr>
        <p:spPr bwMode="auto">
          <a:xfrm>
            <a:off x="12747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29" name="Rectangle 8"/>
          <p:cNvSpPr>
            <a:spLocks noChangeArrowheads="1"/>
          </p:cNvSpPr>
          <p:nvPr/>
        </p:nvSpPr>
        <p:spPr bwMode="auto">
          <a:xfrm>
            <a:off x="19605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0" name="Rectangle 9"/>
          <p:cNvSpPr>
            <a:spLocks noChangeArrowheads="1"/>
          </p:cNvSpPr>
          <p:nvPr/>
        </p:nvSpPr>
        <p:spPr bwMode="auto">
          <a:xfrm>
            <a:off x="18843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1" name="Rectangle 10"/>
          <p:cNvSpPr>
            <a:spLocks noChangeArrowheads="1"/>
          </p:cNvSpPr>
          <p:nvPr/>
        </p:nvSpPr>
        <p:spPr bwMode="auto">
          <a:xfrm>
            <a:off x="25701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2" name="Rectangle 11"/>
          <p:cNvSpPr>
            <a:spLocks noChangeArrowheads="1"/>
          </p:cNvSpPr>
          <p:nvPr/>
        </p:nvSpPr>
        <p:spPr bwMode="auto">
          <a:xfrm>
            <a:off x="2570163" y="42672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3" name="Rectangle 12"/>
          <p:cNvSpPr>
            <a:spLocks noChangeArrowheads="1"/>
          </p:cNvSpPr>
          <p:nvPr/>
        </p:nvSpPr>
        <p:spPr bwMode="auto">
          <a:xfrm>
            <a:off x="31797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4" name="Rectangle 13"/>
          <p:cNvSpPr>
            <a:spLocks noChangeArrowheads="1"/>
          </p:cNvSpPr>
          <p:nvPr/>
        </p:nvSpPr>
        <p:spPr bwMode="auto">
          <a:xfrm>
            <a:off x="31035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5" name="Rectangle 14"/>
          <p:cNvSpPr>
            <a:spLocks noChangeArrowheads="1"/>
          </p:cNvSpPr>
          <p:nvPr/>
        </p:nvSpPr>
        <p:spPr bwMode="auto">
          <a:xfrm>
            <a:off x="37893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6" name="Rectangle 15"/>
          <p:cNvSpPr>
            <a:spLocks noChangeArrowheads="1"/>
          </p:cNvSpPr>
          <p:nvPr/>
        </p:nvSpPr>
        <p:spPr bwMode="auto">
          <a:xfrm>
            <a:off x="37131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7" name="Rectangle 16"/>
          <p:cNvSpPr>
            <a:spLocks noChangeArrowheads="1"/>
          </p:cNvSpPr>
          <p:nvPr/>
        </p:nvSpPr>
        <p:spPr bwMode="auto">
          <a:xfrm>
            <a:off x="43227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8" name="Rectangle 17"/>
          <p:cNvSpPr>
            <a:spLocks noChangeArrowheads="1"/>
          </p:cNvSpPr>
          <p:nvPr/>
        </p:nvSpPr>
        <p:spPr bwMode="auto">
          <a:xfrm>
            <a:off x="43227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39" name="Rectangle 18"/>
          <p:cNvSpPr>
            <a:spLocks noChangeArrowheads="1"/>
          </p:cNvSpPr>
          <p:nvPr/>
        </p:nvSpPr>
        <p:spPr bwMode="auto">
          <a:xfrm>
            <a:off x="5008563" y="37338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07540" name="Rectangle 19"/>
          <p:cNvSpPr>
            <a:spLocks noChangeArrowheads="1"/>
          </p:cNvSpPr>
          <p:nvPr/>
        </p:nvSpPr>
        <p:spPr bwMode="auto">
          <a:xfrm>
            <a:off x="5008563" y="4343400"/>
            <a:ext cx="3841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</a:t>
            </a:r>
            <a:r>
              <a:rPr lang="en-US" altLang="en-US" baseline="30000">
                <a:solidFill>
                  <a:schemeClr val="hlink"/>
                </a:solidFill>
              </a:rPr>
              <a:t>-</a:t>
            </a:r>
          </a:p>
        </p:txBody>
      </p:sp>
      <p:grpSp>
        <p:nvGrpSpPr>
          <p:cNvPr id="107541" name="Group 20"/>
          <p:cNvGrpSpPr>
            <a:grpSpLocks/>
          </p:cNvGrpSpPr>
          <p:nvPr/>
        </p:nvGrpSpPr>
        <p:grpSpPr bwMode="auto">
          <a:xfrm>
            <a:off x="381000" y="3352800"/>
            <a:ext cx="5245100" cy="465138"/>
            <a:chOff x="1060" y="2103"/>
            <a:chExt cx="3304" cy="293"/>
          </a:xfrm>
        </p:grpSpPr>
        <p:grpSp>
          <p:nvGrpSpPr>
            <p:cNvPr id="107599" name="Group 21"/>
            <p:cNvGrpSpPr>
              <a:grpSpLocks/>
            </p:cNvGrpSpPr>
            <p:nvPr/>
          </p:nvGrpSpPr>
          <p:grpSpPr bwMode="auto">
            <a:xfrm>
              <a:off x="1060" y="2103"/>
              <a:ext cx="280" cy="293"/>
              <a:chOff x="1060" y="2103"/>
              <a:chExt cx="280" cy="293"/>
            </a:xfrm>
          </p:grpSpPr>
          <p:sp>
            <p:nvSpPr>
              <p:cNvPr id="107624" name="Oval 22"/>
              <p:cNvSpPr>
                <a:spLocks noChangeArrowheads="1"/>
              </p:cNvSpPr>
              <p:nvPr/>
            </p:nvSpPr>
            <p:spPr bwMode="auto">
              <a:xfrm>
                <a:off x="1060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25" name="Rectangle 23"/>
              <p:cNvSpPr>
                <a:spLocks noChangeArrowheads="1"/>
              </p:cNvSpPr>
              <p:nvPr/>
            </p:nvSpPr>
            <p:spPr bwMode="auto">
              <a:xfrm>
                <a:off x="1095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0" name="Group 24"/>
            <p:cNvGrpSpPr>
              <a:grpSpLocks/>
            </p:cNvGrpSpPr>
            <p:nvPr/>
          </p:nvGrpSpPr>
          <p:grpSpPr bwMode="auto">
            <a:xfrm>
              <a:off x="1444" y="2103"/>
              <a:ext cx="280" cy="293"/>
              <a:chOff x="1444" y="2103"/>
              <a:chExt cx="280" cy="293"/>
            </a:xfrm>
          </p:grpSpPr>
          <p:sp>
            <p:nvSpPr>
              <p:cNvPr id="107622" name="Oval 25"/>
              <p:cNvSpPr>
                <a:spLocks noChangeArrowheads="1"/>
              </p:cNvSpPr>
              <p:nvPr/>
            </p:nvSpPr>
            <p:spPr bwMode="auto">
              <a:xfrm>
                <a:off x="1444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23" name="Rectangle 26"/>
              <p:cNvSpPr>
                <a:spLocks noChangeArrowheads="1"/>
              </p:cNvSpPr>
              <p:nvPr/>
            </p:nvSpPr>
            <p:spPr bwMode="auto">
              <a:xfrm>
                <a:off x="1479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1" name="Group 27"/>
            <p:cNvGrpSpPr>
              <a:grpSpLocks/>
            </p:cNvGrpSpPr>
            <p:nvPr/>
          </p:nvGrpSpPr>
          <p:grpSpPr bwMode="auto">
            <a:xfrm>
              <a:off x="1828" y="2103"/>
              <a:ext cx="280" cy="293"/>
              <a:chOff x="1828" y="2103"/>
              <a:chExt cx="280" cy="293"/>
            </a:xfrm>
          </p:grpSpPr>
          <p:sp>
            <p:nvSpPr>
              <p:cNvPr id="107620" name="Oval 28"/>
              <p:cNvSpPr>
                <a:spLocks noChangeArrowheads="1"/>
              </p:cNvSpPr>
              <p:nvPr/>
            </p:nvSpPr>
            <p:spPr bwMode="auto">
              <a:xfrm>
                <a:off x="1828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21" name="Rectangle 29"/>
              <p:cNvSpPr>
                <a:spLocks noChangeArrowheads="1"/>
              </p:cNvSpPr>
              <p:nvPr/>
            </p:nvSpPr>
            <p:spPr bwMode="auto">
              <a:xfrm>
                <a:off x="1863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2" name="Group 30"/>
            <p:cNvGrpSpPr>
              <a:grpSpLocks/>
            </p:cNvGrpSpPr>
            <p:nvPr/>
          </p:nvGrpSpPr>
          <p:grpSpPr bwMode="auto">
            <a:xfrm>
              <a:off x="2212" y="2103"/>
              <a:ext cx="280" cy="293"/>
              <a:chOff x="2212" y="2103"/>
              <a:chExt cx="280" cy="293"/>
            </a:xfrm>
          </p:grpSpPr>
          <p:sp>
            <p:nvSpPr>
              <p:cNvPr id="107618" name="Oval 31"/>
              <p:cNvSpPr>
                <a:spLocks noChangeArrowheads="1"/>
              </p:cNvSpPr>
              <p:nvPr/>
            </p:nvSpPr>
            <p:spPr bwMode="auto">
              <a:xfrm>
                <a:off x="2212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19" name="Rectangle 32"/>
              <p:cNvSpPr>
                <a:spLocks noChangeArrowheads="1"/>
              </p:cNvSpPr>
              <p:nvPr/>
            </p:nvSpPr>
            <p:spPr bwMode="auto">
              <a:xfrm>
                <a:off x="2247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3" name="Group 33"/>
            <p:cNvGrpSpPr>
              <a:grpSpLocks/>
            </p:cNvGrpSpPr>
            <p:nvPr/>
          </p:nvGrpSpPr>
          <p:grpSpPr bwMode="auto">
            <a:xfrm>
              <a:off x="2596" y="2103"/>
              <a:ext cx="280" cy="293"/>
              <a:chOff x="2596" y="2103"/>
              <a:chExt cx="280" cy="293"/>
            </a:xfrm>
          </p:grpSpPr>
          <p:sp>
            <p:nvSpPr>
              <p:cNvPr id="107616" name="Oval 34"/>
              <p:cNvSpPr>
                <a:spLocks noChangeArrowheads="1"/>
              </p:cNvSpPr>
              <p:nvPr/>
            </p:nvSpPr>
            <p:spPr bwMode="auto">
              <a:xfrm>
                <a:off x="2596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17" name="Rectangle 35"/>
              <p:cNvSpPr>
                <a:spLocks noChangeArrowheads="1"/>
              </p:cNvSpPr>
              <p:nvPr/>
            </p:nvSpPr>
            <p:spPr bwMode="auto">
              <a:xfrm>
                <a:off x="2631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4" name="Group 36"/>
            <p:cNvGrpSpPr>
              <a:grpSpLocks/>
            </p:cNvGrpSpPr>
            <p:nvPr/>
          </p:nvGrpSpPr>
          <p:grpSpPr bwMode="auto">
            <a:xfrm>
              <a:off x="2980" y="2103"/>
              <a:ext cx="280" cy="293"/>
              <a:chOff x="2980" y="2103"/>
              <a:chExt cx="280" cy="293"/>
            </a:xfrm>
          </p:grpSpPr>
          <p:sp>
            <p:nvSpPr>
              <p:cNvPr id="107614" name="Oval 37"/>
              <p:cNvSpPr>
                <a:spLocks noChangeArrowheads="1"/>
              </p:cNvSpPr>
              <p:nvPr/>
            </p:nvSpPr>
            <p:spPr bwMode="auto">
              <a:xfrm>
                <a:off x="2980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15" name="Rectangle 38"/>
              <p:cNvSpPr>
                <a:spLocks noChangeArrowheads="1"/>
              </p:cNvSpPr>
              <p:nvPr/>
            </p:nvSpPr>
            <p:spPr bwMode="auto">
              <a:xfrm>
                <a:off x="3015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5" name="Group 39"/>
            <p:cNvGrpSpPr>
              <a:grpSpLocks/>
            </p:cNvGrpSpPr>
            <p:nvPr/>
          </p:nvGrpSpPr>
          <p:grpSpPr bwMode="auto">
            <a:xfrm>
              <a:off x="3364" y="2103"/>
              <a:ext cx="280" cy="293"/>
              <a:chOff x="3364" y="2103"/>
              <a:chExt cx="280" cy="293"/>
            </a:xfrm>
          </p:grpSpPr>
          <p:sp>
            <p:nvSpPr>
              <p:cNvPr id="107612" name="Oval 40"/>
              <p:cNvSpPr>
                <a:spLocks noChangeArrowheads="1"/>
              </p:cNvSpPr>
              <p:nvPr/>
            </p:nvSpPr>
            <p:spPr bwMode="auto">
              <a:xfrm>
                <a:off x="3364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13" name="Rectangle 41"/>
              <p:cNvSpPr>
                <a:spLocks noChangeArrowheads="1"/>
              </p:cNvSpPr>
              <p:nvPr/>
            </p:nvSpPr>
            <p:spPr bwMode="auto">
              <a:xfrm>
                <a:off x="3399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6" name="Group 42"/>
            <p:cNvGrpSpPr>
              <a:grpSpLocks/>
            </p:cNvGrpSpPr>
            <p:nvPr/>
          </p:nvGrpSpPr>
          <p:grpSpPr bwMode="auto">
            <a:xfrm>
              <a:off x="3748" y="2103"/>
              <a:ext cx="280" cy="293"/>
              <a:chOff x="3748" y="2103"/>
              <a:chExt cx="280" cy="293"/>
            </a:xfrm>
          </p:grpSpPr>
          <p:sp>
            <p:nvSpPr>
              <p:cNvPr id="107610" name="Oval 43"/>
              <p:cNvSpPr>
                <a:spLocks noChangeArrowheads="1"/>
              </p:cNvSpPr>
              <p:nvPr/>
            </p:nvSpPr>
            <p:spPr bwMode="auto">
              <a:xfrm>
                <a:off x="3748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11" name="Rectangle 44"/>
              <p:cNvSpPr>
                <a:spLocks noChangeArrowheads="1"/>
              </p:cNvSpPr>
              <p:nvPr/>
            </p:nvSpPr>
            <p:spPr bwMode="auto">
              <a:xfrm>
                <a:off x="3783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607" name="Group 45"/>
            <p:cNvGrpSpPr>
              <a:grpSpLocks/>
            </p:cNvGrpSpPr>
            <p:nvPr/>
          </p:nvGrpSpPr>
          <p:grpSpPr bwMode="auto">
            <a:xfrm>
              <a:off x="4084" y="2103"/>
              <a:ext cx="280" cy="293"/>
              <a:chOff x="4084" y="2103"/>
              <a:chExt cx="280" cy="293"/>
            </a:xfrm>
          </p:grpSpPr>
          <p:sp>
            <p:nvSpPr>
              <p:cNvPr id="107608" name="Oval 46"/>
              <p:cNvSpPr>
                <a:spLocks noChangeArrowheads="1"/>
              </p:cNvSpPr>
              <p:nvPr/>
            </p:nvSpPr>
            <p:spPr bwMode="auto">
              <a:xfrm>
                <a:off x="4084" y="2116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609" name="Rectangle 47"/>
              <p:cNvSpPr>
                <a:spLocks noChangeArrowheads="1"/>
              </p:cNvSpPr>
              <p:nvPr/>
            </p:nvSpPr>
            <p:spPr bwMode="auto">
              <a:xfrm>
                <a:off x="4119" y="2103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107542" name="Group 48"/>
          <p:cNvGrpSpPr>
            <a:grpSpLocks/>
          </p:cNvGrpSpPr>
          <p:nvPr/>
        </p:nvGrpSpPr>
        <p:grpSpPr bwMode="auto">
          <a:xfrm>
            <a:off x="381000" y="3962400"/>
            <a:ext cx="5245100" cy="465138"/>
            <a:chOff x="1060" y="2487"/>
            <a:chExt cx="3304" cy="293"/>
          </a:xfrm>
        </p:grpSpPr>
        <p:grpSp>
          <p:nvGrpSpPr>
            <p:cNvPr id="107572" name="Group 49"/>
            <p:cNvGrpSpPr>
              <a:grpSpLocks/>
            </p:cNvGrpSpPr>
            <p:nvPr/>
          </p:nvGrpSpPr>
          <p:grpSpPr bwMode="auto">
            <a:xfrm>
              <a:off x="1060" y="2487"/>
              <a:ext cx="280" cy="293"/>
              <a:chOff x="1060" y="2487"/>
              <a:chExt cx="280" cy="293"/>
            </a:xfrm>
          </p:grpSpPr>
          <p:sp>
            <p:nvSpPr>
              <p:cNvPr id="107597" name="Oval 50"/>
              <p:cNvSpPr>
                <a:spLocks noChangeArrowheads="1"/>
              </p:cNvSpPr>
              <p:nvPr/>
            </p:nvSpPr>
            <p:spPr bwMode="auto">
              <a:xfrm>
                <a:off x="1060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98" name="Rectangle 51"/>
              <p:cNvSpPr>
                <a:spLocks noChangeArrowheads="1"/>
              </p:cNvSpPr>
              <p:nvPr/>
            </p:nvSpPr>
            <p:spPr bwMode="auto">
              <a:xfrm>
                <a:off x="1095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3" name="Group 52"/>
            <p:cNvGrpSpPr>
              <a:grpSpLocks/>
            </p:cNvGrpSpPr>
            <p:nvPr/>
          </p:nvGrpSpPr>
          <p:grpSpPr bwMode="auto">
            <a:xfrm>
              <a:off x="1444" y="2487"/>
              <a:ext cx="280" cy="293"/>
              <a:chOff x="1444" y="2487"/>
              <a:chExt cx="280" cy="293"/>
            </a:xfrm>
          </p:grpSpPr>
          <p:sp>
            <p:nvSpPr>
              <p:cNvPr id="107595" name="Oval 53"/>
              <p:cNvSpPr>
                <a:spLocks noChangeArrowheads="1"/>
              </p:cNvSpPr>
              <p:nvPr/>
            </p:nvSpPr>
            <p:spPr bwMode="auto">
              <a:xfrm>
                <a:off x="1444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96" name="Rectangle 54"/>
              <p:cNvSpPr>
                <a:spLocks noChangeArrowheads="1"/>
              </p:cNvSpPr>
              <p:nvPr/>
            </p:nvSpPr>
            <p:spPr bwMode="auto">
              <a:xfrm>
                <a:off x="1479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4" name="Group 55"/>
            <p:cNvGrpSpPr>
              <a:grpSpLocks/>
            </p:cNvGrpSpPr>
            <p:nvPr/>
          </p:nvGrpSpPr>
          <p:grpSpPr bwMode="auto">
            <a:xfrm>
              <a:off x="1828" y="2487"/>
              <a:ext cx="280" cy="293"/>
              <a:chOff x="1828" y="2487"/>
              <a:chExt cx="280" cy="293"/>
            </a:xfrm>
          </p:grpSpPr>
          <p:sp>
            <p:nvSpPr>
              <p:cNvPr id="107593" name="Oval 56"/>
              <p:cNvSpPr>
                <a:spLocks noChangeArrowheads="1"/>
              </p:cNvSpPr>
              <p:nvPr/>
            </p:nvSpPr>
            <p:spPr bwMode="auto">
              <a:xfrm>
                <a:off x="1828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94" name="Rectangle 57"/>
              <p:cNvSpPr>
                <a:spLocks noChangeArrowheads="1"/>
              </p:cNvSpPr>
              <p:nvPr/>
            </p:nvSpPr>
            <p:spPr bwMode="auto">
              <a:xfrm>
                <a:off x="1863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5" name="Group 58"/>
            <p:cNvGrpSpPr>
              <a:grpSpLocks/>
            </p:cNvGrpSpPr>
            <p:nvPr/>
          </p:nvGrpSpPr>
          <p:grpSpPr bwMode="auto">
            <a:xfrm>
              <a:off x="2212" y="2487"/>
              <a:ext cx="280" cy="293"/>
              <a:chOff x="2212" y="2487"/>
              <a:chExt cx="280" cy="293"/>
            </a:xfrm>
          </p:grpSpPr>
          <p:sp>
            <p:nvSpPr>
              <p:cNvPr id="107591" name="Oval 59"/>
              <p:cNvSpPr>
                <a:spLocks noChangeArrowheads="1"/>
              </p:cNvSpPr>
              <p:nvPr/>
            </p:nvSpPr>
            <p:spPr bwMode="auto">
              <a:xfrm>
                <a:off x="2212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92" name="Rectangle 60"/>
              <p:cNvSpPr>
                <a:spLocks noChangeArrowheads="1"/>
              </p:cNvSpPr>
              <p:nvPr/>
            </p:nvSpPr>
            <p:spPr bwMode="auto">
              <a:xfrm>
                <a:off x="2247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6" name="Group 61"/>
            <p:cNvGrpSpPr>
              <a:grpSpLocks/>
            </p:cNvGrpSpPr>
            <p:nvPr/>
          </p:nvGrpSpPr>
          <p:grpSpPr bwMode="auto">
            <a:xfrm>
              <a:off x="2596" y="2487"/>
              <a:ext cx="280" cy="293"/>
              <a:chOff x="2596" y="2487"/>
              <a:chExt cx="280" cy="293"/>
            </a:xfrm>
          </p:grpSpPr>
          <p:sp>
            <p:nvSpPr>
              <p:cNvPr id="107589" name="Oval 62"/>
              <p:cNvSpPr>
                <a:spLocks noChangeArrowheads="1"/>
              </p:cNvSpPr>
              <p:nvPr/>
            </p:nvSpPr>
            <p:spPr bwMode="auto">
              <a:xfrm>
                <a:off x="2596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90" name="Rectangle 63"/>
              <p:cNvSpPr>
                <a:spLocks noChangeArrowheads="1"/>
              </p:cNvSpPr>
              <p:nvPr/>
            </p:nvSpPr>
            <p:spPr bwMode="auto">
              <a:xfrm>
                <a:off x="2631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7" name="Group 64"/>
            <p:cNvGrpSpPr>
              <a:grpSpLocks/>
            </p:cNvGrpSpPr>
            <p:nvPr/>
          </p:nvGrpSpPr>
          <p:grpSpPr bwMode="auto">
            <a:xfrm>
              <a:off x="2980" y="2487"/>
              <a:ext cx="280" cy="293"/>
              <a:chOff x="2980" y="2487"/>
              <a:chExt cx="280" cy="293"/>
            </a:xfrm>
          </p:grpSpPr>
          <p:sp>
            <p:nvSpPr>
              <p:cNvPr id="107587" name="Oval 65"/>
              <p:cNvSpPr>
                <a:spLocks noChangeArrowheads="1"/>
              </p:cNvSpPr>
              <p:nvPr/>
            </p:nvSpPr>
            <p:spPr bwMode="auto">
              <a:xfrm>
                <a:off x="2980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88" name="Rectangle 66"/>
              <p:cNvSpPr>
                <a:spLocks noChangeArrowheads="1"/>
              </p:cNvSpPr>
              <p:nvPr/>
            </p:nvSpPr>
            <p:spPr bwMode="auto">
              <a:xfrm>
                <a:off x="3015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8" name="Group 67"/>
            <p:cNvGrpSpPr>
              <a:grpSpLocks/>
            </p:cNvGrpSpPr>
            <p:nvPr/>
          </p:nvGrpSpPr>
          <p:grpSpPr bwMode="auto">
            <a:xfrm>
              <a:off x="3364" y="2487"/>
              <a:ext cx="280" cy="293"/>
              <a:chOff x="3364" y="2487"/>
              <a:chExt cx="280" cy="293"/>
            </a:xfrm>
          </p:grpSpPr>
          <p:sp>
            <p:nvSpPr>
              <p:cNvPr id="107585" name="Oval 68"/>
              <p:cNvSpPr>
                <a:spLocks noChangeArrowheads="1"/>
              </p:cNvSpPr>
              <p:nvPr/>
            </p:nvSpPr>
            <p:spPr bwMode="auto">
              <a:xfrm>
                <a:off x="3364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86" name="Rectangle 69"/>
              <p:cNvSpPr>
                <a:spLocks noChangeArrowheads="1"/>
              </p:cNvSpPr>
              <p:nvPr/>
            </p:nvSpPr>
            <p:spPr bwMode="auto">
              <a:xfrm>
                <a:off x="3399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79" name="Group 70"/>
            <p:cNvGrpSpPr>
              <a:grpSpLocks/>
            </p:cNvGrpSpPr>
            <p:nvPr/>
          </p:nvGrpSpPr>
          <p:grpSpPr bwMode="auto">
            <a:xfrm>
              <a:off x="3748" y="2487"/>
              <a:ext cx="280" cy="293"/>
              <a:chOff x="3748" y="2487"/>
              <a:chExt cx="280" cy="293"/>
            </a:xfrm>
          </p:grpSpPr>
          <p:sp>
            <p:nvSpPr>
              <p:cNvPr id="107583" name="Oval 71"/>
              <p:cNvSpPr>
                <a:spLocks noChangeArrowheads="1"/>
              </p:cNvSpPr>
              <p:nvPr/>
            </p:nvSpPr>
            <p:spPr bwMode="auto">
              <a:xfrm>
                <a:off x="3748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84" name="Rectangle 72"/>
              <p:cNvSpPr>
                <a:spLocks noChangeArrowheads="1"/>
              </p:cNvSpPr>
              <p:nvPr/>
            </p:nvSpPr>
            <p:spPr bwMode="auto">
              <a:xfrm>
                <a:off x="3783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80" name="Group 73"/>
            <p:cNvGrpSpPr>
              <a:grpSpLocks/>
            </p:cNvGrpSpPr>
            <p:nvPr/>
          </p:nvGrpSpPr>
          <p:grpSpPr bwMode="auto">
            <a:xfrm>
              <a:off x="4084" y="2487"/>
              <a:ext cx="280" cy="293"/>
              <a:chOff x="4084" y="2487"/>
              <a:chExt cx="280" cy="293"/>
            </a:xfrm>
          </p:grpSpPr>
          <p:sp>
            <p:nvSpPr>
              <p:cNvPr id="107581" name="Oval 74"/>
              <p:cNvSpPr>
                <a:spLocks noChangeArrowheads="1"/>
              </p:cNvSpPr>
              <p:nvPr/>
            </p:nvSpPr>
            <p:spPr bwMode="auto">
              <a:xfrm>
                <a:off x="4084" y="2500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82" name="Rectangle 75"/>
              <p:cNvSpPr>
                <a:spLocks noChangeArrowheads="1"/>
              </p:cNvSpPr>
              <p:nvPr/>
            </p:nvSpPr>
            <p:spPr bwMode="auto">
              <a:xfrm>
                <a:off x="4119" y="2487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</p:grpSp>
      <p:grpSp>
        <p:nvGrpSpPr>
          <p:cNvPr id="107543" name="Group 76"/>
          <p:cNvGrpSpPr>
            <a:grpSpLocks/>
          </p:cNvGrpSpPr>
          <p:nvPr/>
        </p:nvGrpSpPr>
        <p:grpSpPr bwMode="auto">
          <a:xfrm>
            <a:off x="381000" y="4572000"/>
            <a:ext cx="5245100" cy="465138"/>
            <a:chOff x="1060" y="2871"/>
            <a:chExt cx="3304" cy="293"/>
          </a:xfrm>
        </p:grpSpPr>
        <p:grpSp>
          <p:nvGrpSpPr>
            <p:cNvPr id="107545" name="Group 77"/>
            <p:cNvGrpSpPr>
              <a:grpSpLocks/>
            </p:cNvGrpSpPr>
            <p:nvPr/>
          </p:nvGrpSpPr>
          <p:grpSpPr bwMode="auto">
            <a:xfrm>
              <a:off x="1060" y="2871"/>
              <a:ext cx="280" cy="293"/>
              <a:chOff x="1060" y="2871"/>
              <a:chExt cx="280" cy="293"/>
            </a:xfrm>
          </p:grpSpPr>
          <p:sp>
            <p:nvSpPr>
              <p:cNvPr id="107570" name="Oval 78"/>
              <p:cNvSpPr>
                <a:spLocks noChangeArrowheads="1"/>
              </p:cNvSpPr>
              <p:nvPr/>
            </p:nvSpPr>
            <p:spPr bwMode="auto">
              <a:xfrm>
                <a:off x="1060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71" name="Rectangle 79"/>
              <p:cNvSpPr>
                <a:spLocks noChangeArrowheads="1"/>
              </p:cNvSpPr>
              <p:nvPr/>
            </p:nvSpPr>
            <p:spPr bwMode="auto">
              <a:xfrm>
                <a:off x="1095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46" name="Group 80"/>
            <p:cNvGrpSpPr>
              <a:grpSpLocks/>
            </p:cNvGrpSpPr>
            <p:nvPr/>
          </p:nvGrpSpPr>
          <p:grpSpPr bwMode="auto">
            <a:xfrm>
              <a:off x="1444" y="2871"/>
              <a:ext cx="280" cy="293"/>
              <a:chOff x="1444" y="2871"/>
              <a:chExt cx="280" cy="293"/>
            </a:xfrm>
          </p:grpSpPr>
          <p:sp>
            <p:nvSpPr>
              <p:cNvPr id="107568" name="Oval 81"/>
              <p:cNvSpPr>
                <a:spLocks noChangeArrowheads="1"/>
              </p:cNvSpPr>
              <p:nvPr/>
            </p:nvSpPr>
            <p:spPr bwMode="auto">
              <a:xfrm>
                <a:off x="1444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69" name="Rectangle 82"/>
              <p:cNvSpPr>
                <a:spLocks noChangeArrowheads="1"/>
              </p:cNvSpPr>
              <p:nvPr/>
            </p:nvSpPr>
            <p:spPr bwMode="auto">
              <a:xfrm>
                <a:off x="1479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47" name="Group 83"/>
            <p:cNvGrpSpPr>
              <a:grpSpLocks/>
            </p:cNvGrpSpPr>
            <p:nvPr/>
          </p:nvGrpSpPr>
          <p:grpSpPr bwMode="auto">
            <a:xfrm>
              <a:off x="1828" y="2871"/>
              <a:ext cx="280" cy="293"/>
              <a:chOff x="1828" y="2871"/>
              <a:chExt cx="280" cy="293"/>
            </a:xfrm>
          </p:grpSpPr>
          <p:sp>
            <p:nvSpPr>
              <p:cNvPr id="107566" name="Oval 84"/>
              <p:cNvSpPr>
                <a:spLocks noChangeArrowheads="1"/>
              </p:cNvSpPr>
              <p:nvPr/>
            </p:nvSpPr>
            <p:spPr bwMode="auto">
              <a:xfrm>
                <a:off x="1828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67" name="Rectangle 85"/>
              <p:cNvSpPr>
                <a:spLocks noChangeArrowheads="1"/>
              </p:cNvSpPr>
              <p:nvPr/>
            </p:nvSpPr>
            <p:spPr bwMode="auto">
              <a:xfrm>
                <a:off x="1863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48" name="Group 86"/>
            <p:cNvGrpSpPr>
              <a:grpSpLocks/>
            </p:cNvGrpSpPr>
            <p:nvPr/>
          </p:nvGrpSpPr>
          <p:grpSpPr bwMode="auto">
            <a:xfrm>
              <a:off x="2212" y="2871"/>
              <a:ext cx="280" cy="293"/>
              <a:chOff x="2212" y="2871"/>
              <a:chExt cx="280" cy="293"/>
            </a:xfrm>
          </p:grpSpPr>
          <p:sp>
            <p:nvSpPr>
              <p:cNvPr id="107564" name="Oval 87"/>
              <p:cNvSpPr>
                <a:spLocks noChangeArrowheads="1"/>
              </p:cNvSpPr>
              <p:nvPr/>
            </p:nvSpPr>
            <p:spPr bwMode="auto">
              <a:xfrm>
                <a:off x="2212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65" name="Rectangle 88"/>
              <p:cNvSpPr>
                <a:spLocks noChangeArrowheads="1"/>
              </p:cNvSpPr>
              <p:nvPr/>
            </p:nvSpPr>
            <p:spPr bwMode="auto">
              <a:xfrm>
                <a:off x="2247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49" name="Group 89"/>
            <p:cNvGrpSpPr>
              <a:grpSpLocks/>
            </p:cNvGrpSpPr>
            <p:nvPr/>
          </p:nvGrpSpPr>
          <p:grpSpPr bwMode="auto">
            <a:xfrm>
              <a:off x="2596" y="2871"/>
              <a:ext cx="280" cy="293"/>
              <a:chOff x="2596" y="2871"/>
              <a:chExt cx="280" cy="293"/>
            </a:xfrm>
          </p:grpSpPr>
          <p:sp>
            <p:nvSpPr>
              <p:cNvPr id="107562" name="Oval 90"/>
              <p:cNvSpPr>
                <a:spLocks noChangeArrowheads="1"/>
              </p:cNvSpPr>
              <p:nvPr/>
            </p:nvSpPr>
            <p:spPr bwMode="auto">
              <a:xfrm>
                <a:off x="2596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63" name="Rectangle 91"/>
              <p:cNvSpPr>
                <a:spLocks noChangeArrowheads="1"/>
              </p:cNvSpPr>
              <p:nvPr/>
            </p:nvSpPr>
            <p:spPr bwMode="auto">
              <a:xfrm>
                <a:off x="2631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50" name="Group 92"/>
            <p:cNvGrpSpPr>
              <a:grpSpLocks/>
            </p:cNvGrpSpPr>
            <p:nvPr/>
          </p:nvGrpSpPr>
          <p:grpSpPr bwMode="auto">
            <a:xfrm>
              <a:off x="2980" y="2871"/>
              <a:ext cx="280" cy="293"/>
              <a:chOff x="2980" y="2871"/>
              <a:chExt cx="280" cy="293"/>
            </a:xfrm>
          </p:grpSpPr>
          <p:sp>
            <p:nvSpPr>
              <p:cNvPr id="107560" name="Oval 93"/>
              <p:cNvSpPr>
                <a:spLocks noChangeArrowheads="1"/>
              </p:cNvSpPr>
              <p:nvPr/>
            </p:nvSpPr>
            <p:spPr bwMode="auto">
              <a:xfrm>
                <a:off x="2980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61" name="Rectangle 94"/>
              <p:cNvSpPr>
                <a:spLocks noChangeArrowheads="1"/>
              </p:cNvSpPr>
              <p:nvPr/>
            </p:nvSpPr>
            <p:spPr bwMode="auto">
              <a:xfrm>
                <a:off x="3015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51" name="Group 95"/>
            <p:cNvGrpSpPr>
              <a:grpSpLocks/>
            </p:cNvGrpSpPr>
            <p:nvPr/>
          </p:nvGrpSpPr>
          <p:grpSpPr bwMode="auto">
            <a:xfrm>
              <a:off x="3364" y="2871"/>
              <a:ext cx="280" cy="293"/>
              <a:chOff x="3364" y="2871"/>
              <a:chExt cx="280" cy="293"/>
            </a:xfrm>
          </p:grpSpPr>
          <p:sp>
            <p:nvSpPr>
              <p:cNvPr id="107558" name="Oval 96"/>
              <p:cNvSpPr>
                <a:spLocks noChangeArrowheads="1"/>
              </p:cNvSpPr>
              <p:nvPr/>
            </p:nvSpPr>
            <p:spPr bwMode="auto">
              <a:xfrm>
                <a:off x="3364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59" name="Rectangle 97"/>
              <p:cNvSpPr>
                <a:spLocks noChangeArrowheads="1"/>
              </p:cNvSpPr>
              <p:nvPr/>
            </p:nvSpPr>
            <p:spPr bwMode="auto">
              <a:xfrm>
                <a:off x="3399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52" name="Group 98"/>
            <p:cNvGrpSpPr>
              <a:grpSpLocks/>
            </p:cNvGrpSpPr>
            <p:nvPr/>
          </p:nvGrpSpPr>
          <p:grpSpPr bwMode="auto">
            <a:xfrm>
              <a:off x="3748" y="2871"/>
              <a:ext cx="280" cy="293"/>
              <a:chOff x="3748" y="2871"/>
              <a:chExt cx="280" cy="293"/>
            </a:xfrm>
          </p:grpSpPr>
          <p:sp>
            <p:nvSpPr>
              <p:cNvPr id="107556" name="Oval 99"/>
              <p:cNvSpPr>
                <a:spLocks noChangeArrowheads="1"/>
              </p:cNvSpPr>
              <p:nvPr/>
            </p:nvSpPr>
            <p:spPr bwMode="auto">
              <a:xfrm>
                <a:off x="3748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57" name="Rectangle 100"/>
              <p:cNvSpPr>
                <a:spLocks noChangeArrowheads="1"/>
              </p:cNvSpPr>
              <p:nvPr/>
            </p:nvSpPr>
            <p:spPr bwMode="auto">
              <a:xfrm>
                <a:off x="3783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  <p:grpSp>
          <p:nvGrpSpPr>
            <p:cNvPr id="107553" name="Group 101"/>
            <p:cNvGrpSpPr>
              <a:grpSpLocks/>
            </p:cNvGrpSpPr>
            <p:nvPr/>
          </p:nvGrpSpPr>
          <p:grpSpPr bwMode="auto">
            <a:xfrm>
              <a:off x="4084" y="2871"/>
              <a:ext cx="280" cy="293"/>
              <a:chOff x="4084" y="2871"/>
              <a:chExt cx="280" cy="293"/>
            </a:xfrm>
          </p:grpSpPr>
          <p:sp>
            <p:nvSpPr>
              <p:cNvPr id="107554" name="Oval 102"/>
              <p:cNvSpPr>
                <a:spLocks noChangeArrowheads="1"/>
              </p:cNvSpPr>
              <p:nvPr/>
            </p:nvSpPr>
            <p:spPr bwMode="auto">
              <a:xfrm>
                <a:off x="4084" y="2884"/>
                <a:ext cx="280" cy="280"/>
              </a:xfrm>
              <a:prstGeom prst="ellipse">
                <a:avLst/>
              </a:prstGeom>
              <a:gradFill rotWithShape="0">
                <a:gsLst>
                  <a:gs pos="0">
                    <a:srgbClr val="DADADA"/>
                  </a:gs>
                  <a:gs pos="100000">
                    <a:srgbClr val="838383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7555" name="Rectangle 103"/>
              <p:cNvSpPr>
                <a:spLocks noChangeArrowheads="1"/>
              </p:cNvSpPr>
              <p:nvPr/>
            </p:nvSpPr>
            <p:spPr bwMode="auto">
              <a:xfrm>
                <a:off x="4119" y="2871"/>
                <a:ext cx="22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</a:rPr>
                  <a:t>+</a:t>
                </a:r>
              </a:p>
            </p:txBody>
          </p:sp>
        </p:grpSp>
      </p:grpSp>
      <p:pic>
        <p:nvPicPr>
          <p:cNvPr id="107544" name="Picture 104" descr="11_55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049588"/>
            <a:ext cx="3221037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399A5D3-8CF0-42D7-93A5-C01AC757FC0D}" type="slidenum">
              <a:rPr lang="en-US" altLang="en-US" sz="1400" b="0"/>
              <a:pPr algn="l"/>
              <a:t>104</a:t>
            </a:fld>
            <a:endParaRPr lang="en-US" altLang="en-US" sz="1400" b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991600" cy="762000"/>
          </a:xfrm>
          <a:solidFill>
            <a:schemeClr val="bg1"/>
          </a:solidFill>
        </p:spPr>
        <p:txBody>
          <a:bodyPr lIns="90488" tIns="44450" rIns="90488" bIns="44450"/>
          <a:lstStyle/>
          <a:p>
            <a:pPr eaLnBrk="1" hangingPunct="1"/>
            <a:r>
              <a:rPr lang="en-US" altLang="en-US" sz="3200" b="1" smtClean="0"/>
              <a:t>Crystal Structure of Metals at Room Temperature</a:t>
            </a: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801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2325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1182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1" name="Rectangle 6"/>
          <p:cNvSpPr>
            <a:spLocks noChangeArrowheads="1"/>
          </p:cNvSpPr>
          <p:nvPr/>
        </p:nvSpPr>
        <p:spPr bwMode="auto">
          <a:xfrm>
            <a:off x="1944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2" name="Rectangle 7"/>
          <p:cNvSpPr>
            <a:spLocks noChangeArrowheads="1"/>
          </p:cNvSpPr>
          <p:nvPr/>
        </p:nvSpPr>
        <p:spPr bwMode="auto">
          <a:xfrm>
            <a:off x="1563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3" name="Rectangle 8"/>
          <p:cNvSpPr>
            <a:spLocks noChangeArrowheads="1"/>
          </p:cNvSpPr>
          <p:nvPr/>
        </p:nvSpPr>
        <p:spPr bwMode="auto">
          <a:xfrm>
            <a:off x="2706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4" name="Rectangle 9"/>
          <p:cNvSpPr>
            <a:spLocks noChangeArrowheads="1"/>
          </p:cNvSpPr>
          <p:nvPr/>
        </p:nvSpPr>
        <p:spPr bwMode="auto">
          <a:xfrm>
            <a:off x="3087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5" name="Rectangle 10"/>
          <p:cNvSpPr>
            <a:spLocks noChangeArrowheads="1"/>
          </p:cNvSpPr>
          <p:nvPr/>
        </p:nvSpPr>
        <p:spPr bwMode="auto">
          <a:xfrm>
            <a:off x="3468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6" name="Rectangle 11"/>
          <p:cNvSpPr>
            <a:spLocks noChangeArrowheads="1"/>
          </p:cNvSpPr>
          <p:nvPr/>
        </p:nvSpPr>
        <p:spPr bwMode="auto">
          <a:xfrm>
            <a:off x="4230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7" name="Rectangle 12"/>
          <p:cNvSpPr>
            <a:spLocks noChangeArrowheads="1"/>
          </p:cNvSpPr>
          <p:nvPr/>
        </p:nvSpPr>
        <p:spPr bwMode="auto">
          <a:xfrm>
            <a:off x="801688" y="4235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8" name="Rectangle 13"/>
          <p:cNvSpPr>
            <a:spLocks noChangeArrowheads="1"/>
          </p:cNvSpPr>
          <p:nvPr/>
        </p:nvSpPr>
        <p:spPr bwMode="auto">
          <a:xfrm>
            <a:off x="2325688" y="4235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59" name="Rectangle 14"/>
          <p:cNvSpPr>
            <a:spLocks noChangeArrowheads="1"/>
          </p:cNvSpPr>
          <p:nvPr/>
        </p:nvSpPr>
        <p:spPr bwMode="auto">
          <a:xfrm>
            <a:off x="1182688" y="4235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0" name="Rectangle 15"/>
          <p:cNvSpPr>
            <a:spLocks noChangeArrowheads="1"/>
          </p:cNvSpPr>
          <p:nvPr/>
        </p:nvSpPr>
        <p:spPr bwMode="auto">
          <a:xfrm>
            <a:off x="1944688" y="4235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1" name="Rectangle 16"/>
          <p:cNvSpPr>
            <a:spLocks noChangeArrowheads="1"/>
          </p:cNvSpPr>
          <p:nvPr/>
        </p:nvSpPr>
        <p:spPr bwMode="auto">
          <a:xfrm>
            <a:off x="1563688" y="4235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2" name="Rectangle 17"/>
          <p:cNvSpPr>
            <a:spLocks noChangeArrowheads="1"/>
          </p:cNvSpPr>
          <p:nvPr/>
        </p:nvSpPr>
        <p:spPr bwMode="auto">
          <a:xfrm>
            <a:off x="2706688" y="4235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3" name="Rectangle 18"/>
          <p:cNvSpPr>
            <a:spLocks noChangeArrowheads="1"/>
          </p:cNvSpPr>
          <p:nvPr/>
        </p:nvSpPr>
        <p:spPr bwMode="auto">
          <a:xfrm>
            <a:off x="3087688" y="4235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4" name="Rectangle 19"/>
          <p:cNvSpPr>
            <a:spLocks noChangeArrowheads="1"/>
          </p:cNvSpPr>
          <p:nvPr/>
        </p:nvSpPr>
        <p:spPr bwMode="auto">
          <a:xfrm>
            <a:off x="3468688" y="4235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5" name="Rectangle 20"/>
          <p:cNvSpPr>
            <a:spLocks noChangeArrowheads="1"/>
          </p:cNvSpPr>
          <p:nvPr/>
        </p:nvSpPr>
        <p:spPr bwMode="auto">
          <a:xfrm>
            <a:off x="3849688" y="4235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6" name="Rectangle 21"/>
          <p:cNvSpPr>
            <a:spLocks noChangeArrowheads="1"/>
          </p:cNvSpPr>
          <p:nvPr/>
        </p:nvSpPr>
        <p:spPr bwMode="auto">
          <a:xfrm>
            <a:off x="4230688" y="4235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7" name="Rectangle 22"/>
          <p:cNvSpPr>
            <a:spLocks noChangeArrowheads="1"/>
          </p:cNvSpPr>
          <p:nvPr/>
        </p:nvSpPr>
        <p:spPr bwMode="auto">
          <a:xfrm>
            <a:off x="4611688" y="4235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8" name="Rectangle 23"/>
          <p:cNvSpPr>
            <a:spLocks noChangeArrowheads="1"/>
          </p:cNvSpPr>
          <p:nvPr/>
        </p:nvSpPr>
        <p:spPr bwMode="auto">
          <a:xfrm>
            <a:off x="4992688" y="4235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69" name="Rectangle 24"/>
          <p:cNvSpPr>
            <a:spLocks noChangeArrowheads="1"/>
          </p:cNvSpPr>
          <p:nvPr/>
        </p:nvSpPr>
        <p:spPr bwMode="auto">
          <a:xfrm>
            <a:off x="5373688" y="4235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0" name="Rectangle 25"/>
          <p:cNvSpPr>
            <a:spLocks noChangeArrowheads="1"/>
          </p:cNvSpPr>
          <p:nvPr/>
        </p:nvSpPr>
        <p:spPr bwMode="auto">
          <a:xfrm>
            <a:off x="5754688" y="4235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1" name="Rectangle 26"/>
          <p:cNvSpPr>
            <a:spLocks noChangeArrowheads="1"/>
          </p:cNvSpPr>
          <p:nvPr/>
        </p:nvSpPr>
        <p:spPr bwMode="auto">
          <a:xfrm>
            <a:off x="6135688" y="4235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2" name="Rectangle 27"/>
          <p:cNvSpPr>
            <a:spLocks noChangeArrowheads="1"/>
          </p:cNvSpPr>
          <p:nvPr/>
        </p:nvSpPr>
        <p:spPr bwMode="auto">
          <a:xfrm>
            <a:off x="6516688" y="4235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3" name="Rectangle 28"/>
          <p:cNvSpPr>
            <a:spLocks noChangeArrowheads="1"/>
          </p:cNvSpPr>
          <p:nvPr/>
        </p:nvSpPr>
        <p:spPr bwMode="auto">
          <a:xfrm>
            <a:off x="6897688" y="4235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4" name="Rectangle 29"/>
          <p:cNvSpPr>
            <a:spLocks noChangeArrowheads="1"/>
          </p:cNvSpPr>
          <p:nvPr/>
        </p:nvSpPr>
        <p:spPr bwMode="auto">
          <a:xfrm>
            <a:off x="7278688" y="4235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5" name="Rectangle 30"/>
          <p:cNvSpPr>
            <a:spLocks noChangeArrowheads="1"/>
          </p:cNvSpPr>
          <p:nvPr/>
        </p:nvSpPr>
        <p:spPr bwMode="auto">
          <a:xfrm>
            <a:off x="801688" y="3854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6" name="Rectangle 31"/>
          <p:cNvSpPr>
            <a:spLocks noChangeArrowheads="1"/>
          </p:cNvSpPr>
          <p:nvPr/>
        </p:nvSpPr>
        <p:spPr bwMode="auto">
          <a:xfrm>
            <a:off x="2325688" y="3854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7" name="Rectangle 32"/>
          <p:cNvSpPr>
            <a:spLocks noChangeArrowheads="1"/>
          </p:cNvSpPr>
          <p:nvPr/>
        </p:nvSpPr>
        <p:spPr bwMode="auto">
          <a:xfrm>
            <a:off x="1182688" y="3854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8" name="Rectangle 33"/>
          <p:cNvSpPr>
            <a:spLocks noChangeArrowheads="1"/>
          </p:cNvSpPr>
          <p:nvPr/>
        </p:nvSpPr>
        <p:spPr bwMode="auto">
          <a:xfrm>
            <a:off x="1944688" y="3854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79" name="Rectangle 34"/>
          <p:cNvSpPr>
            <a:spLocks noChangeArrowheads="1"/>
          </p:cNvSpPr>
          <p:nvPr/>
        </p:nvSpPr>
        <p:spPr bwMode="auto">
          <a:xfrm>
            <a:off x="1563688" y="3854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0" name="Rectangle 35"/>
          <p:cNvSpPr>
            <a:spLocks noChangeArrowheads="1"/>
          </p:cNvSpPr>
          <p:nvPr/>
        </p:nvSpPr>
        <p:spPr bwMode="auto">
          <a:xfrm>
            <a:off x="2706688" y="3854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1" name="Rectangle 36"/>
          <p:cNvSpPr>
            <a:spLocks noChangeArrowheads="1"/>
          </p:cNvSpPr>
          <p:nvPr/>
        </p:nvSpPr>
        <p:spPr bwMode="auto">
          <a:xfrm>
            <a:off x="3087688" y="3854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2" name="Rectangle 37"/>
          <p:cNvSpPr>
            <a:spLocks noChangeArrowheads="1"/>
          </p:cNvSpPr>
          <p:nvPr/>
        </p:nvSpPr>
        <p:spPr bwMode="auto">
          <a:xfrm>
            <a:off x="3468688" y="3854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3" name="Rectangle 38"/>
          <p:cNvSpPr>
            <a:spLocks noChangeArrowheads="1"/>
          </p:cNvSpPr>
          <p:nvPr/>
        </p:nvSpPr>
        <p:spPr bwMode="auto">
          <a:xfrm>
            <a:off x="3849688" y="3854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4" name="Rectangle 39"/>
          <p:cNvSpPr>
            <a:spLocks noChangeArrowheads="1"/>
          </p:cNvSpPr>
          <p:nvPr/>
        </p:nvSpPr>
        <p:spPr bwMode="auto">
          <a:xfrm>
            <a:off x="4230688" y="3854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5" name="Rectangle 40"/>
          <p:cNvSpPr>
            <a:spLocks noChangeArrowheads="1"/>
          </p:cNvSpPr>
          <p:nvPr/>
        </p:nvSpPr>
        <p:spPr bwMode="auto">
          <a:xfrm>
            <a:off x="4611688" y="3854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6" name="Rectangle 41"/>
          <p:cNvSpPr>
            <a:spLocks noChangeArrowheads="1"/>
          </p:cNvSpPr>
          <p:nvPr/>
        </p:nvSpPr>
        <p:spPr bwMode="auto">
          <a:xfrm>
            <a:off x="4992688" y="3854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7" name="Rectangle 42"/>
          <p:cNvSpPr>
            <a:spLocks noChangeArrowheads="1"/>
          </p:cNvSpPr>
          <p:nvPr/>
        </p:nvSpPr>
        <p:spPr bwMode="auto">
          <a:xfrm>
            <a:off x="5373688" y="3854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8" name="Rectangle 43"/>
          <p:cNvSpPr>
            <a:spLocks noChangeArrowheads="1"/>
          </p:cNvSpPr>
          <p:nvPr/>
        </p:nvSpPr>
        <p:spPr bwMode="auto">
          <a:xfrm>
            <a:off x="5754688" y="3854450"/>
            <a:ext cx="368300" cy="3683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89" name="Rectangle 44"/>
          <p:cNvSpPr>
            <a:spLocks noChangeArrowheads="1"/>
          </p:cNvSpPr>
          <p:nvPr/>
        </p:nvSpPr>
        <p:spPr bwMode="auto">
          <a:xfrm>
            <a:off x="6135688" y="3854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0" name="Rectangle 45"/>
          <p:cNvSpPr>
            <a:spLocks noChangeArrowheads="1"/>
          </p:cNvSpPr>
          <p:nvPr/>
        </p:nvSpPr>
        <p:spPr bwMode="auto">
          <a:xfrm>
            <a:off x="6516688" y="3854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1" name="Rectangle 46"/>
          <p:cNvSpPr>
            <a:spLocks noChangeArrowheads="1"/>
          </p:cNvSpPr>
          <p:nvPr/>
        </p:nvSpPr>
        <p:spPr bwMode="auto">
          <a:xfrm>
            <a:off x="6897688" y="3854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2" name="Rectangle 47"/>
          <p:cNvSpPr>
            <a:spLocks noChangeArrowheads="1"/>
          </p:cNvSpPr>
          <p:nvPr/>
        </p:nvSpPr>
        <p:spPr bwMode="auto">
          <a:xfrm>
            <a:off x="7278688" y="3854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3" name="Rectangle 48"/>
          <p:cNvSpPr>
            <a:spLocks noChangeArrowheads="1"/>
          </p:cNvSpPr>
          <p:nvPr/>
        </p:nvSpPr>
        <p:spPr bwMode="auto">
          <a:xfrm>
            <a:off x="3849688" y="4616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4" name="Rectangle 49"/>
          <p:cNvSpPr>
            <a:spLocks noChangeArrowheads="1"/>
          </p:cNvSpPr>
          <p:nvPr/>
        </p:nvSpPr>
        <p:spPr bwMode="auto">
          <a:xfrm>
            <a:off x="801688" y="3473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5" name="Rectangle 50"/>
          <p:cNvSpPr>
            <a:spLocks noChangeArrowheads="1"/>
          </p:cNvSpPr>
          <p:nvPr/>
        </p:nvSpPr>
        <p:spPr bwMode="auto">
          <a:xfrm>
            <a:off x="2325688" y="3473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6" name="Rectangle 51"/>
          <p:cNvSpPr>
            <a:spLocks noChangeArrowheads="1"/>
          </p:cNvSpPr>
          <p:nvPr/>
        </p:nvSpPr>
        <p:spPr bwMode="auto">
          <a:xfrm>
            <a:off x="1182688" y="3473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7" name="Rectangle 52"/>
          <p:cNvSpPr>
            <a:spLocks noChangeArrowheads="1"/>
          </p:cNvSpPr>
          <p:nvPr/>
        </p:nvSpPr>
        <p:spPr bwMode="auto">
          <a:xfrm>
            <a:off x="1944688" y="3473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8" name="Rectangle 53"/>
          <p:cNvSpPr>
            <a:spLocks noChangeArrowheads="1"/>
          </p:cNvSpPr>
          <p:nvPr/>
        </p:nvSpPr>
        <p:spPr bwMode="auto">
          <a:xfrm>
            <a:off x="1563688" y="3473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599" name="Rectangle 54"/>
          <p:cNvSpPr>
            <a:spLocks noChangeArrowheads="1"/>
          </p:cNvSpPr>
          <p:nvPr/>
        </p:nvSpPr>
        <p:spPr bwMode="auto">
          <a:xfrm>
            <a:off x="2706688" y="3473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0" name="Rectangle 55"/>
          <p:cNvSpPr>
            <a:spLocks noChangeArrowheads="1"/>
          </p:cNvSpPr>
          <p:nvPr/>
        </p:nvSpPr>
        <p:spPr bwMode="auto">
          <a:xfrm>
            <a:off x="3087688" y="3473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1" name="Rectangle 56"/>
          <p:cNvSpPr>
            <a:spLocks noChangeArrowheads="1"/>
          </p:cNvSpPr>
          <p:nvPr/>
        </p:nvSpPr>
        <p:spPr bwMode="auto">
          <a:xfrm>
            <a:off x="3468688" y="3473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2" name="Rectangle 57"/>
          <p:cNvSpPr>
            <a:spLocks noChangeArrowheads="1"/>
          </p:cNvSpPr>
          <p:nvPr/>
        </p:nvSpPr>
        <p:spPr bwMode="auto">
          <a:xfrm>
            <a:off x="3849688" y="3473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3" name="Rectangle 58"/>
          <p:cNvSpPr>
            <a:spLocks noChangeArrowheads="1"/>
          </p:cNvSpPr>
          <p:nvPr/>
        </p:nvSpPr>
        <p:spPr bwMode="auto">
          <a:xfrm>
            <a:off x="4230688" y="3473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4" name="Rectangle 59"/>
          <p:cNvSpPr>
            <a:spLocks noChangeArrowheads="1"/>
          </p:cNvSpPr>
          <p:nvPr/>
        </p:nvSpPr>
        <p:spPr bwMode="auto">
          <a:xfrm>
            <a:off x="4611688" y="3473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5" name="Rectangle 60"/>
          <p:cNvSpPr>
            <a:spLocks noChangeArrowheads="1"/>
          </p:cNvSpPr>
          <p:nvPr/>
        </p:nvSpPr>
        <p:spPr bwMode="auto">
          <a:xfrm>
            <a:off x="4992688" y="3473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6" name="Rectangle 61"/>
          <p:cNvSpPr>
            <a:spLocks noChangeArrowheads="1"/>
          </p:cNvSpPr>
          <p:nvPr/>
        </p:nvSpPr>
        <p:spPr bwMode="auto">
          <a:xfrm>
            <a:off x="5373688" y="3473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7" name="Rectangle 62"/>
          <p:cNvSpPr>
            <a:spLocks noChangeArrowheads="1"/>
          </p:cNvSpPr>
          <p:nvPr/>
        </p:nvSpPr>
        <p:spPr bwMode="auto">
          <a:xfrm>
            <a:off x="5754688" y="3473450"/>
            <a:ext cx="368300" cy="3683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8" name="Rectangle 63"/>
          <p:cNvSpPr>
            <a:spLocks noChangeArrowheads="1"/>
          </p:cNvSpPr>
          <p:nvPr/>
        </p:nvSpPr>
        <p:spPr bwMode="auto">
          <a:xfrm>
            <a:off x="6135688" y="3473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09" name="Rectangle 64"/>
          <p:cNvSpPr>
            <a:spLocks noChangeArrowheads="1"/>
          </p:cNvSpPr>
          <p:nvPr/>
        </p:nvSpPr>
        <p:spPr bwMode="auto">
          <a:xfrm>
            <a:off x="6516688" y="3473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0" name="Rectangle 65"/>
          <p:cNvSpPr>
            <a:spLocks noChangeArrowheads="1"/>
          </p:cNvSpPr>
          <p:nvPr/>
        </p:nvSpPr>
        <p:spPr bwMode="auto">
          <a:xfrm>
            <a:off x="6897688" y="3473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1" name="Rectangle 66"/>
          <p:cNvSpPr>
            <a:spLocks noChangeArrowheads="1"/>
          </p:cNvSpPr>
          <p:nvPr/>
        </p:nvSpPr>
        <p:spPr bwMode="auto">
          <a:xfrm>
            <a:off x="7278688" y="3473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2" name="Rectangle 67"/>
          <p:cNvSpPr>
            <a:spLocks noChangeArrowheads="1"/>
          </p:cNvSpPr>
          <p:nvPr/>
        </p:nvSpPr>
        <p:spPr bwMode="auto">
          <a:xfrm>
            <a:off x="801688" y="3092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3" name="Rectangle 68"/>
          <p:cNvSpPr>
            <a:spLocks noChangeArrowheads="1"/>
          </p:cNvSpPr>
          <p:nvPr/>
        </p:nvSpPr>
        <p:spPr bwMode="auto">
          <a:xfrm>
            <a:off x="1182688" y="3092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4" name="Rectangle 69"/>
          <p:cNvSpPr>
            <a:spLocks noChangeArrowheads="1"/>
          </p:cNvSpPr>
          <p:nvPr/>
        </p:nvSpPr>
        <p:spPr bwMode="auto">
          <a:xfrm>
            <a:off x="5373688" y="3092450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5" name="Rectangle 70"/>
          <p:cNvSpPr>
            <a:spLocks noChangeArrowheads="1"/>
          </p:cNvSpPr>
          <p:nvPr/>
        </p:nvSpPr>
        <p:spPr bwMode="auto">
          <a:xfrm>
            <a:off x="5754688" y="3092450"/>
            <a:ext cx="368300" cy="3683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6" name="Rectangle 71"/>
          <p:cNvSpPr>
            <a:spLocks noChangeArrowheads="1"/>
          </p:cNvSpPr>
          <p:nvPr/>
        </p:nvSpPr>
        <p:spPr bwMode="auto">
          <a:xfrm>
            <a:off x="6135688" y="3092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7" name="Rectangle 72"/>
          <p:cNvSpPr>
            <a:spLocks noChangeArrowheads="1"/>
          </p:cNvSpPr>
          <p:nvPr/>
        </p:nvSpPr>
        <p:spPr bwMode="auto">
          <a:xfrm>
            <a:off x="6516688" y="3092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8" name="Rectangle 73"/>
          <p:cNvSpPr>
            <a:spLocks noChangeArrowheads="1"/>
          </p:cNvSpPr>
          <p:nvPr/>
        </p:nvSpPr>
        <p:spPr bwMode="auto">
          <a:xfrm>
            <a:off x="6897688" y="3092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19" name="Rectangle 74"/>
          <p:cNvSpPr>
            <a:spLocks noChangeArrowheads="1"/>
          </p:cNvSpPr>
          <p:nvPr/>
        </p:nvSpPr>
        <p:spPr bwMode="auto">
          <a:xfrm>
            <a:off x="7278688" y="3092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0" name="Rectangle 75"/>
          <p:cNvSpPr>
            <a:spLocks noChangeArrowheads="1"/>
          </p:cNvSpPr>
          <p:nvPr/>
        </p:nvSpPr>
        <p:spPr bwMode="auto">
          <a:xfrm>
            <a:off x="801688" y="27114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1" name="Rectangle 76"/>
          <p:cNvSpPr>
            <a:spLocks noChangeArrowheads="1"/>
          </p:cNvSpPr>
          <p:nvPr/>
        </p:nvSpPr>
        <p:spPr bwMode="auto">
          <a:xfrm>
            <a:off x="1182688" y="27114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2" name="Rectangle 77"/>
          <p:cNvSpPr>
            <a:spLocks noChangeArrowheads="1"/>
          </p:cNvSpPr>
          <p:nvPr/>
        </p:nvSpPr>
        <p:spPr bwMode="auto">
          <a:xfrm>
            <a:off x="5373688" y="2711450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3" name="Rectangle 78"/>
          <p:cNvSpPr>
            <a:spLocks noChangeArrowheads="1"/>
          </p:cNvSpPr>
          <p:nvPr/>
        </p:nvSpPr>
        <p:spPr bwMode="auto">
          <a:xfrm>
            <a:off x="5754688" y="2711450"/>
            <a:ext cx="368300" cy="3683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4" name="Rectangle 79"/>
          <p:cNvSpPr>
            <a:spLocks noChangeArrowheads="1"/>
          </p:cNvSpPr>
          <p:nvPr/>
        </p:nvSpPr>
        <p:spPr bwMode="auto">
          <a:xfrm>
            <a:off x="6135688" y="2711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5" name="Rectangle 80"/>
          <p:cNvSpPr>
            <a:spLocks noChangeArrowheads="1"/>
          </p:cNvSpPr>
          <p:nvPr/>
        </p:nvSpPr>
        <p:spPr bwMode="auto">
          <a:xfrm>
            <a:off x="6516688" y="2711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6" name="Rectangle 81"/>
          <p:cNvSpPr>
            <a:spLocks noChangeArrowheads="1"/>
          </p:cNvSpPr>
          <p:nvPr/>
        </p:nvSpPr>
        <p:spPr bwMode="auto">
          <a:xfrm>
            <a:off x="6897688" y="2711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7" name="Rectangle 82"/>
          <p:cNvSpPr>
            <a:spLocks noChangeArrowheads="1"/>
          </p:cNvSpPr>
          <p:nvPr/>
        </p:nvSpPr>
        <p:spPr bwMode="auto">
          <a:xfrm>
            <a:off x="7278688" y="2711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8" name="Rectangle 83"/>
          <p:cNvSpPr>
            <a:spLocks noChangeArrowheads="1"/>
          </p:cNvSpPr>
          <p:nvPr/>
        </p:nvSpPr>
        <p:spPr bwMode="auto">
          <a:xfrm>
            <a:off x="7278688" y="2330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29" name="Line 84"/>
          <p:cNvSpPr>
            <a:spLocks noChangeShapeType="1"/>
          </p:cNvSpPr>
          <p:nvPr/>
        </p:nvSpPr>
        <p:spPr bwMode="auto">
          <a:xfrm>
            <a:off x="5367338" y="30861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0" name="Line 85"/>
          <p:cNvSpPr>
            <a:spLocks noChangeShapeType="1"/>
          </p:cNvSpPr>
          <p:nvPr/>
        </p:nvSpPr>
        <p:spPr bwMode="auto">
          <a:xfrm>
            <a:off x="5748338" y="30861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1" name="Line 86"/>
          <p:cNvSpPr>
            <a:spLocks noChangeShapeType="1"/>
          </p:cNvSpPr>
          <p:nvPr/>
        </p:nvSpPr>
        <p:spPr bwMode="auto">
          <a:xfrm>
            <a:off x="5748338" y="34671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2" name="Line 87"/>
          <p:cNvSpPr>
            <a:spLocks noChangeShapeType="1"/>
          </p:cNvSpPr>
          <p:nvPr/>
        </p:nvSpPr>
        <p:spPr bwMode="auto">
          <a:xfrm>
            <a:off x="6129338" y="34671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3" name="Line 88"/>
          <p:cNvSpPr>
            <a:spLocks noChangeShapeType="1"/>
          </p:cNvSpPr>
          <p:nvPr/>
        </p:nvSpPr>
        <p:spPr bwMode="auto">
          <a:xfrm>
            <a:off x="6129338" y="38481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4" name="Line 89"/>
          <p:cNvSpPr>
            <a:spLocks noChangeShapeType="1"/>
          </p:cNvSpPr>
          <p:nvPr/>
        </p:nvSpPr>
        <p:spPr bwMode="auto">
          <a:xfrm>
            <a:off x="6510338" y="38481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5" name="Line 90"/>
          <p:cNvSpPr>
            <a:spLocks noChangeShapeType="1"/>
          </p:cNvSpPr>
          <p:nvPr/>
        </p:nvSpPr>
        <p:spPr bwMode="auto">
          <a:xfrm>
            <a:off x="6510338" y="42291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6" name="Line 91"/>
          <p:cNvSpPr>
            <a:spLocks noChangeShapeType="1"/>
          </p:cNvSpPr>
          <p:nvPr/>
        </p:nvSpPr>
        <p:spPr bwMode="auto">
          <a:xfrm>
            <a:off x="6891338" y="42291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37" name="Rectangle 92"/>
          <p:cNvSpPr>
            <a:spLocks noChangeArrowheads="1"/>
          </p:cNvSpPr>
          <p:nvPr/>
        </p:nvSpPr>
        <p:spPr bwMode="auto">
          <a:xfrm>
            <a:off x="801688" y="1111250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38" name="Rectangle 93"/>
          <p:cNvSpPr>
            <a:spLocks noChangeArrowheads="1"/>
          </p:cNvSpPr>
          <p:nvPr/>
        </p:nvSpPr>
        <p:spPr bwMode="auto">
          <a:xfrm>
            <a:off x="1238250" y="1090613"/>
            <a:ext cx="30622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= body-centered cubic</a:t>
            </a:r>
          </a:p>
        </p:txBody>
      </p:sp>
      <p:sp>
        <p:nvSpPr>
          <p:cNvPr id="108639" name="Rectangle 94"/>
          <p:cNvSpPr>
            <a:spLocks noChangeArrowheads="1"/>
          </p:cNvSpPr>
          <p:nvPr/>
        </p:nvSpPr>
        <p:spPr bwMode="auto">
          <a:xfrm>
            <a:off x="801688" y="1644650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0" name="Rectangle 95"/>
          <p:cNvSpPr>
            <a:spLocks noChangeArrowheads="1"/>
          </p:cNvSpPr>
          <p:nvPr/>
        </p:nvSpPr>
        <p:spPr bwMode="auto">
          <a:xfrm>
            <a:off x="1238250" y="1692275"/>
            <a:ext cx="26733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>
                <a:solidFill>
                  <a:schemeClr val="tx2"/>
                </a:solidFill>
              </a:rPr>
              <a:t>= hexagonal closest</a:t>
            </a:r>
          </a:p>
          <a:p>
            <a:pPr>
              <a:lnSpc>
                <a:spcPct val="75000"/>
              </a:lnSpc>
            </a:pPr>
            <a:r>
              <a:rPr lang="en-US" altLang="en-US">
                <a:solidFill>
                  <a:schemeClr val="tx2"/>
                </a:solidFill>
              </a:rPr>
              <a:t>    packed</a:t>
            </a:r>
          </a:p>
        </p:txBody>
      </p:sp>
      <p:sp>
        <p:nvSpPr>
          <p:cNvPr id="108641" name="Rectangle 96"/>
          <p:cNvSpPr>
            <a:spLocks noChangeArrowheads="1"/>
          </p:cNvSpPr>
          <p:nvPr/>
        </p:nvSpPr>
        <p:spPr bwMode="auto">
          <a:xfrm>
            <a:off x="2849563" y="5330825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2" name="Rectangle 97"/>
          <p:cNvSpPr>
            <a:spLocks noChangeArrowheads="1"/>
          </p:cNvSpPr>
          <p:nvPr/>
        </p:nvSpPr>
        <p:spPr bwMode="auto">
          <a:xfrm>
            <a:off x="3230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3" name="Rectangle 98"/>
          <p:cNvSpPr>
            <a:spLocks noChangeArrowheads="1"/>
          </p:cNvSpPr>
          <p:nvPr/>
        </p:nvSpPr>
        <p:spPr bwMode="auto">
          <a:xfrm>
            <a:off x="3611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4" name="Rectangle 99"/>
          <p:cNvSpPr>
            <a:spLocks noChangeArrowheads="1"/>
          </p:cNvSpPr>
          <p:nvPr/>
        </p:nvSpPr>
        <p:spPr bwMode="auto">
          <a:xfrm>
            <a:off x="3992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5" name="Rectangle 100"/>
          <p:cNvSpPr>
            <a:spLocks noChangeArrowheads="1"/>
          </p:cNvSpPr>
          <p:nvPr/>
        </p:nvSpPr>
        <p:spPr bwMode="auto">
          <a:xfrm>
            <a:off x="4373563" y="5330825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6" name="Rectangle 101"/>
          <p:cNvSpPr>
            <a:spLocks noChangeArrowheads="1"/>
          </p:cNvSpPr>
          <p:nvPr/>
        </p:nvSpPr>
        <p:spPr bwMode="auto">
          <a:xfrm>
            <a:off x="4754563" y="5330825"/>
            <a:ext cx="368300" cy="3683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7" name="Rectangle 102"/>
          <p:cNvSpPr>
            <a:spLocks noChangeArrowheads="1"/>
          </p:cNvSpPr>
          <p:nvPr/>
        </p:nvSpPr>
        <p:spPr bwMode="auto">
          <a:xfrm>
            <a:off x="5135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8" name="Rectangle 103"/>
          <p:cNvSpPr>
            <a:spLocks noChangeArrowheads="1"/>
          </p:cNvSpPr>
          <p:nvPr/>
        </p:nvSpPr>
        <p:spPr bwMode="auto">
          <a:xfrm>
            <a:off x="5516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49" name="Rectangle 104"/>
          <p:cNvSpPr>
            <a:spLocks noChangeArrowheads="1"/>
          </p:cNvSpPr>
          <p:nvPr/>
        </p:nvSpPr>
        <p:spPr bwMode="auto">
          <a:xfrm>
            <a:off x="5897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0" name="Rectangle 105"/>
          <p:cNvSpPr>
            <a:spLocks noChangeArrowheads="1"/>
          </p:cNvSpPr>
          <p:nvPr/>
        </p:nvSpPr>
        <p:spPr bwMode="auto">
          <a:xfrm>
            <a:off x="6278563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1" name="Rectangle 106"/>
          <p:cNvSpPr>
            <a:spLocks noChangeArrowheads="1"/>
          </p:cNvSpPr>
          <p:nvPr/>
        </p:nvSpPr>
        <p:spPr bwMode="auto">
          <a:xfrm>
            <a:off x="4973638" y="1087438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2" name="Rectangle 107"/>
          <p:cNvSpPr>
            <a:spLocks noChangeArrowheads="1"/>
          </p:cNvSpPr>
          <p:nvPr/>
        </p:nvSpPr>
        <p:spPr bwMode="auto">
          <a:xfrm>
            <a:off x="5334000" y="1066800"/>
            <a:ext cx="11239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= other</a:t>
            </a:r>
          </a:p>
        </p:txBody>
      </p:sp>
      <p:sp>
        <p:nvSpPr>
          <p:cNvPr id="108653" name="Rectangle 108"/>
          <p:cNvSpPr>
            <a:spLocks noChangeArrowheads="1"/>
          </p:cNvSpPr>
          <p:nvPr/>
        </p:nvSpPr>
        <p:spPr bwMode="auto">
          <a:xfrm>
            <a:off x="4973638" y="1620838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4" name="Rectangle 109"/>
          <p:cNvSpPr>
            <a:spLocks noChangeArrowheads="1"/>
          </p:cNvSpPr>
          <p:nvPr/>
        </p:nvSpPr>
        <p:spPr bwMode="auto">
          <a:xfrm>
            <a:off x="5334000" y="1600200"/>
            <a:ext cx="3398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= cubic cp, face-centered</a:t>
            </a:r>
          </a:p>
        </p:txBody>
      </p:sp>
      <p:sp>
        <p:nvSpPr>
          <p:cNvPr id="108655" name="Rectangle 110"/>
          <p:cNvSpPr>
            <a:spLocks noChangeArrowheads="1"/>
          </p:cNvSpPr>
          <p:nvPr/>
        </p:nvSpPr>
        <p:spPr bwMode="auto">
          <a:xfrm>
            <a:off x="4973638" y="2154238"/>
            <a:ext cx="368300" cy="368300"/>
          </a:xfrm>
          <a:prstGeom prst="rect">
            <a:avLst/>
          </a:prstGeom>
          <a:solidFill>
            <a:srgbClr val="FFA27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6" name="Rectangle 111"/>
          <p:cNvSpPr>
            <a:spLocks noChangeArrowheads="1"/>
          </p:cNvSpPr>
          <p:nvPr/>
        </p:nvSpPr>
        <p:spPr bwMode="auto">
          <a:xfrm>
            <a:off x="801688" y="2330450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7" name="Rectangle 112"/>
          <p:cNvSpPr>
            <a:spLocks noChangeArrowheads="1"/>
          </p:cNvSpPr>
          <p:nvPr/>
        </p:nvSpPr>
        <p:spPr bwMode="auto">
          <a:xfrm>
            <a:off x="5334000" y="2133600"/>
            <a:ext cx="15827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= diamond</a:t>
            </a:r>
          </a:p>
        </p:txBody>
      </p:sp>
      <p:sp>
        <p:nvSpPr>
          <p:cNvPr id="108658" name="Rectangle 113"/>
          <p:cNvSpPr>
            <a:spLocks noChangeArrowheads="1"/>
          </p:cNvSpPr>
          <p:nvPr/>
        </p:nvSpPr>
        <p:spPr bwMode="auto">
          <a:xfrm>
            <a:off x="6661150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59" name="Rectangle 114"/>
          <p:cNvSpPr>
            <a:spLocks noChangeArrowheads="1"/>
          </p:cNvSpPr>
          <p:nvPr/>
        </p:nvSpPr>
        <p:spPr bwMode="auto">
          <a:xfrm>
            <a:off x="7045325" y="5330825"/>
            <a:ext cx="368300" cy="368300"/>
          </a:xfrm>
          <a:prstGeom prst="rect">
            <a:avLst/>
          </a:prstGeom>
          <a:solidFill>
            <a:srgbClr val="FC012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0" name="Rectangle 115"/>
          <p:cNvSpPr>
            <a:spLocks noChangeArrowheads="1"/>
          </p:cNvSpPr>
          <p:nvPr/>
        </p:nvSpPr>
        <p:spPr bwMode="auto">
          <a:xfrm>
            <a:off x="7429500" y="5330825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1" name="Rectangle 116"/>
          <p:cNvSpPr>
            <a:spLocks noChangeArrowheads="1"/>
          </p:cNvSpPr>
          <p:nvPr/>
        </p:nvSpPr>
        <p:spPr bwMode="auto">
          <a:xfrm>
            <a:off x="7813675" y="5330825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2" name="Rectangle 117"/>
          <p:cNvSpPr>
            <a:spLocks noChangeArrowheads="1"/>
          </p:cNvSpPr>
          <p:nvPr/>
        </p:nvSpPr>
        <p:spPr bwMode="auto">
          <a:xfrm>
            <a:off x="2851150" y="5700713"/>
            <a:ext cx="368300" cy="368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3" name="Rectangle 118"/>
          <p:cNvSpPr>
            <a:spLocks noChangeArrowheads="1"/>
          </p:cNvSpPr>
          <p:nvPr/>
        </p:nvSpPr>
        <p:spPr bwMode="auto">
          <a:xfrm>
            <a:off x="3232150" y="5700713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4" name="Rectangle 119"/>
          <p:cNvSpPr>
            <a:spLocks noChangeArrowheads="1"/>
          </p:cNvSpPr>
          <p:nvPr/>
        </p:nvSpPr>
        <p:spPr bwMode="auto">
          <a:xfrm>
            <a:off x="3613150" y="5700713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5" name="Rectangle 120"/>
          <p:cNvSpPr>
            <a:spLocks noChangeArrowheads="1"/>
          </p:cNvSpPr>
          <p:nvPr/>
        </p:nvSpPr>
        <p:spPr bwMode="auto">
          <a:xfrm>
            <a:off x="3994150" y="5700713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6" name="Rectangle 121"/>
          <p:cNvSpPr>
            <a:spLocks noChangeArrowheads="1"/>
          </p:cNvSpPr>
          <p:nvPr/>
        </p:nvSpPr>
        <p:spPr bwMode="auto">
          <a:xfrm>
            <a:off x="4375150" y="5700713"/>
            <a:ext cx="368300" cy="368300"/>
          </a:xfrm>
          <a:prstGeom prst="rect">
            <a:avLst/>
          </a:prstGeom>
          <a:pattFill prst="lgConfetti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7" name="Rectangle 122"/>
          <p:cNvSpPr>
            <a:spLocks noChangeArrowheads="1"/>
          </p:cNvSpPr>
          <p:nvPr/>
        </p:nvSpPr>
        <p:spPr bwMode="auto">
          <a:xfrm>
            <a:off x="4756150" y="5700713"/>
            <a:ext cx="368300" cy="368300"/>
          </a:xfrm>
          <a:prstGeom prst="rect">
            <a:avLst/>
          </a:prstGeom>
          <a:solidFill>
            <a:srgbClr val="FC0128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8" name="Rectangle 123"/>
          <p:cNvSpPr>
            <a:spLocks noChangeArrowheads="1"/>
          </p:cNvSpPr>
          <p:nvPr/>
        </p:nvSpPr>
        <p:spPr bwMode="auto">
          <a:xfrm>
            <a:off x="5137150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69" name="Rectangle 124"/>
          <p:cNvSpPr>
            <a:spLocks noChangeArrowheads="1"/>
          </p:cNvSpPr>
          <p:nvPr/>
        </p:nvSpPr>
        <p:spPr bwMode="auto">
          <a:xfrm>
            <a:off x="5518150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0" name="Rectangle 125"/>
          <p:cNvSpPr>
            <a:spLocks noChangeArrowheads="1"/>
          </p:cNvSpPr>
          <p:nvPr/>
        </p:nvSpPr>
        <p:spPr bwMode="auto">
          <a:xfrm>
            <a:off x="5899150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1" name="Rectangle 126"/>
          <p:cNvSpPr>
            <a:spLocks noChangeArrowheads="1"/>
          </p:cNvSpPr>
          <p:nvPr/>
        </p:nvSpPr>
        <p:spPr bwMode="auto">
          <a:xfrm>
            <a:off x="6280150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2" name="Rectangle 127"/>
          <p:cNvSpPr>
            <a:spLocks noChangeArrowheads="1"/>
          </p:cNvSpPr>
          <p:nvPr/>
        </p:nvSpPr>
        <p:spPr bwMode="auto">
          <a:xfrm>
            <a:off x="6662738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3" name="Rectangle 128"/>
          <p:cNvSpPr>
            <a:spLocks noChangeArrowheads="1"/>
          </p:cNvSpPr>
          <p:nvPr/>
        </p:nvSpPr>
        <p:spPr bwMode="auto">
          <a:xfrm>
            <a:off x="7046913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4" name="Rectangle 129"/>
          <p:cNvSpPr>
            <a:spLocks noChangeArrowheads="1"/>
          </p:cNvSpPr>
          <p:nvPr/>
        </p:nvSpPr>
        <p:spPr bwMode="auto">
          <a:xfrm>
            <a:off x="7431088" y="5700713"/>
            <a:ext cx="368300" cy="3683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8675" name="Rectangle 130"/>
          <p:cNvSpPr>
            <a:spLocks noChangeArrowheads="1"/>
          </p:cNvSpPr>
          <p:nvPr/>
        </p:nvSpPr>
        <p:spPr bwMode="auto">
          <a:xfrm>
            <a:off x="7815263" y="5700713"/>
            <a:ext cx="368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AAE7AD09-622E-48ED-B2ED-6D1F1CBA2A2C}" type="slidenum">
              <a:rPr lang="en-US" altLang="en-US" sz="1400" b="0"/>
              <a:pPr algn="l"/>
              <a:t>105</a:t>
            </a:fld>
            <a:endParaRPr lang="en-US" altLang="en-US" sz="1400" b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Network Covalent Solids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Atoms are attached to the nearest neighbors by covalent bonds.</a:t>
            </a:r>
          </a:p>
          <a:p>
            <a:pPr eaLnBrk="1" hangingPunct="1"/>
            <a:r>
              <a:rPr lang="en-US" altLang="en-US" sz="2800" smtClean="0"/>
              <a:t>Because of the directionality of the covalent bonds, these do not tend to form closest-packed arrangements in the crystal.</a:t>
            </a:r>
          </a:p>
          <a:p>
            <a:pPr eaLnBrk="1" hangingPunct="1"/>
            <a:r>
              <a:rPr lang="en-US" altLang="en-US" sz="2800" smtClean="0"/>
              <a:t>Because of the strength of the covalent bonds, these have very high melting points.</a:t>
            </a:r>
          </a:p>
          <a:p>
            <a:pPr lvl="1" eaLnBrk="1" hangingPunct="1"/>
            <a:r>
              <a:rPr lang="en-US" altLang="en-US" sz="2400" smtClean="0"/>
              <a:t>generally &gt;1000 °C</a:t>
            </a:r>
          </a:p>
          <a:p>
            <a:pPr eaLnBrk="1" hangingPunct="1"/>
            <a:r>
              <a:rPr lang="en-US" altLang="en-US" sz="2800" smtClean="0"/>
              <a:t>The dimensionality of the network affects other physical properties.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4C3440E-CE98-4799-AA41-0984049AF8CF}" type="slidenum">
              <a:rPr lang="en-US" altLang="en-US" sz="1400" b="0"/>
              <a:pPr algn="l"/>
              <a:t>106</a:t>
            </a:fld>
            <a:endParaRPr lang="en-US" altLang="en-US" sz="1400" b="0"/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Diamond Structure—</a:t>
            </a:r>
            <a:br>
              <a:rPr lang="en-US" altLang="en-US" sz="4000" smtClean="0"/>
            </a:br>
            <a:r>
              <a:rPr lang="en-US" altLang="en-US" sz="4000" smtClean="0"/>
              <a:t>a Three-Dimensional Network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The carbon atoms in a diamond each have four covalent bonds to surrounding atoms.</a:t>
            </a:r>
          </a:p>
          <a:p>
            <a:pPr lvl="1" eaLnBrk="1" hangingPunct="1"/>
            <a:r>
              <a:rPr lang="en-US" altLang="en-US" sz="2400" i="1" smtClean="0"/>
              <a:t>sp</a:t>
            </a:r>
            <a:r>
              <a:rPr lang="en-US" altLang="en-US" sz="2400" baseline="30000" smtClean="0"/>
              <a:t>3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tetrahedral geometry</a:t>
            </a:r>
          </a:p>
          <a:p>
            <a:pPr eaLnBrk="1" hangingPunct="1"/>
            <a:r>
              <a:rPr lang="en-US" altLang="en-US" sz="2800" smtClean="0"/>
              <a:t>This effectively makes each crystal one giant molecule held together by covalent bonds.</a:t>
            </a:r>
          </a:p>
          <a:p>
            <a:pPr lvl="1" eaLnBrk="1" hangingPunct="1"/>
            <a:r>
              <a:rPr lang="en-US" altLang="en-US" sz="2400" smtClean="0"/>
              <a:t>You can follow a path of covalent bonds from any atom to every other atom.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9D6C9618-EBB0-4F36-BEA2-FA80F18095BF}" type="slidenum">
              <a:rPr lang="en-US" altLang="en-US" sz="1400" b="0"/>
              <a:pPr algn="l"/>
              <a:t>107</a:t>
            </a:fld>
            <a:endParaRPr lang="en-US" altLang="en-US" sz="1400" b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Properties of Diamond 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791200" cy="525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very high melting, ~3800 °C</a:t>
            </a:r>
          </a:p>
          <a:p>
            <a:pPr lvl="1" eaLnBrk="1" hangingPunct="1"/>
            <a:r>
              <a:rPr lang="en-US" altLang="en-US" sz="2000" smtClean="0"/>
              <a:t>need to overcome some covalent bonds</a:t>
            </a:r>
          </a:p>
          <a:p>
            <a:pPr eaLnBrk="1" hangingPunct="1"/>
            <a:r>
              <a:rPr lang="en-US" altLang="en-US" sz="2400" smtClean="0"/>
              <a:t>very rigid</a:t>
            </a:r>
          </a:p>
          <a:p>
            <a:pPr lvl="1" eaLnBrk="1" hangingPunct="1"/>
            <a:r>
              <a:rPr lang="en-US" altLang="en-US" sz="2000" smtClean="0"/>
              <a:t>due to the directionality of the covalent bonds</a:t>
            </a:r>
          </a:p>
          <a:p>
            <a:pPr eaLnBrk="1" hangingPunct="1"/>
            <a:r>
              <a:rPr lang="en-US" altLang="en-US" sz="2400" smtClean="0"/>
              <a:t>very hard</a:t>
            </a:r>
          </a:p>
          <a:p>
            <a:pPr lvl="1" eaLnBrk="1" hangingPunct="1"/>
            <a:r>
              <a:rPr lang="en-US" altLang="en-US" sz="2000" smtClean="0"/>
              <a:t>due to the strong covalent bonds holding the atoms in position</a:t>
            </a:r>
          </a:p>
          <a:p>
            <a:pPr lvl="1" eaLnBrk="1" hangingPunct="1"/>
            <a:r>
              <a:rPr lang="en-US" altLang="en-US" sz="2000" smtClean="0"/>
              <a:t>used as abrasives</a:t>
            </a:r>
          </a:p>
          <a:p>
            <a:pPr eaLnBrk="1" hangingPunct="1"/>
            <a:r>
              <a:rPr lang="en-US" altLang="en-US" sz="2400" smtClean="0"/>
              <a:t>electrical insulator</a:t>
            </a:r>
          </a:p>
          <a:p>
            <a:pPr eaLnBrk="1" hangingPunct="1"/>
            <a:r>
              <a:rPr lang="en-US" altLang="en-US" sz="2400" smtClean="0"/>
              <a:t>thermal conductor</a:t>
            </a:r>
          </a:p>
          <a:p>
            <a:pPr lvl="1" eaLnBrk="1" hangingPunct="1"/>
            <a:r>
              <a:rPr lang="en-US" altLang="en-US" sz="2000" smtClean="0"/>
              <a:t>best known </a:t>
            </a:r>
          </a:p>
          <a:p>
            <a:pPr eaLnBrk="1" hangingPunct="1"/>
            <a:r>
              <a:rPr lang="en-US" altLang="en-US" sz="2400" smtClean="0"/>
              <a:t>chemically very nonreactive</a:t>
            </a:r>
          </a:p>
        </p:txBody>
      </p:sp>
      <p:pic>
        <p:nvPicPr>
          <p:cNvPr id="111621" name="Picture 4" descr="11_5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274763"/>
            <a:ext cx="2827337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A74AF1A3-4492-4186-A923-753D79FA3FAD}" type="slidenum">
              <a:rPr lang="en-US" altLang="en-US" sz="1400" b="0"/>
              <a:pPr algn="l"/>
              <a:t>108</a:t>
            </a:fld>
            <a:endParaRPr lang="en-US" altLang="en-US" sz="1400" b="0"/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4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Graphite Structure—</a:t>
            </a:r>
            <a:br>
              <a:rPr lang="en-US" altLang="en-US" sz="4000" smtClean="0"/>
            </a:br>
            <a:r>
              <a:rPr lang="en-US" altLang="en-US" sz="4000" smtClean="0"/>
              <a:t>a Two-Dimensional Network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800" smtClean="0"/>
              <a:t>In graphite, the carbon atoms in a sheet are covalently bonded together.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400" smtClean="0"/>
              <a:t>forming six-membered flat rings fused together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000" smtClean="0"/>
              <a:t>similar to benzene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000" smtClean="0"/>
              <a:t>bond length = 142 pm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400" i="1" smtClean="0"/>
              <a:t>sp</a:t>
            </a:r>
            <a:r>
              <a:rPr lang="en-US" altLang="en-US" sz="2400" baseline="30000" smtClean="0"/>
              <a:t>2</a:t>
            </a:r>
            <a:r>
              <a:rPr lang="en-US" altLang="en-US" sz="2400" smtClean="0"/>
              <a:t> 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000" smtClean="0"/>
              <a:t>Each C has three sigma bonds and one pi bond.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400" smtClean="0"/>
              <a:t>trigonal-planar geometry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400" smtClean="0"/>
              <a:t>each sheet a giant molecule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800" smtClean="0"/>
              <a:t>The sheets are then stacked and held together by dispersion forces.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400" smtClean="0"/>
              <a:t>Sheets are 341 pm apart.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CE69FD05-A6D1-4153-B524-2014C1FBF4ED}" type="slidenum">
              <a:rPr lang="en-US" altLang="en-US" sz="1400" b="0"/>
              <a:pPr algn="l"/>
              <a:t>109</a:t>
            </a:fld>
            <a:endParaRPr lang="en-US" altLang="en-US" sz="1400" b="0"/>
          </a:p>
        </p:txBody>
      </p:sp>
      <p:pic>
        <p:nvPicPr>
          <p:cNvPr id="113667" name="Picture 4" descr="11_5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211263"/>
            <a:ext cx="3052763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535738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Properties of Graphite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58900"/>
            <a:ext cx="6096000" cy="4495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hexagonal crystals</a:t>
            </a:r>
          </a:p>
          <a:p>
            <a:pPr eaLnBrk="1" hangingPunct="1"/>
            <a:r>
              <a:rPr lang="en-US" altLang="en-US" sz="2400" smtClean="0"/>
              <a:t>high melting, ~3800 °C</a:t>
            </a:r>
          </a:p>
          <a:p>
            <a:pPr lvl="1" eaLnBrk="1" hangingPunct="1"/>
            <a:r>
              <a:rPr lang="en-US" altLang="en-US" sz="2000" smtClean="0"/>
              <a:t>need to overcome some covalent bonding</a:t>
            </a:r>
          </a:p>
          <a:p>
            <a:pPr eaLnBrk="1" hangingPunct="1"/>
            <a:r>
              <a:rPr lang="en-US" altLang="en-US" sz="2400" smtClean="0"/>
              <a:t>slippery feel</a:t>
            </a:r>
          </a:p>
          <a:p>
            <a:pPr lvl="1" eaLnBrk="1" hangingPunct="1"/>
            <a:r>
              <a:rPr lang="en-US" altLang="en-US" sz="2000" smtClean="0"/>
              <a:t>Because there are only dispersion forces holding the sheets together, they can slide past each other.</a:t>
            </a:r>
          </a:p>
          <a:p>
            <a:pPr lvl="2" eaLnBrk="1" hangingPunct="1"/>
            <a:r>
              <a:rPr lang="en-US" altLang="en-US" sz="1800" smtClean="0"/>
              <a:t>glide planes</a:t>
            </a:r>
          </a:p>
          <a:p>
            <a:pPr lvl="1" eaLnBrk="1" hangingPunct="1"/>
            <a:r>
              <a:rPr lang="en-US" altLang="en-US" sz="2000" smtClean="0"/>
              <a:t>lubricants</a:t>
            </a:r>
          </a:p>
          <a:p>
            <a:pPr eaLnBrk="1" hangingPunct="1"/>
            <a:r>
              <a:rPr lang="en-US" altLang="en-US" sz="2400" smtClean="0"/>
              <a:t>electrical conductor</a:t>
            </a:r>
          </a:p>
          <a:p>
            <a:pPr lvl="1" eaLnBrk="1" hangingPunct="1"/>
            <a:r>
              <a:rPr lang="en-US" altLang="en-US" sz="2000" smtClean="0"/>
              <a:t>parallel to sheets</a:t>
            </a:r>
          </a:p>
          <a:p>
            <a:pPr eaLnBrk="1" hangingPunct="1"/>
            <a:r>
              <a:rPr lang="en-US" altLang="en-US" sz="2400" smtClean="0"/>
              <a:t>thermal insulator</a:t>
            </a:r>
          </a:p>
          <a:p>
            <a:pPr eaLnBrk="1" hangingPunct="1"/>
            <a:r>
              <a:rPr lang="en-US" altLang="en-US" sz="2400" smtClean="0"/>
              <a:t>chemically very nonreactive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B9BCD77-3AC1-43B8-8EF4-4FABCDBD45FE}" type="slidenum">
              <a:rPr lang="en-US" altLang="en-US" sz="1400" b="0"/>
              <a:pPr algn="l"/>
              <a:t>11</a:t>
            </a:fld>
            <a:endParaRPr lang="en-US" altLang="en-US" sz="1400" b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Critical Point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57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temperature required to produce a supercritical fluid is called the </a:t>
            </a:r>
            <a:r>
              <a:rPr lang="en-US" altLang="en-US" b="1" smtClean="0">
                <a:solidFill>
                  <a:srgbClr val="7030A0"/>
                </a:solidFill>
              </a:rPr>
              <a:t>critical temperature</a:t>
            </a:r>
            <a:r>
              <a:rPr lang="en-US" altLang="en-US" smtClean="0">
                <a:solidFill>
                  <a:srgbClr val="7030A0"/>
                </a:solidFill>
              </a:rPr>
              <a:t>.</a:t>
            </a:r>
          </a:p>
          <a:p>
            <a:pPr eaLnBrk="1" hangingPunct="1"/>
            <a:r>
              <a:rPr lang="en-US" altLang="en-US" smtClean="0"/>
              <a:t>The pressure at the critical temperature is called the </a:t>
            </a:r>
            <a:r>
              <a:rPr lang="en-US" altLang="en-US" b="1" smtClean="0">
                <a:solidFill>
                  <a:srgbClr val="7030A0"/>
                </a:solidFill>
              </a:rPr>
              <a:t>critical pressure</a:t>
            </a:r>
            <a:r>
              <a:rPr lang="en-US" altLang="en-US" smtClean="0"/>
              <a:t>.</a:t>
            </a:r>
          </a:p>
          <a:p>
            <a:pPr eaLnBrk="1" hangingPunct="1"/>
            <a:r>
              <a:rPr lang="en-US" altLang="en-US" smtClean="0"/>
              <a:t>At the critical temperature or higher temperatures, the gas cannot be condensed to a liquid, no matter how high the pressure gets.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362200" y="152400"/>
            <a:ext cx="413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X-RAY DIFFRACTION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8624888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-  Determining crystal structure</a:t>
            </a:r>
          </a:p>
          <a:p>
            <a:r>
              <a:rPr lang="en-US" altLang="en-US"/>
              <a:t>	x-ray diffraction used to obtain structure of</a:t>
            </a:r>
          </a:p>
          <a:p>
            <a:r>
              <a:rPr lang="en-US" altLang="en-US"/>
              <a:t>	proteins (1962 Nobel Prize myoglobin) &amp; </a:t>
            </a:r>
          </a:p>
          <a:p>
            <a:r>
              <a:rPr lang="en-US" altLang="en-US"/>
              <a:t>	hemoglobin</a:t>
            </a:r>
          </a:p>
          <a:p>
            <a:r>
              <a:rPr lang="en-US" altLang="en-US"/>
              <a:t>-  Due to order structure - crystals consists of repeating planes </a:t>
            </a:r>
          </a:p>
          <a:p>
            <a:r>
              <a:rPr lang="en-US" altLang="en-US"/>
              <a:t>-  Planes act as reflecting surfaces</a:t>
            </a:r>
          </a:p>
          <a:p>
            <a:r>
              <a:rPr lang="en-US" altLang="en-US"/>
              <a:t>-  X-ray reflecting off surface creates diffraction pattern</a:t>
            </a:r>
          </a:p>
          <a:p>
            <a:endParaRPr lang="en-US" altLang="en-US" sz="1400"/>
          </a:p>
          <a:p>
            <a:r>
              <a:rPr lang="en-US" altLang="en-US"/>
              <a:t>	constructive interference gives more intense (higher</a:t>
            </a:r>
          </a:p>
          <a:p>
            <a:r>
              <a:rPr lang="en-US" altLang="en-US"/>
              <a:t>	amplitude) weaves.</a:t>
            </a:r>
          </a:p>
          <a:p>
            <a:endParaRPr lang="en-US" altLang="en-US" sz="1400"/>
          </a:p>
          <a:p>
            <a:r>
              <a:rPr lang="en-US" altLang="en-US"/>
              <a:t>-  only at certain angles will x-rays stay in-phase</a:t>
            </a:r>
          </a:p>
          <a:p>
            <a:r>
              <a:rPr lang="en-US" altLang="en-US"/>
              <a:t>-  creates light and dark areas on photographs</a:t>
            </a:r>
          </a:p>
          <a:p>
            <a:r>
              <a:rPr lang="en-US" altLang="en-US"/>
              <a:t>-  used to determine type of unit cell and size</a:t>
            </a:r>
          </a:p>
          <a:p>
            <a:r>
              <a:rPr lang="en-US" altLang="en-US"/>
              <a:t>-  if molecular, then can determine position of each atom</a:t>
            </a:r>
          </a:p>
          <a:p>
            <a:pPr algn="ctr"/>
            <a:r>
              <a:rPr lang="en-US" altLang="en-US">
                <a:solidFill>
                  <a:srgbClr val="9900FF"/>
                </a:solidFill>
              </a:rPr>
              <a:t>n</a:t>
            </a:r>
            <a:r>
              <a:rPr lang="en-US" altLang="en-US">
                <a:solidFill>
                  <a:srgbClr val="9900FF"/>
                </a:solidFill>
                <a:latin typeface="Symbol" panose="05050102010706020507" pitchFamily="18" charset="2"/>
              </a:rPr>
              <a:t>l</a:t>
            </a:r>
            <a:r>
              <a:rPr lang="en-US" altLang="en-US">
                <a:solidFill>
                  <a:srgbClr val="9900FF"/>
                </a:solidFill>
              </a:rPr>
              <a:t> = 2d sin </a:t>
            </a:r>
            <a:r>
              <a:rPr lang="en-US" altLang="en-US">
                <a:solidFill>
                  <a:srgbClr val="9900FF"/>
                </a:solidFill>
                <a:latin typeface="Symbol" panose="05050102010706020507" pitchFamily="18" charset="2"/>
              </a:rPr>
              <a:t>q</a:t>
            </a:r>
            <a:r>
              <a:rPr lang="en-US" altLang="en-US"/>
              <a:t> 	Bragg’s equation</a:t>
            </a:r>
          </a:p>
          <a:p>
            <a:r>
              <a:rPr lang="en-US" altLang="en-US"/>
              <a:t>d=distance between atomic planes  		</a:t>
            </a:r>
            <a:r>
              <a:rPr lang="en-US" altLang="en-US">
                <a:latin typeface="Symbol" panose="05050102010706020507" pitchFamily="18" charset="2"/>
              </a:rPr>
              <a:t>q </a:t>
            </a:r>
            <a:r>
              <a:rPr lang="en-US" altLang="en-US"/>
              <a:t>=angle of reflection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F43D6C6-32CB-4FD6-BFD4-9CC2A749D2A3}" type="slidenum">
              <a:rPr lang="en-US" altLang="en-US" sz="1400" b="0"/>
              <a:pPr algn="l"/>
              <a:t>12</a:t>
            </a:fld>
            <a:endParaRPr lang="en-US" altLang="en-US" sz="14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52388"/>
            <a:ext cx="7772400" cy="9144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Phase Diagram of Water</a:t>
            </a:r>
          </a:p>
        </p:txBody>
      </p:sp>
      <p:pic>
        <p:nvPicPr>
          <p:cNvPr id="14340" name="Picture 29" descr="Picture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877888"/>
            <a:ext cx="8972550" cy="582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D0F3035-2DA2-4575-815D-151604646229}" type="slidenum">
              <a:rPr lang="en-US" altLang="en-US" sz="1400" b="0"/>
              <a:pPr algn="l"/>
              <a:t>13</a:t>
            </a:fld>
            <a:endParaRPr lang="en-US" altLang="en-US" sz="1400" b="0"/>
          </a:p>
        </p:txBody>
      </p:sp>
      <p:pic>
        <p:nvPicPr>
          <p:cNvPr id="15363" name="Picture 4" descr="11_3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8600"/>
            <a:ext cx="7559675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7BD4105-2CE2-407C-B9C4-298E6432FCBA}" type="slidenum">
              <a:rPr lang="en-US" altLang="en-US" sz="1400" b="0"/>
              <a:pPr algn="l"/>
              <a:t>14</a:t>
            </a:fld>
            <a:endParaRPr lang="en-US" altLang="en-US" sz="1400" b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Morphic Forms of Ice</a:t>
            </a:r>
          </a:p>
        </p:txBody>
      </p:sp>
      <p:pic>
        <p:nvPicPr>
          <p:cNvPr id="16388" name="Picture 5" descr="11_60-07Pr88EOC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8388"/>
            <a:ext cx="57150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D9180F6-4D37-48F9-8BCE-A65A3A32E54C}" type="slidenum">
              <a:rPr lang="en-US" altLang="en-US" sz="1400" b="0"/>
              <a:pPr algn="l"/>
              <a:t>15</a:t>
            </a:fld>
            <a:endParaRPr lang="en-US" altLang="en-US" sz="1400" b="0"/>
          </a:p>
        </p:txBody>
      </p:sp>
      <p:pic>
        <p:nvPicPr>
          <p:cNvPr id="17411" name="Picture 4" descr="11_39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28600"/>
            <a:ext cx="7902575" cy="603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80963" y="1524000"/>
            <a:ext cx="3024187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20.0 °C, 72.9 atm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−56.7 °C, 5.1 atm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10.0 °C, 1.0 atm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−78.5 °C, 1.0 atm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50.0 °C, 80.0 atm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375" y="1539875"/>
            <a:ext cx="5364163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20.0 °C, 72.9 atm 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liquid</a:t>
            </a: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−56.7 °C, 5.1 atm 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solid, liquid, gas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10.0 °C, 1.0 atm 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−78.5 °C, 1.0 atm  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solid, gas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</a:rPr>
              <a:t>50.0 °C, 80.0 atm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 scf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A914893-6129-4982-A131-D5B10DF4944A}" type="slidenum">
              <a:rPr lang="en-US" altLang="en-US" sz="1400" b="0"/>
              <a:pPr algn="l"/>
              <a:t>16</a:t>
            </a:fld>
            <a:endParaRPr lang="en-US" altLang="en-US" sz="1400" b="0"/>
          </a:p>
        </p:txBody>
      </p:sp>
      <p:pic>
        <p:nvPicPr>
          <p:cNvPr id="18437" name="Picture 4" descr="11_39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905000"/>
            <a:ext cx="418941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sz="2800" smtClean="0"/>
              <a:t>Practice—Consider the phase diagram of CO</a:t>
            </a:r>
            <a:r>
              <a:rPr lang="en-US" altLang="en-US" sz="2800" baseline="-25000" smtClean="0"/>
              <a:t>2 </a:t>
            </a:r>
            <a:r>
              <a:rPr lang="en-US" altLang="en-US" sz="2800" smtClean="0"/>
              <a:t>shown. What phase(s) is (are) present at each of the following conditions?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CADFB072-E5F5-4E5C-B889-C3B8F2545CA8}" type="slidenum">
              <a:rPr lang="en-US" altLang="en-US" sz="1400" b="0"/>
              <a:pPr algn="l"/>
              <a:t>17</a:t>
            </a:fld>
            <a:endParaRPr lang="en-US" altLang="en-US" sz="1400" b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Supercritical Fluid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193800"/>
            <a:ext cx="9144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As a liquid is heated in a sealed container, more vapor collects causing the pressure inside the container to rise.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and the density of the vapor to increase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and the density of the liquid to decrease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At some temperature, the meniscus between the liquid and vapor disappears and the states commingle to form a </a:t>
            </a:r>
            <a:r>
              <a:rPr lang="en-US" altLang="en-US" sz="2400" b="1" smtClean="0">
                <a:solidFill>
                  <a:srgbClr val="7030A0"/>
                </a:solidFill>
              </a:rPr>
              <a:t>supercritical fluid</a:t>
            </a:r>
            <a:r>
              <a:rPr lang="en-US" altLang="en-US" sz="24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Supercritical fluids have properties of both gas and liquid states.</a:t>
            </a:r>
          </a:p>
        </p:txBody>
      </p:sp>
      <p:pic>
        <p:nvPicPr>
          <p:cNvPr id="19461" name="Picture 5" descr="11_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4419600"/>
            <a:ext cx="6223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864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>
                <a:solidFill>
                  <a:srgbClr val="006600"/>
                </a:solidFill>
              </a:rPr>
              <a:t>SPECIFIC HEAT re-visited</a:t>
            </a:r>
            <a:endParaRPr lang="en-US" altLang="en-US">
              <a:solidFill>
                <a:srgbClr val="006600"/>
              </a:solidFill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42888" y="685800"/>
            <a:ext cx="85963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The quantity of heat required to raise the temperature of one</a:t>
            </a:r>
          </a:p>
          <a:p>
            <a:pPr algn="ctr"/>
            <a:r>
              <a:rPr lang="en-US" altLang="en-US"/>
              <a:t>gram of a substance by one degree Celsius (or one Kelvin)</a:t>
            </a:r>
          </a:p>
          <a:p>
            <a:pPr algn="ctr"/>
            <a:endParaRPr lang="en-US" altLang="en-US" sz="1200"/>
          </a:p>
          <a:p>
            <a:pPr algn="ctr"/>
            <a:r>
              <a:rPr lang="en-US" altLang="en-US"/>
              <a:t>	</a:t>
            </a:r>
            <a:r>
              <a:rPr lang="en-US" altLang="en-US" sz="3200">
                <a:solidFill>
                  <a:srgbClr val="006600"/>
                </a:solidFill>
              </a:rPr>
              <a:t>q  =  s  </a:t>
            </a:r>
            <a:r>
              <a:rPr lang="en-US" altLang="en-US">
                <a:solidFill>
                  <a:srgbClr val="006600"/>
                </a:solidFill>
              </a:rPr>
              <a:t>x</a:t>
            </a:r>
            <a:r>
              <a:rPr lang="en-US" altLang="en-US" sz="3200">
                <a:solidFill>
                  <a:srgbClr val="006600"/>
                </a:solidFill>
              </a:rPr>
              <a:t>  m  </a:t>
            </a:r>
            <a:r>
              <a:rPr lang="en-US" altLang="en-US">
                <a:solidFill>
                  <a:srgbClr val="006600"/>
                </a:solidFill>
              </a:rPr>
              <a:t>x</a:t>
            </a:r>
            <a:r>
              <a:rPr lang="en-US" altLang="en-US" sz="3200">
                <a:solidFill>
                  <a:srgbClr val="006600"/>
                </a:solidFill>
              </a:rPr>
              <a:t> </a:t>
            </a:r>
            <a:r>
              <a:rPr lang="en-US" altLang="en-US" sz="3200">
                <a:solidFill>
                  <a:srgbClr val="006600"/>
                </a:solidFill>
                <a:sym typeface="Symbol" panose="05050102010706020507" pitchFamily="18" charset="2"/>
              </a:rPr>
              <a:t>T</a:t>
            </a:r>
          </a:p>
          <a:p>
            <a:pPr algn="ctr"/>
            <a:endParaRPr lang="en-US" altLang="en-US" sz="1400">
              <a:sym typeface="Symbol" panose="05050102010706020507" pitchFamily="18" charset="2"/>
            </a:endParaRPr>
          </a:p>
          <a:p>
            <a:pPr algn="ctr"/>
            <a:endParaRPr lang="en-US" altLang="en-US" u="sng">
              <a:sym typeface="Symbol" panose="05050102010706020507" pitchFamily="18" charset="2"/>
            </a:endParaRPr>
          </a:p>
          <a:p>
            <a:pPr algn="ctr"/>
            <a:r>
              <a:rPr lang="en-US" altLang="en-US" sz="2800" u="sng">
                <a:solidFill>
                  <a:srgbClr val="6600CC"/>
                </a:solidFill>
                <a:sym typeface="Symbol" panose="05050102010706020507" pitchFamily="18" charset="2"/>
              </a:rPr>
              <a:t>ENTHALPY OF A PHASE CHANGE</a:t>
            </a:r>
          </a:p>
          <a:p>
            <a:pPr algn="ctr"/>
            <a:r>
              <a:rPr lang="en-US" altLang="en-US" sz="2800">
                <a:sym typeface="Symbol" panose="05050102010706020507" pitchFamily="18" charset="2"/>
              </a:rPr>
              <a:t>The heat energy required to undergo a change in phase</a:t>
            </a:r>
          </a:p>
          <a:p>
            <a:pPr algn="ctr"/>
            <a:r>
              <a:rPr lang="en-US" altLang="en-US" sz="2800">
                <a:sym typeface="Symbol" panose="05050102010706020507" pitchFamily="18" charset="2"/>
              </a:rPr>
              <a:t>occurs at constant temperature and is associated with the average change in distance between molecules.</a:t>
            </a:r>
          </a:p>
          <a:p>
            <a:pPr algn="ctr"/>
            <a:endParaRPr lang="en-US" altLang="en-US" sz="2800">
              <a:sym typeface="Symbol" panose="05050102010706020507" pitchFamily="18" charset="2"/>
            </a:endParaRPr>
          </a:p>
          <a:p>
            <a:pPr algn="ctr"/>
            <a:r>
              <a:rPr lang="en-US" altLang="en-US" sz="2800">
                <a:sym typeface="Symbol" panose="05050102010706020507" pitchFamily="18" charset="2"/>
              </a:rPr>
              <a:t>For water:</a:t>
            </a:r>
          </a:p>
          <a:p>
            <a:pPr algn="ctr"/>
            <a:r>
              <a:rPr lang="en-US" altLang="en-US" sz="2800">
                <a:solidFill>
                  <a:srgbClr val="6600CC"/>
                </a:solidFill>
                <a:sym typeface="Symbol" panose="05050102010706020507" pitchFamily="18" charset="2"/>
              </a:rPr>
              <a:t>Hº </a:t>
            </a:r>
            <a:r>
              <a:rPr lang="en-US" altLang="en-US" sz="2800" baseline="-25000">
                <a:solidFill>
                  <a:srgbClr val="6600CC"/>
                </a:solidFill>
                <a:sym typeface="Symbol" panose="05050102010706020507" pitchFamily="18" charset="2"/>
              </a:rPr>
              <a:t>fus</a:t>
            </a:r>
            <a:r>
              <a:rPr lang="en-US" altLang="en-US" sz="2800">
                <a:solidFill>
                  <a:srgbClr val="6600CC"/>
                </a:solidFill>
                <a:sym typeface="Symbol" panose="05050102010706020507" pitchFamily="18" charset="2"/>
              </a:rPr>
              <a:t> = 335 J/g or 6.02 kJ/mol</a:t>
            </a:r>
          </a:p>
          <a:p>
            <a:pPr algn="ctr"/>
            <a:r>
              <a:rPr lang="en-US" altLang="en-US" sz="2800">
                <a:solidFill>
                  <a:srgbClr val="6600CC"/>
                </a:solidFill>
                <a:sym typeface="Symbol" panose="05050102010706020507" pitchFamily="18" charset="2"/>
              </a:rPr>
              <a:t>Hº</a:t>
            </a:r>
            <a:r>
              <a:rPr lang="en-US" altLang="en-US" sz="2800" baseline="-25000">
                <a:solidFill>
                  <a:srgbClr val="6600CC"/>
                </a:solidFill>
                <a:sym typeface="Symbol" panose="05050102010706020507" pitchFamily="18" charset="2"/>
              </a:rPr>
              <a:t>vap</a:t>
            </a:r>
            <a:r>
              <a:rPr lang="en-US" altLang="en-US" sz="2800">
                <a:solidFill>
                  <a:srgbClr val="6600CC"/>
                </a:solidFill>
                <a:sym typeface="Symbol" panose="05050102010706020507" pitchFamily="18" charset="2"/>
              </a:rPr>
              <a:t> = 2260 J/g or 40.7 kJ/mol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C0F88C9F-CF42-43C8-9B01-A7F56C74027B}" type="slidenum">
              <a:rPr lang="en-US" altLang="en-US" sz="1400" b="0"/>
              <a:pPr algn="l"/>
              <a:t>19</a:t>
            </a:fld>
            <a:endParaRPr lang="en-US" altLang="en-US" sz="1400" b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4582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 of Fusion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amount of heat energy required to melt one mole of the solid is called the </a:t>
            </a:r>
            <a:r>
              <a:rPr lang="en-US" altLang="en-US" sz="2400" b="1" smtClean="0">
                <a:solidFill>
                  <a:srgbClr val="7030A0"/>
                </a:solidFill>
              </a:rPr>
              <a:t>heat of fusion</a:t>
            </a:r>
            <a:r>
              <a:rPr lang="en-US" altLang="en-US" sz="2400" smtClean="0">
                <a:solidFill>
                  <a:srgbClr val="7030A0"/>
                </a:solidFill>
              </a:rPr>
              <a:t>,</a:t>
            </a:r>
            <a:r>
              <a:rPr lang="en-US" altLang="en-US" sz="2400" b="1" smtClean="0">
                <a:solidFill>
                  <a:srgbClr val="7030A0"/>
                </a:solidFill>
              </a:rPr>
              <a:t> </a:t>
            </a:r>
            <a:r>
              <a:rPr lang="en-US" altLang="en-US" sz="2400" b="1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 smtClean="0">
                <a:solidFill>
                  <a:srgbClr val="7030A0"/>
                </a:solidFill>
              </a:rPr>
              <a:t>H</a:t>
            </a:r>
            <a:r>
              <a:rPr lang="en-US" altLang="en-US" sz="2400" b="1" baseline="-25000" smtClean="0">
                <a:solidFill>
                  <a:srgbClr val="7030A0"/>
                </a:solidFill>
              </a:rPr>
              <a:t>fus</a:t>
            </a:r>
            <a:r>
              <a:rPr lang="en-US" altLang="en-US" sz="24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sometimes called the enthalpy of fusion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always endothermic, therefore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fus</a:t>
            </a:r>
            <a:r>
              <a:rPr lang="en-US" altLang="en-US" sz="2400" smtClean="0"/>
              <a:t> is +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somewhat temperature dependent</a:t>
            </a:r>
          </a:p>
          <a:p>
            <a:pPr eaLnBrk="1" hangingPunct="1">
              <a:lnSpc>
                <a:spcPct val="90000"/>
              </a:lnSpc>
              <a:buSzPct val="80000"/>
              <a:buFont typeface="Symbol" panose="05050102010706020507" pitchFamily="18" charset="2"/>
              <a:buChar char="·"/>
            </a:pP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crystallization</a:t>
            </a:r>
            <a:r>
              <a:rPr lang="en-US" altLang="en-US" sz="2400" smtClean="0"/>
              <a:t> = </a:t>
            </a:r>
            <a:r>
              <a:rPr lang="en-US" altLang="en-US" sz="2400" smtClean="0">
                <a:ea typeface="Lucida Grande"/>
                <a:cs typeface="Lucida Grande"/>
              </a:rPr>
              <a:t>−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fusion</a:t>
            </a:r>
          </a:p>
          <a:p>
            <a:pPr eaLnBrk="1" hangingPunct="1">
              <a:lnSpc>
                <a:spcPct val="90000"/>
              </a:lnSpc>
              <a:buSzPct val="80000"/>
              <a:buFont typeface="Symbol" panose="05050102010706020507" pitchFamily="18" charset="2"/>
              <a:buChar char="·"/>
            </a:pPr>
            <a:r>
              <a:rPr lang="en-US" altLang="en-US" sz="2400" smtClean="0"/>
              <a:t>generally much less than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vap</a:t>
            </a:r>
            <a:endParaRPr lang="en-US" altLang="en-US" sz="2400" smtClean="0"/>
          </a:p>
          <a:p>
            <a:pPr eaLnBrk="1" hangingPunct="1">
              <a:lnSpc>
                <a:spcPct val="90000"/>
              </a:lnSpc>
              <a:buSzPct val="80000"/>
              <a:buFont typeface="Symbol" panose="05050102010706020507" pitchFamily="18" charset="2"/>
              <a:buChar char="·"/>
            </a:pPr>
            <a:r>
              <a:rPr lang="en-US" altLang="en-US" sz="2400" smtClean="0"/>
              <a:t>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sublimation</a:t>
            </a:r>
            <a:r>
              <a:rPr lang="en-US" altLang="en-US" sz="2400" smtClean="0"/>
              <a:t> =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fusion</a:t>
            </a:r>
            <a:r>
              <a:rPr lang="en-US" altLang="en-US" sz="2400" smtClean="0"/>
              <a:t> + </a:t>
            </a:r>
            <a:r>
              <a:rPr lang="en-US" altLang="en-US" sz="2400" smtClean="0">
                <a:latin typeface="Symbol" panose="05050102010706020507" pitchFamily="18" charset="2"/>
              </a:rPr>
              <a:t>D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vaporization</a:t>
            </a:r>
            <a:endParaRPr lang="en-US" altLang="en-US" sz="2400" smtClean="0"/>
          </a:p>
        </p:txBody>
      </p:sp>
      <p:pic>
        <p:nvPicPr>
          <p:cNvPr id="21509" name="Picture 6" descr="11_T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44963"/>
            <a:ext cx="56388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6A6F776-7769-456B-9C18-81955EECB989}" type="slidenum">
              <a:rPr lang="en-US" altLang="en-US" sz="1400" b="0"/>
              <a:pPr algn="l"/>
              <a:t>2</a:t>
            </a:fld>
            <a:endParaRPr lang="en-US" altLang="en-US" sz="1400" b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Degrees of Freedom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Particles may have one or several types of freedom of motion.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and various degrees of each type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Translational freedom is the ability to move from one position in space to another.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Rotational freedom is the ability to reorient the particle’s direction in space.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Vibrational freedom is the ability to oscillate about a particular point in space.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7060F5B-3D45-4FFE-9F73-35218C3E6AD6}" type="slidenum">
              <a:rPr lang="en-US" altLang="en-US" sz="1400" b="0"/>
              <a:pPr algn="l"/>
              <a:t>20</a:t>
            </a:fld>
            <a:endParaRPr lang="en-US" altLang="en-US" sz="1400" b="0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-889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Heating Curve of Water</a:t>
            </a:r>
          </a:p>
        </p:txBody>
      </p:sp>
      <p:pic>
        <p:nvPicPr>
          <p:cNvPr id="22532" name="Picture 6" descr="11_3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952500"/>
            <a:ext cx="742315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346075"/>
            <a:ext cx="7407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>
                <a:latin typeface="Comic Sans MS" panose="030F0702030302020204" pitchFamily="66" charset="0"/>
              </a:rPr>
              <a:t>HEATING - COOLING CURVE</a:t>
            </a:r>
          </a:p>
        </p:txBody>
      </p:sp>
      <p:sp>
        <p:nvSpPr>
          <p:cNvPr id="23555" name="Line 5"/>
          <p:cNvSpPr>
            <a:spLocks noChangeShapeType="1"/>
          </p:cNvSpPr>
          <p:nvPr/>
        </p:nvSpPr>
        <p:spPr bwMode="auto">
          <a:xfrm flipV="1">
            <a:off x="1600200" y="26670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6"/>
          <p:cNvSpPr>
            <a:spLocks noChangeShapeType="1"/>
          </p:cNvSpPr>
          <p:nvPr/>
        </p:nvSpPr>
        <p:spPr bwMode="auto">
          <a:xfrm>
            <a:off x="1600200" y="56388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7"/>
          <p:cNvSpPr>
            <a:spLocks noChangeShapeType="1"/>
          </p:cNvSpPr>
          <p:nvPr/>
        </p:nvSpPr>
        <p:spPr bwMode="auto">
          <a:xfrm flipV="1">
            <a:off x="1600200" y="5105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2133600" y="5105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 flipV="1">
            <a:off x="4191000" y="2895600"/>
            <a:ext cx="22098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>
            <a:off x="6324600" y="2895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V="1">
            <a:off x="8001000" y="23622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914400" y="990600"/>
            <a:ext cx="716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Calculate the amount of energy required to convert</a:t>
            </a:r>
          </a:p>
          <a:p>
            <a:r>
              <a:rPr lang="en-US" altLang="en-US"/>
              <a:t>50.0 g of ice at 0.0 ºC to steam at 100.0ºC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85800" y="2590800"/>
            <a:ext cx="9890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100 -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T (</a:t>
            </a:r>
            <a:r>
              <a:rPr lang="en-US" altLang="en-US" baseline="30000"/>
              <a:t>o</a:t>
            </a:r>
            <a:r>
              <a:rPr lang="en-US" altLang="en-US"/>
              <a:t>C)</a:t>
            </a:r>
          </a:p>
          <a:p>
            <a:endParaRPr lang="en-US" altLang="en-US"/>
          </a:p>
          <a:p>
            <a:r>
              <a:rPr lang="en-US" altLang="en-US"/>
              <a:t>   0 -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1965325" y="5070475"/>
            <a:ext cx="30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</a:t>
            </a:r>
            <a:endParaRPr lang="en-US" altLang="en-US" b="0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514600" y="4648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H</a:t>
            </a:r>
            <a:r>
              <a:rPr lang="en-US" altLang="en-US" baseline="-25000">
                <a:sym typeface="Symbol" panose="05050102010706020507" pitchFamily="18" charset="2"/>
              </a:rPr>
              <a:t>fus</a:t>
            </a:r>
            <a:endParaRPr lang="en-US" altLang="en-US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5470525" y="38512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</a:t>
            </a:r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6553200" y="23971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ym typeface="Symbol" panose="05050102010706020507" pitchFamily="18" charset="2"/>
              </a:rPr>
              <a:t>H</a:t>
            </a:r>
            <a:r>
              <a:rPr lang="en-US" altLang="en-US" baseline="-25000">
                <a:sym typeface="Symbol" panose="05050102010706020507" pitchFamily="18" charset="2"/>
              </a:rPr>
              <a:t>vap</a:t>
            </a:r>
            <a:endParaRPr lang="en-US" altLang="en-US"/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8289925" y="2479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g</a:t>
            </a:r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3641725" y="5603875"/>
            <a:ext cx="1563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Energy (J)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447800" y="6096000"/>
            <a:ext cx="584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q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total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q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(s)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+ 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fus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+ q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(l)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+ 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D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vap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+ q</a:t>
            </a:r>
            <a:r>
              <a:rPr lang="en-US" baseline="-25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(g)</a:t>
            </a:r>
            <a:r>
              <a:rPr lang="en-US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rgbClr val="800080"/>
                </a:solidFill>
                <a:latin typeface="Arial" panose="020B0604020202020204" pitchFamily="34" charset="0"/>
              </a:rPr>
              <a:t>Water and the Changes of State</a:t>
            </a:r>
            <a:endParaRPr lang="en-US" altLang="en-US" b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9154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Q.  How many kilojoules of energy are needed to change 15.0 g of ice at -5.00</a:t>
            </a:r>
            <a:r>
              <a:rPr lang="en-US" altLang="en-US" sz="2000" baseline="30000">
                <a:solidFill>
                  <a:srgbClr val="0033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C to steam at 125.0 </a:t>
            </a:r>
            <a:r>
              <a:rPr lang="en-US" altLang="en-US" sz="2000" baseline="30000">
                <a:solidFill>
                  <a:srgbClr val="0033CC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C?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sz="1600"/>
              <a:t>The first step is to design a pathway: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q</a:t>
            </a:r>
            <a:r>
              <a:rPr lang="en-US" altLang="en-US" sz="1600" baseline="-25000">
                <a:solidFill>
                  <a:srgbClr val="800080"/>
                </a:solidFill>
              </a:rPr>
              <a:t>1</a:t>
            </a:r>
            <a:r>
              <a:rPr lang="en-US" altLang="en-US" sz="1600">
                <a:solidFill>
                  <a:srgbClr val="800080"/>
                </a:solidFill>
              </a:rPr>
              <a:t> = ms</a:t>
            </a:r>
            <a:r>
              <a:rPr lang="en-US" altLang="en-US" sz="1600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800080"/>
                </a:solidFill>
              </a:rPr>
              <a:t>T for ice from -5.0 to 0.0 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C, the specific heat of ice is 4.213 J/g</a:t>
            </a:r>
            <a:r>
              <a:rPr lang="en-US" altLang="en-US" sz="1600" baseline="30000">
                <a:solidFill>
                  <a:srgbClr val="800080"/>
                </a:solidFill>
              </a:rPr>
              <a:t> o</a:t>
            </a:r>
            <a:r>
              <a:rPr lang="en-US" altLang="en-US" sz="1600">
                <a:solidFill>
                  <a:srgbClr val="800080"/>
                </a:solidFill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q</a:t>
            </a:r>
            <a:r>
              <a:rPr lang="en-US" altLang="en-US" sz="1600" baseline="-25000">
                <a:solidFill>
                  <a:srgbClr val="800080"/>
                </a:solidFill>
              </a:rPr>
              <a:t>2</a:t>
            </a:r>
            <a:r>
              <a:rPr lang="en-US" altLang="en-US" sz="1600">
                <a:solidFill>
                  <a:srgbClr val="800080"/>
                </a:solidFill>
              </a:rPr>
              <a:t> = </a:t>
            </a:r>
            <a:r>
              <a:rPr lang="en-US" altLang="en-US" sz="1600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800080"/>
                </a:solidFill>
              </a:rPr>
              <a:t>H</a:t>
            </a:r>
            <a:r>
              <a:rPr lang="en-US" altLang="en-US" sz="1600" baseline="-25000">
                <a:solidFill>
                  <a:srgbClr val="800080"/>
                </a:solidFill>
              </a:rPr>
              <a:t>fus</a:t>
            </a:r>
            <a:r>
              <a:rPr lang="en-US" altLang="en-US" sz="1600">
                <a:solidFill>
                  <a:srgbClr val="800080"/>
                </a:solidFill>
              </a:rPr>
              <a:t> for ice to liquid at 0.0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q</a:t>
            </a:r>
            <a:r>
              <a:rPr lang="en-US" altLang="en-US" sz="1600" baseline="-25000">
                <a:solidFill>
                  <a:srgbClr val="800080"/>
                </a:solidFill>
              </a:rPr>
              <a:t>3</a:t>
            </a:r>
            <a:r>
              <a:rPr lang="en-US" altLang="en-US" sz="1600">
                <a:solidFill>
                  <a:srgbClr val="800080"/>
                </a:solidFill>
              </a:rPr>
              <a:t> = ms</a:t>
            </a:r>
            <a:r>
              <a:rPr lang="en-US" altLang="en-US" sz="1600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800080"/>
                </a:solidFill>
              </a:rPr>
              <a:t>T for liquid 0.0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 to 100.0 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q</a:t>
            </a:r>
            <a:r>
              <a:rPr lang="en-US" altLang="en-US" sz="1600" baseline="-25000">
                <a:solidFill>
                  <a:srgbClr val="800080"/>
                </a:solidFill>
              </a:rPr>
              <a:t>4</a:t>
            </a:r>
            <a:r>
              <a:rPr lang="en-US" altLang="en-US" sz="1600">
                <a:solidFill>
                  <a:srgbClr val="800080"/>
                </a:solidFill>
              </a:rPr>
              <a:t> = </a:t>
            </a:r>
            <a:r>
              <a:rPr lang="en-US" altLang="en-US" sz="1600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800080"/>
                </a:solidFill>
              </a:rPr>
              <a:t>H</a:t>
            </a:r>
            <a:r>
              <a:rPr lang="en-US" altLang="en-US" sz="1600" baseline="-25000">
                <a:solidFill>
                  <a:srgbClr val="800080"/>
                </a:solidFill>
              </a:rPr>
              <a:t>vap</a:t>
            </a:r>
            <a:r>
              <a:rPr lang="en-US" altLang="en-US" sz="1600">
                <a:solidFill>
                  <a:srgbClr val="800080"/>
                </a:solidFill>
              </a:rPr>
              <a:t> for liquid to steam at 100.0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q</a:t>
            </a:r>
            <a:r>
              <a:rPr lang="en-US" altLang="en-US" sz="1600" baseline="-25000">
                <a:solidFill>
                  <a:srgbClr val="800080"/>
                </a:solidFill>
              </a:rPr>
              <a:t>5</a:t>
            </a:r>
            <a:r>
              <a:rPr lang="en-US" altLang="en-US" sz="1600">
                <a:solidFill>
                  <a:srgbClr val="800080"/>
                </a:solidFill>
              </a:rPr>
              <a:t> = ms</a:t>
            </a:r>
            <a:r>
              <a:rPr lang="en-US" altLang="en-US" sz="1600">
                <a:solidFill>
                  <a:srgbClr val="80008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1600">
                <a:solidFill>
                  <a:srgbClr val="800080"/>
                </a:solidFill>
              </a:rPr>
              <a:t>T for steam 100.0 to 125.0 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C; the specific heat of steam is 1.900 J/g </a:t>
            </a:r>
            <a:r>
              <a:rPr lang="en-US" altLang="en-US" sz="1600" baseline="30000">
                <a:solidFill>
                  <a:srgbClr val="800080"/>
                </a:solidFill>
              </a:rPr>
              <a:t>o</a:t>
            </a:r>
            <a:r>
              <a:rPr lang="en-US" altLang="en-US" sz="1600">
                <a:solidFill>
                  <a:srgbClr val="800080"/>
                </a:solidFill>
              </a:rPr>
              <a:t>C 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800080"/>
                </a:solidFill>
              </a:rPr>
              <a:t>so q</a:t>
            </a:r>
            <a:r>
              <a:rPr lang="en-US" altLang="en-US" sz="1600" baseline="-25000">
                <a:solidFill>
                  <a:srgbClr val="800080"/>
                </a:solidFill>
              </a:rPr>
              <a:t>T</a:t>
            </a:r>
            <a:r>
              <a:rPr lang="en-US" altLang="en-US" sz="1600">
                <a:solidFill>
                  <a:srgbClr val="800080"/>
                </a:solidFill>
              </a:rPr>
              <a:t> = q</a:t>
            </a:r>
            <a:r>
              <a:rPr lang="en-US" altLang="en-US" sz="1600" baseline="-25000">
                <a:solidFill>
                  <a:srgbClr val="800080"/>
                </a:solidFill>
              </a:rPr>
              <a:t>1</a:t>
            </a:r>
            <a:r>
              <a:rPr lang="en-US" altLang="en-US" sz="1600">
                <a:solidFill>
                  <a:srgbClr val="800080"/>
                </a:solidFill>
              </a:rPr>
              <a:t> + q</a:t>
            </a:r>
            <a:r>
              <a:rPr lang="en-US" altLang="en-US" sz="1600" baseline="-25000">
                <a:solidFill>
                  <a:srgbClr val="800080"/>
                </a:solidFill>
              </a:rPr>
              <a:t>2</a:t>
            </a:r>
            <a:r>
              <a:rPr lang="en-US" altLang="en-US" sz="1600">
                <a:solidFill>
                  <a:srgbClr val="800080"/>
                </a:solidFill>
              </a:rPr>
              <a:t> + q</a:t>
            </a:r>
            <a:r>
              <a:rPr lang="en-US" altLang="en-US" sz="1600" baseline="-25000">
                <a:solidFill>
                  <a:srgbClr val="800080"/>
                </a:solidFill>
              </a:rPr>
              <a:t>3</a:t>
            </a:r>
            <a:r>
              <a:rPr lang="en-US" altLang="en-US" sz="1600">
                <a:solidFill>
                  <a:srgbClr val="800080"/>
                </a:solidFill>
              </a:rPr>
              <a:t> + q</a:t>
            </a:r>
            <a:r>
              <a:rPr lang="en-US" altLang="en-US" sz="1600" baseline="-25000">
                <a:solidFill>
                  <a:srgbClr val="800080"/>
                </a:solidFill>
              </a:rPr>
              <a:t>4</a:t>
            </a:r>
            <a:r>
              <a:rPr lang="en-US" altLang="en-US" sz="1600">
                <a:solidFill>
                  <a:srgbClr val="800080"/>
                </a:solidFill>
              </a:rPr>
              <a:t> + q</a:t>
            </a:r>
            <a:r>
              <a:rPr lang="en-US" altLang="en-US" sz="1600" baseline="-25000">
                <a:solidFill>
                  <a:srgbClr val="800080"/>
                </a:solidFill>
              </a:rPr>
              <a:t>5</a:t>
            </a:r>
            <a:endParaRPr lang="en-US" altLang="en-US" sz="1600"/>
          </a:p>
          <a:p>
            <a:pPr>
              <a:spcBef>
                <a:spcPct val="50000"/>
              </a:spcBef>
            </a:pPr>
            <a:r>
              <a:rPr lang="en-US" altLang="en-US" sz="1600"/>
              <a:t>The next step is to calculate each q: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1</a:t>
            </a:r>
            <a:r>
              <a:rPr lang="en-US" altLang="en-US" sz="2000">
                <a:solidFill>
                  <a:srgbClr val="660066"/>
                </a:solidFill>
              </a:rPr>
              <a:t>= (15.0 g) (4.213 J/g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(0.0 - (-5.0)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= 316 J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2</a:t>
            </a:r>
            <a:r>
              <a:rPr lang="en-US" altLang="en-US" sz="2000">
                <a:solidFill>
                  <a:srgbClr val="660066"/>
                </a:solidFill>
              </a:rPr>
              <a:t> = (335 J / g) (15.0 g) = 5025 J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3</a:t>
            </a:r>
            <a:r>
              <a:rPr lang="en-US" altLang="en-US" sz="2000">
                <a:solidFill>
                  <a:srgbClr val="660066"/>
                </a:solidFill>
              </a:rPr>
              <a:t>= (15.0 g) (4.184 J/g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(100.0 - (0.0)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= 6276 J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4</a:t>
            </a:r>
            <a:r>
              <a:rPr lang="en-US" altLang="en-US" sz="2000">
                <a:solidFill>
                  <a:srgbClr val="660066"/>
                </a:solidFill>
              </a:rPr>
              <a:t> = (2260 J / g) (15.0 g) = 33900 J</a:t>
            </a: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5</a:t>
            </a:r>
            <a:r>
              <a:rPr lang="en-US" altLang="en-US" sz="2000">
                <a:solidFill>
                  <a:srgbClr val="660066"/>
                </a:solidFill>
              </a:rPr>
              <a:t>= (15.0 g) (1.900 J/g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(110 - 100 </a:t>
            </a:r>
            <a:r>
              <a:rPr lang="en-US" altLang="en-US" sz="2000" baseline="30000">
                <a:solidFill>
                  <a:srgbClr val="660066"/>
                </a:solidFill>
              </a:rPr>
              <a:t>o</a:t>
            </a:r>
            <a:r>
              <a:rPr lang="en-US" altLang="en-US" sz="2000">
                <a:solidFill>
                  <a:srgbClr val="660066"/>
                </a:solidFill>
              </a:rPr>
              <a:t>C) = 285 J</a:t>
            </a:r>
            <a:endParaRPr lang="en-US" altLang="en-US" b="0">
              <a:solidFill>
                <a:srgbClr val="660066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rgbClr val="660066"/>
                </a:solidFill>
              </a:rPr>
              <a:t>q</a:t>
            </a:r>
            <a:r>
              <a:rPr lang="en-US" altLang="en-US" sz="2000" baseline="-25000">
                <a:solidFill>
                  <a:srgbClr val="660066"/>
                </a:solidFill>
              </a:rPr>
              <a:t>T</a:t>
            </a:r>
            <a:r>
              <a:rPr lang="en-US" altLang="en-US" sz="2000">
                <a:solidFill>
                  <a:srgbClr val="660066"/>
                </a:solidFill>
              </a:rPr>
              <a:t> = 316 J + 5025 J + 6276 J + 33900 J + 285 J</a:t>
            </a:r>
            <a:r>
              <a:rPr lang="en-US" altLang="en-US" sz="2000"/>
              <a:t> = </a:t>
            </a:r>
            <a:r>
              <a:rPr lang="en-US" altLang="en-US" sz="2000">
                <a:solidFill>
                  <a:srgbClr val="FF0000"/>
                </a:solidFill>
              </a:rPr>
              <a:t>45.8 kJ</a:t>
            </a:r>
            <a:endParaRPr lang="en-US" altLang="en-US" b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2438400" y="3352800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20000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buSzPct val="120000"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100000"/>
              </a:spcBef>
              <a:buSzPct val="120000"/>
            </a:pP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>
                <a:latin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</a:rPr>
              <a:t>fus</a:t>
            </a:r>
            <a:r>
              <a:rPr lang="en-US" altLang="en-US" sz="1800">
                <a:latin typeface="Arial" panose="020B0604020202020204" pitchFamily="34" charset="0"/>
              </a:rPr>
              <a:t> 9.8 kJ/mol, 1 mol = 78.11 g, 1 kJ = 1000 J, </a:t>
            </a:r>
            <a:r>
              <a:rPr lang="en-US" altLang="en-US" sz="1800" i="1">
                <a:latin typeface="Arial" panose="020B0604020202020204" pitchFamily="34" charset="0"/>
              </a:rPr>
              <a:t>q = m∙C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 i="1">
                <a:latin typeface="Arial" panose="020B0604020202020204" pitchFamily="34" charset="0"/>
              </a:rPr>
              <a:t>∙</a:t>
            </a:r>
            <a:r>
              <a:rPr lang="en-US" altLang="en-US" sz="1800">
                <a:latin typeface="Symbol" panose="05050102010706020507" pitchFamily="18" charset="2"/>
              </a:rPr>
              <a:t>D</a:t>
            </a:r>
            <a:r>
              <a:rPr lang="en-US" altLang="en-US" sz="1800" i="1">
                <a:latin typeface="Arial" panose="020B0604020202020204" pitchFamily="34" charset="0"/>
              </a:rPr>
              <a:t>T</a:t>
            </a:r>
            <a:endParaRPr lang="en-US" altLang="en-US" sz="1800">
              <a:latin typeface="Arial" panose="020B0604020202020204" pitchFamily="34" charset="0"/>
            </a:endParaRPr>
          </a:p>
          <a:p>
            <a:pPr>
              <a:buSzPct val="120000"/>
            </a:pPr>
            <a:r>
              <a:rPr lang="en-US" altLang="en-US" sz="1800">
                <a:latin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,sol = 1.25 J/g °C, C</a:t>
            </a:r>
            <a:r>
              <a:rPr lang="en-US" altLang="en-US" sz="1800" baseline="-25000">
                <a:latin typeface="Arial" panose="020B0604020202020204" pitchFamily="34" charset="0"/>
              </a:rPr>
              <a:t>s</a:t>
            </a:r>
            <a:r>
              <a:rPr lang="en-US" altLang="en-US" sz="1800">
                <a:latin typeface="Arial" panose="020B0604020202020204" pitchFamily="34" charset="0"/>
              </a:rPr>
              <a:t>,liq = 1.70 J/g °C</a:t>
            </a:r>
            <a:endParaRPr lang="en-US" altLang="en-US" sz="1800" baseline="30000">
              <a:latin typeface="Arial" panose="020B0604020202020204" pitchFamily="34" charset="0"/>
            </a:endParaRPr>
          </a:p>
        </p:txBody>
      </p:sp>
      <p:sp>
        <p:nvSpPr>
          <p:cNvPr id="425990" name="Rectangle 6"/>
          <p:cNvSpPr>
            <a:spLocks noChangeArrowheads="1"/>
          </p:cNvSpPr>
          <p:nvPr/>
        </p:nvSpPr>
        <p:spPr bwMode="auto">
          <a:xfrm>
            <a:off x="2362200" y="12192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12.0 g benzene, seg 1 (T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−10.0 °C, T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5.5 °C), seg 2 = melting, </a:t>
            </a:r>
            <a:r>
              <a:rPr lang="en-US" altLang="en-US" sz="2000">
                <a:latin typeface="Arial" panose="020B0604020202020204" pitchFamily="34" charset="0"/>
              </a:rPr>
              <a:t>seg 3 (T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5.5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°C, T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25.0 °C)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kJ</a:t>
            </a:r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2362200" y="12192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12.0 g benzene, seg 1 = 0.2325 kJ,</a:t>
            </a: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seg 2 = melting, </a:t>
            </a:r>
            <a:r>
              <a:rPr lang="en-US" altLang="en-US" sz="2000">
                <a:latin typeface="Arial" panose="020B0604020202020204" pitchFamily="34" charset="0"/>
              </a:rPr>
              <a:t>seg 3 (T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5.5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°C, T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25.0 °C)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kJ</a:t>
            </a:r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2362200" y="1219200"/>
            <a:ext cx="6400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12.0 g benzene, seg 1 = 0.2325 kJ,</a:t>
            </a: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seg 2 = 1.</a:t>
            </a:r>
            <a:r>
              <a:rPr lang="en-US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1 kJ, </a:t>
            </a:r>
            <a:r>
              <a:rPr lang="en-US" altLang="en-US" sz="2000">
                <a:latin typeface="Arial" panose="020B0604020202020204" pitchFamily="34" charset="0"/>
              </a:rPr>
              <a:t>seg 3 (T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5.5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°C, T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= 25.0 °C)</a:t>
            </a:r>
            <a:endParaRPr lang="en-US" altLang="en-US" sz="2000">
              <a:latin typeface="Arial" panose="020B0604020202020204" pitchFamily="34" charset="0"/>
            </a:endParaRP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kJ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362200" y="12192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120000"/>
              <a:defRPr/>
            </a:pPr>
            <a:r>
              <a:rPr lang="en-US" sz="2000" dirty="0">
                <a:latin typeface="+mn-lt"/>
              </a:rPr>
              <a:t>12.0 g benzene, </a:t>
            </a:r>
            <a:r>
              <a:rPr lang="en-US" sz="2000" dirty="0" err="1">
                <a:latin typeface="+mn-lt"/>
              </a:rPr>
              <a:t>seg</a:t>
            </a:r>
            <a:r>
              <a:rPr lang="en-US" sz="2000" dirty="0">
                <a:latin typeface="+mn-lt"/>
              </a:rPr>
              <a:t> 1 = 0.2325 kJ,</a:t>
            </a:r>
          </a:p>
          <a:p>
            <a:pPr>
              <a:spcBef>
                <a:spcPts val="0"/>
              </a:spcBef>
              <a:buSzPct val="120000"/>
              <a:defRPr/>
            </a:pPr>
            <a:r>
              <a:rPr lang="en-US" sz="2000" dirty="0" err="1">
                <a:latin typeface="Arial"/>
                <a:cs typeface="Arial"/>
              </a:rPr>
              <a:t>seg</a:t>
            </a:r>
            <a:r>
              <a:rPr lang="en-US" sz="2000" dirty="0">
                <a:latin typeface="Arial"/>
                <a:cs typeface="Arial"/>
              </a:rPr>
              <a:t> 2 = 1.</a:t>
            </a:r>
            <a:r>
              <a:rPr lang="en-US" sz="2000" u="sng" dirty="0">
                <a:latin typeface="Arial"/>
                <a:cs typeface="Arial"/>
              </a:rPr>
              <a:t>5</a:t>
            </a:r>
            <a:r>
              <a:rPr lang="en-US" sz="2000" dirty="0">
                <a:latin typeface="Arial"/>
                <a:cs typeface="Arial"/>
              </a:rPr>
              <a:t>1 kJ, </a:t>
            </a:r>
            <a:r>
              <a:rPr lang="en-US" sz="2000" dirty="0" err="1">
                <a:latin typeface="+mn-lt"/>
              </a:rPr>
              <a:t>seg</a:t>
            </a:r>
            <a:r>
              <a:rPr lang="en-US" sz="2000" dirty="0">
                <a:latin typeface="+mn-lt"/>
              </a:rPr>
              <a:t> 3 = 0.39</a:t>
            </a:r>
            <a:r>
              <a:rPr lang="en-US" sz="2000" u="sng" dirty="0">
                <a:latin typeface="+mn-lt"/>
              </a:rPr>
              <a:t>7</a:t>
            </a:r>
            <a:r>
              <a:rPr lang="en-US" sz="2000" dirty="0">
                <a:latin typeface="+mn-lt"/>
              </a:rPr>
              <a:t>8 kJ</a:t>
            </a:r>
          </a:p>
          <a:p>
            <a:pPr>
              <a:buSzPct val="120000"/>
              <a:defRPr/>
            </a:pPr>
            <a:r>
              <a:rPr lang="en-US" sz="2000" dirty="0">
                <a:latin typeface="+mn-lt"/>
              </a:rPr>
              <a:t>kJ</a:t>
            </a:r>
          </a:p>
        </p:txBody>
      </p:sp>
      <p:sp>
        <p:nvSpPr>
          <p:cNvPr id="2560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0CA1192-D09A-4AFD-A833-74E5EF7984ED}" type="slidenum">
              <a:rPr lang="en-US" altLang="en-US" sz="1400" b="0"/>
              <a:pPr algn="l"/>
              <a:t>23</a:t>
            </a:fld>
            <a:endParaRPr lang="en-US" altLang="en-US" sz="1400" b="0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Practice—How much heat is needed to raise the temperature of a 12.0-g benzene sample from </a:t>
            </a:r>
            <a:r>
              <a:rPr lang="en-US" altLang="en-US" sz="2400" smtClean="0">
                <a:ea typeface="Lucida Grande"/>
                <a:cs typeface="Lucida Grande"/>
              </a:rPr>
              <a:t>−</a:t>
            </a:r>
            <a:r>
              <a:rPr lang="en-US" altLang="en-US" sz="2400" smtClean="0"/>
              <a:t>10.0 °C to 25.0 °C?</a:t>
            </a:r>
          </a:p>
        </p:txBody>
      </p:sp>
      <p:sp>
        <p:nvSpPr>
          <p:cNvPr id="425991" name="Line 7"/>
          <p:cNvSpPr>
            <a:spLocks noChangeShapeType="1"/>
          </p:cNvSpPr>
          <p:nvPr/>
        </p:nvSpPr>
        <p:spPr bwMode="auto">
          <a:xfrm>
            <a:off x="228600" y="12192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5992" name="Line 8"/>
          <p:cNvSpPr>
            <a:spLocks noChangeShapeType="1"/>
          </p:cNvSpPr>
          <p:nvPr/>
        </p:nvSpPr>
        <p:spPr bwMode="auto">
          <a:xfrm>
            <a:off x="228600" y="21336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5993" name="Line 9"/>
          <p:cNvSpPr>
            <a:spLocks noChangeShapeType="1"/>
          </p:cNvSpPr>
          <p:nvPr/>
        </p:nvSpPr>
        <p:spPr bwMode="auto">
          <a:xfrm>
            <a:off x="228600" y="62198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5995" name="Rectangle 11"/>
          <p:cNvSpPr>
            <a:spLocks noChangeArrowheads="1"/>
          </p:cNvSpPr>
          <p:nvPr/>
        </p:nvSpPr>
        <p:spPr bwMode="auto">
          <a:xfrm>
            <a:off x="385763" y="3962400"/>
            <a:ext cx="20574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Solution:</a:t>
            </a:r>
          </a:p>
        </p:txBody>
      </p:sp>
      <p:sp>
        <p:nvSpPr>
          <p:cNvPr id="425996" name="Rectangle 12"/>
          <p:cNvSpPr>
            <a:spLocks noChangeArrowheads="1"/>
          </p:cNvSpPr>
          <p:nvPr/>
        </p:nvSpPr>
        <p:spPr bwMode="auto">
          <a:xfrm>
            <a:off x="228600" y="2133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Conceptual Plan:</a:t>
            </a:r>
          </a:p>
          <a:p>
            <a:pPr algn="r">
              <a:buSzPct val="120000"/>
              <a:defRPr/>
            </a:pPr>
            <a:endParaRPr lang="en-US" dirty="0">
              <a:latin typeface="+mn-lt"/>
            </a:endParaRPr>
          </a:p>
          <a:p>
            <a:pPr algn="r">
              <a:spcBef>
                <a:spcPts val="600"/>
              </a:spcBef>
              <a:buSzPct val="120000"/>
              <a:defRPr/>
            </a:pPr>
            <a:r>
              <a:rPr lang="en-US" dirty="0">
                <a:latin typeface="+mn-lt"/>
              </a:rPr>
              <a:t>Relationships:</a:t>
            </a:r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85763" y="12192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Given:</a:t>
            </a:r>
          </a:p>
          <a:p>
            <a:pPr algn="r">
              <a:spcBef>
                <a:spcPts val="1000"/>
              </a:spcBef>
              <a:buSzPct val="120000"/>
              <a:defRPr/>
            </a:pPr>
            <a:r>
              <a:rPr lang="en-US" dirty="0">
                <a:latin typeface="+mn-lt"/>
              </a:rPr>
              <a:t>Find: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228600" y="1219200"/>
            <a:ext cx="0" cy="50006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62200" y="1219200"/>
            <a:ext cx="46038" cy="275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00" name="Line 16"/>
          <p:cNvSpPr>
            <a:spLocks noChangeShapeType="1"/>
          </p:cNvSpPr>
          <p:nvPr/>
        </p:nvSpPr>
        <p:spPr bwMode="auto">
          <a:xfrm>
            <a:off x="8991600" y="1219200"/>
            <a:ext cx="0" cy="50006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01" name="Line 17"/>
          <p:cNvSpPr>
            <a:spLocks noChangeShapeType="1"/>
          </p:cNvSpPr>
          <p:nvPr/>
        </p:nvSpPr>
        <p:spPr bwMode="auto">
          <a:xfrm>
            <a:off x="228600" y="39624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06" name="AutoShape 22"/>
          <p:cNvSpPr>
            <a:spLocks noChangeArrowheads="1"/>
          </p:cNvSpPr>
          <p:nvPr/>
        </p:nvSpPr>
        <p:spPr bwMode="auto">
          <a:xfrm>
            <a:off x="3276600" y="2209800"/>
            <a:ext cx="1169988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g</a:t>
            </a:r>
          </a:p>
        </p:txBody>
      </p:sp>
      <p:sp>
        <p:nvSpPr>
          <p:cNvPr id="426007" name="AutoShape 23"/>
          <p:cNvSpPr>
            <a:spLocks noChangeArrowheads="1"/>
          </p:cNvSpPr>
          <p:nvPr/>
        </p:nvSpPr>
        <p:spPr bwMode="auto">
          <a:xfrm flipV="1">
            <a:off x="4552950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08" name="AutoShape 24"/>
          <p:cNvSpPr>
            <a:spLocks noChangeArrowheads="1"/>
          </p:cNvSpPr>
          <p:nvPr/>
        </p:nvSpPr>
        <p:spPr bwMode="auto">
          <a:xfrm>
            <a:off x="5191125" y="2209800"/>
            <a:ext cx="1384300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J</a:t>
            </a:r>
          </a:p>
        </p:txBody>
      </p:sp>
      <p:sp>
        <p:nvSpPr>
          <p:cNvPr id="426009" name="AutoShape 25"/>
          <p:cNvSpPr>
            <a:spLocks noChangeArrowheads="1"/>
          </p:cNvSpPr>
          <p:nvPr/>
        </p:nvSpPr>
        <p:spPr bwMode="auto">
          <a:xfrm flipV="1">
            <a:off x="6681788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10" name="AutoShape 26"/>
          <p:cNvSpPr>
            <a:spLocks noChangeArrowheads="1"/>
          </p:cNvSpPr>
          <p:nvPr/>
        </p:nvSpPr>
        <p:spPr bwMode="auto">
          <a:xfrm>
            <a:off x="7319963" y="2209800"/>
            <a:ext cx="1595437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00CC"/>
                </a:solidFill>
                <a:latin typeface="+mn-lt"/>
              </a:rPr>
              <a:t>kJ</a:t>
            </a:r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 flipV="1">
            <a:off x="2357438" y="494665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 flipV="1">
            <a:off x="4033838" y="525145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15" name="Line 31"/>
          <p:cNvSpPr>
            <a:spLocks noChangeShapeType="1"/>
          </p:cNvSpPr>
          <p:nvPr/>
        </p:nvSpPr>
        <p:spPr bwMode="auto">
          <a:xfrm flipV="1">
            <a:off x="3576638" y="464185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6016" name="Line 32"/>
          <p:cNvSpPr>
            <a:spLocks noChangeShapeType="1"/>
          </p:cNvSpPr>
          <p:nvPr/>
        </p:nvSpPr>
        <p:spPr bwMode="auto">
          <a:xfrm flipV="1">
            <a:off x="5176838" y="525145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2286000"/>
            <a:ext cx="8540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030A0"/>
                </a:solidFill>
                <a:latin typeface="+mn-lt"/>
              </a:rPr>
              <a:t>Seg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1</a:t>
            </a:r>
          </a:p>
        </p:txBody>
      </p:sp>
      <p:sp>
        <p:nvSpPr>
          <p:cNvPr id="37" name="AutoShape 22"/>
          <p:cNvSpPr>
            <a:spLocks noChangeArrowheads="1"/>
          </p:cNvSpPr>
          <p:nvPr/>
        </p:nvSpPr>
        <p:spPr bwMode="auto">
          <a:xfrm>
            <a:off x="3271838" y="2209800"/>
            <a:ext cx="1169987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g</a:t>
            </a:r>
          </a:p>
        </p:txBody>
      </p:sp>
      <p:sp>
        <p:nvSpPr>
          <p:cNvPr id="38" name="AutoShape 23"/>
          <p:cNvSpPr>
            <a:spLocks noChangeArrowheads="1"/>
          </p:cNvSpPr>
          <p:nvPr/>
        </p:nvSpPr>
        <p:spPr bwMode="auto">
          <a:xfrm flipV="1">
            <a:off x="4549775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5187950" y="2209800"/>
            <a:ext cx="1382713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J</a:t>
            </a:r>
          </a:p>
        </p:txBody>
      </p:sp>
      <p:sp>
        <p:nvSpPr>
          <p:cNvPr id="40" name="AutoShape 25"/>
          <p:cNvSpPr>
            <a:spLocks noChangeArrowheads="1"/>
          </p:cNvSpPr>
          <p:nvPr/>
        </p:nvSpPr>
        <p:spPr bwMode="auto">
          <a:xfrm flipV="1">
            <a:off x="6677025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1" name="AutoShape 26"/>
          <p:cNvSpPr>
            <a:spLocks noChangeArrowheads="1"/>
          </p:cNvSpPr>
          <p:nvPr/>
        </p:nvSpPr>
        <p:spPr bwMode="auto">
          <a:xfrm>
            <a:off x="7315200" y="2209800"/>
            <a:ext cx="1595438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00CC"/>
                </a:solidFill>
                <a:latin typeface="+mn-lt"/>
              </a:rPr>
              <a:t>kJ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57438" y="2286000"/>
            <a:ext cx="8556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030A0"/>
                </a:solidFill>
                <a:latin typeface="+mn-lt"/>
              </a:rPr>
              <a:t>Seg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3</a:t>
            </a:r>
          </a:p>
        </p:txBody>
      </p:sp>
      <p:sp>
        <p:nvSpPr>
          <p:cNvPr id="45" name="AutoShape 22"/>
          <p:cNvSpPr>
            <a:spLocks noChangeArrowheads="1"/>
          </p:cNvSpPr>
          <p:nvPr/>
        </p:nvSpPr>
        <p:spPr bwMode="auto">
          <a:xfrm>
            <a:off x="3271838" y="2209800"/>
            <a:ext cx="1169987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g</a:t>
            </a:r>
          </a:p>
        </p:txBody>
      </p:sp>
      <p:sp>
        <p:nvSpPr>
          <p:cNvPr id="46" name="AutoShape 23"/>
          <p:cNvSpPr>
            <a:spLocks noChangeArrowheads="1"/>
          </p:cNvSpPr>
          <p:nvPr/>
        </p:nvSpPr>
        <p:spPr bwMode="auto">
          <a:xfrm flipV="1">
            <a:off x="4549775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7" name="AutoShape 24"/>
          <p:cNvSpPr>
            <a:spLocks noChangeArrowheads="1"/>
          </p:cNvSpPr>
          <p:nvPr/>
        </p:nvSpPr>
        <p:spPr bwMode="auto">
          <a:xfrm>
            <a:off x="5187950" y="2209800"/>
            <a:ext cx="1382713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dirty="0">
                <a:solidFill>
                  <a:srgbClr val="6600CC"/>
                </a:solidFill>
                <a:latin typeface="+mn-lt"/>
              </a:rPr>
              <a:t>mol</a:t>
            </a:r>
          </a:p>
        </p:txBody>
      </p:sp>
      <p:sp>
        <p:nvSpPr>
          <p:cNvPr id="48" name="AutoShape 25"/>
          <p:cNvSpPr>
            <a:spLocks noChangeArrowheads="1"/>
          </p:cNvSpPr>
          <p:nvPr/>
        </p:nvSpPr>
        <p:spPr bwMode="auto">
          <a:xfrm flipV="1">
            <a:off x="6677025" y="2422525"/>
            <a:ext cx="549275" cy="160338"/>
          </a:xfrm>
          <a:prstGeom prst="rightArrow">
            <a:avLst>
              <a:gd name="adj1" fmla="val 50000"/>
              <a:gd name="adj2" fmla="val 86111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7315200" y="2209800"/>
            <a:ext cx="1595438" cy="533400"/>
          </a:xfrm>
          <a:prstGeom prst="roundRect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6600CC"/>
                </a:solidFill>
                <a:latin typeface="+mn-lt"/>
              </a:rPr>
              <a:t>kJ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57438" y="2286000"/>
            <a:ext cx="8556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7030A0"/>
                </a:solidFill>
                <a:latin typeface="+mn-lt"/>
              </a:rPr>
              <a:t>Seg</a:t>
            </a:r>
            <a:r>
              <a:rPr lang="en-US" sz="2000" dirty="0">
                <a:solidFill>
                  <a:srgbClr val="7030A0"/>
                </a:solidFill>
                <a:latin typeface="+mn-lt"/>
              </a:rPr>
              <a:t> 2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3300413" y="53340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824413" y="54864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976813" y="54864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796213" y="53340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276600" y="54102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876800" y="54864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105400" y="54864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229600" y="5334000"/>
            <a:ext cx="304800" cy="228600"/>
          </a:xfrm>
          <a:prstGeom prst="line">
            <a:avLst/>
          </a:prstGeom>
          <a:ln w="254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Picture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16033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Picture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16033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Picture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77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Pictur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646113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72" descr="Picture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Picture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Picture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4495800"/>
            <a:ext cx="61531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Picture1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62166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Picture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0"/>
            <a:ext cx="59436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 descr="Picture15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6637338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6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2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2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2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42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426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2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2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2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26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26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426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260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2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 nodeType="clickPar">
                      <p:stCondLst>
                        <p:cond delay="indefinite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9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 nodeType="clickPar">
                      <p:stCondLst>
                        <p:cond delay="indefinite"/>
                      </p:stCondLst>
                      <p:childTnLst>
                        <p:par>
                          <p:cTn id="3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/>
      <p:bldP spid="425990" grpId="0" build="p"/>
      <p:bldP spid="425990" grpId="1" build="allAtOnce"/>
      <p:bldP spid="36" grpId="0" build="p"/>
      <p:bldP spid="36" grpId="1" build="allAtOnce"/>
      <p:bldP spid="36" grpId="2" build="allAtOnce"/>
      <p:bldP spid="54" grpId="0" build="p"/>
      <p:bldP spid="54" grpId="1" build="allAtOnce"/>
      <p:bldP spid="56" grpId="0" build="p"/>
      <p:bldP spid="56" grpId="1" build="allAtOnce"/>
      <p:bldP spid="426006" grpId="0" animBg="1"/>
      <p:bldP spid="426006" grpId="1" animBg="1"/>
      <p:bldP spid="426007" grpId="0" animBg="1"/>
      <p:bldP spid="426007" grpId="1" animBg="1"/>
      <p:bldP spid="426008" grpId="0" animBg="1"/>
      <p:bldP spid="426008" grpId="1" animBg="1"/>
      <p:bldP spid="426009" grpId="0" animBg="1"/>
      <p:bldP spid="426009" grpId="1" animBg="1"/>
      <p:bldP spid="426010" grpId="0" animBg="1"/>
      <p:bldP spid="426010" grpId="1" animBg="1"/>
      <p:bldP spid="33" grpId="0"/>
      <p:bldP spid="33" grpId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1" grpId="0"/>
      <p:bldP spid="5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55725" y="41275"/>
            <a:ext cx="595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u="sng">
                <a:latin typeface="Comic Sans MS" panose="030F0702030302020204" pitchFamily="66" charset="0"/>
              </a:rPr>
              <a:t>INTERMOLECULAR FORCES</a:t>
            </a:r>
            <a:endParaRPr lang="en-US" altLang="en-US">
              <a:latin typeface="Comic Sans MS" panose="030F0702030302020204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" y="381000"/>
            <a:ext cx="8991600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3200">
                <a:solidFill>
                  <a:srgbClr val="9900FF"/>
                </a:solidFill>
                <a:latin typeface="Comic Sans MS" pitchFamily="66" charset="0"/>
              </a:rPr>
              <a:t>INTRAMOLECULAR </a:t>
            </a:r>
            <a:r>
              <a:rPr lang="en-US" sz="3200">
                <a:latin typeface="Comic Sans MS" pitchFamily="66" charset="0"/>
              </a:rPr>
              <a:t>&gt; </a:t>
            </a:r>
            <a:r>
              <a:rPr lang="en-US" sz="3200">
                <a:solidFill>
                  <a:srgbClr val="9900FF"/>
                </a:solidFill>
                <a:latin typeface="Comic Sans MS" pitchFamily="66" charset="0"/>
              </a:rPr>
              <a:t>INTERMOLECULAR</a:t>
            </a:r>
          </a:p>
          <a:p>
            <a:pPr>
              <a:defRPr/>
            </a:pPr>
            <a:r>
              <a:rPr lang="en-US"/>
              <a:t>    (covalent, ionic)			(van der Waals, etc)</a:t>
            </a:r>
          </a:p>
          <a:p>
            <a:pPr>
              <a:defRPr/>
            </a:pPr>
            <a:r>
              <a:rPr lang="en-US"/>
              <a:t>    “ </a:t>
            </a:r>
            <a:r>
              <a:rPr lang="en-US" u="sng"/>
              <a:t>between atoms”</a:t>
            </a:r>
            <a:r>
              <a:rPr lang="en-US"/>
              <a:t>			“</a:t>
            </a:r>
            <a:r>
              <a:rPr lang="en-US" u="sng"/>
              <a:t>between molecules”</a:t>
            </a:r>
          </a:p>
          <a:p>
            <a:pPr>
              <a:defRPr/>
            </a:pPr>
            <a:endParaRPr lang="en-US"/>
          </a:p>
          <a:p>
            <a:pPr algn="ctr">
              <a:defRPr/>
            </a:pPr>
            <a:r>
              <a:rPr lang="en-US" sz="3200" u="sng"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TYPES</a:t>
            </a:r>
            <a:endParaRPr lang="en-US" sz="3200">
              <a:solidFill>
                <a:srgbClr val="99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Neutral Molecules:  1. Dipole-dipole forces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				  2. London Dispersion</a:t>
            </a: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				  3. Hydrogen bonding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Symbol" pitchFamily="18" charset="2"/>
            </a:endParaRP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Symbol" pitchFamily="18" charset="2"/>
              </a:rPr>
              <a:t>Ions:			  1.   Ion-dipole force</a:t>
            </a: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4800" y="2286000"/>
            <a:ext cx="8610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Type of interaction			Approximate Energy</a:t>
            </a:r>
          </a:p>
          <a:p>
            <a:r>
              <a:rPr lang="en-US" altLang="en-US"/>
              <a:t>						(kJ/mol)</a:t>
            </a:r>
          </a:p>
          <a:p>
            <a:endParaRPr lang="en-US" altLang="en-US"/>
          </a:p>
          <a:p>
            <a:r>
              <a:rPr lang="en-US" altLang="en-US"/>
              <a:t>Intermolecular</a:t>
            </a:r>
          </a:p>
          <a:p>
            <a:r>
              <a:rPr lang="en-US" altLang="en-US"/>
              <a:t>	van der Waals			0.1 to 10 </a:t>
            </a:r>
          </a:p>
          <a:p>
            <a:r>
              <a:rPr lang="en-US" altLang="en-US"/>
              <a:t>	(London, dipole-dipole)</a:t>
            </a:r>
          </a:p>
          <a:p>
            <a:r>
              <a:rPr lang="en-US" altLang="en-US"/>
              <a:t>	Hydrogen bonding			10 to 40</a:t>
            </a:r>
          </a:p>
          <a:p>
            <a:endParaRPr lang="en-US" altLang="en-US"/>
          </a:p>
          <a:p>
            <a:r>
              <a:rPr lang="en-US" altLang="en-US"/>
              <a:t>Chemical bonding</a:t>
            </a:r>
          </a:p>
          <a:p>
            <a:r>
              <a:rPr lang="en-US" altLang="en-US"/>
              <a:t>	Ionic					100 to 1000</a:t>
            </a:r>
          </a:p>
          <a:p>
            <a:r>
              <a:rPr lang="en-US" altLang="en-US"/>
              <a:t>	Covalent				100 to 1000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0" y="2286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2286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 u="sng">
                <a:solidFill>
                  <a:srgbClr val="000066"/>
                </a:solidFill>
                <a:latin typeface="Comic Sans MS" panose="030F0702030302020204" pitchFamily="66" charset="0"/>
              </a:rPr>
              <a:t>INTERMOLECULAR FORCES</a:t>
            </a:r>
          </a:p>
          <a:p>
            <a:r>
              <a:rPr lang="en-US" altLang="en-US" sz="2000" u="sng">
                <a:solidFill>
                  <a:srgbClr val="000066"/>
                </a:solidFill>
                <a:latin typeface="Comic Sans MS" panose="030F0702030302020204" pitchFamily="66" charset="0"/>
              </a:rPr>
              <a:t>STRENGTH:</a:t>
            </a:r>
            <a:endParaRPr lang="en-US" altLang="en-US" sz="2000">
              <a:solidFill>
                <a:srgbClr val="000066"/>
              </a:solidFill>
              <a:latin typeface="Comic Sans MS" panose="030F0702030302020204" pitchFamily="66" charset="0"/>
            </a:endParaRPr>
          </a:p>
          <a:p>
            <a:r>
              <a:rPr lang="en-US" altLang="en-US" sz="2000">
                <a:solidFill>
                  <a:srgbClr val="000066"/>
                </a:solidFill>
                <a:latin typeface="Comic Sans MS" panose="030F0702030302020204" pitchFamily="66" charset="0"/>
              </a:rPr>
              <a:t>BOILING POINTS AND MELTING POINTS ARE DEPENDENT ON STRENGTH OF INTERMOLECULAR FORCES</a:t>
            </a:r>
            <a:r>
              <a:rPr lang="en-US" altLang="en-US" sz="2000"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en-US" altLang="en-US" sz="2000">
                <a:solidFill>
                  <a:srgbClr val="9900FF"/>
                </a:solidFill>
                <a:latin typeface="Comic Sans MS" panose="030F0702030302020204" pitchFamily="66" charset="0"/>
              </a:rPr>
              <a:t>STRONG FORCE </a:t>
            </a:r>
            <a:r>
              <a:rPr lang="en-US" altLang="en-US" sz="2000">
                <a:solidFill>
                  <a:srgbClr val="9900F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 HIGH BOILING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C3090632-2ED7-4CD4-A1E7-7977A8AE70D9}" type="slidenum">
              <a:rPr lang="en-US" altLang="en-US" sz="1400" b="0"/>
              <a:pPr algn="l"/>
              <a:t>26</a:t>
            </a:fld>
            <a:endParaRPr lang="en-US" altLang="en-US" sz="1400" b="0"/>
          </a:p>
        </p:txBody>
      </p:sp>
      <p:pic>
        <p:nvPicPr>
          <p:cNvPr id="28675" name="Picture 4" descr="11_03-07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724400"/>
            <a:ext cx="27400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65100"/>
            <a:ext cx="72390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Why are molecules attracted to each other? 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42313" cy="43434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Intermolecular attractions are due to attractive forces between opposite charges.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+ ion to </a:t>
            </a:r>
            <a:r>
              <a:rPr lang="en-US" altLang="en-US" sz="2000" smtClean="0">
                <a:ea typeface="Lucida Grande"/>
                <a:cs typeface="Lucida Grande"/>
              </a:rPr>
              <a:t>−</a:t>
            </a:r>
            <a:r>
              <a:rPr lang="en-US" altLang="en-US" sz="2000" smtClean="0"/>
              <a:t> 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+ end of polar molecule to </a:t>
            </a:r>
            <a:r>
              <a:rPr lang="en-US" altLang="en-US" sz="2000" smtClean="0">
                <a:ea typeface="Lucida Grande"/>
                <a:cs typeface="Lucida Grande"/>
              </a:rPr>
              <a:t>−</a:t>
            </a:r>
            <a:r>
              <a:rPr lang="en-US" altLang="en-US" sz="2000" smtClean="0"/>
              <a:t> end of polar molecule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H-bonding especially strong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Even nonpolar molecules will have temporary charges.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larger the charge = stronger attraction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longer the distance = weaker attraction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However, these attractive forces are small relative to the bonding forces between atoms.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generally smaller charges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generally over much larger distances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03D3F23-3E62-4079-AF09-CF459069606F}" type="slidenum">
              <a:rPr lang="en-US" altLang="en-US" sz="1400" b="0"/>
              <a:pPr algn="l"/>
              <a:t>27</a:t>
            </a:fld>
            <a:endParaRPr lang="en-US" altLang="en-US" sz="1400" b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Trends in the Strength of </a:t>
            </a:r>
            <a:br>
              <a:rPr lang="en-US" altLang="en-US" sz="4000" smtClean="0"/>
            </a:br>
            <a:r>
              <a:rPr lang="en-US" altLang="en-US" sz="4000" smtClean="0"/>
              <a:t>Intermolecular Attraction 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stronger the attractions between the atoms or molecules, the more energy it will take to separate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Boiling a liquid requires addition of enough energy to overcome all the attractions between the particles.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however, not breaking the covalent bonds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800" b="1" smtClean="0">
                <a:solidFill>
                  <a:srgbClr val="7030A0"/>
                </a:solidFill>
              </a:rPr>
              <a:t>The higher the normal boiling point of the liquid, the stronger the intermolecular attractive forces</a:t>
            </a:r>
            <a:r>
              <a:rPr lang="en-US" altLang="en-US" sz="2800" b="1" smtClean="0">
                <a:solidFill>
                  <a:srgbClr val="9933FF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685800"/>
            <a:ext cx="86106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/>
          </a:p>
          <a:p>
            <a:r>
              <a:rPr lang="en-US" altLang="en-US" sz="4000" u="sng">
                <a:solidFill>
                  <a:srgbClr val="000066"/>
                </a:solidFill>
              </a:rPr>
              <a:t>LONDON DISPERSION FORCES</a:t>
            </a:r>
            <a:endParaRPr lang="en-US" altLang="en-US" sz="4000">
              <a:solidFill>
                <a:srgbClr val="000066"/>
              </a:solidFill>
            </a:endParaRPr>
          </a:p>
          <a:p>
            <a:r>
              <a:rPr lang="en-US" altLang="en-US" sz="4000">
                <a:solidFill>
                  <a:srgbClr val="000066"/>
                </a:solidFill>
              </a:rPr>
              <a:t>	-  all molecules and compounds</a:t>
            </a:r>
          </a:p>
          <a:p>
            <a:r>
              <a:rPr lang="en-US" altLang="en-US" sz="4000">
                <a:solidFill>
                  <a:srgbClr val="000066"/>
                </a:solidFill>
              </a:rPr>
              <a:t>	-  involves instantaneous dipoles</a:t>
            </a:r>
          </a:p>
          <a:p>
            <a:r>
              <a:rPr lang="en-US" altLang="en-US" sz="4000">
                <a:solidFill>
                  <a:srgbClr val="000066"/>
                </a:solidFill>
              </a:rPr>
              <a:t>	-  strength is dependent on Molar Mass (size)</a:t>
            </a:r>
          </a:p>
          <a:p>
            <a:r>
              <a:rPr lang="en-US" altLang="en-US" sz="4000">
                <a:solidFill>
                  <a:srgbClr val="000066"/>
                </a:solidFill>
              </a:rPr>
              <a:t>	-  contributes more than dipole-dipole</a:t>
            </a:r>
          </a:p>
          <a:p>
            <a:r>
              <a:rPr lang="en-US" altLang="en-US" sz="4000">
                <a:solidFill>
                  <a:srgbClr val="000066"/>
                </a:solidFill>
              </a:rPr>
              <a:t>	-  shape contributes to strength</a:t>
            </a:r>
            <a:r>
              <a:rPr lang="en-US" altLang="en-US" sz="4000"/>
              <a:t>  </a:t>
            </a:r>
            <a:endParaRPr lang="en-US" altLang="en-US" sz="40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6E633D4-704A-4EA0-8CC4-8E85671F1BA3}" type="slidenum">
              <a:rPr lang="en-US" altLang="en-US" sz="1400" b="0"/>
              <a:pPr algn="l"/>
              <a:t>29</a:t>
            </a:fld>
            <a:endParaRPr lang="en-US" altLang="en-US" sz="1400" b="0"/>
          </a:p>
        </p:txBody>
      </p:sp>
      <p:pic>
        <p:nvPicPr>
          <p:cNvPr id="175109" name="Picture 5" descr="11_03-08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6775"/>
            <a:ext cx="8077200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0" name="Picture 6" descr="11_04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114425"/>
            <a:ext cx="85598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0FB217D7-A983-4998-A226-F6F8FBEBA4D1}" type="slidenum">
              <a:rPr lang="en-US" altLang="en-US" sz="1400" b="0"/>
              <a:pPr algn="l"/>
              <a:t>3</a:t>
            </a:fld>
            <a:endParaRPr lang="en-US" altLang="en-US" sz="1400" b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905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States and Degrees of Freedom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molecules in a gas have complete freedom of motion.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Their kinetic energy overcomes the attractive forces between the molecules.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molecules in a solid are locked in place; they cannot move around.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Though they do vibrate, they don’t have enough kinetic energy to overcome the attractive forces.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molecules in a liquid have limited freedom—they can move around a little within the structure of the liquid.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They have enough kinetic energy to overcome some of the attractive forces, but not enough to escape each 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EDB1972-B4C5-48E5-8E90-4DDC914136E2}" type="slidenum">
              <a:rPr lang="en-US" altLang="en-US" sz="1400" b="0"/>
              <a:pPr algn="l"/>
              <a:t>30</a:t>
            </a:fld>
            <a:endParaRPr lang="en-US" altLang="en-US" sz="1400" b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1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Size of the Induced Dipole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400800" cy="47244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magnitude of the induced dipole depends on several factors.</a:t>
            </a:r>
          </a:p>
          <a:p>
            <a:pPr eaLnBrk="1" hangingPunct="1"/>
            <a:r>
              <a:rPr lang="en-US" altLang="en-US" sz="2400" smtClean="0"/>
              <a:t>polarizability of the electrons</a:t>
            </a:r>
          </a:p>
          <a:p>
            <a:pPr lvl="1" eaLnBrk="1" hangingPunct="1"/>
            <a:r>
              <a:rPr lang="en-US" altLang="en-US" sz="2000" smtClean="0"/>
              <a:t>volume of the electron cloud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larger molar mass = more electrons = larger electron cloud = increased polarizability = stronger attractions</a:t>
            </a:r>
            <a:endParaRPr lang="en-US" altLang="en-US" sz="2400" smtClean="0">
              <a:solidFill>
                <a:srgbClr val="7030A0"/>
              </a:solidFill>
            </a:endParaRPr>
          </a:p>
          <a:p>
            <a:pPr eaLnBrk="1" hangingPunct="1"/>
            <a:r>
              <a:rPr lang="en-US" altLang="en-US" sz="2400" smtClean="0"/>
              <a:t>shape of the molecule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more surface-to-surface contact = larger induced dipole = stronger attraction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0" y="1219200"/>
            <a:ext cx="2057400" cy="1500188"/>
            <a:chOff x="945" y="2832"/>
            <a:chExt cx="1296" cy="945"/>
          </a:xfrm>
        </p:grpSpPr>
        <p:sp>
          <p:nvSpPr>
            <p:cNvPr id="32821" name="Oval 5"/>
            <p:cNvSpPr>
              <a:spLocks noChangeArrowheads="1"/>
            </p:cNvSpPr>
            <p:nvPr/>
          </p:nvSpPr>
          <p:spPr bwMode="auto">
            <a:xfrm>
              <a:off x="945" y="3345"/>
              <a:ext cx="1296" cy="432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22" name="Oval 6"/>
            <p:cNvSpPr>
              <a:spLocks noChangeArrowheads="1"/>
            </p:cNvSpPr>
            <p:nvPr/>
          </p:nvSpPr>
          <p:spPr bwMode="auto">
            <a:xfrm>
              <a:off x="945" y="2832"/>
              <a:ext cx="1296" cy="432"/>
            </a:xfrm>
            <a:prstGeom prst="ellipse">
              <a:avLst/>
            </a:prstGeom>
            <a:solidFill>
              <a:srgbClr val="114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23" name="Rectangle 7"/>
            <p:cNvSpPr>
              <a:spLocks noChangeArrowheads="1"/>
            </p:cNvSpPr>
            <p:nvPr/>
          </p:nvSpPr>
          <p:spPr bwMode="auto">
            <a:xfrm>
              <a:off x="999" y="3010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4" name="Rectangle 8"/>
            <p:cNvSpPr>
              <a:spLocks noChangeArrowheads="1"/>
            </p:cNvSpPr>
            <p:nvPr/>
          </p:nvSpPr>
          <p:spPr bwMode="auto">
            <a:xfrm>
              <a:off x="1143" y="3058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5" name="Rectangle 9"/>
            <p:cNvSpPr>
              <a:spLocks noChangeArrowheads="1"/>
            </p:cNvSpPr>
            <p:nvPr/>
          </p:nvSpPr>
          <p:spPr bwMode="auto">
            <a:xfrm>
              <a:off x="1287" y="3106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6" name="Rectangle 10"/>
            <p:cNvSpPr>
              <a:spLocks noChangeArrowheads="1"/>
            </p:cNvSpPr>
            <p:nvPr/>
          </p:nvSpPr>
          <p:spPr bwMode="auto">
            <a:xfrm>
              <a:off x="1479" y="3106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7" name="Rectangle 11"/>
            <p:cNvSpPr>
              <a:spLocks noChangeArrowheads="1"/>
            </p:cNvSpPr>
            <p:nvPr/>
          </p:nvSpPr>
          <p:spPr bwMode="auto">
            <a:xfrm>
              <a:off x="1671" y="3106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8" name="Rectangle 12"/>
            <p:cNvSpPr>
              <a:spLocks noChangeArrowheads="1"/>
            </p:cNvSpPr>
            <p:nvPr/>
          </p:nvSpPr>
          <p:spPr bwMode="auto">
            <a:xfrm>
              <a:off x="1863" y="3058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29" name="Rectangle 13"/>
            <p:cNvSpPr>
              <a:spLocks noChangeArrowheads="1"/>
            </p:cNvSpPr>
            <p:nvPr/>
          </p:nvSpPr>
          <p:spPr bwMode="auto">
            <a:xfrm>
              <a:off x="2007" y="3010"/>
              <a:ext cx="19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30" name="Rectangle 14"/>
            <p:cNvSpPr>
              <a:spLocks noChangeArrowheads="1"/>
            </p:cNvSpPr>
            <p:nvPr/>
          </p:nvSpPr>
          <p:spPr bwMode="auto">
            <a:xfrm>
              <a:off x="999" y="3394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1" name="Rectangle 15"/>
            <p:cNvSpPr>
              <a:spLocks noChangeArrowheads="1"/>
            </p:cNvSpPr>
            <p:nvPr/>
          </p:nvSpPr>
          <p:spPr bwMode="auto">
            <a:xfrm>
              <a:off x="1095" y="3346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2" name="Rectangle 16"/>
            <p:cNvSpPr>
              <a:spLocks noChangeArrowheads="1"/>
            </p:cNvSpPr>
            <p:nvPr/>
          </p:nvSpPr>
          <p:spPr bwMode="auto">
            <a:xfrm>
              <a:off x="1287" y="3298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3" name="Rectangle 17"/>
            <p:cNvSpPr>
              <a:spLocks noChangeArrowheads="1"/>
            </p:cNvSpPr>
            <p:nvPr/>
          </p:nvSpPr>
          <p:spPr bwMode="auto">
            <a:xfrm>
              <a:off x="1479" y="3298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4" name="Rectangle 18"/>
            <p:cNvSpPr>
              <a:spLocks noChangeArrowheads="1"/>
            </p:cNvSpPr>
            <p:nvPr/>
          </p:nvSpPr>
          <p:spPr bwMode="auto">
            <a:xfrm>
              <a:off x="1671" y="3298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5" name="Rectangle 19"/>
            <p:cNvSpPr>
              <a:spLocks noChangeArrowheads="1"/>
            </p:cNvSpPr>
            <p:nvPr/>
          </p:nvSpPr>
          <p:spPr bwMode="auto">
            <a:xfrm>
              <a:off x="1863" y="3346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36" name="Rectangle 20"/>
            <p:cNvSpPr>
              <a:spLocks noChangeArrowheads="1"/>
            </p:cNvSpPr>
            <p:nvPr/>
          </p:nvSpPr>
          <p:spPr bwMode="auto">
            <a:xfrm>
              <a:off x="2007" y="3394"/>
              <a:ext cx="16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391400" y="4114800"/>
            <a:ext cx="1166813" cy="2308225"/>
            <a:chOff x="3537" y="2578"/>
            <a:chExt cx="809" cy="1694"/>
          </a:xfrm>
        </p:grpSpPr>
        <p:sp>
          <p:nvSpPr>
            <p:cNvPr id="32809" name="Oval 22"/>
            <p:cNvSpPr>
              <a:spLocks noChangeArrowheads="1"/>
            </p:cNvSpPr>
            <p:nvPr/>
          </p:nvSpPr>
          <p:spPr bwMode="auto">
            <a:xfrm>
              <a:off x="3537" y="3504"/>
              <a:ext cx="768" cy="768"/>
            </a:xfrm>
            <a:prstGeom prst="ellipse">
              <a:avLst/>
            </a:prstGeom>
            <a:solidFill>
              <a:srgbClr val="FC01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0" name="Oval 23"/>
            <p:cNvSpPr>
              <a:spLocks noChangeArrowheads="1"/>
            </p:cNvSpPr>
            <p:nvPr/>
          </p:nvSpPr>
          <p:spPr bwMode="auto">
            <a:xfrm>
              <a:off x="3541" y="2578"/>
              <a:ext cx="760" cy="760"/>
            </a:xfrm>
            <a:prstGeom prst="ellipse">
              <a:avLst/>
            </a:prstGeom>
            <a:solidFill>
              <a:srgbClr val="114FFB"/>
            </a:solidFill>
            <a:ln w="12700">
              <a:solidFill>
                <a:srgbClr val="114FFB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811" name="Rectangle 24"/>
            <p:cNvSpPr>
              <a:spLocks noChangeArrowheads="1"/>
            </p:cNvSpPr>
            <p:nvPr/>
          </p:nvSpPr>
          <p:spPr bwMode="auto">
            <a:xfrm>
              <a:off x="3543" y="2962"/>
              <a:ext cx="21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12" name="Rectangle 25"/>
            <p:cNvSpPr>
              <a:spLocks noChangeArrowheads="1"/>
            </p:cNvSpPr>
            <p:nvPr/>
          </p:nvSpPr>
          <p:spPr bwMode="auto">
            <a:xfrm>
              <a:off x="3639" y="3106"/>
              <a:ext cx="21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13" name="Rectangle 26"/>
            <p:cNvSpPr>
              <a:spLocks noChangeArrowheads="1"/>
            </p:cNvSpPr>
            <p:nvPr/>
          </p:nvSpPr>
          <p:spPr bwMode="auto">
            <a:xfrm>
              <a:off x="3831" y="3154"/>
              <a:ext cx="215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14" name="Rectangle 27"/>
            <p:cNvSpPr>
              <a:spLocks noChangeArrowheads="1"/>
            </p:cNvSpPr>
            <p:nvPr/>
          </p:nvSpPr>
          <p:spPr bwMode="auto">
            <a:xfrm>
              <a:off x="4024" y="3106"/>
              <a:ext cx="21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15" name="Rectangle 28"/>
            <p:cNvSpPr>
              <a:spLocks noChangeArrowheads="1"/>
            </p:cNvSpPr>
            <p:nvPr/>
          </p:nvSpPr>
          <p:spPr bwMode="auto">
            <a:xfrm>
              <a:off x="4119" y="2962"/>
              <a:ext cx="21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+</a:t>
              </a:r>
            </a:p>
          </p:txBody>
        </p:sp>
        <p:sp>
          <p:nvSpPr>
            <p:cNvPr id="32816" name="Rectangle 29"/>
            <p:cNvSpPr>
              <a:spLocks noChangeArrowheads="1"/>
            </p:cNvSpPr>
            <p:nvPr/>
          </p:nvSpPr>
          <p:spPr bwMode="auto">
            <a:xfrm>
              <a:off x="3543" y="3682"/>
              <a:ext cx="17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17" name="Rectangle 30"/>
            <p:cNvSpPr>
              <a:spLocks noChangeArrowheads="1"/>
            </p:cNvSpPr>
            <p:nvPr/>
          </p:nvSpPr>
          <p:spPr bwMode="auto">
            <a:xfrm>
              <a:off x="3639" y="3538"/>
              <a:ext cx="1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18" name="Rectangle 31"/>
            <p:cNvSpPr>
              <a:spLocks noChangeArrowheads="1"/>
            </p:cNvSpPr>
            <p:nvPr/>
          </p:nvSpPr>
          <p:spPr bwMode="auto">
            <a:xfrm>
              <a:off x="3831" y="3442"/>
              <a:ext cx="17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19" name="Rectangle 32"/>
            <p:cNvSpPr>
              <a:spLocks noChangeArrowheads="1"/>
            </p:cNvSpPr>
            <p:nvPr/>
          </p:nvSpPr>
          <p:spPr bwMode="auto">
            <a:xfrm>
              <a:off x="4024" y="3490"/>
              <a:ext cx="17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  <p:sp>
          <p:nvSpPr>
            <p:cNvPr id="32820" name="Rectangle 33"/>
            <p:cNvSpPr>
              <a:spLocks noChangeArrowheads="1"/>
            </p:cNvSpPr>
            <p:nvPr/>
          </p:nvSpPr>
          <p:spPr bwMode="auto">
            <a:xfrm>
              <a:off x="4167" y="3682"/>
              <a:ext cx="17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solidFill>
                    <a:srgbClr val="FFFF66"/>
                  </a:solidFill>
                </a:rPr>
                <a:t>-</a:t>
              </a:r>
            </a:p>
          </p:txBody>
        </p:sp>
      </p:grpSp>
      <p:sp>
        <p:nvSpPr>
          <p:cNvPr id="18466" name="Text Box 34"/>
          <p:cNvSpPr txBox="1">
            <a:spLocks noChangeArrowheads="1"/>
          </p:cNvSpPr>
          <p:nvPr/>
        </p:nvSpPr>
        <p:spPr bwMode="auto">
          <a:xfrm>
            <a:off x="6559550" y="2895600"/>
            <a:ext cx="2584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Molecules that are flat have more surface interaction than spherical ones.</a:t>
            </a: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172200" y="4495800"/>
            <a:ext cx="2824163" cy="1870075"/>
            <a:chOff x="2592" y="3024"/>
            <a:chExt cx="1779" cy="1178"/>
          </a:xfrm>
        </p:grpSpPr>
        <p:grpSp>
          <p:nvGrpSpPr>
            <p:cNvPr id="32778" name="Group 89"/>
            <p:cNvGrpSpPr>
              <a:grpSpLocks/>
            </p:cNvGrpSpPr>
            <p:nvPr/>
          </p:nvGrpSpPr>
          <p:grpSpPr bwMode="auto">
            <a:xfrm>
              <a:off x="2592" y="3024"/>
              <a:ext cx="1776" cy="591"/>
              <a:chOff x="2592" y="3024"/>
              <a:chExt cx="1776" cy="591"/>
            </a:xfrm>
          </p:grpSpPr>
          <p:sp>
            <p:nvSpPr>
              <p:cNvPr id="32794" name="Oval 54"/>
              <p:cNvSpPr>
                <a:spLocks noChangeArrowheads="1"/>
              </p:cNvSpPr>
              <p:nvPr/>
            </p:nvSpPr>
            <p:spPr bwMode="auto">
              <a:xfrm>
                <a:off x="2592" y="3024"/>
                <a:ext cx="1776" cy="520"/>
              </a:xfrm>
              <a:prstGeom prst="ellipse">
                <a:avLst/>
              </a:prstGeom>
              <a:solidFill>
                <a:srgbClr val="114F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95" name="Rectangle 55"/>
              <p:cNvSpPr>
                <a:spLocks noChangeArrowheads="1"/>
              </p:cNvSpPr>
              <p:nvPr/>
            </p:nvSpPr>
            <p:spPr bwMode="auto">
              <a:xfrm>
                <a:off x="2711" y="3275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796" name="Rectangle 56"/>
              <p:cNvSpPr>
                <a:spLocks noChangeArrowheads="1"/>
              </p:cNvSpPr>
              <p:nvPr/>
            </p:nvSpPr>
            <p:spPr bwMode="auto">
              <a:xfrm>
                <a:off x="2947" y="3323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797" name="Rectangle 57"/>
              <p:cNvSpPr>
                <a:spLocks noChangeArrowheads="1"/>
              </p:cNvSpPr>
              <p:nvPr/>
            </p:nvSpPr>
            <p:spPr bwMode="auto">
              <a:xfrm>
                <a:off x="3066" y="3354"/>
                <a:ext cx="196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798" name="Rectangle 58"/>
              <p:cNvSpPr>
                <a:spLocks noChangeArrowheads="1"/>
              </p:cNvSpPr>
              <p:nvPr/>
            </p:nvSpPr>
            <p:spPr bwMode="auto">
              <a:xfrm>
                <a:off x="3304" y="338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799" name="Rectangle 59"/>
              <p:cNvSpPr>
                <a:spLocks noChangeArrowheads="1"/>
              </p:cNvSpPr>
              <p:nvPr/>
            </p:nvSpPr>
            <p:spPr bwMode="auto">
              <a:xfrm>
                <a:off x="3539" y="338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0" name="Rectangle 60"/>
              <p:cNvSpPr>
                <a:spLocks noChangeArrowheads="1"/>
              </p:cNvSpPr>
              <p:nvPr/>
            </p:nvSpPr>
            <p:spPr bwMode="auto">
              <a:xfrm>
                <a:off x="3782" y="3339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1" name="Rectangle 61"/>
              <p:cNvSpPr>
                <a:spLocks noChangeArrowheads="1"/>
              </p:cNvSpPr>
              <p:nvPr/>
            </p:nvSpPr>
            <p:spPr bwMode="auto">
              <a:xfrm>
                <a:off x="4010" y="3275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2" name="Rectangle 70"/>
              <p:cNvSpPr>
                <a:spLocks noChangeArrowheads="1"/>
              </p:cNvSpPr>
              <p:nvPr/>
            </p:nvSpPr>
            <p:spPr bwMode="auto">
              <a:xfrm>
                <a:off x="2829" y="3312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3" name="Rectangle 69"/>
              <p:cNvSpPr>
                <a:spLocks noChangeArrowheads="1"/>
              </p:cNvSpPr>
              <p:nvPr/>
            </p:nvSpPr>
            <p:spPr bwMode="auto">
              <a:xfrm>
                <a:off x="2592" y="3216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4" name="Rectangle 71"/>
              <p:cNvSpPr>
                <a:spLocks noChangeArrowheads="1"/>
              </p:cNvSpPr>
              <p:nvPr/>
            </p:nvSpPr>
            <p:spPr bwMode="auto">
              <a:xfrm>
                <a:off x="3185" y="3371"/>
                <a:ext cx="196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5" name="Rectangle 72"/>
              <p:cNvSpPr>
                <a:spLocks noChangeArrowheads="1"/>
              </p:cNvSpPr>
              <p:nvPr/>
            </p:nvSpPr>
            <p:spPr bwMode="auto">
              <a:xfrm>
                <a:off x="3422" y="3386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6" name="Rectangle 73"/>
              <p:cNvSpPr>
                <a:spLocks noChangeArrowheads="1"/>
              </p:cNvSpPr>
              <p:nvPr/>
            </p:nvSpPr>
            <p:spPr bwMode="auto">
              <a:xfrm>
                <a:off x="3656" y="3360"/>
                <a:ext cx="194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7" name="Rectangle 74"/>
              <p:cNvSpPr>
                <a:spLocks noChangeArrowheads="1"/>
              </p:cNvSpPr>
              <p:nvPr/>
            </p:nvSpPr>
            <p:spPr bwMode="auto">
              <a:xfrm>
                <a:off x="3892" y="3312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  <p:sp>
            <p:nvSpPr>
              <p:cNvPr id="32808" name="Rectangle 75"/>
              <p:cNvSpPr>
                <a:spLocks noChangeArrowheads="1"/>
              </p:cNvSpPr>
              <p:nvPr/>
            </p:nvSpPr>
            <p:spPr bwMode="auto">
              <a:xfrm>
                <a:off x="4128" y="3216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</a:rPr>
                  <a:t>+</a:t>
                </a:r>
              </a:p>
            </p:txBody>
          </p:sp>
        </p:grpSp>
        <p:grpSp>
          <p:nvGrpSpPr>
            <p:cNvPr id="32779" name="Group 88"/>
            <p:cNvGrpSpPr>
              <a:grpSpLocks/>
            </p:cNvGrpSpPr>
            <p:nvPr/>
          </p:nvGrpSpPr>
          <p:grpSpPr bwMode="auto">
            <a:xfrm>
              <a:off x="2592" y="3600"/>
              <a:ext cx="1779" cy="602"/>
              <a:chOff x="912" y="3518"/>
              <a:chExt cx="1779" cy="602"/>
            </a:xfrm>
          </p:grpSpPr>
          <p:sp>
            <p:nvSpPr>
              <p:cNvPr id="32780" name="Oval 36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1776" cy="520"/>
              </a:xfrm>
              <a:prstGeom prst="ellipse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2781" name="Rectangle 48"/>
              <p:cNvSpPr>
                <a:spLocks noChangeArrowheads="1"/>
              </p:cNvSpPr>
              <p:nvPr/>
            </p:nvSpPr>
            <p:spPr bwMode="auto">
              <a:xfrm>
                <a:off x="1704" y="3518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2" name="Rectangle 76"/>
              <p:cNvSpPr>
                <a:spLocks noChangeArrowheads="1"/>
              </p:cNvSpPr>
              <p:nvPr/>
            </p:nvSpPr>
            <p:spPr bwMode="auto">
              <a:xfrm>
                <a:off x="1842" y="3532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3" name="Rectangle 77"/>
              <p:cNvSpPr>
                <a:spLocks noChangeArrowheads="1"/>
              </p:cNvSpPr>
              <p:nvPr/>
            </p:nvSpPr>
            <p:spPr bwMode="auto">
              <a:xfrm>
                <a:off x="1572" y="3518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4" name="Rectangle 78"/>
              <p:cNvSpPr>
                <a:spLocks noChangeArrowheads="1"/>
              </p:cNvSpPr>
              <p:nvPr/>
            </p:nvSpPr>
            <p:spPr bwMode="auto">
              <a:xfrm>
                <a:off x="1968" y="3544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5" name="Rectangle 79"/>
              <p:cNvSpPr>
                <a:spLocks noChangeArrowheads="1"/>
              </p:cNvSpPr>
              <p:nvPr/>
            </p:nvSpPr>
            <p:spPr bwMode="auto">
              <a:xfrm>
                <a:off x="1440" y="3531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6" name="Rectangle 80"/>
              <p:cNvSpPr>
                <a:spLocks noChangeArrowheads="1"/>
              </p:cNvSpPr>
              <p:nvPr/>
            </p:nvSpPr>
            <p:spPr bwMode="auto">
              <a:xfrm>
                <a:off x="2100" y="3565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7" name="Rectangle 81"/>
              <p:cNvSpPr>
                <a:spLocks noChangeArrowheads="1"/>
              </p:cNvSpPr>
              <p:nvPr/>
            </p:nvSpPr>
            <p:spPr bwMode="auto">
              <a:xfrm>
                <a:off x="1308" y="3552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8" name="Rectangle 82"/>
              <p:cNvSpPr>
                <a:spLocks noChangeArrowheads="1"/>
              </p:cNvSpPr>
              <p:nvPr/>
            </p:nvSpPr>
            <p:spPr bwMode="auto">
              <a:xfrm>
                <a:off x="2232" y="3600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89" name="Rectangle 83"/>
              <p:cNvSpPr>
                <a:spLocks noChangeArrowheads="1"/>
              </p:cNvSpPr>
              <p:nvPr/>
            </p:nvSpPr>
            <p:spPr bwMode="auto">
              <a:xfrm>
                <a:off x="1176" y="3600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90" name="Rectangle 84"/>
              <p:cNvSpPr>
                <a:spLocks noChangeArrowheads="1"/>
              </p:cNvSpPr>
              <p:nvPr/>
            </p:nvSpPr>
            <p:spPr bwMode="auto">
              <a:xfrm>
                <a:off x="2364" y="3648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91" name="Rectangle 85"/>
              <p:cNvSpPr>
                <a:spLocks noChangeArrowheads="1"/>
              </p:cNvSpPr>
              <p:nvPr/>
            </p:nvSpPr>
            <p:spPr bwMode="auto">
              <a:xfrm>
                <a:off x="1044" y="3648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92" name="Rectangle 86"/>
              <p:cNvSpPr>
                <a:spLocks noChangeArrowheads="1"/>
              </p:cNvSpPr>
              <p:nvPr/>
            </p:nvSpPr>
            <p:spPr bwMode="auto">
              <a:xfrm>
                <a:off x="912" y="3696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  <p:sp>
            <p:nvSpPr>
              <p:cNvPr id="32793" name="Rectangle 87"/>
              <p:cNvSpPr>
                <a:spLocks noChangeArrowheads="1"/>
              </p:cNvSpPr>
              <p:nvPr/>
            </p:nvSpPr>
            <p:spPr bwMode="auto">
              <a:xfrm>
                <a:off x="2496" y="3696"/>
                <a:ext cx="195" cy="2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 sz="1800">
                    <a:solidFill>
                      <a:srgbClr val="FFFF66"/>
                    </a:solidFill>
                    <a:cs typeface="Times New Roman" panose="02020603050405020304" pitchFamily="18" charset="0"/>
                  </a:rPr>
                  <a:t>−</a:t>
                </a:r>
              </a:p>
            </p:txBody>
          </p:sp>
        </p:grpSp>
      </p:grpSp>
      <p:sp>
        <p:nvSpPr>
          <p:cNvPr id="18523" name="Text Box 91"/>
          <p:cNvSpPr txBox="1">
            <a:spLocks noChangeArrowheads="1"/>
          </p:cNvSpPr>
          <p:nvPr/>
        </p:nvSpPr>
        <p:spPr bwMode="auto">
          <a:xfrm>
            <a:off x="6278563" y="2971800"/>
            <a:ext cx="28654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Larger molecules have more electrons, leading to increased polarizability.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6" grpId="0"/>
      <p:bldP spid="18523" grpId="0"/>
      <p:bldP spid="1852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29114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noble gases are all nonpolar atomic elements.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304800" y="1676400"/>
            <a:ext cx="3276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As the molar mass increases, the number of electrons increases.  Therefore, the strength of the dispersion forces increases.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D0539D8-8E31-42B4-8D0B-89BF4FC769D9}" type="slidenum">
              <a:rPr lang="en-US" altLang="en-US" sz="1400" b="0"/>
              <a:pPr algn="l"/>
              <a:t>31</a:t>
            </a:fld>
            <a:endParaRPr lang="en-US" altLang="en-US" sz="1400" b="0"/>
          </a:p>
        </p:txBody>
      </p:sp>
      <p:sp>
        <p:nvSpPr>
          <p:cNvPr id="3379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Effect of Molecular Size</a:t>
            </a:r>
            <a:br>
              <a:rPr lang="en-US" altLang="en-US" sz="4000" smtClean="0"/>
            </a:br>
            <a:r>
              <a:rPr lang="en-US" altLang="en-US" sz="4000" smtClean="0"/>
              <a:t>on Size of Dispersion Force</a:t>
            </a:r>
          </a:p>
        </p:txBody>
      </p:sp>
      <p:pic>
        <p:nvPicPr>
          <p:cNvPr id="33798" name="Picture 5" descr="11_T0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362075"/>
            <a:ext cx="4292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304800" y="4267200"/>
            <a:ext cx="3352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The stronger the attractive forces between the molecules, the higher the boiling point will be.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8" grpId="0"/>
      <p:bldP spid="177158" grpId="1"/>
      <p:bldP spid="177159" grpId="0"/>
      <p:bldP spid="1771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198B2B7-FE7E-41AA-A86B-6ED73CA86555}" type="slidenum">
              <a:rPr lang="en-US" altLang="en-US" sz="1400" b="0"/>
              <a:pPr algn="l"/>
              <a:t>32</a:t>
            </a:fld>
            <a:endParaRPr lang="en-US" altLang="en-US" sz="1400" b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Effect of Molecular Shape</a:t>
            </a:r>
            <a:br>
              <a:rPr lang="en-US" altLang="en-US" sz="4000" smtClean="0"/>
            </a:br>
            <a:r>
              <a:rPr lang="en-US" altLang="en-US" sz="4000" smtClean="0"/>
              <a:t>on Size of Dispersion Force</a:t>
            </a:r>
          </a:p>
        </p:txBody>
      </p:sp>
      <p:pic>
        <p:nvPicPr>
          <p:cNvPr id="26629" name="Picture 5" descr="11_05a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71688"/>
            <a:ext cx="701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11_04-02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2116138"/>
            <a:ext cx="7696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6106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200">
              <a:solidFill>
                <a:srgbClr val="006600"/>
              </a:solidFill>
            </a:endParaRPr>
          </a:p>
          <a:p>
            <a:r>
              <a:rPr lang="en-US" altLang="en-US" sz="4000" u="sng"/>
              <a:t>DIPOLE-DIPOLE FORCES</a:t>
            </a:r>
          </a:p>
          <a:p>
            <a:r>
              <a:rPr lang="en-US" altLang="en-US" sz="4000"/>
              <a:t>	-  between neutral polar molecules </a:t>
            </a:r>
          </a:p>
          <a:p>
            <a:r>
              <a:rPr lang="en-US" altLang="en-US" sz="4000"/>
              <a:t>	-  weaker force than ion-dipole</a:t>
            </a:r>
          </a:p>
          <a:p>
            <a:r>
              <a:rPr lang="en-US" altLang="en-US" sz="4000"/>
              <a:t>	-  positive dipole attracted to negative dipole</a:t>
            </a:r>
          </a:p>
          <a:p>
            <a:r>
              <a:rPr lang="en-US" altLang="en-US" sz="4000"/>
              <a:t>	-  molecules should be relatively close together</a:t>
            </a:r>
          </a:p>
          <a:p>
            <a:r>
              <a:rPr lang="en-US" altLang="en-US" sz="4000"/>
              <a:t>	-  strength is dependent on polarity of bonds.</a:t>
            </a:r>
          </a:p>
          <a:p>
            <a:endParaRPr lang="en-US" altLang="en-US" sz="1200"/>
          </a:p>
          <a:p>
            <a:endParaRPr lang="en-US" altLang="en-US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AF11B5AD-135B-4DA3-AF4F-3F7FB05BDEF9}" type="slidenum">
              <a:rPr lang="en-US" altLang="en-US" sz="1400" b="0"/>
              <a:pPr algn="l"/>
              <a:t>34</a:t>
            </a:fld>
            <a:endParaRPr lang="en-US" altLang="en-US" sz="1400" b="0"/>
          </a:p>
        </p:txBody>
      </p:sp>
      <p:pic>
        <p:nvPicPr>
          <p:cNvPr id="36867" name="Picture 4" descr="11_0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070100"/>
            <a:ext cx="51863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Pictur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7244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1F77BB9-07D9-4C2B-9363-9A39A374DECF}" type="slidenum">
              <a:rPr lang="en-US" altLang="en-US" sz="1400" b="0"/>
              <a:pPr algn="l"/>
              <a:t>35</a:t>
            </a:fld>
            <a:endParaRPr lang="en-US" altLang="en-US" sz="1400" b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Example 11.1b Determine if dipole–dipole attractions occur between CH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Cl</a:t>
            </a:r>
            <a:r>
              <a:rPr lang="en-US" altLang="en-US" sz="3200" baseline="-25000" smtClean="0"/>
              <a:t>2</a:t>
            </a:r>
            <a:r>
              <a:rPr lang="en-US" altLang="en-US" sz="3200" smtClean="0"/>
              <a:t> molecules.</a:t>
            </a: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2362200" y="32766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20000"/>
            </a:pPr>
            <a:r>
              <a:rPr lang="en-US" altLang="en-US" sz="1900">
                <a:latin typeface="Arial" panose="020B0604020202020204" pitchFamily="34" charset="0"/>
              </a:rPr>
              <a:t>Molecules that have dipole–dipole attractions must be polar.</a:t>
            </a:r>
          </a:p>
          <a:p>
            <a:pPr>
              <a:buSzPct val="120000"/>
            </a:pPr>
            <a:endParaRPr lang="en-US" altLang="en-US" sz="1900">
              <a:latin typeface="Arial" panose="020B0604020202020204" pitchFamily="34" charset="0"/>
            </a:endParaRPr>
          </a:p>
        </p:txBody>
      </p:sp>
      <p:sp>
        <p:nvSpPr>
          <p:cNvPr id="397318" name="Rectangle 6"/>
          <p:cNvSpPr>
            <a:spLocks noChangeArrowheads="1"/>
          </p:cNvSpPr>
          <p:nvPr/>
        </p:nvSpPr>
        <p:spPr bwMode="auto">
          <a:xfrm>
            <a:off x="2362200" y="12192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200">
                <a:latin typeface="Arial" panose="020B0604020202020204" pitchFamily="34" charset="0"/>
              </a:rPr>
              <a:t>CH</a:t>
            </a:r>
            <a:r>
              <a:rPr lang="en-US" altLang="en-US" sz="2200" baseline="-25000">
                <a:latin typeface="Arial" panose="020B0604020202020204" pitchFamily="34" charset="0"/>
              </a:rPr>
              <a:t>2</a:t>
            </a:r>
            <a:r>
              <a:rPr lang="en-US" altLang="en-US" sz="2200">
                <a:latin typeface="Arial" panose="020B0604020202020204" pitchFamily="34" charset="0"/>
              </a:rPr>
              <a:t>Cl</a:t>
            </a:r>
            <a:r>
              <a:rPr lang="en-US" altLang="en-US" sz="2200" baseline="-25000">
                <a:latin typeface="Arial" panose="020B0604020202020204" pitchFamily="34" charset="0"/>
              </a:rPr>
              <a:t>2</a:t>
            </a:r>
            <a:r>
              <a:rPr lang="en-US" altLang="en-US" sz="2200">
                <a:latin typeface="Arial" panose="020B0604020202020204" pitchFamily="34" charset="0"/>
              </a:rPr>
              <a:t>, EN C = 2.5, H = 2.1, Cl = 3.0</a:t>
            </a:r>
          </a:p>
          <a:p>
            <a:pPr>
              <a:spcBef>
                <a:spcPct val="10000"/>
              </a:spcBef>
              <a:buSzPct val="120000"/>
            </a:pPr>
            <a:r>
              <a:rPr lang="en-US" altLang="en-US" sz="2200">
                <a:latin typeface="Arial" panose="020B0604020202020204" pitchFamily="34" charset="0"/>
              </a:rPr>
              <a:t>Are dipole–dipole attractions present?</a:t>
            </a:r>
          </a:p>
        </p:txBody>
      </p:sp>
      <p:sp>
        <p:nvSpPr>
          <p:cNvPr id="37894" name="Line 7"/>
          <p:cNvSpPr>
            <a:spLocks noChangeShapeType="1"/>
          </p:cNvSpPr>
          <p:nvPr/>
        </p:nvSpPr>
        <p:spPr bwMode="auto">
          <a:xfrm>
            <a:off x="152400" y="1219200"/>
            <a:ext cx="88392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>
            <a:off x="152400" y="21336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142875" y="6196013"/>
            <a:ext cx="8848725" cy="2381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Rectangle 11"/>
          <p:cNvSpPr>
            <a:spLocks noChangeArrowheads="1"/>
          </p:cNvSpPr>
          <p:nvPr/>
        </p:nvSpPr>
        <p:spPr bwMode="auto">
          <a:xfrm>
            <a:off x="228600" y="3810000"/>
            <a:ext cx="20574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Solution: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152400" y="2133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Conceptual Plan:</a:t>
            </a:r>
          </a:p>
          <a:p>
            <a:pPr algn="r">
              <a:buSzPct val="120000"/>
            </a:pPr>
            <a:endParaRPr lang="en-US" altLang="en-US">
              <a:latin typeface="Arial" panose="020B0604020202020204" pitchFamily="34" charset="0"/>
            </a:endParaRPr>
          </a:p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Relationships:</a:t>
            </a:r>
          </a:p>
        </p:txBody>
      </p:sp>
      <p:sp>
        <p:nvSpPr>
          <p:cNvPr id="37899" name="Rectangle 13"/>
          <p:cNvSpPr>
            <a:spLocks noChangeArrowheads="1"/>
          </p:cNvSpPr>
          <p:nvPr/>
        </p:nvSpPr>
        <p:spPr bwMode="auto">
          <a:xfrm>
            <a:off x="228600" y="12192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Given:</a:t>
            </a:r>
          </a:p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Find: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152400" y="1219200"/>
            <a:ext cx="0" cy="50006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>
            <a:off x="2362200" y="1219200"/>
            <a:ext cx="0" cy="259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2" name="Line 16"/>
          <p:cNvSpPr>
            <a:spLocks noChangeShapeType="1"/>
          </p:cNvSpPr>
          <p:nvPr/>
        </p:nvSpPr>
        <p:spPr bwMode="auto">
          <a:xfrm>
            <a:off x="8991600" y="1219200"/>
            <a:ext cx="0" cy="50006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52400" y="3810000"/>
            <a:ext cx="883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345" name="Text Box 33"/>
          <p:cNvSpPr txBox="1">
            <a:spLocks noChangeArrowheads="1"/>
          </p:cNvSpPr>
          <p:nvPr/>
        </p:nvSpPr>
        <p:spPr bwMode="auto">
          <a:xfrm>
            <a:off x="4483100" y="2819400"/>
            <a:ext cx="176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EN Difference</a:t>
            </a:r>
          </a:p>
        </p:txBody>
      </p:sp>
      <p:sp>
        <p:nvSpPr>
          <p:cNvPr id="397346" name="Text Box 34"/>
          <p:cNvSpPr txBox="1">
            <a:spLocks noChangeArrowheads="1"/>
          </p:cNvSpPr>
          <p:nvPr/>
        </p:nvSpPr>
        <p:spPr bwMode="auto">
          <a:xfrm>
            <a:off x="6700838" y="2819400"/>
            <a:ext cx="919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Shape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90800" y="2133600"/>
            <a:ext cx="6172200" cy="685800"/>
            <a:chOff x="1488" y="1344"/>
            <a:chExt cx="3888" cy="432"/>
          </a:xfrm>
        </p:grpSpPr>
        <p:sp>
          <p:nvSpPr>
            <p:cNvPr id="37912" name="AutoShape 22"/>
            <p:cNvSpPr>
              <a:spLocks noChangeArrowheads="1"/>
            </p:cNvSpPr>
            <p:nvPr/>
          </p:nvSpPr>
          <p:spPr bwMode="auto">
            <a:xfrm>
              <a:off x="2448" y="1344"/>
              <a:ext cx="720" cy="432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Lewis </a:t>
              </a:r>
            </a:p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Structure</a:t>
              </a:r>
            </a:p>
          </p:txBody>
        </p:sp>
        <p:sp>
          <p:nvSpPr>
            <p:cNvPr id="37913" name="AutoShape 24"/>
            <p:cNvSpPr>
              <a:spLocks noChangeArrowheads="1"/>
            </p:cNvSpPr>
            <p:nvPr/>
          </p:nvSpPr>
          <p:spPr bwMode="auto">
            <a:xfrm>
              <a:off x="3504" y="1344"/>
              <a:ext cx="672" cy="432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Bond</a:t>
              </a:r>
            </a:p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Polarity</a:t>
              </a:r>
            </a:p>
          </p:txBody>
        </p:sp>
        <p:sp>
          <p:nvSpPr>
            <p:cNvPr id="37914" name="AutoShape 26"/>
            <p:cNvSpPr>
              <a:spLocks noChangeArrowheads="1"/>
            </p:cNvSpPr>
            <p:nvPr/>
          </p:nvSpPr>
          <p:spPr bwMode="auto">
            <a:xfrm>
              <a:off x="4560" y="1344"/>
              <a:ext cx="816" cy="432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Molecule</a:t>
              </a:r>
            </a:p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Polarity</a:t>
              </a:r>
            </a:p>
          </p:txBody>
        </p:sp>
        <p:sp>
          <p:nvSpPr>
            <p:cNvPr id="37915" name="AutoShape 35"/>
            <p:cNvSpPr>
              <a:spLocks noChangeArrowheads="1"/>
            </p:cNvSpPr>
            <p:nvPr/>
          </p:nvSpPr>
          <p:spPr bwMode="auto">
            <a:xfrm>
              <a:off x="1488" y="1344"/>
              <a:ext cx="624" cy="432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6600CC"/>
                  </a:solidFill>
                  <a:latin typeface="Arial" panose="020B0604020202020204" pitchFamily="34" charset="0"/>
                </a:rPr>
                <a:t>Formula</a:t>
              </a:r>
            </a:p>
          </p:txBody>
        </p:sp>
        <p:sp>
          <p:nvSpPr>
            <p:cNvPr id="37916" name="AutoShape 36"/>
            <p:cNvSpPr>
              <a:spLocks noChangeArrowheads="1"/>
            </p:cNvSpPr>
            <p:nvPr/>
          </p:nvSpPr>
          <p:spPr bwMode="auto">
            <a:xfrm flipV="1">
              <a:off x="2141" y="1488"/>
              <a:ext cx="293" cy="151"/>
            </a:xfrm>
            <a:prstGeom prst="rightArrow">
              <a:avLst>
                <a:gd name="adj1" fmla="val 50000"/>
                <a:gd name="adj2" fmla="val 4851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7" name="AutoShape 37"/>
            <p:cNvSpPr>
              <a:spLocks noChangeArrowheads="1"/>
            </p:cNvSpPr>
            <p:nvPr/>
          </p:nvSpPr>
          <p:spPr bwMode="auto">
            <a:xfrm flipV="1">
              <a:off x="3209" y="1488"/>
              <a:ext cx="293" cy="151"/>
            </a:xfrm>
            <a:prstGeom prst="rightArrow">
              <a:avLst>
                <a:gd name="adj1" fmla="val 50000"/>
                <a:gd name="adj2" fmla="val 4851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18" name="AutoShape 38"/>
            <p:cNvSpPr>
              <a:spLocks noChangeArrowheads="1"/>
            </p:cNvSpPr>
            <p:nvPr/>
          </p:nvSpPr>
          <p:spPr bwMode="auto">
            <a:xfrm flipV="1">
              <a:off x="4224" y="1488"/>
              <a:ext cx="293" cy="151"/>
            </a:xfrm>
            <a:prstGeom prst="rightArrow">
              <a:avLst>
                <a:gd name="adj1" fmla="val 50000"/>
                <a:gd name="adj2" fmla="val 4851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97353" name="Text Box 41"/>
          <p:cNvSpPr txBox="1">
            <a:spLocks noChangeArrowheads="1"/>
          </p:cNvSpPr>
          <p:nvPr/>
        </p:nvSpPr>
        <p:spPr bwMode="auto">
          <a:xfrm>
            <a:off x="2593975" y="3733800"/>
            <a:ext cx="22225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Cl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—C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3.0 − 2.5 = 0.5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polar</a:t>
            </a:r>
          </a:p>
        </p:txBody>
      </p:sp>
      <p:sp>
        <p:nvSpPr>
          <p:cNvPr id="397354" name="Text Box 42"/>
          <p:cNvSpPr txBox="1">
            <a:spLocks noChangeArrowheads="1"/>
          </p:cNvSpPr>
          <p:nvPr/>
        </p:nvSpPr>
        <p:spPr bwMode="auto">
          <a:xfrm>
            <a:off x="2619375" y="4953000"/>
            <a:ext cx="217963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C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—H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2.5 − 2.1 = 0.4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nonpolar</a:t>
            </a:r>
          </a:p>
        </p:txBody>
      </p:sp>
      <p:sp>
        <p:nvSpPr>
          <p:cNvPr id="397356" name="Text Box 44"/>
          <p:cNvSpPr txBox="1">
            <a:spLocks noChangeArrowheads="1"/>
          </p:cNvSpPr>
          <p:nvPr/>
        </p:nvSpPr>
        <p:spPr bwMode="auto">
          <a:xfrm>
            <a:off x="6705600" y="4038600"/>
            <a:ext cx="2133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polar molecule; therefore dipole–dipole attractions</a:t>
            </a:r>
          </a:p>
        </p:txBody>
      </p:sp>
      <p:pic>
        <p:nvPicPr>
          <p:cNvPr id="37910" name="Picture 31" descr="Pictur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65258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1" name="Picture 32" descr="Picture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159702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7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7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9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7" grpId="0"/>
      <p:bldP spid="397318" grpId="0" build="p"/>
      <p:bldP spid="397345" grpId="0"/>
      <p:bldP spid="397346" grpId="0"/>
      <p:bldP spid="397353" grpId="0"/>
      <p:bldP spid="397354" grpId="0"/>
      <p:bldP spid="3973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03325" y="117475"/>
            <a:ext cx="588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HYDROGEN BONDING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87630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Comic Sans MS" panose="030F0702030302020204" pitchFamily="66" charset="0"/>
              </a:rPr>
              <a:t>AN INTERMOLECULAR ATTRACTION THAT EXISTS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BETWEEN A </a:t>
            </a:r>
            <a:r>
              <a:rPr lang="en-US" altLang="en-US" i="1" u="sng">
                <a:solidFill>
                  <a:srgbClr val="FF0000"/>
                </a:solidFill>
                <a:latin typeface="Comic Sans MS" panose="030F0702030302020204" pitchFamily="66" charset="0"/>
              </a:rPr>
              <a:t>HYDROGEN ATOM</a:t>
            </a:r>
            <a:r>
              <a:rPr lang="en-US" altLang="en-US">
                <a:latin typeface="Comic Sans MS" panose="030F0702030302020204" pitchFamily="66" charset="0"/>
              </a:rPr>
              <a:t> IN A POLAR BOND 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AND AN UNSHARED ELECTRON PAIR ON A NEARBY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ELECTRONEGATIVE SPECIES, USUALLY </a:t>
            </a:r>
          </a:p>
          <a:p>
            <a:pPr algn="ctr"/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altLang="en-US">
                <a:latin typeface="Comic Sans MS" panose="030F0702030302020204" pitchFamily="66" charset="0"/>
              </a:rPr>
              <a:t>, </a:t>
            </a:r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>
                <a:latin typeface="Comic Sans MS" panose="030F0702030302020204" pitchFamily="66" charset="0"/>
              </a:rPr>
              <a:t>, and </a:t>
            </a:r>
            <a:r>
              <a:rPr lang="en-US" altLang="en-US" u="sng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lang="en-US" altLang="en-US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en-US"/>
              <a:t>	NOTE: (A special type of dipole-dipole interaction)</a:t>
            </a:r>
          </a:p>
          <a:p>
            <a:endParaRPr lang="en-US" altLang="en-US"/>
          </a:p>
          <a:p>
            <a:r>
              <a:rPr lang="en-US" altLang="en-US" sz="2800">
                <a:solidFill>
                  <a:srgbClr val="000066"/>
                </a:solidFill>
              </a:rPr>
              <a:t>-  stronger than dipole-dipole and London dispersion forces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-  Accounts for water’s unusual properties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	-  high boiling point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	-  solid Less dense than liquid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	-  universal solvent</a:t>
            </a:r>
          </a:p>
          <a:p>
            <a:r>
              <a:rPr lang="en-US" altLang="en-US" sz="2800">
                <a:solidFill>
                  <a:srgbClr val="000066"/>
                </a:solidFill>
              </a:rPr>
              <a:t>		-  high heat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87EFD3C-6688-4502-AC2F-4A21078ECE20}" type="slidenum">
              <a:rPr lang="en-US" altLang="en-US" sz="1400" b="0"/>
              <a:pPr algn="l"/>
              <a:t>37</a:t>
            </a:fld>
            <a:endParaRPr lang="en-US" altLang="en-US" sz="1400" b="0"/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7625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H-Bonding</a:t>
            </a:r>
          </a:p>
        </p:txBody>
      </p:sp>
      <p:pic>
        <p:nvPicPr>
          <p:cNvPr id="39940" name="Picture 5" descr="11_1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452563"/>
            <a:ext cx="780415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4203700" y="5294313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HF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A9381BF-91C0-44D5-BD62-B5B91E40605C}" type="slidenum">
              <a:rPr lang="en-US" altLang="en-US" sz="1400" b="0"/>
              <a:pPr algn="l"/>
              <a:t>38</a:t>
            </a:fld>
            <a:endParaRPr lang="en-US" altLang="en-US" sz="1400" b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H-Bonding in Water</a:t>
            </a:r>
          </a:p>
        </p:txBody>
      </p:sp>
      <p:pic>
        <p:nvPicPr>
          <p:cNvPr id="40964" name="Picture 5" descr="11_4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1447800"/>
            <a:ext cx="4533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11_1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600200"/>
            <a:ext cx="3127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4724400"/>
            <a:ext cx="4124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For nonpolar molecules, like the hydrides of group 4, the intermolecular attractions are due to dispersion forces. Therefore, they increase down the column causing the boiling point to increase.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4724400"/>
            <a:ext cx="4038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HF, H</a:t>
            </a:r>
            <a:r>
              <a:rPr lang="en-US" altLang="en-US" sz="2000" baseline="-2500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O, and NH</a:t>
            </a:r>
            <a:r>
              <a:rPr lang="en-US" altLang="en-US" sz="2000" baseline="-2500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 have unusally strong dipole–dipole attractions called </a:t>
            </a:r>
            <a:r>
              <a:rPr lang="en-US" altLang="en-US" sz="2000" i="1">
                <a:solidFill>
                  <a:srgbClr val="7030A0"/>
                </a:solidFill>
                <a:latin typeface="Arial" panose="020B0604020202020204" pitchFamily="34" charset="0"/>
              </a:rPr>
              <a:t>hydrogen bonds</a:t>
            </a:r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. Therefore, they have higher boiling points than you would expect from the general trends.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053AA47-C0F9-401A-87C3-8C695D8A5EAC}" type="slidenum">
              <a:rPr lang="en-US" altLang="en-US" sz="1400" b="0"/>
              <a:pPr algn="l"/>
              <a:t>39</a:t>
            </a:fld>
            <a:endParaRPr lang="en-US" altLang="en-US" sz="1400" b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876800" y="4724400"/>
            <a:ext cx="426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7030A0"/>
                </a:solidFill>
                <a:latin typeface="Arial" panose="020B0604020202020204" pitchFamily="34" charset="0"/>
              </a:rPr>
              <a:t>Polar molecules, like the hydrides of groups 5–7, have both dispersion forces and dipole–dipole attractions. Therefore, they have higher boiling points than the corresponding group 4 molecules.</a:t>
            </a:r>
          </a:p>
        </p:txBody>
      </p:sp>
      <p:pic>
        <p:nvPicPr>
          <p:cNvPr id="41990" name="Picture 7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8913"/>
            <a:ext cx="7046913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Slide" r:id="rId3" imgW="4549750" imgH="3402787" progId="PowerPoint.Slide.8">
                  <p:embed/>
                </p:oleObj>
              </mc:Choice>
              <mc:Fallback>
                <p:oleObj name="Slide" r:id="rId3" imgW="4549750" imgH="3402787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383" b="895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838200"/>
            <a:ext cx="8610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u="sng">
                <a:solidFill>
                  <a:srgbClr val="006600"/>
                </a:solidFill>
              </a:rPr>
              <a:t>ION-DIPLE FORCES</a:t>
            </a:r>
          </a:p>
          <a:p>
            <a:r>
              <a:rPr lang="en-US" altLang="en-US" sz="4000">
                <a:solidFill>
                  <a:srgbClr val="006600"/>
                </a:solidFill>
              </a:rPr>
              <a:t>	-  between ions and polar molecules</a:t>
            </a:r>
          </a:p>
          <a:p>
            <a:r>
              <a:rPr lang="en-US" altLang="en-US" sz="4000">
                <a:solidFill>
                  <a:srgbClr val="006600"/>
                </a:solidFill>
              </a:rPr>
              <a:t>	-  strength is dependent on charge of the ions or polarity of the bonds </a:t>
            </a:r>
          </a:p>
          <a:p>
            <a:r>
              <a:rPr lang="en-US" altLang="en-US" sz="4000">
                <a:solidFill>
                  <a:srgbClr val="006600"/>
                </a:solidFill>
              </a:rPr>
              <a:t>	-  usually involved with salts &amp; H</a:t>
            </a:r>
            <a:r>
              <a:rPr lang="en-US" altLang="en-US" sz="4000" baseline="-25000">
                <a:solidFill>
                  <a:srgbClr val="006600"/>
                </a:solidFill>
              </a:rPr>
              <a:t>2</a:t>
            </a:r>
            <a:r>
              <a:rPr lang="en-US" altLang="en-US" sz="4000">
                <a:solidFill>
                  <a:srgbClr val="006600"/>
                </a:solidFill>
              </a:rPr>
              <a:t>0</a:t>
            </a:r>
          </a:p>
          <a:p>
            <a:endParaRPr lang="en-US" altLang="en-US" sz="12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6A5C883-98CE-472E-A929-BD44E29EDAB3}" type="slidenum">
              <a:rPr lang="en-US" altLang="en-US" sz="1400" b="0"/>
              <a:pPr algn="l"/>
              <a:t>41</a:t>
            </a:fld>
            <a:endParaRPr lang="en-US" altLang="en-US" sz="1400" b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0800"/>
            <a:ext cx="8839200" cy="838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Attractive Forces and Solubility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00100"/>
            <a:ext cx="8991600" cy="55626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Solubility depends, in part, on the attractive forces of the solute and solvent molecules.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like dissolves like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Miscible liquids will always dissolve in each other.</a:t>
            </a:r>
            <a:endParaRPr lang="en-US" altLang="en-US" sz="24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Polar substances dissolve in polar solvents.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hydrophilic groups = OH, CHO, C=O, COOH, NH</a:t>
            </a:r>
            <a:r>
              <a:rPr lang="en-US" altLang="en-US" sz="2400" b="1" baseline="-25000" smtClean="0">
                <a:solidFill>
                  <a:srgbClr val="7030A0"/>
                </a:solidFill>
              </a:rPr>
              <a:t>2</a:t>
            </a:r>
            <a:r>
              <a:rPr lang="en-US" altLang="en-US" sz="2400" b="1" smtClean="0">
                <a:solidFill>
                  <a:srgbClr val="7030A0"/>
                </a:solidFill>
              </a:rPr>
              <a:t>, Cl</a:t>
            </a:r>
            <a:endParaRPr lang="en-US" altLang="en-US" sz="240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Nonpolar molecules dissolve in nonpolar solvents.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hydrophobic groups = C–H, C–C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Many molecules have both hydrophilic and hydrophobic parts. Solubility in water becomes a competition between the attraction of the polar groups for the water and the attraction of the nonpolar groups for their own kind.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85C0F23-A6FA-46E1-AFE0-5DB73531B65F}" type="slidenum">
              <a:rPr lang="en-US" altLang="en-US" sz="1400" b="0"/>
              <a:pPr algn="l"/>
              <a:t>42</a:t>
            </a:fld>
            <a:endParaRPr lang="en-US" altLang="en-US" sz="1400" b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743200" y="1676400"/>
            <a:ext cx="4806950" cy="4267200"/>
            <a:chOff x="1728" y="1056"/>
            <a:chExt cx="3028" cy="2688"/>
          </a:xfrm>
        </p:grpSpPr>
        <p:pic>
          <p:nvPicPr>
            <p:cNvPr id="45067" name="Picture 5" descr="11_12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56"/>
              <a:ext cx="2040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8" name="Text Box 6"/>
            <p:cNvSpPr txBox="1">
              <a:spLocks noChangeArrowheads="1"/>
            </p:cNvSpPr>
            <p:nvPr/>
          </p:nvSpPr>
          <p:spPr bwMode="auto">
            <a:xfrm>
              <a:off x="4128" y="1968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latin typeface="Arial" panose="020B0604020202020204" pitchFamily="34" charset="0"/>
                </a:rPr>
                <a:t>Water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35275" y="1447800"/>
            <a:ext cx="5718175" cy="4876800"/>
            <a:chOff x="1786" y="912"/>
            <a:chExt cx="3602" cy="3072"/>
          </a:xfrm>
        </p:grpSpPr>
        <p:pic>
          <p:nvPicPr>
            <p:cNvPr id="45065" name="Picture 8" descr="11_09-02UN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12"/>
              <a:ext cx="2391" cy="3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6" name="Text Box 9"/>
            <p:cNvSpPr txBox="1">
              <a:spLocks noChangeArrowheads="1"/>
            </p:cNvSpPr>
            <p:nvPr/>
          </p:nvSpPr>
          <p:spPr bwMode="auto">
            <a:xfrm>
              <a:off x="3530" y="1200"/>
              <a:ext cx="185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Dichloromethane</a:t>
              </a:r>
            </a:p>
            <a:p>
              <a:pPr algn="ctr"/>
              <a:r>
                <a:rPr lang="en-US" altLang="en-US">
                  <a:latin typeface="Arial" panose="020B0604020202020204" pitchFamily="34" charset="0"/>
                </a:rPr>
                <a:t>(methylene chloride)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35275" y="1447800"/>
            <a:ext cx="4081463" cy="4572000"/>
            <a:chOff x="1873" y="960"/>
            <a:chExt cx="2571" cy="2880"/>
          </a:xfrm>
        </p:grpSpPr>
        <p:pic>
          <p:nvPicPr>
            <p:cNvPr id="45063" name="Picture 11" descr="11_11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960"/>
              <a:ext cx="1282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Text Box 12"/>
            <p:cNvSpPr txBox="1">
              <a:spLocks noChangeArrowheads="1"/>
            </p:cNvSpPr>
            <p:nvPr/>
          </p:nvSpPr>
          <p:spPr bwMode="auto">
            <a:xfrm>
              <a:off x="3131" y="1968"/>
              <a:ext cx="131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latin typeface="Arial" panose="020B0604020202020204" pitchFamily="34" charset="0"/>
                </a:rPr>
                <a:t>Ethanol</a:t>
              </a:r>
            </a:p>
            <a:p>
              <a:pPr algn="ctr"/>
              <a:r>
                <a:rPr lang="en-US" altLang="en-US">
                  <a:latin typeface="Arial" panose="020B0604020202020204" pitchFamily="34" charset="0"/>
                </a:rPr>
                <a:t>(ethyl alcohol)</a:t>
              </a:r>
            </a:p>
          </p:txBody>
        </p:sp>
      </p:grpSp>
      <p:sp>
        <p:nvSpPr>
          <p:cNvPr id="4506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6035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Polar Solvents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49F4C74-B745-4890-BD2A-F1A537CA1A95}" type="slidenum">
              <a:rPr lang="en-US" altLang="en-US" sz="1400" b="0"/>
              <a:pPr algn="l"/>
              <a:t>43</a:t>
            </a:fld>
            <a:endParaRPr lang="en-US" altLang="en-US" sz="1400" b="0"/>
          </a:p>
        </p:txBody>
      </p:sp>
      <p:pic>
        <p:nvPicPr>
          <p:cNvPr id="46083" name="Picture 4" descr="11_14a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78250"/>
            <a:ext cx="52546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Ion–Dipole Attraction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458200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a mixture, ions from an ionic compound are attracted to the dipole of polar molecules.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strength of the ion–dipole attraction is one of the main factors that determines the solubility of ionic compounds in water.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93675"/>
            <a:ext cx="91440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FLOWCHART OF INTERMOLECULAR FORCES</a:t>
            </a:r>
          </a:p>
          <a:p>
            <a:pPr algn="ctr">
              <a:defRPr/>
            </a:pPr>
            <a:endParaRPr lang="en-US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/>
              <a:t>Interacting molecules or ions</a:t>
            </a:r>
          </a:p>
          <a:p>
            <a:pPr algn="ctr">
              <a:defRPr/>
            </a:pPr>
            <a:endParaRPr lang="en-US"/>
          </a:p>
          <a:p>
            <a:pPr>
              <a:defRPr/>
            </a:pPr>
            <a:r>
              <a:rPr lang="en-US" sz="2000"/>
              <a:t>                       Are polar                           Are ions                     Are polar     </a:t>
            </a:r>
          </a:p>
          <a:p>
            <a:pPr>
              <a:defRPr/>
            </a:pPr>
            <a:r>
              <a:rPr lang="en-US" sz="2000"/>
              <a:t>                       molecules                           involved?                   molecules </a:t>
            </a:r>
          </a:p>
          <a:p>
            <a:pPr>
              <a:defRPr/>
            </a:pPr>
            <a:r>
              <a:rPr lang="en-US" sz="2000"/>
              <a:t>                       involved?                                                             and ions</a:t>
            </a:r>
            <a:r>
              <a:rPr lang="en-US"/>
              <a:t> </a:t>
            </a:r>
            <a:r>
              <a:rPr lang="en-US" sz="2000"/>
              <a:t>both</a:t>
            </a:r>
          </a:p>
          <a:p>
            <a:pPr>
              <a:defRPr/>
            </a:pPr>
            <a:r>
              <a:rPr lang="en-US" sz="2000"/>
              <a:t>						                     present</a:t>
            </a:r>
            <a:r>
              <a:rPr lang="en-US" sz="1800"/>
              <a:t>?</a:t>
            </a:r>
            <a:r>
              <a:rPr lang="en-US"/>
              <a:t>  </a:t>
            </a:r>
          </a:p>
          <a:p>
            <a:pPr>
              <a:defRPr/>
            </a:pPr>
            <a:r>
              <a:rPr lang="en-US"/>
              <a:t>                       </a:t>
            </a:r>
            <a:r>
              <a:rPr lang="en-US" sz="2000"/>
              <a:t>Are hydrogen</a:t>
            </a:r>
          </a:p>
          <a:p>
            <a:pPr>
              <a:defRPr/>
            </a:pPr>
            <a:r>
              <a:rPr lang="en-US" sz="2000"/>
              <a:t>	            atoms bonded to N,</a:t>
            </a:r>
          </a:p>
          <a:p>
            <a:pPr>
              <a:defRPr/>
            </a:pPr>
            <a:r>
              <a:rPr lang="en-US" sz="2000"/>
              <a:t>	           O, or F atoms?</a:t>
            </a:r>
            <a:r>
              <a:rPr lang="en-US"/>
              <a:t> 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2000" u="sng">
                <a:solidFill>
                  <a:schemeClr val="accent2"/>
                </a:solidFill>
              </a:rPr>
              <a:t>London forces</a:t>
            </a:r>
            <a:r>
              <a:rPr lang="en-US" sz="2000">
                <a:solidFill>
                  <a:schemeClr val="accent2"/>
                </a:solidFill>
              </a:rPr>
              <a:t>	   </a:t>
            </a:r>
            <a:r>
              <a:rPr lang="en-US" sz="2000" u="sng">
                <a:solidFill>
                  <a:schemeClr val="accent2"/>
                </a:solidFill>
              </a:rPr>
              <a:t>Dipole-dipole</a:t>
            </a:r>
            <a:r>
              <a:rPr lang="en-US" sz="2000">
                <a:solidFill>
                  <a:schemeClr val="accent2"/>
                </a:solidFill>
              </a:rPr>
              <a:t>	   </a:t>
            </a:r>
            <a:r>
              <a:rPr lang="en-US" sz="2000" u="sng">
                <a:solidFill>
                  <a:schemeClr val="accent2"/>
                </a:solidFill>
              </a:rPr>
              <a:t>hydrogen bonding</a:t>
            </a:r>
            <a:r>
              <a:rPr lang="en-US" sz="2000"/>
              <a:t>    </a:t>
            </a:r>
            <a:r>
              <a:rPr lang="en-US" sz="2000" u="sng"/>
              <a:t>Ion-dipole</a:t>
            </a:r>
            <a:r>
              <a:rPr lang="en-US" sz="2000"/>
              <a:t>         </a:t>
            </a:r>
            <a:r>
              <a:rPr lang="en-US" sz="2000" u="sng">
                <a:solidFill>
                  <a:srgbClr val="9900FF"/>
                </a:solidFill>
              </a:rPr>
              <a:t>Ionic</a:t>
            </a:r>
            <a:r>
              <a:rPr lang="en-US" sz="2000">
                <a:solidFill>
                  <a:srgbClr val="9900FF"/>
                </a:solidFill>
              </a:rPr>
              <a:t> 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</a:rPr>
              <a:t>only (induced 	         </a:t>
            </a:r>
            <a:r>
              <a:rPr lang="en-US" sz="2000" u="sng">
                <a:solidFill>
                  <a:schemeClr val="accent2"/>
                </a:solidFill>
              </a:rPr>
              <a:t>forces</a:t>
            </a:r>
            <a:r>
              <a:rPr lang="en-US" sz="2000"/>
              <a:t>                                                   </a:t>
            </a:r>
            <a:r>
              <a:rPr lang="en-US" sz="2000" u="sng"/>
              <a:t>forces</a:t>
            </a:r>
            <a:r>
              <a:rPr lang="en-US" sz="2000"/>
              <a:t>            </a:t>
            </a:r>
            <a:r>
              <a:rPr lang="en-US" sz="2000" u="sng">
                <a:solidFill>
                  <a:srgbClr val="9900FF"/>
                </a:solidFill>
              </a:rPr>
              <a:t>Bonding</a:t>
            </a:r>
            <a:endParaRPr lang="en-US" sz="2000">
              <a:solidFill>
                <a:srgbClr val="9900FF"/>
              </a:solidFill>
            </a:endParaRP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</a:rPr>
              <a:t>dipoles)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</a:rPr>
              <a:t>Examples:	   Examples:	   Examples	</a:t>
            </a:r>
            <a:r>
              <a:rPr lang="en-US" sz="2000"/>
              <a:t>          Example:	      </a:t>
            </a:r>
            <a:r>
              <a:rPr lang="en-US" sz="2000">
                <a:solidFill>
                  <a:srgbClr val="9900FF"/>
                </a:solidFill>
              </a:rPr>
              <a:t>Examples:</a:t>
            </a:r>
          </a:p>
          <a:p>
            <a:pPr>
              <a:defRPr/>
            </a:pPr>
            <a:r>
              <a:rPr lang="en-US" sz="2000">
                <a:solidFill>
                  <a:schemeClr val="accent2"/>
                </a:solidFill>
              </a:rPr>
              <a:t>Ar(l), I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(s)	   H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S, CH</a:t>
            </a:r>
            <a:r>
              <a:rPr lang="en-US" sz="2000" baseline="-25000">
                <a:solidFill>
                  <a:schemeClr val="accent2"/>
                </a:solidFill>
              </a:rPr>
              <a:t>3</a:t>
            </a:r>
            <a:r>
              <a:rPr lang="en-US" sz="2000">
                <a:solidFill>
                  <a:schemeClr val="accent2"/>
                </a:solidFill>
              </a:rPr>
              <a:t>Cl	   liquid and solid</a:t>
            </a:r>
            <a:r>
              <a:rPr lang="en-US" sz="2000"/>
              <a:t>         KBr in 	      </a:t>
            </a:r>
            <a:r>
              <a:rPr lang="en-US" sz="2000">
                <a:solidFill>
                  <a:srgbClr val="9900FF"/>
                </a:solidFill>
              </a:rPr>
              <a:t>NaCl,</a:t>
            </a:r>
            <a:r>
              <a:rPr lang="en-US" sz="2000"/>
              <a:t> </a:t>
            </a:r>
          </a:p>
          <a:p>
            <a:pPr>
              <a:defRPr/>
            </a:pPr>
            <a:r>
              <a:rPr lang="en-US" sz="2000"/>
              <a:t>                                                             </a:t>
            </a:r>
            <a:r>
              <a:rPr lang="en-US" sz="2000">
                <a:solidFill>
                  <a:schemeClr val="accent2"/>
                </a:solidFill>
              </a:rPr>
              <a:t>H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O, NH</a:t>
            </a:r>
            <a:r>
              <a:rPr lang="en-US" sz="2000" baseline="-25000">
                <a:solidFill>
                  <a:schemeClr val="accent2"/>
                </a:solidFill>
              </a:rPr>
              <a:t>3</a:t>
            </a:r>
            <a:r>
              <a:rPr lang="en-US" sz="2000">
                <a:solidFill>
                  <a:schemeClr val="accent2"/>
                </a:solidFill>
              </a:rPr>
              <a:t>, HF</a:t>
            </a:r>
            <a:r>
              <a:rPr lang="en-US" sz="2000"/>
              <a:t>          H</a:t>
            </a:r>
            <a:r>
              <a:rPr lang="en-US" sz="2000" baseline="-25000"/>
              <a:t>2</a:t>
            </a:r>
            <a:r>
              <a:rPr lang="en-US" sz="2000"/>
              <a:t>O                  </a:t>
            </a:r>
            <a:r>
              <a:rPr lang="en-US" sz="2000">
                <a:solidFill>
                  <a:srgbClr val="9900FF"/>
                </a:solidFill>
              </a:rPr>
              <a:t>NH</a:t>
            </a:r>
            <a:r>
              <a:rPr lang="en-US" sz="2000" baseline="-25000">
                <a:solidFill>
                  <a:srgbClr val="9900FF"/>
                </a:solidFill>
              </a:rPr>
              <a:t>4</a:t>
            </a:r>
            <a:r>
              <a:rPr lang="en-US" sz="2000">
                <a:solidFill>
                  <a:srgbClr val="9900FF"/>
                </a:solidFill>
              </a:rPr>
              <a:t>NO</a:t>
            </a:r>
            <a:r>
              <a:rPr lang="en-US" sz="2000" baseline="-25000">
                <a:solidFill>
                  <a:srgbClr val="9900FF"/>
                </a:solidFill>
              </a:rPr>
              <a:t>3</a:t>
            </a:r>
            <a:r>
              <a:rPr lang="en-US">
                <a:solidFill>
                  <a:srgbClr val="9900FF"/>
                </a:solidFill>
              </a:rPr>
              <a:t>  </a:t>
            </a:r>
            <a:r>
              <a:rPr lang="en-US"/>
              <a:t>   </a:t>
            </a: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 flipH="1">
            <a:off x="2667000" y="1905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4800600" y="1295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181600" y="1905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 flipH="1">
            <a:off x="9906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7620000" y="190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990600" y="1905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8229600" y="1905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23622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898525" y="14128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</a:t>
            </a:r>
            <a:endParaRPr lang="en-US" altLang="en-US" b="0">
              <a:solidFill>
                <a:srgbClr val="FF0000"/>
              </a:solidFill>
            </a:endParaRPr>
          </a:p>
        </p:txBody>
      </p:sp>
      <p:sp>
        <p:nvSpPr>
          <p:cNvPr id="47116" name="Text Box 13"/>
          <p:cNvSpPr txBox="1">
            <a:spLocks noChangeArrowheads="1"/>
          </p:cNvSpPr>
          <p:nvPr/>
        </p:nvSpPr>
        <p:spPr bwMode="auto">
          <a:xfrm>
            <a:off x="3032125" y="14128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</a:t>
            </a:r>
            <a:endParaRPr lang="en-US" altLang="en-US" b="0">
              <a:solidFill>
                <a:srgbClr val="FF0000"/>
              </a:solidFill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5394325" y="14128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YES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47118" name="Text Box 15"/>
          <p:cNvSpPr txBox="1">
            <a:spLocks noChangeArrowheads="1"/>
          </p:cNvSpPr>
          <p:nvPr/>
        </p:nvSpPr>
        <p:spPr bwMode="auto">
          <a:xfrm>
            <a:off x="7680325" y="1412875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</a:t>
            </a:r>
            <a:endParaRPr lang="en-US" altLang="en-US" b="0">
              <a:solidFill>
                <a:srgbClr val="FF0000"/>
              </a:solidFill>
            </a:endParaRPr>
          </a:p>
        </p:txBody>
      </p:sp>
      <p:sp>
        <p:nvSpPr>
          <p:cNvPr id="47119" name="Text Box 16"/>
          <p:cNvSpPr txBox="1">
            <a:spLocks noChangeArrowheads="1"/>
          </p:cNvSpPr>
          <p:nvPr/>
        </p:nvSpPr>
        <p:spPr bwMode="auto">
          <a:xfrm>
            <a:off x="2514600" y="26670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YES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66294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Text Box 18"/>
          <p:cNvSpPr txBox="1">
            <a:spLocks noChangeArrowheads="1"/>
          </p:cNvSpPr>
          <p:nvPr/>
        </p:nvSpPr>
        <p:spPr bwMode="auto">
          <a:xfrm>
            <a:off x="6629400" y="3352800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Yes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2514600" y="4038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1"/>
          <p:cNvSpPr>
            <a:spLocks noChangeShapeType="1"/>
          </p:cNvSpPr>
          <p:nvPr/>
        </p:nvSpPr>
        <p:spPr bwMode="auto">
          <a:xfrm>
            <a:off x="3352800" y="36576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22"/>
          <p:cNvSpPr txBox="1">
            <a:spLocks noChangeArrowheads="1"/>
          </p:cNvSpPr>
          <p:nvPr/>
        </p:nvSpPr>
        <p:spPr bwMode="auto">
          <a:xfrm>
            <a:off x="2667000" y="4038600"/>
            <a:ext cx="64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47125" name="Text Box 23"/>
          <p:cNvSpPr txBox="1">
            <a:spLocks noChangeArrowheads="1"/>
          </p:cNvSpPr>
          <p:nvPr/>
        </p:nvSpPr>
        <p:spPr bwMode="auto">
          <a:xfrm>
            <a:off x="3946525" y="36226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47126" name="Text Box 24"/>
          <p:cNvSpPr txBox="1">
            <a:spLocks noChangeArrowheads="1"/>
          </p:cNvSpPr>
          <p:nvPr/>
        </p:nvSpPr>
        <p:spPr bwMode="auto">
          <a:xfrm>
            <a:off x="669925" y="6342063"/>
            <a:ext cx="28908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0066"/>
                </a:solidFill>
                <a:latin typeface="Comic Sans MS" panose="030F0702030302020204" pitchFamily="66" charset="0"/>
              </a:rPr>
              <a:t>Van der Waals forces</a:t>
            </a:r>
          </a:p>
        </p:txBody>
      </p:sp>
      <p:sp>
        <p:nvSpPr>
          <p:cNvPr id="47127" name="Line 25"/>
          <p:cNvSpPr>
            <a:spLocks noChangeShapeType="1"/>
          </p:cNvSpPr>
          <p:nvPr/>
        </p:nvSpPr>
        <p:spPr bwMode="auto">
          <a:xfrm flipV="1">
            <a:off x="3200400" y="6553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6"/>
          <p:cNvSpPr>
            <a:spLocks noChangeShapeType="1"/>
          </p:cNvSpPr>
          <p:nvPr/>
        </p:nvSpPr>
        <p:spPr bwMode="auto">
          <a:xfrm flipV="1">
            <a:off x="5943600" y="571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 flipH="1">
            <a:off x="0" y="655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Line 28"/>
          <p:cNvSpPr>
            <a:spLocks noChangeShapeType="1"/>
          </p:cNvSpPr>
          <p:nvPr/>
        </p:nvSpPr>
        <p:spPr bwMode="auto">
          <a:xfrm flipV="1">
            <a:off x="17463" y="5867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Liquids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and</a:t>
            </a:r>
          </a:p>
          <a:p>
            <a:pPr eaLnBrk="1" hangingPunct="1"/>
            <a:r>
              <a:rPr lang="en-US" altLang="en-US" smtClean="0"/>
              <a:t>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269875"/>
            <a:ext cx="86868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Comic Sans MS" panose="030F0702030302020204" pitchFamily="66" charset="0"/>
              </a:rPr>
              <a:t>PROPERTIES OF LIQUIDS</a:t>
            </a:r>
          </a:p>
          <a:p>
            <a:r>
              <a:rPr lang="en-US" altLang="en-US" u="sng">
                <a:latin typeface="Comic Sans MS" panose="030F0702030302020204" pitchFamily="66" charset="0"/>
              </a:rPr>
              <a:t>1. VISCOSITY</a:t>
            </a:r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	- The resistance of a liquid to flow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	- Depends on attractive forces between molecules 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    	    and structural features which cause greater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	    interaction (entanglement).</a:t>
            </a:r>
          </a:p>
          <a:p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 u="sng">
                <a:latin typeface="Comic Sans MS" panose="030F0702030302020204" pitchFamily="66" charset="0"/>
              </a:rPr>
              <a:t>2. SURFACE TENSION</a:t>
            </a:r>
            <a:endParaRPr lang="en-US" altLang="en-US">
              <a:latin typeface="Comic Sans MS" panose="030F0702030302020204" pitchFamily="66" charset="0"/>
            </a:endParaRPr>
          </a:p>
          <a:p>
            <a:r>
              <a:rPr lang="en-US" altLang="en-US">
                <a:latin typeface="Comic Sans MS" panose="030F0702030302020204" pitchFamily="66" charset="0"/>
              </a:rPr>
              <a:t>	- The energy required to increase the surface area of a liquid by a unit amount (E/A)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	- Due to interactions between molecules and the lack of interaction if there are no molecules to interact with.</a:t>
            </a:r>
          </a:p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	- The layer of molecules on the surface behaves differently than the interior. </a:t>
            </a:r>
          </a:p>
          <a:p>
            <a:pPr lvl="1" eaLnBrk="1" hangingPunct="1"/>
            <a:r>
              <a:rPr lang="en-US" altLang="en-US">
                <a:latin typeface="Comic Sans MS" panose="030F0702030302020204" pitchFamily="66" charset="0"/>
              </a:rPr>
              <a:t>because the cohesive forces on the surface molecules have a net pull into the liquid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991B3D02-671B-4B05-9D4A-3BBC190D4285}" type="slidenum">
              <a:rPr lang="en-US" altLang="en-US" sz="1400" b="0"/>
              <a:pPr algn="l"/>
              <a:t>47</a:t>
            </a:fld>
            <a:endParaRPr lang="en-US" altLang="en-US" sz="1400" b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76200"/>
            <a:ext cx="8783638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1. Factors Affecting Viscosity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20800"/>
            <a:ext cx="91440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stronger the intermolecular attractive forces, the higher the liquid’s viscosity will be.</a:t>
            </a:r>
          </a:p>
          <a:p>
            <a:pPr eaLnBrk="1" hangingPunct="1"/>
            <a:r>
              <a:rPr lang="en-US" altLang="en-US" sz="2800" smtClean="0"/>
              <a:t>The more spherical the molecular shape, the lower the viscosity will be.</a:t>
            </a:r>
          </a:p>
          <a:p>
            <a:pPr lvl="1" eaLnBrk="1" hangingPunct="1"/>
            <a:r>
              <a:rPr lang="en-US" altLang="en-US" sz="2400" smtClean="0"/>
              <a:t>Molecules roll more easily.</a:t>
            </a:r>
          </a:p>
          <a:p>
            <a:pPr lvl="1" eaLnBrk="1" hangingPunct="1"/>
            <a:r>
              <a:rPr lang="en-US" altLang="en-US" sz="2400" smtClean="0"/>
              <a:t>Less surface-to-surface contact lowers attractions.</a:t>
            </a:r>
          </a:p>
          <a:p>
            <a:pPr eaLnBrk="1" hangingPunct="1"/>
            <a:r>
              <a:rPr lang="en-US" altLang="en-US" sz="2800" smtClean="0"/>
              <a:t>Raising the temperature of a liquid reduces its viscosity.</a:t>
            </a:r>
          </a:p>
          <a:p>
            <a:pPr lvl="1" eaLnBrk="1" hangingPunct="1"/>
            <a:r>
              <a:rPr lang="en-US" altLang="en-US" sz="2400" smtClean="0"/>
              <a:t>Raising the temperature of the liquid increases the average kinetic energy of the molecules.</a:t>
            </a:r>
          </a:p>
          <a:p>
            <a:pPr lvl="1" eaLnBrk="1" hangingPunct="1"/>
            <a:r>
              <a:rPr lang="en-US" altLang="en-US" sz="2400" smtClean="0"/>
              <a:t>The increased molecular motion makes it easier to overcome the intermolecular attractions and flow.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C2FB929-E895-40CD-86E8-DCB9BA0D5E08}" type="slidenum">
              <a:rPr lang="en-US" altLang="en-US" sz="1400" b="0"/>
              <a:pPr algn="l"/>
              <a:t>48</a:t>
            </a:fld>
            <a:endParaRPr lang="en-US" altLang="en-US" sz="1400" b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2. Surface Tension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6019800" cy="46482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Because they have fewer neighbors to attract them, the surface molecules are less stable than those in the interior.</a:t>
            </a:r>
          </a:p>
          <a:p>
            <a:pPr lvl="1" eaLnBrk="1" hangingPunct="1"/>
            <a:r>
              <a:rPr lang="en-US" altLang="en-US" sz="2400" smtClean="0"/>
              <a:t>have a higher potential energy</a:t>
            </a:r>
          </a:p>
          <a:p>
            <a:pPr eaLnBrk="1" hangingPunct="1"/>
            <a:r>
              <a:rPr lang="en-US" altLang="en-US" sz="2800" smtClean="0"/>
              <a:t>The surface tension of a liquid is the energy required to increase the surface area a given amount.</a:t>
            </a:r>
          </a:p>
          <a:p>
            <a:pPr lvl="1" eaLnBrk="1" hangingPunct="1"/>
            <a:r>
              <a:rPr lang="en-US" altLang="en-US" sz="2400" smtClean="0"/>
              <a:t>surface tension of H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O = 72.8 mJ/m</a:t>
            </a:r>
            <a:r>
              <a:rPr lang="en-US" altLang="en-US" sz="2400" baseline="30000" smtClean="0"/>
              <a:t>2</a:t>
            </a:r>
          </a:p>
          <a:p>
            <a:pPr lvl="2" eaLnBrk="1" hangingPunct="1"/>
            <a:r>
              <a:rPr lang="en-US" altLang="en-US" sz="2000" smtClean="0"/>
              <a:t>at room temperature</a:t>
            </a:r>
          </a:p>
          <a:p>
            <a:pPr lvl="1" eaLnBrk="1" hangingPunct="1"/>
            <a:r>
              <a:rPr lang="en-US" altLang="en-US" sz="2400" smtClean="0"/>
              <a:t>surface tension of C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H</a:t>
            </a:r>
            <a:r>
              <a:rPr lang="en-US" altLang="en-US" sz="2400" baseline="-25000" smtClean="0"/>
              <a:t>6</a:t>
            </a:r>
            <a:r>
              <a:rPr lang="en-US" altLang="en-US" sz="2400" smtClean="0"/>
              <a:t> = 28 mJ/m</a:t>
            </a:r>
            <a:r>
              <a:rPr lang="en-US" altLang="en-US" sz="2400" baseline="30000" smtClean="0"/>
              <a:t>2</a:t>
            </a:r>
          </a:p>
          <a:p>
            <a:pPr eaLnBrk="1" hangingPunct="1"/>
            <a:endParaRPr lang="en-US" altLang="en-US" sz="2800" smtClean="0"/>
          </a:p>
        </p:txBody>
      </p:sp>
      <p:pic>
        <p:nvPicPr>
          <p:cNvPr id="51205" name="Picture 4" descr="11_1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752725"/>
            <a:ext cx="33353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F53A2FBF-F354-4D97-BEA3-3CFC05A935C0}" type="slidenum">
              <a:rPr lang="en-US" altLang="en-US" sz="1400" b="0"/>
              <a:pPr algn="l"/>
              <a:t>49</a:t>
            </a:fld>
            <a:endParaRPr lang="en-US" altLang="en-US" sz="1400" b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Factors Affecting </a:t>
            </a:r>
            <a:br>
              <a:rPr lang="en-US" altLang="en-US" smtClean="0"/>
            </a:br>
            <a:r>
              <a:rPr lang="en-US" altLang="en-US" smtClean="0"/>
              <a:t>Surface Tension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8392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stronger the intermolecular attractive forces, the higher the surface tension will be.</a:t>
            </a:r>
          </a:p>
          <a:p>
            <a:pPr eaLnBrk="1" hangingPunct="1"/>
            <a:r>
              <a:rPr lang="en-US" altLang="en-US" smtClean="0"/>
              <a:t>Raising the temperature of a liquid reduces its surface tension.</a:t>
            </a:r>
          </a:p>
          <a:p>
            <a:pPr lvl="1" eaLnBrk="1" hangingPunct="1"/>
            <a:r>
              <a:rPr lang="en-US" altLang="en-US" smtClean="0"/>
              <a:t>Raising the temperature of the liquid increases the average kinetic energy of the molecules.</a:t>
            </a:r>
          </a:p>
          <a:p>
            <a:pPr lvl="1" eaLnBrk="1" hangingPunct="1"/>
            <a:r>
              <a:rPr lang="en-US" altLang="en-US" smtClean="0"/>
              <a:t>The increased molecular motion makes it easier to stretch the surface.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rry\Pictures\lecture pictures\429px-Phase_change_-_en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2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131FB45-A447-4565-B751-F6C8C033D774}" type="slidenum">
              <a:rPr lang="en-US" altLang="en-US" sz="1400" b="0"/>
              <a:pPr algn="l"/>
              <a:t>50</a:t>
            </a:fld>
            <a:endParaRPr lang="en-US" altLang="en-US" sz="1400" b="0"/>
          </a:p>
        </p:txBody>
      </p:sp>
      <p:pic>
        <p:nvPicPr>
          <p:cNvPr id="53251" name="Picture 4" descr="Pictur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50850"/>
            <a:ext cx="869315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AAD7723-E60C-4CF5-A9A7-9E9D666BA203}" type="slidenum">
              <a:rPr lang="en-US" altLang="en-US" sz="1400" b="0"/>
              <a:pPr algn="l"/>
              <a:t>51</a:t>
            </a:fld>
            <a:endParaRPr lang="en-US" altLang="en-US" sz="1400" b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Meniscus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94372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curving of the liquid surface in a thin tube is due to the competition between adhesive and cohesive forces.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meniscus of water is concave in a glass tube because its adhesion to the glass is stronger than its cohesion for itself.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meniscus of mercury is convex in a glass tube because its cohesion for itself is stronger than its adhesion for the glass.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Metallic bonds are stronger than intermolecular attractions.</a:t>
            </a:r>
          </a:p>
        </p:txBody>
      </p:sp>
      <p:pic>
        <p:nvPicPr>
          <p:cNvPr id="54277" name="Picture 4" descr="11_2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65125"/>
            <a:ext cx="160020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11_2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3446463"/>
            <a:ext cx="160020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52400" y="269875"/>
            <a:ext cx="899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Comic Sans MS" panose="030F0702030302020204" pitchFamily="66" charset="0"/>
              </a:rPr>
              <a:t>VAPOR PRESSURE</a:t>
            </a:r>
          </a:p>
          <a:p>
            <a:pPr algn="ctr"/>
            <a:r>
              <a:rPr lang="en-US" altLang="en-US">
                <a:latin typeface="Comic Sans MS" panose="030F0702030302020204" pitchFamily="66" charset="0"/>
              </a:rPr>
              <a:t>The pressure exerted by a vapor in equilibrium with</a:t>
            </a:r>
          </a:p>
          <a:p>
            <a:pPr algn="ctr"/>
            <a:r>
              <a:rPr lang="en-US" altLang="en-US">
                <a:latin typeface="Comic Sans MS" panose="030F0702030302020204" pitchFamily="66" charset="0"/>
              </a:rPr>
              <a:t>its liquid or solid state.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9154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</a:rPr>
              <a:t>1.  Vapor pressure changes with intermolecular forces and temperature</a:t>
            </a:r>
          </a:p>
          <a:p>
            <a:endParaRPr lang="en-US" altLang="en-US" sz="2800">
              <a:solidFill>
                <a:srgbClr val="9900FF"/>
              </a:solidFill>
              <a:latin typeface="Arial" panose="020B0604020202020204" pitchFamily="34" charset="0"/>
            </a:endParaRPr>
          </a:p>
          <a:p>
            <a:r>
              <a:rPr lang="en-US" altLang="en-US" sz="2800">
                <a:latin typeface="Arial" panose="020B0604020202020204" pitchFamily="34" charset="0"/>
              </a:rPr>
              <a:t>2</a:t>
            </a:r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</a:rPr>
              <a:t>.  Vapor pressure involves a dynamic equilibrium</a:t>
            </a:r>
          </a:p>
          <a:p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</a:rPr>
              <a:t>	                       liquid</a:t>
            </a:r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gas</a:t>
            </a:r>
          </a:p>
          <a:p>
            <a:endParaRPr lang="en-US" altLang="en-US" sz="2800">
              <a:solidFill>
                <a:srgbClr val="008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3.  Volatile </a:t>
            </a:r>
            <a:r>
              <a:rPr lang="en-US" altLang="en-US" sz="2800" u="sng">
                <a:solidFill>
                  <a:srgbClr val="99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vs</a:t>
            </a:r>
            <a:r>
              <a:rPr lang="en-US" altLang="en-US" sz="2800">
                <a:solidFill>
                  <a:srgbClr val="99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nonvolatile</a:t>
            </a:r>
          </a:p>
          <a:p>
            <a:endParaRPr lang="en-US" altLang="en-US" sz="2800">
              <a:solidFill>
                <a:srgbClr val="9900FF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4.  Clausius - Clapeyron equation </a:t>
            </a:r>
          </a:p>
          <a:p>
            <a:r>
              <a:rPr lang="en-US" altLang="en-US" sz="2800">
                <a:solidFill>
                  <a:srgbClr val="008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   -relates vapor pressure and liquid temperature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         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FF61F22-3256-497C-82FE-767639231B12}" type="slidenum">
              <a:rPr lang="en-US" altLang="en-US" sz="1400" b="0"/>
              <a:pPr algn="l"/>
              <a:t>53</a:t>
            </a:fld>
            <a:endParaRPr lang="en-US" altLang="en-US" sz="1400" b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1. Vapor Pressure Curves</a:t>
            </a:r>
          </a:p>
        </p:txBody>
      </p:sp>
      <p:pic>
        <p:nvPicPr>
          <p:cNvPr id="56324" name="Picture 15" descr="Picture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50888"/>
            <a:ext cx="8850313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A5EB19-C9BC-48F1-8ED4-2A572A2B9EF4}" type="slidenum">
              <a:rPr lang="en-US" altLang="en-US" sz="1400" b="0"/>
              <a:pPr algn="l"/>
              <a:t>54</a:t>
            </a:fld>
            <a:endParaRPr lang="en-US" altLang="en-US" sz="1400" b="0"/>
          </a:p>
        </p:txBody>
      </p:sp>
      <p:sp>
        <p:nvSpPr>
          <p:cNvPr id="5734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 Changing the Container’s Volume Disturbs the Equilibrium</a:t>
            </a:r>
          </a:p>
        </p:txBody>
      </p:sp>
      <p:pic>
        <p:nvPicPr>
          <p:cNvPr id="57348" name="Picture 5" descr="11_27abc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1876425"/>
            <a:ext cx="7910512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2400" y="50292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Initially, the rate of vaporization and condensation are equal and the system is in dynamic equilibrium.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50292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When the volume is increased, the rate of vaporization becomes faster than the rate of  condensation.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5029200"/>
            <a:ext cx="29718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When the volume is decreased, the rate of vaporization becomes slower than the rate of  condensation.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F99EA61-E493-488D-A4AF-F4ED625562B8}" type="slidenum">
              <a:rPr lang="en-US" altLang="en-US" sz="1400" b="0"/>
              <a:pPr algn="l"/>
              <a:t>55</a:t>
            </a:fld>
            <a:endParaRPr lang="en-US" altLang="en-US" sz="1400" b="0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TiCl</a:t>
            </a:r>
            <a:r>
              <a:rPr lang="en-US" sz="3200" baseline="-25000" dirty="0">
                <a:latin typeface="+mn-lt"/>
              </a:rPr>
              <a:t>4</a:t>
            </a:r>
            <a:endParaRPr lang="en-US" sz="3200" dirty="0"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Practice—Which of the following is the most volatile?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TiCl</a:t>
            </a:r>
            <a:r>
              <a:rPr lang="en-US" sz="3200" baseline="-25000" dirty="0">
                <a:latin typeface="+mn-lt"/>
              </a:rPr>
              <a:t>4</a:t>
            </a:r>
            <a:endParaRPr lang="en-US" sz="3200" dirty="0"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8374" name="Picture 7" descr="Pictur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6389688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8BCC7F4-C37A-4EB1-8440-C3CE56242F0D}" type="slidenum">
              <a:rPr lang="en-US" altLang="en-US" sz="1400" b="0"/>
              <a:pPr algn="l"/>
              <a:t>56</a:t>
            </a:fld>
            <a:endParaRPr lang="en-US" altLang="en-US" sz="1400" b="0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TiCl</a:t>
            </a:r>
            <a:r>
              <a:rPr lang="en-US" sz="32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Practice—Which of the following has the strongest intermolecular attractions?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TiCl</a:t>
            </a:r>
            <a:r>
              <a:rPr lang="en-US" sz="3200" baseline="-25000" dirty="0">
                <a:latin typeface="+mn-lt"/>
              </a:rPr>
              <a:t>4</a:t>
            </a:r>
            <a:endParaRPr lang="en-US" sz="3200" dirty="0"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59398" name="Picture 7" descr="Pictur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828800"/>
            <a:ext cx="63896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D7CFC87-38E0-40D9-8B13-3DD1B884A60F}" type="slidenum">
              <a:rPr lang="en-US" altLang="en-US" sz="1400" b="0"/>
              <a:pPr algn="l"/>
              <a:t>57</a:t>
            </a:fld>
            <a:endParaRPr lang="en-US" altLang="en-US" sz="1400" b="0"/>
          </a:p>
        </p:txBody>
      </p:sp>
      <p:sp>
        <p:nvSpPr>
          <p:cNvPr id="8" name="TextBox 7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TiCl</a:t>
            </a:r>
            <a:r>
              <a:rPr lang="en-US" sz="32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Practice—Which of the following has the highest normal boiling point?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133600"/>
            <a:ext cx="2333625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water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TiCl</a:t>
            </a:r>
            <a:r>
              <a:rPr lang="en-US" sz="3200" baseline="-25000" dirty="0">
                <a:latin typeface="+mn-lt"/>
              </a:rPr>
              <a:t>4</a:t>
            </a:r>
            <a:endParaRPr lang="en-US" sz="3200" dirty="0">
              <a:latin typeface="+mn-lt"/>
            </a:endParaRP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ether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ethanol</a:t>
            </a:r>
          </a:p>
          <a:p>
            <a:pPr marL="685800" lvl="1" indent="-685800">
              <a:buFont typeface="Wingdings" pitchFamily="2" charset="2"/>
              <a:buAutoNum type="alphaLcParenR"/>
              <a:defRPr/>
            </a:pPr>
            <a:r>
              <a:rPr lang="en-US" sz="3200" dirty="0">
                <a:latin typeface="+mn-lt"/>
              </a:rPr>
              <a:t>acetone</a:t>
            </a:r>
          </a:p>
          <a:p>
            <a:pPr>
              <a:defRPr/>
            </a:pPr>
            <a:endParaRPr lang="en-US" sz="3200" dirty="0">
              <a:latin typeface="+mn-lt"/>
            </a:endParaRPr>
          </a:p>
        </p:txBody>
      </p:sp>
      <p:pic>
        <p:nvPicPr>
          <p:cNvPr id="60422" name="Picture 7" descr="Picture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876425"/>
            <a:ext cx="6389687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BBFE9B4-3FA6-4DD8-A77D-48B942CCF586}" type="slidenum">
              <a:rPr lang="en-US" altLang="en-US" sz="1400" b="0"/>
              <a:pPr algn="l"/>
              <a:t>58</a:t>
            </a:fld>
            <a:endParaRPr lang="en-US" altLang="en-US" sz="1400" b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35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800" smtClean="0"/>
              <a:t>3. Effect of Intermolecular Attraction on Evaporation and Condensation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8991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weaker the attractive forces between molecules, the less energy they will need to vaporize.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Also, weaker attractive forces means that more energy will need to be removed from the vapor molecules before they can condense.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net result will be more molecules in the vapor phase, and a liquid that evaporates </a:t>
            </a:r>
            <a:r>
              <a:rPr lang="en-US" altLang="en-US" sz="2800" smtClean="0">
                <a:solidFill>
                  <a:srgbClr val="7030A0"/>
                </a:solidFill>
              </a:rPr>
              <a:t>faster—</a:t>
            </a:r>
            <a:r>
              <a:rPr lang="en-US" altLang="en-US" sz="2800" b="1" smtClean="0">
                <a:solidFill>
                  <a:srgbClr val="7030A0"/>
                </a:solidFill>
              </a:rPr>
              <a:t>the weaker the attractive forces, the faster the rate of evaporation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Liquids that evaporate easily are said to be </a:t>
            </a:r>
            <a:r>
              <a:rPr lang="en-US" altLang="en-US" sz="2800" b="1" smtClean="0">
                <a:solidFill>
                  <a:srgbClr val="7030A0"/>
                </a:solidFill>
              </a:rPr>
              <a:t>volatile</a:t>
            </a:r>
            <a:r>
              <a:rPr lang="en-US" altLang="en-US" sz="28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e.g., gasoline, fingernail polish remover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Liquids that do not evaporate easily are called </a:t>
            </a:r>
            <a:r>
              <a:rPr lang="en-US" altLang="en-US" sz="2400" b="1" smtClean="0">
                <a:solidFill>
                  <a:srgbClr val="7030A0"/>
                </a:solidFill>
              </a:rPr>
              <a:t>nonvolatile</a:t>
            </a:r>
            <a:r>
              <a:rPr lang="en-US" altLang="en-US" sz="240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e.g., motor 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4. CLAUSIUS - CLAPEYRON EQUATION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91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In general, the higher the temperature, the weaker the</a:t>
            </a:r>
          </a:p>
          <a:p>
            <a:r>
              <a:rPr lang="en-US" altLang="en-US"/>
              <a:t>intermolecular forces, and therefore the higher the vapor pressure.  The non-linear relationship between vapor pressure and  temperature is given by the Clausius - Clapeyron equation.</a:t>
            </a:r>
          </a:p>
          <a:p>
            <a:endParaRPr lang="en-US" altLang="en-US" sz="1200"/>
          </a:p>
          <a:p>
            <a:r>
              <a:rPr lang="en-US" altLang="en-US"/>
              <a:t>        In P =  (-</a:t>
            </a:r>
            <a:r>
              <a:rPr lang="en-US" altLang="en-US">
                <a:sym typeface="Symbol" panose="05050102010706020507" pitchFamily="18" charset="2"/>
              </a:rPr>
              <a:t>H</a:t>
            </a:r>
            <a:r>
              <a:rPr lang="en-US" altLang="en-US" baseline="-25000">
                <a:sym typeface="Symbol" panose="05050102010706020507" pitchFamily="18" charset="2"/>
              </a:rPr>
              <a:t>vap</a:t>
            </a:r>
            <a:r>
              <a:rPr lang="en-US" altLang="en-US">
                <a:sym typeface="Symbol" panose="05050102010706020507" pitchFamily="18" charset="2"/>
              </a:rPr>
              <a:t>/RT)  +  C  : a straight line if lnP vs. 1/T</a:t>
            </a:r>
          </a:p>
          <a:p>
            <a:endParaRPr lang="en-US" altLang="en-US" sz="1200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It describes the amount of energy required to vaporize 1 mole of </a:t>
            </a:r>
          </a:p>
          <a:p>
            <a:r>
              <a:rPr lang="en-US" altLang="en-US">
                <a:sym typeface="Symbol" panose="05050102010706020507" pitchFamily="18" charset="2"/>
              </a:rPr>
              <a:t>molecules in the liquid state</a:t>
            </a:r>
          </a:p>
          <a:p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        R = 8.31 J/mol K	T = Kelvin	P = vapor pressure</a:t>
            </a:r>
          </a:p>
          <a:p>
            <a:endParaRPr lang="en-US" altLang="en-US">
              <a:sym typeface="Symbol" panose="05050102010706020507" pitchFamily="18" charset="2"/>
            </a:endParaRPr>
          </a:p>
          <a:p>
            <a:r>
              <a:rPr lang="en-US" altLang="en-US">
                <a:sym typeface="Symbol" panose="05050102010706020507" pitchFamily="18" charset="2"/>
              </a:rPr>
              <a:t>      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In </a:t>
            </a:r>
            <a:r>
              <a:rPr lang="en-US" altLang="en-US" u="sng">
                <a:solidFill>
                  <a:srgbClr val="008000"/>
                </a:solidFill>
                <a:sym typeface="Symbol" panose="05050102010706020507" pitchFamily="18" charset="2"/>
              </a:rPr>
              <a:t>P</a:t>
            </a:r>
            <a:r>
              <a:rPr lang="en-US" altLang="en-US" u="sng" baseline="-25000">
                <a:solidFill>
                  <a:srgbClr val="008000"/>
                </a:solidFill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= </a:t>
            </a:r>
            <a:r>
              <a:rPr lang="en-US" altLang="en-US" u="sng">
                <a:solidFill>
                  <a:srgbClr val="008000"/>
                </a:solidFill>
                <a:sym typeface="Symbol" panose="05050102010706020507" pitchFamily="18" charset="2"/>
              </a:rPr>
              <a:t>-H</a:t>
            </a:r>
            <a:r>
              <a:rPr lang="en-US" altLang="en-US" baseline="-25000">
                <a:solidFill>
                  <a:srgbClr val="008000"/>
                </a:solidFill>
                <a:sym typeface="Symbol" panose="05050102010706020507" pitchFamily="18" charset="2"/>
              </a:rPr>
              <a:t>vap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     </a:t>
            </a:r>
            <a:r>
              <a:rPr lang="en-US" altLang="en-US" u="sng">
                <a:solidFill>
                  <a:srgbClr val="008000"/>
                </a:solidFill>
                <a:sym typeface="Symbol" panose="05050102010706020507" pitchFamily="18" charset="2"/>
              </a:rPr>
              <a:t>1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    -      </a:t>
            </a:r>
            <a:r>
              <a:rPr lang="en-US" altLang="en-US" u="sng">
                <a:solidFill>
                  <a:srgbClr val="008000"/>
                </a:solidFill>
                <a:sym typeface="Symbol" panose="05050102010706020507" pitchFamily="18" charset="2"/>
              </a:rPr>
              <a:t>1  </a:t>
            </a:r>
            <a:endParaRPr lang="en-US" altLang="en-US">
              <a:solidFill>
                <a:srgbClr val="008000"/>
              </a:solidFill>
              <a:sym typeface="Symbol" panose="05050102010706020507" pitchFamily="18" charset="2"/>
            </a:endParaRPr>
          </a:p>
          <a:p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          P</a:t>
            </a:r>
            <a:r>
              <a:rPr lang="en-US" altLang="en-US" baseline="-25000">
                <a:solidFill>
                  <a:srgbClr val="008000"/>
                </a:solidFill>
                <a:sym typeface="Symbol" panose="05050102010706020507" pitchFamily="18" charset="2"/>
              </a:rPr>
              <a:t>1          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R           T</a:t>
            </a:r>
            <a:r>
              <a:rPr lang="en-US" altLang="en-US" baseline="-25000">
                <a:solidFill>
                  <a:srgbClr val="008000"/>
                </a:solidFill>
                <a:sym typeface="Symbol" panose="05050102010706020507" pitchFamily="18" charset="2"/>
              </a:rPr>
              <a:t>2</a:t>
            </a:r>
            <a:r>
              <a:rPr lang="en-US" altLang="en-US">
                <a:solidFill>
                  <a:srgbClr val="008000"/>
                </a:solidFill>
                <a:sym typeface="Symbol" panose="05050102010706020507" pitchFamily="18" charset="2"/>
              </a:rPr>
              <a:t>          T</a:t>
            </a:r>
            <a:r>
              <a:rPr lang="en-US" altLang="en-US" baseline="-25000">
                <a:solidFill>
                  <a:srgbClr val="008000"/>
                </a:solidFill>
                <a:sym typeface="Symbol" panose="05050102010706020507" pitchFamily="18" charset="2"/>
              </a:rPr>
              <a:t>1</a:t>
            </a:r>
            <a:r>
              <a:rPr lang="en-US" altLang="en-US" u="sng">
                <a:solidFill>
                  <a:srgbClr val="008000"/>
                </a:solidFill>
                <a:sym typeface="Symbol" panose="05050102010706020507" pitchFamily="18" charset="2"/>
              </a:rPr>
              <a:t> </a:t>
            </a:r>
            <a:endParaRPr lang="en-US" altLang="en-US">
              <a:solidFill>
                <a:srgbClr val="008000"/>
              </a:solidFill>
            </a:endParaRPr>
          </a:p>
        </p:txBody>
      </p:sp>
      <p:sp>
        <p:nvSpPr>
          <p:cNvPr id="62468" name="AutoShape 4"/>
          <p:cNvSpPr>
            <a:spLocks/>
          </p:cNvSpPr>
          <p:nvPr/>
        </p:nvSpPr>
        <p:spPr bwMode="auto">
          <a:xfrm>
            <a:off x="2819400" y="4648200"/>
            <a:ext cx="76200" cy="914400"/>
          </a:xfrm>
          <a:prstGeom prst="leftBracket">
            <a:avLst>
              <a:gd name="adj" fmla="val 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69" name="AutoShape 5"/>
          <p:cNvSpPr>
            <a:spLocks/>
          </p:cNvSpPr>
          <p:nvPr/>
        </p:nvSpPr>
        <p:spPr bwMode="auto">
          <a:xfrm>
            <a:off x="4343400" y="4648200"/>
            <a:ext cx="76200" cy="914400"/>
          </a:xfrm>
          <a:prstGeom prst="rightBracket">
            <a:avLst>
              <a:gd name="adj" fmla="val 10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6600CC"/>
                </a:solidFill>
              </a:rPr>
              <a:t>Q.  The vapor pressure of ethanol at 34.9ºC is 100.0 mmHg and at 78.5ºC it’s 760.0 mmHg.  What is the heat of vaporization of ethanol?</a:t>
            </a:r>
            <a:endParaRPr lang="en-US" altLang="en-US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F725614-5FF5-45F5-8233-A816277EA5C8}" type="slidenum">
              <a:rPr lang="en-US" altLang="en-US" sz="1400" b="0"/>
              <a:pPr algn="l"/>
              <a:t>6</a:t>
            </a:fld>
            <a:endParaRPr lang="en-US" altLang="en-US" sz="1400" b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Sublimation and Deposition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Molecules in the solid have thermal energy that allows them to vibrate.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Surface molecules with sufficient energy may break free from the surface and become a gas. This process is called </a:t>
            </a:r>
            <a:r>
              <a:rPr lang="en-US" altLang="en-US" sz="2800" b="1" smtClean="0">
                <a:solidFill>
                  <a:srgbClr val="7030A0"/>
                </a:solidFill>
              </a:rPr>
              <a:t>sublimation</a:t>
            </a:r>
            <a:r>
              <a:rPr lang="en-US" altLang="en-US" sz="280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capturing of vapor molecules into a solid is called </a:t>
            </a:r>
            <a:r>
              <a:rPr lang="en-US" altLang="en-US" sz="2800" b="1" smtClean="0">
                <a:solidFill>
                  <a:srgbClr val="7030A0"/>
                </a:solidFill>
              </a:rPr>
              <a:t>deposition</a:t>
            </a:r>
            <a:r>
              <a:rPr lang="en-US" altLang="en-US" sz="28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/>
              <a:t>The solid and vapor phases exist in dynamic equilibrium in a closed container.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at temperatures below the melting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Therefore,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b="1" smtClean="0">
                <a:solidFill>
                  <a:srgbClr val="7030A0"/>
                </a:solidFill>
              </a:rPr>
              <a:t>molecular solids have a vapor pressure</a:t>
            </a:r>
            <a:r>
              <a:rPr lang="en-US" altLang="en-US" sz="2400" smtClean="0"/>
              <a:t>.</a:t>
            </a:r>
          </a:p>
        </p:txBody>
      </p:sp>
      <p:pic>
        <p:nvPicPr>
          <p:cNvPr id="8197" name="Picture 12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410200"/>
            <a:ext cx="41259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graph of vapor pressure vs. temperature is an exponential growth curve.</a:t>
            </a:r>
            <a:endParaRPr lang="en-US" altLang="en-US" smtClean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The logarithm of the vapor pressure vs. inverse absolute temperature is a linear function.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7696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75" indent="-39687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A graph of ln(P</a:t>
            </a:r>
            <a:r>
              <a:rPr lang="en-US" altLang="en-US" sz="2800" baseline="-25000">
                <a:latin typeface="Arial" panose="020B0604020202020204" pitchFamily="34" charset="0"/>
              </a:rPr>
              <a:t>vap</a:t>
            </a:r>
            <a:r>
              <a:rPr lang="en-US" altLang="en-US" sz="2800">
                <a:latin typeface="Arial" panose="020B0604020202020204" pitchFamily="34" charset="0"/>
              </a:rPr>
              <a:t>) vs. 1/T is a straight line.    </a:t>
            </a:r>
          </a:p>
          <a:p>
            <a:pPr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the slope of the line × 8.314 J/mol∙K = </a:t>
            </a:r>
            <a:r>
              <a:rPr lang="en-US" altLang="en-US" sz="2800">
                <a:latin typeface="Symbol" panose="05050102010706020507" pitchFamily="18" charset="2"/>
              </a:rPr>
              <a:t>D</a:t>
            </a:r>
            <a:r>
              <a:rPr lang="en-US" altLang="en-US" sz="2800">
                <a:latin typeface="Arial" panose="020B0604020202020204" pitchFamily="34" charset="0"/>
              </a:rPr>
              <a:t>H</a:t>
            </a:r>
            <a:r>
              <a:rPr lang="en-US" altLang="en-US" sz="2800" baseline="-25000">
                <a:latin typeface="Arial" panose="020B0604020202020204" pitchFamily="34" charset="0"/>
              </a:rPr>
              <a:t>vap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800">
                <a:latin typeface="Arial" panose="020B0604020202020204" pitchFamily="34" charset="0"/>
              </a:rPr>
              <a:t>	</a:t>
            </a:r>
            <a:r>
              <a:rPr lang="en-US" altLang="en-US">
                <a:latin typeface="Arial" panose="020B0604020202020204" pitchFamily="34" charset="0"/>
              </a:rPr>
              <a:t>in J/mol</a:t>
            </a: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0BBF89A-3011-44F0-9F46-4874D4E79A4D}" type="slidenum">
              <a:rPr lang="en-US" altLang="en-US" sz="1400" b="0"/>
              <a:pPr algn="l"/>
              <a:t>60</a:t>
            </a:fld>
            <a:endParaRPr lang="en-US" altLang="en-US" sz="1400" b="0"/>
          </a:p>
        </p:txBody>
      </p:sp>
      <p:pic>
        <p:nvPicPr>
          <p:cNvPr id="74762" name="Picture 10" descr="11_2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4648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5" name="Picture 13" descr="11_3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208213"/>
            <a:ext cx="63944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Clausius–Clapeyron Equation</a:t>
            </a:r>
          </a:p>
        </p:txBody>
      </p:sp>
      <p:pic>
        <p:nvPicPr>
          <p:cNvPr id="21515" name="Picture 11" descr="Picture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607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Picture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889375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  <p:bldP spid="74757" grpId="0"/>
      <p:bldP spid="74757" grpId="1"/>
      <p:bldP spid="7475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9838BB9-6436-4C47-BB56-7DC319342316}" type="slidenum">
              <a:rPr lang="en-US" altLang="en-US" sz="1400" b="0"/>
              <a:pPr algn="l"/>
              <a:t>61</a:t>
            </a:fld>
            <a:endParaRPr lang="en-US" altLang="en-US" sz="1400" b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Clausius–Clapeyron Equation</a:t>
            </a:r>
            <a:br>
              <a:rPr lang="en-US" altLang="en-US" sz="4000" smtClean="0"/>
            </a:br>
            <a:r>
              <a:rPr lang="en-US" altLang="en-US" sz="4000" smtClean="0"/>
              <a:t>Two-Point Form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07438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equation below can be used with just two measurements of vapor pressure and temperature.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However, it generally gives less precise results.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smtClean="0"/>
              <a:t>Fewer data points will not give as precise an average because there is less averaging out of the errors.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smtClean="0"/>
              <a:t>as with any other sets of measurements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can also be used to predict the vapor pressure if you know the heat of vaporization and the normal boiling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Remember: the vapor pressure at the normal boiling point is 760 torr.</a:t>
            </a:r>
          </a:p>
        </p:txBody>
      </p:sp>
      <p:pic>
        <p:nvPicPr>
          <p:cNvPr id="64517" name="Picture 6" descr="Pictur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57054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438400" y="990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BP = 64.6 °C, P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760 torr,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vap </a:t>
            </a:r>
            <a:r>
              <a:rPr lang="en-US" altLang="en-US" sz="2000">
                <a:latin typeface="Arial" panose="020B0604020202020204" pitchFamily="34" charset="0"/>
              </a:rPr>
              <a:t>= 35.2 kJ/mol, </a:t>
            </a: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= 12.0 °C</a:t>
            </a: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P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, torr</a:t>
            </a:r>
          </a:p>
        </p:txBody>
      </p:sp>
      <p:sp>
        <p:nvSpPr>
          <p:cNvPr id="84005" name="Rectangle 37"/>
          <p:cNvSpPr>
            <a:spLocks noChangeArrowheads="1"/>
          </p:cNvSpPr>
          <p:nvPr/>
        </p:nvSpPr>
        <p:spPr bwMode="auto">
          <a:xfrm>
            <a:off x="2438400" y="990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BP = 337.8 K, P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760 torr,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vap </a:t>
            </a:r>
            <a:r>
              <a:rPr lang="en-US" altLang="en-US" sz="2000">
                <a:latin typeface="Arial" panose="020B0604020202020204" pitchFamily="34" charset="0"/>
              </a:rPr>
              <a:t>= 35.2 kJ/mol, </a:t>
            </a: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= 285.2 K</a:t>
            </a: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P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, torr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4C0C143-6AF8-4AE4-9284-27B7C2983018}" type="slidenum">
              <a:rPr lang="en-US" altLang="en-US" sz="1400" b="0"/>
              <a:pPr algn="l"/>
              <a:t>62</a:t>
            </a:fld>
            <a:endParaRPr lang="en-US" altLang="en-US" sz="1400" b="0"/>
          </a:p>
        </p:txBody>
      </p:sp>
      <p:pic>
        <p:nvPicPr>
          <p:cNvPr id="27682" name="Picture 34" descr="Pictur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86200"/>
            <a:ext cx="57054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39" descr="Picture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005263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2346325" y="3394075"/>
            <a:ext cx="3157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T(K) = T(°C) + 273.15</a:t>
            </a:r>
          </a:p>
        </p:txBody>
      </p:sp>
      <p:pic>
        <p:nvPicPr>
          <p:cNvPr id="27685" name="Picture 37" descr="Picture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8600"/>
            <a:ext cx="75152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33" descr="Pictur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1981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Rectangle 11"/>
          <p:cNvSpPr>
            <a:spLocks noChangeArrowheads="1"/>
          </p:cNvSpPr>
          <p:nvPr/>
        </p:nvSpPr>
        <p:spPr bwMode="auto">
          <a:xfrm>
            <a:off x="300038" y="3810000"/>
            <a:ext cx="20574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Solution:</a:t>
            </a:r>
          </a:p>
        </p:txBody>
      </p:sp>
      <p:sp>
        <p:nvSpPr>
          <p:cNvPr id="655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Example 11.5 Calculate the vapor pressure of methanol at 12.0 °C.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2438400" y="5410200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The units are correct, and the size makes sense since the vapor pressure is lower at lower temperatures.</a:t>
            </a:r>
          </a:p>
        </p:txBody>
      </p:sp>
      <p:sp>
        <p:nvSpPr>
          <p:cNvPr id="65549" name="Line 7"/>
          <p:cNvSpPr>
            <a:spLocks noChangeShapeType="1"/>
          </p:cNvSpPr>
          <p:nvPr/>
        </p:nvSpPr>
        <p:spPr bwMode="auto">
          <a:xfrm>
            <a:off x="228600" y="9906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0" name="Line 8"/>
          <p:cNvSpPr>
            <a:spLocks noChangeShapeType="1"/>
          </p:cNvSpPr>
          <p:nvPr/>
        </p:nvSpPr>
        <p:spPr bwMode="auto">
          <a:xfrm>
            <a:off x="228600" y="22098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1" name="Line 9"/>
          <p:cNvSpPr>
            <a:spLocks noChangeShapeType="1"/>
          </p:cNvSpPr>
          <p:nvPr/>
        </p:nvSpPr>
        <p:spPr bwMode="auto">
          <a:xfrm>
            <a:off x="228600" y="62198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Rectangle 10"/>
          <p:cNvSpPr>
            <a:spLocks noChangeArrowheads="1"/>
          </p:cNvSpPr>
          <p:nvPr/>
        </p:nvSpPr>
        <p:spPr bwMode="auto">
          <a:xfrm>
            <a:off x="312738" y="5399088"/>
            <a:ext cx="20574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Check:</a:t>
            </a:r>
          </a:p>
        </p:txBody>
      </p:sp>
      <p:sp>
        <p:nvSpPr>
          <p:cNvPr id="65553" name="Rectangle 12"/>
          <p:cNvSpPr>
            <a:spLocks noChangeArrowheads="1"/>
          </p:cNvSpPr>
          <p:nvPr/>
        </p:nvSpPr>
        <p:spPr bwMode="auto">
          <a:xfrm>
            <a:off x="228600" y="21336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 sz="2200">
                <a:latin typeface="Arial" panose="020B0604020202020204" pitchFamily="34" charset="0"/>
              </a:rPr>
              <a:t>Conceptual Plan:</a:t>
            </a:r>
          </a:p>
          <a:p>
            <a:pPr algn="r">
              <a:buSzPct val="120000"/>
            </a:pPr>
            <a:endParaRPr lang="en-US" altLang="en-US" sz="2200">
              <a:latin typeface="Arial" panose="020B0604020202020204" pitchFamily="34" charset="0"/>
            </a:endParaRPr>
          </a:p>
          <a:p>
            <a:pPr algn="r">
              <a:spcBef>
                <a:spcPct val="40000"/>
              </a:spcBef>
              <a:buSzPct val="120000"/>
            </a:pPr>
            <a:r>
              <a:rPr lang="en-US" altLang="en-US" sz="2200">
                <a:latin typeface="Arial" panose="020B0604020202020204" pitchFamily="34" charset="0"/>
              </a:rPr>
              <a:t>Relationships:</a:t>
            </a:r>
          </a:p>
        </p:txBody>
      </p:sp>
      <p:sp>
        <p:nvSpPr>
          <p:cNvPr id="65554" name="Rectangle 13"/>
          <p:cNvSpPr>
            <a:spLocks noChangeArrowheads="1"/>
          </p:cNvSpPr>
          <p:nvPr/>
        </p:nvSpPr>
        <p:spPr bwMode="auto">
          <a:xfrm>
            <a:off x="228600" y="990600"/>
            <a:ext cx="2057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Given:</a:t>
            </a:r>
          </a:p>
          <a:p>
            <a:pPr algn="r">
              <a:spcBef>
                <a:spcPct val="100000"/>
              </a:spcBef>
              <a:buSzPct val="120000"/>
            </a:pPr>
            <a:r>
              <a:rPr lang="en-US" altLang="en-US">
                <a:latin typeface="Arial" panose="020B0604020202020204" pitchFamily="34" charset="0"/>
              </a:rPr>
              <a:t>Find:</a:t>
            </a:r>
          </a:p>
        </p:txBody>
      </p:sp>
      <p:sp>
        <p:nvSpPr>
          <p:cNvPr id="65555" name="Line 14"/>
          <p:cNvSpPr>
            <a:spLocks noChangeShapeType="1"/>
          </p:cNvSpPr>
          <p:nvPr/>
        </p:nvSpPr>
        <p:spPr bwMode="auto">
          <a:xfrm>
            <a:off x="228600" y="990600"/>
            <a:ext cx="0" cy="52292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16"/>
          <p:cNvSpPr>
            <a:spLocks noChangeShapeType="1"/>
          </p:cNvSpPr>
          <p:nvPr/>
        </p:nvSpPr>
        <p:spPr bwMode="auto">
          <a:xfrm>
            <a:off x="8991600" y="973138"/>
            <a:ext cx="0" cy="52466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17"/>
          <p:cNvSpPr>
            <a:spLocks noChangeShapeType="1"/>
          </p:cNvSpPr>
          <p:nvPr/>
        </p:nvSpPr>
        <p:spPr bwMode="auto">
          <a:xfrm>
            <a:off x="228600" y="38862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18"/>
          <p:cNvSpPr>
            <a:spLocks noChangeShapeType="1"/>
          </p:cNvSpPr>
          <p:nvPr/>
        </p:nvSpPr>
        <p:spPr bwMode="auto">
          <a:xfrm>
            <a:off x="228600" y="539908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730500" y="2225675"/>
            <a:ext cx="4127500" cy="533400"/>
            <a:chOff x="1728" y="1392"/>
            <a:chExt cx="2600" cy="336"/>
          </a:xfrm>
          <a:solidFill>
            <a:srgbClr val="FFFF66"/>
          </a:solidFill>
        </p:grpSpPr>
        <p:sp>
          <p:nvSpPr>
            <p:cNvPr id="83990" name="AutoShape 22"/>
            <p:cNvSpPr>
              <a:spLocks noChangeArrowheads="1"/>
            </p:cNvSpPr>
            <p:nvPr/>
          </p:nvSpPr>
          <p:spPr bwMode="auto">
            <a:xfrm>
              <a:off x="1728" y="1392"/>
              <a:ext cx="1104" cy="336"/>
            </a:xfrm>
            <a:prstGeom prst="roundRect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6600CC"/>
                  </a:solidFill>
                  <a:latin typeface="+mn-lt"/>
                </a:rPr>
                <a:t>P</a:t>
              </a:r>
              <a:r>
                <a:rPr lang="en-US" baseline="-25000" dirty="0">
                  <a:solidFill>
                    <a:srgbClr val="6600CC"/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rgbClr val="6600CC"/>
                  </a:solidFill>
                  <a:latin typeface="+mn-lt"/>
                </a:rPr>
                <a:t>, T</a:t>
              </a:r>
              <a:r>
                <a:rPr lang="en-US" baseline="-25000" dirty="0">
                  <a:solidFill>
                    <a:srgbClr val="6600CC"/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rgbClr val="6600CC"/>
                  </a:solidFill>
                  <a:latin typeface="+mn-lt"/>
                </a:rPr>
                <a:t>, </a:t>
              </a:r>
              <a:r>
                <a:rPr lang="en-US" dirty="0" err="1">
                  <a:solidFill>
                    <a:srgbClr val="6600CC"/>
                  </a:solidFill>
                  <a:latin typeface="Symbol" pitchFamily="18" charset="2"/>
                </a:rPr>
                <a:t>D</a:t>
              </a:r>
              <a:r>
                <a:rPr lang="en-US" dirty="0" err="1">
                  <a:solidFill>
                    <a:srgbClr val="6600CC"/>
                  </a:solidFill>
                  <a:latin typeface="+mn-lt"/>
                </a:rPr>
                <a:t>H</a:t>
              </a:r>
              <a:r>
                <a:rPr lang="en-US" baseline="-25000" dirty="0" err="1">
                  <a:solidFill>
                    <a:srgbClr val="6600CC"/>
                  </a:solidFill>
                  <a:latin typeface="+mn-lt"/>
                </a:rPr>
                <a:t>vap</a:t>
              </a:r>
              <a:endParaRPr lang="en-US" dirty="0">
                <a:solidFill>
                  <a:srgbClr val="6600CC"/>
                </a:solidFill>
                <a:latin typeface="+mn-lt"/>
              </a:endParaRPr>
            </a:p>
          </p:txBody>
        </p:sp>
        <p:sp>
          <p:nvSpPr>
            <p:cNvPr id="83991" name="AutoShape 23"/>
            <p:cNvSpPr>
              <a:spLocks noChangeArrowheads="1"/>
            </p:cNvSpPr>
            <p:nvPr/>
          </p:nvSpPr>
          <p:spPr bwMode="auto">
            <a:xfrm flipV="1">
              <a:off x="2976" y="1536"/>
              <a:ext cx="346" cy="101"/>
            </a:xfrm>
            <a:prstGeom prst="rightArrow">
              <a:avLst>
                <a:gd name="adj1" fmla="val 50000"/>
                <a:gd name="adj2" fmla="val 8564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992" name="AutoShape 24"/>
            <p:cNvSpPr>
              <a:spLocks noChangeArrowheads="1"/>
            </p:cNvSpPr>
            <p:nvPr/>
          </p:nvSpPr>
          <p:spPr bwMode="auto">
            <a:xfrm>
              <a:off x="3456" y="1392"/>
              <a:ext cx="872" cy="336"/>
            </a:xfrm>
            <a:prstGeom prst="roundRect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6600CC"/>
                  </a:solidFill>
                  <a:latin typeface="+mn-lt"/>
                </a:rPr>
                <a:t>P</a:t>
              </a:r>
              <a:r>
                <a:rPr lang="en-US" baseline="-25000">
                  <a:solidFill>
                    <a:srgbClr val="6600CC"/>
                  </a:solidFill>
                  <a:latin typeface="+mn-lt"/>
                </a:rPr>
                <a:t>2</a:t>
              </a:r>
              <a:endParaRPr lang="en-US">
                <a:solidFill>
                  <a:srgbClr val="6600CC"/>
                </a:solidFill>
                <a:latin typeface="+mn-lt"/>
              </a:endParaRPr>
            </a:p>
          </p:txBody>
        </p:sp>
      </p:grpSp>
      <p:sp>
        <p:nvSpPr>
          <p:cNvPr id="65560" name="Line 28"/>
          <p:cNvSpPr>
            <a:spLocks noChangeShapeType="1"/>
          </p:cNvSpPr>
          <p:nvPr/>
        </p:nvSpPr>
        <p:spPr bwMode="auto">
          <a:xfrm>
            <a:off x="2401888" y="5408613"/>
            <a:ext cx="1587" cy="79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5029200" y="40386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4495800" y="47244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4343400" y="50292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0" name="Line 32"/>
          <p:cNvSpPr>
            <a:spLocks noChangeShapeType="1"/>
          </p:cNvSpPr>
          <p:nvPr/>
        </p:nvSpPr>
        <p:spPr bwMode="auto">
          <a:xfrm flipV="1">
            <a:off x="8305800" y="48006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08" name="Line 40"/>
          <p:cNvSpPr>
            <a:spLocks noChangeShapeType="1"/>
          </p:cNvSpPr>
          <p:nvPr/>
        </p:nvSpPr>
        <p:spPr bwMode="auto">
          <a:xfrm flipV="1">
            <a:off x="5029200" y="43434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84" name="Picture 36" descr="Picture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4800"/>
            <a:ext cx="54181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38" descr="Picture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25717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2"/>
          <p:cNvSpPr>
            <a:spLocks noChangeShapeType="1"/>
          </p:cNvSpPr>
          <p:nvPr/>
        </p:nvSpPr>
        <p:spPr bwMode="auto">
          <a:xfrm flipV="1">
            <a:off x="6629400" y="47244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32"/>
          <p:cNvSpPr>
            <a:spLocks noChangeShapeType="1"/>
          </p:cNvSpPr>
          <p:nvPr/>
        </p:nvSpPr>
        <p:spPr bwMode="auto">
          <a:xfrm flipV="1">
            <a:off x="4648200" y="50292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967581" y="2436019"/>
            <a:ext cx="29241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8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4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3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build="p"/>
      <p:bldP spid="83974" grpId="1" build="allAtOnce"/>
      <p:bldP spid="84005" grpId="0" build="p"/>
      <p:bldP spid="84005" grpId="1" build="allAtOnce"/>
      <p:bldP spid="84003" grpId="0"/>
      <p:bldP spid="8397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2438400" y="990600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BP = 100.0 °C, P</a:t>
            </a:r>
            <a:r>
              <a:rPr lang="en-US" altLang="en-US" sz="2000" baseline="-25000">
                <a:latin typeface="Arial" panose="020B0604020202020204" pitchFamily="34" charset="0"/>
              </a:rPr>
              <a:t>1</a:t>
            </a:r>
            <a:r>
              <a:rPr lang="en-US" altLang="en-US" sz="2000">
                <a:latin typeface="Arial" panose="020B0604020202020204" pitchFamily="34" charset="0"/>
              </a:rPr>
              <a:t> = 760 torr, </a:t>
            </a:r>
            <a:r>
              <a:rPr lang="en-US" altLang="en-US" sz="2000">
                <a:latin typeface="Symbol" panose="05050102010706020507" pitchFamily="18" charset="2"/>
              </a:rPr>
              <a:t>D</a:t>
            </a:r>
            <a:r>
              <a:rPr lang="en-US" altLang="en-US" sz="2000">
                <a:latin typeface="Arial" panose="020B0604020202020204" pitchFamily="34" charset="0"/>
              </a:rPr>
              <a:t>H</a:t>
            </a:r>
            <a:r>
              <a:rPr lang="en-US" altLang="en-US" sz="2000" baseline="-25000">
                <a:latin typeface="Arial" panose="020B0604020202020204" pitchFamily="34" charset="0"/>
              </a:rPr>
              <a:t>vap </a:t>
            </a:r>
            <a:r>
              <a:rPr lang="en-US" altLang="en-US" sz="2000">
                <a:latin typeface="Arial" panose="020B0604020202020204" pitchFamily="34" charset="0"/>
              </a:rPr>
              <a:t>= 40.7 kJ/mol, </a:t>
            </a:r>
          </a:p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 = 25.0 °C</a:t>
            </a: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P</a:t>
            </a:r>
            <a:r>
              <a:rPr lang="en-US" altLang="en-US" sz="2000" baseline="-25000">
                <a:latin typeface="Arial" panose="020B0604020202020204" pitchFamily="34" charset="0"/>
              </a:rPr>
              <a:t>2</a:t>
            </a:r>
            <a:r>
              <a:rPr lang="en-US" altLang="en-US" sz="2000">
                <a:latin typeface="Arial" panose="020B0604020202020204" pitchFamily="34" charset="0"/>
              </a:rPr>
              <a:t>, torr</a:t>
            </a:r>
          </a:p>
        </p:txBody>
      </p: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2438400" y="9906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120000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= BP = 373.2 K, P</a:t>
            </a:r>
            <a:r>
              <a:rPr lang="en-US" sz="2000" baseline="-25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 = 760 </a:t>
            </a:r>
            <a:r>
              <a:rPr lang="en-US" sz="2000" dirty="0" err="1">
                <a:latin typeface="+mn-lt"/>
              </a:rPr>
              <a:t>torr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Symbol" pitchFamily="18" charset="2"/>
              </a:rPr>
              <a:t>D</a:t>
            </a:r>
            <a:r>
              <a:rPr lang="en-US" sz="2000" dirty="0" err="1">
                <a:latin typeface="+mn-lt"/>
              </a:rPr>
              <a:t>H</a:t>
            </a:r>
            <a:r>
              <a:rPr lang="en-US" sz="2000" baseline="-25000" dirty="0" err="1">
                <a:latin typeface="+mn-lt"/>
              </a:rPr>
              <a:t>vap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= 40.7 kJ/mol, </a:t>
            </a:r>
          </a:p>
          <a:p>
            <a:pPr>
              <a:buSzPct val="120000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 = 298.2 K</a:t>
            </a:r>
          </a:p>
          <a:p>
            <a:pPr>
              <a:spcBef>
                <a:spcPct val="50000"/>
              </a:spcBef>
              <a:buSzPct val="120000"/>
              <a:defRPr/>
            </a:pPr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torr</a:t>
            </a:r>
            <a:endParaRPr lang="en-US" sz="2000" dirty="0">
              <a:latin typeface="+mn-lt"/>
            </a:endParaRPr>
          </a:p>
        </p:txBody>
      </p:sp>
      <p:sp>
        <p:nvSpPr>
          <p:cNvPr id="6656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69915273-5FC7-4C51-B7AB-280C7B751B3A}" type="slidenum">
              <a:rPr lang="en-US" altLang="en-US" sz="1400" b="0"/>
              <a:pPr algn="l"/>
              <a:t>63</a:t>
            </a:fld>
            <a:endParaRPr lang="en-US" altLang="en-US" sz="1400" b="0"/>
          </a:p>
        </p:txBody>
      </p:sp>
      <p:pic>
        <p:nvPicPr>
          <p:cNvPr id="28705" name="Picture 33" descr="Picture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6553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Calculate the vapor pressure of water at 25.0 °C.</a:t>
            </a:r>
          </a:p>
        </p:txBody>
      </p:sp>
      <p:sp>
        <p:nvSpPr>
          <p:cNvPr id="428037" name="Rectangle 5"/>
          <p:cNvSpPr>
            <a:spLocks noChangeArrowheads="1"/>
          </p:cNvSpPr>
          <p:nvPr/>
        </p:nvSpPr>
        <p:spPr bwMode="auto">
          <a:xfrm>
            <a:off x="2438400" y="5410200"/>
            <a:ext cx="64008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The units are correct, and the size makes sense since the vapor pressure is lower at lower temperatures.</a:t>
            </a:r>
          </a:p>
        </p:txBody>
      </p:sp>
      <p:sp>
        <p:nvSpPr>
          <p:cNvPr id="428039" name="Line 7"/>
          <p:cNvSpPr>
            <a:spLocks noChangeShapeType="1"/>
          </p:cNvSpPr>
          <p:nvPr/>
        </p:nvSpPr>
        <p:spPr bwMode="auto">
          <a:xfrm>
            <a:off x="228600" y="990600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228600" y="22098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228600" y="6219825"/>
            <a:ext cx="8763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385763" y="5399088"/>
            <a:ext cx="2057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Check:</a:t>
            </a:r>
          </a:p>
        </p:txBody>
      </p:sp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385763" y="3810000"/>
            <a:ext cx="20574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Solution:</a:t>
            </a:r>
          </a:p>
        </p:txBody>
      </p:sp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228600" y="2133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r">
              <a:buSzPct val="120000"/>
              <a:defRPr/>
            </a:pPr>
            <a:r>
              <a:rPr lang="en-US" dirty="0">
                <a:latin typeface="+mn-lt"/>
              </a:rPr>
              <a:t>Conceptual Plan:</a:t>
            </a:r>
          </a:p>
          <a:p>
            <a:pPr algn="r">
              <a:buSzPct val="120000"/>
              <a:defRPr/>
            </a:pPr>
            <a:endParaRPr lang="en-US" dirty="0">
              <a:latin typeface="+mn-lt"/>
            </a:endParaRPr>
          </a:p>
          <a:p>
            <a:pPr algn="r">
              <a:spcBef>
                <a:spcPct val="40000"/>
              </a:spcBef>
              <a:buSzPct val="120000"/>
              <a:defRPr/>
            </a:pPr>
            <a:r>
              <a:rPr lang="en-US" dirty="0">
                <a:latin typeface="+mn-lt"/>
              </a:rPr>
              <a:t>Relationships:</a:t>
            </a:r>
          </a:p>
        </p:txBody>
      </p:sp>
      <p:sp>
        <p:nvSpPr>
          <p:cNvPr id="428045" name="Rectangle 13"/>
          <p:cNvSpPr>
            <a:spLocks noChangeArrowheads="1"/>
          </p:cNvSpPr>
          <p:nvPr/>
        </p:nvSpPr>
        <p:spPr bwMode="auto">
          <a:xfrm>
            <a:off x="228600" y="990600"/>
            <a:ext cx="205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buSzPct val="120000"/>
              <a:defRPr/>
            </a:pPr>
            <a:r>
              <a:rPr lang="en-US">
                <a:latin typeface="+mn-lt"/>
              </a:rPr>
              <a:t>Given:</a:t>
            </a:r>
          </a:p>
          <a:p>
            <a:pPr algn="r">
              <a:spcBef>
                <a:spcPct val="100000"/>
              </a:spcBef>
              <a:buSzPct val="120000"/>
              <a:defRPr/>
            </a:pPr>
            <a:r>
              <a:rPr lang="en-US">
                <a:latin typeface="+mn-lt"/>
              </a:rPr>
              <a:t>Find:</a:t>
            </a:r>
          </a:p>
        </p:txBody>
      </p:sp>
      <p:sp>
        <p:nvSpPr>
          <p:cNvPr id="428046" name="Line 14"/>
          <p:cNvSpPr>
            <a:spLocks noChangeShapeType="1"/>
          </p:cNvSpPr>
          <p:nvPr/>
        </p:nvSpPr>
        <p:spPr bwMode="auto">
          <a:xfrm>
            <a:off x="228600" y="990600"/>
            <a:ext cx="0" cy="52292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48" name="Line 16"/>
          <p:cNvSpPr>
            <a:spLocks noChangeShapeType="1"/>
          </p:cNvSpPr>
          <p:nvPr/>
        </p:nvSpPr>
        <p:spPr bwMode="auto">
          <a:xfrm>
            <a:off x="8991600" y="973138"/>
            <a:ext cx="0" cy="52466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49" name="Line 17"/>
          <p:cNvSpPr>
            <a:spLocks noChangeShapeType="1"/>
          </p:cNvSpPr>
          <p:nvPr/>
        </p:nvSpPr>
        <p:spPr bwMode="auto">
          <a:xfrm>
            <a:off x="228600" y="3886200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50" name="Line 18"/>
          <p:cNvSpPr>
            <a:spLocks noChangeShapeType="1"/>
          </p:cNvSpPr>
          <p:nvPr/>
        </p:nvSpPr>
        <p:spPr bwMode="auto">
          <a:xfrm>
            <a:off x="228600" y="539908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2209800"/>
            <a:ext cx="4127500" cy="533400"/>
            <a:chOff x="1728" y="1392"/>
            <a:chExt cx="2600" cy="336"/>
          </a:xfrm>
          <a:solidFill>
            <a:srgbClr val="FFFF66"/>
          </a:solidFill>
        </p:grpSpPr>
        <p:sp>
          <p:nvSpPr>
            <p:cNvPr id="428052" name="AutoShape 20"/>
            <p:cNvSpPr>
              <a:spLocks noChangeArrowheads="1"/>
            </p:cNvSpPr>
            <p:nvPr/>
          </p:nvSpPr>
          <p:spPr bwMode="auto">
            <a:xfrm>
              <a:off x="1728" y="1392"/>
              <a:ext cx="1104" cy="336"/>
            </a:xfrm>
            <a:prstGeom prst="roundRect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solidFill>
                    <a:srgbClr val="6600CC"/>
                  </a:solidFill>
                  <a:latin typeface="+mn-lt"/>
                </a:rPr>
                <a:t>P</a:t>
              </a:r>
              <a:r>
                <a:rPr lang="en-US" baseline="-25000" dirty="0">
                  <a:solidFill>
                    <a:srgbClr val="6600CC"/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rgbClr val="6600CC"/>
                  </a:solidFill>
                  <a:latin typeface="+mn-lt"/>
                </a:rPr>
                <a:t>, T</a:t>
              </a:r>
              <a:r>
                <a:rPr lang="en-US" baseline="-25000" dirty="0">
                  <a:solidFill>
                    <a:srgbClr val="6600CC"/>
                  </a:solidFill>
                  <a:latin typeface="+mn-lt"/>
                </a:rPr>
                <a:t>1</a:t>
              </a:r>
              <a:r>
                <a:rPr lang="en-US" dirty="0">
                  <a:solidFill>
                    <a:srgbClr val="6600CC"/>
                  </a:solidFill>
                  <a:latin typeface="+mn-lt"/>
                </a:rPr>
                <a:t>, </a:t>
              </a:r>
              <a:r>
                <a:rPr lang="en-US" dirty="0" err="1">
                  <a:solidFill>
                    <a:srgbClr val="6600CC"/>
                  </a:solidFill>
                  <a:latin typeface="Symbol" pitchFamily="18" charset="2"/>
                </a:rPr>
                <a:t>D</a:t>
              </a:r>
              <a:r>
                <a:rPr lang="en-US" dirty="0" err="1">
                  <a:solidFill>
                    <a:srgbClr val="6600CC"/>
                  </a:solidFill>
                  <a:latin typeface="+mn-lt"/>
                </a:rPr>
                <a:t>H</a:t>
              </a:r>
              <a:r>
                <a:rPr lang="en-US" baseline="-25000" dirty="0" err="1">
                  <a:solidFill>
                    <a:srgbClr val="6600CC"/>
                  </a:solidFill>
                  <a:latin typeface="+mn-lt"/>
                </a:rPr>
                <a:t>vap</a:t>
              </a:r>
              <a:endParaRPr lang="en-US" dirty="0">
                <a:solidFill>
                  <a:srgbClr val="6600CC"/>
                </a:solidFill>
                <a:latin typeface="+mn-lt"/>
              </a:endParaRPr>
            </a:p>
          </p:txBody>
        </p:sp>
        <p:sp>
          <p:nvSpPr>
            <p:cNvPr id="428053" name="AutoShape 21"/>
            <p:cNvSpPr>
              <a:spLocks noChangeArrowheads="1"/>
            </p:cNvSpPr>
            <p:nvPr/>
          </p:nvSpPr>
          <p:spPr bwMode="auto">
            <a:xfrm flipV="1">
              <a:off x="2976" y="1536"/>
              <a:ext cx="346" cy="101"/>
            </a:xfrm>
            <a:prstGeom prst="rightArrow">
              <a:avLst>
                <a:gd name="adj1" fmla="val 50000"/>
                <a:gd name="adj2" fmla="val 85644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8054" name="AutoShape 22"/>
            <p:cNvSpPr>
              <a:spLocks noChangeArrowheads="1"/>
            </p:cNvSpPr>
            <p:nvPr/>
          </p:nvSpPr>
          <p:spPr bwMode="auto">
            <a:xfrm>
              <a:off x="3456" y="1392"/>
              <a:ext cx="872" cy="336"/>
            </a:xfrm>
            <a:prstGeom prst="roundRect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6600CC"/>
                  </a:solidFill>
                  <a:latin typeface="+mn-lt"/>
                </a:rPr>
                <a:t>P</a:t>
              </a:r>
              <a:r>
                <a:rPr lang="en-US" baseline="-25000">
                  <a:solidFill>
                    <a:srgbClr val="6600CC"/>
                  </a:solidFill>
                  <a:latin typeface="+mn-lt"/>
                </a:rPr>
                <a:t>2</a:t>
              </a:r>
              <a:endParaRPr lang="en-US">
                <a:solidFill>
                  <a:srgbClr val="6600CC"/>
                </a:solidFill>
                <a:latin typeface="+mn-lt"/>
              </a:endParaRPr>
            </a:p>
          </p:txBody>
        </p:sp>
      </p:grpSp>
      <p:sp>
        <p:nvSpPr>
          <p:cNvPr id="428056" name="Line 24"/>
          <p:cNvSpPr>
            <a:spLocks noChangeShapeType="1"/>
          </p:cNvSpPr>
          <p:nvPr/>
        </p:nvSpPr>
        <p:spPr bwMode="auto">
          <a:xfrm flipV="1">
            <a:off x="4876800" y="40386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57" name="Line 25"/>
          <p:cNvSpPr>
            <a:spLocks noChangeShapeType="1"/>
          </p:cNvSpPr>
          <p:nvPr/>
        </p:nvSpPr>
        <p:spPr bwMode="auto">
          <a:xfrm flipV="1">
            <a:off x="4419600" y="46482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58" name="Line 26"/>
          <p:cNvSpPr>
            <a:spLocks noChangeShapeType="1"/>
          </p:cNvSpPr>
          <p:nvPr/>
        </p:nvSpPr>
        <p:spPr bwMode="auto">
          <a:xfrm flipV="1">
            <a:off x="4572000" y="49530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59" name="Line 27"/>
          <p:cNvSpPr>
            <a:spLocks noChangeShapeType="1"/>
          </p:cNvSpPr>
          <p:nvPr/>
        </p:nvSpPr>
        <p:spPr bwMode="auto">
          <a:xfrm flipV="1">
            <a:off x="6248400" y="47244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428061" name="Text Box 29"/>
          <p:cNvSpPr txBox="1">
            <a:spLocks noChangeArrowheads="1"/>
          </p:cNvSpPr>
          <p:nvPr/>
        </p:nvSpPr>
        <p:spPr bwMode="auto">
          <a:xfrm>
            <a:off x="2346325" y="3394075"/>
            <a:ext cx="3157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n-lt"/>
              </a:rPr>
              <a:t>T(K) = T(°C) + 273.15</a:t>
            </a:r>
          </a:p>
        </p:txBody>
      </p:sp>
      <p:sp>
        <p:nvSpPr>
          <p:cNvPr id="428064" name="Line 32"/>
          <p:cNvSpPr>
            <a:spLocks noChangeShapeType="1"/>
          </p:cNvSpPr>
          <p:nvPr/>
        </p:nvSpPr>
        <p:spPr bwMode="auto">
          <a:xfrm flipV="1">
            <a:off x="7772400" y="47244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pic>
        <p:nvPicPr>
          <p:cNvPr id="28703" name="Picture 31" descr="Pictur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981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32" descr="Picture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51196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34" descr="Picture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2432050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35" descr="Picture4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67506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/>
          <p:cNvCxnSpPr/>
          <p:nvPr/>
        </p:nvCxnSpPr>
        <p:spPr>
          <a:xfrm rot="5400000">
            <a:off x="943769" y="2436019"/>
            <a:ext cx="292417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91" name="Line 28"/>
          <p:cNvSpPr>
            <a:spLocks noChangeShapeType="1"/>
          </p:cNvSpPr>
          <p:nvPr/>
        </p:nvSpPr>
        <p:spPr bwMode="auto">
          <a:xfrm>
            <a:off x="2401888" y="5408613"/>
            <a:ext cx="1587" cy="79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2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8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2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28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8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28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28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8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28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2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428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28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8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28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428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8" grpId="0" build="p"/>
      <p:bldP spid="428038" grpId="1" build="allAtOnce"/>
      <p:bldP spid="428062" grpId="0" build="p"/>
      <p:bldP spid="428062" grpId="1" build="allAtOnce"/>
      <p:bldP spid="428037" grpId="0"/>
      <p:bldP spid="4280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SOLIDS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and</a:t>
            </a:r>
          </a:p>
          <a:p>
            <a:pPr eaLnBrk="1" hangingPunct="1"/>
            <a:r>
              <a:rPr lang="en-US" altLang="en-US" smtClean="0"/>
              <a:t>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Solids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27188"/>
            <a:ext cx="5900738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Some solids have their particles arranged in an orderly geometric pattern—we call these </a:t>
            </a:r>
            <a:r>
              <a:rPr lang="en-US" altLang="en-US" sz="2800" b="1" smtClean="0">
                <a:solidFill>
                  <a:srgbClr val="7030A0"/>
                </a:solidFill>
              </a:rPr>
              <a:t>crystalline solids</a:t>
            </a:r>
            <a:r>
              <a:rPr lang="en-US" altLang="en-US" sz="2800" smtClean="0">
                <a:solidFill>
                  <a:srgbClr val="7030A0"/>
                </a:solidFill>
              </a:rPr>
              <a:t>.</a:t>
            </a:r>
          </a:p>
          <a:p>
            <a:pPr lvl="1" eaLnBrk="1" hangingPunct="1"/>
            <a:r>
              <a:rPr lang="en-US" altLang="en-US" sz="2400" smtClean="0"/>
              <a:t>salt and diamonds</a:t>
            </a:r>
          </a:p>
          <a:p>
            <a:pPr eaLnBrk="1" hangingPunct="1"/>
            <a:r>
              <a:rPr lang="en-US" altLang="en-US" sz="2800" smtClean="0"/>
              <a:t>Other solids have particles that do not show a regular geometric pattern over a long range—we call these </a:t>
            </a:r>
            <a:r>
              <a:rPr lang="en-US" altLang="en-US" sz="2800" b="1" smtClean="0">
                <a:solidFill>
                  <a:srgbClr val="7030A0"/>
                </a:solidFill>
              </a:rPr>
              <a:t>amorphous solids</a:t>
            </a:r>
            <a:r>
              <a:rPr lang="en-US" altLang="en-US" sz="2800" smtClean="0"/>
              <a:t>.</a:t>
            </a:r>
          </a:p>
          <a:p>
            <a:pPr lvl="1" eaLnBrk="1" hangingPunct="1"/>
            <a:r>
              <a:rPr lang="en-US" altLang="en-US" sz="2400" smtClean="0"/>
              <a:t>plastic and glass</a:t>
            </a:r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9F1C194D-C431-4C69-A618-3A9822D76429}" type="slidenum">
              <a:rPr lang="en-US" altLang="en-US" sz="1400" b="0"/>
              <a:pPr algn="l"/>
              <a:t>65</a:t>
            </a:fld>
            <a:endParaRPr lang="en-US" altLang="en-US" sz="1400" b="0"/>
          </a:p>
        </p:txBody>
      </p:sp>
      <p:pic>
        <p:nvPicPr>
          <p:cNvPr id="7" name="Picture 4" descr="01_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01_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terry\Pictures\2014-08-16 001\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17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72CB174-E326-42DC-A720-4295FD3DCEA6}" type="slidenum">
              <a:rPr lang="en-US" altLang="en-US" sz="1400" b="0"/>
              <a:pPr algn="l"/>
              <a:t>67</a:t>
            </a:fld>
            <a:endParaRPr lang="en-US" altLang="en-US" sz="1400" b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Crystal Lattice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7092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allowed to cool slowly, the particles in a liquid will arrange themselves to give the maximum attractive forces.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therefore, minimize the energy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result will generally be a crystalline solid.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arrangement of the particles in a crystalline solid is called the </a:t>
            </a:r>
            <a:r>
              <a:rPr lang="en-US" altLang="en-US" b="1" smtClean="0">
                <a:solidFill>
                  <a:srgbClr val="7030A0"/>
                </a:solidFill>
              </a:rPr>
              <a:t>crystal lattice</a:t>
            </a:r>
            <a:r>
              <a:rPr lang="en-US" alt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smallest unit that shows the pattern of arrangement for all the particles is called the </a:t>
            </a:r>
            <a:r>
              <a:rPr lang="en-US" altLang="en-US" b="1" smtClean="0">
                <a:solidFill>
                  <a:srgbClr val="7030A0"/>
                </a:solidFill>
              </a:rPr>
              <a:t>unit cell</a:t>
            </a:r>
            <a:r>
              <a:rPr lang="en-US" altLang="en-US" smtClean="0">
                <a:solidFill>
                  <a:srgbClr val="7030A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5997B8A-4F87-409C-9F59-8BEDADD0ABB9}" type="slidenum">
              <a:rPr lang="en-US" altLang="en-US" sz="1400" b="0"/>
              <a:pPr algn="l"/>
              <a:t>68</a:t>
            </a:fld>
            <a:endParaRPr lang="en-US" altLang="en-US" sz="1400" b="0"/>
          </a:p>
        </p:txBody>
      </p:sp>
      <p:grpSp>
        <p:nvGrpSpPr>
          <p:cNvPr id="71683" name="Group 38"/>
          <p:cNvGrpSpPr>
            <a:grpSpLocks/>
          </p:cNvGrpSpPr>
          <p:nvPr/>
        </p:nvGrpSpPr>
        <p:grpSpPr bwMode="auto">
          <a:xfrm>
            <a:off x="2438400" y="4540250"/>
            <a:ext cx="4419600" cy="1905000"/>
            <a:chOff x="1152" y="2592"/>
            <a:chExt cx="2784" cy="1200"/>
          </a:xfrm>
        </p:grpSpPr>
        <p:sp>
          <p:nvSpPr>
            <p:cNvPr id="71694" name="Oval 4"/>
            <p:cNvSpPr>
              <a:spLocks noChangeArrowheads="1"/>
            </p:cNvSpPr>
            <p:nvPr/>
          </p:nvSpPr>
          <p:spPr bwMode="auto">
            <a:xfrm>
              <a:off x="1152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95" name="Oval 5"/>
            <p:cNvSpPr>
              <a:spLocks noChangeArrowheads="1"/>
            </p:cNvSpPr>
            <p:nvPr/>
          </p:nvSpPr>
          <p:spPr bwMode="auto">
            <a:xfrm>
              <a:off x="1660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96" name="Oval 6"/>
            <p:cNvSpPr>
              <a:spLocks noChangeArrowheads="1"/>
            </p:cNvSpPr>
            <p:nvPr/>
          </p:nvSpPr>
          <p:spPr bwMode="auto">
            <a:xfrm>
              <a:off x="2169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97" name="Oval 7"/>
            <p:cNvSpPr>
              <a:spLocks noChangeArrowheads="1"/>
            </p:cNvSpPr>
            <p:nvPr/>
          </p:nvSpPr>
          <p:spPr bwMode="auto">
            <a:xfrm>
              <a:off x="2678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98" name="Oval 8"/>
            <p:cNvSpPr>
              <a:spLocks noChangeArrowheads="1"/>
            </p:cNvSpPr>
            <p:nvPr/>
          </p:nvSpPr>
          <p:spPr bwMode="auto">
            <a:xfrm>
              <a:off x="3187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699" name="Oval 9"/>
            <p:cNvSpPr>
              <a:spLocks noChangeArrowheads="1"/>
            </p:cNvSpPr>
            <p:nvPr/>
          </p:nvSpPr>
          <p:spPr bwMode="auto">
            <a:xfrm>
              <a:off x="3696" y="259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0" name="Oval 10"/>
            <p:cNvSpPr>
              <a:spLocks noChangeArrowheads="1"/>
            </p:cNvSpPr>
            <p:nvPr/>
          </p:nvSpPr>
          <p:spPr bwMode="auto">
            <a:xfrm>
              <a:off x="1152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1" name="Oval 11"/>
            <p:cNvSpPr>
              <a:spLocks noChangeArrowheads="1"/>
            </p:cNvSpPr>
            <p:nvPr/>
          </p:nvSpPr>
          <p:spPr bwMode="auto">
            <a:xfrm>
              <a:off x="1660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2" name="Oval 12"/>
            <p:cNvSpPr>
              <a:spLocks noChangeArrowheads="1"/>
            </p:cNvSpPr>
            <p:nvPr/>
          </p:nvSpPr>
          <p:spPr bwMode="auto">
            <a:xfrm>
              <a:off x="2169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3" name="Oval 13"/>
            <p:cNvSpPr>
              <a:spLocks noChangeArrowheads="1"/>
            </p:cNvSpPr>
            <p:nvPr/>
          </p:nvSpPr>
          <p:spPr bwMode="auto">
            <a:xfrm>
              <a:off x="2678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4" name="Oval 14"/>
            <p:cNvSpPr>
              <a:spLocks noChangeArrowheads="1"/>
            </p:cNvSpPr>
            <p:nvPr/>
          </p:nvSpPr>
          <p:spPr bwMode="auto">
            <a:xfrm>
              <a:off x="3187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5" name="Oval 15"/>
            <p:cNvSpPr>
              <a:spLocks noChangeArrowheads="1"/>
            </p:cNvSpPr>
            <p:nvPr/>
          </p:nvSpPr>
          <p:spPr bwMode="auto">
            <a:xfrm>
              <a:off x="3696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6" name="Oval 17"/>
            <p:cNvSpPr>
              <a:spLocks noChangeArrowheads="1"/>
            </p:cNvSpPr>
            <p:nvPr/>
          </p:nvSpPr>
          <p:spPr bwMode="auto">
            <a:xfrm>
              <a:off x="1392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7" name="Oval 18"/>
            <p:cNvSpPr>
              <a:spLocks noChangeArrowheads="1"/>
            </p:cNvSpPr>
            <p:nvPr/>
          </p:nvSpPr>
          <p:spPr bwMode="auto">
            <a:xfrm>
              <a:off x="1901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8" name="Oval 19"/>
            <p:cNvSpPr>
              <a:spLocks noChangeArrowheads="1"/>
            </p:cNvSpPr>
            <p:nvPr/>
          </p:nvSpPr>
          <p:spPr bwMode="auto">
            <a:xfrm>
              <a:off x="2410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09" name="Oval 20"/>
            <p:cNvSpPr>
              <a:spLocks noChangeArrowheads="1"/>
            </p:cNvSpPr>
            <p:nvPr/>
          </p:nvSpPr>
          <p:spPr bwMode="auto">
            <a:xfrm>
              <a:off x="2919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0" name="Oval 21"/>
            <p:cNvSpPr>
              <a:spLocks noChangeArrowheads="1"/>
            </p:cNvSpPr>
            <p:nvPr/>
          </p:nvSpPr>
          <p:spPr bwMode="auto">
            <a:xfrm>
              <a:off x="3428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1" name="Oval 22"/>
            <p:cNvSpPr>
              <a:spLocks noChangeArrowheads="1"/>
            </p:cNvSpPr>
            <p:nvPr/>
          </p:nvSpPr>
          <p:spPr bwMode="auto">
            <a:xfrm>
              <a:off x="1392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2" name="Oval 23"/>
            <p:cNvSpPr>
              <a:spLocks noChangeArrowheads="1"/>
            </p:cNvSpPr>
            <p:nvPr/>
          </p:nvSpPr>
          <p:spPr bwMode="auto">
            <a:xfrm>
              <a:off x="1901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3" name="Oval 24"/>
            <p:cNvSpPr>
              <a:spLocks noChangeArrowheads="1"/>
            </p:cNvSpPr>
            <p:nvPr/>
          </p:nvSpPr>
          <p:spPr bwMode="auto">
            <a:xfrm>
              <a:off x="2410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4" name="Oval 25"/>
            <p:cNvSpPr>
              <a:spLocks noChangeArrowheads="1"/>
            </p:cNvSpPr>
            <p:nvPr/>
          </p:nvSpPr>
          <p:spPr bwMode="auto">
            <a:xfrm>
              <a:off x="2919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5" name="Oval 26"/>
            <p:cNvSpPr>
              <a:spLocks noChangeArrowheads="1"/>
            </p:cNvSpPr>
            <p:nvPr/>
          </p:nvSpPr>
          <p:spPr bwMode="auto">
            <a:xfrm>
              <a:off x="3428" y="331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6" name="Oval 27"/>
            <p:cNvSpPr>
              <a:spLocks noChangeArrowheads="1"/>
            </p:cNvSpPr>
            <p:nvPr/>
          </p:nvSpPr>
          <p:spPr bwMode="auto">
            <a:xfrm>
              <a:off x="1152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7" name="Oval 28"/>
            <p:cNvSpPr>
              <a:spLocks noChangeArrowheads="1"/>
            </p:cNvSpPr>
            <p:nvPr/>
          </p:nvSpPr>
          <p:spPr bwMode="auto">
            <a:xfrm>
              <a:off x="1660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8" name="Oval 29"/>
            <p:cNvSpPr>
              <a:spLocks noChangeArrowheads="1"/>
            </p:cNvSpPr>
            <p:nvPr/>
          </p:nvSpPr>
          <p:spPr bwMode="auto">
            <a:xfrm>
              <a:off x="2169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19" name="Oval 30"/>
            <p:cNvSpPr>
              <a:spLocks noChangeArrowheads="1"/>
            </p:cNvSpPr>
            <p:nvPr/>
          </p:nvSpPr>
          <p:spPr bwMode="auto">
            <a:xfrm>
              <a:off x="2678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20" name="Oval 31"/>
            <p:cNvSpPr>
              <a:spLocks noChangeArrowheads="1"/>
            </p:cNvSpPr>
            <p:nvPr/>
          </p:nvSpPr>
          <p:spPr bwMode="auto">
            <a:xfrm>
              <a:off x="3187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21" name="Oval 32"/>
            <p:cNvSpPr>
              <a:spLocks noChangeArrowheads="1"/>
            </p:cNvSpPr>
            <p:nvPr/>
          </p:nvSpPr>
          <p:spPr bwMode="auto">
            <a:xfrm>
              <a:off x="3696" y="355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89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Unit Cells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77900"/>
            <a:ext cx="845820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Unit cells are three-dimensional.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usually containing two or three layers of particles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Unit cells are repeated over and over to give the macroscopic crystal structure of the solid.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Starting anywhere within the crystal results in the same unit cell.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Each particle in the unit cell is called a </a:t>
            </a:r>
            <a:r>
              <a:rPr lang="en-US" altLang="en-US" sz="2400" b="1" smtClean="0">
                <a:solidFill>
                  <a:srgbClr val="7030A0"/>
                </a:solidFill>
              </a:rPr>
              <a:t>lattice point</a:t>
            </a:r>
            <a:r>
              <a:rPr lang="en-US" altLang="en-US" sz="2400" smtClean="0">
                <a:solidFill>
                  <a:srgbClr val="7030A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</a:rPr>
              <a:t>Lattice planes</a:t>
            </a:r>
            <a:r>
              <a:rPr lang="en-US" altLang="en-US" sz="2400" smtClean="0">
                <a:solidFill>
                  <a:srgbClr val="7030A0"/>
                </a:solidFill>
              </a:rPr>
              <a:t> </a:t>
            </a:r>
            <a:r>
              <a:rPr lang="en-US" altLang="en-US" sz="2400" smtClean="0"/>
              <a:t>are planes connecting equivalent points in unit cells throughout the lattice.</a:t>
            </a:r>
          </a:p>
        </p:txBody>
      </p:sp>
      <p:sp>
        <p:nvSpPr>
          <p:cNvPr id="116773" name="Rectangle 37"/>
          <p:cNvSpPr>
            <a:spLocks noChangeArrowheads="1"/>
          </p:cNvSpPr>
          <p:nvPr/>
        </p:nvSpPr>
        <p:spPr bwMode="auto">
          <a:xfrm>
            <a:off x="2605088" y="4721225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0" name="Rectangle 34"/>
          <p:cNvSpPr>
            <a:spLocks noChangeArrowheads="1"/>
          </p:cNvSpPr>
          <p:nvPr/>
        </p:nvSpPr>
        <p:spPr bwMode="auto">
          <a:xfrm>
            <a:off x="3429000" y="5486400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1" name="Rectangle 35"/>
          <p:cNvSpPr>
            <a:spLocks noChangeArrowheads="1"/>
          </p:cNvSpPr>
          <p:nvPr/>
        </p:nvSpPr>
        <p:spPr bwMode="auto">
          <a:xfrm>
            <a:off x="4252913" y="4721225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2" name="Rectangle 36"/>
          <p:cNvSpPr>
            <a:spLocks noChangeArrowheads="1"/>
          </p:cNvSpPr>
          <p:nvPr/>
        </p:nvSpPr>
        <p:spPr bwMode="auto">
          <a:xfrm>
            <a:off x="4252913" y="5484813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69" name="Rectangle 33"/>
          <p:cNvSpPr>
            <a:spLocks noChangeArrowheads="1"/>
          </p:cNvSpPr>
          <p:nvPr/>
        </p:nvSpPr>
        <p:spPr bwMode="auto">
          <a:xfrm>
            <a:off x="3429000" y="4721225"/>
            <a:ext cx="809625" cy="781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6" name="Rectangle 40"/>
          <p:cNvSpPr>
            <a:spLocks noChangeArrowheads="1"/>
          </p:cNvSpPr>
          <p:nvPr/>
        </p:nvSpPr>
        <p:spPr bwMode="auto">
          <a:xfrm>
            <a:off x="5410200" y="5087938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7" name="Rectangle 41"/>
          <p:cNvSpPr>
            <a:spLocks noChangeArrowheads="1"/>
          </p:cNvSpPr>
          <p:nvPr/>
        </p:nvSpPr>
        <p:spPr bwMode="auto">
          <a:xfrm>
            <a:off x="3810000" y="5073650"/>
            <a:ext cx="809625" cy="781050"/>
          </a:xfrm>
          <a:prstGeom prst="rect">
            <a:avLst/>
          </a:prstGeom>
          <a:noFill/>
          <a:ln w="38100">
            <a:solidFill>
              <a:srgbClr val="FF5B5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6775" name="Rectangle 39"/>
          <p:cNvSpPr>
            <a:spLocks noChangeArrowheads="1"/>
          </p:cNvSpPr>
          <p:nvPr/>
        </p:nvSpPr>
        <p:spPr bwMode="auto">
          <a:xfrm>
            <a:off x="4619625" y="5087938"/>
            <a:ext cx="809625" cy="7810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6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16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73" grpId="0" animBg="1"/>
      <p:bldP spid="116773" grpId="1" animBg="1"/>
      <p:bldP spid="116770" grpId="0" animBg="1"/>
      <p:bldP spid="116770" grpId="1" animBg="1"/>
      <p:bldP spid="116771" grpId="0" animBg="1"/>
      <p:bldP spid="116771" grpId="1" animBg="1"/>
      <p:bldP spid="116772" grpId="0" animBg="1"/>
      <p:bldP spid="116772" grpId="1" animBg="1"/>
      <p:bldP spid="116769" grpId="0" animBg="1"/>
      <p:bldP spid="116769" grpId="1" animBg="1"/>
      <p:bldP spid="116776" grpId="0" animBg="1"/>
      <p:bldP spid="116777" grpId="0" animBg="1"/>
      <p:bldP spid="11677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00600" y="6397625"/>
            <a:ext cx="838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FFA8558D-9433-4AC7-B5D6-2A38C6654C3F}" type="slidenum">
              <a:rPr lang="en-US" altLang="en-US" sz="1400" b="0"/>
              <a:pPr algn="l"/>
              <a:t>69</a:t>
            </a:fld>
            <a:endParaRPr lang="en-US" altLang="en-US" sz="1400" b="0"/>
          </a:p>
        </p:txBody>
      </p:sp>
      <p:grpSp>
        <p:nvGrpSpPr>
          <p:cNvPr id="72707" name="Group 64"/>
          <p:cNvGrpSpPr>
            <a:grpSpLocks/>
          </p:cNvGrpSpPr>
          <p:nvPr/>
        </p:nvGrpSpPr>
        <p:grpSpPr bwMode="auto">
          <a:xfrm>
            <a:off x="7391400" y="622300"/>
            <a:ext cx="1439863" cy="1722438"/>
            <a:chOff x="4032" y="883"/>
            <a:chExt cx="907" cy="1085"/>
          </a:xfrm>
        </p:grpSpPr>
        <p:sp>
          <p:nvSpPr>
            <p:cNvPr id="72753" name="AutoShape 61"/>
            <p:cNvSpPr>
              <a:spLocks noChangeArrowheads="1"/>
            </p:cNvSpPr>
            <p:nvPr/>
          </p:nvSpPr>
          <p:spPr bwMode="auto">
            <a:xfrm>
              <a:off x="4178" y="883"/>
              <a:ext cx="622" cy="125"/>
            </a:xfrm>
            <a:prstGeom prst="parallelogram">
              <a:avLst>
                <a:gd name="adj" fmla="val 308005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4" name="AutoShape 62"/>
            <p:cNvSpPr>
              <a:spLocks noChangeArrowheads="1"/>
            </p:cNvSpPr>
            <p:nvPr/>
          </p:nvSpPr>
          <p:spPr bwMode="auto">
            <a:xfrm>
              <a:off x="4032" y="1008"/>
              <a:ext cx="384" cy="960"/>
            </a:xfrm>
            <a:prstGeom prst="parallelogram">
              <a:avLst>
                <a:gd name="adj" fmla="val 3489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55" name="AutoShape 63"/>
            <p:cNvSpPr>
              <a:spLocks noChangeArrowheads="1"/>
            </p:cNvSpPr>
            <p:nvPr/>
          </p:nvSpPr>
          <p:spPr bwMode="auto">
            <a:xfrm rot="-1059177">
              <a:off x="4134" y="1000"/>
              <a:ext cx="805" cy="876"/>
            </a:xfrm>
            <a:prstGeom prst="parallelogram">
              <a:avLst>
                <a:gd name="adj" fmla="val 5190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708" name="AutoShape 58"/>
          <p:cNvSpPr>
            <a:spLocks noChangeArrowheads="1"/>
          </p:cNvSpPr>
          <p:nvPr/>
        </p:nvSpPr>
        <p:spPr bwMode="auto">
          <a:xfrm>
            <a:off x="685800" y="1079500"/>
            <a:ext cx="1219200" cy="1219200"/>
          </a:xfrm>
          <a:prstGeom prst="cube">
            <a:avLst>
              <a:gd name="adj" fmla="val 30991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709" name="AutoShape 57"/>
          <p:cNvSpPr>
            <a:spLocks noChangeArrowheads="1"/>
          </p:cNvSpPr>
          <p:nvPr/>
        </p:nvSpPr>
        <p:spPr bwMode="auto">
          <a:xfrm>
            <a:off x="2819400" y="698500"/>
            <a:ext cx="1143000" cy="1600200"/>
          </a:xfrm>
          <a:prstGeom prst="cube">
            <a:avLst>
              <a:gd name="adj" fmla="val 29486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710" name="AutoShape 56"/>
          <p:cNvSpPr>
            <a:spLocks noChangeArrowheads="1"/>
          </p:cNvSpPr>
          <p:nvPr/>
        </p:nvSpPr>
        <p:spPr bwMode="auto">
          <a:xfrm>
            <a:off x="5181600" y="546100"/>
            <a:ext cx="1066800" cy="1828800"/>
          </a:xfrm>
          <a:prstGeom prst="cube">
            <a:avLst>
              <a:gd name="adj" fmla="val 4458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711" name="Freeform 2"/>
          <p:cNvSpPr>
            <a:spLocks/>
          </p:cNvSpPr>
          <p:nvPr/>
        </p:nvSpPr>
        <p:spPr bwMode="auto">
          <a:xfrm>
            <a:off x="4176713" y="3886200"/>
            <a:ext cx="1187450" cy="1279525"/>
          </a:xfrm>
          <a:custGeom>
            <a:avLst/>
            <a:gdLst>
              <a:gd name="T0" fmla="*/ 2147483647 w 748"/>
              <a:gd name="T1" fmla="*/ 2147483647 h 806"/>
              <a:gd name="T2" fmla="*/ 2147483647 w 748"/>
              <a:gd name="T3" fmla="*/ 0 h 806"/>
              <a:gd name="T4" fmla="*/ 2147483647 w 748"/>
              <a:gd name="T5" fmla="*/ 2147483647 h 806"/>
              <a:gd name="T6" fmla="*/ 0 w 748"/>
              <a:gd name="T7" fmla="*/ 2147483647 h 806"/>
              <a:gd name="T8" fmla="*/ 0 60000 65536"/>
              <a:gd name="T9" fmla="*/ 0 60000 65536"/>
              <a:gd name="T10" fmla="*/ 0 60000 65536"/>
              <a:gd name="T11" fmla="*/ 0 60000 65536"/>
              <a:gd name="T12" fmla="*/ 0 w 748"/>
              <a:gd name="T13" fmla="*/ 0 h 806"/>
              <a:gd name="T14" fmla="*/ 748 w 748"/>
              <a:gd name="T15" fmla="*/ 806 h 8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8" h="806">
                <a:moveTo>
                  <a:pt x="205" y="191"/>
                </a:moveTo>
                <a:lnTo>
                  <a:pt x="747" y="0"/>
                </a:lnTo>
                <a:lnTo>
                  <a:pt x="542" y="615"/>
                </a:lnTo>
                <a:lnTo>
                  <a:pt x="0" y="805"/>
                </a:lnTo>
              </a:path>
            </a:pathLst>
          </a:custGeom>
          <a:solidFill>
            <a:srgbClr val="8CF4EA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2" name="Freeform 3"/>
          <p:cNvSpPr>
            <a:spLocks/>
          </p:cNvSpPr>
          <p:nvPr/>
        </p:nvSpPr>
        <p:spPr bwMode="auto">
          <a:xfrm>
            <a:off x="3479800" y="3886200"/>
            <a:ext cx="1860550" cy="327025"/>
          </a:xfrm>
          <a:custGeom>
            <a:avLst/>
            <a:gdLst>
              <a:gd name="T0" fmla="*/ 0 w 1172"/>
              <a:gd name="T1" fmla="*/ 2147483647 h 206"/>
              <a:gd name="T2" fmla="*/ 2147483647 w 1172"/>
              <a:gd name="T3" fmla="*/ 0 h 206"/>
              <a:gd name="T4" fmla="*/ 2147483647 w 1172"/>
              <a:gd name="T5" fmla="*/ 0 h 206"/>
              <a:gd name="T6" fmla="*/ 2147483647 w 1172"/>
              <a:gd name="T7" fmla="*/ 2147483647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1172"/>
              <a:gd name="T13" fmla="*/ 0 h 206"/>
              <a:gd name="T14" fmla="*/ 1172 w 1172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2" h="206">
                <a:moveTo>
                  <a:pt x="0" y="205"/>
                </a:moveTo>
                <a:lnTo>
                  <a:pt x="611" y="0"/>
                </a:lnTo>
                <a:lnTo>
                  <a:pt x="1171" y="0"/>
                </a:lnTo>
                <a:lnTo>
                  <a:pt x="577" y="205"/>
                </a:lnTo>
              </a:path>
            </a:pathLst>
          </a:custGeom>
          <a:solidFill>
            <a:srgbClr val="00FFFF"/>
          </a:solid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85725"/>
            <a:ext cx="7772400" cy="635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7 Unit Cells</a:t>
            </a:r>
          </a:p>
        </p:txBody>
      </p:sp>
      <p:sp>
        <p:nvSpPr>
          <p:cNvPr id="72714" name="Rectangle 8"/>
          <p:cNvSpPr>
            <a:spLocks noChangeArrowheads="1"/>
          </p:cNvSpPr>
          <p:nvPr/>
        </p:nvSpPr>
        <p:spPr bwMode="auto">
          <a:xfrm>
            <a:off x="620713" y="2349500"/>
            <a:ext cx="14128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Cubic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a = b = 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all 90°</a:t>
            </a:r>
          </a:p>
        </p:txBody>
      </p:sp>
      <p:sp>
        <p:nvSpPr>
          <p:cNvPr id="72715" name="Rectangle 9"/>
          <p:cNvSpPr>
            <a:spLocks noChangeArrowheads="1"/>
          </p:cNvSpPr>
          <p:nvPr/>
        </p:nvSpPr>
        <p:spPr bwMode="auto">
          <a:xfrm>
            <a:off x="1049338" y="195421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16" name="Rectangle 10"/>
          <p:cNvSpPr>
            <a:spLocks noChangeArrowheads="1"/>
          </p:cNvSpPr>
          <p:nvPr/>
        </p:nvSpPr>
        <p:spPr bwMode="auto">
          <a:xfrm>
            <a:off x="1630363" y="1460500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17" name="Rectangle 11"/>
          <p:cNvSpPr>
            <a:spLocks noChangeArrowheads="1"/>
          </p:cNvSpPr>
          <p:nvPr/>
        </p:nvSpPr>
        <p:spPr bwMode="auto">
          <a:xfrm>
            <a:off x="1476375" y="10033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2555875" y="2349500"/>
            <a:ext cx="16398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Tetragonal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a = c &lt; b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all 90°</a:t>
            </a:r>
          </a:p>
        </p:txBody>
      </p:sp>
      <p:sp>
        <p:nvSpPr>
          <p:cNvPr id="72719" name="Rectangle 16"/>
          <p:cNvSpPr>
            <a:spLocks noChangeArrowheads="1"/>
          </p:cNvSpPr>
          <p:nvPr/>
        </p:nvSpPr>
        <p:spPr bwMode="auto">
          <a:xfrm>
            <a:off x="3094038" y="190976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3733800" y="11557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3552825" y="5461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2722" name="Rectangle 22"/>
          <p:cNvSpPr>
            <a:spLocks noChangeArrowheads="1"/>
          </p:cNvSpPr>
          <p:nvPr/>
        </p:nvSpPr>
        <p:spPr bwMode="auto">
          <a:xfrm>
            <a:off x="4619625" y="2349500"/>
            <a:ext cx="22320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Orthorhombic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a </a:t>
            </a:r>
            <a:r>
              <a:rPr lang="en-US" altLang="en-US">
                <a:solidFill>
                  <a:srgbClr val="7030A0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b </a:t>
            </a:r>
            <a:r>
              <a:rPr lang="en-US" altLang="en-US">
                <a:solidFill>
                  <a:srgbClr val="7030A0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all 90°</a:t>
            </a:r>
          </a:p>
        </p:txBody>
      </p:sp>
      <p:sp>
        <p:nvSpPr>
          <p:cNvPr id="72723" name="Rectangle 23"/>
          <p:cNvSpPr>
            <a:spLocks noChangeArrowheads="1"/>
          </p:cNvSpPr>
          <p:nvPr/>
        </p:nvSpPr>
        <p:spPr bwMode="auto">
          <a:xfrm>
            <a:off x="5453063" y="1909763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24" name="Rectangle 24"/>
          <p:cNvSpPr>
            <a:spLocks noChangeArrowheads="1"/>
          </p:cNvSpPr>
          <p:nvPr/>
        </p:nvSpPr>
        <p:spPr bwMode="auto">
          <a:xfrm>
            <a:off x="5949950" y="128111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25" name="Rectangle 25"/>
          <p:cNvSpPr>
            <a:spLocks noChangeArrowheads="1"/>
          </p:cNvSpPr>
          <p:nvPr/>
        </p:nvSpPr>
        <p:spPr bwMode="auto">
          <a:xfrm>
            <a:off x="5715000" y="5461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2726" name="Rectangle 27"/>
          <p:cNvSpPr>
            <a:spLocks noChangeArrowheads="1"/>
          </p:cNvSpPr>
          <p:nvPr/>
        </p:nvSpPr>
        <p:spPr bwMode="auto">
          <a:xfrm>
            <a:off x="7108825" y="2325688"/>
            <a:ext cx="170973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Monoclinic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a </a:t>
            </a:r>
            <a:r>
              <a:rPr lang="en-US" altLang="en-US">
                <a:solidFill>
                  <a:schemeClr val="hlink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 b </a:t>
            </a:r>
            <a:r>
              <a:rPr lang="en-US" altLang="en-US">
                <a:solidFill>
                  <a:schemeClr val="hlink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 c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2 faces 90°</a:t>
            </a:r>
          </a:p>
        </p:txBody>
      </p:sp>
      <p:sp>
        <p:nvSpPr>
          <p:cNvPr id="72727" name="Rectangle 32"/>
          <p:cNvSpPr>
            <a:spLocks noChangeArrowheads="1"/>
          </p:cNvSpPr>
          <p:nvPr/>
        </p:nvSpPr>
        <p:spPr bwMode="auto">
          <a:xfrm>
            <a:off x="7408863" y="1917700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28" name="Rectangle 33"/>
          <p:cNvSpPr>
            <a:spLocks noChangeArrowheads="1"/>
          </p:cNvSpPr>
          <p:nvPr/>
        </p:nvSpPr>
        <p:spPr bwMode="auto">
          <a:xfrm>
            <a:off x="7989888" y="1825625"/>
            <a:ext cx="3508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29" name="Rectangle 34"/>
          <p:cNvSpPr>
            <a:spLocks noChangeArrowheads="1"/>
          </p:cNvSpPr>
          <p:nvPr/>
        </p:nvSpPr>
        <p:spPr bwMode="auto">
          <a:xfrm>
            <a:off x="8128000" y="6223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  <p:grpSp>
        <p:nvGrpSpPr>
          <p:cNvPr id="72730" name="Group 35"/>
          <p:cNvGrpSpPr>
            <a:grpSpLocks/>
          </p:cNvGrpSpPr>
          <p:nvPr/>
        </p:nvGrpSpPr>
        <p:grpSpPr bwMode="auto">
          <a:xfrm>
            <a:off x="487363" y="3662363"/>
            <a:ext cx="1779587" cy="3051175"/>
            <a:chOff x="307" y="2443"/>
            <a:chExt cx="1121" cy="1922"/>
          </a:xfrm>
        </p:grpSpPr>
        <p:sp>
          <p:nvSpPr>
            <p:cNvPr id="72744" name="Rectangle 36"/>
            <p:cNvSpPr>
              <a:spLocks noChangeArrowheads="1"/>
            </p:cNvSpPr>
            <p:nvPr/>
          </p:nvSpPr>
          <p:spPr bwMode="auto">
            <a:xfrm>
              <a:off x="307" y="3378"/>
              <a:ext cx="1121" cy="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7030A0"/>
                  </a:solidFill>
                  <a:latin typeface="Arial" panose="020B0604020202020204" pitchFamily="34" charset="0"/>
                </a:rPr>
                <a:t>Hexagonal</a:t>
              </a:r>
            </a:p>
            <a:p>
              <a:pPr algn="ctr"/>
              <a:r>
                <a:rPr lang="en-US" altLang="en-US">
                  <a:solidFill>
                    <a:srgbClr val="7030A0"/>
                  </a:solidFill>
                  <a:latin typeface="Arial" panose="020B0604020202020204" pitchFamily="34" charset="0"/>
                </a:rPr>
                <a:t>a = c &lt; b</a:t>
              </a:r>
            </a:p>
            <a:p>
              <a:pPr algn="ctr"/>
              <a:r>
                <a:rPr lang="en-US" altLang="en-US">
                  <a:solidFill>
                    <a:srgbClr val="7030A0"/>
                  </a:solidFill>
                  <a:latin typeface="Arial" panose="020B0604020202020204" pitchFamily="34" charset="0"/>
                </a:rPr>
                <a:t>2 faces 90°</a:t>
              </a:r>
            </a:p>
            <a:p>
              <a:pPr algn="ctr"/>
              <a:r>
                <a:rPr lang="en-US" altLang="en-US">
                  <a:solidFill>
                    <a:srgbClr val="7030A0"/>
                  </a:solidFill>
                  <a:latin typeface="Arial" panose="020B0604020202020204" pitchFamily="34" charset="0"/>
                </a:rPr>
                <a:t>1 face 120°</a:t>
              </a:r>
            </a:p>
          </p:txBody>
        </p:sp>
        <p:grpSp>
          <p:nvGrpSpPr>
            <p:cNvPr id="72745" name="Group 37"/>
            <p:cNvGrpSpPr>
              <a:grpSpLocks/>
            </p:cNvGrpSpPr>
            <p:nvPr/>
          </p:nvGrpSpPr>
          <p:grpSpPr bwMode="auto">
            <a:xfrm>
              <a:off x="553" y="2443"/>
              <a:ext cx="604" cy="1061"/>
              <a:chOff x="553" y="2443"/>
              <a:chExt cx="604" cy="1061"/>
            </a:xfrm>
          </p:grpSpPr>
          <p:sp>
            <p:nvSpPr>
              <p:cNvPr id="72746" name="Freeform 38"/>
              <p:cNvSpPr>
                <a:spLocks/>
              </p:cNvSpPr>
              <p:nvPr/>
            </p:nvSpPr>
            <p:spPr bwMode="auto">
              <a:xfrm>
                <a:off x="963" y="2585"/>
                <a:ext cx="177" cy="850"/>
              </a:xfrm>
              <a:custGeom>
                <a:avLst/>
                <a:gdLst>
                  <a:gd name="T0" fmla="*/ 176 w 177"/>
                  <a:gd name="T1" fmla="*/ 0 h 850"/>
                  <a:gd name="T2" fmla="*/ 176 w 177"/>
                  <a:gd name="T3" fmla="*/ 705 h 850"/>
                  <a:gd name="T4" fmla="*/ 16 w 177"/>
                  <a:gd name="T5" fmla="*/ 849 h 850"/>
                  <a:gd name="T6" fmla="*/ 0 w 177"/>
                  <a:gd name="T7" fmla="*/ 158 h 850"/>
                  <a:gd name="T8" fmla="*/ 176 w 177"/>
                  <a:gd name="T9" fmla="*/ 0 h 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850"/>
                  <a:gd name="T17" fmla="*/ 177 w 177"/>
                  <a:gd name="T18" fmla="*/ 850 h 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850">
                    <a:moveTo>
                      <a:pt x="176" y="0"/>
                    </a:moveTo>
                    <a:lnTo>
                      <a:pt x="176" y="705"/>
                    </a:lnTo>
                    <a:lnTo>
                      <a:pt x="16" y="849"/>
                    </a:lnTo>
                    <a:lnTo>
                      <a:pt x="0" y="158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8CF4E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7" name="AutoShape 39"/>
              <p:cNvSpPr>
                <a:spLocks noChangeArrowheads="1"/>
              </p:cNvSpPr>
              <p:nvPr/>
            </p:nvSpPr>
            <p:spPr bwMode="auto">
              <a:xfrm>
                <a:off x="557" y="2443"/>
                <a:ext cx="563" cy="285"/>
              </a:xfrm>
              <a:prstGeom prst="hexagon">
                <a:avLst>
                  <a:gd name="adj" fmla="val 49377"/>
                  <a:gd name="vf" fmla="val 115470"/>
                </a:avLst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748" name="Rectangle 40"/>
              <p:cNvSpPr>
                <a:spLocks noChangeArrowheads="1"/>
              </p:cNvSpPr>
              <p:nvPr/>
            </p:nvSpPr>
            <p:spPr bwMode="auto">
              <a:xfrm>
                <a:off x="704" y="2750"/>
                <a:ext cx="270" cy="679"/>
              </a:xfrm>
              <a:prstGeom prst="rect">
                <a:avLst/>
              </a:prstGeom>
              <a:solidFill>
                <a:srgbClr val="8CF4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72749" name="Freeform 41"/>
              <p:cNvSpPr>
                <a:spLocks/>
              </p:cNvSpPr>
              <p:nvPr/>
            </p:nvSpPr>
            <p:spPr bwMode="auto">
              <a:xfrm>
                <a:off x="553" y="2585"/>
                <a:ext cx="162" cy="850"/>
              </a:xfrm>
              <a:custGeom>
                <a:avLst/>
                <a:gdLst>
                  <a:gd name="T0" fmla="*/ 0 w 162"/>
                  <a:gd name="T1" fmla="*/ 0 h 850"/>
                  <a:gd name="T2" fmla="*/ 0 w 162"/>
                  <a:gd name="T3" fmla="*/ 717 h 850"/>
                  <a:gd name="T4" fmla="*/ 161 w 162"/>
                  <a:gd name="T5" fmla="*/ 849 h 850"/>
                  <a:gd name="T6" fmla="*/ 161 w 162"/>
                  <a:gd name="T7" fmla="*/ 176 h 850"/>
                  <a:gd name="T8" fmla="*/ 0 w 162"/>
                  <a:gd name="T9" fmla="*/ 0 h 8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"/>
                  <a:gd name="T16" fmla="*/ 0 h 850"/>
                  <a:gd name="T17" fmla="*/ 162 w 162"/>
                  <a:gd name="T18" fmla="*/ 850 h 8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" h="850">
                    <a:moveTo>
                      <a:pt x="0" y="0"/>
                    </a:moveTo>
                    <a:lnTo>
                      <a:pt x="0" y="717"/>
                    </a:lnTo>
                    <a:lnTo>
                      <a:pt x="161" y="849"/>
                    </a:lnTo>
                    <a:lnTo>
                      <a:pt x="161" y="1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CF4E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0" name="Rectangle 42"/>
              <p:cNvSpPr>
                <a:spLocks noChangeArrowheads="1"/>
              </p:cNvSpPr>
              <p:nvPr/>
            </p:nvSpPr>
            <p:spPr bwMode="auto">
              <a:xfrm>
                <a:off x="877" y="2443"/>
                <a:ext cx="210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2751" name="Rectangle 43"/>
              <p:cNvSpPr>
                <a:spLocks noChangeArrowheads="1"/>
              </p:cNvSpPr>
              <p:nvPr/>
            </p:nvSpPr>
            <p:spPr bwMode="auto">
              <a:xfrm>
                <a:off x="730" y="3218"/>
                <a:ext cx="221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752" name="Rectangle 44"/>
              <p:cNvSpPr>
                <a:spLocks noChangeArrowheads="1"/>
              </p:cNvSpPr>
              <p:nvPr/>
            </p:nvSpPr>
            <p:spPr bwMode="auto">
              <a:xfrm>
                <a:off x="936" y="2867"/>
                <a:ext cx="221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US" altLang="en-US">
                    <a:solidFill>
                      <a:srgbClr val="FC0128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sp>
        <p:nvSpPr>
          <p:cNvPr id="72731" name="AutoShape 45"/>
          <p:cNvSpPr>
            <a:spLocks noChangeArrowheads="1"/>
          </p:cNvSpPr>
          <p:nvPr/>
        </p:nvSpPr>
        <p:spPr bwMode="auto">
          <a:xfrm>
            <a:off x="3182938" y="4194175"/>
            <a:ext cx="1289050" cy="985838"/>
          </a:xfrm>
          <a:prstGeom prst="parallelogram">
            <a:avLst>
              <a:gd name="adj" fmla="val 32683"/>
            </a:avLst>
          </a:prstGeom>
          <a:solidFill>
            <a:srgbClr val="8CF4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2732" name="Rectangle 46"/>
          <p:cNvSpPr>
            <a:spLocks noChangeArrowheads="1"/>
          </p:cNvSpPr>
          <p:nvPr/>
        </p:nvSpPr>
        <p:spPr bwMode="auto">
          <a:xfrm>
            <a:off x="2990850" y="5146675"/>
            <a:ext cx="2184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Rhombohedral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a = b = c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no  90°</a:t>
            </a:r>
          </a:p>
        </p:txBody>
      </p:sp>
      <p:sp>
        <p:nvSpPr>
          <p:cNvPr id="72733" name="Rectangle 47"/>
          <p:cNvSpPr>
            <a:spLocks noChangeArrowheads="1"/>
          </p:cNvSpPr>
          <p:nvPr/>
        </p:nvSpPr>
        <p:spPr bwMode="auto">
          <a:xfrm>
            <a:off x="3552825" y="47752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34" name="Rectangle 48"/>
          <p:cNvSpPr>
            <a:spLocks noChangeArrowheads="1"/>
          </p:cNvSpPr>
          <p:nvPr/>
        </p:nvSpPr>
        <p:spPr bwMode="auto">
          <a:xfrm>
            <a:off x="4365625" y="4519613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35" name="Rectangle 49"/>
          <p:cNvSpPr>
            <a:spLocks noChangeArrowheads="1"/>
          </p:cNvSpPr>
          <p:nvPr/>
        </p:nvSpPr>
        <p:spPr bwMode="auto">
          <a:xfrm>
            <a:off x="4713288" y="3940175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72736" name="Rectangle 54"/>
          <p:cNvSpPr>
            <a:spLocks noChangeArrowheads="1"/>
          </p:cNvSpPr>
          <p:nvPr/>
        </p:nvSpPr>
        <p:spPr bwMode="auto">
          <a:xfrm>
            <a:off x="6529388" y="5270500"/>
            <a:ext cx="1390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Triclinic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a </a:t>
            </a:r>
            <a:r>
              <a:rPr lang="en-US" altLang="en-US">
                <a:solidFill>
                  <a:srgbClr val="7030A0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b </a:t>
            </a:r>
            <a:r>
              <a:rPr lang="en-US" altLang="en-US">
                <a:solidFill>
                  <a:srgbClr val="7030A0"/>
                </a:solidFill>
                <a:latin typeface="Symbol" panose="05050102010706020507" pitchFamily="18" charset="2"/>
              </a:rPr>
              <a:t>¹</a:t>
            </a:r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 c</a:t>
            </a:r>
          </a:p>
          <a:p>
            <a:pPr algn="ctr"/>
            <a:r>
              <a:rPr lang="en-US" altLang="en-US">
                <a:solidFill>
                  <a:srgbClr val="7030A0"/>
                </a:solidFill>
                <a:latin typeface="Arial" panose="020B0604020202020204" pitchFamily="34" charset="0"/>
              </a:rPr>
              <a:t>no  90°</a:t>
            </a:r>
          </a:p>
        </p:txBody>
      </p:sp>
      <p:grpSp>
        <p:nvGrpSpPr>
          <p:cNvPr id="72737" name="Group 69"/>
          <p:cNvGrpSpPr>
            <a:grpSpLocks/>
          </p:cNvGrpSpPr>
          <p:nvPr/>
        </p:nvGrpSpPr>
        <p:grpSpPr bwMode="auto">
          <a:xfrm>
            <a:off x="6705600" y="3670300"/>
            <a:ext cx="1231900" cy="1676400"/>
            <a:chOff x="3120" y="2782"/>
            <a:chExt cx="968" cy="1296"/>
          </a:xfrm>
        </p:grpSpPr>
        <p:sp>
          <p:nvSpPr>
            <p:cNvPr id="72741" name="AutoShape 66"/>
            <p:cNvSpPr>
              <a:spLocks noChangeArrowheads="1"/>
            </p:cNvSpPr>
            <p:nvPr/>
          </p:nvSpPr>
          <p:spPr bwMode="auto">
            <a:xfrm rot="-120152" flipH="1" flipV="1">
              <a:off x="3310" y="2861"/>
              <a:ext cx="778" cy="355"/>
            </a:xfrm>
            <a:prstGeom prst="parallelogram">
              <a:avLst>
                <a:gd name="adj" fmla="val 99127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2" name="AutoShape 67"/>
            <p:cNvSpPr>
              <a:spLocks noChangeArrowheads="1"/>
            </p:cNvSpPr>
            <p:nvPr/>
          </p:nvSpPr>
          <p:spPr bwMode="auto">
            <a:xfrm>
              <a:off x="3120" y="3216"/>
              <a:ext cx="624" cy="797"/>
            </a:xfrm>
            <a:prstGeom prst="parallelogram">
              <a:avLst>
                <a:gd name="adj" fmla="val 3221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743" name="AutoShape 68"/>
            <p:cNvSpPr>
              <a:spLocks noChangeArrowheads="1"/>
            </p:cNvSpPr>
            <p:nvPr/>
          </p:nvSpPr>
          <p:spPr bwMode="auto">
            <a:xfrm rot="6276911" flipH="1">
              <a:off x="3159" y="3304"/>
              <a:ext cx="1296" cy="251"/>
            </a:xfrm>
            <a:prstGeom prst="parallelogram">
              <a:avLst>
                <a:gd name="adj" fmla="val 193554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2738" name="Rectangle 47"/>
          <p:cNvSpPr>
            <a:spLocks noChangeArrowheads="1"/>
          </p:cNvSpPr>
          <p:nvPr/>
        </p:nvSpPr>
        <p:spPr bwMode="auto">
          <a:xfrm>
            <a:off x="6858000" y="48133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2739" name="Rectangle 48"/>
          <p:cNvSpPr>
            <a:spLocks noChangeArrowheads="1"/>
          </p:cNvSpPr>
          <p:nvPr/>
        </p:nvSpPr>
        <p:spPr bwMode="auto">
          <a:xfrm>
            <a:off x="7467600" y="4203700"/>
            <a:ext cx="3508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72740" name="Rectangle 49"/>
          <p:cNvSpPr>
            <a:spLocks noChangeArrowheads="1"/>
          </p:cNvSpPr>
          <p:nvPr/>
        </p:nvSpPr>
        <p:spPr bwMode="auto">
          <a:xfrm>
            <a:off x="7391400" y="3746500"/>
            <a:ext cx="3333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C0128"/>
                </a:solidFill>
                <a:latin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87D5F45-40D3-4BC8-B087-CCAA6BBC2AE8}" type="slidenum">
              <a:rPr lang="en-US" altLang="en-US" sz="1400" b="0"/>
              <a:pPr algn="l"/>
              <a:t>7</a:t>
            </a:fld>
            <a:endParaRPr lang="en-US" altLang="en-US" sz="1400" b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Sublimation</a:t>
            </a:r>
          </a:p>
        </p:txBody>
      </p:sp>
      <p:pic>
        <p:nvPicPr>
          <p:cNvPr id="9220" name="Picture 6" descr="11_3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3775"/>
            <a:ext cx="44227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41A74685-B4E2-4D0F-A2F1-54F55BF72AE7}" type="slidenum">
              <a:rPr lang="en-US" altLang="en-US" sz="1400" b="0"/>
              <a:pPr algn="l"/>
              <a:t>70</a:t>
            </a:fld>
            <a:endParaRPr lang="en-US" altLang="en-US" sz="1400" b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Unit Cells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number of other particles each particle is in contact with is called its </a:t>
            </a:r>
            <a:r>
              <a:rPr lang="en-US" altLang="en-US" sz="2800" b="1" smtClean="0">
                <a:solidFill>
                  <a:srgbClr val="7030A0"/>
                </a:solidFill>
              </a:rPr>
              <a:t>coordination number</a:t>
            </a:r>
            <a:r>
              <a:rPr lang="en-US" altLang="en-US" sz="2800" smtClean="0"/>
              <a:t>.</a:t>
            </a:r>
          </a:p>
          <a:p>
            <a:pPr lvl="1" eaLnBrk="1" hangingPunct="1"/>
            <a:r>
              <a:rPr lang="en-US" altLang="en-US" sz="2400" smtClean="0"/>
              <a:t>For ions, it is the number of oppositely charged ions an ion is in contact with.</a:t>
            </a:r>
          </a:p>
          <a:p>
            <a:pPr eaLnBrk="1" hangingPunct="1"/>
            <a:r>
              <a:rPr lang="en-US" altLang="en-US" sz="2800" smtClean="0"/>
              <a:t>Higher coordination number means more interaction, therefore, stronger attractive forces holding the crystal together.</a:t>
            </a:r>
          </a:p>
          <a:p>
            <a:pPr eaLnBrk="1" hangingPunct="1"/>
            <a:r>
              <a:rPr lang="en-US" altLang="en-US" sz="2800" smtClean="0"/>
              <a:t>The </a:t>
            </a:r>
            <a:r>
              <a:rPr lang="en-US" altLang="en-US" sz="2800" b="1" smtClean="0">
                <a:solidFill>
                  <a:srgbClr val="7030A0"/>
                </a:solidFill>
              </a:rPr>
              <a:t>packing efficiency</a:t>
            </a:r>
            <a:r>
              <a:rPr lang="en-US" altLang="en-US" sz="2800" smtClean="0">
                <a:solidFill>
                  <a:srgbClr val="7030A0"/>
                </a:solidFill>
              </a:rPr>
              <a:t> </a:t>
            </a:r>
            <a:r>
              <a:rPr lang="en-US" altLang="en-US" sz="2800" smtClean="0"/>
              <a:t>is the percentage of volume in the unit cell occupied by particles.</a:t>
            </a:r>
          </a:p>
          <a:p>
            <a:pPr lvl="1" eaLnBrk="1" hangingPunct="1"/>
            <a:r>
              <a:rPr lang="en-US" altLang="en-US" sz="2400" smtClean="0"/>
              <a:t>The higher the coordination number, the more efficiently the particles are packing together.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C86AFF8-090C-48CF-90A2-F287B9FED29E}" type="slidenum">
              <a:rPr lang="en-US" altLang="en-US" sz="1400" b="0"/>
              <a:pPr algn="l"/>
              <a:t>71</a:t>
            </a:fld>
            <a:endParaRPr lang="en-US" altLang="en-US" sz="1400" b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Cubic Unit Cells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447800"/>
            <a:ext cx="8890000" cy="342900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90° angles between corners of the unit cell</a:t>
            </a:r>
          </a:p>
          <a:p>
            <a:pPr eaLnBrk="1" hangingPunct="1"/>
            <a:r>
              <a:rPr lang="en-US" altLang="en-US" smtClean="0"/>
              <a:t>lengths of all the edges are equal</a:t>
            </a:r>
          </a:p>
          <a:p>
            <a:pPr eaLnBrk="1" hangingPunct="1"/>
            <a:r>
              <a:rPr lang="en-US" altLang="en-US" smtClean="0"/>
              <a:t>if the unit cell is made of spherical particles</a:t>
            </a:r>
          </a:p>
          <a:p>
            <a:pPr lvl="1" eaLnBrk="1" hangingPunct="1"/>
            <a:r>
              <a:rPr lang="en-US" altLang="en-US" smtClean="0">
                <a:ea typeface="Lucida Grande"/>
                <a:cs typeface="Lucida Grande"/>
              </a:rPr>
              <a:t>⅛</a:t>
            </a:r>
            <a:r>
              <a:rPr lang="en-US" altLang="en-US" smtClean="0">
                <a:cs typeface="Times New Roman" panose="02020603050405020304" pitchFamily="18" charset="0"/>
              </a:rPr>
              <a:t> of each corner particle is within the cube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½ of each particle on a face is within the cube</a:t>
            </a:r>
          </a:p>
          <a:p>
            <a:pPr lvl="1" eaLnBrk="1" hangingPunct="1"/>
            <a:r>
              <a:rPr lang="en-US" altLang="en-US" smtClean="0">
                <a:cs typeface="Times New Roman" panose="02020603050405020304" pitchFamily="18" charset="0"/>
              </a:rPr>
              <a:t>¼ of each particle on an edge is within the cube</a:t>
            </a:r>
          </a:p>
        </p:txBody>
      </p:sp>
      <p:pic>
        <p:nvPicPr>
          <p:cNvPr id="7" name="Picture 6" descr="Picture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56197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4C352B5-A5ED-47EF-B274-87A8FF93129F}" type="slidenum">
              <a:rPr lang="en-US" altLang="en-US" sz="1400" b="0"/>
              <a:pPr algn="l"/>
              <a:t>72</a:t>
            </a:fld>
            <a:endParaRPr lang="en-US" altLang="en-US" sz="1400" b="0"/>
          </a:p>
        </p:txBody>
      </p:sp>
      <p:sp>
        <p:nvSpPr>
          <p:cNvPr id="75779" name="Line 2"/>
          <p:cNvSpPr>
            <a:spLocks noChangeShapeType="1"/>
          </p:cNvSpPr>
          <p:nvPr/>
        </p:nvSpPr>
        <p:spPr bwMode="auto">
          <a:xfrm flipH="1">
            <a:off x="6453188" y="5495925"/>
            <a:ext cx="465137" cy="465138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0" name="Oval 3"/>
          <p:cNvSpPr>
            <a:spLocks noChangeArrowheads="1"/>
          </p:cNvSpPr>
          <p:nvPr/>
        </p:nvSpPr>
        <p:spPr bwMode="auto">
          <a:xfrm>
            <a:off x="8162925" y="5207000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Oval 4"/>
          <p:cNvSpPr>
            <a:spLocks noChangeArrowheads="1"/>
          </p:cNvSpPr>
          <p:nvPr/>
        </p:nvSpPr>
        <p:spPr bwMode="auto">
          <a:xfrm>
            <a:off x="8112125" y="38306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Oval 5"/>
          <p:cNvSpPr>
            <a:spLocks noChangeArrowheads="1"/>
          </p:cNvSpPr>
          <p:nvPr/>
        </p:nvSpPr>
        <p:spPr bwMode="auto">
          <a:xfrm>
            <a:off x="6635750" y="38179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Cubic Unit Cells—</a:t>
            </a:r>
            <a:br>
              <a:rPr lang="en-US" altLang="en-US" smtClean="0"/>
            </a:br>
            <a:r>
              <a:rPr lang="en-US" altLang="en-US" smtClean="0"/>
              <a:t>Simple Cubic</a:t>
            </a:r>
          </a:p>
        </p:txBody>
      </p:sp>
      <p:sp>
        <p:nvSpPr>
          <p:cNvPr id="7578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0525" y="1593850"/>
            <a:ext cx="5324475" cy="450215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eight particles, one at each corner of a cube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700" smtClean="0"/>
              <a:t> of each particle lies in the unit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smtClean="0"/>
              <a:t>each particle part of eight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700" smtClean="0"/>
              <a:t>total = 1 particle in each unit cell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700" smtClean="0"/>
              <a:t>8 corners × </a:t>
            </a:r>
            <a:r>
              <a:rPr lang="en-US" altLang="en-US" sz="2800" smtClean="0">
                <a:ea typeface="Lucida Grande"/>
                <a:cs typeface="Lucida Grande"/>
              </a:rPr>
              <a:t>⅛</a:t>
            </a:r>
            <a:endParaRPr lang="en-US" altLang="en-US" sz="27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edge of unit cell = twice the radius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coordination number of 6</a:t>
            </a:r>
          </a:p>
        </p:txBody>
      </p:sp>
      <p:grpSp>
        <p:nvGrpSpPr>
          <p:cNvPr id="75785" name="Group 8"/>
          <p:cNvGrpSpPr>
            <a:grpSpLocks/>
          </p:cNvGrpSpPr>
          <p:nvPr/>
        </p:nvGrpSpPr>
        <p:grpSpPr bwMode="auto">
          <a:xfrm>
            <a:off x="6303963" y="1368425"/>
            <a:ext cx="2278062" cy="2187575"/>
            <a:chOff x="3971" y="862"/>
            <a:chExt cx="1435" cy="1378"/>
          </a:xfrm>
        </p:grpSpPr>
        <p:sp>
          <p:nvSpPr>
            <p:cNvPr id="75796" name="Oval 9"/>
            <p:cNvSpPr>
              <a:spLocks noChangeArrowheads="1"/>
            </p:cNvSpPr>
            <p:nvPr/>
          </p:nvSpPr>
          <p:spPr bwMode="auto">
            <a:xfrm>
              <a:off x="4281" y="1489"/>
              <a:ext cx="587" cy="554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797" name="Oval 10"/>
            <p:cNvSpPr>
              <a:spLocks noChangeArrowheads="1"/>
            </p:cNvSpPr>
            <p:nvPr/>
          </p:nvSpPr>
          <p:spPr bwMode="auto">
            <a:xfrm>
              <a:off x="4210" y="876"/>
              <a:ext cx="587" cy="556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798" name="Oval 11"/>
            <p:cNvSpPr>
              <a:spLocks noChangeArrowheads="1"/>
            </p:cNvSpPr>
            <p:nvPr/>
          </p:nvSpPr>
          <p:spPr bwMode="auto">
            <a:xfrm>
              <a:off x="4802" y="862"/>
              <a:ext cx="587" cy="555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799" name="Oval 12"/>
            <p:cNvSpPr>
              <a:spLocks noChangeArrowheads="1"/>
            </p:cNvSpPr>
            <p:nvPr/>
          </p:nvSpPr>
          <p:spPr bwMode="auto">
            <a:xfrm>
              <a:off x="4834" y="1426"/>
              <a:ext cx="572" cy="541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0" name="Oval 13"/>
            <p:cNvSpPr>
              <a:spLocks noChangeArrowheads="1"/>
            </p:cNvSpPr>
            <p:nvPr/>
          </p:nvSpPr>
          <p:spPr bwMode="auto">
            <a:xfrm>
              <a:off x="4605" y="1636"/>
              <a:ext cx="635" cy="600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1" name="Oval 14"/>
            <p:cNvSpPr>
              <a:spLocks noChangeArrowheads="1"/>
            </p:cNvSpPr>
            <p:nvPr/>
          </p:nvSpPr>
          <p:spPr bwMode="auto">
            <a:xfrm>
              <a:off x="3985" y="1642"/>
              <a:ext cx="634" cy="598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2" name="Oval 15"/>
            <p:cNvSpPr>
              <a:spLocks noChangeArrowheads="1"/>
            </p:cNvSpPr>
            <p:nvPr/>
          </p:nvSpPr>
          <p:spPr bwMode="auto">
            <a:xfrm>
              <a:off x="3971" y="1030"/>
              <a:ext cx="634" cy="599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803" name="Oval 16"/>
            <p:cNvSpPr>
              <a:spLocks noChangeArrowheads="1"/>
            </p:cNvSpPr>
            <p:nvPr/>
          </p:nvSpPr>
          <p:spPr bwMode="auto">
            <a:xfrm>
              <a:off x="4611" y="1045"/>
              <a:ext cx="635" cy="598"/>
            </a:xfrm>
            <a:prstGeom prst="ellipse">
              <a:avLst/>
            </a:prstGeom>
            <a:gradFill rotWithShape="0">
              <a:gsLst>
                <a:gs pos="0">
                  <a:srgbClr val="8CD3FC"/>
                </a:gs>
                <a:gs pos="100000">
                  <a:srgbClr val="7EBD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5786" name="Line 17"/>
          <p:cNvSpPr>
            <a:spLocks noChangeShapeType="1"/>
          </p:cNvSpPr>
          <p:nvPr/>
        </p:nvSpPr>
        <p:spPr bwMode="auto">
          <a:xfrm>
            <a:off x="6918325" y="4079875"/>
            <a:ext cx="0" cy="141605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7" name="AutoShape 18"/>
          <p:cNvSpPr>
            <a:spLocks noChangeArrowheads="1"/>
          </p:cNvSpPr>
          <p:nvPr/>
        </p:nvSpPr>
        <p:spPr bwMode="auto">
          <a:xfrm>
            <a:off x="6456363" y="4129088"/>
            <a:ext cx="1947862" cy="1784350"/>
          </a:xfrm>
          <a:prstGeom prst="cube">
            <a:avLst>
              <a:gd name="adj" fmla="val 24995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8" name="Oval 19"/>
          <p:cNvSpPr>
            <a:spLocks noChangeArrowheads="1"/>
          </p:cNvSpPr>
          <p:nvPr/>
        </p:nvSpPr>
        <p:spPr bwMode="auto">
          <a:xfrm>
            <a:off x="6181725" y="42703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89" name="Oval 20"/>
          <p:cNvSpPr>
            <a:spLocks noChangeArrowheads="1"/>
          </p:cNvSpPr>
          <p:nvPr/>
        </p:nvSpPr>
        <p:spPr bwMode="auto">
          <a:xfrm>
            <a:off x="7634288" y="42830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90" name="Oval 21"/>
          <p:cNvSpPr>
            <a:spLocks noChangeArrowheads="1"/>
          </p:cNvSpPr>
          <p:nvPr/>
        </p:nvSpPr>
        <p:spPr bwMode="auto">
          <a:xfrm>
            <a:off x="7661275" y="5586413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91" name="Oval 22"/>
          <p:cNvSpPr>
            <a:spLocks noChangeArrowheads="1"/>
          </p:cNvSpPr>
          <p:nvPr/>
        </p:nvSpPr>
        <p:spPr bwMode="auto">
          <a:xfrm>
            <a:off x="6172200" y="55832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92" name="Line 23"/>
          <p:cNvSpPr>
            <a:spLocks noChangeShapeType="1"/>
          </p:cNvSpPr>
          <p:nvPr/>
        </p:nvSpPr>
        <p:spPr bwMode="auto">
          <a:xfrm>
            <a:off x="6894513" y="5449888"/>
            <a:ext cx="1533525" cy="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Rectangle 24"/>
          <p:cNvSpPr>
            <a:spLocks noChangeArrowheads="1"/>
          </p:cNvSpPr>
          <p:nvPr/>
        </p:nvSpPr>
        <p:spPr bwMode="auto">
          <a:xfrm>
            <a:off x="6851650" y="2130425"/>
            <a:ext cx="947738" cy="947738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5794" name="Rectangle 25"/>
          <p:cNvSpPr>
            <a:spLocks noChangeArrowheads="1"/>
          </p:cNvSpPr>
          <p:nvPr/>
        </p:nvSpPr>
        <p:spPr bwMode="auto">
          <a:xfrm>
            <a:off x="6400800" y="3124200"/>
            <a:ext cx="565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chemeClr val="hlink"/>
                </a:solidFill>
                <a:latin typeface="Arial" panose="020B0604020202020204" pitchFamily="34" charset="0"/>
              </a:rPr>
              <a:t>2r</a:t>
            </a:r>
          </a:p>
        </p:txBody>
      </p:sp>
      <p:sp>
        <p:nvSpPr>
          <p:cNvPr id="75795" name="Arc 26"/>
          <p:cNvSpPr>
            <a:spLocks/>
          </p:cNvSpPr>
          <p:nvPr/>
        </p:nvSpPr>
        <p:spPr bwMode="auto">
          <a:xfrm>
            <a:off x="6872288" y="3057525"/>
            <a:ext cx="51117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074D8A7-1D74-40B0-8D2F-837E9570EEA5}" type="slidenum">
              <a:rPr lang="en-US" altLang="en-US" sz="1400" b="0"/>
              <a:pPr algn="l"/>
              <a:t>73</a:t>
            </a:fld>
            <a:endParaRPr lang="en-US" altLang="en-US" sz="1400" b="0"/>
          </a:p>
        </p:txBody>
      </p:sp>
      <p:sp>
        <p:nvSpPr>
          <p:cNvPr id="76803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Simple Cubic</a:t>
            </a:r>
          </a:p>
        </p:txBody>
      </p:sp>
      <p:pic>
        <p:nvPicPr>
          <p:cNvPr id="76804" name="Picture 5" descr="11_45-01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4496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0" name="Picture 6" descr="11_45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0975"/>
            <a:ext cx="91440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7" descr="11_47-02U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43000"/>
            <a:ext cx="4806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E4B9B504-56EC-4B16-925F-F49C815B894A}" type="slidenum">
              <a:rPr lang="en-US" altLang="en-US" sz="1400" b="0"/>
              <a:pPr algn="l"/>
              <a:t>74</a:t>
            </a:fld>
            <a:endParaRPr lang="en-US" altLang="en-US" sz="1400" b="0"/>
          </a:p>
        </p:txBody>
      </p:sp>
      <p:sp>
        <p:nvSpPr>
          <p:cNvPr id="77827" name="Oval 2"/>
          <p:cNvSpPr>
            <a:spLocks noChangeArrowheads="1"/>
          </p:cNvSpPr>
          <p:nvPr/>
        </p:nvSpPr>
        <p:spPr bwMode="auto">
          <a:xfrm>
            <a:off x="7578725" y="2495550"/>
            <a:ext cx="908050" cy="858838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28" name="Oval 3"/>
          <p:cNvSpPr>
            <a:spLocks noChangeArrowheads="1"/>
          </p:cNvSpPr>
          <p:nvPr/>
        </p:nvSpPr>
        <p:spPr bwMode="auto">
          <a:xfrm>
            <a:off x="6537325" y="2500313"/>
            <a:ext cx="919163" cy="86677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29" name="Line 4"/>
          <p:cNvSpPr>
            <a:spLocks noChangeShapeType="1"/>
          </p:cNvSpPr>
          <p:nvPr/>
        </p:nvSpPr>
        <p:spPr bwMode="auto">
          <a:xfrm flipH="1">
            <a:off x="6453188" y="5495925"/>
            <a:ext cx="465137" cy="465138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0" name="Oval 5"/>
          <p:cNvSpPr>
            <a:spLocks noChangeArrowheads="1"/>
          </p:cNvSpPr>
          <p:nvPr/>
        </p:nvSpPr>
        <p:spPr bwMode="auto">
          <a:xfrm>
            <a:off x="8162925" y="5207000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1" name="Oval 6"/>
          <p:cNvSpPr>
            <a:spLocks noChangeArrowheads="1"/>
          </p:cNvSpPr>
          <p:nvPr/>
        </p:nvSpPr>
        <p:spPr bwMode="auto">
          <a:xfrm>
            <a:off x="8112125" y="38306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2" name="Oval 7"/>
          <p:cNvSpPr>
            <a:spLocks noChangeArrowheads="1"/>
          </p:cNvSpPr>
          <p:nvPr/>
        </p:nvSpPr>
        <p:spPr bwMode="auto">
          <a:xfrm>
            <a:off x="6635750" y="38179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302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Cubic Unit Cells—</a:t>
            </a:r>
            <a:br>
              <a:rPr lang="en-US" altLang="en-US" smtClean="0"/>
            </a:br>
            <a:r>
              <a:rPr lang="en-US" altLang="en-US" smtClean="0"/>
              <a:t>Body-Centered Cubic</a:t>
            </a:r>
          </a:p>
        </p:txBody>
      </p:sp>
      <p:sp>
        <p:nvSpPr>
          <p:cNvPr id="7783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593850"/>
            <a:ext cx="5435600" cy="450215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z="2700" smtClean="0"/>
              <a:t>nine particles, one at each corner of a cube + one in center</a:t>
            </a:r>
          </a:p>
          <a:p>
            <a:pPr eaLnBrk="1" hangingPunct="1"/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700" smtClean="0"/>
              <a:t> of each corner particle lies in the unit cell</a:t>
            </a:r>
          </a:p>
          <a:p>
            <a:pPr lvl="1" eaLnBrk="1" hangingPunct="1"/>
            <a:r>
              <a:rPr lang="en-US" altLang="en-US" sz="2700" smtClean="0"/>
              <a:t>two particles in each unit cell</a:t>
            </a:r>
          </a:p>
          <a:p>
            <a:pPr lvl="2" eaLnBrk="1" hangingPunct="1"/>
            <a:r>
              <a:rPr lang="en-US" altLang="en-US" sz="2700" smtClean="0"/>
              <a:t>8 corners × </a:t>
            </a: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700" smtClean="0"/>
              <a:t> </a:t>
            </a:r>
          </a:p>
          <a:p>
            <a:pPr lvl="2" eaLnBrk="1" hangingPunct="1"/>
            <a:r>
              <a:rPr lang="en-US" altLang="en-US" sz="2700" smtClean="0"/>
              <a:t>+ 1 center</a:t>
            </a:r>
          </a:p>
          <a:p>
            <a:pPr eaLnBrk="1" hangingPunct="1"/>
            <a:r>
              <a:rPr lang="en-US" altLang="en-US" sz="2700" smtClean="0"/>
              <a:t>edge of unit cell = (4/</a:t>
            </a:r>
            <a:r>
              <a:rPr lang="en-US" altLang="en-US" sz="2700" smtClean="0">
                <a:latin typeface="Symbol" panose="05050102010706020507" pitchFamily="18" charset="2"/>
              </a:rPr>
              <a:t>Ö</a:t>
            </a:r>
            <a:r>
              <a:rPr lang="en-US" altLang="en-US" sz="2700" smtClean="0"/>
              <a:t> 3) times the radius of the particle</a:t>
            </a:r>
          </a:p>
          <a:p>
            <a:pPr eaLnBrk="1" hangingPunct="1"/>
            <a:r>
              <a:rPr lang="en-US" altLang="en-US" sz="2700" smtClean="0"/>
              <a:t>coordination number of 8</a:t>
            </a:r>
          </a:p>
        </p:txBody>
      </p:sp>
      <p:sp>
        <p:nvSpPr>
          <p:cNvPr id="77835" name="Oval 10"/>
          <p:cNvSpPr>
            <a:spLocks noChangeArrowheads="1"/>
          </p:cNvSpPr>
          <p:nvPr/>
        </p:nvSpPr>
        <p:spPr bwMode="auto">
          <a:xfrm>
            <a:off x="6473825" y="1462088"/>
            <a:ext cx="931863" cy="882650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6" name="Oval 11"/>
          <p:cNvSpPr>
            <a:spLocks noChangeArrowheads="1"/>
          </p:cNvSpPr>
          <p:nvPr/>
        </p:nvSpPr>
        <p:spPr bwMode="auto">
          <a:xfrm>
            <a:off x="6865938" y="2157413"/>
            <a:ext cx="931862" cy="879475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7" name="Oval 12"/>
          <p:cNvSpPr>
            <a:spLocks noChangeArrowheads="1"/>
          </p:cNvSpPr>
          <p:nvPr/>
        </p:nvSpPr>
        <p:spPr bwMode="auto">
          <a:xfrm>
            <a:off x="7646988" y="1485900"/>
            <a:ext cx="931862" cy="881063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8" name="Oval 13"/>
          <p:cNvSpPr>
            <a:spLocks noChangeArrowheads="1"/>
          </p:cNvSpPr>
          <p:nvPr/>
        </p:nvSpPr>
        <p:spPr bwMode="auto">
          <a:xfrm>
            <a:off x="7332663" y="2689225"/>
            <a:ext cx="1008062" cy="952500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39" name="Oval 14"/>
          <p:cNvSpPr>
            <a:spLocks noChangeArrowheads="1"/>
          </p:cNvSpPr>
          <p:nvPr/>
        </p:nvSpPr>
        <p:spPr bwMode="auto">
          <a:xfrm>
            <a:off x="6256338" y="2674938"/>
            <a:ext cx="1006475" cy="94932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0" name="Oval 15"/>
          <p:cNvSpPr>
            <a:spLocks noChangeArrowheads="1"/>
          </p:cNvSpPr>
          <p:nvPr/>
        </p:nvSpPr>
        <p:spPr bwMode="auto">
          <a:xfrm>
            <a:off x="6256338" y="1658938"/>
            <a:ext cx="1006475" cy="950912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1" name="Oval 16"/>
          <p:cNvSpPr>
            <a:spLocks noChangeArrowheads="1"/>
          </p:cNvSpPr>
          <p:nvPr/>
        </p:nvSpPr>
        <p:spPr bwMode="auto">
          <a:xfrm>
            <a:off x="7413625" y="1612900"/>
            <a:ext cx="1008063" cy="94932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2" name="Line 17"/>
          <p:cNvSpPr>
            <a:spLocks noChangeShapeType="1"/>
          </p:cNvSpPr>
          <p:nvPr/>
        </p:nvSpPr>
        <p:spPr bwMode="auto">
          <a:xfrm>
            <a:off x="6918325" y="4079875"/>
            <a:ext cx="0" cy="141605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3" name="AutoShape 18"/>
          <p:cNvSpPr>
            <a:spLocks noChangeArrowheads="1"/>
          </p:cNvSpPr>
          <p:nvPr/>
        </p:nvSpPr>
        <p:spPr bwMode="auto">
          <a:xfrm>
            <a:off x="6456363" y="4129088"/>
            <a:ext cx="1947862" cy="1784350"/>
          </a:xfrm>
          <a:prstGeom prst="cube">
            <a:avLst>
              <a:gd name="adj" fmla="val 24995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4" name="Oval 19"/>
          <p:cNvSpPr>
            <a:spLocks noChangeArrowheads="1"/>
          </p:cNvSpPr>
          <p:nvPr/>
        </p:nvSpPr>
        <p:spPr bwMode="auto">
          <a:xfrm>
            <a:off x="6181725" y="42703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5" name="Oval 20"/>
          <p:cNvSpPr>
            <a:spLocks noChangeArrowheads="1"/>
          </p:cNvSpPr>
          <p:nvPr/>
        </p:nvSpPr>
        <p:spPr bwMode="auto">
          <a:xfrm>
            <a:off x="7634288" y="42830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6" name="Oval 21"/>
          <p:cNvSpPr>
            <a:spLocks noChangeArrowheads="1"/>
          </p:cNvSpPr>
          <p:nvPr/>
        </p:nvSpPr>
        <p:spPr bwMode="auto">
          <a:xfrm>
            <a:off x="7661275" y="5586413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7" name="Oval 22"/>
          <p:cNvSpPr>
            <a:spLocks noChangeArrowheads="1"/>
          </p:cNvSpPr>
          <p:nvPr/>
        </p:nvSpPr>
        <p:spPr bwMode="auto">
          <a:xfrm>
            <a:off x="6172200" y="55832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48" name="Line 23"/>
          <p:cNvSpPr>
            <a:spLocks noChangeShapeType="1"/>
          </p:cNvSpPr>
          <p:nvPr/>
        </p:nvSpPr>
        <p:spPr bwMode="auto">
          <a:xfrm>
            <a:off x="6894513" y="5449888"/>
            <a:ext cx="1533525" cy="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9" name="Rectangle 24"/>
          <p:cNvSpPr>
            <a:spLocks noChangeArrowheads="1"/>
          </p:cNvSpPr>
          <p:nvPr/>
        </p:nvSpPr>
        <p:spPr bwMode="auto">
          <a:xfrm>
            <a:off x="6781800" y="2152650"/>
            <a:ext cx="1133475" cy="971550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7850" name="Arc 26"/>
          <p:cNvSpPr>
            <a:spLocks/>
          </p:cNvSpPr>
          <p:nvPr/>
        </p:nvSpPr>
        <p:spPr bwMode="auto">
          <a:xfrm>
            <a:off x="6553200" y="3200400"/>
            <a:ext cx="511175" cy="3952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7078663" y="4724400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7852" name="Picture 29" descr="Picture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72548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8" name="Picture 6" descr="11_46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25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4FA92A1F-C5B5-497D-9ED4-0DB67C1B16AC}" type="slidenum">
              <a:rPr lang="en-US" altLang="en-US" sz="1400" b="0"/>
              <a:pPr algn="l"/>
              <a:t>75</a:t>
            </a:fld>
            <a:endParaRPr lang="en-US" altLang="en-US" sz="1400" b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Body-Centered Cubic</a:t>
            </a:r>
          </a:p>
        </p:txBody>
      </p:sp>
      <p:pic>
        <p:nvPicPr>
          <p:cNvPr id="207877" name="Picture 5" descr="11_46-01UN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76375"/>
            <a:ext cx="7888288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F39D68AB-7F9B-4146-9274-CA64C20B70CA}" type="slidenum">
              <a:rPr lang="en-US" altLang="en-US" sz="1400" b="0"/>
              <a:pPr algn="l"/>
              <a:t>76</a:t>
            </a:fld>
            <a:endParaRPr lang="en-US" altLang="en-US" sz="1400" b="0"/>
          </a:p>
        </p:txBody>
      </p:sp>
      <p:sp>
        <p:nvSpPr>
          <p:cNvPr id="79875" name="Oval 2"/>
          <p:cNvSpPr>
            <a:spLocks noChangeArrowheads="1"/>
          </p:cNvSpPr>
          <p:nvPr/>
        </p:nvSpPr>
        <p:spPr bwMode="auto">
          <a:xfrm>
            <a:off x="7207250" y="4667250"/>
            <a:ext cx="546100" cy="546100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6" name="Oval 3"/>
          <p:cNvSpPr>
            <a:spLocks noChangeArrowheads="1"/>
          </p:cNvSpPr>
          <p:nvPr/>
        </p:nvSpPr>
        <p:spPr bwMode="auto">
          <a:xfrm>
            <a:off x="6530975" y="2493963"/>
            <a:ext cx="931863" cy="87947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7" name="Line 4"/>
          <p:cNvSpPr>
            <a:spLocks noChangeShapeType="1"/>
          </p:cNvSpPr>
          <p:nvPr/>
        </p:nvSpPr>
        <p:spPr bwMode="auto">
          <a:xfrm flipH="1">
            <a:off x="6453188" y="5495925"/>
            <a:ext cx="465137" cy="465138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78" name="Oval 5"/>
          <p:cNvSpPr>
            <a:spLocks noChangeArrowheads="1"/>
          </p:cNvSpPr>
          <p:nvPr/>
        </p:nvSpPr>
        <p:spPr bwMode="auto">
          <a:xfrm>
            <a:off x="8162925" y="5207000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79" name="Oval 6"/>
          <p:cNvSpPr>
            <a:spLocks noChangeArrowheads="1"/>
          </p:cNvSpPr>
          <p:nvPr/>
        </p:nvSpPr>
        <p:spPr bwMode="auto">
          <a:xfrm>
            <a:off x="8112125" y="38306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0" name="Oval 7"/>
          <p:cNvSpPr>
            <a:spLocks noChangeArrowheads="1"/>
          </p:cNvSpPr>
          <p:nvPr/>
        </p:nvSpPr>
        <p:spPr bwMode="auto">
          <a:xfrm>
            <a:off x="6635750" y="38179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Cubic Unit Cells—</a:t>
            </a:r>
            <a:br>
              <a:rPr lang="en-US" altLang="en-US" smtClean="0"/>
            </a:br>
            <a:r>
              <a:rPr lang="en-US" altLang="en-US" smtClean="0"/>
              <a:t>Face-Centered Cubic</a:t>
            </a:r>
          </a:p>
        </p:txBody>
      </p:sp>
      <p:sp>
        <p:nvSpPr>
          <p:cNvPr id="7988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23825" y="1409700"/>
            <a:ext cx="5692775" cy="4502150"/>
          </a:xfrm>
          <a:noFill/>
        </p:spPr>
        <p:txBody>
          <a:bodyPr lIns="90488" tIns="44450" rIns="90488" bIns="44450"/>
          <a:lstStyle/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14 particles, one at each corner of a cube + one in center of each face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800" smtClean="0"/>
              <a:t> of each corner particle + ½ of face particle lies in the unit cell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four particles in each unit cell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 smtClean="0"/>
              <a:t>8 corners × </a:t>
            </a: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800" smtClean="0"/>
              <a:t>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 sz="2800" smtClean="0"/>
              <a:t>+ 6 faces × ½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edge of unit cell = 2</a:t>
            </a:r>
            <a:r>
              <a:rPr lang="en-US" altLang="en-US" sz="2800" smtClean="0">
                <a:latin typeface="Symbol" panose="05050102010706020507" pitchFamily="18" charset="2"/>
              </a:rPr>
              <a:t>Ö</a:t>
            </a:r>
            <a:r>
              <a:rPr lang="en-US" altLang="en-US" sz="2800" smtClean="0"/>
              <a:t> 2 times the radius of the particle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smtClean="0"/>
              <a:t>coordination number of 12</a:t>
            </a:r>
          </a:p>
        </p:txBody>
      </p:sp>
      <p:sp>
        <p:nvSpPr>
          <p:cNvPr id="79883" name="Oval 10"/>
          <p:cNvSpPr>
            <a:spLocks noChangeArrowheads="1"/>
          </p:cNvSpPr>
          <p:nvPr/>
        </p:nvSpPr>
        <p:spPr bwMode="auto">
          <a:xfrm>
            <a:off x="6357938" y="1390650"/>
            <a:ext cx="931862" cy="882650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4" name="Oval 11"/>
          <p:cNvSpPr>
            <a:spLocks noChangeArrowheads="1"/>
          </p:cNvSpPr>
          <p:nvPr/>
        </p:nvSpPr>
        <p:spPr bwMode="auto">
          <a:xfrm>
            <a:off x="7739063" y="1438275"/>
            <a:ext cx="931862" cy="881063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5" name="Oval 12"/>
          <p:cNvSpPr>
            <a:spLocks noChangeArrowheads="1"/>
          </p:cNvSpPr>
          <p:nvPr/>
        </p:nvSpPr>
        <p:spPr bwMode="auto">
          <a:xfrm>
            <a:off x="7694613" y="2495550"/>
            <a:ext cx="908050" cy="858838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6" name="Oval 13"/>
          <p:cNvSpPr>
            <a:spLocks noChangeArrowheads="1"/>
          </p:cNvSpPr>
          <p:nvPr/>
        </p:nvSpPr>
        <p:spPr bwMode="auto">
          <a:xfrm>
            <a:off x="7669213" y="2055813"/>
            <a:ext cx="931862" cy="879475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7" name="Oval 14"/>
          <p:cNvSpPr>
            <a:spLocks noChangeArrowheads="1"/>
          </p:cNvSpPr>
          <p:nvPr/>
        </p:nvSpPr>
        <p:spPr bwMode="auto">
          <a:xfrm>
            <a:off x="6186488" y="2127250"/>
            <a:ext cx="931862" cy="879475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8" name="Oval 15"/>
          <p:cNvSpPr>
            <a:spLocks noChangeArrowheads="1"/>
          </p:cNvSpPr>
          <p:nvPr/>
        </p:nvSpPr>
        <p:spPr bwMode="auto">
          <a:xfrm>
            <a:off x="6846888" y="2695575"/>
            <a:ext cx="931862" cy="879475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89" name="Oval 16"/>
          <p:cNvSpPr>
            <a:spLocks noChangeArrowheads="1"/>
          </p:cNvSpPr>
          <p:nvPr/>
        </p:nvSpPr>
        <p:spPr bwMode="auto">
          <a:xfrm>
            <a:off x="7567613" y="2806700"/>
            <a:ext cx="1008062" cy="952500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0" name="Oval 17"/>
          <p:cNvSpPr>
            <a:spLocks noChangeArrowheads="1"/>
          </p:cNvSpPr>
          <p:nvPr/>
        </p:nvSpPr>
        <p:spPr bwMode="auto">
          <a:xfrm>
            <a:off x="6024563" y="2816225"/>
            <a:ext cx="1006475" cy="94932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1" name="Oval 18"/>
          <p:cNvSpPr>
            <a:spLocks noChangeArrowheads="1"/>
          </p:cNvSpPr>
          <p:nvPr/>
        </p:nvSpPr>
        <p:spPr bwMode="auto">
          <a:xfrm>
            <a:off x="6843713" y="1462088"/>
            <a:ext cx="931862" cy="879475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2" name="Oval 19"/>
          <p:cNvSpPr>
            <a:spLocks noChangeArrowheads="1"/>
          </p:cNvSpPr>
          <p:nvPr/>
        </p:nvSpPr>
        <p:spPr bwMode="auto">
          <a:xfrm>
            <a:off x="6046788" y="1497013"/>
            <a:ext cx="1006475" cy="950912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3" name="Oval 20"/>
          <p:cNvSpPr>
            <a:spLocks noChangeArrowheads="1"/>
          </p:cNvSpPr>
          <p:nvPr/>
        </p:nvSpPr>
        <p:spPr bwMode="auto">
          <a:xfrm>
            <a:off x="7504113" y="1473200"/>
            <a:ext cx="1008062" cy="94932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4" name="Line 21"/>
          <p:cNvSpPr>
            <a:spLocks noChangeShapeType="1"/>
          </p:cNvSpPr>
          <p:nvPr/>
        </p:nvSpPr>
        <p:spPr bwMode="auto">
          <a:xfrm>
            <a:off x="6918325" y="4079875"/>
            <a:ext cx="0" cy="141605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95" name="Oval 22"/>
          <p:cNvSpPr>
            <a:spLocks noChangeArrowheads="1"/>
          </p:cNvSpPr>
          <p:nvPr/>
        </p:nvSpPr>
        <p:spPr bwMode="auto">
          <a:xfrm>
            <a:off x="7089775" y="5502275"/>
            <a:ext cx="546100" cy="520700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6" name="AutoShape 23"/>
          <p:cNvSpPr>
            <a:spLocks noChangeArrowheads="1"/>
          </p:cNvSpPr>
          <p:nvPr/>
        </p:nvSpPr>
        <p:spPr bwMode="auto">
          <a:xfrm>
            <a:off x="6456363" y="4129088"/>
            <a:ext cx="1947862" cy="1784350"/>
          </a:xfrm>
          <a:prstGeom prst="cube">
            <a:avLst>
              <a:gd name="adj" fmla="val 24995"/>
            </a:avLst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7" name="Oval 24"/>
          <p:cNvSpPr>
            <a:spLocks noChangeArrowheads="1"/>
          </p:cNvSpPr>
          <p:nvPr/>
        </p:nvSpPr>
        <p:spPr bwMode="auto">
          <a:xfrm>
            <a:off x="6181725" y="42703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8" name="Oval 25"/>
          <p:cNvSpPr>
            <a:spLocks noChangeArrowheads="1"/>
          </p:cNvSpPr>
          <p:nvPr/>
        </p:nvSpPr>
        <p:spPr bwMode="auto">
          <a:xfrm>
            <a:off x="7634288" y="4283075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899" name="Oval 26"/>
          <p:cNvSpPr>
            <a:spLocks noChangeArrowheads="1"/>
          </p:cNvSpPr>
          <p:nvPr/>
        </p:nvSpPr>
        <p:spPr bwMode="auto">
          <a:xfrm>
            <a:off x="7661275" y="5586413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0" name="Oval 27"/>
          <p:cNvSpPr>
            <a:spLocks noChangeArrowheads="1"/>
          </p:cNvSpPr>
          <p:nvPr/>
        </p:nvSpPr>
        <p:spPr bwMode="auto">
          <a:xfrm>
            <a:off x="6172200" y="5583238"/>
            <a:ext cx="546100" cy="546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1" name="Line 28"/>
          <p:cNvSpPr>
            <a:spLocks noChangeShapeType="1"/>
          </p:cNvSpPr>
          <p:nvPr/>
        </p:nvSpPr>
        <p:spPr bwMode="auto">
          <a:xfrm>
            <a:off x="6894513" y="5449888"/>
            <a:ext cx="1533525" cy="0"/>
          </a:xfrm>
          <a:prstGeom prst="line">
            <a:avLst/>
          </a:prstGeom>
          <a:noFill/>
          <a:ln w="508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2" name="Rectangle 29"/>
          <p:cNvSpPr>
            <a:spLocks noChangeArrowheads="1"/>
          </p:cNvSpPr>
          <p:nvPr/>
        </p:nvSpPr>
        <p:spPr bwMode="auto">
          <a:xfrm>
            <a:off x="6546850" y="1895475"/>
            <a:ext cx="14874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3" name="Oval 31"/>
          <p:cNvSpPr>
            <a:spLocks noChangeArrowheads="1"/>
          </p:cNvSpPr>
          <p:nvPr/>
        </p:nvSpPr>
        <p:spPr bwMode="auto">
          <a:xfrm rot="-1260000">
            <a:off x="6518275" y="4764088"/>
            <a:ext cx="512763" cy="512762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4" name="Arc 32"/>
          <p:cNvSpPr>
            <a:spLocks/>
          </p:cNvSpPr>
          <p:nvPr/>
        </p:nvSpPr>
        <p:spPr bwMode="auto">
          <a:xfrm>
            <a:off x="6707188" y="3338513"/>
            <a:ext cx="511175" cy="3952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05" name="Oval 33"/>
          <p:cNvSpPr>
            <a:spLocks noChangeArrowheads="1"/>
          </p:cNvSpPr>
          <p:nvPr/>
        </p:nvSpPr>
        <p:spPr bwMode="auto">
          <a:xfrm>
            <a:off x="6938963" y="4910138"/>
            <a:ext cx="546100" cy="546100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6" name="Oval 34"/>
          <p:cNvSpPr>
            <a:spLocks noChangeArrowheads="1"/>
          </p:cNvSpPr>
          <p:nvPr/>
        </p:nvSpPr>
        <p:spPr bwMode="auto">
          <a:xfrm>
            <a:off x="6789738" y="2168525"/>
            <a:ext cx="1008062" cy="952500"/>
          </a:xfrm>
          <a:prstGeom prst="ellipse">
            <a:avLst/>
          </a:prstGeom>
          <a:gradFill rotWithShape="0">
            <a:gsLst>
              <a:gs pos="0">
                <a:srgbClr val="FDA4B5"/>
              </a:gs>
              <a:gs pos="100000">
                <a:srgbClr val="E393A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7" name="Oval 35"/>
          <p:cNvSpPr>
            <a:spLocks noChangeArrowheads="1"/>
          </p:cNvSpPr>
          <p:nvPr/>
        </p:nvSpPr>
        <p:spPr bwMode="auto">
          <a:xfrm rot="-1260000">
            <a:off x="8037513" y="4729163"/>
            <a:ext cx="512762" cy="512762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8" name="Oval 36"/>
          <p:cNvSpPr>
            <a:spLocks noChangeArrowheads="1"/>
          </p:cNvSpPr>
          <p:nvPr/>
        </p:nvSpPr>
        <p:spPr bwMode="auto">
          <a:xfrm>
            <a:off x="7080250" y="3959225"/>
            <a:ext cx="546100" cy="520700"/>
          </a:xfrm>
          <a:prstGeom prst="ellipse">
            <a:avLst/>
          </a:prstGeom>
          <a:solidFill>
            <a:srgbClr val="FDA4B5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9909" name="Rectangle 37"/>
          <p:cNvSpPr>
            <a:spLocks noChangeArrowheads="1"/>
          </p:cNvSpPr>
          <p:nvPr/>
        </p:nvSpPr>
        <p:spPr bwMode="auto">
          <a:xfrm>
            <a:off x="6596063" y="1990725"/>
            <a:ext cx="1458912" cy="1273175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9910" name="Picture 39" descr="Picture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10668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470C6ED6-3508-4204-9008-B7A485700E0B}" type="slidenum">
              <a:rPr lang="en-US" altLang="en-US" sz="1400" b="0"/>
              <a:pPr algn="l"/>
              <a:t>77</a:t>
            </a:fld>
            <a:endParaRPr lang="en-US" altLang="en-US" sz="1400" b="0"/>
          </a:p>
        </p:txBody>
      </p:sp>
      <p:sp>
        <p:nvSpPr>
          <p:cNvPr id="80899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Face-Centered Cubic</a:t>
            </a:r>
          </a:p>
        </p:txBody>
      </p:sp>
      <p:pic>
        <p:nvPicPr>
          <p:cNvPr id="209925" name="Picture 5" descr="11_4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184275"/>
            <a:ext cx="88392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6" name="Picture 6" descr="11_60-18Pr130EOC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317625"/>
            <a:ext cx="70834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10" name="Rectangle 58"/>
          <p:cNvSpPr>
            <a:spLocks noChangeArrowheads="1"/>
          </p:cNvSpPr>
          <p:nvPr/>
        </p:nvSpPr>
        <p:spPr bwMode="auto">
          <a:xfrm>
            <a:off x="2133600" y="990600"/>
            <a:ext cx="716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face-centered cubic, </a:t>
            </a:r>
            <a:r>
              <a:rPr lang="en-US" altLang="en-US" sz="2000" i="1">
                <a:latin typeface="Arial" panose="020B0604020202020204" pitchFamily="34" charset="0"/>
              </a:rPr>
              <a:t>r</a:t>
            </a:r>
            <a:r>
              <a:rPr lang="en-US" altLang="en-US" sz="2000">
                <a:latin typeface="Arial" panose="020B0604020202020204" pitchFamily="34" charset="0"/>
              </a:rPr>
              <a:t> = 1.43 × 10</a:t>
            </a:r>
            <a:r>
              <a:rPr lang="en-US" altLang="en-US" sz="2000" baseline="30000">
                <a:latin typeface="Arial" panose="020B0604020202020204" pitchFamily="34" charset="0"/>
              </a:rPr>
              <a:t>–8</a:t>
            </a:r>
            <a:r>
              <a:rPr lang="en-US" altLang="en-US" sz="2000">
                <a:latin typeface="Arial" panose="020B0604020202020204" pitchFamily="34" charset="0"/>
              </a:rPr>
              <a:t> cm, m = 1.792 × 10</a:t>
            </a:r>
            <a:r>
              <a:rPr lang="en-US" altLang="en-US" sz="2000" baseline="30000">
                <a:latin typeface="Arial" panose="020B0604020202020204" pitchFamily="34" charset="0"/>
              </a:rPr>
              <a:t>–22</a:t>
            </a:r>
            <a:r>
              <a:rPr lang="en-US" altLang="en-US" sz="2000">
                <a:latin typeface="Arial" panose="020B0604020202020204" pitchFamily="34" charset="0"/>
              </a:rPr>
              <a:t> g</a:t>
            </a:r>
            <a:endParaRPr lang="en-US" altLang="en-US" sz="2000" i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density, g/cm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5" name="Rectangle 58"/>
          <p:cNvSpPr>
            <a:spLocks noChangeArrowheads="1"/>
          </p:cNvSpPr>
          <p:nvPr/>
        </p:nvSpPr>
        <p:spPr bwMode="auto">
          <a:xfrm>
            <a:off x="1981200" y="9906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1900">
                <a:latin typeface="Arial" panose="020B0604020202020204" pitchFamily="34" charset="0"/>
              </a:rPr>
              <a:t>face-centered cubic, </a:t>
            </a:r>
            <a:r>
              <a:rPr lang="en-US" altLang="en-US" sz="1900" i="1">
                <a:latin typeface="Arial" panose="020B0604020202020204" pitchFamily="34" charset="0"/>
              </a:rPr>
              <a:t>V </a:t>
            </a:r>
            <a:r>
              <a:rPr lang="en-US" altLang="en-US" sz="1900">
                <a:latin typeface="Arial" panose="020B0604020202020204" pitchFamily="34" charset="0"/>
              </a:rPr>
              <a:t>= 6.6</a:t>
            </a:r>
            <a:r>
              <a:rPr lang="en-US" altLang="en-US" sz="1900" u="sng">
                <a:latin typeface="Arial" panose="020B0604020202020204" pitchFamily="34" charset="0"/>
              </a:rPr>
              <a:t>1</a:t>
            </a:r>
            <a:r>
              <a:rPr lang="en-US" altLang="en-US" sz="1900">
                <a:latin typeface="Arial" panose="020B0604020202020204" pitchFamily="34" charset="0"/>
              </a:rPr>
              <a:t>8 × 10</a:t>
            </a:r>
            <a:r>
              <a:rPr lang="en-US" altLang="en-US" sz="1900" baseline="30000">
                <a:latin typeface="Arial" panose="020B0604020202020204" pitchFamily="34" charset="0"/>
              </a:rPr>
              <a:t>–23</a:t>
            </a:r>
            <a:r>
              <a:rPr lang="en-US" altLang="en-US" sz="1900">
                <a:latin typeface="Arial" panose="020B0604020202020204" pitchFamily="34" charset="0"/>
              </a:rPr>
              <a:t> cm</a:t>
            </a:r>
            <a:r>
              <a:rPr lang="en-US" altLang="en-US" sz="1900" baseline="30000">
                <a:latin typeface="Arial" panose="020B0604020202020204" pitchFamily="34" charset="0"/>
              </a:rPr>
              <a:t>3</a:t>
            </a:r>
            <a:r>
              <a:rPr lang="en-US" altLang="en-US" sz="1900">
                <a:latin typeface="Arial" panose="020B0604020202020204" pitchFamily="34" charset="0"/>
              </a:rPr>
              <a:t>, m = 1.792 × 10</a:t>
            </a:r>
            <a:r>
              <a:rPr lang="en-US" altLang="en-US" sz="1900" baseline="30000">
                <a:latin typeface="Arial" panose="020B0604020202020204" pitchFamily="34" charset="0"/>
              </a:rPr>
              <a:t>–22</a:t>
            </a:r>
            <a:r>
              <a:rPr lang="en-US" altLang="en-US" sz="1900">
                <a:latin typeface="Arial" panose="020B0604020202020204" pitchFamily="34" charset="0"/>
              </a:rPr>
              <a:t> g</a:t>
            </a:r>
            <a:endParaRPr lang="en-US" altLang="en-US" sz="1900" i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density, g/cm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60" name="Picture 59" descr="Picture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62912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66F42AA-0AE5-497C-ACE4-819D4B1A6421}" type="slidenum">
              <a:rPr lang="en-US" altLang="en-US" sz="1400" b="0"/>
              <a:pPr algn="l"/>
              <a:t>78</a:t>
            </a:fld>
            <a:endParaRPr lang="en-US" altLang="en-US" sz="1400" b="0"/>
          </a:p>
        </p:txBody>
      </p:sp>
      <p:sp>
        <p:nvSpPr>
          <p:cNvPr id="81926" name="Rectangle 11"/>
          <p:cNvSpPr>
            <a:spLocks noChangeArrowheads="1"/>
          </p:cNvSpPr>
          <p:nvPr/>
        </p:nvSpPr>
        <p:spPr bwMode="auto">
          <a:xfrm>
            <a:off x="396875" y="4114800"/>
            <a:ext cx="1676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Solution:</a:t>
            </a:r>
          </a:p>
        </p:txBody>
      </p:sp>
      <p:sp>
        <p:nvSpPr>
          <p:cNvPr id="126000" name="Text Box 48"/>
          <p:cNvSpPr txBox="1">
            <a:spLocks noChangeArrowheads="1"/>
          </p:cNvSpPr>
          <p:nvPr/>
        </p:nvSpPr>
        <p:spPr bwMode="auto">
          <a:xfrm>
            <a:off x="2057400" y="3733800"/>
            <a:ext cx="7032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900">
                <a:latin typeface="Arial" panose="020B0604020202020204" pitchFamily="34" charset="0"/>
              </a:rPr>
              <a:t>fcc = 4 atoms/uc, Al = 26.982 g/mol, 1 mol = 6.022 × 10</a:t>
            </a:r>
            <a:r>
              <a:rPr lang="en-US" altLang="en-US" sz="1900" baseline="30000">
                <a:latin typeface="Arial" panose="020B0604020202020204" pitchFamily="34" charset="0"/>
              </a:rPr>
              <a:t>23</a:t>
            </a:r>
            <a:r>
              <a:rPr lang="en-US" altLang="en-US" sz="1900">
                <a:latin typeface="Arial" panose="020B0604020202020204" pitchFamily="34" charset="0"/>
              </a:rPr>
              <a:t> atoms</a:t>
            </a:r>
          </a:p>
        </p:txBody>
      </p:sp>
      <p:sp>
        <p:nvSpPr>
          <p:cNvPr id="8192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Example 11.6 Calculate the density of Al if it crystallizes in a fcc and has a radius of 143 pm.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2238375" y="6019800"/>
            <a:ext cx="66008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The accepted density of Al at 20 °C is 2.71 g/cm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r>
              <a:rPr lang="en-US" altLang="en-US" sz="2000">
                <a:latin typeface="Arial" panose="020B0604020202020204" pitchFamily="34" charset="0"/>
              </a:rPr>
              <a:t>, so the answer makes sense.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2133600" y="990600"/>
            <a:ext cx="670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face-centered cubic, </a:t>
            </a:r>
            <a:r>
              <a:rPr lang="en-US" altLang="en-US" sz="2000" i="1">
                <a:latin typeface="Arial" panose="020B0604020202020204" pitchFamily="34" charset="0"/>
              </a:rPr>
              <a:t>r</a:t>
            </a:r>
            <a:r>
              <a:rPr lang="en-US" altLang="en-US" sz="2000">
                <a:latin typeface="Arial" panose="020B0604020202020204" pitchFamily="34" charset="0"/>
              </a:rPr>
              <a:t> = 143 pm</a:t>
            </a:r>
            <a:endParaRPr lang="en-US" altLang="en-US" sz="2000" i="1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density, g/cm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81931" name="Line 7"/>
          <p:cNvSpPr>
            <a:spLocks noChangeShapeType="1"/>
          </p:cNvSpPr>
          <p:nvPr/>
        </p:nvSpPr>
        <p:spPr bwMode="auto">
          <a:xfrm>
            <a:off x="244475" y="995363"/>
            <a:ext cx="8845550" cy="79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2" name="Line 8"/>
          <p:cNvSpPr>
            <a:spLocks noChangeShapeType="1"/>
          </p:cNvSpPr>
          <p:nvPr/>
        </p:nvSpPr>
        <p:spPr bwMode="auto">
          <a:xfrm>
            <a:off x="273050" y="1887538"/>
            <a:ext cx="876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3" name="Line 9"/>
          <p:cNvSpPr>
            <a:spLocks noChangeShapeType="1"/>
          </p:cNvSpPr>
          <p:nvPr/>
        </p:nvSpPr>
        <p:spPr bwMode="auto">
          <a:xfrm>
            <a:off x="209550" y="6650038"/>
            <a:ext cx="890587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4" name="Rectangle 10"/>
          <p:cNvSpPr>
            <a:spLocks noChangeArrowheads="1"/>
          </p:cNvSpPr>
          <p:nvPr/>
        </p:nvSpPr>
        <p:spPr bwMode="auto">
          <a:xfrm>
            <a:off x="617538" y="6019800"/>
            <a:ext cx="1447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Check:</a:t>
            </a:r>
          </a:p>
        </p:txBody>
      </p:sp>
      <p:sp>
        <p:nvSpPr>
          <p:cNvPr id="81935" name="Rectangle 12"/>
          <p:cNvSpPr>
            <a:spLocks noChangeArrowheads="1"/>
          </p:cNvSpPr>
          <p:nvPr/>
        </p:nvSpPr>
        <p:spPr bwMode="auto">
          <a:xfrm>
            <a:off x="152400" y="190500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Conceptual Plan:</a:t>
            </a:r>
          </a:p>
          <a:p>
            <a:pPr algn="r">
              <a:buSzPct val="120000"/>
            </a:pPr>
            <a:endParaRPr lang="en-US" altLang="en-US" sz="2000">
              <a:latin typeface="Arial" panose="020B0604020202020204" pitchFamily="34" charset="0"/>
            </a:endParaRPr>
          </a:p>
          <a:p>
            <a:pPr algn="r">
              <a:buSzPct val="120000"/>
            </a:pPr>
            <a:endParaRPr lang="en-US" altLang="en-US" sz="2000">
              <a:latin typeface="Arial" panose="020B0604020202020204" pitchFamily="34" charset="0"/>
            </a:endParaRPr>
          </a:p>
          <a:p>
            <a:pPr algn="r">
              <a:lnSpc>
                <a:spcPct val="90000"/>
              </a:lnSpc>
              <a:buSzPct val="120000"/>
            </a:pPr>
            <a:r>
              <a:rPr lang="en-US" altLang="en-US" sz="2000">
                <a:latin typeface="Arial" panose="020B0604020202020204" pitchFamily="34" charset="0"/>
              </a:rPr>
              <a:t>Relationships:</a:t>
            </a:r>
          </a:p>
        </p:txBody>
      </p:sp>
      <p:sp>
        <p:nvSpPr>
          <p:cNvPr id="81936" name="Rectangle 13"/>
          <p:cNvSpPr>
            <a:spLocks noChangeArrowheads="1"/>
          </p:cNvSpPr>
          <p:nvPr/>
        </p:nvSpPr>
        <p:spPr bwMode="auto">
          <a:xfrm>
            <a:off x="409575" y="990600"/>
            <a:ext cx="1676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SzPct val="120000"/>
            </a:pPr>
            <a:r>
              <a:rPr lang="en-US" altLang="en-US">
                <a:latin typeface="Arial" panose="020B0604020202020204" pitchFamily="34" charset="0"/>
              </a:rPr>
              <a:t>Given:</a:t>
            </a:r>
          </a:p>
          <a:p>
            <a:pPr algn="r">
              <a:spcBef>
                <a:spcPct val="10000"/>
              </a:spcBef>
              <a:buSzPct val="120000"/>
            </a:pPr>
            <a:r>
              <a:rPr lang="en-US" altLang="en-US">
                <a:latin typeface="Arial" panose="020B0604020202020204" pitchFamily="34" charset="0"/>
              </a:rPr>
              <a:t>Find:</a:t>
            </a:r>
          </a:p>
        </p:txBody>
      </p:sp>
      <p:sp>
        <p:nvSpPr>
          <p:cNvPr id="81937" name="Line 14"/>
          <p:cNvSpPr>
            <a:spLocks noChangeShapeType="1"/>
          </p:cNvSpPr>
          <p:nvPr/>
        </p:nvSpPr>
        <p:spPr bwMode="auto">
          <a:xfrm>
            <a:off x="228600" y="990600"/>
            <a:ext cx="0" cy="564038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8" name="Line 15"/>
          <p:cNvSpPr>
            <a:spLocks noChangeShapeType="1"/>
          </p:cNvSpPr>
          <p:nvPr/>
        </p:nvSpPr>
        <p:spPr bwMode="auto">
          <a:xfrm flipH="1">
            <a:off x="2049463" y="962025"/>
            <a:ext cx="7937" cy="315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9" name="Line 16"/>
          <p:cNvSpPr>
            <a:spLocks noChangeShapeType="1"/>
          </p:cNvSpPr>
          <p:nvPr/>
        </p:nvSpPr>
        <p:spPr bwMode="auto">
          <a:xfrm>
            <a:off x="9090025" y="973138"/>
            <a:ext cx="0" cy="565943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0" name="Line 17"/>
          <p:cNvSpPr>
            <a:spLocks noChangeShapeType="1"/>
          </p:cNvSpPr>
          <p:nvPr/>
        </p:nvSpPr>
        <p:spPr bwMode="auto">
          <a:xfrm>
            <a:off x="211138" y="4119563"/>
            <a:ext cx="88455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1" name="Line 18"/>
          <p:cNvSpPr>
            <a:spLocks noChangeShapeType="1"/>
          </p:cNvSpPr>
          <p:nvPr/>
        </p:nvSpPr>
        <p:spPr bwMode="auto">
          <a:xfrm flipV="1">
            <a:off x="246063" y="6056313"/>
            <a:ext cx="88455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 flipV="1">
            <a:off x="762000" y="46482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V="1">
            <a:off x="4267200" y="48768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3429000" y="44196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 flipV="1">
            <a:off x="5715000" y="48768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2057400" y="3429000"/>
            <a:ext cx="33575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900">
                <a:latin typeface="Arial" panose="020B0604020202020204" pitchFamily="34" charset="0"/>
              </a:rPr>
              <a:t>1 cm = 10</a:t>
            </a:r>
            <a:r>
              <a:rPr lang="en-US" altLang="en-US" sz="1900" baseline="30000">
                <a:latin typeface="Arial" panose="020B0604020202020204" pitchFamily="34" charset="0"/>
              </a:rPr>
              <a:t>2 </a:t>
            </a:r>
            <a:r>
              <a:rPr lang="en-US" altLang="en-US" sz="1900">
                <a:latin typeface="Arial" panose="020B0604020202020204" pitchFamily="34" charset="0"/>
              </a:rPr>
              <a:t>m, 1 pm = 10</a:t>
            </a:r>
            <a:r>
              <a:rPr lang="en-US" altLang="en-US" sz="1900" baseline="3000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  <a:r>
              <a:rPr lang="en-US" altLang="en-US" sz="1900" baseline="30000">
                <a:latin typeface="Arial" panose="020B0604020202020204" pitchFamily="34" charset="0"/>
              </a:rPr>
              <a:t>12</a:t>
            </a:r>
            <a:r>
              <a:rPr lang="en-US" altLang="en-US" sz="1900">
                <a:latin typeface="Arial" panose="020B0604020202020204" pitchFamily="34" charset="0"/>
              </a:rPr>
              <a:t> m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562600" y="1905000"/>
            <a:ext cx="3281363" cy="533400"/>
            <a:chOff x="3504" y="1392"/>
            <a:chExt cx="2067" cy="336"/>
          </a:xfrm>
        </p:grpSpPr>
        <p:sp>
          <p:nvSpPr>
            <p:cNvPr id="81970" name="AutoShape 21"/>
            <p:cNvSpPr>
              <a:spLocks noChangeArrowheads="1"/>
            </p:cNvSpPr>
            <p:nvPr/>
          </p:nvSpPr>
          <p:spPr bwMode="auto">
            <a:xfrm flipV="1">
              <a:off x="3984" y="1536"/>
              <a:ext cx="288" cy="101"/>
            </a:xfrm>
            <a:prstGeom prst="rightArrow">
              <a:avLst>
                <a:gd name="adj1" fmla="val 50000"/>
                <a:gd name="adj2" fmla="val 71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1971" name="AutoShape 22"/>
            <p:cNvSpPr>
              <a:spLocks noChangeArrowheads="1"/>
            </p:cNvSpPr>
            <p:nvPr/>
          </p:nvSpPr>
          <p:spPr bwMode="auto">
            <a:xfrm>
              <a:off x="4320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81972" name="AutoShape 35"/>
            <p:cNvSpPr>
              <a:spLocks noChangeArrowheads="1"/>
            </p:cNvSpPr>
            <p:nvPr/>
          </p:nvSpPr>
          <p:spPr bwMode="auto">
            <a:xfrm>
              <a:off x="3504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81973" name="AutoShape 36"/>
            <p:cNvSpPr>
              <a:spLocks noChangeArrowheads="1"/>
            </p:cNvSpPr>
            <p:nvPr/>
          </p:nvSpPr>
          <p:spPr bwMode="auto">
            <a:xfrm flipV="1">
              <a:off x="4800" y="1536"/>
              <a:ext cx="288" cy="101"/>
            </a:xfrm>
            <a:prstGeom prst="rightArrow">
              <a:avLst>
                <a:gd name="adj1" fmla="val 50000"/>
                <a:gd name="adj2" fmla="val 71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1974" name="AutoShape 37"/>
            <p:cNvSpPr>
              <a:spLocks noChangeArrowheads="1"/>
            </p:cNvSpPr>
            <p:nvPr/>
          </p:nvSpPr>
          <p:spPr bwMode="auto">
            <a:xfrm>
              <a:off x="5136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6600CC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438400" y="1905000"/>
            <a:ext cx="2362200" cy="533400"/>
            <a:chOff x="1536" y="1392"/>
            <a:chExt cx="1251" cy="336"/>
          </a:xfrm>
        </p:grpSpPr>
        <p:sp>
          <p:nvSpPr>
            <p:cNvPr id="81967" name="AutoShape 38"/>
            <p:cNvSpPr>
              <a:spLocks noChangeArrowheads="1"/>
            </p:cNvSpPr>
            <p:nvPr/>
          </p:nvSpPr>
          <p:spPr bwMode="auto">
            <a:xfrm flipV="1">
              <a:off x="2016" y="1536"/>
              <a:ext cx="288" cy="101"/>
            </a:xfrm>
            <a:prstGeom prst="rightArrow">
              <a:avLst>
                <a:gd name="adj1" fmla="val 50000"/>
                <a:gd name="adj2" fmla="val 71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1968" name="AutoShape 39"/>
            <p:cNvSpPr>
              <a:spLocks noChangeArrowheads="1"/>
            </p:cNvSpPr>
            <p:nvPr/>
          </p:nvSpPr>
          <p:spPr bwMode="auto">
            <a:xfrm>
              <a:off x="2352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mass</a:t>
              </a:r>
            </a:p>
          </p:txBody>
        </p:sp>
        <p:sp>
          <p:nvSpPr>
            <p:cNvPr id="81969" name="AutoShape 40"/>
            <p:cNvSpPr>
              <a:spLocks noChangeArrowheads="1"/>
            </p:cNvSpPr>
            <p:nvPr/>
          </p:nvSpPr>
          <p:spPr bwMode="auto">
            <a:xfrm>
              <a:off x="1536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fcc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4114800" y="2743200"/>
            <a:ext cx="2062163" cy="533400"/>
            <a:chOff x="1536" y="1392"/>
            <a:chExt cx="1251" cy="336"/>
          </a:xfrm>
        </p:grpSpPr>
        <p:sp>
          <p:nvSpPr>
            <p:cNvPr id="81964" name="AutoShape 44"/>
            <p:cNvSpPr>
              <a:spLocks noChangeArrowheads="1"/>
            </p:cNvSpPr>
            <p:nvPr/>
          </p:nvSpPr>
          <p:spPr bwMode="auto">
            <a:xfrm flipV="1">
              <a:off x="2016" y="1536"/>
              <a:ext cx="288" cy="101"/>
            </a:xfrm>
            <a:prstGeom prst="rightArrow">
              <a:avLst>
                <a:gd name="adj1" fmla="val 50000"/>
                <a:gd name="adj2" fmla="val 71287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81965" name="AutoShape 45"/>
            <p:cNvSpPr>
              <a:spLocks noChangeArrowheads="1"/>
            </p:cNvSpPr>
            <p:nvPr/>
          </p:nvSpPr>
          <p:spPr bwMode="auto">
            <a:xfrm>
              <a:off x="2352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81966" name="AutoShape 46"/>
            <p:cNvSpPr>
              <a:spLocks noChangeArrowheads="1"/>
            </p:cNvSpPr>
            <p:nvPr/>
          </p:nvSpPr>
          <p:spPr bwMode="auto">
            <a:xfrm>
              <a:off x="1536" y="1392"/>
              <a:ext cx="435" cy="336"/>
            </a:xfrm>
            <a:prstGeom prst="roundRect">
              <a:avLst>
                <a:gd name="adj" fmla="val 25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i="1">
                  <a:solidFill>
                    <a:srgbClr val="6600CC"/>
                  </a:solidFill>
                  <a:latin typeface="Arial" panose="020B0604020202020204" pitchFamily="34" charset="0"/>
                </a:rPr>
                <a:t>m, </a:t>
              </a:r>
              <a:r>
                <a:rPr lang="en-US" altLang="en-US">
                  <a:solidFill>
                    <a:srgbClr val="6600CC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</p:grpSp>
      <p:sp>
        <p:nvSpPr>
          <p:cNvPr id="125999" name="Text Box 47"/>
          <p:cNvSpPr txBox="1">
            <a:spLocks noChangeArrowheads="1"/>
          </p:cNvSpPr>
          <p:nvPr/>
        </p:nvSpPr>
        <p:spPr bwMode="auto">
          <a:xfrm>
            <a:off x="2286000" y="2378075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# atoms × mass of 1 atom</a:t>
            </a:r>
          </a:p>
        </p:txBody>
      </p:sp>
      <p:sp>
        <p:nvSpPr>
          <p:cNvPr id="126001" name="Text Box 49"/>
          <p:cNvSpPr txBox="1">
            <a:spLocks noChangeArrowheads="1"/>
          </p:cNvSpPr>
          <p:nvPr/>
        </p:nvSpPr>
        <p:spPr bwMode="auto">
          <a:xfrm>
            <a:off x="5449888" y="3429000"/>
            <a:ext cx="26812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900">
                <a:latin typeface="Arial" panose="020B0604020202020204" pitchFamily="34" charset="0"/>
              </a:rPr>
              <a:t>V = </a:t>
            </a:r>
            <a:r>
              <a:rPr lang="en-US" altLang="en-US" sz="1900" i="1">
                <a:latin typeface="Arial" panose="020B0604020202020204" pitchFamily="34" charset="0"/>
              </a:rPr>
              <a:t>l</a:t>
            </a:r>
            <a:r>
              <a:rPr lang="en-US" altLang="en-US" sz="1900" baseline="30000">
                <a:latin typeface="Arial" panose="020B0604020202020204" pitchFamily="34" charset="0"/>
              </a:rPr>
              <a:t>3</a:t>
            </a:r>
            <a:r>
              <a:rPr lang="en-US" altLang="en-US" sz="1900">
                <a:latin typeface="Arial" panose="020B0604020202020204" pitchFamily="34" charset="0"/>
              </a:rPr>
              <a:t>, </a:t>
            </a:r>
            <a:r>
              <a:rPr lang="en-US" altLang="en-US" sz="1900" i="1">
                <a:latin typeface="Arial" panose="020B0604020202020204" pitchFamily="34" charset="0"/>
              </a:rPr>
              <a:t>l</a:t>
            </a:r>
            <a:r>
              <a:rPr lang="en-US" altLang="en-US" sz="1900">
                <a:latin typeface="Arial" panose="020B0604020202020204" pitchFamily="34" charset="0"/>
              </a:rPr>
              <a:t> = 2</a:t>
            </a:r>
            <a:r>
              <a:rPr lang="en-US" altLang="en-US" sz="1900" i="1">
                <a:latin typeface="Arial" panose="020B0604020202020204" pitchFamily="34" charset="0"/>
              </a:rPr>
              <a:t>r</a:t>
            </a:r>
            <a:r>
              <a:rPr lang="en-US" altLang="en-US" sz="1900">
                <a:latin typeface="Arial" panose="020B0604020202020204" pitchFamily="34" charset="0"/>
              </a:rPr>
              <a:t>√2, d = m/V</a:t>
            </a:r>
          </a:p>
        </p:txBody>
      </p:sp>
      <p:sp>
        <p:nvSpPr>
          <p:cNvPr id="126002" name="Text Box 50"/>
          <p:cNvSpPr txBox="1">
            <a:spLocks noChangeArrowheads="1"/>
          </p:cNvSpPr>
          <p:nvPr/>
        </p:nvSpPr>
        <p:spPr bwMode="auto">
          <a:xfrm>
            <a:off x="4535488" y="3200400"/>
            <a:ext cx="1063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d = m/V</a:t>
            </a:r>
          </a:p>
        </p:txBody>
      </p:sp>
      <p:sp>
        <p:nvSpPr>
          <p:cNvPr id="126003" name="Text Box 51"/>
          <p:cNvSpPr txBox="1">
            <a:spLocks noChangeArrowheads="1"/>
          </p:cNvSpPr>
          <p:nvPr/>
        </p:nvSpPr>
        <p:spPr bwMode="auto">
          <a:xfrm>
            <a:off x="6096000" y="2362200"/>
            <a:ext cx="103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latin typeface="Arial" panose="020B0604020202020204" pitchFamily="34" charset="0"/>
              </a:rPr>
              <a:t>l</a:t>
            </a:r>
            <a:r>
              <a:rPr lang="en-US" altLang="en-US" sz="2000">
                <a:latin typeface="Arial" panose="020B0604020202020204" pitchFamily="34" charset="0"/>
              </a:rPr>
              <a:t> = 2</a:t>
            </a:r>
            <a:r>
              <a:rPr lang="en-US" altLang="en-US" sz="2000" i="1">
                <a:latin typeface="Arial" panose="020B0604020202020204" pitchFamily="34" charset="0"/>
              </a:rPr>
              <a:t>r</a:t>
            </a:r>
            <a:r>
              <a:rPr lang="en-US" altLang="en-US" sz="2000">
                <a:latin typeface="Arial" panose="020B0604020202020204" pitchFamily="34" charset="0"/>
                <a:cs typeface="Times New Roman" panose="02020603050405020304" pitchFamily="18" charset="0"/>
              </a:rPr>
              <a:t>√2</a:t>
            </a:r>
            <a:endParaRPr lang="en-US" altLang="en-US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004" name="Text Box 52"/>
          <p:cNvSpPr txBox="1">
            <a:spLocks noChangeArrowheads="1"/>
          </p:cNvSpPr>
          <p:nvPr/>
        </p:nvSpPr>
        <p:spPr bwMode="auto">
          <a:xfrm>
            <a:off x="7391400" y="23622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latin typeface="Arial" panose="020B0604020202020204" pitchFamily="34" charset="0"/>
              </a:rPr>
              <a:t>V</a:t>
            </a:r>
            <a:r>
              <a:rPr lang="en-US" altLang="en-US" sz="2000">
                <a:latin typeface="Arial" panose="020B0604020202020204" pitchFamily="34" charset="0"/>
              </a:rPr>
              <a:t> = </a:t>
            </a:r>
            <a:r>
              <a:rPr lang="en-US" altLang="en-US" sz="2000" i="1">
                <a:latin typeface="Arial" panose="020B0604020202020204" pitchFamily="34" charset="0"/>
              </a:rPr>
              <a:t>l</a:t>
            </a:r>
            <a:r>
              <a:rPr lang="en-US" altLang="en-US" sz="2000" baseline="30000">
                <a:latin typeface="Arial" panose="020B0604020202020204" pitchFamily="34" charset="0"/>
              </a:rPr>
              <a:t>3</a:t>
            </a:r>
            <a:endParaRPr lang="en-US" altLang="en-US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006" name="Line 54"/>
          <p:cNvSpPr>
            <a:spLocks noChangeShapeType="1"/>
          </p:cNvSpPr>
          <p:nvPr/>
        </p:nvSpPr>
        <p:spPr bwMode="auto">
          <a:xfrm flipV="1">
            <a:off x="2286000" y="5464175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07" name="Line 55"/>
          <p:cNvSpPr>
            <a:spLocks noChangeShapeType="1"/>
          </p:cNvSpPr>
          <p:nvPr/>
        </p:nvSpPr>
        <p:spPr bwMode="auto">
          <a:xfrm flipV="1">
            <a:off x="3352800" y="5791200"/>
            <a:ext cx="381000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08" name="Line 56"/>
          <p:cNvSpPr>
            <a:spLocks noChangeShapeType="1"/>
          </p:cNvSpPr>
          <p:nvPr/>
        </p:nvSpPr>
        <p:spPr bwMode="auto">
          <a:xfrm flipV="1">
            <a:off x="3733800" y="5235575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009" name="Line 57"/>
          <p:cNvSpPr>
            <a:spLocks noChangeShapeType="1"/>
          </p:cNvSpPr>
          <p:nvPr/>
        </p:nvSpPr>
        <p:spPr bwMode="auto">
          <a:xfrm flipV="1">
            <a:off x="5029200" y="5692775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" name="Picture 55" descr="Picture2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52925"/>
            <a:ext cx="4114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Picture2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8502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Picture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379913"/>
            <a:ext cx="883285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Picture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05400"/>
            <a:ext cx="438943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Connector 60"/>
          <p:cNvCxnSpPr/>
          <p:nvPr/>
        </p:nvCxnSpPr>
        <p:spPr>
          <a:xfrm rot="5400000">
            <a:off x="1775619" y="6358731"/>
            <a:ext cx="5651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6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26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26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26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26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26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26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26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10" grpId="0" build="allAtOnce"/>
      <p:bldP spid="126010" grpId="1" build="allAtOnce"/>
      <p:bldP spid="5" grpId="0" build="allAtOnce"/>
      <p:bldP spid="126000" grpId="0"/>
      <p:bldP spid="125957" grpId="0"/>
      <p:bldP spid="125958" grpId="0" build="p"/>
      <p:bldP spid="125958" grpId="1" build="allAtOnce"/>
      <p:bldP spid="125981" grpId="0"/>
      <p:bldP spid="125999" grpId="0"/>
      <p:bldP spid="126001" grpId="0"/>
      <p:bldP spid="126002" grpId="0"/>
      <p:bldP spid="126003" grpId="0"/>
      <p:bldP spid="12600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9A70BE5-8FDC-4FA1-8B23-025D7AFA55A8}" type="slidenum">
              <a:rPr lang="en-US" altLang="en-US" sz="1400" b="0"/>
              <a:pPr algn="l"/>
              <a:t>79</a:t>
            </a:fld>
            <a:endParaRPr lang="en-US" altLang="en-US" sz="1400" b="0"/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Closest-Packed Structures</a:t>
            </a:r>
            <a:br>
              <a:rPr lang="en-US" altLang="en-US" sz="4000" smtClean="0"/>
            </a:br>
            <a:r>
              <a:rPr lang="en-US" altLang="en-US" sz="4000" smtClean="0"/>
              <a:t>First Layer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With spheres, it is more efficient to offset each row in the gaps of the previous row than to line up rows and columns.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524000" y="3581400"/>
            <a:ext cx="2133600" cy="2133600"/>
            <a:chOff x="960" y="2256"/>
            <a:chExt cx="1344" cy="1344"/>
          </a:xfrm>
        </p:grpSpPr>
        <p:sp>
          <p:nvSpPr>
            <p:cNvPr id="82967" name="Oval 4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8" name="Oval 5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9" name="Oval 6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0" name="Oval 8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1" name="Oval 9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2" name="Oval 10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3" name="Oval 11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4" name="Oval 12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5" name="Oval 13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6" name="Oval 14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7" name="Oval 15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8" name="Oval 16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79" name="Oval 17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80" name="Oval 18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81" name="Oval 19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82" name="Oval 20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334000" y="3657600"/>
            <a:ext cx="2362200" cy="1905000"/>
            <a:chOff x="3360" y="2304"/>
            <a:chExt cx="1488" cy="1200"/>
          </a:xfrm>
        </p:grpSpPr>
        <p:sp>
          <p:nvSpPr>
            <p:cNvPr id="82951" name="Oval 21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2" name="Oval 22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3" name="Oval 23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4" name="Oval 24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5" name="Oval 25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6" name="Oval 26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7" name="Oval 27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8" name="Oval 28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59" name="Oval 29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0" name="Oval 30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1" name="Oval 31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2" name="Oval 32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3" name="Oval 33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4" name="Oval 34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5" name="Oval 35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966" name="Oval 36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AE8C48E-85BA-430B-B5E1-FD7C18245821}" type="slidenum">
              <a:rPr lang="en-US" altLang="en-US" sz="1400" b="0"/>
              <a:pPr algn="l"/>
              <a:t>8</a:t>
            </a:fld>
            <a:endParaRPr lang="en-US" altLang="en-US" sz="1400" b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13" y="28575"/>
            <a:ext cx="7772400" cy="75247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Phase Diagrams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838200"/>
            <a:ext cx="8712200" cy="57912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3000" smtClean="0"/>
              <a:t>Phase diagrams describe the different states and state changes that occur at various temperature/pressure conditions.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3000" smtClean="0"/>
              <a:t>Regions represent states.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3000" smtClean="0"/>
              <a:t>Lines represent state changes.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600" smtClean="0"/>
              <a:t>The liquid/gas line is the vapor pressure curve.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600" smtClean="0"/>
              <a:t>Both states exist simultaneously.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2600" smtClean="0"/>
              <a:t>The critical point is the furthest point on the vapor pressure curve.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3000" smtClean="0"/>
              <a:t>The triple point is the temperature/pressure condition where all three states exist simultaneously.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en-US" sz="3000" smtClean="0"/>
              <a:t>For most substances, freezing point increases as pressure increases.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F64940C-F594-4F20-A94C-0AA4487A3802}" type="slidenum">
              <a:rPr lang="en-US" altLang="en-US" sz="1400" b="0"/>
              <a:pPr algn="l"/>
              <a:t>80</a:t>
            </a:fld>
            <a:endParaRPr lang="en-US" altLang="en-US" sz="1400" b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Closest-Packed Structures—</a:t>
            </a:r>
            <a:br>
              <a:rPr lang="en-US" altLang="en-US" sz="4000" smtClean="0"/>
            </a:br>
            <a:r>
              <a:rPr lang="en-US" altLang="en-US" sz="4000" smtClean="0"/>
              <a:t>Second Layer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106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second-layer atoms can sit directly over the atoms in the first—called an </a:t>
            </a:r>
            <a:r>
              <a:rPr lang="en-US" altLang="en-US" sz="2800" b="1" smtClean="0"/>
              <a:t>AA</a:t>
            </a:r>
            <a:r>
              <a:rPr lang="en-US" altLang="en-US" sz="2800" smtClean="0"/>
              <a:t> pattern.</a:t>
            </a:r>
          </a:p>
        </p:txBody>
      </p:sp>
      <p:grpSp>
        <p:nvGrpSpPr>
          <p:cNvPr id="83973" name="Group 37"/>
          <p:cNvGrpSpPr>
            <a:grpSpLocks/>
          </p:cNvGrpSpPr>
          <p:nvPr/>
        </p:nvGrpSpPr>
        <p:grpSpPr bwMode="auto">
          <a:xfrm>
            <a:off x="1524000" y="3581400"/>
            <a:ext cx="2133600" cy="2133600"/>
            <a:chOff x="960" y="2256"/>
            <a:chExt cx="1344" cy="1344"/>
          </a:xfrm>
        </p:grpSpPr>
        <p:sp>
          <p:nvSpPr>
            <p:cNvPr id="84060" name="Oval 4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1" name="Oval 5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2" name="Oval 6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3" name="Oval 7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4" name="Oval 8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5" name="Oval 9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6" name="Oval 10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7" name="Oval 11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8" name="Oval 12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69" name="Oval 13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0" name="Oval 14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1" name="Oval 15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2" name="Oval 16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3" name="Oval 17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4" name="Oval 18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75" name="Oval 19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3974" name="Group 38"/>
          <p:cNvGrpSpPr>
            <a:grpSpLocks/>
          </p:cNvGrpSpPr>
          <p:nvPr/>
        </p:nvGrpSpPr>
        <p:grpSpPr bwMode="auto">
          <a:xfrm>
            <a:off x="4953000" y="3581400"/>
            <a:ext cx="2362200" cy="1905000"/>
            <a:chOff x="3360" y="2304"/>
            <a:chExt cx="1488" cy="1200"/>
          </a:xfrm>
        </p:grpSpPr>
        <p:sp>
          <p:nvSpPr>
            <p:cNvPr id="84044" name="Oval 20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5" name="Oval 21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6" name="Oval 22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7" name="Oval 23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8" name="Oval 24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9" name="Oval 25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0" name="Oval 26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1" name="Oval 27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2" name="Oval 28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3" name="Oval 29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4" name="Oval 30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5" name="Oval 31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6" name="Oval 32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7" name="Oval 33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8" name="Oval 34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59" name="Oval 35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9060" name="Text Box 36"/>
          <p:cNvSpPr txBox="1">
            <a:spLocks noChangeArrowheads="1"/>
          </p:cNvSpPr>
          <p:nvPr/>
        </p:nvSpPr>
        <p:spPr bwMode="auto">
          <a:xfrm>
            <a:off x="304800" y="2286000"/>
            <a:ext cx="83978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20000"/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Or, the second layer can sit over the holes in the first—called an AB pattern.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524000" y="3581400"/>
            <a:ext cx="2133600" cy="2133600"/>
            <a:chOff x="960" y="2256"/>
            <a:chExt cx="1344" cy="1344"/>
          </a:xfrm>
        </p:grpSpPr>
        <p:sp>
          <p:nvSpPr>
            <p:cNvPr id="84028" name="Oval 40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9" name="Oval 41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0" name="Oval 42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1" name="Oval 43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2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3" name="Oval 45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4" name="Oval 46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5" name="Oval 47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6" name="Oval 48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7" name="Oval 49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8" name="Oval 50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39" name="Oval 51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0" name="Oval 52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1" name="Oval 53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2" name="Oval 54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43" name="Oval 55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4953000" y="3581400"/>
            <a:ext cx="2362200" cy="1905000"/>
            <a:chOff x="3360" y="2304"/>
            <a:chExt cx="1488" cy="1200"/>
          </a:xfrm>
        </p:grpSpPr>
        <p:sp>
          <p:nvSpPr>
            <p:cNvPr id="84012" name="Oval 57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3" name="Oval 58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4" name="Oval 59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5" name="Oval 60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6" name="Oval 61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7" name="Oval 62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8" name="Oval 63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9" name="Oval 64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0" name="Oval 65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1" name="Oval 66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2" name="Oval 67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3" name="Oval 68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4" name="Oval 69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5" name="Oval 70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6" name="Oval 71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27" name="Oval 72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787525" y="3841750"/>
            <a:ext cx="2133600" cy="2133600"/>
            <a:chOff x="960" y="2256"/>
            <a:chExt cx="1344" cy="1344"/>
          </a:xfrm>
        </p:grpSpPr>
        <p:sp>
          <p:nvSpPr>
            <p:cNvPr id="83996" name="Oval 74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7" name="Oval 75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8" name="Oval 76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9" name="Oval 77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0" name="Oval 78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1" name="Oval 79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2" name="Oval 80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3" name="Oval 81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4" name="Oval 82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5" name="Oval 83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6" name="Oval 84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7" name="Oval 85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8" name="Oval 86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09" name="Oval 87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0" name="Oval 88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011" name="Oval 89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5222875" y="3717925"/>
            <a:ext cx="2362200" cy="1905000"/>
            <a:chOff x="3360" y="2304"/>
            <a:chExt cx="1488" cy="1200"/>
          </a:xfrm>
        </p:grpSpPr>
        <p:sp>
          <p:nvSpPr>
            <p:cNvPr id="83980" name="Oval 91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1" name="Oval 92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2" name="Oval 93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3" name="Oval 94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4" name="Oval 95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5" name="Oval 96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6" name="Oval 97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7" name="Oval 98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8" name="Oval 99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89" name="Oval 100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0" name="Oval 101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1" name="Oval 102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2" name="Oval 103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3" name="Oval 104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4" name="Oval 105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95" name="Oval 106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F28D2EE-A1FF-47F3-8615-2F8F212302F4}" type="slidenum">
              <a:rPr lang="en-US" altLang="en-US" sz="1400" b="0"/>
              <a:pPr algn="l"/>
              <a:t>81</a:t>
            </a:fld>
            <a:endParaRPr lang="en-US" altLang="en-US" sz="1400" b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Closest-Packed Structures—</a:t>
            </a:r>
            <a:br>
              <a:rPr lang="en-US" altLang="en-US" sz="4000" smtClean="0"/>
            </a:br>
            <a:r>
              <a:rPr lang="en-US" altLang="en-US" sz="4000" smtClean="0"/>
              <a:t>Third Layer, with Offset 2nd Layer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274763"/>
            <a:ext cx="8650287" cy="1066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third-layer atoms can align directly over the atoms in the first—called an </a:t>
            </a:r>
            <a:r>
              <a:rPr lang="en-US" altLang="en-US" sz="2800" b="1" smtClean="0"/>
              <a:t>ABA</a:t>
            </a:r>
            <a:r>
              <a:rPr lang="en-US" altLang="en-US" sz="2800" smtClean="0"/>
              <a:t> pattern.</a:t>
            </a:r>
          </a:p>
        </p:txBody>
      </p:sp>
      <p:grpSp>
        <p:nvGrpSpPr>
          <p:cNvPr id="84997" name="Group 4"/>
          <p:cNvGrpSpPr>
            <a:grpSpLocks/>
          </p:cNvGrpSpPr>
          <p:nvPr/>
        </p:nvGrpSpPr>
        <p:grpSpPr bwMode="auto">
          <a:xfrm>
            <a:off x="1524000" y="3581400"/>
            <a:ext cx="2133600" cy="2133600"/>
            <a:chOff x="960" y="2256"/>
            <a:chExt cx="1344" cy="1344"/>
          </a:xfrm>
        </p:grpSpPr>
        <p:sp>
          <p:nvSpPr>
            <p:cNvPr id="85103" name="Oval 5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4" name="Oval 6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5" name="Oval 7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6" name="Oval 8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7" name="Oval 9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8" name="Oval 10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9" name="Oval 11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0" name="Oval 12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1" name="Oval 13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2" name="Oval 14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3" name="Oval 15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4" name="Oval 16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5" name="Oval 17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6" name="Oval 18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7" name="Oval 19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18" name="Oval 20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4998" name="Group 21"/>
          <p:cNvGrpSpPr>
            <a:grpSpLocks/>
          </p:cNvGrpSpPr>
          <p:nvPr/>
        </p:nvGrpSpPr>
        <p:grpSpPr bwMode="auto">
          <a:xfrm>
            <a:off x="4953000" y="3581400"/>
            <a:ext cx="2362200" cy="1905000"/>
            <a:chOff x="3360" y="2304"/>
            <a:chExt cx="1488" cy="1200"/>
          </a:xfrm>
        </p:grpSpPr>
        <p:sp>
          <p:nvSpPr>
            <p:cNvPr id="85087" name="Oval 22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8" name="Oval 23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9" name="Oval 24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0" name="Oval 25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1" name="Oval 26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2" name="Oval 27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3" name="Oval 28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4" name="Oval 29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5" name="Oval 30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6" name="Oval 31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7" name="Oval 32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8" name="Oval 33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99" name="Oval 34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0" name="Oval 35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1" name="Oval 36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102" name="Oval 37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0086" name="Text Box 38"/>
          <p:cNvSpPr txBox="1">
            <a:spLocks noChangeArrowheads="1"/>
          </p:cNvSpPr>
          <p:nvPr/>
        </p:nvSpPr>
        <p:spPr bwMode="auto">
          <a:xfrm>
            <a:off x="252413" y="2265363"/>
            <a:ext cx="87026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9725" indent="-339725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SzPct val="120000"/>
              <a:buFontTx/>
              <a:buChar char="•"/>
            </a:pPr>
            <a:r>
              <a:rPr lang="en-US" altLang="en-US" sz="2800">
                <a:latin typeface="Arial" panose="020B0604020202020204" pitchFamily="34" charset="0"/>
              </a:rPr>
              <a:t>Or, the third layer can sit over the uncovered holes in the first—called an ABC pattern.</a:t>
            </a:r>
          </a:p>
        </p:txBody>
      </p:sp>
      <p:grpSp>
        <p:nvGrpSpPr>
          <p:cNvPr id="85000" name="Group 73"/>
          <p:cNvGrpSpPr>
            <a:grpSpLocks/>
          </p:cNvGrpSpPr>
          <p:nvPr/>
        </p:nvGrpSpPr>
        <p:grpSpPr bwMode="auto">
          <a:xfrm>
            <a:off x="1787525" y="3841750"/>
            <a:ext cx="2133600" cy="2133600"/>
            <a:chOff x="960" y="2256"/>
            <a:chExt cx="1344" cy="1344"/>
          </a:xfrm>
        </p:grpSpPr>
        <p:sp>
          <p:nvSpPr>
            <p:cNvPr id="85071" name="Oval 74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2" name="Oval 75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3" name="Oval 76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4" name="Oval 77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5" name="Oval 78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6" name="Oval 79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7" name="Oval 80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8" name="Oval 81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9" name="Oval 82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0" name="Oval 83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1" name="Oval 84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2" name="Oval 85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3" name="Oval 86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4" name="Oval 87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5" name="Oval 88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86" name="Oval 89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5001" name="Group 90"/>
          <p:cNvGrpSpPr>
            <a:grpSpLocks/>
          </p:cNvGrpSpPr>
          <p:nvPr/>
        </p:nvGrpSpPr>
        <p:grpSpPr bwMode="auto">
          <a:xfrm>
            <a:off x="5222875" y="3717925"/>
            <a:ext cx="2362200" cy="1905000"/>
            <a:chOff x="3360" y="2304"/>
            <a:chExt cx="1488" cy="1200"/>
          </a:xfrm>
        </p:grpSpPr>
        <p:sp>
          <p:nvSpPr>
            <p:cNvPr id="85055" name="Oval 91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6" name="Oval 92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7" name="Oval 93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8" name="Oval 94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9" name="Oval 95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0" name="Oval 96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1" name="Oval 97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2" name="Oval 98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3" name="Oval 99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4" name="Oval 100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5" name="Oval 101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6" name="Oval 102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7" name="Oval 103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8" name="Oval 104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69" name="Oval 105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70" name="Oval 106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rgbClr val="CC99FF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524000" y="3581400"/>
            <a:ext cx="2133600" cy="2133600"/>
            <a:chOff x="960" y="2256"/>
            <a:chExt cx="1344" cy="1344"/>
          </a:xfrm>
        </p:grpSpPr>
        <p:sp>
          <p:nvSpPr>
            <p:cNvPr id="85039" name="Oval 40"/>
            <p:cNvSpPr>
              <a:spLocks noChangeArrowheads="1"/>
            </p:cNvSpPr>
            <p:nvPr/>
          </p:nvSpPr>
          <p:spPr bwMode="auto">
            <a:xfrm>
              <a:off x="960" y="2256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0" name="Oval 41"/>
            <p:cNvSpPr>
              <a:spLocks noChangeArrowheads="1"/>
            </p:cNvSpPr>
            <p:nvPr/>
          </p:nvSpPr>
          <p:spPr bwMode="auto">
            <a:xfrm>
              <a:off x="1296" y="2256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1" name="Oval 42"/>
            <p:cNvSpPr>
              <a:spLocks noChangeArrowheads="1"/>
            </p:cNvSpPr>
            <p:nvPr/>
          </p:nvSpPr>
          <p:spPr bwMode="auto">
            <a:xfrm>
              <a:off x="1632" y="2256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2" name="Oval 43"/>
            <p:cNvSpPr>
              <a:spLocks noChangeArrowheads="1"/>
            </p:cNvSpPr>
            <p:nvPr/>
          </p:nvSpPr>
          <p:spPr bwMode="auto">
            <a:xfrm>
              <a:off x="960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3" name="Oval 44"/>
            <p:cNvSpPr>
              <a:spLocks noChangeArrowheads="1"/>
            </p:cNvSpPr>
            <p:nvPr/>
          </p:nvSpPr>
          <p:spPr bwMode="auto">
            <a:xfrm>
              <a:off x="1296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4" name="Oval 45"/>
            <p:cNvSpPr>
              <a:spLocks noChangeArrowheads="1"/>
            </p:cNvSpPr>
            <p:nvPr/>
          </p:nvSpPr>
          <p:spPr bwMode="auto">
            <a:xfrm>
              <a:off x="1632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5" name="Oval 46"/>
            <p:cNvSpPr>
              <a:spLocks noChangeArrowheads="1"/>
            </p:cNvSpPr>
            <p:nvPr/>
          </p:nvSpPr>
          <p:spPr bwMode="auto">
            <a:xfrm>
              <a:off x="960" y="292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6" name="Oval 47"/>
            <p:cNvSpPr>
              <a:spLocks noChangeArrowheads="1"/>
            </p:cNvSpPr>
            <p:nvPr/>
          </p:nvSpPr>
          <p:spPr bwMode="auto">
            <a:xfrm>
              <a:off x="1296" y="292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7" name="Oval 48"/>
            <p:cNvSpPr>
              <a:spLocks noChangeArrowheads="1"/>
            </p:cNvSpPr>
            <p:nvPr/>
          </p:nvSpPr>
          <p:spPr bwMode="auto">
            <a:xfrm>
              <a:off x="1632" y="292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8" name="Oval 49"/>
            <p:cNvSpPr>
              <a:spLocks noChangeArrowheads="1"/>
            </p:cNvSpPr>
            <p:nvPr/>
          </p:nvSpPr>
          <p:spPr bwMode="auto">
            <a:xfrm>
              <a:off x="960" y="326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49" name="Oval 50"/>
            <p:cNvSpPr>
              <a:spLocks noChangeArrowheads="1"/>
            </p:cNvSpPr>
            <p:nvPr/>
          </p:nvSpPr>
          <p:spPr bwMode="auto">
            <a:xfrm>
              <a:off x="1296" y="326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0" name="Oval 51"/>
            <p:cNvSpPr>
              <a:spLocks noChangeArrowheads="1"/>
            </p:cNvSpPr>
            <p:nvPr/>
          </p:nvSpPr>
          <p:spPr bwMode="auto">
            <a:xfrm>
              <a:off x="1632" y="326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1" name="Oval 52"/>
            <p:cNvSpPr>
              <a:spLocks noChangeArrowheads="1"/>
            </p:cNvSpPr>
            <p:nvPr/>
          </p:nvSpPr>
          <p:spPr bwMode="auto">
            <a:xfrm>
              <a:off x="1968" y="2256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2" name="Oval 53"/>
            <p:cNvSpPr>
              <a:spLocks noChangeArrowheads="1"/>
            </p:cNvSpPr>
            <p:nvPr/>
          </p:nvSpPr>
          <p:spPr bwMode="auto">
            <a:xfrm>
              <a:off x="1968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3" name="Oval 54"/>
            <p:cNvSpPr>
              <a:spLocks noChangeArrowheads="1"/>
            </p:cNvSpPr>
            <p:nvPr/>
          </p:nvSpPr>
          <p:spPr bwMode="auto">
            <a:xfrm>
              <a:off x="1968" y="292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54" name="Oval 55"/>
            <p:cNvSpPr>
              <a:spLocks noChangeArrowheads="1"/>
            </p:cNvSpPr>
            <p:nvPr/>
          </p:nvSpPr>
          <p:spPr bwMode="auto">
            <a:xfrm>
              <a:off x="1968" y="326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953000" y="3581400"/>
            <a:ext cx="2362200" cy="1905000"/>
            <a:chOff x="3360" y="2304"/>
            <a:chExt cx="1488" cy="1200"/>
          </a:xfrm>
        </p:grpSpPr>
        <p:sp>
          <p:nvSpPr>
            <p:cNvPr id="85023" name="Oval 57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4" name="Oval 58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5" name="Oval 59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6" name="Oval 60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7" name="Oval 61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8" name="Oval 62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9" name="Oval 63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0" name="Oval 64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1" name="Oval 65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2" name="Oval 66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3" name="Oval 67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4" name="Oval 68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5" name="Oval 69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6" name="Oval 70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7" name="Oval 71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38" name="Oval 72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5216525" y="3413125"/>
            <a:ext cx="2362200" cy="1905000"/>
            <a:chOff x="3360" y="2304"/>
            <a:chExt cx="1488" cy="1200"/>
          </a:xfrm>
        </p:grpSpPr>
        <p:sp>
          <p:nvSpPr>
            <p:cNvPr id="85007" name="Oval 108"/>
            <p:cNvSpPr>
              <a:spLocks noChangeArrowheads="1"/>
            </p:cNvSpPr>
            <p:nvPr/>
          </p:nvSpPr>
          <p:spPr bwMode="auto">
            <a:xfrm>
              <a:off x="3504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8" name="Oval 109"/>
            <p:cNvSpPr>
              <a:spLocks noChangeArrowheads="1"/>
            </p:cNvSpPr>
            <p:nvPr/>
          </p:nvSpPr>
          <p:spPr bwMode="auto">
            <a:xfrm>
              <a:off x="3840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09" name="Oval 110"/>
            <p:cNvSpPr>
              <a:spLocks noChangeArrowheads="1"/>
            </p:cNvSpPr>
            <p:nvPr/>
          </p:nvSpPr>
          <p:spPr bwMode="auto">
            <a:xfrm>
              <a:off x="4176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0" name="Oval 111"/>
            <p:cNvSpPr>
              <a:spLocks noChangeArrowheads="1"/>
            </p:cNvSpPr>
            <p:nvPr/>
          </p:nvSpPr>
          <p:spPr bwMode="auto">
            <a:xfrm>
              <a:off x="3360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1" name="Oval 112"/>
            <p:cNvSpPr>
              <a:spLocks noChangeArrowheads="1"/>
            </p:cNvSpPr>
            <p:nvPr/>
          </p:nvSpPr>
          <p:spPr bwMode="auto">
            <a:xfrm>
              <a:off x="3696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2" name="Oval 113"/>
            <p:cNvSpPr>
              <a:spLocks noChangeArrowheads="1"/>
            </p:cNvSpPr>
            <p:nvPr/>
          </p:nvSpPr>
          <p:spPr bwMode="auto">
            <a:xfrm>
              <a:off x="4032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3" name="Oval 114"/>
            <p:cNvSpPr>
              <a:spLocks noChangeArrowheads="1"/>
            </p:cNvSpPr>
            <p:nvPr/>
          </p:nvSpPr>
          <p:spPr bwMode="auto">
            <a:xfrm>
              <a:off x="3504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4" name="Oval 115"/>
            <p:cNvSpPr>
              <a:spLocks noChangeArrowheads="1"/>
            </p:cNvSpPr>
            <p:nvPr/>
          </p:nvSpPr>
          <p:spPr bwMode="auto">
            <a:xfrm>
              <a:off x="3840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5" name="Oval 116"/>
            <p:cNvSpPr>
              <a:spLocks noChangeArrowheads="1"/>
            </p:cNvSpPr>
            <p:nvPr/>
          </p:nvSpPr>
          <p:spPr bwMode="auto">
            <a:xfrm>
              <a:off x="4176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6" name="Oval 117"/>
            <p:cNvSpPr>
              <a:spLocks noChangeArrowheads="1"/>
            </p:cNvSpPr>
            <p:nvPr/>
          </p:nvSpPr>
          <p:spPr bwMode="auto">
            <a:xfrm>
              <a:off x="3360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7" name="Oval 118"/>
            <p:cNvSpPr>
              <a:spLocks noChangeArrowheads="1"/>
            </p:cNvSpPr>
            <p:nvPr/>
          </p:nvSpPr>
          <p:spPr bwMode="auto">
            <a:xfrm>
              <a:off x="3696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8" name="Oval 119"/>
            <p:cNvSpPr>
              <a:spLocks noChangeArrowheads="1"/>
            </p:cNvSpPr>
            <p:nvPr/>
          </p:nvSpPr>
          <p:spPr bwMode="auto">
            <a:xfrm>
              <a:off x="4032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19" name="Oval 120"/>
            <p:cNvSpPr>
              <a:spLocks noChangeArrowheads="1"/>
            </p:cNvSpPr>
            <p:nvPr/>
          </p:nvSpPr>
          <p:spPr bwMode="auto">
            <a:xfrm>
              <a:off x="4512" y="2304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0" name="Oval 121"/>
            <p:cNvSpPr>
              <a:spLocks noChangeArrowheads="1"/>
            </p:cNvSpPr>
            <p:nvPr/>
          </p:nvSpPr>
          <p:spPr bwMode="auto">
            <a:xfrm>
              <a:off x="4368" y="2592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1" name="Oval 122"/>
            <p:cNvSpPr>
              <a:spLocks noChangeArrowheads="1"/>
            </p:cNvSpPr>
            <p:nvPr/>
          </p:nvSpPr>
          <p:spPr bwMode="auto">
            <a:xfrm>
              <a:off x="4512" y="2880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022" name="Oval 123"/>
            <p:cNvSpPr>
              <a:spLocks noChangeArrowheads="1"/>
            </p:cNvSpPr>
            <p:nvPr/>
          </p:nvSpPr>
          <p:spPr bwMode="auto">
            <a:xfrm>
              <a:off x="4368" y="3168"/>
              <a:ext cx="336" cy="336"/>
            </a:xfrm>
            <a:prstGeom prst="ellipse">
              <a:avLst/>
            </a:prstGeom>
            <a:solidFill>
              <a:srgbClr val="FFFF00">
                <a:alpha val="6117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30172" name="Text Box 124"/>
          <p:cNvSpPr txBox="1">
            <a:spLocks noChangeArrowheads="1"/>
          </p:cNvSpPr>
          <p:nvPr/>
        </p:nvSpPr>
        <p:spPr bwMode="auto">
          <a:xfrm>
            <a:off x="4724400" y="5791200"/>
            <a:ext cx="3865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Hexagonal Closest-Packed</a:t>
            </a:r>
          </a:p>
        </p:txBody>
      </p:sp>
      <p:sp>
        <p:nvSpPr>
          <p:cNvPr id="130173" name="Text Box 125"/>
          <p:cNvSpPr txBox="1">
            <a:spLocks noChangeArrowheads="1"/>
          </p:cNvSpPr>
          <p:nvPr/>
        </p:nvSpPr>
        <p:spPr bwMode="auto">
          <a:xfrm>
            <a:off x="4792663" y="5715000"/>
            <a:ext cx="31861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Cubic Closest-Packed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Face-Centered Cubic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0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0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86" grpId="0"/>
      <p:bldP spid="130172" grpId="0"/>
      <p:bldP spid="130172" grpId="1"/>
      <p:bldP spid="13017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Hexagonal Closest-Packed Structures</a:t>
            </a:r>
          </a:p>
        </p:txBody>
      </p:sp>
      <p:pic>
        <p:nvPicPr>
          <p:cNvPr id="128005" name="Picture 5" descr="11_47-05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1485900"/>
            <a:ext cx="4479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 descr="11_48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69888"/>
            <a:ext cx="86614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C9F2145-0128-4AF7-809A-6B126ADB22AD}" type="slidenum">
              <a:rPr lang="en-US" altLang="en-US" sz="1400" b="0"/>
              <a:pPr algn="l"/>
              <a:t>82</a:t>
            </a:fld>
            <a:endParaRPr lang="en-US" altLang="en-US" sz="14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D5A85313-59AC-49C0-BF43-0F74EEA33DC8}" type="slidenum">
              <a:rPr lang="en-US" altLang="en-US" sz="1400" b="0"/>
              <a:pPr algn="l"/>
              <a:t>83</a:t>
            </a:fld>
            <a:endParaRPr lang="en-US" altLang="en-US" sz="1400" b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Cubic Closest-Packed Structures</a:t>
            </a:r>
          </a:p>
        </p:txBody>
      </p:sp>
      <p:pic>
        <p:nvPicPr>
          <p:cNvPr id="211973" name="Picture 5" descr="11_48-01UN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1371600"/>
            <a:ext cx="37242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6" descr="11_4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12725"/>
            <a:ext cx="8737600" cy="632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0B9B3BEF-476F-4E85-97CE-85603591A105}" type="slidenum">
              <a:rPr lang="en-US" altLang="en-US" sz="1400" b="0"/>
              <a:pPr algn="l"/>
              <a:t>84</a:t>
            </a:fld>
            <a:endParaRPr lang="en-US" altLang="en-US" sz="1400" b="0"/>
          </a:p>
        </p:txBody>
      </p:sp>
      <p:pic>
        <p:nvPicPr>
          <p:cNvPr id="88067" name="Picture 6" descr="11_5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81000"/>
            <a:ext cx="8683625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1524000" y="-34925"/>
            <a:ext cx="6235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CYRSTALLINE SOLIDS</a:t>
            </a:r>
          </a:p>
        </p:txBody>
      </p:sp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Type of solid	  lattice site	Type of force	   properties of	   examples</a:t>
            </a:r>
          </a:p>
          <a:p>
            <a:r>
              <a:rPr lang="en-US" altLang="en-US" sz="2000"/>
              <a:t>		 particle type 	 between particles          solids</a:t>
            </a:r>
          </a:p>
          <a:p>
            <a:r>
              <a:rPr lang="en-US" altLang="en-US" sz="1800"/>
              <a:t>	</a:t>
            </a:r>
          </a:p>
          <a:p>
            <a:r>
              <a:rPr lang="en-US" altLang="en-US" sz="1800"/>
              <a:t>IONIC		positive &amp; 	electrostatic 	     high M.P.	    NaCl</a:t>
            </a:r>
          </a:p>
          <a:p>
            <a:r>
              <a:rPr lang="en-US" altLang="en-US" sz="1800"/>
              <a:t>                               negative ions             attraction                  nonvolatile	   Ca(NO</a:t>
            </a:r>
            <a:r>
              <a:rPr lang="en-US" altLang="en-US" sz="1800" baseline="-25000"/>
              <a:t>3</a:t>
            </a:r>
            <a:r>
              <a:rPr lang="en-US" altLang="en-US" sz="1800"/>
              <a:t>)</a:t>
            </a:r>
            <a:r>
              <a:rPr lang="en-US" altLang="en-US" sz="1800" baseline="-25000"/>
              <a:t>2</a:t>
            </a:r>
          </a:p>
          <a:p>
            <a:r>
              <a:rPr lang="en-US" altLang="en-US" sz="1800" baseline="-25000"/>
              <a:t>						    </a:t>
            </a:r>
            <a:r>
              <a:rPr lang="en-US" altLang="en-US" sz="1800"/>
              <a:t>hard &amp; brittle</a:t>
            </a:r>
          </a:p>
          <a:p>
            <a:r>
              <a:rPr lang="en-US" altLang="en-US" sz="1800"/>
              <a:t>						  poor conductor</a:t>
            </a:r>
          </a:p>
          <a:p>
            <a:r>
              <a:rPr lang="en-US" altLang="en-US" sz="1800"/>
              <a:t>POLAR		polar	            dipole-dipole &amp;             moderate M.P.	    Sucrose,</a:t>
            </a:r>
          </a:p>
          <a:p>
            <a:r>
              <a:rPr lang="en-US" altLang="en-US" sz="1800"/>
              <a:t>MOLECULAR     molecules          London Dispersion 	        moderate	     C</a:t>
            </a:r>
            <a:r>
              <a:rPr lang="en-US" altLang="en-US" sz="1800" baseline="-25000"/>
              <a:t>12</a:t>
            </a:r>
            <a:r>
              <a:rPr lang="en-US" altLang="en-US" sz="1800"/>
              <a:t>H</a:t>
            </a:r>
            <a:r>
              <a:rPr lang="en-US" altLang="en-US" sz="1800" baseline="-25000"/>
              <a:t>22</a:t>
            </a:r>
            <a:r>
              <a:rPr lang="en-US" altLang="en-US" sz="1800"/>
              <a:t>O</a:t>
            </a:r>
            <a:r>
              <a:rPr lang="en-US" altLang="en-US" sz="1800" baseline="-25000"/>
              <a:t>11</a:t>
            </a:r>
          </a:p>
          <a:p>
            <a:r>
              <a:rPr lang="en-US" altLang="en-US" sz="1800"/>
              <a:t>                                                                     forces                         volatility             Ice, H</a:t>
            </a:r>
            <a:r>
              <a:rPr lang="en-US" altLang="en-US" sz="1800" baseline="-25000"/>
              <a:t>2</a:t>
            </a:r>
            <a:r>
              <a:rPr lang="en-US" altLang="en-US" sz="1800"/>
              <a:t>O</a:t>
            </a:r>
            <a:endParaRPr lang="en-US" altLang="en-US" sz="2000"/>
          </a:p>
          <a:p>
            <a:r>
              <a:rPr lang="en-US" altLang="en-US" sz="1800"/>
              <a:t>NONPOLAR	Nonpolar          London Dispersion	    low M.P.,	Argon, Ar,</a:t>
            </a:r>
          </a:p>
          <a:p>
            <a:r>
              <a:rPr lang="en-US" altLang="en-US" sz="1800"/>
              <a:t>MOLECULAR	molecules &amp;	     forces                       volatile	Dry Ice, CO</a:t>
            </a:r>
            <a:r>
              <a:rPr lang="en-US" altLang="en-US" sz="1800" baseline="-25000"/>
              <a:t>2</a:t>
            </a:r>
            <a:r>
              <a:rPr lang="en-US" altLang="en-US" sz="1800"/>
              <a:t>	                   atoms</a:t>
            </a:r>
            <a:endParaRPr lang="en-US" altLang="en-US" sz="2000"/>
          </a:p>
          <a:p>
            <a:r>
              <a:rPr lang="en-US" altLang="en-US" sz="1800"/>
              <a:t>MACRO-	atoms                   covalent bonds	extremely high	  Diamond, C</a:t>
            </a:r>
          </a:p>
          <a:p>
            <a:r>
              <a:rPr lang="en-US" altLang="en-US" sz="1800"/>
              <a:t>MOLECULAR		              between atoms	M.P. nonvolatile	  Quartz, SiO</a:t>
            </a:r>
            <a:r>
              <a:rPr lang="en-US" altLang="en-US" sz="1800" baseline="-25000"/>
              <a:t>2</a:t>
            </a:r>
            <a:endParaRPr lang="en-US" altLang="en-US" sz="2000"/>
          </a:p>
          <a:p>
            <a:r>
              <a:rPr lang="en-US" altLang="en-US" sz="1800"/>
              <a:t>Covalent-			Arranged in 	Very Hard</a:t>
            </a:r>
          </a:p>
          <a:p>
            <a:r>
              <a:rPr lang="en-US" altLang="en-US" sz="1800"/>
              <a:t>Network				Network                  Poor conductor</a:t>
            </a:r>
          </a:p>
          <a:p>
            <a:r>
              <a:rPr lang="en-US" altLang="en-US" sz="1800"/>
              <a:t>METALLIC	metal atoms       attraction between	   variable M.P.	    Cu, Fe</a:t>
            </a:r>
          </a:p>
          <a:p>
            <a:r>
              <a:rPr lang="en-US" altLang="en-US" sz="1800"/>
              <a:t>		                               outer electrons	    low volatility	     Al, W</a:t>
            </a:r>
          </a:p>
          <a:p>
            <a:r>
              <a:rPr lang="en-US" altLang="en-US" sz="1800"/>
              <a:t>				and positive	  good conductor</a:t>
            </a:r>
          </a:p>
          <a:p>
            <a:r>
              <a:rPr lang="en-US" altLang="en-US" sz="1800"/>
              <a:t>	                                             atomic centers</a:t>
            </a:r>
          </a:p>
        </p:txBody>
      </p:sp>
      <p:sp>
        <p:nvSpPr>
          <p:cNvPr id="89092" name="Line 5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Line 6"/>
          <p:cNvSpPr>
            <a:spLocks noChangeShapeType="1"/>
          </p:cNvSpPr>
          <p:nvPr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Line 7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Line 8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Line 9"/>
          <p:cNvSpPr>
            <a:spLocks noChangeShapeType="1"/>
          </p:cNvSpPr>
          <p:nvPr/>
        </p:nvSpPr>
        <p:spPr bwMode="auto">
          <a:xfrm>
            <a:off x="0" y="426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7" name="Line 10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0" y="650875"/>
            <a:ext cx="9372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TYPE OF            MELTING POINT              HARDNESS	          ELECTRICAL</a:t>
            </a:r>
          </a:p>
          <a:p>
            <a:r>
              <a:rPr lang="en-US" altLang="en-US" sz="2000"/>
              <a:t> SOLID                   OF SOLID                  &amp; BRITTLENESS      CONDUCTIVITY</a:t>
            </a:r>
          </a:p>
          <a:p>
            <a:endParaRPr lang="en-US" altLang="en-US" sz="2000"/>
          </a:p>
          <a:p>
            <a:r>
              <a:rPr lang="en-US" altLang="en-US" sz="2000"/>
              <a:t>Molecular	      Low			soft &amp; brittle	         Nonconducting</a:t>
            </a:r>
          </a:p>
          <a:p>
            <a:endParaRPr lang="en-US" altLang="en-US" sz="2000"/>
          </a:p>
          <a:p>
            <a:r>
              <a:rPr lang="en-US" altLang="en-US" sz="2000"/>
              <a:t>Metallic	                 Variable		Variable hardness,        conducting</a:t>
            </a:r>
          </a:p>
          <a:p>
            <a:r>
              <a:rPr lang="en-US" altLang="en-US" sz="2000"/>
              <a:t>				               malleable</a:t>
            </a:r>
          </a:p>
          <a:p>
            <a:endParaRPr lang="en-US" altLang="en-US" sz="2000"/>
          </a:p>
          <a:p>
            <a:r>
              <a:rPr lang="en-US" altLang="en-US" sz="2000"/>
              <a:t>Ionic		High to very 		hard &amp; brittle	         Nonconducting</a:t>
            </a:r>
          </a:p>
          <a:p>
            <a:r>
              <a:rPr lang="en-US" altLang="en-US" sz="2000"/>
              <a:t>                             high				                       solid </a:t>
            </a:r>
          </a:p>
          <a:p>
            <a:r>
              <a:rPr lang="en-US" altLang="en-US" sz="2000"/>
              <a:t>							        (conducting</a:t>
            </a:r>
          </a:p>
          <a:p>
            <a:r>
              <a:rPr lang="en-US" altLang="en-US" sz="2000"/>
              <a:t>							         liquid)</a:t>
            </a:r>
          </a:p>
          <a:p>
            <a:endParaRPr lang="en-US" altLang="en-US" sz="2000"/>
          </a:p>
          <a:p>
            <a:r>
              <a:rPr lang="en-US" altLang="en-US" sz="2000"/>
              <a:t>Covalent	Very high	              Very hard	         Usually</a:t>
            </a:r>
          </a:p>
          <a:p>
            <a:r>
              <a:rPr lang="en-US" altLang="en-US" sz="2000"/>
              <a:t>Network						          nonconducting</a:t>
            </a:r>
            <a:endParaRPr lang="en-US" altLang="en-US"/>
          </a:p>
        </p:txBody>
      </p:sp>
      <p:sp>
        <p:nvSpPr>
          <p:cNvPr id="90115" name="Line 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0" y="5638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117725" y="0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CRYSTALLINE SOLIDS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610600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-  Composed of crystal lattices</a:t>
            </a:r>
          </a:p>
          <a:p>
            <a:r>
              <a:rPr lang="en-US" altLang="en-US" sz="2000"/>
              <a:t>-  the geometric arrangement of lattice points of a crystal consists of </a:t>
            </a:r>
            <a:r>
              <a:rPr lang="en-US" altLang="en-US" sz="2000">
                <a:solidFill>
                  <a:srgbClr val="6600CC"/>
                </a:solidFill>
              </a:rPr>
              <a:t>unit cells</a:t>
            </a:r>
            <a:endParaRPr lang="en-US" altLang="en-US" sz="2000"/>
          </a:p>
          <a:p>
            <a:r>
              <a:rPr lang="en-US" altLang="en-US" sz="2000"/>
              <a:t>-  </a:t>
            </a:r>
            <a:r>
              <a:rPr lang="en-US" altLang="en-US" sz="2000">
                <a:solidFill>
                  <a:srgbClr val="6600CC"/>
                </a:solidFill>
              </a:rPr>
              <a:t>smallest unit from which atoms can be stacked in 3-D</a:t>
            </a:r>
            <a:endParaRPr lang="en-US" altLang="en-US" sz="2000"/>
          </a:p>
          <a:p>
            <a:endParaRPr lang="en-US" altLang="en-US" sz="1200"/>
          </a:p>
          <a:p>
            <a:r>
              <a:rPr lang="en-US" altLang="en-US"/>
              <a:t>	</a:t>
            </a:r>
            <a:r>
              <a:rPr lang="en-US" altLang="en-US" sz="2000"/>
              <a:t> - unit cells (there are different types; see transparencies)</a:t>
            </a:r>
          </a:p>
          <a:p>
            <a:r>
              <a:rPr lang="en-US" altLang="en-US"/>
              <a:t>	</a:t>
            </a:r>
            <a:r>
              <a:rPr lang="en-US" altLang="en-US" sz="2000"/>
              <a:t> - edge lengths and angles are used to describe the unit cell</a:t>
            </a:r>
          </a:p>
          <a:p>
            <a:r>
              <a:rPr lang="en-US" altLang="en-US" sz="2000"/>
              <a:t>		</a:t>
            </a:r>
            <a:r>
              <a:rPr lang="en-US" altLang="en-US" sz="2000">
                <a:solidFill>
                  <a:srgbClr val="006600"/>
                </a:solidFill>
              </a:rPr>
              <a:t>3 types of unit cells</a:t>
            </a:r>
          </a:p>
          <a:p>
            <a:r>
              <a:rPr lang="en-US" altLang="en-US" sz="2000">
                <a:solidFill>
                  <a:srgbClr val="006600"/>
                </a:solidFill>
              </a:rPr>
              <a:t>			-  primitive (simple)</a:t>
            </a:r>
          </a:p>
          <a:p>
            <a:r>
              <a:rPr lang="en-US" altLang="en-US" sz="2000">
                <a:solidFill>
                  <a:srgbClr val="006600"/>
                </a:solidFill>
              </a:rPr>
              <a:t>			-  body center cubic</a:t>
            </a:r>
          </a:p>
          <a:p>
            <a:r>
              <a:rPr lang="en-US" altLang="en-US" sz="2000">
                <a:solidFill>
                  <a:srgbClr val="006600"/>
                </a:solidFill>
              </a:rPr>
              <a:t>			-  face centered cubic</a:t>
            </a:r>
            <a:endParaRPr lang="en-US" altLang="en-US" sz="2000"/>
          </a:p>
          <a:p>
            <a:r>
              <a:rPr lang="en-US" altLang="en-US"/>
              <a:t>	</a:t>
            </a:r>
            <a:r>
              <a:rPr lang="en-US" altLang="en-US" sz="2000"/>
              <a:t> - metals and salts are usually cubic</a:t>
            </a:r>
          </a:p>
          <a:p>
            <a:r>
              <a:rPr lang="en-US" altLang="en-US" sz="2000"/>
              <a:t>		Ni = FCC       Na=BCC       NaCl=FCC</a:t>
            </a:r>
          </a:p>
          <a:p>
            <a:r>
              <a:rPr lang="en-US" altLang="en-US" sz="2000"/>
              <a:t>		In FCC corners and face are shared with other units</a:t>
            </a:r>
          </a:p>
          <a:p>
            <a:endParaRPr lang="en-US" altLang="en-US" sz="2000"/>
          </a:p>
          <a:p>
            <a:r>
              <a:rPr lang="en-US" altLang="en-US" sz="2000"/>
              <a:t>	Question: Determine the net number of ions in LiF (FCC)</a:t>
            </a:r>
          </a:p>
          <a:p>
            <a:r>
              <a:rPr lang="en-US" altLang="en-US" sz="2000"/>
              <a:t>		Li</a:t>
            </a:r>
            <a:r>
              <a:rPr lang="en-US" altLang="en-US" sz="2000" baseline="30000"/>
              <a:t>+</a:t>
            </a:r>
            <a:r>
              <a:rPr lang="en-US" altLang="en-US" sz="2000"/>
              <a:t>  =  1/4 (Li per edge) (12 edges) = 3</a:t>
            </a:r>
          </a:p>
          <a:p>
            <a:r>
              <a:rPr lang="en-US" altLang="en-US" sz="2000"/>
              <a:t>                           		1 (center) (1 center) = 1</a:t>
            </a:r>
          </a:p>
          <a:p>
            <a:r>
              <a:rPr lang="en-US" altLang="en-US" sz="2000"/>
              <a:t>               	F</a:t>
            </a:r>
            <a:r>
              <a:rPr lang="en-US" altLang="en-US" sz="2000" baseline="30000"/>
              <a:t>-</a:t>
            </a:r>
            <a:r>
              <a:rPr lang="en-US" altLang="en-US" sz="2000"/>
              <a:t>  =  1/8 (per corner) (8 corners) = 1</a:t>
            </a:r>
          </a:p>
          <a:p>
            <a:r>
              <a:rPr lang="en-US" altLang="en-US" sz="2000"/>
              <a:t>                       		 1/2 (face) (6 faces) = 3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81044883-19A5-4452-B58F-0B06805E61F3}" type="slidenum">
              <a:rPr lang="en-US" altLang="en-US" sz="1400" b="0"/>
              <a:pPr algn="l"/>
              <a:t>88</a:t>
            </a:fld>
            <a:endParaRPr lang="en-US" altLang="en-US" sz="1400" b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Ionic Solids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63" y="1066800"/>
            <a:ext cx="9037637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lattice sites occupied by 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held together by attractions between oppositely charged 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nondirectional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Therefore, every cation attracts all anions around it, and vice versa.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coordination number represents the number of close cation</a:t>
            </a:r>
            <a:r>
              <a:rPr lang="en-US" altLang="en-US" sz="2400" smtClean="0">
                <a:cs typeface="Arial" panose="020B0604020202020204" pitchFamily="34" charset="0"/>
              </a:rPr>
              <a:t>–</a:t>
            </a:r>
            <a:r>
              <a:rPr lang="en-US" altLang="en-US" sz="2400" smtClean="0"/>
              <a:t>anion interactions in the crystal.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higher the coordination number, the more stable the solid.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lowers the potential energy of the solid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coordination number depends on the relative sizes of the cations and anions that maintains charge balance.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Generally, anions are larger than cations.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number of anions that can surround the cation is limited by the size of the cation.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The closer in size the ions are, the higher the coordination number 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36DF9E6D-F39F-43CD-81E2-BA5278F0FAD0}" type="slidenum">
              <a:rPr lang="en-US" altLang="en-US" sz="1400" b="0"/>
              <a:pPr algn="l"/>
              <a:t>89</a:t>
            </a:fld>
            <a:endParaRPr lang="en-US" altLang="en-US" sz="1400" b="0"/>
          </a:p>
        </p:txBody>
      </p:sp>
      <p:sp>
        <p:nvSpPr>
          <p:cNvPr id="9318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Ionic Crystals</a:t>
            </a:r>
          </a:p>
        </p:txBody>
      </p:sp>
      <p:sp>
        <p:nvSpPr>
          <p:cNvPr id="93188" name="Text Box 5"/>
          <p:cNvSpPr txBox="1">
            <a:spLocks noChangeArrowheads="1"/>
          </p:cNvSpPr>
          <p:nvPr/>
        </p:nvSpPr>
        <p:spPr bwMode="auto">
          <a:xfrm>
            <a:off x="623888" y="5000625"/>
            <a:ext cx="3482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CsCl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coordination number = 8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Cs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>
                <a:latin typeface="Arial" panose="020B0604020202020204" pitchFamily="34" charset="0"/>
              </a:rPr>
              <a:t> = 167 pm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Cl</a:t>
            </a:r>
            <a:r>
              <a:rPr lang="en-US" altLang="en-US" baseline="30000">
                <a:latin typeface="Arial" panose="020B0604020202020204" pitchFamily="34" charset="0"/>
                <a:cs typeface="Times New Roman" panose="02020603050405020304" pitchFamily="18" charset="0"/>
              </a:rPr>
              <a:t>─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= 181 pm</a:t>
            </a:r>
          </a:p>
        </p:txBody>
      </p:sp>
      <p:sp>
        <p:nvSpPr>
          <p:cNvPr id="93189" name="Text Box 9"/>
          <p:cNvSpPr txBox="1">
            <a:spLocks noChangeArrowheads="1"/>
          </p:cNvSpPr>
          <p:nvPr/>
        </p:nvSpPr>
        <p:spPr bwMode="auto">
          <a:xfrm>
            <a:off x="5195888" y="5000625"/>
            <a:ext cx="3482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NaCl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coordination number = 6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Na</a:t>
            </a:r>
            <a:r>
              <a:rPr lang="en-US" altLang="en-US" baseline="30000">
                <a:latin typeface="Arial" panose="020B0604020202020204" pitchFamily="34" charset="0"/>
              </a:rPr>
              <a:t>+</a:t>
            </a:r>
            <a:r>
              <a:rPr lang="en-US" altLang="en-US">
                <a:latin typeface="Arial" panose="020B0604020202020204" pitchFamily="34" charset="0"/>
              </a:rPr>
              <a:t> = 97 pm</a:t>
            </a:r>
          </a:p>
          <a:p>
            <a:pPr algn="ctr"/>
            <a:r>
              <a:rPr lang="en-US" altLang="en-US">
                <a:latin typeface="Arial" panose="020B0604020202020204" pitchFamily="34" charset="0"/>
              </a:rPr>
              <a:t>Cl</a:t>
            </a:r>
            <a:r>
              <a:rPr lang="en-US" altLang="en-US" baseline="30000">
                <a:latin typeface="Arial" panose="020B0604020202020204" pitchFamily="34" charset="0"/>
                <a:cs typeface="Times New Roman" panose="02020603050405020304" pitchFamily="18" charset="0"/>
              </a:rPr>
              <a:t>─</a:t>
            </a:r>
            <a:r>
              <a:rPr lang="en-US" altLang="en-US">
                <a:latin typeface="Arial" panose="020B0604020202020204" pitchFamily="34" charset="0"/>
                <a:cs typeface="Times New Roman" panose="02020603050405020304" pitchFamily="18" charset="0"/>
              </a:rPr>
              <a:t> = 181 pm</a:t>
            </a:r>
          </a:p>
        </p:txBody>
      </p:sp>
      <p:pic>
        <p:nvPicPr>
          <p:cNvPr id="93190" name="Picture 10" descr="11_5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219200"/>
            <a:ext cx="2984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1" descr="11_52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43000"/>
            <a:ext cx="36385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D5826BD-DA73-4576-8910-8B3355BDFAF9}" type="slidenum">
              <a:rPr lang="en-US" altLang="en-US" sz="1400" b="0"/>
              <a:pPr algn="l"/>
              <a:t>9</a:t>
            </a:fld>
            <a:endParaRPr lang="en-US" altLang="en-US" sz="1400" b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8" y="-23813"/>
            <a:ext cx="7772400" cy="914401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Phase Diagrams</a:t>
            </a:r>
          </a:p>
        </p:txBody>
      </p:sp>
      <p:pic>
        <p:nvPicPr>
          <p:cNvPr id="11268" name="Picture 57" descr="Picture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8038"/>
            <a:ext cx="89662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5533F8BC-2CA9-4519-9317-A6BA2365D80C}" type="slidenum">
              <a:rPr lang="en-US" altLang="en-US" sz="1400" b="0"/>
              <a:pPr algn="l"/>
              <a:t>90</a:t>
            </a:fld>
            <a:endParaRPr lang="en-US" altLang="en-US" sz="1400" b="0"/>
          </a:p>
        </p:txBody>
      </p:sp>
      <p:sp>
        <p:nvSpPr>
          <p:cNvPr id="94211" name="Oval 2"/>
          <p:cNvSpPr>
            <a:spLocks noChangeArrowheads="1"/>
          </p:cNvSpPr>
          <p:nvPr/>
        </p:nvSpPr>
        <p:spPr bwMode="auto">
          <a:xfrm>
            <a:off x="4473575" y="3732213"/>
            <a:ext cx="460375" cy="460375"/>
          </a:xfrm>
          <a:prstGeom prst="ellipse">
            <a:avLst/>
          </a:prstGeom>
          <a:solidFill>
            <a:srgbClr val="D49FFF"/>
          </a:solidFill>
          <a:ln w="50800">
            <a:solidFill>
              <a:srgbClr val="9234DB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2" name="Oval 3"/>
          <p:cNvSpPr>
            <a:spLocks noChangeArrowheads="1"/>
          </p:cNvSpPr>
          <p:nvPr/>
        </p:nvSpPr>
        <p:spPr bwMode="auto">
          <a:xfrm>
            <a:off x="4984750" y="3732213"/>
            <a:ext cx="460375" cy="460375"/>
          </a:xfrm>
          <a:prstGeom prst="ellipse">
            <a:avLst/>
          </a:prstGeom>
          <a:solidFill>
            <a:srgbClr val="D49FFF"/>
          </a:solidFill>
          <a:ln w="50800">
            <a:solidFill>
              <a:srgbClr val="9234DB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962025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Lattice Holes</a:t>
            </a:r>
          </a:p>
        </p:txBody>
      </p:sp>
      <p:sp>
        <p:nvSpPr>
          <p:cNvPr id="94214" name="Oval 5"/>
          <p:cNvSpPr>
            <a:spLocks noChangeArrowheads="1"/>
          </p:cNvSpPr>
          <p:nvPr/>
        </p:nvSpPr>
        <p:spPr bwMode="auto">
          <a:xfrm>
            <a:off x="6956425" y="2387600"/>
            <a:ext cx="700088" cy="660400"/>
          </a:xfrm>
          <a:prstGeom prst="ellipse">
            <a:avLst/>
          </a:prstGeom>
          <a:gradFill rotWithShape="0">
            <a:gsLst>
              <a:gs pos="0">
                <a:srgbClr val="C1CEFF"/>
              </a:gs>
              <a:gs pos="100000">
                <a:srgbClr val="ADB9E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5" name="Oval 6"/>
          <p:cNvSpPr>
            <a:spLocks noChangeArrowheads="1"/>
          </p:cNvSpPr>
          <p:nvPr/>
        </p:nvSpPr>
        <p:spPr bwMode="auto">
          <a:xfrm>
            <a:off x="6872288" y="1658938"/>
            <a:ext cx="698500" cy="661987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6" name="Oval 7"/>
          <p:cNvSpPr>
            <a:spLocks noChangeArrowheads="1"/>
          </p:cNvSpPr>
          <p:nvPr/>
        </p:nvSpPr>
        <p:spPr bwMode="auto">
          <a:xfrm>
            <a:off x="7577138" y="1641475"/>
            <a:ext cx="698500" cy="660400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7" name="Oval 8"/>
          <p:cNvSpPr>
            <a:spLocks noChangeArrowheads="1"/>
          </p:cNvSpPr>
          <p:nvPr/>
        </p:nvSpPr>
        <p:spPr bwMode="auto">
          <a:xfrm>
            <a:off x="7615238" y="2312988"/>
            <a:ext cx="681037" cy="64452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8" name="Oval 9"/>
          <p:cNvSpPr>
            <a:spLocks noChangeArrowheads="1"/>
          </p:cNvSpPr>
          <p:nvPr/>
        </p:nvSpPr>
        <p:spPr bwMode="auto">
          <a:xfrm>
            <a:off x="7342188" y="2563813"/>
            <a:ext cx="757237" cy="71437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19" name="Oval 10"/>
          <p:cNvSpPr>
            <a:spLocks noChangeArrowheads="1"/>
          </p:cNvSpPr>
          <p:nvPr/>
        </p:nvSpPr>
        <p:spPr bwMode="auto">
          <a:xfrm>
            <a:off x="6604000" y="2570163"/>
            <a:ext cx="755650" cy="712787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0" name="Oval 11"/>
          <p:cNvSpPr>
            <a:spLocks noChangeArrowheads="1"/>
          </p:cNvSpPr>
          <p:nvPr/>
        </p:nvSpPr>
        <p:spPr bwMode="auto">
          <a:xfrm>
            <a:off x="6588125" y="1841500"/>
            <a:ext cx="754063" cy="714375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1" name="Oval 12"/>
          <p:cNvSpPr>
            <a:spLocks noChangeArrowheads="1"/>
          </p:cNvSpPr>
          <p:nvPr/>
        </p:nvSpPr>
        <p:spPr bwMode="auto">
          <a:xfrm>
            <a:off x="7350125" y="1858963"/>
            <a:ext cx="755650" cy="712787"/>
          </a:xfrm>
          <a:prstGeom prst="ellipse">
            <a:avLst/>
          </a:prstGeom>
          <a:gradFill rotWithShape="0">
            <a:gsLst>
              <a:gs pos="0">
                <a:srgbClr val="8CD3FC"/>
              </a:gs>
              <a:gs pos="100000">
                <a:srgbClr val="7EBD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2" name="Rectangle 13"/>
          <p:cNvSpPr>
            <a:spLocks noChangeArrowheads="1"/>
          </p:cNvSpPr>
          <p:nvPr/>
        </p:nvSpPr>
        <p:spPr bwMode="auto">
          <a:xfrm>
            <a:off x="6553200" y="3551238"/>
            <a:ext cx="19796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Simple Cubic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Hole</a:t>
            </a:r>
          </a:p>
        </p:txBody>
      </p:sp>
      <p:sp>
        <p:nvSpPr>
          <p:cNvPr id="94223" name="Line 14"/>
          <p:cNvSpPr>
            <a:spLocks noChangeShapeType="1"/>
          </p:cNvSpPr>
          <p:nvPr/>
        </p:nvSpPr>
        <p:spPr bwMode="auto">
          <a:xfrm flipH="1" flipV="1">
            <a:off x="7335838" y="2590800"/>
            <a:ext cx="185737" cy="116205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24" name="Oval 15"/>
          <p:cNvSpPr>
            <a:spLocks noChangeArrowheads="1"/>
          </p:cNvSpPr>
          <p:nvPr/>
        </p:nvSpPr>
        <p:spPr bwMode="auto">
          <a:xfrm>
            <a:off x="2690813" y="3552825"/>
            <a:ext cx="498475" cy="498475"/>
          </a:xfrm>
          <a:prstGeom prst="ellipse">
            <a:avLst/>
          </a:prstGeom>
          <a:solidFill>
            <a:srgbClr val="8CD3FC"/>
          </a:solidFill>
          <a:ln w="127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94225" name="Group 16"/>
          <p:cNvGrpSpPr>
            <a:grpSpLocks/>
          </p:cNvGrpSpPr>
          <p:nvPr/>
        </p:nvGrpSpPr>
        <p:grpSpPr bwMode="auto">
          <a:xfrm>
            <a:off x="2173288" y="2817813"/>
            <a:ext cx="1535112" cy="747712"/>
            <a:chOff x="1369" y="1775"/>
            <a:chExt cx="967" cy="471"/>
          </a:xfrm>
        </p:grpSpPr>
        <p:sp>
          <p:nvSpPr>
            <p:cNvPr id="94261" name="Oval 17"/>
            <p:cNvSpPr>
              <a:spLocks noChangeArrowheads="1"/>
            </p:cNvSpPr>
            <p:nvPr/>
          </p:nvSpPr>
          <p:spPr bwMode="auto">
            <a:xfrm>
              <a:off x="1681" y="1775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2" name="Oval 18"/>
            <p:cNvSpPr>
              <a:spLocks noChangeArrowheads="1"/>
            </p:cNvSpPr>
            <p:nvPr/>
          </p:nvSpPr>
          <p:spPr bwMode="auto">
            <a:xfrm>
              <a:off x="1369" y="1775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3" name="Oval 19"/>
            <p:cNvSpPr>
              <a:spLocks noChangeArrowheads="1"/>
            </p:cNvSpPr>
            <p:nvPr/>
          </p:nvSpPr>
          <p:spPr bwMode="auto">
            <a:xfrm>
              <a:off x="2022" y="1775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4" name="Oval 20"/>
            <p:cNvSpPr>
              <a:spLocks noChangeArrowheads="1"/>
            </p:cNvSpPr>
            <p:nvPr/>
          </p:nvSpPr>
          <p:spPr bwMode="auto">
            <a:xfrm>
              <a:off x="1850" y="1841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5" name="Oval 21"/>
            <p:cNvSpPr>
              <a:spLocks noChangeArrowheads="1"/>
            </p:cNvSpPr>
            <p:nvPr/>
          </p:nvSpPr>
          <p:spPr bwMode="auto">
            <a:xfrm>
              <a:off x="1506" y="1841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6" name="Oval 22"/>
            <p:cNvSpPr>
              <a:spLocks noChangeArrowheads="1"/>
            </p:cNvSpPr>
            <p:nvPr/>
          </p:nvSpPr>
          <p:spPr bwMode="auto">
            <a:xfrm>
              <a:off x="1692" y="1932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4226" name="Group 23"/>
          <p:cNvGrpSpPr>
            <a:grpSpLocks/>
          </p:cNvGrpSpPr>
          <p:nvPr/>
        </p:nvGrpSpPr>
        <p:grpSpPr bwMode="auto">
          <a:xfrm>
            <a:off x="2173288" y="2160588"/>
            <a:ext cx="1535112" cy="644525"/>
            <a:chOff x="1369" y="1361"/>
            <a:chExt cx="967" cy="406"/>
          </a:xfrm>
        </p:grpSpPr>
        <p:sp>
          <p:nvSpPr>
            <p:cNvPr id="94255" name="Oval 24"/>
            <p:cNvSpPr>
              <a:spLocks noChangeArrowheads="1"/>
            </p:cNvSpPr>
            <p:nvPr/>
          </p:nvSpPr>
          <p:spPr bwMode="auto">
            <a:xfrm>
              <a:off x="1678" y="1361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6" name="Oval 25"/>
            <p:cNvSpPr>
              <a:spLocks noChangeArrowheads="1"/>
            </p:cNvSpPr>
            <p:nvPr/>
          </p:nvSpPr>
          <p:spPr bwMode="auto">
            <a:xfrm>
              <a:off x="1850" y="1402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7" name="Oval 26"/>
            <p:cNvSpPr>
              <a:spLocks noChangeArrowheads="1"/>
            </p:cNvSpPr>
            <p:nvPr/>
          </p:nvSpPr>
          <p:spPr bwMode="auto">
            <a:xfrm>
              <a:off x="1506" y="1402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8" name="Oval 27"/>
            <p:cNvSpPr>
              <a:spLocks noChangeArrowheads="1"/>
            </p:cNvSpPr>
            <p:nvPr/>
          </p:nvSpPr>
          <p:spPr bwMode="auto">
            <a:xfrm>
              <a:off x="1681" y="145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9" name="Oval 28"/>
            <p:cNvSpPr>
              <a:spLocks noChangeArrowheads="1"/>
            </p:cNvSpPr>
            <p:nvPr/>
          </p:nvSpPr>
          <p:spPr bwMode="auto">
            <a:xfrm>
              <a:off x="1369" y="145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60" name="Oval 29"/>
            <p:cNvSpPr>
              <a:spLocks noChangeArrowheads="1"/>
            </p:cNvSpPr>
            <p:nvPr/>
          </p:nvSpPr>
          <p:spPr bwMode="auto">
            <a:xfrm>
              <a:off x="2022" y="145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227" name="Oval 30"/>
          <p:cNvSpPr>
            <a:spLocks noChangeArrowheads="1"/>
          </p:cNvSpPr>
          <p:nvPr/>
        </p:nvSpPr>
        <p:spPr bwMode="auto">
          <a:xfrm>
            <a:off x="2690813" y="1574800"/>
            <a:ext cx="498475" cy="498475"/>
          </a:xfrm>
          <a:prstGeom prst="ellipse">
            <a:avLst/>
          </a:prstGeom>
          <a:solidFill>
            <a:srgbClr val="8CD3FC"/>
          </a:solidFill>
          <a:ln w="127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28" name="Rectangle 31"/>
          <p:cNvSpPr>
            <a:spLocks noChangeArrowheads="1"/>
          </p:cNvSpPr>
          <p:nvPr/>
        </p:nvSpPr>
        <p:spPr bwMode="auto">
          <a:xfrm>
            <a:off x="252413" y="2482850"/>
            <a:ext cx="16732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Octahedral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Hole</a:t>
            </a:r>
          </a:p>
        </p:txBody>
      </p:sp>
      <p:sp>
        <p:nvSpPr>
          <p:cNvPr id="94229" name="Line 32"/>
          <p:cNvSpPr>
            <a:spLocks noChangeShapeType="1"/>
          </p:cNvSpPr>
          <p:nvPr/>
        </p:nvSpPr>
        <p:spPr bwMode="auto">
          <a:xfrm>
            <a:off x="1714500" y="2917825"/>
            <a:ext cx="11620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0" name="Rectangle 33"/>
          <p:cNvSpPr>
            <a:spLocks noChangeArrowheads="1"/>
          </p:cNvSpPr>
          <p:nvPr/>
        </p:nvSpPr>
        <p:spPr bwMode="auto">
          <a:xfrm>
            <a:off x="4143375" y="1763713"/>
            <a:ext cx="17414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Tetrahedral</a:t>
            </a:r>
          </a:p>
          <a:p>
            <a:pPr algn="ctr"/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Hole</a:t>
            </a:r>
          </a:p>
        </p:txBody>
      </p:sp>
      <p:grpSp>
        <p:nvGrpSpPr>
          <p:cNvPr id="94231" name="Group 34"/>
          <p:cNvGrpSpPr>
            <a:grpSpLocks/>
          </p:cNvGrpSpPr>
          <p:nvPr/>
        </p:nvGrpSpPr>
        <p:grpSpPr bwMode="auto">
          <a:xfrm>
            <a:off x="2640013" y="4545013"/>
            <a:ext cx="1535112" cy="1685925"/>
            <a:chOff x="1663" y="2863"/>
            <a:chExt cx="967" cy="1062"/>
          </a:xfrm>
        </p:grpSpPr>
        <p:sp>
          <p:nvSpPr>
            <p:cNvPr id="94243" name="Oval 35"/>
            <p:cNvSpPr>
              <a:spLocks noChangeArrowheads="1"/>
            </p:cNvSpPr>
            <p:nvPr/>
          </p:nvSpPr>
          <p:spPr bwMode="auto">
            <a:xfrm>
              <a:off x="1989" y="3611"/>
              <a:ext cx="314" cy="314"/>
            </a:xfrm>
            <a:prstGeom prst="ellipse">
              <a:avLst/>
            </a:prstGeom>
            <a:solidFill>
              <a:srgbClr val="8CD3FC"/>
            </a:solidFill>
            <a:ln w="127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4" name="Oval 36"/>
            <p:cNvSpPr>
              <a:spLocks noChangeArrowheads="1"/>
            </p:cNvSpPr>
            <p:nvPr/>
          </p:nvSpPr>
          <p:spPr bwMode="auto">
            <a:xfrm>
              <a:off x="1663" y="3339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5" name="Oval 37"/>
            <p:cNvSpPr>
              <a:spLocks noChangeArrowheads="1"/>
            </p:cNvSpPr>
            <p:nvPr/>
          </p:nvSpPr>
          <p:spPr bwMode="auto">
            <a:xfrm>
              <a:off x="2316" y="3339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6" name="Oval 38"/>
            <p:cNvSpPr>
              <a:spLocks noChangeArrowheads="1"/>
            </p:cNvSpPr>
            <p:nvPr/>
          </p:nvSpPr>
          <p:spPr bwMode="auto">
            <a:xfrm>
              <a:off x="2144" y="3405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7" name="Oval 39"/>
            <p:cNvSpPr>
              <a:spLocks noChangeArrowheads="1"/>
            </p:cNvSpPr>
            <p:nvPr/>
          </p:nvSpPr>
          <p:spPr bwMode="auto">
            <a:xfrm>
              <a:off x="1800" y="3405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8" name="Oval 40"/>
            <p:cNvSpPr>
              <a:spLocks noChangeArrowheads="1"/>
            </p:cNvSpPr>
            <p:nvPr/>
          </p:nvSpPr>
          <p:spPr bwMode="auto">
            <a:xfrm>
              <a:off x="1986" y="3496"/>
              <a:ext cx="314" cy="314"/>
            </a:xfrm>
            <a:prstGeom prst="ellipse">
              <a:avLst/>
            </a:prstGeom>
            <a:solidFill>
              <a:srgbClr val="FDA4B5"/>
            </a:solidFill>
            <a:ln w="12700">
              <a:solidFill>
                <a:srgbClr val="DC00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49" name="Oval 41"/>
            <p:cNvSpPr>
              <a:spLocks noChangeArrowheads="1"/>
            </p:cNvSpPr>
            <p:nvPr/>
          </p:nvSpPr>
          <p:spPr bwMode="auto">
            <a:xfrm>
              <a:off x="2159" y="305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0" name="Oval 42"/>
            <p:cNvSpPr>
              <a:spLocks noChangeArrowheads="1"/>
            </p:cNvSpPr>
            <p:nvPr/>
          </p:nvSpPr>
          <p:spPr bwMode="auto">
            <a:xfrm>
              <a:off x="1815" y="305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1" name="Oval 43"/>
            <p:cNvSpPr>
              <a:spLocks noChangeArrowheads="1"/>
            </p:cNvSpPr>
            <p:nvPr/>
          </p:nvSpPr>
          <p:spPr bwMode="auto">
            <a:xfrm>
              <a:off x="1663" y="319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2" name="Oval 44"/>
            <p:cNvSpPr>
              <a:spLocks noChangeArrowheads="1"/>
            </p:cNvSpPr>
            <p:nvPr/>
          </p:nvSpPr>
          <p:spPr bwMode="auto">
            <a:xfrm>
              <a:off x="2316" y="319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3" name="Oval 45"/>
            <p:cNvSpPr>
              <a:spLocks noChangeArrowheads="1"/>
            </p:cNvSpPr>
            <p:nvPr/>
          </p:nvSpPr>
          <p:spPr bwMode="auto">
            <a:xfrm>
              <a:off x="1989" y="2863"/>
              <a:ext cx="314" cy="314"/>
            </a:xfrm>
            <a:prstGeom prst="ellipse">
              <a:avLst/>
            </a:prstGeom>
            <a:solidFill>
              <a:srgbClr val="8CD3FC"/>
            </a:solidFill>
            <a:ln w="12700">
              <a:solidFill>
                <a:srgbClr val="00279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254" name="Oval 46"/>
            <p:cNvSpPr>
              <a:spLocks noChangeArrowheads="1"/>
            </p:cNvSpPr>
            <p:nvPr/>
          </p:nvSpPr>
          <p:spPr bwMode="auto">
            <a:xfrm>
              <a:off x="1975" y="3193"/>
              <a:ext cx="314" cy="314"/>
            </a:xfrm>
            <a:prstGeom prst="ellipse">
              <a:avLst/>
            </a:prstGeom>
            <a:solidFill>
              <a:srgbClr val="D49FFF"/>
            </a:solidFill>
            <a:ln w="12700">
              <a:solidFill>
                <a:srgbClr val="8901F3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4232" name="Line 47"/>
          <p:cNvSpPr>
            <a:spLocks noChangeShapeType="1"/>
          </p:cNvSpPr>
          <p:nvPr/>
        </p:nvSpPr>
        <p:spPr bwMode="auto">
          <a:xfrm flipH="1">
            <a:off x="2968625" y="2220913"/>
            <a:ext cx="130175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3" name="Oval 48"/>
          <p:cNvSpPr>
            <a:spLocks noChangeArrowheads="1"/>
          </p:cNvSpPr>
          <p:nvPr/>
        </p:nvSpPr>
        <p:spPr bwMode="auto">
          <a:xfrm>
            <a:off x="4730750" y="3289300"/>
            <a:ext cx="460375" cy="460375"/>
          </a:xfrm>
          <a:prstGeom prst="ellipse">
            <a:avLst/>
          </a:prstGeom>
          <a:solidFill>
            <a:srgbClr val="A2C1FE"/>
          </a:solidFill>
          <a:ln w="50800">
            <a:solidFill>
              <a:srgbClr val="00279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34" name="Line 49"/>
          <p:cNvSpPr>
            <a:spLocks noChangeShapeType="1"/>
          </p:cNvSpPr>
          <p:nvPr/>
        </p:nvSpPr>
        <p:spPr bwMode="auto">
          <a:xfrm flipH="1">
            <a:off x="4943475" y="2546350"/>
            <a:ext cx="23813" cy="1347788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Oval 50"/>
          <p:cNvSpPr>
            <a:spLocks noChangeArrowheads="1"/>
          </p:cNvSpPr>
          <p:nvPr/>
        </p:nvSpPr>
        <p:spPr bwMode="auto">
          <a:xfrm>
            <a:off x="4741863" y="3744913"/>
            <a:ext cx="434975" cy="434975"/>
          </a:xfrm>
          <a:prstGeom prst="ellipse">
            <a:avLst/>
          </a:prstGeom>
          <a:noFill/>
          <a:ln w="76200">
            <a:solidFill>
              <a:srgbClr val="9234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36" name="Oval 51"/>
          <p:cNvSpPr>
            <a:spLocks noChangeArrowheads="1"/>
          </p:cNvSpPr>
          <p:nvPr/>
        </p:nvSpPr>
        <p:spPr bwMode="auto">
          <a:xfrm>
            <a:off x="931863" y="4419600"/>
            <a:ext cx="434975" cy="434975"/>
          </a:xfrm>
          <a:prstGeom prst="ellipse">
            <a:avLst/>
          </a:prstGeom>
          <a:solidFill>
            <a:srgbClr val="FDA4B5"/>
          </a:solidFill>
          <a:ln w="762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37" name="Oval 52"/>
          <p:cNvSpPr>
            <a:spLocks noChangeArrowheads="1"/>
          </p:cNvSpPr>
          <p:nvPr/>
        </p:nvSpPr>
        <p:spPr bwMode="auto">
          <a:xfrm>
            <a:off x="665163" y="3965575"/>
            <a:ext cx="460375" cy="460375"/>
          </a:xfrm>
          <a:prstGeom prst="ellipse">
            <a:avLst/>
          </a:prstGeom>
          <a:solidFill>
            <a:srgbClr val="D49FFF"/>
          </a:solidFill>
          <a:ln w="50800">
            <a:solidFill>
              <a:srgbClr val="9234DB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38" name="Oval 53"/>
          <p:cNvSpPr>
            <a:spLocks noChangeArrowheads="1"/>
          </p:cNvSpPr>
          <p:nvPr/>
        </p:nvSpPr>
        <p:spPr bwMode="auto">
          <a:xfrm>
            <a:off x="665163" y="4406900"/>
            <a:ext cx="460375" cy="460375"/>
          </a:xfrm>
          <a:prstGeom prst="ellipse">
            <a:avLst/>
          </a:prstGeom>
          <a:solidFill>
            <a:srgbClr val="FDA4B5"/>
          </a:solidFill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39" name="Oval 54"/>
          <p:cNvSpPr>
            <a:spLocks noChangeArrowheads="1"/>
          </p:cNvSpPr>
          <p:nvPr/>
        </p:nvSpPr>
        <p:spPr bwMode="auto">
          <a:xfrm>
            <a:off x="1176338" y="3965575"/>
            <a:ext cx="460375" cy="460375"/>
          </a:xfrm>
          <a:prstGeom prst="ellipse">
            <a:avLst/>
          </a:prstGeom>
          <a:solidFill>
            <a:srgbClr val="D49FFF"/>
          </a:solidFill>
          <a:ln w="50800">
            <a:solidFill>
              <a:srgbClr val="9234DB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40" name="Oval 55"/>
          <p:cNvSpPr>
            <a:spLocks noChangeArrowheads="1"/>
          </p:cNvSpPr>
          <p:nvPr/>
        </p:nvSpPr>
        <p:spPr bwMode="auto">
          <a:xfrm>
            <a:off x="1176338" y="4406900"/>
            <a:ext cx="460375" cy="460375"/>
          </a:xfrm>
          <a:prstGeom prst="ellipse">
            <a:avLst/>
          </a:prstGeom>
          <a:solidFill>
            <a:srgbClr val="FDA4B5"/>
          </a:solidFill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4241" name="Line 56"/>
          <p:cNvSpPr>
            <a:spLocks noChangeShapeType="1"/>
          </p:cNvSpPr>
          <p:nvPr/>
        </p:nvSpPr>
        <p:spPr bwMode="auto">
          <a:xfrm>
            <a:off x="1179513" y="3243263"/>
            <a:ext cx="0" cy="9763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42" name="Oval 57"/>
          <p:cNvSpPr>
            <a:spLocks noChangeArrowheads="1"/>
          </p:cNvSpPr>
          <p:nvPr/>
        </p:nvSpPr>
        <p:spPr bwMode="auto">
          <a:xfrm>
            <a:off x="933450" y="4048125"/>
            <a:ext cx="434975" cy="434975"/>
          </a:xfrm>
          <a:prstGeom prst="ellipse">
            <a:avLst/>
          </a:prstGeom>
          <a:noFill/>
          <a:ln w="76200">
            <a:solidFill>
              <a:srgbClr val="9234D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800600" y="6497638"/>
            <a:ext cx="8382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ECC6D31D-E6C2-45BB-91C6-F423218C1129}" type="slidenum">
              <a:rPr lang="en-US" altLang="en-US" sz="1400" b="0"/>
              <a:pPr algn="l"/>
              <a:t>91</a:t>
            </a:fld>
            <a:endParaRPr lang="en-US" altLang="en-US" sz="1400" b="0"/>
          </a:p>
        </p:txBody>
      </p:sp>
      <p:sp>
        <p:nvSpPr>
          <p:cNvPr id="95235" name="AutoShape 2"/>
          <p:cNvSpPr>
            <a:spLocks noChangeArrowheads="1"/>
          </p:cNvSpPr>
          <p:nvPr/>
        </p:nvSpPr>
        <p:spPr bwMode="auto">
          <a:xfrm>
            <a:off x="5273675" y="5659438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36" name="AutoShape 3"/>
          <p:cNvSpPr>
            <a:spLocks noChangeArrowheads="1"/>
          </p:cNvSpPr>
          <p:nvPr/>
        </p:nvSpPr>
        <p:spPr bwMode="auto">
          <a:xfrm>
            <a:off x="5227638" y="4868863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37" name="AutoShape 4"/>
          <p:cNvSpPr>
            <a:spLocks noChangeArrowheads="1"/>
          </p:cNvSpPr>
          <p:nvPr/>
        </p:nvSpPr>
        <p:spPr bwMode="auto">
          <a:xfrm>
            <a:off x="4414838" y="4940300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38" name="AutoShape 5"/>
          <p:cNvSpPr>
            <a:spLocks noChangeArrowheads="1"/>
          </p:cNvSpPr>
          <p:nvPr/>
        </p:nvSpPr>
        <p:spPr bwMode="auto">
          <a:xfrm>
            <a:off x="4459288" y="5427663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39" name="AutoShape 6"/>
          <p:cNvSpPr>
            <a:spLocks noChangeArrowheads="1"/>
          </p:cNvSpPr>
          <p:nvPr/>
        </p:nvSpPr>
        <p:spPr bwMode="auto">
          <a:xfrm>
            <a:off x="4876800" y="4314825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0" name="AutoShape 7"/>
          <p:cNvSpPr>
            <a:spLocks noChangeArrowheads="1"/>
          </p:cNvSpPr>
          <p:nvPr/>
        </p:nvSpPr>
        <p:spPr bwMode="auto">
          <a:xfrm>
            <a:off x="4111625" y="508158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1" name="AutoShape 8"/>
          <p:cNvSpPr>
            <a:spLocks noChangeArrowheads="1"/>
          </p:cNvSpPr>
          <p:nvPr/>
        </p:nvSpPr>
        <p:spPr bwMode="auto">
          <a:xfrm>
            <a:off x="3879850" y="603408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2" name="AutoShape 9"/>
          <p:cNvSpPr>
            <a:spLocks noChangeArrowheads="1"/>
          </p:cNvSpPr>
          <p:nvPr/>
        </p:nvSpPr>
        <p:spPr bwMode="auto">
          <a:xfrm>
            <a:off x="4878388" y="582453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3" name="Oval 10"/>
          <p:cNvSpPr>
            <a:spLocks noChangeArrowheads="1"/>
          </p:cNvSpPr>
          <p:nvPr/>
        </p:nvSpPr>
        <p:spPr bwMode="auto">
          <a:xfrm>
            <a:off x="4575175" y="6103938"/>
            <a:ext cx="290513" cy="2905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4" name="Oval 11"/>
          <p:cNvSpPr>
            <a:spLocks noChangeArrowheads="1"/>
          </p:cNvSpPr>
          <p:nvPr/>
        </p:nvSpPr>
        <p:spPr bwMode="auto">
          <a:xfrm>
            <a:off x="3856038" y="5360988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5" name="Oval 12"/>
          <p:cNvSpPr>
            <a:spLocks noChangeArrowheads="1"/>
          </p:cNvSpPr>
          <p:nvPr/>
        </p:nvSpPr>
        <p:spPr bwMode="auto">
          <a:xfrm>
            <a:off x="4852988" y="5129213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6" name="Oval 13"/>
          <p:cNvSpPr>
            <a:spLocks noChangeArrowheads="1"/>
          </p:cNvSpPr>
          <p:nvPr/>
        </p:nvSpPr>
        <p:spPr bwMode="auto">
          <a:xfrm>
            <a:off x="5597525" y="5872163"/>
            <a:ext cx="290513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7" name="Oval 14"/>
          <p:cNvSpPr>
            <a:spLocks noChangeArrowheads="1"/>
          </p:cNvSpPr>
          <p:nvPr/>
        </p:nvSpPr>
        <p:spPr bwMode="auto">
          <a:xfrm>
            <a:off x="5549900" y="4384675"/>
            <a:ext cx="290513" cy="29051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8" name="Oval 15"/>
          <p:cNvSpPr>
            <a:spLocks noChangeArrowheads="1"/>
          </p:cNvSpPr>
          <p:nvPr/>
        </p:nvSpPr>
        <p:spPr bwMode="auto">
          <a:xfrm>
            <a:off x="4110038" y="4360863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49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30163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altLang="en-US" smtClean="0"/>
              <a:t>Lattice Holes</a:t>
            </a:r>
          </a:p>
        </p:txBody>
      </p:sp>
      <p:sp>
        <p:nvSpPr>
          <p:cNvPr id="952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81000" y="1028700"/>
            <a:ext cx="8763000" cy="2911475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hexagonal closest-packed or cubic closest-packed lattices, there are eight tetrahedral holes and four octahedral holes per unit cell.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a simple cubic lattice, there is 1 cubic hole per unit cell.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Number and type of holes occupied determine formula (empirical) of the salt.</a:t>
            </a:r>
          </a:p>
        </p:txBody>
      </p:sp>
      <p:grpSp>
        <p:nvGrpSpPr>
          <p:cNvPr id="95251" name="Group 54"/>
          <p:cNvGrpSpPr>
            <a:grpSpLocks/>
          </p:cNvGrpSpPr>
          <p:nvPr/>
        </p:nvGrpSpPr>
        <p:grpSpPr bwMode="auto">
          <a:xfrm>
            <a:off x="3705225" y="4475163"/>
            <a:ext cx="2049463" cy="2001837"/>
            <a:chOff x="3792" y="2846"/>
            <a:chExt cx="1291" cy="1261"/>
          </a:xfrm>
        </p:grpSpPr>
        <p:sp>
          <p:nvSpPr>
            <p:cNvPr id="95276" name="AutoShape 19"/>
            <p:cNvSpPr>
              <a:spLocks noChangeArrowheads="1"/>
            </p:cNvSpPr>
            <p:nvPr/>
          </p:nvSpPr>
          <p:spPr bwMode="auto">
            <a:xfrm>
              <a:off x="3799" y="3013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77" name="AutoShape 20"/>
            <p:cNvSpPr>
              <a:spLocks noChangeArrowheads="1"/>
            </p:cNvSpPr>
            <p:nvPr/>
          </p:nvSpPr>
          <p:spPr bwMode="auto">
            <a:xfrm>
              <a:off x="4274" y="3006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78" name="AutoShape 21"/>
            <p:cNvSpPr>
              <a:spLocks noChangeArrowheads="1"/>
            </p:cNvSpPr>
            <p:nvPr/>
          </p:nvSpPr>
          <p:spPr bwMode="auto">
            <a:xfrm>
              <a:off x="3792" y="3475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79" name="AutoShape 22"/>
            <p:cNvSpPr>
              <a:spLocks noChangeArrowheads="1"/>
            </p:cNvSpPr>
            <p:nvPr/>
          </p:nvSpPr>
          <p:spPr bwMode="auto">
            <a:xfrm>
              <a:off x="4274" y="3475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80" name="AutoShape 23"/>
            <p:cNvSpPr>
              <a:spLocks noChangeArrowheads="1"/>
            </p:cNvSpPr>
            <p:nvPr/>
          </p:nvSpPr>
          <p:spPr bwMode="auto">
            <a:xfrm>
              <a:off x="3955" y="2846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81" name="AutoShape 24"/>
            <p:cNvSpPr>
              <a:spLocks noChangeArrowheads="1"/>
            </p:cNvSpPr>
            <p:nvPr/>
          </p:nvSpPr>
          <p:spPr bwMode="auto">
            <a:xfrm>
              <a:off x="4435" y="2846"/>
              <a:ext cx="636" cy="621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82" name="AutoShape 25"/>
            <p:cNvSpPr>
              <a:spLocks noChangeArrowheads="1"/>
            </p:cNvSpPr>
            <p:nvPr/>
          </p:nvSpPr>
          <p:spPr bwMode="auto">
            <a:xfrm>
              <a:off x="3981" y="3312"/>
              <a:ext cx="616" cy="623"/>
            </a:xfrm>
            <a:prstGeom prst="cube">
              <a:avLst>
                <a:gd name="adj" fmla="val 24995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83" name="AutoShape 26"/>
            <p:cNvSpPr>
              <a:spLocks noChangeArrowheads="1"/>
            </p:cNvSpPr>
            <p:nvPr/>
          </p:nvSpPr>
          <p:spPr bwMode="auto">
            <a:xfrm>
              <a:off x="4431" y="3312"/>
              <a:ext cx="643" cy="621"/>
            </a:xfrm>
            <a:prstGeom prst="cube">
              <a:avLst>
                <a:gd name="adj" fmla="val 2625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284" name="Freeform 27"/>
            <p:cNvSpPr>
              <a:spLocks/>
            </p:cNvSpPr>
            <p:nvPr/>
          </p:nvSpPr>
          <p:spPr bwMode="auto">
            <a:xfrm>
              <a:off x="4131" y="2848"/>
              <a:ext cx="952" cy="952"/>
            </a:xfrm>
            <a:custGeom>
              <a:avLst/>
              <a:gdLst>
                <a:gd name="T0" fmla="*/ 0 w 952"/>
                <a:gd name="T1" fmla="*/ 0 h 952"/>
                <a:gd name="T2" fmla="*/ 0 w 952"/>
                <a:gd name="T3" fmla="*/ 951 h 952"/>
                <a:gd name="T4" fmla="*/ 951 w 952"/>
                <a:gd name="T5" fmla="*/ 951 h 952"/>
                <a:gd name="T6" fmla="*/ 0 60000 65536"/>
                <a:gd name="T7" fmla="*/ 0 60000 65536"/>
                <a:gd name="T8" fmla="*/ 0 60000 65536"/>
                <a:gd name="T9" fmla="*/ 0 w 952"/>
                <a:gd name="T10" fmla="*/ 0 h 952"/>
                <a:gd name="T11" fmla="*/ 952 w 952"/>
                <a:gd name="T12" fmla="*/ 952 h 9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52" h="952">
                  <a:moveTo>
                    <a:pt x="0" y="0"/>
                  </a:moveTo>
                  <a:lnTo>
                    <a:pt x="0" y="951"/>
                  </a:lnTo>
                  <a:lnTo>
                    <a:pt x="951" y="95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85" name="Freeform 28"/>
            <p:cNvSpPr>
              <a:spLocks/>
            </p:cNvSpPr>
            <p:nvPr/>
          </p:nvSpPr>
          <p:spPr bwMode="auto">
            <a:xfrm>
              <a:off x="3809" y="3799"/>
              <a:ext cx="323" cy="308"/>
            </a:xfrm>
            <a:custGeom>
              <a:avLst/>
              <a:gdLst>
                <a:gd name="T0" fmla="*/ 322 w 323"/>
                <a:gd name="T1" fmla="*/ 0 h 308"/>
                <a:gd name="T2" fmla="*/ 0 w 323"/>
                <a:gd name="T3" fmla="*/ 307 h 308"/>
                <a:gd name="T4" fmla="*/ 0 w 323"/>
                <a:gd name="T5" fmla="*/ 307 h 308"/>
                <a:gd name="T6" fmla="*/ 0 60000 65536"/>
                <a:gd name="T7" fmla="*/ 0 60000 65536"/>
                <a:gd name="T8" fmla="*/ 0 60000 65536"/>
                <a:gd name="T9" fmla="*/ 0 w 323"/>
                <a:gd name="T10" fmla="*/ 0 h 308"/>
                <a:gd name="T11" fmla="*/ 323 w 323"/>
                <a:gd name="T12" fmla="*/ 308 h 3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3" h="308">
                  <a:moveTo>
                    <a:pt x="322" y="0"/>
                  </a:moveTo>
                  <a:lnTo>
                    <a:pt x="0" y="30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2" name="Oval 29"/>
          <p:cNvSpPr>
            <a:spLocks noChangeArrowheads="1"/>
          </p:cNvSpPr>
          <p:nvPr/>
        </p:nvSpPr>
        <p:spPr bwMode="auto">
          <a:xfrm>
            <a:off x="3600450" y="4872038"/>
            <a:ext cx="290513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3" name="Oval 30"/>
          <p:cNvSpPr>
            <a:spLocks noChangeArrowheads="1"/>
          </p:cNvSpPr>
          <p:nvPr/>
        </p:nvSpPr>
        <p:spPr bwMode="auto">
          <a:xfrm>
            <a:off x="4575175" y="4640263"/>
            <a:ext cx="290513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4" name="Oval 31"/>
          <p:cNvSpPr>
            <a:spLocks noChangeArrowheads="1"/>
          </p:cNvSpPr>
          <p:nvPr/>
        </p:nvSpPr>
        <p:spPr bwMode="auto">
          <a:xfrm>
            <a:off x="5318125" y="5360988"/>
            <a:ext cx="290513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5" name="Oval 32"/>
          <p:cNvSpPr>
            <a:spLocks noChangeArrowheads="1"/>
          </p:cNvSpPr>
          <p:nvPr/>
        </p:nvSpPr>
        <p:spPr bwMode="auto">
          <a:xfrm>
            <a:off x="5086350" y="6359525"/>
            <a:ext cx="290513" cy="29051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6" name="Oval 33"/>
          <p:cNvSpPr>
            <a:spLocks noChangeArrowheads="1"/>
          </p:cNvSpPr>
          <p:nvPr/>
        </p:nvSpPr>
        <p:spPr bwMode="auto">
          <a:xfrm>
            <a:off x="4319588" y="5614988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7" name="Oval 34"/>
          <p:cNvSpPr>
            <a:spLocks noChangeArrowheads="1"/>
          </p:cNvSpPr>
          <p:nvPr/>
        </p:nvSpPr>
        <p:spPr bwMode="auto">
          <a:xfrm>
            <a:off x="3598863" y="6335713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8" name="AutoShape 35"/>
          <p:cNvSpPr>
            <a:spLocks noChangeArrowheads="1"/>
          </p:cNvSpPr>
          <p:nvPr/>
        </p:nvSpPr>
        <p:spPr bwMode="auto">
          <a:xfrm>
            <a:off x="954088" y="450373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59" name="AutoShape 36"/>
          <p:cNvSpPr>
            <a:spLocks noChangeArrowheads="1"/>
          </p:cNvSpPr>
          <p:nvPr/>
        </p:nvSpPr>
        <p:spPr bwMode="auto">
          <a:xfrm>
            <a:off x="3854450" y="4546600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0" name="AutoShape 37"/>
          <p:cNvSpPr>
            <a:spLocks noChangeArrowheads="1"/>
          </p:cNvSpPr>
          <p:nvPr/>
        </p:nvSpPr>
        <p:spPr bwMode="auto">
          <a:xfrm>
            <a:off x="5318125" y="4594225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1" name="AutoShape 38"/>
          <p:cNvSpPr>
            <a:spLocks noChangeArrowheads="1"/>
          </p:cNvSpPr>
          <p:nvPr/>
        </p:nvSpPr>
        <p:spPr bwMode="auto">
          <a:xfrm>
            <a:off x="4341813" y="4826000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2" name="AutoShape 39"/>
          <p:cNvSpPr>
            <a:spLocks noChangeArrowheads="1"/>
          </p:cNvSpPr>
          <p:nvPr/>
        </p:nvSpPr>
        <p:spPr bwMode="auto">
          <a:xfrm>
            <a:off x="5084763" y="5546725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3" name="AutoShape 40"/>
          <p:cNvSpPr>
            <a:spLocks noChangeArrowheads="1"/>
          </p:cNvSpPr>
          <p:nvPr/>
        </p:nvSpPr>
        <p:spPr bwMode="auto">
          <a:xfrm>
            <a:off x="5595938" y="508158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4" name="AutoShape 41"/>
          <p:cNvSpPr>
            <a:spLocks noChangeArrowheads="1"/>
          </p:cNvSpPr>
          <p:nvPr/>
        </p:nvSpPr>
        <p:spPr bwMode="auto">
          <a:xfrm>
            <a:off x="5364163" y="6034088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5" name="AutoShape 42"/>
          <p:cNvSpPr>
            <a:spLocks noChangeArrowheads="1"/>
          </p:cNvSpPr>
          <p:nvPr/>
        </p:nvSpPr>
        <p:spPr bwMode="auto">
          <a:xfrm>
            <a:off x="4319588" y="6335713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6" name="AutoShape 43"/>
          <p:cNvSpPr>
            <a:spLocks noChangeArrowheads="1"/>
          </p:cNvSpPr>
          <p:nvPr/>
        </p:nvSpPr>
        <p:spPr bwMode="auto">
          <a:xfrm>
            <a:off x="3576638" y="5568950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7" name="AutoShape 44"/>
          <p:cNvSpPr>
            <a:spLocks noChangeArrowheads="1"/>
          </p:cNvSpPr>
          <p:nvPr/>
        </p:nvSpPr>
        <p:spPr bwMode="auto">
          <a:xfrm>
            <a:off x="931863" y="5246688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8" name="AutoShape 45"/>
          <p:cNvSpPr>
            <a:spLocks noChangeArrowheads="1"/>
          </p:cNvSpPr>
          <p:nvPr/>
        </p:nvSpPr>
        <p:spPr bwMode="auto">
          <a:xfrm>
            <a:off x="3995738" y="5846763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69" name="AutoShape 46"/>
          <p:cNvSpPr>
            <a:spLocks noChangeArrowheads="1"/>
          </p:cNvSpPr>
          <p:nvPr/>
        </p:nvSpPr>
        <p:spPr bwMode="auto">
          <a:xfrm>
            <a:off x="4019550" y="5172075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70" name="AutoShape 47"/>
          <p:cNvSpPr>
            <a:spLocks noChangeArrowheads="1"/>
          </p:cNvSpPr>
          <p:nvPr/>
        </p:nvSpPr>
        <p:spPr bwMode="auto">
          <a:xfrm>
            <a:off x="4926013" y="5172075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71" name="Oval 48"/>
          <p:cNvSpPr>
            <a:spLocks noChangeArrowheads="1"/>
          </p:cNvSpPr>
          <p:nvPr/>
        </p:nvSpPr>
        <p:spPr bwMode="auto">
          <a:xfrm>
            <a:off x="5040313" y="4941888"/>
            <a:ext cx="290512" cy="29051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72" name="AutoShape 49"/>
          <p:cNvSpPr>
            <a:spLocks noChangeArrowheads="1"/>
          </p:cNvSpPr>
          <p:nvPr/>
        </p:nvSpPr>
        <p:spPr bwMode="auto">
          <a:xfrm>
            <a:off x="4740275" y="5822950"/>
            <a:ext cx="288925" cy="266700"/>
          </a:xfrm>
          <a:prstGeom prst="triangle">
            <a:avLst>
              <a:gd name="adj" fmla="val 4999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95273" name="Rectangle 50"/>
          <p:cNvSpPr>
            <a:spLocks noChangeArrowheads="1"/>
          </p:cNvSpPr>
          <p:nvPr/>
        </p:nvSpPr>
        <p:spPr bwMode="auto">
          <a:xfrm>
            <a:off x="1243013" y="4479925"/>
            <a:ext cx="19351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= Octahedral</a:t>
            </a:r>
          </a:p>
        </p:txBody>
      </p:sp>
      <p:sp>
        <p:nvSpPr>
          <p:cNvPr id="95274" name="Rectangle 51"/>
          <p:cNvSpPr>
            <a:spLocks noChangeArrowheads="1"/>
          </p:cNvSpPr>
          <p:nvPr/>
        </p:nvSpPr>
        <p:spPr bwMode="auto">
          <a:xfrm>
            <a:off x="1276350" y="5176838"/>
            <a:ext cx="2003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  <a:latin typeface="Arial" panose="020B0604020202020204" pitchFamily="34" charset="0"/>
              </a:rPr>
              <a:t>= Tetrahedral</a:t>
            </a:r>
          </a:p>
        </p:txBody>
      </p:sp>
      <p:sp>
        <p:nvSpPr>
          <p:cNvPr id="95275" name="AutoShape 52"/>
          <p:cNvSpPr>
            <a:spLocks noChangeArrowheads="1"/>
          </p:cNvSpPr>
          <p:nvPr/>
        </p:nvSpPr>
        <p:spPr bwMode="auto">
          <a:xfrm>
            <a:off x="4602163" y="5324475"/>
            <a:ext cx="266700" cy="406400"/>
          </a:xfrm>
          <a:prstGeom prst="diamond">
            <a:avLst/>
          </a:prstGeom>
          <a:solidFill>
            <a:srgbClr val="D49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122E9B1-7002-414D-9C43-5EA12A112C49}" type="slidenum">
              <a:rPr lang="en-US" altLang="en-US" sz="1400" b="0"/>
              <a:pPr algn="l"/>
              <a:t>92</a:t>
            </a:fld>
            <a:endParaRPr lang="en-US" altLang="en-US" sz="1400" b="0"/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Cesium Chloride Structures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538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coordination number = 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800" smtClean="0">
                <a:cs typeface="Times New Roman" panose="02020603050405020304" pitchFamily="18" charset="0"/>
              </a:rPr>
              <a:t> of each Cl</a:t>
            </a:r>
            <a:r>
              <a:rPr lang="en-US" altLang="en-US" sz="28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cs typeface="Times New Roman" panose="02020603050405020304" pitchFamily="18" charset="0"/>
              </a:rPr>
              <a:t> (184 pm) inside the unit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cs typeface="Times New Roman" panose="02020603050405020304" pitchFamily="18" charset="0"/>
              </a:rPr>
              <a:t>whole Cs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cs typeface="Times New Roman" panose="02020603050405020304" pitchFamily="18" charset="0"/>
              </a:rPr>
              <a:t> (167 pm) inside the unit cell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b="1" smtClean="0">
                <a:solidFill>
                  <a:srgbClr val="7030A0"/>
                </a:solidFill>
                <a:cs typeface="Times New Roman" panose="02020603050405020304" pitchFamily="18" charset="0"/>
              </a:rPr>
              <a:t>cubic hole</a:t>
            </a:r>
            <a:r>
              <a:rPr lang="en-US" altLang="en-US" sz="240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cs typeface="Times New Roman" panose="02020603050405020304" pitchFamily="18" charset="0"/>
              </a:rPr>
              <a:t>= hole in simple cubic arrangement of Cl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smtClean="0">
                <a:cs typeface="Times New Roman" panose="02020603050405020304" pitchFamily="18" charset="0"/>
              </a:rPr>
              <a:t> ions</a:t>
            </a:r>
            <a:endParaRPr lang="en-US" altLang="en-US" sz="2400" baseline="30000" smtClean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cs typeface="Times New Roman" panose="02020603050405020304" pitchFamily="18" charset="0"/>
              </a:rPr>
              <a:t>Cs:Cl = 1: (8 </a:t>
            </a:r>
            <a:r>
              <a:rPr lang="en-US" altLang="en-US" sz="28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800" smtClean="0">
                <a:cs typeface="Times New Roman" panose="02020603050405020304" pitchFamily="18" charset="0"/>
              </a:rPr>
              <a:t> </a:t>
            </a:r>
            <a:r>
              <a:rPr lang="en-US" altLang="en-US" sz="2800" smtClean="0">
                <a:ea typeface="Lucida Grande"/>
                <a:cs typeface="Lucida Grande"/>
              </a:rPr>
              <a:t>⅛</a:t>
            </a:r>
            <a:r>
              <a:rPr lang="en-US" altLang="en-US" sz="2800" smtClean="0"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>
                <a:cs typeface="Times New Roman" panose="02020603050405020304" pitchFamily="18" charset="0"/>
              </a:rPr>
              <a:t>Therefore, the formula is CsCl.</a:t>
            </a:r>
          </a:p>
        </p:txBody>
      </p:sp>
      <p:pic>
        <p:nvPicPr>
          <p:cNvPr id="96261" name="Picture 5" descr="11_5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047875"/>
            <a:ext cx="29845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71C1DD9E-D93B-447F-B1E6-7D2C58EAF18B}" type="slidenum">
              <a:rPr lang="en-US" altLang="en-US" sz="1400" b="0"/>
              <a:pPr algn="l"/>
              <a:t>93</a:t>
            </a:fld>
            <a:endParaRPr lang="en-US" altLang="en-US" sz="1400" b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Rock Salt Structures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5943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coordination number = 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Cl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smtClean="0">
                <a:cs typeface="Times New Roman" panose="02020603050405020304" pitchFamily="18" charset="0"/>
              </a:rPr>
              <a:t> ions (181 pm) in a face-centered cubic arrangement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Lucida Grande"/>
                <a:cs typeface="Lucida Grande"/>
              </a:rPr>
              <a:t>⅛</a:t>
            </a:r>
            <a:r>
              <a:rPr lang="en-US" altLang="en-US" sz="2000" smtClean="0">
                <a:cs typeface="Times New Roman" panose="02020603050405020304" pitchFamily="18" charset="0"/>
              </a:rPr>
              <a:t> of each corner Cl</a:t>
            </a:r>
            <a:r>
              <a:rPr lang="en-US" altLang="en-US" sz="20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000" baseline="30000" smtClean="0"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½ of each face Cl</a:t>
            </a:r>
            <a:r>
              <a:rPr lang="en-US" altLang="en-US" sz="20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000" baseline="30000" smtClean="0"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cs typeface="Times New Roman" panose="02020603050405020304" pitchFamily="18" charset="0"/>
              </a:rPr>
              <a:t>inside the unit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each Na</a:t>
            </a:r>
            <a:r>
              <a:rPr lang="en-US" altLang="en-US" sz="2400" baseline="30000" smtClean="0">
                <a:cs typeface="Times New Roman" panose="02020603050405020304" pitchFamily="18" charset="0"/>
              </a:rPr>
              <a:t>+ </a:t>
            </a:r>
            <a:r>
              <a:rPr lang="en-US" altLang="en-US" sz="2400" smtClean="0">
                <a:cs typeface="Times New Roman" panose="02020603050405020304" pitchFamily="18" charset="0"/>
              </a:rPr>
              <a:t>(97 pm) in holes between Cl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baseline="30000" smtClean="0">
                <a:cs typeface="Times New Roman" panose="02020603050405020304" pitchFamily="18" charset="0"/>
              </a:rPr>
              <a:t> </a:t>
            </a:r>
            <a:endParaRPr lang="en-US" altLang="en-US" sz="2400" smtClean="0"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octahedral holes</a:t>
            </a:r>
            <a:endParaRPr lang="en-US" altLang="en-US" sz="200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1 in center of unit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¼ of each edge Na</a:t>
            </a:r>
            <a:r>
              <a:rPr lang="en-US" altLang="en-US" sz="20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Na:Cl =  (¼ 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12) + 1: (</a:t>
            </a:r>
            <a:r>
              <a:rPr lang="en-US" altLang="en-US" sz="2400" smtClean="0">
                <a:ea typeface="Lucida Grande"/>
                <a:cs typeface="Lucida Grande"/>
              </a:rPr>
              <a:t>⅛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8) + (½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6) = 4:4 = 1:1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Therefore, the formula is NaCl.</a:t>
            </a:r>
          </a:p>
        </p:txBody>
      </p:sp>
      <p:pic>
        <p:nvPicPr>
          <p:cNvPr id="97285" name="Picture 5" descr="11_5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136775"/>
            <a:ext cx="29384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2130EC48-1A27-43CD-A0C7-A2AE808485C1}" type="slidenum">
              <a:rPr lang="en-US" altLang="en-US" sz="1400" b="0"/>
              <a:pPr algn="l"/>
              <a:t>94</a:t>
            </a:fld>
            <a:endParaRPr lang="en-US" altLang="en-US" sz="1400" b="0"/>
          </a:p>
        </p:txBody>
      </p:sp>
      <p:pic>
        <p:nvPicPr>
          <p:cNvPr id="98307" name="Picture 5" descr="11_53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895475"/>
            <a:ext cx="32829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Zinc Blende Structures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5562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coordination number =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S</a:t>
            </a:r>
            <a:r>
              <a:rPr lang="en-US" altLang="en-US" sz="2400" baseline="30000" smtClean="0"/>
              <a:t>2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smtClean="0">
                <a:cs typeface="Times New Roman" panose="02020603050405020304" pitchFamily="18" charset="0"/>
              </a:rPr>
              <a:t> ions (184 pm) in a face-centered cubic arrangement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ea typeface="Lucida Grande"/>
                <a:cs typeface="Lucida Grande"/>
              </a:rPr>
              <a:t>⅛</a:t>
            </a:r>
            <a:r>
              <a:rPr lang="en-US" altLang="en-US" sz="2000" smtClean="0">
                <a:cs typeface="Times New Roman" panose="02020603050405020304" pitchFamily="18" charset="0"/>
              </a:rPr>
              <a:t> of each corner </a:t>
            </a:r>
            <a:r>
              <a:rPr lang="en-US" altLang="en-US" sz="2000" smtClean="0"/>
              <a:t>S</a:t>
            </a:r>
            <a:r>
              <a:rPr lang="en-US" altLang="en-US" sz="2000" baseline="30000" smtClean="0"/>
              <a:t>2</a:t>
            </a:r>
            <a:r>
              <a:rPr lang="en-US" altLang="en-US" sz="20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½ of each face </a:t>
            </a:r>
            <a:r>
              <a:rPr lang="en-US" altLang="en-US" sz="2000" smtClean="0"/>
              <a:t>S</a:t>
            </a:r>
            <a:r>
              <a:rPr lang="en-US" altLang="en-US" sz="2000" baseline="30000" smtClean="0"/>
              <a:t>2</a:t>
            </a:r>
            <a:r>
              <a:rPr lang="en-US" altLang="en-US" sz="20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each Zn</a:t>
            </a:r>
            <a:r>
              <a:rPr lang="en-US" altLang="en-US" sz="2400" baseline="30000" smtClean="0">
                <a:cs typeface="Times New Roman" panose="02020603050405020304" pitchFamily="18" charset="0"/>
              </a:rPr>
              <a:t>2+</a:t>
            </a:r>
            <a:r>
              <a:rPr lang="en-US" altLang="en-US" sz="2400" smtClean="0">
                <a:cs typeface="Times New Roman" panose="02020603050405020304" pitchFamily="18" charset="0"/>
              </a:rPr>
              <a:t> (74 pm) in holes between </a:t>
            </a:r>
            <a:r>
              <a:rPr lang="en-US" altLang="en-US" sz="2400" smtClean="0"/>
              <a:t>S</a:t>
            </a:r>
            <a:r>
              <a:rPr lang="en-US" altLang="en-US" sz="2400" baseline="30000" smtClean="0"/>
              <a:t>2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20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tetrahedral holes</a:t>
            </a:r>
            <a:endParaRPr lang="en-US" altLang="en-US" sz="200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1 whole in ½ the holes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Zn:S =  (4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1) : (</a:t>
            </a:r>
            <a:r>
              <a:rPr lang="en-US" altLang="en-US" sz="2400" smtClean="0">
                <a:ea typeface="Lucida Grande"/>
                <a:cs typeface="Lucida Grande"/>
              </a:rPr>
              <a:t>⅛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8) + (½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6) = 4:4 = 1:1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Therefore, the formula is ZnS.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B51CC4ED-F3F5-4BE1-AED3-07A82D7E097E}" type="slidenum">
              <a:rPr lang="en-US" altLang="en-US" sz="1400" b="0"/>
              <a:pPr algn="l"/>
              <a:t>95</a:t>
            </a:fld>
            <a:endParaRPr lang="en-US" altLang="en-US" sz="1400" b="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Fluorite Structures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5626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coordination number = 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/>
              <a:t>Ca</a:t>
            </a:r>
            <a:r>
              <a:rPr lang="en-US" altLang="en-US" sz="2400" baseline="30000" smtClean="0"/>
              <a:t>2</a:t>
            </a:r>
            <a:r>
              <a:rPr lang="en-US" altLang="en-US" sz="24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400" smtClean="0">
                <a:cs typeface="Times New Roman" panose="02020603050405020304" pitchFamily="18" charset="0"/>
              </a:rPr>
              <a:t> ions (99 pm) in a face-centered cubic arrangement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ea typeface="Lucida Grande"/>
                <a:cs typeface="Lucida Grande"/>
              </a:rPr>
              <a:t>⅛</a:t>
            </a:r>
            <a:r>
              <a:rPr lang="en-US" altLang="en-US" sz="2000" smtClean="0">
                <a:cs typeface="Times New Roman" panose="02020603050405020304" pitchFamily="18" charset="0"/>
              </a:rPr>
              <a:t> of each corner </a:t>
            </a:r>
            <a:r>
              <a:rPr lang="en-US" altLang="en-US" sz="2000" smtClean="0"/>
              <a:t>Ca</a:t>
            </a:r>
            <a:r>
              <a:rPr lang="en-US" altLang="en-US" sz="2000" baseline="30000" smtClean="0"/>
              <a:t>2+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½ of each face </a:t>
            </a:r>
            <a:r>
              <a:rPr lang="en-US" altLang="en-US" sz="2000" smtClean="0"/>
              <a:t>Ca</a:t>
            </a:r>
            <a:r>
              <a:rPr lang="en-US" altLang="en-US" sz="2000" baseline="30000" smtClean="0"/>
              <a:t>2</a:t>
            </a:r>
            <a:r>
              <a:rPr lang="en-US" altLang="en-US" sz="20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000" smtClean="0">
                <a:cs typeface="Times New Roman" panose="02020603050405020304" pitchFamily="18" charset="0"/>
              </a:rPr>
              <a:t> inside the unit cell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each F</a:t>
            </a:r>
            <a:r>
              <a:rPr lang="en-US" altLang="en-US" sz="2400" baseline="30000" smtClean="0">
                <a:ea typeface="ヒラギノ角ゴ Pro W3"/>
                <a:cs typeface="ヒラギノ角ゴ Pro W3"/>
              </a:rPr>
              <a:t>─</a:t>
            </a:r>
            <a:r>
              <a:rPr lang="en-US" altLang="en-US" sz="2400" smtClean="0">
                <a:cs typeface="Times New Roman" panose="02020603050405020304" pitchFamily="18" charset="0"/>
              </a:rPr>
              <a:t> (133 pm) in holes between </a:t>
            </a:r>
            <a:r>
              <a:rPr lang="en-US" altLang="en-US" sz="2400" smtClean="0"/>
              <a:t>Ca</a:t>
            </a:r>
            <a:r>
              <a:rPr lang="en-US" altLang="en-US" sz="2400" baseline="30000" smtClean="0"/>
              <a:t>2</a:t>
            </a:r>
            <a:r>
              <a:rPr lang="en-US" altLang="en-US" sz="24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</a:pPr>
            <a:r>
              <a:rPr lang="en-US" altLang="en-US" sz="20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tetrahedral holes</a:t>
            </a:r>
            <a:endParaRPr lang="en-US" altLang="en-US" sz="2000" smtClean="0">
              <a:solidFill>
                <a:schemeClr val="hlink"/>
              </a:solidFill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1 whole in all the holes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Ca:F = (</a:t>
            </a:r>
            <a:r>
              <a:rPr lang="en-US" altLang="en-US" sz="2400" smtClean="0">
                <a:ea typeface="Lucida Grande"/>
                <a:cs typeface="Lucida Grande"/>
              </a:rPr>
              <a:t>⅛</a:t>
            </a:r>
            <a:r>
              <a:rPr lang="en-US" altLang="en-US" sz="2400" smtClean="0">
                <a:cs typeface="Times New Roman" panose="02020603050405020304" pitchFamily="18" charset="0"/>
              </a:rPr>
              <a:t>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8) + (½ </a:t>
            </a:r>
            <a:r>
              <a:rPr lang="en-US" altLang="en-US" sz="2400" smtClean="0">
                <a:latin typeface="Arial Unicode MS" panose="020B0604020202020204" pitchFamily="34" charset="-128"/>
                <a:cs typeface="Times New Roman" panose="02020603050405020304" pitchFamily="18" charset="0"/>
              </a:rPr>
              <a:t>×</a:t>
            </a:r>
            <a:r>
              <a:rPr lang="en-US" altLang="en-US" sz="2400" smtClean="0">
                <a:cs typeface="Times New Roman" panose="02020603050405020304" pitchFamily="18" charset="0"/>
              </a:rPr>
              <a:t> 6): (8 × 1)  = 4:8 = 1:2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Therefore, the formula is CaF</a:t>
            </a:r>
            <a:r>
              <a:rPr lang="en-US" altLang="en-US" sz="2400" baseline="-25000" smtClean="0">
                <a:cs typeface="Times New Roman" panose="02020603050405020304" pitchFamily="18" charset="0"/>
              </a:rPr>
              <a:t>2</a:t>
            </a:r>
            <a:r>
              <a:rPr lang="en-US" altLang="en-US" sz="2400" smtClean="0">
                <a:cs typeface="Times New Roman" panose="02020603050405020304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fluorite structure common for 1:2 ratio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smtClean="0">
                <a:cs typeface="Times New Roman" panose="02020603050405020304" pitchFamily="18" charset="0"/>
              </a:rPr>
              <a:t>usually get the </a:t>
            </a:r>
            <a:r>
              <a:rPr lang="en-US" altLang="en-US" sz="2400" b="1" smtClean="0">
                <a:solidFill>
                  <a:schemeClr val="hlink"/>
                </a:solidFill>
                <a:cs typeface="Times New Roman" panose="02020603050405020304" pitchFamily="18" charset="0"/>
              </a:rPr>
              <a:t>antifluorite</a:t>
            </a:r>
            <a:r>
              <a:rPr lang="en-US" altLang="en-US" sz="2400" smtClean="0">
                <a:cs typeface="Times New Roman" panose="02020603050405020304" pitchFamily="18" charset="0"/>
              </a:rPr>
              <a:t> structure when the cation:anion ratio is 2:1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>
                <a:cs typeface="Times New Roman" panose="02020603050405020304" pitchFamily="18" charset="0"/>
              </a:rPr>
              <a:t>The anions occupy the lattice sites and the cations occupy the tetrahedral holes.</a:t>
            </a:r>
          </a:p>
        </p:txBody>
      </p:sp>
      <p:pic>
        <p:nvPicPr>
          <p:cNvPr id="99333" name="Picture 5" descr="11_5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52600"/>
            <a:ext cx="321945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A0B4583-CAF2-4908-9A8F-406C36AAE7CD}" type="slidenum">
              <a:rPr lang="en-US" altLang="en-US" sz="1400" b="0"/>
              <a:pPr algn="l"/>
              <a:t>96</a:t>
            </a:fld>
            <a:endParaRPr lang="en-US" altLang="en-US" sz="1400" b="0"/>
          </a:p>
        </p:txBody>
      </p:sp>
      <p:sp>
        <p:nvSpPr>
          <p:cNvPr id="10035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/>
              <a:t>Practice—Gallium arsenide crystallizes in a cubic closest-packed array of arsenide ions with gallium ions in ½ the tetrahedral holes. What is the ratio of gallium ions to arsenide ions in the structure and the empirical formula of the compound?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503488"/>
            <a:ext cx="592613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As = </a:t>
            </a:r>
            <a:r>
              <a:rPr lang="en-US" sz="3200" dirty="0" err="1">
                <a:latin typeface="+mn-lt"/>
              </a:rPr>
              <a:t>cpp</a:t>
            </a:r>
            <a:r>
              <a:rPr lang="en-US" sz="3200" dirty="0">
                <a:latin typeface="+mn-lt"/>
              </a:rPr>
              <a:t> = 4 atoms per unit 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189288"/>
            <a:ext cx="7529513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latin typeface="+mn-lt"/>
              </a:rPr>
              <a:t>Ga</a:t>
            </a:r>
            <a:r>
              <a:rPr lang="en-US" sz="3200" dirty="0">
                <a:latin typeface="+mn-lt"/>
              </a:rPr>
              <a:t> = ½ (8 tetrahedral holes per unit cell)</a:t>
            </a:r>
          </a:p>
          <a:p>
            <a:pPr>
              <a:defRPr/>
            </a:pPr>
            <a:r>
              <a:rPr lang="en-US" sz="3200" dirty="0" err="1">
                <a:latin typeface="+mn-lt"/>
              </a:rPr>
              <a:t>Ga</a:t>
            </a:r>
            <a:r>
              <a:rPr lang="en-US" sz="3200" dirty="0">
                <a:latin typeface="+mn-lt"/>
              </a:rPr>
              <a:t> = 4 atoms per unit cell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332288"/>
            <a:ext cx="7989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latin typeface="Arial" panose="020B0604020202020204" pitchFamily="34" charset="0"/>
              </a:rPr>
              <a:t>Ga:As = 4 atoms:4 atoms per unit cell = 1:1</a:t>
            </a:r>
          </a:p>
          <a:p>
            <a:r>
              <a:rPr lang="en-US" altLang="en-US" sz="3200">
                <a:latin typeface="Arial" panose="020B0604020202020204" pitchFamily="34" charset="0"/>
              </a:rPr>
              <a:t>The formula is GaAs.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5867400" y="2895600"/>
            <a:ext cx="2536825" cy="2314575"/>
            <a:chOff x="5334000" y="4038600"/>
            <a:chExt cx="2536825" cy="2314575"/>
          </a:xfrm>
        </p:grpSpPr>
        <p:sp>
          <p:nvSpPr>
            <p:cNvPr id="100360" name="Oval 2"/>
            <p:cNvSpPr>
              <a:spLocks noChangeArrowheads="1"/>
            </p:cNvSpPr>
            <p:nvPr/>
          </p:nvSpPr>
          <p:spPr bwMode="auto">
            <a:xfrm>
              <a:off x="6369050" y="4887912"/>
              <a:ext cx="546100" cy="546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1" name="Line 4"/>
            <p:cNvSpPr>
              <a:spLocks noChangeShapeType="1"/>
            </p:cNvSpPr>
            <p:nvPr/>
          </p:nvSpPr>
          <p:spPr bwMode="auto">
            <a:xfrm flipH="1">
              <a:off x="5614988" y="5716587"/>
              <a:ext cx="465137" cy="465138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2" name="Line 21"/>
            <p:cNvSpPr>
              <a:spLocks noChangeShapeType="1"/>
            </p:cNvSpPr>
            <p:nvPr/>
          </p:nvSpPr>
          <p:spPr bwMode="auto">
            <a:xfrm>
              <a:off x="6080125" y="4300537"/>
              <a:ext cx="0" cy="141605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3" name="Line 28"/>
            <p:cNvSpPr>
              <a:spLocks noChangeShapeType="1"/>
            </p:cNvSpPr>
            <p:nvPr/>
          </p:nvSpPr>
          <p:spPr bwMode="auto">
            <a:xfrm>
              <a:off x="6056313" y="5670550"/>
              <a:ext cx="1533525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64" name="Oval 36"/>
            <p:cNvSpPr>
              <a:spLocks noChangeArrowheads="1"/>
            </p:cNvSpPr>
            <p:nvPr/>
          </p:nvSpPr>
          <p:spPr bwMode="auto">
            <a:xfrm>
              <a:off x="6019800" y="5334000"/>
              <a:ext cx="546100" cy="5207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5" name="Oval 5"/>
            <p:cNvSpPr>
              <a:spLocks noChangeArrowheads="1"/>
            </p:cNvSpPr>
            <p:nvPr/>
          </p:nvSpPr>
          <p:spPr bwMode="auto">
            <a:xfrm>
              <a:off x="7324725" y="5427662"/>
              <a:ext cx="546100" cy="546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6" name="Oval 6"/>
            <p:cNvSpPr>
              <a:spLocks noChangeArrowheads="1"/>
            </p:cNvSpPr>
            <p:nvPr/>
          </p:nvSpPr>
          <p:spPr bwMode="auto">
            <a:xfrm>
              <a:off x="7273925" y="4051300"/>
              <a:ext cx="546100" cy="546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7" name="Oval 7"/>
            <p:cNvSpPr>
              <a:spLocks noChangeArrowheads="1"/>
            </p:cNvSpPr>
            <p:nvPr/>
          </p:nvSpPr>
          <p:spPr bwMode="auto">
            <a:xfrm>
              <a:off x="5797550" y="4038600"/>
              <a:ext cx="546100" cy="5461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8" name="Oval 22"/>
            <p:cNvSpPr>
              <a:spLocks noChangeArrowheads="1"/>
            </p:cNvSpPr>
            <p:nvPr/>
          </p:nvSpPr>
          <p:spPr bwMode="auto">
            <a:xfrm>
              <a:off x="6251575" y="5722937"/>
              <a:ext cx="546100" cy="5207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69" name="Oval 31"/>
            <p:cNvSpPr>
              <a:spLocks noChangeArrowheads="1"/>
            </p:cNvSpPr>
            <p:nvPr/>
          </p:nvSpPr>
          <p:spPr bwMode="auto">
            <a:xfrm rot="-1260000">
              <a:off x="5680075" y="4984750"/>
              <a:ext cx="512763" cy="512762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0" name="Oval 33"/>
            <p:cNvSpPr>
              <a:spLocks noChangeArrowheads="1"/>
            </p:cNvSpPr>
            <p:nvPr/>
          </p:nvSpPr>
          <p:spPr bwMode="auto">
            <a:xfrm>
              <a:off x="6100763" y="5130800"/>
              <a:ext cx="546100" cy="546100"/>
            </a:xfrm>
            <a:prstGeom prst="ellipse">
              <a:avLst/>
            </a:prstGeom>
            <a:solidFill>
              <a:srgbClr val="00FFFF">
                <a:alpha val="3098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1" name="Oval 36"/>
            <p:cNvSpPr>
              <a:spLocks noChangeArrowheads="1"/>
            </p:cNvSpPr>
            <p:nvPr/>
          </p:nvSpPr>
          <p:spPr bwMode="auto">
            <a:xfrm>
              <a:off x="5943600" y="4564062"/>
              <a:ext cx="546100" cy="5207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2" name="Oval 36"/>
            <p:cNvSpPr>
              <a:spLocks noChangeArrowheads="1"/>
            </p:cNvSpPr>
            <p:nvPr/>
          </p:nvSpPr>
          <p:spPr bwMode="auto">
            <a:xfrm>
              <a:off x="6781800" y="4432300"/>
              <a:ext cx="546100" cy="5207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3" name="Oval 36"/>
            <p:cNvSpPr>
              <a:spLocks noChangeArrowheads="1"/>
            </p:cNvSpPr>
            <p:nvPr/>
          </p:nvSpPr>
          <p:spPr bwMode="auto">
            <a:xfrm>
              <a:off x="6324600" y="4259262"/>
              <a:ext cx="546100" cy="5207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4" name="Oval 36"/>
            <p:cNvSpPr>
              <a:spLocks noChangeArrowheads="1"/>
            </p:cNvSpPr>
            <p:nvPr/>
          </p:nvSpPr>
          <p:spPr bwMode="auto">
            <a:xfrm>
              <a:off x="6715432" y="5294671"/>
              <a:ext cx="546100" cy="5207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5" name="AutoShape 23"/>
            <p:cNvSpPr>
              <a:spLocks noChangeArrowheads="1"/>
            </p:cNvSpPr>
            <p:nvPr/>
          </p:nvSpPr>
          <p:spPr bwMode="auto">
            <a:xfrm>
              <a:off x="5618163" y="4349750"/>
              <a:ext cx="1947862" cy="1784350"/>
            </a:xfrm>
            <a:prstGeom prst="cube">
              <a:avLst>
                <a:gd name="adj" fmla="val 24995"/>
              </a:avLst>
            </a:prstGeom>
            <a:noFill/>
            <a:ln w="508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5343525" y="4491037"/>
              <a:ext cx="546100" cy="546100"/>
            </a:xfrm>
            <a:prstGeom prst="ellipse">
              <a:avLst/>
            </a:prstGeom>
            <a:solidFill>
              <a:srgbClr val="00FFFF">
                <a:alpha val="3098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7" name="Oval 26"/>
            <p:cNvSpPr>
              <a:spLocks noChangeArrowheads="1"/>
            </p:cNvSpPr>
            <p:nvPr/>
          </p:nvSpPr>
          <p:spPr bwMode="auto">
            <a:xfrm>
              <a:off x="6823075" y="5807075"/>
              <a:ext cx="546100" cy="546100"/>
            </a:xfrm>
            <a:prstGeom prst="ellipse">
              <a:avLst/>
            </a:prstGeom>
            <a:solidFill>
              <a:srgbClr val="00FFFF">
                <a:alpha val="3098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8" name="Oval 27"/>
            <p:cNvSpPr>
              <a:spLocks noChangeArrowheads="1"/>
            </p:cNvSpPr>
            <p:nvPr/>
          </p:nvSpPr>
          <p:spPr bwMode="auto">
            <a:xfrm>
              <a:off x="5334000" y="5803900"/>
              <a:ext cx="546100" cy="546100"/>
            </a:xfrm>
            <a:prstGeom prst="ellipse">
              <a:avLst/>
            </a:prstGeom>
            <a:solidFill>
              <a:srgbClr val="00FFFF">
                <a:alpha val="3098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79" name="Oval 25"/>
            <p:cNvSpPr>
              <a:spLocks noChangeArrowheads="1"/>
            </p:cNvSpPr>
            <p:nvPr/>
          </p:nvSpPr>
          <p:spPr bwMode="auto">
            <a:xfrm>
              <a:off x="6796088" y="4503737"/>
              <a:ext cx="546100" cy="546100"/>
            </a:xfrm>
            <a:prstGeom prst="ellipse">
              <a:avLst/>
            </a:prstGeom>
            <a:solidFill>
              <a:srgbClr val="00FFFF">
                <a:alpha val="30980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0380" name="Oval 35"/>
            <p:cNvSpPr>
              <a:spLocks noChangeArrowheads="1"/>
            </p:cNvSpPr>
            <p:nvPr/>
          </p:nvSpPr>
          <p:spPr bwMode="auto">
            <a:xfrm rot="-1260000">
              <a:off x="7184787" y="4951650"/>
              <a:ext cx="512762" cy="512762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2117725" y="554038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MOLECULAR SOLIDS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07963" y="990600"/>
            <a:ext cx="88392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-  frozen noble gases, Ne</a:t>
            </a:r>
          </a:p>
          <a:p>
            <a:r>
              <a:rPr lang="en-US" altLang="en-US" sz="2800"/>
              <a:t>-  needs large number of atoms surrounding center for maximum attraction (see transparency)</a:t>
            </a:r>
          </a:p>
          <a:p>
            <a:r>
              <a:rPr lang="en-US" altLang="en-US" sz="2800"/>
              <a:t>-  </a:t>
            </a:r>
            <a:r>
              <a:rPr lang="en-US" altLang="en-US" sz="2800">
                <a:solidFill>
                  <a:srgbClr val="6600CC"/>
                </a:solidFill>
              </a:rPr>
              <a:t>close packing arrangement variations:</a:t>
            </a:r>
            <a:endParaRPr lang="en-US" altLang="en-US" sz="2800"/>
          </a:p>
          <a:p>
            <a:r>
              <a:rPr lang="en-US" altLang="en-US" sz="2800"/>
              <a:t>	 -- hexagonal close-packing structure (ABABABA…); 6-unit cell (hcp)</a:t>
            </a:r>
          </a:p>
          <a:p>
            <a:r>
              <a:rPr lang="en-US" altLang="en-US" sz="2800"/>
              <a:t>	 -- cubic close-packed structure (ccp);  ABC ABC ABC ...</a:t>
            </a:r>
          </a:p>
          <a:p>
            <a:r>
              <a:rPr lang="en-US" altLang="en-US" sz="2800"/>
              <a:t>	    Similar to FCC</a:t>
            </a:r>
          </a:p>
          <a:p>
            <a:endParaRPr lang="en-US" altLang="en-US" sz="2800"/>
          </a:p>
          <a:p>
            <a:r>
              <a:rPr lang="en-US" altLang="en-US" sz="2800"/>
              <a:t>Coordination number = the number of nearest neighbors; 12 for close-pack structures</a:t>
            </a:r>
          </a:p>
          <a:p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F8675AC9-2800-47A5-B8CA-700AFC8DA903}" type="slidenum">
              <a:rPr lang="en-US" altLang="en-US" sz="1400" b="0"/>
              <a:pPr algn="l"/>
              <a:t>98</a:t>
            </a:fld>
            <a:endParaRPr lang="en-US" altLang="en-US" sz="1400" b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Molecular Solids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37588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lattice sites are occupied by molecules.</a:t>
            </a:r>
          </a:p>
          <a:p>
            <a:pPr lvl="1" eaLnBrk="1" hangingPunct="1"/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, H</a:t>
            </a:r>
            <a:r>
              <a:rPr lang="en-US" altLang="en-US" baseline="-25000" smtClean="0"/>
              <a:t>2</a:t>
            </a:r>
            <a:r>
              <a:rPr lang="en-US" altLang="en-US" smtClean="0"/>
              <a:t>O, C</a:t>
            </a:r>
            <a:r>
              <a:rPr lang="en-US" altLang="en-US" baseline="-25000" smtClean="0"/>
              <a:t>12</a:t>
            </a:r>
            <a:r>
              <a:rPr lang="en-US" altLang="en-US" smtClean="0"/>
              <a:t>H</a:t>
            </a:r>
            <a:r>
              <a:rPr lang="en-US" altLang="en-US" baseline="-25000" smtClean="0"/>
              <a:t>22</a:t>
            </a:r>
            <a:r>
              <a:rPr lang="en-US" altLang="en-US" smtClean="0"/>
              <a:t>O</a:t>
            </a:r>
            <a:r>
              <a:rPr lang="en-US" altLang="en-US" baseline="-25000" smtClean="0"/>
              <a:t>11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The molecules are held together by intermolecular attractive forces.</a:t>
            </a:r>
          </a:p>
          <a:p>
            <a:pPr lvl="1" eaLnBrk="1" hangingPunct="1"/>
            <a:r>
              <a:rPr lang="en-US" altLang="en-US" smtClean="0"/>
              <a:t>dispersion forces, dipole</a:t>
            </a:r>
            <a:r>
              <a:rPr lang="en-US" altLang="en-US" smtClean="0">
                <a:cs typeface="Arial" panose="020B0604020202020204" pitchFamily="34" charset="0"/>
              </a:rPr>
              <a:t>–dipole</a:t>
            </a:r>
            <a:r>
              <a:rPr lang="en-US" altLang="en-US" smtClean="0"/>
              <a:t> attractions, and H-bonds</a:t>
            </a:r>
          </a:p>
          <a:p>
            <a:pPr eaLnBrk="1" hangingPunct="1"/>
            <a:r>
              <a:rPr lang="en-US" altLang="en-US" smtClean="0"/>
              <a:t>Because the attractive forces are weak, they tend to have low melting points.</a:t>
            </a:r>
          </a:p>
          <a:p>
            <a:pPr lvl="1" eaLnBrk="1" hangingPunct="1"/>
            <a:r>
              <a:rPr lang="en-US" altLang="en-US" smtClean="0"/>
              <a:t>generally &lt;300 °C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099A4DB9-CDC4-448B-9F62-6C542C6EBDBD}" type="slidenum">
              <a:rPr lang="en-US" altLang="en-US" sz="1400" b="0"/>
              <a:pPr algn="l"/>
              <a:t>99</a:t>
            </a:fld>
            <a:endParaRPr lang="en-US" altLang="en-US" sz="1400" b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Nonbonding Atomic Solids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noble gases in solid form</a:t>
            </a:r>
          </a:p>
          <a:p>
            <a:pPr eaLnBrk="1" hangingPunct="1"/>
            <a:r>
              <a:rPr lang="en-US" altLang="en-US" smtClean="0"/>
              <a:t>solid held together by weak dispersion forces</a:t>
            </a:r>
          </a:p>
          <a:p>
            <a:pPr lvl="1" eaLnBrk="1" hangingPunct="1"/>
            <a:r>
              <a:rPr lang="en-US" altLang="en-US" smtClean="0"/>
              <a:t>very low melting</a:t>
            </a:r>
          </a:p>
          <a:p>
            <a:pPr eaLnBrk="1" hangingPunct="1"/>
            <a:r>
              <a:rPr lang="en-US" altLang="en-US" smtClean="0"/>
              <a:t>tend to arrange atoms in closest-packed structure</a:t>
            </a:r>
          </a:p>
          <a:p>
            <a:pPr lvl="1" eaLnBrk="1" hangingPunct="1"/>
            <a:r>
              <a:rPr lang="en-US" altLang="en-US" smtClean="0"/>
              <a:t>either hexagonal cp or cubic cp</a:t>
            </a:r>
          </a:p>
          <a:p>
            <a:pPr lvl="1" eaLnBrk="1" hangingPunct="1"/>
            <a:r>
              <a:rPr lang="en-US" altLang="en-US" smtClean="0"/>
              <a:t>maximizes attractive forces and minimizes 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6711</Words>
  <Application>Microsoft Office PowerPoint</Application>
  <PresentationFormat>On-screen Show (4:3)</PresentationFormat>
  <Paragraphs>1150</Paragraphs>
  <Slides>110</Slides>
  <Notes>87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22" baseType="lpstr">
      <vt:lpstr>Times New Roman</vt:lpstr>
      <vt:lpstr>Arial</vt:lpstr>
      <vt:lpstr>Calibri</vt:lpstr>
      <vt:lpstr>Symbol</vt:lpstr>
      <vt:lpstr>Lucida Grande</vt:lpstr>
      <vt:lpstr>Comic Sans MS</vt:lpstr>
      <vt:lpstr>Wingdings</vt:lpstr>
      <vt:lpstr>ヒラギノ角ゴ Pro W3</vt:lpstr>
      <vt:lpstr>Arial Unicode MS</vt:lpstr>
      <vt:lpstr>Default Design</vt:lpstr>
      <vt:lpstr>1_Default Design</vt:lpstr>
      <vt:lpstr>Microsoft PowerPoint Slide</vt:lpstr>
      <vt:lpstr>Properties of the  Three Phases of Matter</vt:lpstr>
      <vt:lpstr>Degrees of Freedom</vt:lpstr>
      <vt:lpstr>States and Degrees of Freedom</vt:lpstr>
      <vt:lpstr>PowerPoint Presentation</vt:lpstr>
      <vt:lpstr>PowerPoint Presentation</vt:lpstr>
      <vt:lpstr>Sublimation and Deposition</vt:lpstr>
      <vt:lpstr>Sublimation</vt:lpstr>
      <vt:lpstr>Phase Diagrams</vt:lpstr>
      <vt:lpstr>Phase Diagrams</vt:lpstr>
      <vt:lpstr>PowerPoint Presentation</vt:lpstr>
      <vt:lpstr>The Critical Point</vt:lpstr>
      <vt:lpstr>Phase Diagram of Water</vt:lpstr>
      <vt:lpstr>PowerPoint Presentation</vt:lpstr>
      <vt:lpstr>Morphic Forms of Ice</vt:lpstr>
      <vt:lpstr>PowerPoint Presentation</vt:lpstr>
      <vt:lpstr>Practice—Consider the phase diagram of CO2 shown. What phase(s) is (are) present at each of the following conditions?</vt:lpstr>
      <vt:lpstr>Supercritical Fluid</vt:lpstr>
      <vt:lpstr>PowerPoint Presentation</vt:lpstr>
      <vt:lpstr>Heat of Fusion</vt:lpstr>
      <vt:lpstr>Heating Curve of Water</vt:lpstr>
      <vt:lpstr>PowerPoint Presentation</vt:lpstr>
      <vt:lpstr>PowerPoint Presentation</vt:lpstr>
      <vt:lpstr>Practice—How much heat is needed to raise the temperature of a 12.0-g benzene sample from −10.0 °C to 25.0 °C?</vt:lpstr>
      <vt:lpstr>PowerPoint Presentation</vt:lpstr>
      <vt:lpstr>PowerPoint Presentation</vt:lpstr>
      <vt:lpstr>Why are molecules attracted to each other? </vt:lpstr>
      <vt:lpstr>Trends in the Strength of  Intermolecular Attraction </vt:lpstr>
      <vt:lpstr>PowerPoint Presentation</vt:lpstr>
      <vt:lpstr>PowerPoint Presentation</vt:lpstr>
      <vt:lpstr>Size of the Induced Dipole</vt:lpstr>
      <vt:lpstr>Effect of Molecular Size on Size of Dispersion Force</vt:lpstr>
      <vt:lpstr>Effect of Molecular Shape on Size of Dispersion Force</vt:lpstr>
      <vt:lpstr>PowerPoint Presentation</vt:lpstr>
      <vt:lpstr>PowerPoint Presentation</vt:lpstr>
      <vt:lpstr>Example 11.1b Determine if dipole–dipole attractions occur between CH2Cl2 molecules.</vt:lpstr>
      <vt:lpstr>PowerPoint Presentation</vt:lpstr>
      <vt:lpstr>H-Bonding</vt:lpstr>
      <vt:lpstr>H-Bonding in Water</vt:lpstr>
      <vt:lpstr>PowerPoint Presentation</vt:lpstr>
      <vt:lpstr>PowerPoint Presentation</vt:lpstr>
      <vt:lpstr>Attractive Forces and Solubility</vt:lpstr>
      <vt:lpstr>Polar Solvents</vt:lpstr>
      <vt:lpstr>Ion–Dipole Attraction</vt:lpstr>
      <vt:lpstr>PowerPoint Presentation</vt:lpstr>
      <vt:lpstr>Liquids</vt:lpstr>
      <vt:lpstr>PowerPoint Presentation</vt:lpstr>
      <vt:lpstr>1. Factors Affecting Viscosity</vt:lpstr>
      <vt:lpstr>2. Surface Tension</vt:lpstr>
      <vt:lpstr>Factors Affecting  Surface Tension</vt:lpstr>
      <vt:lpstr>PowerPoint Presentation</vt:lpstr>
      <vt:lpstr>Meniscus</vt:lpstr>
      <vt:lpstr>PowerPoint Presentation</vt:lpstr>
      <vt:lpstr>1. Vapor Pressure Curves</vt:lpstr>
      <vt:lpstr>2. Changing the Container’s Volume Disturbs the Equilibrium</vt:lpstr>
      <vt:lpstr>Practice—Which of the following is the most volatile?</vt:lpstr>
      <vt:lpstr>Practice—Which of the following has the strongest intermolecular attractions?</vt:lpstr>
      <vt:lpstr>Practice—Which of the following has the highest normal boiling point?</vt:lpstr>
      <vt:lpstr>3. Effect of Intermolecular Attraction on Evaporation and Condensation</vt:lpstr>
      <vt:lpstr>PowerPoint Presentation</vt:lpstr>
      <vt:lpstr>Clausius–Clapeyron Equation</vt:lpstr>
      <vt:lpstr>Clausius–Clapeyron Equation Two-Point Form</vt:lpstr>
      <vt:lpstr>Example 11.5 Calculate the vapor pressure of methanol at 12.0 °C.</vt:lpstr>
      <vt:lpstr>Calculate the vapor pressure of water at 25.0 °C.</vt:lpstr>
      <vt:lpstr>SOLIDS</vt:lpstr>
      <vt:lpstr>Solids</vt:lpstr>
      <vt:lpstr>PowerPoint Presentation</vt:lpstr>
      <vt:lpstr>Crystal Lattice</vt:lpstr>
      <vt:lpstr>Unit Cells</vt:lpstr>
      <vt:lpstr>7 Unit Cells</vt:lpstr>
      <vt:lpstr>Unit Cells</vt:lpstr>
      <vt:lpstr>Cubic Unit Cells</vt:lpstr>
      <vt:lpstr>Cubic Unit Cells— Simple Cubic</vt:lpstr>
      <vt:lpstr>Simple Cubic</vt:lpstr>
      <vt:lpstr>Cubic Unit Cells— Body-Centered Cubic</vt:lpstr>
      <vt:lpstr>Body-Centered Cubic</vt:lpstr>
      <vt:lpstr>Cubic Unit Cells— Face-Centered Cubic</vt:lpstr>
      <vt:lpstr>Face-Centered Cubic</vt:lpstr>
      <vt:lpstr>Example 11.6 Calculate the density of Al if it crystallizes in a fcc and has a radius of 143 pm.</vt:lpstr>
      <vt:lpstr>Closest-Packed Structures First Layer</vt:lpstr>
      <vt:lpstr>Closest-Packed Structures— Second Layer</vt:lpstr>
      <vt:lpstr>Closest-Packed Structures— Third Layer, with Offset 2nd Layer</vt:lpstr>
      <vt:lpstr>Hexagonal Closest-Packed Structures</vt:lpstr>
      <vt:lpstr>Cubic Closest-Packed Structures</vt:lpstr>
      <vt:lpstr>PowerPoint Presentation</vt:lpstr>
      <vt:lpstr>PowerPoint Presentation</vt:lpstr>
      <vt:lpstr>PowerPoint Presentation</vt:lpstr>
      <vt:lpstr>PowerPoint Presentation</vt:lpstr>
      <vt:lpstr>Ionic Solids</vt:lpstr>
      <vt:lpstr>Ionic Crystals</vt:lpstr>
      <vt:lpstr>Lattice Holes</vt:lpstr>
      <vt:lpstr>Lattice Holes</vt:lpstr>
      <vt:lpstr>Cesium Chloride Structures</vt:lpstr>
      <vt:lpstr>Rock Salt Structures</vt:lpstr>
      <vt:lpstr>Zinc Blende Structures</vt:lpstr>
      <vt:lpstr>Fluorite Structures</vt:lpstr>
      <vt:lpstr>Practice—Gallium arsenide crystallizes in a cubic closest-packed array of arsenide ions with gallium ions in ½ the tetrahedral holes. What is the ratio of gallium ions to arsenide ions in the structure and the empirical formula of the compound?</vt:lpstr>
      <vt:lpstr>PowerPoint Presentation</vt:lpstr>
      <vt:lpstr>Molecular Solids</vt:lpstr>
      <vt:lpstr>Nonbonding Atomic Solids</vt:lpstr>
      <vt:lpstr>PowerPoint Presentation</vt:lpstr>
      <vt:lpstr>Metallic Atomic Solids</vt:lpstr>
      <vt:lpstr>Metallic Structure</vt:lpstr>
      <vt:lpstr>Metallic Bonding</vt:lpstr>
      <vt:lpstr>Crystal Structure of Metals at Room Temperature</vt:lpstr>
      <vt:lpstr>Network Covalent Solids</vt:lpstr>
      <vt:lpstr>The Diamond Structure— a Three-Dimensional Network</vt:lpstr>
      <vt:lpstr>Properties of Diamond </vt:lpstr>
      <vt:lpstr>The Graphite Structure— a Two-Dimensional Network</vt:lpstr>
      <vt:lpstr>Properties of Graphite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terry boan</dc:creator>
  <cp:lastModifiedBy>Boan, Terry A</cp:lastModifiedBy>
  <cp:revision>73</cp:revision>
  <dcterms:created xsi:type="dcterms:W3CDTF">2005-11-14T18:46:29Z</dcterms:created>
  <dcterms:modified xsi:type="dcterms:W3CDTF">2020-06-04T20:29:39Z</dcterms:modified>
</cp:coreProperties>
</file>