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sldIdLst>
    <p:sldId id="338" r:id="rId2"/>
    <p:sldId id="296" r:id="rId3"/>
    <p:sldId id="297" r:id="rId4"/>
    <p:sldId id="298" r:id="rId5"/>
    <p:sldId id="299" r:id="rId6"/>
    <p:sldId id="280" r:id="rId7"/>
    <p:sldId id="300" r:id="rId8"/>
    <p:sldId id="301" r:id="rId9"/>
    <p:sldId id="292" r:id="rId10"/>
    <p:sldId id="281" r:id="rId11"/>
    <p:sldId id="302" r:id="rId12"/>
    <p:sldId id="303" r:id="rId13"/>
    <p:sldId id="304" r:id="rId14"/>
    <p:sldId id="305" r:id="rId15"/>
    <p:sldId id="293" r:id="rId16"/>
    <p:sldId id="306" r:id="rId17"/>
    <p:sldId id="282" r:id="rId18"/>
    <p:sldId id="307" r:id="rId19"/>
    <p:sldId id="278" r:id="rId20"/>
    <p:sldId id="295" r:id="rId21"/>
    <p:sldId id="284" r:id="rId22"/>
    <p:sldId id="283" r:id="rId23"/>
    <p:sldId id="308" r:id="rId24"/>
    <p:sldId id="309" r:id="rId25"/>
    <p:sldId id="310" r:id="rId26"/>
    <p:sldId id="311" r:id="rId27"/>
    <p:sldId id="294" r:id="rId28"/>
    <p:sldId id="279" r:id="rId29"/>
    <p:sldId id="287" r:id="rId30"/>
    <p:sldId id="313" r:id="rId31"/>
    <p:sldId id="314" r:id="rId32"/>
    <p:sldId id="315" r:id="rId33"/>
    <p:sldId id="316" r:id="rId34"/>
    <p:sldId id="312" r:id="rId35"/>
    <p:sldId id="269" r:id="rId36"/>
    <p:sldId id="317" r:id="rId37"/>
    <p:sldId id="318" r:id="rId38"/>
    <p:sldId id="319" r:id="rId39"/>
    <p:sldId id="320" r:id="rId40"/>
    <p:sldId id="321" r:id="rId41"/>
    <p:sldId id="322" r:id="rId42"/>
    <p:sldId id="323" r:id="rId43"/>
    <p:sldId id="324" r:id="rId44"/>
    <p:sldId id="325" r:id="rId45"/>
    <p:sldId id="288" r:id="rId46"/>
    <p:sldId id="289" r:id="rId47"/>
    <p:sldId id="270" r:id="rId48"/>
    <p:sldId id="272" r:id="rId49"/>
    <p:sldId id="286" r:id="rId50"/>
    <p:sldId id="285" r:id="rId51"/>
    <p:sldId id="271" r:id="rId52"/>
    <p:sldId id="290" r:id="rId53"/>
    <p:sldId id="273" r:id="rId54"/>
    <p:sldId id="274" r:id="rId55"/>
    <p:sldId id="291"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275" r:id="rId69"/>
    <p:sldId id="276" r:id="rId70"/>
    <p:sldId id="277" r:id="rId7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50021"/>
    <a:srgbClr val="000099"/>
    <a:srgbClr val="339933"/>
    <a:srgbClr val="800000"/>
    <a:srgbClr val="666633"/>
    <a:srgbClr val="CC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16T10:28:19.259" idx="1">
    <p:pos x="4281" y="1957"/>
    <p:text>Was this called to be set with figure?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A07905F4-8192-40D4-B7F6-4B162DFC3016}" type="datetimeFigureOut">
              <a:rPr lang="en-US"/>
              <a:pPr>
                <a:defRPr/>
              </a:pPr>
              <a:t>6/4/2020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5400319-F466-4921-9C71-EE2D56E36D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3E7476-65B1-42D3-A111-A15310BCE1B4}"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E57F07-E350-406E-A22C-A8072D7F4326}" type="slidenum">
              <a:rPr lang="en-US" altLang="en-US" sz="1200"/>
              <a:pPr/>
              <a:t>22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66B87E-FAED-4EE5-BC64-04E136262230}" type="slidenum">
              <a:rPr lang="en-US" altLang="en-US" sz="1200"/>
              <a:pPr/>
              <a:t>27</a:t>
            </a:fld>
            <a:endParaRPr lang="en-US" altLang="en-US" sz="1200"/>
          </a:p>
        </p:txBody>
      </p:sp>
      <p:sp>
        <p:nvSpPr>
          <p:cNvPr id="901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7D31CF-331C-4A08-8482-04A2A7508FB6}" type="slidenum">
              <a:rPr lang="en-US" altLang="en-US" sz="1200"/>
              <a:pPr/>
              <a:t>28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A4D370-5AA2-4DC9-BA0A-6769186EBEBB}" type="slidenum">
              <a:rPr lang="en-US" altLang="en-US" sz="1200"/>
              <a:pPr/>
              <a:t>29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53FA9D-3E9C-468F-89D9-21731C6AE753}" type="slidenum">
              <a:rPr lang="en-US" altLang="en-US" sz="1200"/>
              <a:pPr/>
              <a:t>35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997DD1-1660-4B1D-A546-0A7D9D0D655F}" type="slidenum">
              <a:rPr lang="en-US" altLang="en-US" sz="1200"/>
              <a:pPr/>
              <a:t>45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062F29-0040-46C6-8ACE-E07F41BE2DC5}" type="slidenum">
              <a:rPr lang="en-US" altLang="en-US" sz="1200"/>
              <a:pPr/>
              <a:t>46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B5954F-4F76-4566-B16D-74A18EB057C3}" type="slidenum">
              <a:rPr lang="en-US" altLang="en-US" sz="1200"/>
              <a:pPr/>
              <a:t>47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795E6F-AF16-4839-9AAF-5A0C7DC00DBC}" type="slidenum">
              <a:rPr lang="en-US" altLang="en-US" sz="1200"/>
              <a:pPr/>
              <a:t>48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22576F-6964-412B-B9E1-741CC5AF40E7}" type="slidenum">
              <a:rPr lang="en-US" altLang="en-US" sz="1200"/>
              <a:pPr/>
              <a:t>49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487055-2B6C-44E4-8837-4DB5DC921A78}" type="slidenum">
              <a:rPr lang="en-US" altLang="en-US" sz="1200"/>
              <a:pPr/>
              <a:t>6</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A6B793-E58F-4778-A07F-7EA3248ACDF9}" type="slidenum">
              <a:rPr lang="en-US" altLang="en-US" sz="1200"/>
              <a:pPr/>
              <a:t>50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183F92-089D-41EC-9153-31649AAF64EA}" type="slidenum">
              <a:rPr lang="en-US" altLang="en-US" sz="1200"/>
              <a:pPr/>
              <a:t>51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855E2E-920D-4C8C-952F-29AF120FC9A0}" type="slidenum">
              <a:rPr lang="en-US" altLang="en-US" sz="1200"/>
              <a:pPr/>
              <a:t>52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0E479D-58AE-4B2F-BB4E-6AFC5E4AF83E}" type="slidenum">
              <a:rPr lang="en-US" altLang="en-US" sz="1200"/>
              <a:pPr/>
              <a:t>53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3E2BAE-0F52-48AB-9ABC-314AFDAECDB9}" type="slidenum">
              <a:rPr lang="en-US" altLang="en-US" sz="1200"/>
              <a:pPr/>
              <a:t>54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AD3714-B213-466B-9493-0C9B916A641F}" type="slidenum">
              <a:rPr lang="en-US" altLang="en-US" sz="1200"/>
              <a:pPr/>
              <a:t>55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0C22FC-850D-4CFD-B954-2B8433E93F83}" type="slidenum">
              <a:rPr lang="en-US" altLang="en-US" sz="1200">
                <a:latin typeface="Arial" panose="020B0604020202020204" pitchFamily="34" charset="0"/>
                <a:ea typeface="MS PGothic" panose="020B0600070205080204" pitchFamily="34" charset="-128"/>
              </a:rPr>
              <a:pPr/>
              <a:t>56</a:t>
            </a:fld>
            <a:endParaRPr lang="en-US" altLang="en-US" sz="1200">
              <a:latin typeface="Arial" panose="020B0604020202020204" pitchFamily="34" charset="0"/>
              <a:ea typeface="MS PGothic" panose="020B0600070205080204"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BE721E-6C6E-479C-B659-F495B9EB8AF6}" type="slidenum">
              <a:rPr lang="en-US" altLang="en-US" sz="1200">
                <a:latin typeface="Arial" panose="020B0604020202020204" pitchFamily="34" charset="0"/>
                <a:ea typeface="MS PGothic" panose="020B0600070205080204" pitchFamily="34" charset="-128"/>
              </a:rPr>
              <a:pPr/>
              <a:t>57</a:t>
            </a:fld>
            <a:endParaRPr lang="en-US" altLang="en-US" sz="1200">
              <a:latin typeface="Arial" panose="020B0604020202020204" pitchFamily="34" charset="0"/>
              <a:ea typeface="MS PGothic" panose="020B0600070205080204"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C7C0CD-6605-4D5F-A320-B83D4714454B}" type="slidenum">
              <a:rPr lang="en-US" altLang="en-US" sz="1200">
                <a:latin typeface="Arial" panose="020B0604020202020204" pitchFamily="34" charset="0"/>
                <a:ea typeface="MS PGothic" panose="020B0600070205080204" pitchFamily="34" charset="-128"/>
              </a:rPr>
              <a:pPr/>
              <a:t>58</a:t>
            </a:fld>
            <a:endParaRPr lang="en-US" altLang="en-US" sz="1200">
              <a:latin typeface="Arial" panose="020B0604020202020204" pitchFamily="34" charset="0"/>
              <a:ea typeface="MS PGothic" panose="020B0600070205080204"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5A42BC-638A-45A4-934E-5218000B8887}" type="slidenum">
              <a:rPr lang="en-US" altLang="en-US" sz="1200">
                <a:latin typeface="Arial" panose="020B0604020202020204" pitchFamily="34" charset="0"/>
                <a:ea typeface="MS PGothic" panose="020B0600070205080204" pitchFamily="34" charset="-128"/>
              </a:rPr>
              <a:pPr/>
              <a:t>59</a:t>
            </a:fld>
            <a:endParaRPr lang="en-US" altLang="en-US" sz="1200">
              <a:latin typeface="Arial" panose="020B0604020202020204" pitchFamily="34" charset="0"/>
              <a:ea typeface="MS PGothic" panose="020B0600070205080204" pitchFamily="34" charset="-128"/>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4628BF-24B2-4378-9D3C-15740BC8DF9C}" type="slidenum">
              <a:rPr lang="en-US" altLang="en-US" sz="1200"/>
              <a:pPr/>
              <a:t>9</a:t>
            </a:fld>
            <a:endParaRPr lang="en-US" altLang="en-US" sz="1200"/>
          </a:p>
        </p:txBody>
      </p:sp>
      <p:sp>
        <p:nvSpPr>
          <p:cNvPr id="819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C1132E-7A5B-4046-AE33-5638E66C4DD2}" type="slidenum">
              <a:rPr lang="en-US" altLang="en-US" sz="1200">
                <a:latin typeface="Arial" panose="020B0604020202020204" pitchFamily="34" charset="0"/>
                <a:ea typeface="MS PGothic" panose="020B0600070205080204" pitchFamily="34" charset="-128"/>
              </a:rPr>
              <a:pPr/>
              <a:t>60</a:t>
            </a:fld>
            <a:endParaRPr lang="en-US" altLang="en-US" sz="1200">
              <a:latin typeface="Arial" panose="020B0604020202020204" pitchFamily="34" charset="0"/>
              <a:ea typeface="MS PGothic" panose="020B0600070205080204" pitchFamily="34" charset="-128"/>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FC906F-6B10-44F9-8549-B80AED443C9D}" type="slidenum">
              <a:rPr lang="en-US" altLang="en-US" sz="1200">
                <a:latin typeface="Arial" panose="020B0604020202020204" pitchFamily="34" charset="0"/>
                <a:ea typeface="MS PGothic" panose="020B0600070205080204" pitchFamily="34" charset="-128"/>
              </a:rPr>
              <a:pPr/>
              <a:t>61</a:t>
            </a:fld>
            <a:endParaRPr lang="en-US" altLang="en-US" sz="1200">
              <a:latin typeface="Arial" panose="020B0604020202020204" pitchFamily="34" charset="0"/>
              <a:ea typeface="MS PGothic" panose="020B0600070205080204" pitchFamily="34" charset="-128"/>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621909-6636-4F32-8D5D-21E1CE5BF33A}" type="slidenum">
              <a:rPr lang="en-US" altLang="en-US" sz="1200">
                <a:latin typeface="Arial" panose="020B0604020202020204" pitchFamily="34" charset="0"/>
                <a:ea typeface="MS PGothic" panose="020B0600070205080204" pitchFamily="34" charset="-128"/>
              </a:rPr>
              <a:pPr/>
              <a:t>62</a:t>
            </a:fld>
            <a:endParaRPr lang="en-US" altLang="en-US" sz="1200">
              <a:latin typeface="Arial" panose="020B0604020202020204" pitchFamily="34" charset="0"/>
              <a:ea typeface="MS PGothic" panose="020B0600070205080204" pitchFamily="34"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9FA57D-820F-419D-BC0C-EE89F6C49B4C}" type="slidenum">
              <a:rPr lang="en-US" altLang="en-US" sz="1200">
                <a:latin typeface="Arial" panose="020B0604020202020204" pitchFamily="34" charset="0"/>
                <a:ea typeface="MS PGothic" panose="020B0600070205080204" pitchFamily="34" charset="-128"/>
              </a:rPr>
              <a:pPr/>
              <a:t>63</a:t>
            </a:fld>
            <a:endParaRPr lang="en-US" altLang="en-US" sz="1200">
              <a:latin typeface="Arial" panose="020B0604020202020204" pitchFamily="34" charset="0"/>
              <a:ea typeface="MS PGothic" panose="020B0600070205080204" pitchFamily="34" charset="-128"/>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357AD1-402E-43CB-83E2-2AB548717754}" type="slidenum">
              <a:rPr lang="en-US" altLang="en-US" sz="1200">
                <a:latin typeface="Arial" panose="020B0604020202020204" pitchFamily="34" charset="0"/>
                <a:ea typeface="MS PGothic" panose="020B0600070205080204" pitchFamily="34" charset="-128"/>
              </a:rPr>
              <a:pPr/>
              <a:t>64</a:t>
            </a:fld>
            <a:endParaRPr lang="en-US" altLang="en-US" sz="1200">
              <a:latin typeface="Arial" panose="020B0604020202020204" pitchFamily="34" charset="0"/>
              <a:ea typeface="MS PGothic" panose="020B0600070205080204" pitchFamily="34" charset="-128"/>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A9F887-C4D1-4A1D-9384-22B1E34A1D34}" type="slidenum">
              <a:rPr lang="en-US" altLang="en-US" sz="1200">
                <a:latin typeface="Arial" panose="020B0604020202020204" pitchFamily="34" charset="0"/>
                <a:ea typeface="MS PGothic" panose="020B0600070205080204" pitchFamily="34" charset="-128"/>
              </a:rPr>
              <a:pPr/>
              <a:t>65</a:t>
            </a:fld>
            <a:endParaRPr lang="en-US" altLang="en-US" sz="1200">
              <a:latin typeface="Arial" panose="020B0604020202020204" pitchFamily="34" charset="0"/>
              <a:ea typeface="MS PGothic" panose="020B0600070205080204" pitchFamily="34" charset="-128"/>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9EF25C-3C3A-454F-903D-953D813DAC66}" type="slidenum">
              <a:rPr lang="en-US" altLang="en-US" sz="1200">
                <a:latin typeface="Arial" panose="020B0604020202020204" pitchFamily="34" charset="0"/>
                <a:ea typeface="MS PGothic" panose="020B0600070205080204" pitchFamily="34" charset="-128"/>
              </a:rPr>
              <a:pPr/>
              <a:t>66</a:t>
            </a:fld>
            <a:endParaRPr lang="en-US" altLang="en-US" sz="1200">
              <a:latin typeface="Arial" panose="020B0604020202020204" pitchFamily="34" charset="0"/>
              <a:ea typeface="MS PGothic" panose="020B0600070205080204" pitchFamily="34"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D3E2B5-5018-4264-9624-A3CCC123E90C}" type="slidenum">
              <a:rPr lang="en-US" altLang="en-US" sz="1200">
                <a:latin typeface="Arial" panose="020B0604020202020204" pitchFamily="34" charset="0"/>
                <a:ea typeface="MS PGothic" panose="020B0600070205080204" pitchFamily="34" charset="-128"/>
              </a:rPr>
              <a:pPr/>
              <a:t>67</a:t>
            </a:fld>
            <a:endParaRPr lang="en-US" altLang="en-US" sz="1200">
              <a:latin typeface="Arial" panose="020B0604020202020204" pitchFamily="34" charset="0"/>
              <a:ea typeface="MS PGothic" panose="020B0600070205080204" pitchFamily="34" charset="-128"/>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BCF148-27FF-4FF3-99B9-F858BAEA373E}" type="slidenum">
              <a:rPr lang="en-US" altLang="en-US" sz="1200"/>
              <a:pPr/>
              <a:t>68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A56E06-DB27-41DC-893C-C8EB0856ECA0}" type="slidenum">
              <a:rPr lang="en-US" altLang="en-US" sz="1200"/>
              <a:pPr/>
              <a:t>69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42FC17-1340-4E6B-BE16-78D22907D37C}" type="slidenum">
              <a:rPr lang="en-US" altLang="en-US" sz="1200"/>
              <a:pPr/>
              <a:t>10</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DBBC4D-BDBC-4186-B797-DB1786D84113}" type="slidenum">
              <a:rPr lang="en-US" altLang="en-US" sz="1200"/>
              <a:pPr/>
              <a:t>70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E7F9BF-7D1D-43DF-83A1-03B2BC4D67CD}" type="slidenum">
              <a:rPr lang="en-US" altLang="en-US" sz="1200"/>
              <a:pPr/>
              <a:t>15</a:t>
            </a:fld>
            <a:endParaRPr lang="en-US" altLang="en-US" sz="1200"/>
          </a:p>
        </p:txBody>
      </p:sp>
      <p:sp>
        <p:nvSpPr>
          <p:cNvPr id="839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A07247-2FB4-47C9-990C-93D8AE2FCF90}" type="slidenum">
              <a:rPr lang="en-US" altLang="en-US" sz="1200"/>
              <a:pPr/>
              <a:t>17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B30FA8-D076-43F0-83A8-807F7C39FE38}" type="slidenum">
              <a:rPr lang="en-US" altLang="en-US" sz="1200"/>
              <a:pPr/>
              <a:t>19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FC073D-AF97-4D1E-828D-A333667B11B9}" type="slidenum">
              <a:rPr lang="en-US" altLang="en-US" sz="1200"/>
              <a:pPr/>
              <a:t>20</a:t>
            </a:fld>
            <a:endParaRPr lang="en-US" altLang="en-US" sz="1200"/>
          </a:p>
        </p:txBody>
      </p:sp>
      <p:sp>
        <p:nvSpPr>
          <p:cNvPr id="870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E84804-2DBD-407B-AFCE-E1F6412D2246}"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74F07B-7EEE-477B-89FC-679BAF19C77C}" type="slidenum">
              <a:rPr lang="en-US" altLang="en-US"/>
              <a:pPr/>
              <a:t>‹#›</a:t>
            </a:fld>
            <a:endParaRPr lang="en-US" altLang="en-US"/>
          </a:p>
        </p:txBody>
      </p:sp>
    </p:spTree>
    <p:extLst>
      <p:ext uri="{BB962C8B-B14F-4D97-AF65-F5344CB8AC3E}">
        <p14:creationId xmlns:p14="http://schemas.microsoft.com/office/powerpoint/2010/main" val="212618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58B878-1873-4B0D-A90A-F967B7B43DEE}" type="slidenum">
              <a:rPr lang="en-US" altLang="en-US"/>
              <a:pPr/>
              <a:t>‹#›</a:t>
            </a:fld>
            <a:endParaRPr lang="en-US" altLang="en-US"/>
          </a:p>
        </p:txBody>
      </p:sp>
    </p:spTree>
    <p:extLst>
      <p:ext uri="{BB962C8B-B14F-4D97-AF65-F5344CB8AC3E}">
        <p14:creationId xmlns:p14="http://schemas.microsoft.com/office/powerpoint/2010/main" val="42573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9DF6FE-A696-41A5-839F-6761A695CDD0}" type="slidenum">
              <a:rPr lang="en-US" altLang="en-US"/>
              <a:pPr/>
              <a:t>‹#›</a:t>
            </a:fld>
            <a:endParaRPr lang="en-US" altLang="en-US"/>
          </a:p>
        </p:txBody>
      </p:sp>
    </p:spTree>
    <p:extLst>
      <p:ext uri="{BB962C8B-B14F-4D97-AF65-F5344CB8AC3E}">
        <p14:creationId xmlns:p14="http://schemas.microsoft.com/office/powerpoint/2010/main" val="74611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93663" y="6172200"/>
            <a:ext cx="8596312" cy="234950"/>
          </a:xfrm>
        </p:spPr>
        <p:txBody>
          <a:bodyPr/>
          <a:lstStyle>
            <a:lvl1pPr>
              <a:defRPr dirty="0"/>
            </a:lvl1pPr>
          </a:lstStyle>
          <a:p>
            <a:pPr>
              <a:defRPr/>
            </a:pPr>
            <a:endParaRPr lang="en-US"/>
          </a:p>
        </p:txBody>
      </p:sp>
      <p:sp>
        <p:nvSpPr>
          <p:cNvPr id="5" name="Date Placeholder 3"/>
          <p:cNvSpPr>
            <a:spLocks noGrp="1"/>
          </p:cNvSpPr>
          <p:nvPr>
            <p:ph type="dt" sz="half" idx="11"/>
          </p:nvPr>
        </p:nvSpPr>
        <p:spPr/>
        <p:txBody>
          <a:bodyPr/>
          <a:lstStyle>
            <a:lvl1pPr>
              <a:defRPr smtClean="0"/>
            </a:lvl1pPr>
          </a:lstStyle>
          <a:p>
            <a:pPr>
              <a:defRPr/>
            </a:pPr>
            <a:fld id="{9B99BAB2-3E60-4F84-819E-D1BCFA1B8288}" type="datetimeFigureOut">
              <a:rPr lang="en-US"/>
              <a:pPr>
                <a:defRPr/>
              </a:pPr>
              <a:t>6/4/2020</a:t>
            </a:fld>
            <a:endParaRPr lang="en-US" dirty="0"/>
          </a:p>
        </p:txBody>
      </p:sp>
      <p:sp>
        <p:nvSpPr>
          <p:cNvPr id="6" name="Slide Number Placeholder 5"/>
          <p:cNvSpPr>
            <a:spLocks noGrp="1"/>
          </p:cNvSpPr>
          <p:nvPr>
            <p:ph type="sldNum" sz="quarter" idx="12"/>
          </p:nvPr>
        </p:nvSpPr>
        <p:spPr/>
        <p:txBody>
          <a:bodyPr/>
          <a:lstStyle>
            <a:lvl1pPr>
              <a:defRPr/>
            </a:lvl1pPr>
          </a:lstStyle>
          <a:p>
            <a:fld id="{3FB9D4AD-FD43-406B-ACF6-DC312560D40F}" type="slidenum">
              <a:rPr lang="en-US" altLang="en-US"/>
              <a:pPr/>
              <a:t>‹#›</a:t>
            </a:fld>
            <a:endParaRPr lang="en-US" altLang="en-US"/>
          </a:p>
        </p:txBody>
      </p:sp>
    </p:spTree>
    <p:extLst>
      <p:ext uri="{BB962C8B-B14F-4D97-AF65-F5344CB8AC3E}">
        <p14:creationId xmlns:p14="http://schemas.microsoft.com/office/powerpoint/2010/main" val="39902791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a:xfrm>
            <a:off x="93663" y="6172200"/>
            <a:ext cx="8596312" cy="234950"/>
          </a:xfrm>
        </p:spPr>
        <p:txBody>
          <a:bodyPr/>
          <a:lstStyle>
            <a:lvl1pPr>
              <a:defRPr dirty="0"/>
            </a:lvl1pPr>
          </a:lstStyle>
          <a:p>
            <a:pPr>
              <a:defRPr/>
            </a:pPr>
            <a:endParaRPr lang="en-US"/>
          </a:p>
        </p:txBody>
      </p:sp>
      <p:sp>
        <p:nvSpPr>
          <p:cNvPr id="6" name="Date Placeholder 3"/>
          <p:cNvSpPr>
            <a:spLocks noGrp="1"/>
          </p:cNvSpPr>
          <p:nvPr>
            <p:ph type="dt" sz="half" idx="15"/>
          </p:nvPr>
        </p:nvSpPr>
        <p:spPr/>
        <p:txBody>
          <a:bodyPr/>
          <a:lstStyle>
            <a:lvl1pPr>
              <a:defRPr smtClean="0"/>
            </a:lvl1pPr>
          </a:lstStyle>
          <a:p>
            <a:pPr>
              <a:defRPr/>
            </a:pPr>
            <a:fld id="{C045AB89-1488-400D-9768-551E3E430E5E}" type="datetimeFigureOut">
              <a:rPr lang="en-US"/>
              <a:pPr>
                <a:defRPr/>
              </a:pPr>
              <a:t>6/4/2020</a:t>
            </a:fld>
            <a:endParaRPr lang="en-US" dirty="0"/>
          </a:p>
        </p:txBody>
      </p:sp>
      <p:sp>
        <p:nvSpPr>
          <p:cNvPr id="9" name="Slide Number Placeholder 5"/>
          <p:cNvSpPr>
            <a:spLocks noGrp="1"/>
          </p:cNvSpPr>
          <p:nvPr>
            <p:ph type="sldNum" sz="quarter" idx="16"/>
          </p:nvPr>
        </p:nvSpPr>
        <p:spPr/>
        <p:txBody>
          <a:bodyPr/>
          <a:lstStyle>
            <a:lvl1pPr>
              <a:defRPr/>
            </a:lvl1pPr>
          </a:lstStyle>
          <a:p>
            <a:fld id="{05628F40-4439-4699-B045-59284C7CF330}" type="slidenum">
              <a:rPr lang="en-US" altLang="en-US"/>
              <a:pPr/>
              <a:t>‹#›</a:t>
            </a:fld>
            <a:endParaRPr lang="en-US" altLang="en-US"/>
          </a:p>
        </p:txBody>
      </p:sp>
    </p:spTree>
    <p:extLst>
      <p:ext uri="{BB962C8B-B14F-4D97-AF65-F5344CB8AC3E}">
        <p14:creationId xmlns:p14="http://schemas.microsoft.com/office/powerpoint/2010/main" val="53163605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277522"/>
            <a:ext cx="8229600" cy="46567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Footer Placeholder 4"/>
          <p:cNvSpPr>
            <a:spLocks noGrp="1"/>
          </p:cNvSpPr>
          <p:nvPr>
            <p:ph type="ftr" sz="quarter" idx="17"/>
          </p:nvPr>
        </p:nvSpPr>
        <p:spPr>
          <a:xfrm>
            <a:off x="93663" y="6172200"/>
            <a:ext cx="8596312" cy="234950"/>
          </a:xfrm>
        </p:spPr>
        <p:txBody>
          <a:bodyPr/>
          <a:lstStyle>
            <a:lvl1pPr>
              <a:defRPr dirty="0"/>
            </a:lvl1pPr>
          </a:lstStyle>
          <a:p>
            <a:pPr>
              <a:defRPr/>
            </a:pPr>
            <a:endParaRPr lang="en-US"/>
          </a:p>
        </p:txBody>
      </p:sp>
      <p:sp>
        <p:nvSpPr>
          <p:cNvPr id="10" name="Date Placeholder 3"/>
          <p:cNvSpPr>
            <a:spLocks noGrp="1"/>
          </p:cNvSpPr>
          <p:nvPr>
            <p:ph type="dt" sz="half" idx="18"/>
          </p:nvPr>
        </p:nvSpPr>
        <p:spPr>
          <a:xfrm>
            <a:off x="6335713" y="112713"/>
            <a:ext cx="2133600" cy="182562"/>
          </a:xfrm>
        </p:spPr>
        <p:txBody>
          <a:bodyPr/>
          <a:lstStyle>
            <a:lvl1pPr>
              <a:defRPr smtClean="0"/>
            </a:lvl1pPr>
          </a:lstStyle>
          <a:p>
            <a:pPr>
              <a:defRPr/>
            </a:pPr>
            <a:fld id="{0A72BDDF-7573-4EEE-9949-13B9FF9B4394}" type="datetimeFigureOut">
              <a:rPr lang="en-US"/>
              <a:pPr>
                <a:defRPr/>
              </a:pPr>
              <a:t>6/4/2020</a:t>
            </a:fld>
            <a:endParaRPr lang="en-US" dirty="0"/>
          </a:p>
        </p:txBody>
      </p:sp>
      <p:sp>
        <p:nvSpPr>
          <p:cNvPr id="11" name="Slide Number Placeholder 5"/>
          <p:cNvSpPr>
            <a:spLocks noGrp="1"/>
          </p:cNvSpPr>
          <p:nvPr>
            <p:ph type="sldNum" sz="quarter" idx="19"/>
          </p:nvPr>
        </p:nvSpPr>
        <p:spPr>
          <a:xfrm>
            <a:off x="8469313" y="112713"/>
            <a:ext cx="552450" cy="182562"/>
          </a:xfrm>
        </p:spPr>
        <p:txBody>
          <a:bodyPr/>
          <a:lstStyle>
            <a:lvl1pPr>
              <a:defRPr/>
            </a:lvl1pPr>
          </a:lstStyle>
          <a:p>
            <a:fld id="{6936EC38-5483-497D-A818-28AA77BF2A66}" type="slidenum">
              <a:rPr lang="en-US" altLang="en-US"/>
              <a:pPr/>
              <a:t>‹#›</a:t>
            </a:fld>
            <a:endParaRPr lang="en-US" altLang="en-US"/>
          </a:p>
        </p:txBody>
      </p:sp>
    </p:spTree>
    <p:extLst>
      <p:ext uri="{BB962C8B-B14F-4D97-AF65-F5344CB8AC3E}">
        <p14:creationId xmlns:p14="http://schemas.microsoft.com/office/powerpoint/2010/main" val="421309525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277522"/>
            <a:ext cx="8229600" cy="46567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Footer Placeholder 4"/>
          <p:cNvSpPr>
            <a:spLocks noGrp="1"/>
          </p:cNvSpPr>
          <p:nvPr>
            <p:ph type="ftr" sz="quarter" idx="17"/>
          </p:nvPr>
        </p:nvSpPr>
        <p:spPr>
          <a:xfrm>
            <a:off x="93663" y="6172200"/>
            <a:ext cx="8596312" cy="234950"/>
          </a:xfrm>
        </p:spPr>
        <p:txBody>
          <a:bodyPr/>
          <a:lstStyle>
            <a:lvl1pPr>
              <a:defRPr dirty="0"/>
            </a:lvl1pPr>
          </a:lstStyle>
          <a:p>
            <a:pPr>
              <a:defRPr/>
            </a:pPr>
            <a:endParaRPr lang="en-US"/>
          </a:p>
        </p:txBody>
      </p:sp>
      <p:sp>
        <p:nvSpPr>
          <p:cNvPr id="10" name="Date Placeholder 3"/>
          <p:cNvSpPr>
            <a:spLocks noGrp="1"/>
          </p:cNvSpPr>
          <p:nvPr>
            <p:ph type="dt" sz="half" idx="18"/>
          </p:nvPr>
        </p:nvSpPr>
        <p:spPr>
          <a:xfrm>
            <a:off x="6335713" y="112713"/>
            <a:ext cx="2133600" cy="182562"/>
          </a:xfrm>
        </p:spPr>
        <p:txBody>
          <a:bodyPr/>
          <a:lstStyle>
            <a:lvl1pPr>
              <a:defRPr smtClean="0"/>
            </a:lvl1pPr>
          </a:lstStyle>
          <a:p>
            <a:pPr>
              <a:defRPr/>
            </a:pPr>
            <a:fld id="{1568D654-263A-457A-9F67-FC6726D0AD6E}" type="datetimeFigureOut">
              <a:rPr lang="en-US"/>
              <a:pPr>
                <a:defRPr/>
              </a:pPr>
              <a:t>6/4/2020</a:t>
            </a:fld>
            <a:endParaRPr lang="en-US" dirty="0"/>
          </a:p>
        </p:txBody>
      </p:sp>
      <p:sp>
        <p:nvSpPr>
          <p:cNvPr id="11" name="Slide Number Placeholder 5"/>
          <p:cNvSpPr>
            <a:spLocks noGrp="1"/>
          </p:cNvSpPr>
          <p:nvPr>
            <p:ph type="sldNum" sz="quarter" idx="19"/>
          </p:nvPr>
        </p:nvSpPr>
        <p:spPr>
          <a:xfrm>
            <a:off x="8469313" y="112713"/>
            <a:ext cx="552450" cy="182562"/>
          </a:xfrm>
        </p:spPr>
        <p:txBody>
          <a:bodyPr/>
          <a:lstStyle>
            <a:lvl1pPr>
              <a:defRPr/>
            </a:lvl1pPr>
          </a:lstStyle>
          <a:p>
            <a:fld id="{C6F50B5E-390B-4DB2-A56F-65C2A35A0359}" type="slidenum">
              <a:rPr lang="en-US" altLang="en-US"/>
              <a:pPr/>
              <a:t>‹#›</a:t>
            </a:fld>
            <a:endParaRPr lang="en-US" altLang="en-US"/>
          </a:p>
        </p:txBody>
      </p:sp>
    </p:spTree>
    <p:extLst>
      <p:ext uri="{BB962C8B-B14F-4D97-AF65-F5344CB8AC3E}">
        <p14:creationId xmlns:p14="http://schemas.microsoft.com/office/powerpoint/2010/main" val="361464542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5"/>
          </p:nvPr>
        </p:nvSpPr>
        <p:spPr>
          <a:xfrm>
            <a:off x="93663" y="6172200"/>
            <a:ext cx="8596312" cy="234950"/>
          </a:xfrm>
        </p:spPr>
        <p:txBody>
          <a:bodyPr/>
          <a:lstStyle>
            <a:lvl1pPr>
              <a:defRPr dirty="0"/>
            </a:lvl1pPr>
          </a:lstStyle>
          <a:p>
            <a:pPr>
              <a:defRPr/>
            </a:pPr>
            <a:endParaRPr lang="en-US"/>
          </a:p>
        </p:txBody>
      </p:sp>
      <p:sp>
        <p:nvSpPr>
          <p:cNvPr id="10" name="Date Placeholder 3"/>
          <p:cNvSpPr>
            <a:spLocks noGrp="1"/>
          </p:cNvSpPr>
          <p:nvPr>
            <p:ph type="dt" sz="half" idx="16"/>
          </p:nvPr>
        </p:nvSpPr>
        <p:spPr/>
        <p:txBody>
          <a:bodyPr/>
          <a:lstStyle>
            <a:lvl1pPr>
              <a:defRPr smtClean="0"/>
            </a:lvl1pPr>
          </a:lstStyle>
          <a:p>
            <a:pPr>
              <a:defRPr/>
            </a:pPr>
            <a:fld id="{3A62D4D8-5C39-4F8C-B7CF-E97F09C003BC}" type="datetimeFigureOut">
              <a:rPr lang="en-US"/>
              <a:pPr>
                <a:defRPr/>
              </a:pPr>
              <a:t>6/4/2020</a:t>
            </a:fld>
            <a:endParaRPr lang="en-US" dirty="0"/>
          </a:p>
        </p:txBody>
      </p:sp>
      <p:sp>
        <p:nvSpPr>
          <p:cNvPr id="11" name="Slide Number Placeholder 5"/>
          <p:cNvSpPr>
            <a:spLocks noGrp="1"/>
          </p:cNvSpPr>
          <p:nvPr>
            <p:ph type="sldNum" sz="quarter" idx="17"/>
          </p:nvPr>
        </p:nvSpPr>
        <p:spPr/>
        <p:txBody>
          <a:bodyPr/>
          <a:lstStyle>
            <a:lvl1pPr>
              <a:defRPr/>
            </a:lvl1pPr>
          </a:lstStyle>
          <a:p>
            <a:fld id="{8EC8DE17-9FE2-45D8-A572-8BFFC569652F}" type="slidenum">
              <a:rPr lang="en-US" altLang="en-US"/>
              <a:pPr/>
              <a:t>‹#›</a:t>
            </a:fld>
            <a:endParaRPr lang="en-US" altLang="en-US"/>
          </a:p>
        </p:txBody>
      </p:sp>
    </p:spTree>
    <p:extLst>
      <p:ext uri="{BB962C8B-B14F-4D97-AF65-F5344CB8AC3E}">
        <p14:creationId xmlns:p14="http://schemas.microsoft.com/office/powerpoint/2010/main" val="284106444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B5A876-4AC5-4B0E-8744-4C2BB6FC9806}" type="slidenum">
              <a:rPr lang="en-US" altLang="en-US"/>
              <a:pPr/>
              <a:t>‹#›</a:t>
            </a:fld>
            <a:endParaRPr lang="en-US" altLang="en-US"/>
          </a:p>
        </p:txBody>
      </p:sp>
    </p:spTree>
    <p:extLst>
      <p:ext uri="{BB962C8B-B14F-4D97-AF65-F5344CB8AC3E}">
        <p14:creationId xmlns:p14="http://schemas.microsoft.com/office/powerpoint/2010/main" val="251799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7ACB0-0646-494E-B8FF-C56A9C8E956C}" type="slidenum">
              <a:rPr lang="en-US" altLang="en-US"/>
              <a:pPr/>
              <a:t>‹#›</a:t>
            </a:fld>
            <a:endParaRPr lang="en-US" altLang="en-US"/>
          </a:p>
        </p:txBody>
      </p:sp>
    </p:spTree>
    <p:extLst>
      <p:ext uri="{BB962C8B-B14F-4D97-AF65-F5344CB8AC3E}">
        <p14:creationId xmlns:p14="http://schemas.microsoft.com/office/powerpoint/2010/main" val="320515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D020EF-04FB-4BBE-BD15-B37900E6A3AD}" type="slidenum">
              <a:rPr lang="en-US" altLang="en-US"/>
              <a:pPr/>
              <a:t>‹#›</a:t>
            </a:fld>
            <a:endParaRPr lang="en-US" altLang="en-US"/>
          </a:p>
        </p:txBody>
      </p:sp>
    </p:spTree>
    <p:extLst>
      <p:ext uri="{BB962C8B-B14F-4D97-AF65-F5344CB8AC3E}">
        <p14:creationId xmlns:p14="http://schemas.microsoft.com/office/powerpoint/2010/main" val="75128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784EA43-E028-421B-A86C-50231E5EC625}" type="slidenum">
              <a:rPr lang="en-US" altLang="en-US"/>
              <a:pPr/>
              <a:t>‹#›</a:t>
            </a:fld>
            <a:endParaRPr lang="en-US" altLang="en-US"/>
          </a:p>
        </p:txBody>
      </p:sp>
    </p:spTree>
    <p:extLst>
      <p:ext uri="{BB962C8B-B14F-4D97-AF65-F5344CB8AC3E}">
        <p14:creationId xmlns:p14="http://schemas.microsoft.com/office/powerpoint/2010/main" val="30032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68F215-3604-4BD5-A858-5A8644C66088}" type="slidenum">
              <a:rPr lang="en-US" altLang="en-US"/>
              <a:pPr/>
              <a:t>‹#›</a:t>
            </a:fld>
            <a:endParaRPr lang="en-US" altLang="en-US"/>
          </a:p>
        </p:txBody>
      </p:sp>
    </p:spTree>
    <p:extLst>
      <p:ext uri="{BB962C8B-B14F-4D97-AF65-F5344CB8AC3E}">
        <p14:creationId xmlns:p14="http://schemas.microsoft.com/office/powerpoint/2010/main" val="260277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8F43158-1CD0-4209-B47F-30A3C60FF9F7}" type="slidenum">
              <a:rPr lang="en-US" altLang="en-US"/>
              <a:pPr/>
              <a:t>‹#›</a:t>
            </a:fld>
            <a:endParaRPr lang="en-US" altLang="en-US"/>
          </a:p>
        </p:txBody>
      </p:sp>
    </p:spTree>
    <p:extLst>
      <p:ext uri="{BB962C8B-B14F-4D97-AF65-F5344CB8AC3E}">
        <p14:creationId xmlns:p14="http://schemas.microsoft.com/office/powerpoint/2010/main" val="260497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197668F-566A-4B8F-9ED1-6877D50EFAA3}" type="slidenum">
              <a:rPr lang="en-US" altLang="en-US"/>
              <a:pPr/>
              <a:t>‹#›</a:t>
            </a:fld>
            <a:endParaRPr lang="en-US" altLang="en-US"/>
          </a:p>
        </p:txBody>
      </p:sp>
    </p:spTree>
    <p:extLst>
      <p:ext uri="{BB962C8B-B14F-4D97-AF65-F5344CB8AC3E}">
        <p14:creationId xmlns:p14="http://schemas.microsoft.com/office/powerpoint/2010/main" val="296142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CA0EDE-EABE-4CF3-B2FE-75CEC6FF313D}" type="slidenum">
              <a:rPr lang="en-US" altLang="en-US"/>
              <a:pPr/>
              <a:t>‹#›</a:t>
            </a:fld>
            <a:endParaRPr lang="en-US" altLang="en-US"/>
          </a:p>
        </p:txBody>
      </p:sp>
    </p:spTree>
    <p:extLst>
      <p:ext uri="{BB962C8B-B14F-4D97-AF65-F5344CB8AC3E}">
        <p14:creationId xmlns:p14="http://schemas.microsoft.com/office/powerpoint/2010/main" val="16161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C41C17-358A-4641-8662-3C10A65F6F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8.jpeg"/><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6.bin"/><Relationship Id="rId10" Type="http://schemas.openxmlformats.org/officeDocument/2006/relationships/image" Target="../media/image26.jpeg"/><Relationship Id="rId4" Type="http://schemas.openxmlformats.org/officeDocument/2006/relationships/image" Target="../media/image22.wmf"/><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oleObject" Target="../embeddings/oleObject9.bin"/><Relationship Id="rId7" Type="http://schemas.openxmlformats.org/officeDocument/2006/relationships/image" Target="../media/image30.jpeg"/><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4.jpeg"/><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3.bin"/><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image" Target="../media/image39.jpe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6.xml"/><Relationship Id="rId1" Type="http://schemas.openxmlformats.org/officeDocument/2006/relationships/vmlDrawing" Target="../drawings/vmlDrawing11.v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image" Target="../media/image45.wmf"/><Relationship Id="rId5" Type="http://schemas.openxmlformats.org/officeDocument/2006/relationships/oleObject" Target="../embeddings/oleObject17.bin"/><Relationship Id="rId4" Type="http://schemas.openxmlformats.org/officeDocument/2006/relationships/image" Target="../media/image44.wmf"/><Relationship Id="rId9"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6.xml"/><Relationship Id="rId1" Type="http://schemas.openxmlformats.org/officeDocument/2006/relationships/vmlDrawing" Target="../drawings/vmlDrawing14.vml"/><Relationship Id="rId6" Type="http://schemas.openxmlformats.org/officeDocument/2006/relationships/image" Target="../media/image51.jpeg"/><Relationship Id="rId5" Type="http://schemas.openxmlformats.org/officeDocument/2006/relationships/oleObject" Target="../embeddings/oleObject21.bin"/><Relationship Id="rId4" Type="http://schemas.openxmlformats.org/officeDocument/2006/relationships/image" Target="../media/image50.wmf"/></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53.w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54.wmf"/><Relationship Id="rId4"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5.w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image" Target="../media/image56.w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72.wmf"/><Relationship Id="rId4"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52400"/>
            <a:ext cx="9144000"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3">
              <a:defRPr/>
            </a:pPr>
            <a:r>
              <a:rPr lang="en-US" b="1" u="sng" dirty="0" smtClean="0">
                <a:latin typeface="Comic Sans MS" pitchFamily="66" charset="0"/>
              </a:rPr>
              <a:t>Chemical Bonding: Putting it Together</a:t>
            </a:r>
          </a:p>
          <a:p>
            <a:pPr>
              <a:defRPr/>
            </a:pPr>
            <a:endParaRPr lang="en-US" sz="1000" b="1" dirty="0" smtClean="0">
              <a:latin typeface="Comic Sans MS" pitchFamily="66" charset="0"/>
            </a:endParaRP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1. chemical bond:</a:t>
            </a:r>
          </a:p>
          <a:p>
            <a:pPr>
              <a:defRPr/>
            </a:pPr>
            <a:endParaRPr lang="en-US" sz="1400" b="1" dirty="0" smtClean="0">
              <a:solidFill>
                <a:srgbClr val="660066"/>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-ionic bond:</a:t>
            </a:r>
          </a:p>
          <a:p>
            <a:pPr>
              <a:defRPr/>
            </a:pPr>
            <a:endParaRPr lang="en-US" sz="1200" b="1" dirty="0" smtClean="0">
              <a:solidFill>
                <a:srgbClr val="660066"/>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-covalent bond:</a:t>
            </a: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-Electronegativity:</a:t>
            </a: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-Polar Covalent:</a:t>
            </a: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2. octet rule:</a:t>
            </a: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EXCEPTIONS</a:t>
            </a:r>
          </a:p>
          <a:p>
            <a:pPr>
              <a:defRPr/>
            </a:pPr>
            <a:endParaRPr lang="en-US" sz="1000" b="1" dirty="0" smtClean="0">
              <a:solidFill>
                <a:srgbClr val="660066"/>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3. Lewis dot structure</a:t>
            </a:r>
          </a:p>
          <a:p>
            <a:pPr>
              <a:defRPr/>
            </a:pPr>
            <a:endParaRPr lang="en-US" sz="1000" b="1" dirty="0" smtClean="0">
              <a:solidFill>
                <a:srgbClr val="660066"/>
              </a:solidFill>
              <a:effectLst>
                <a:outerShdw blurRad="38100" dist="38100" dir="2700000" algn="tl">
                  <a:srgbClr val="000000">
                    <a:alpha val="43137"/>
                  </a:srgbClr>
                </a:outerShdw>
              </a:effectLst>
              <a:latin typeface="Comic Sans MS" pitchFamily="66" charset="0"/>
            </a:endParaRPr>
          </a:p>
          <a:p>
            <a:pPr>
              <a:buFontTx/>
              <a:buAutoNum type="arabicPeriod" startAt="4"/>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Formal Charge:</a:t>
            </a:r>
          </a:p>
          <a:p>
            <a:pPr>
              <a:buFontTx/>
              <a:buAutoNum type="arabicPeriod" startAt="4"/>
              <a:defRPr/>
            </a:pPr>
            <a:endParaRPr lang="en-US" sz="2800" b="1" dirty="0" smtClean="0">
              <a:solidFill>
                <a:srgbClr val="800080"/>
              </a:solidFill>
              <a:effectLst>
                <a:outerShdw blurRad="38100" dist="38100" dir="2700000" algn="tl">
                  <a:srgbClr val="000000">
                    <a:alpha val="43137"/>
                  </a:srgbClr>
                </a:outerShdw>
              </a:effectLst>
              <a:latin typeface="Comic Sans MS" pitchFamily="66" charset="0"/>
            </a:endParaRPr>
          </a:p>
          <a:p>
            <a:pPr>
              <a:buFontTx/>
              <a:buAutoNum type="arabicPeriod" startAt="4"/>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Resonance:</a:t>
            </a:r>
          </a:p>
          <a:p>
            <a:pPr>
              <a:defRPr/>
            </a:pPr>
            <a:r>
              <a:rPr lang="en-US" sz="2800" b="1" dirty="0" smtClean="0">
                <a:solidFill>
                  <a:srgbClr val="660066"/>
                </a:solidFill>
                <a:effectLst>
                  <a:outerShdw blurRad="38100" dist="38100" dir="2700000" algn="tl">
                    <a:srgbClr val="000000">
                      <a:alpha val="43137"/>
                    </a:srgbClr>
                  </a:outerShdw>
                </a:effectLst>
                <a:latin typeface="Comic Sans MS" pitchFamily="66" charset="0"/>
              </a:rPr>
              <a:t>	Isomers:</a:t>
            </a:r>
          </a:p>
        </p:txBody>
      </p:sp>
      <p:sp>
        <p:nvSpPr>
          <p:cNvPr id="2051" name="Text Box 3"/>
          <p:cNvSpPr txBox="1">
            <a:spLocks noChangeArrowheads="1"/>
          </p:cNvSpPr>
          <p:nvPr/>
        </p:nvSpPr>
        <p:spPr bwMode="auto">
          <a:xfrm>
            <a:off x="5181600" y="762000"/>
            <a:ext cx="3810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3300"/>
                </a:solidFill>
                <a:effectLst>
                  <a:outerShdw blurRad="38100" dist="38100" dir="2700000" algn="tl">
                    <a:srgbClr val="000000">
                      <a:alpha val="43137"/>
                    </a:srgbClr>
                  </a:outerShdw>
                </a:effectLst>
                <a:latin typeface="Comic Sans MS" pitchFamily="66" charset="0"/>
              </a:rPr>
              <a:t>4. Types of Bonds:</a:t>
            </a:r>
          </a:p>
          <a:p>
            <a:pPr>
              <a:defRPr/>
            </a:pPr>
            <a:r>
              <a:rPr lang="en-US" b="1" dirty="0" smtClean="0">
                <a:solidFill>
                  <a:srgbClr val="003300"/>
                </a:solidFill>
                <a:effectLst>
                  <a:outerShdw blurRad="38100" dist="38100" dir="2700000" algn="tl">
                    <a:srgbClr val="000000">
                      <a:alpha val="43137"/>
                    </a:srgbClr>
                  </a:outerShdw>
                </a:effectLst>
                <a:latin typeface="Comic Sans MS" pitchFamily="66" charset="0"/>
              </a:rPr>
              <a:t>   -Single vs. double    </a:t>
            </a:r>
          </a:p>
          <a:p>
            <a:pPr>
              <a:defRPr/>
            </a:pPr>
            <a:r>
              <a:rPr lang="en-US" b="1" dirty="0" smtClean="0">
                <a:solidFill>
                  <a:srgbClr val="003300"/>
                </a:solidFill>
                <a:effectLst>
                  <a:outerShdw blurRad="38100" dist="38100" dir="2700000" algn="tl">
                    <a:srgbClr val="000000">
                      <a:alpha val="43137"/>
                    </a:srgbClr>
                  </a:outerShdw>
                </a:effectLst>
                <a:latin typeface="Comic Sans MS" pitchFamily="66" charset="0"/>
              </a:rPr>
              <a:t>   </a:t>
            </a:r>
            <a:r>
              <a:rPr lang="en-US" b="1" dirty="0" err="1" smtClean="0">
                <a:solidFill>
                  <a:srgbClr val="003300"/>
                </a:solidFill>
                <a:effectLst>
                  <a:outerShdw blurRad="38100" dist="38100" dir="2700000" algn="tl">
                    <a:srgbClr val="000000">
                      <a:alpha val="43137"/>
                    </a:srgbClr>
                  </a:outerShdw>
                </a:effectLst>
                <a:latin typeface="Comic Sans MS" pitchFamily="66" charset="0"/>
              </a:rPr>
              <a:t>vs.triple</a:t>
            </a:r>
            <a:r>
              <a:rPr lang="en-US" b="1" dirty="0" smtClean="0">
                <a:solidFill>
                  <a:srgbClr val="003300"/>
                </a:solidFill>
                <a:effectLst>
                  <a:outerShdw blurRad="38100" dist="38100" dir="2700000" algn="tl">
                    <a:srgbClr val="000000">
                      <a:alpha val="43137"/>
                    </a:srgbClr>
                  </a:outerShdw>
                </a:effectLst>
                <a:latin typeface="Comic Sans MS" pitchFamily="66" charset="0"/>
              </a:rPr>
              <a:t> bonds:</a:t>
            </a:r>
          </a:p>
          <a:p>
            <a:pPr>
              <a:defRPr/>
            </a:pPr>
            <a:r>
              <a:rPr lang="en-US" sz="2800" b="1" dirty="0" smtClean="0">
                <a:solidFill>
                  <a:srgbClr val="003300"/>
                </a:solidFill>
                <a:effectLst>
                  <a:outerShdw blurRad="38100" dist="38100" dir="2700000" algn="tl">
                    <a:srgbClr val="000000">
                      <a:alpha val="43137"/>
                    </a:srgbClr>
                  </a:outerShdw>
                </a:effectLst>
                <a:latin typeface="Comic Sans MS" pitchFamily="66" charset="0"/>
              </a:rPr>
              <a:t>   </a:t>
            </a:r>
            <a:r>
              <a:rPr lang="en-US" b="1" dirty="0" smtClean="0">
                <a:solidFill>
                  <a:srgbClr val="003300"/>
                </a:solidFill>
                <a:effectLst>
                  <a:outerShdw blurRad="38100" dist="38100" dir="2700000" algn="tl">
                    <a:srgbClr val="000000">
                      <a:alpha val="43137"/>
                    </a:srgbClr>
                  </a:outerShdw>
                </a:effectLst>
                <a:latin typeface="Comic Sans MS" pitchFamily="66" charset="0"/>
              </a:rPr>
              <a:t>-Bond Strength:</a:t>
            </a:r>
          </a:p>
          <a:p>
            <a:pPr>
              <a:defRPr/>
            </a:pPr>
            <a:r>
              <a:rPr lang="en-US" b="1" dirty="0" smtClean="0">
                <a:solidFill>
                  <a:srgbClr val="003300"/>
                </a:solidFill>
                <a:effectLst>
                  <a:outerShdw blurRad="38100" dist="38100" dir="2700000" algn="tl">
                    <a:srgbClr val="000000">
                      <a:alpha val="43137"/>
                    </a:srgbClr>
                  </a:outerShdw>
                </a:effectLst>
                <a:latin typeface="Comic Sans MS" pitchFamily="66" charset="0"/>
              </a:rPr>
              <a:t>   -Bond Length:</a:t>
            </a:r>
          </a:p>
          <a:p>
            <a:pPr>
              <a:defRPr/>
            </a:pPr>
            <a:endParaRPr lang="en-US" sz="1800" b="1" dirty="0" smtClean="0">
              <a:solidFill>
                <a:srgbClr val="003300"/>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rgbClr val="003300"/>
                </a:solidFill>
                <a:effectLst>
                  <a:outerShdw blurRad="38100" dist="38100" dir="2700000" algn="tl">
                    <a:srgbClr val="000000">
                      <a:alpha val="43137"/>
                    </a:srgbClr>
                  </a:outerShdw>
                </a:effectLst>
                <a:latin typeface="Comic Sans MS" pitchFamily="66" charset="0"/>
              </a:rPr>
              <a:t>5. VSEPR Model</a:t>
            </a:r>
          </a:p>
          <a:p>
            <a:pPr>
              <a:defRPr/>
            </a:pPr>
            <a:endParaRPr lang="en-US" sz="1800" b="1" dirty="0" smtClean="0">
              <a:solidFill>
                <a:srgbClr val="003300"/>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rgbClr val="003300"/>
                </a:solidFill>
                <a:effectLst>
                  <a:outerShdw blurRad="38100" dist="38100" dir="2700000" algn="tl">
                    <a:srgbClr val="000000">
                      <a:alpha val="43137"/>
                    </a:srgbClr>
                  </a:outerShdw>
                </a:effectLst>
                <a:latin typeface="Comic Sans MS" pitchFamily="66" charset="0"/>
              </a:rPr>
              <a:t>6. Polarity of Molecules</a:t>
            </a:r>
          </a:p>
          <a:p>
            <a:pPr>
              <a:defRPr/>
            </a:pPr>
            <a:endParaRPr lang="en-US" sz="1800" b="1" dirty="0">
              <a:solidFill>
                <a:schemeClr val="accent2"/>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chemeClr val="accent2"/>
                </a:solidFill>
                <a:effectLst>
                  <a:outerShdw blurRad="38100" dist="38100" dir="2700000" algn="tl">
                    <a:srgbClr val="000000">
                      <a:alpha val="43137"/>
                    </a:srgbClr>
                  </a:outerShdw>
                </a:effectLst>
                <a:latin typeface="Comic Sans MS" pitchFamily="66" charset="0"/>
              </a:rPr>
              <a:t>7. Valence Bond Theory</a:t>
            </a:r>
          </a:p>
          <a:p>
            <a:pPr>
              <a:defRPr/>
            </a:pPr>
            <a:endParaRPr lang="en-US" sz="1800" b="1" dirty="0">
              <a:solidFill>
                <a:schemeClr val="accent2"/>
              </a:solidFill>
              <a:effectLst>
                <a:outerShdw blurRad="38100" dist="38100" dir="2700000" algn="tl">
                  <a:srgbClr val="000000">
                    <a:alpha val="43137"/>
                  </a:srgbClr>
                </a:outerShdw>
              </a:effectLst>
              <a:latin typeface="Comic Sans MS" pitchFamily="66" charset="0"/>
            </a:endParaRPr>
          </a:p>
          <a:p>
            <a:pPr>
              <a:defRPr/>
            </a:pPr>
            <a:r>
              <a:rPr lang="en-US" sz="2800" b="1" dirty="0" smtClean="0">
                <a:solidFill>
                  <a:schemeClr val="accent2"/>
                </a:solidFill>
                <a:effectLst>
                  <a:outerShdw blurRad="38100" dist="38100" dir="2700000" algn="tl">
                    <a:srgbClr val="000000">
                      <a:alpha val="43137"/>
                    </a:srgbClr>
                  </a:outerShdw>
                </a:effectLst>
                <a:latin typeface="Comic Sans MS" pitchFamily="66" charset="0"/>
              </a:rPr>
              <a:t>8. M.O.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xEl>
                                              <p:pRg st="17" end="1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1">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1">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1">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152400"/>
            <a:ext cx="88392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0099"/>
                </a:solidFill>
                <a:latin typeface="Rockwell Extra Bold" panose="02060903040505020403" pitchFamily="18" charset="0"/>
              </a:rPr>
              <a:t>Hybrid Orbitals</a:t>
            </a:r>
          </a:p>
          <a:p>
            <a:r>
              <a:rPr lang="en-US" altLang="en-US" sz="2800" b="1">
                <a:latin typeface="Agency FB" panose="020B0503020202020204" pitchFamily="34" charset="0"/>
              </a:rPr>
              <a:t>Hybridization:</a:t>
            </a:r>
            <a:endParaRPr lang="en-US" altLang="en-US" sz="1000" b="1">
              <a:latin typeface="Agency FB" panose="020B0503020202020204" pitchFamily="34" charset="0"/>
            </a:endParaRPr>
          </a:p>
          <a:p>
            <a:r>
              <a:rPr lang="en-US" altLang="en-US" sz="3200" b="1">
                <a:solidFill>
                  <a:srgbClr val="006600"/>
                </a:solidFill>
                <a:latin typeface="Agency FB" panose="020B0503020202020204" pitchFamily="34" charset="0"/>
              </a:rPr>
              <a:t>Hybrid orbitals are orbitals used to describe the bonding that is obtained by taking combinations of atomic orbitals of the isolated atoms.</a:t>
            </a:r>
          </a:p>
          <a:p>
            <a:endParaRPr lang="en-US" altLang="en-US" sz="1200" b="1">
              <a:solidFill>
                <a:srgbClr val="006600"/>
              </a:solidFill>
              <a:latin typeface="Agency FB" panose="020B0503020202020204" pitchFamily="34" charset="0"/>
            </a:endParaRPr>
          </a:p>
          <a:p>
            <a:r>
              <a:rPr lang="en-US" altLang="en-US" sz="3200" b="1">
                <a:solidFill>
                  <a:srgbClr val="006600"/>
                </a:solidFill>
                <a:latin typeface="Agency FB" panose="020B0503020202020204" pitchFamily="34" charset="0"/>
              </a:rPr>
              <a:t>CH</a:t>
            </a:r>
            <a:r>
              <a:rPr lang="en-US" altLang="en-US" sz="3200" b="1" baseline="-25000">
                <a:solidFill>
                  <a:srgbClr val="006600"/>
                </a:solidFill>
                <a:latin typeface="Agency FB" panose="020B0503020202020204" pitchFamily="34" charset="0"/>
              </a:rPr>
              <a:t>4</a:t>
            </a:r>
            <a:r>
              <a:rPr lang="en-US" altLang="en-US" sz="3200" b="1">
                <a:solidFill>
                  <a:srgbClr val="006600"/>
                </a:solidFill>
                <a:latin typeface="Agency FB" panose="020B0503020202020204" pitchFamily="34" charset="0"/>
              </a:rPr>
              <a:t>     </a:t>
            </a:r>
          </a:p>
          <a:p>
            <a:endParaRPr lang="en-US" altLang="en-US" sz="1000" b="1">
              <a:solidFill>
                <a:srgbClr val="006600"/>
              </a:solidFill>
              <a:latin typeface="Agency FB" panose="020B0503020202020204" pitchFamily="34" charset="0"/>
            </a:endParaRPr>
          </a:p>
          <a:p>
            <a:r>
              <a:rPr lang="en-US" altLang="en-US" sz="3200" b="1">
                <a:solidFill>
                  <a:srgbClr val="006600"/>
                </a:solidFill>
                <a:latin typeface="Agency FB" panose="020B0503020202020204" pitchFamily="34" charset="0"/>
              </a:rPr>
              <a:t>C    </a:t>
            </a:r>
            <a:r>
              <a:rPr lang="en-US" altLang="en-US" sz="3200" b="1" baseline="-25000">
                <a:solidFill>
                  <a:srgbClr val="006600"/>
                </a:solidFill>
                <a:latin typeface="Agency FB" panose="020B0503020202020204" pitchFamily="34" charset="0"/>
              </a:rPr>
              <a:t>___</a:t>
            </a:r>
            <a:r>
              <a:rPr lang="en-US" altLang="en-US" sz="3200" b="1">
                <a:solidFill>
                  <a:srgbClr val="006600"/>
                </a:solidFill>
                <a:latin typeface="Agency FB" panose="020B0503020202020204" pitchFamily="34" charset="0"/>
              </a:rPr>
              <a:t>    </a:t>
            </a:r>
            <a:r>
              <a:rPr lang="en-US" altLang="en-US" sz="3200" b="1" baseline="30000">
                <a:solidFill>
                  <a:srgbClr val="006600"/>
                </a:solidFill>
                <a:latin typeface="Agency FB" panose="020B0503020202020204" pitchFamily="34" charset="0"/>
              </a:rPr>
              <a:t>____   ____   ____</a:t>
            </a:r>
            <a:r>
              <a:rPr lang="en-US" altLang="en-US" sz="3200" b="1">
                <a:solidFill>
                  <a:srgbClr val="006600"/>
                </a:solidFill>
                <a:latin typeface="Agency FB" panose="020B0503020202020204" pitchFamily="34" charset="0"/>
              </a:rPr>
              <a:t>      </a:t>
            </a:r>
            <a:r>
              <a:rPr lang="en-US" altLang="en-US" sz="3200" b="1">
                <a:solidFill>
                  <a:srgbClr val="006600"/>
                </a:solidFill>
                <a:cs typeface="Times New Roman" panose="02020603050405020304" pitchFamily="18" charset="0"/>
              </a:rPr>
              <a:t>→        ___ ___ ___ ___ </a:t>
            </a:r>
          </a:p>
          <a:p>
            <a:r>
              <a:rPr lang="en-US" altLang="en-US" sz="3200" b="1">
                <a:solidFill>
                  <a:srgbClr val="006600"/>
                </a:solidFill>
                <a:cs typeface="Times New Roman" panose="02020603050405020304" pitchFamily="18" charset="0"/>
              </a:rPr>
              <a:t>     s         p                    </a:t>
            </a:r>
            <a:r>
              <a:rPr lang="en-US" altLang="en-US" sz="1600" b="1">
                <a:solidFill>
                  <a:srgbClr val="006600"/>
                </a:solidFill>
                <a:cs typeface="Times New Roman" panose="02020603050405020304" pitchFamily="18" charset="0"/>
              </a:rPr>
              <a:t>hybridzation</a:t>
            </a:r>
            <a:r>
              <a:rPr lang="en-US" altLang="en-US" sz="3200" b="1">
                <a:solidFill>
                  <a:srgbClr val="006600"/>
                </a:solidFill>
                <a:cs typeface="Times New Roman" panose="02020603050405020304" pitchFamily="18" charset="0"/>
              </a:rPr>
              <a:t>                   sp</a:t>
            </a:r>
            <a:r>
              <a:rPr lang="en-US" altLang="en-US" sz="3200" b="1" baseline="30000">
                <a:solidFill>
                  <a:srgbClr val="006600"/>
                </a:solidFill>
                <a:cs typeface="Times New Roman" panose="02020603050405020304" pitchFamily="18" charset="0"/>
              </a:rPr>
              <a:t>3</a:t>
            </a:r>
          </a:p>
          <a:p>
            <a:endParaRPr lang="en-US" altLang="en-US" sz="3200" b="1" baseline="30000">
              <a:solidFill>
                <a:srgbClr val="006600"/>
              </a:solidFill>
              <a:cs typeface="Times New Roman" panose="02020603050405020304" pitchFamily="18" charset="0"/>
            </a:endParaRPr>
          </a:p>
          <a:p>
            <a:r>
              <a:rPr lang="en-US" altLang="en-US" b="1">
                <a:solidFill>
                  <a:srgbClr val="800000"/>
                </a:solidFill>
                <a:cs typeface="Times New Roman" panose="02020603050405020304" pitchFamily="18" charset="0"/>
              </a:rPr>
              <a:t>Rule:</a:t>
            </a:r>
          </a:p>
          <a:p>
            <a:r>
              <a:rPr lang="en-US" altLang="en-US" b="1">
                <a:solidFill>
                  <a:srgbClr val="800000"/>
                </a:solidFill>
                <a:cs typeface="Times New Roman" panose="02020603050405020304" pitchFamily="18" charset="0"/>
              </a:rPr>
              <a:t>The number of hybrid orbitals formed always equal the number of atomic orbitals 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i="1" smtClean="0">
                <a:ea typeface="MS PGothic" panose="020B0600070205080204" pitchFamily="34" charset="-128"/>
              </a:rPr>
              <a:t>s</a:t>
            </a:r>
            <a:r>
              <a:rPr lang="en-US" altLang="en-US" sz="100" i="1" smtClean="0">
                <a:ea typeface="MS PGothic" panose="020B0600070205080204" pitchFamily="34" charset="-128"/>
              </a:rPr>
              <a:t> </a:t>
            </a:r>
            <a:r>
              <a:rPr lang="en-US" altLang="en-US" i="1" smtClean="0">
                <a:ea typeface="MS PGothic" panose="020B0600070205080204" pitchFamily="34" charset="-128"/>
              </a:rPr>
              <a:t>p</a:t>
            </a:r>
            <a:r>
              <a:rPr lang="en-US" altLang="en-US" smtClean="0">
                <a:ea typeface="MS PGothic" panose="020B0600070205080204" pitchFamily="34" charset="-128"/>
              </a:rPr>
              <a:t> Orbitals</a:t>
            </a:r>
          </a:p>
        </p:txBody>
      </p:sp>
      <p:sp>
        <p:nvSpPr>
          <p:cNvPr id="3" name="Content Placeholder 2"/>
          <p:cNvSpPr>
            <a:spLocks noGrp="1"/>
          </p:cNvSpPr>
          <p:nvPr>
            <p:ph idx="1"/>
          </p:nvPr>
        </p:nvSpPr>
        <p:spPr>
          <a:xfrm>
            <a:off x="457200" y="1600200"/>
            <a:ext cx="8229600" cy="2590800"/>
          </a:xfrm>
        </p:spPr>
        <p:txBody>
          <a:bodyPr/>
          <a:lstStyle/>
          <a:p>
            <a:pPr>
              <a:defRPr/>
            </a:pPr>
            <a:r>
              <a:rPr lang="en-US" sz="2600" dirty="0">
                <a:ea typeface="ＭＳ Ｐゴシック" charset="0"/>
              </a:rPr>
              <a:t>Mixing the </a:t>
            </a:r>
            <a:r>
              <a:rPr lang="en-US" sz="2600" i="1" dirty="0">
                <a:ea typeface="ＭＳ Ｐゴシック" charset="0"/>
              </a:rPr>
              <a:t>s</a:t>
            </a:r>
            <a:r>
              <a:rPr lang="en-US" sz="2600" dirty="0">
                <a:ea typeface="ＭＳ Ｐゴシック" charset="0"/>
              </a:rPr>
              <a:t> and </a:t>
            </a:r>
            <a:r>
              <a:rPr lang="en-US" sz="2600" i="1" dirty="0">
                <a:ea typeface="ＭＳ Ｐゴシック" charset="0"/>
              </a:rPr>
              <a:t>p</a:t>
            </a:r>
            <a:r>
              <a:rPr lang="en-US" sz="2600" dirty="0">
                <a:ea typeface="ＭＳ Ｐゴシック" charset="0"/>
              </a:rPr>
              <a:t> orbitals yields two degenerate orbitals that are hybrids of the two orbitals.</a:t>
            </a:r>
          </a:p>
          <a:p>
            <a:pPr marL="740664" indent="-283464">
              <a:spcBef>
                <a:spcPts val="600"/>
              </a:spcBef>
              <a:buFont typeface="Arial" pitchFamily="34" charset="0"/>
              <a:buChar char="–"/>
              <a:defRPr/>
            </a:pPr>
            <a:r>
              <a:rPr lang="en-US" sz="2600" dirty="0">
                <a:ea typeface="ＭＳ Ｐゴシック" charset="0"/>
              </a:rPr>
              <a:t>The </a:t>
            </a:r>
            <a:r>
              <a:rPr lang="en-US" sz="2600" i="1" dirty="0" smtClean="0">
                <a:ea typeface="ＭＳ Ｐゴシック" charset="0"/>
              </a:rPr>
              <a:t>s</a:t>
            </a:r>
            <a:r>
              <a:rPr lang="en-US" sz="100" i="1" dirty="0" smtClean="0">
                <a:ea typeface="ＭＳ Ｐゴシック" charset="0"/>
              </a:rPr>
              <a:t> </a:t>
            </a:r>
            <a:r>
              <a:rPr lang="en-US" sz="2600" i="1" dirty="0" smtClean="0">
                <a:ea typeface="ＭＳ Ｐゴシック" charset="0"/>
              </a:rPr>
              <a:t>p</a:t>
            </a:r>
            <a:r>
              <a:rPr lang="en-US" sz="2600" dirty="0" smtClean="0">
                <a:ea typeface="ＭＳ Ｐゴシック" charset="0"/>
              </a:rPr>
              <a:t> </a:t>
            </a:r>
            <a:r>
              <a:rPr lang="en-US" sz="2600" dirty="0">
                <a:ea typeface="ＭＳ Ｐゴシック" charset="0"/>
              </a:rPr>
              <a:t>hybrid orbitals each have two lobes like a </a:t>
            </a:r>
            <a:r>
              <a:rPr lang="en-US" sz="2600" i="1" dirty="0">
                <a:ea typeface="ＭＳ Ｐゴシック" charset="0"/>
              </a:rPr>
              <a:t>p</a:t>
            </a:r>
            <a:r>
              <a:rPr lang="en-US" sz="2600" dirty="0">
                <a:ea typeface="ＭＳ Ｐゴシック" charset="0"/>
              </a:rPr>
              <a:t> orbital.</a:t>
            </a:r>
          </a:p>
          <a:p>
            <a:pPr marL="740664" indent="-283464">
              <a:spcBef>
                <a:spcPts val="600"/>
              </a:spcBef>
              <a:buFont typeface="Arial" pitchFamily="34" charset="0"/>
              <a:buChar char="–"/>
              <a:defRPr/>
            </a:pPr>
            <a:r>
              <a:rPr lang="en-US" sz="2600" dirty="0">
                <a:ea typeface="ＭＳ Ｐゴシック" charset="0"/>
              </a:rPr>
              <a:t>One of the lobes is larger and more rounded, as is the </a:t>
            </a:r>
            <a:r>
              <a:rPr lang="en-US" sz="2600" i="1" dirty="0">
                <a:ea typeface="ＭＳ Ｐゴシック" charset="0"/>
              </a:rPr>
              <a:t>s</a:t>
            </a:r>
            <a:r>
              <a:rPr lang="en-US" sz="2600" dirty="0">
                <a:ea typeface="ＭＳ Ｐゴシック" charset="0"/>
              </a:rPr>
              <a:t> orbital.</a:t>
            </a:r>
          </a:p>
        </p:txBody>
      </p:sp>
      <p:pic>
        <p:nvPicPr>
          <p:cNvPr id="17412" name="Picture 3" descr="A diagram shows how a spherical s orbital and an egg-shaped p orbital can form hybrids. One s atomic orbital, sphere shaped, plus one p atomic orbital, two egg-shaped balloons connected end-to-end, can hybridize, forming two s p hybrid orbitals. Each s p hybrid appears like the p orbital, with two egg-shaped balloons connected end-to-end, except in the s p hybrids one lobe is very small and one is quite large. The two s p hybrid orbitals are arranged with the large lobe on opposite sides, such that when the s p hybrid orbitals are superimposed; only the large lobes are show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4297363"/>
            <a:ext cx="78755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MS PGothic" panose="020B0600070205080204" pitchFamily="34" charset="-128"/>
              </a:rPr>
              <a:t>Position of </a:t>
            </a:r>
            <a:r>
              <a:rPr lang="en-US" altLang="en-US" i="1" smtClean="0">
                <a:ea typeface="MS PGothic" panose="020B0600070205080204" pitchFamily="34" charset="-128"/>
              </a:rPr>
              <a:t>sp</a:t>
            </a:r>
            <a:r>
              <a:rPr lang="en-US" altLang="en-US" smtClean="0">
                <a:ea typeface="MS PGothic" panose="020B0600070205080204" pitchFamily="34" charset="-128"/>
              </a:rPr>
              <a:t> Orbitals</a:t>
            </a:r>
          </a:p>
        </p:txBody>
      </p:sp>
      <p:sp>
        <p:nvSpPr>
          <p:cNvPr id="18435" name="Content Placeholder 2"/>
          <p:cNvSpPr>
            <a:spLocks noGrp="1"/>
          </p:cNvSpPr>
          <p:nvPr>
            <p:ph idx="1"/>
          </p:nvPr>
        </p:nvSpPr>
        <p:spPr>
          <a:xfrm>
            <a:off x="457200" y="1600200"/>
            <a:ext cx="8229600" cy="1905000"/>
          </a:xfrm>
        </p:spPr>
        <p:txBody>
          <a:bodyPr/>
          <a:lstStyle/>
          <a:p>
            <a:r>
              <a:rPr lang="en-US" altLang="en-US" sz="2600" smtClean="0">
                <a:ea typeface="MS PGothic" panose="020B0600070205080204" pitchFamily="34" charset="-128"/>
              </a:rPr>
              <a:t>These two degenerate orbitals would align themselves 180</a:t>
            </a:r>
            <a:r>
              <a:rPr lang="en-US" altLang="en-US" sz="2600" smtClean="0">
                <a:ea typeface="Calibri" panose="020F0502020204030204" pitchFamily="34" charset="0"/>
                <a:cs typeface="Calibri" panose="020F0502020204030204" pitchFamily="34" charset="0"/>
              </a:rPr>
              <a:t>°</a:t>
            </a:r>
            <a:r>
              <a:rPr lang="en-US" altLang="en-US" sz="2600" smtClean="0">
                <a:ea typeface="MS PGothic" panose="020B0600070205080204" pitchFamily="34" charset="-128"/>
                <a:sym typeface="Symbol" panose="05050102010706020507" pitchFamily="18" charset="2"/>
              </a:rPr>
              <a:t> from each other.</a:t>
            </a:r>
          </a:p>
          <a:p>
            <a:r>
              <a:rPr lang="en-US" altLang="en-US" sz="2600" smtClean="0">
                <a:ea typeface="MS PGothic" panose="020B0600070205080204" pitchFamily="34" charset="-128"/>
                <a:sym typeface="Symbol" panose="05050102010706020507" pitchFamily="18" charset="2"/>
              </a:rPr>
              <a:t>This is consistent with the observed geometry of B</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e compounds (like B</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e</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F</a:t>
            </a:r>
            <a:r>
              <a:rPr lang="en-US" altLang="en-US" sz="2600" baseline="-25000" smtClean="0">
                <a:ea typeface="MS PGothic" panose="020B0600070205080204" pitchFamily="34" charset="-128"/>
                <a:sym typeface="Symbol" panose="05050102010706020507" pitchFamily="18" charset="2"/>
              </a:rPr>
              <a:t>2</a:t>
            </a:r>
            <a:r>
              <a:rPr lang="en-US" altLang="en-US" sz="2600" smtClean="0">
                <a:ea typeface="MS PGothic" panose="020B0600070205080204" pitchFamily="34" charset="-128"/>
                <a:sym typeface="Symbol" panose="05050102010706020507" pitchFamily="18" charset="2"/>
              </a:rPr>
              <a:t>) and V</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S</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E</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P</a:t>
            </a:r>
            <a:r>
              <a:rPr lang="en-US" altLang="en-US" sz="100" smtClean="0">
                <a:ea typeface="MS PGothic" panose="020B0600070205080204" pitchFamily="34" charset="-128"/>
                <a:sym typeface="Symbol" panose="05050102010706020507" pitchFamily="18" charset="2"/>
              </a:rPr>
              <a:t> </a:t>
            </a:r>
            <a:r>
              <a:rPr lang="en-US" altLang="en-US" sz="2600" smtClean="0">
                <a:ea typeface="MS PGothic" panose="020B0600070205080204" pitchFamily="34" charset="-128"/>
                <a:sym typeface="Symbol" panose="05050102010706020507" pitchFamily="18" charset="2"/>
              </a:rPr>
              <a:t>R: linear.</a:t>
            </a:r>
            <a:endParaRPr lang="en-US" altLang="en-US" sz="2600" smtClean="0">
              <a:ea typeface="MS PGothic" panose="020B0600070205080204" pitchFamily="34" charset="-128"/>
            </a:endParaRPr>
          </a:p>
        </p:txBody>
      </p:sp>
      <p:pic>
        <p:nvPicPr>
          <p:cNvPr id="18436" name="Picture 3" descr="In B e F 2, two large lobes from two B e s p hybrid orbitals overlap with regions of each F 2 p atomic orbit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70313"/>
            <a:ext cx="6716713"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23913" y="381000"/>
            <a:ext cx="7772400" cy="1143000"/>
          </a:xfrm>
        </p:spPr>
        <p:txBody>
          <a:bodyPr/>
          <a:lstStyle/>
          <a:p>
            <a:r>
              <a:rPr lang="en-US" altLang="en-US" smtClean="0">
                <a:ea typeface="MS PGothic" panose="020B0600070205080204" pitchFamily="34" charset="-128"/>
              </a:rPr>
              <a:t>Boron—Three Electron Domains Gives </a:t>
            </a:r>
            <a:r>
              <a:rPr lang="en-US" altLang="en-US" i="1" smtClean="0">
                <a:ea typeface="MS PGothic" panose="020B0600070205080204" pitchFamily="34" charset="-128"/>
              </a:rPr>
              <a:t>sp</a:t>
            </a:r>
            <a:r>
              <a:rPr lang="en-US" altLang="en-US" i="1" baseline="30000" smtClean="0">
                <a:ea typeface="MS PGothic" panose="020B0600070205080204" pitchFamily="34" charset="-128"/>
              </a:rPr>
              <a:t>2</a:t>
            </a:r>
            <a:r>
              <a:rPr lang="en-US" altLang="en-US" smtClean="0">
                <a:ea typeface="MS PGothic" panose="020B0600070205080204" pitchFamily="34" charset="-128"/>
              </a:rPr>
              <a:t> Hybridization</a:t>
            </a:r>
          </a:p>
        </p:txBody>
      </p:sp>
      <p:sp>
        <p:nvSpPr>
          <p:cNvPr id="19459" name="Content Placeholder 2"/>
          <p:cNvSpPr>
            <a:spLocks noGrp="1"/>
          </p:cNvSpPr>
          <p:nvPr>
            <p:ph idx="1"/>
          </p:nvPr>
        </p:nvSpPr>
        <p:spPr>
          <a:xfrm>
            <a:off x="457200" y="1600200"/>
            <a:ext cx="8229600" cy="838200"/>
          </a:xfrm>
        </p:spPr>
        <p:txBody>
          <a:bodyPr/>
          <a:lstStyle/>
          <a:p>
            <a:pPr marL="0" indent="0">
              <a:buFontTx/>
              <a:buNone/>
            </a:pPr>
            <a:r>
              <a:rPr lang="en-US" altLang="en-US" sz="2600" smtClean="0">
                <a:ea typeface="MS PGothic" panose="020B0600070205080204" pitchFamily="34" charset="-128"/>
              </a:rPr>
              <a:t>Using a similar model for boron leads to three degenerate</a:t>
            </a:r>
          </a:p>
        </p:txBody>
      </p:sp>
      <p:graphicFrame>
        <p:nvGraphicFramePr>
          <p:cNvPr id="19460" name="Object 4" descr="s p 2 orbitals."/>
          <p:cNvGraphicFramePr>
            <a:graphicFrameLocks noChangeAspect="1"/>
          </p:cNvGraphicFramePr>
          <p:nvPr/>
        </p:nvGraphicFramePr>
        <p:xfrm>
          <a:off x="2173288" y="1963738"/>
          <a:ext cx="1760537" cy="473075"/>
        </p:xfrm>
        <a:graphic>
          <a:graphicData uri="http://schemas.openxmlformats.org/presentationml/2006/ole">
            <mc:AlternateContent xmlns:mc="http://schemas.openxmlformats.org/markup-compatibility/2006">
              <mc:Choice xmlns:v="urn:schemas-microsoft-com:vml" Requires="v">
                <p:oleObj spid="_x0000_s19462" name="Equation" r:id="rId3" imgW="850680" imgH="228600" progId="Equation.DSMT4">
                  <p:embed/>
                </p:oleObj>
              </mc:Choice>
              <mc:Fallback>
                <p:oleObj name="Equation" r:id="rId3" imgW="850680" imgH="228600" progId="Equation.DSMT4">
                  <p:embed/>
                  <p:pic>
                    <p:nvPicPr>
                      <p:cNvPr id="0" name="Object 4" descr="s p 2 orb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1963738"/>
                        <a:ext cx="17605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1" name="Picture 3" descr="A diagram shows how one s orbital combines with two p orbitals to form a triangular s p 2 hybrid. One s orbital, sphere, plus two p orbitals, egg-shaped balloons connected end-to-end with one vertical and one horizontal, hybridize to form three s p 2 hybrid orbitals. Each hybrid appears as a small egg-shaped lobe attached to a large egg-shaped lobe. Each s p 2 hybrid is arranged toward a different point of an equilateral triangle, which when shown together, large lobes only, appears as three lobes in the shape of a triang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2520950"/>
            <a:ext cx="55594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ea typeface="MS PGothic" panose="020B0600070205080204" pitchFamily="34" charset="-128"/>
              </a:rPr>
              <a:t>Carbon: </a:t>
            </a:r>
            <a:r>
              <a:rPr lang="en-US" altLang="en-US" i="1" smtClean="0">
                <a:ea typeface="MS PGothic" panose="020B0600070205080204" pitchFamily="34" charset="-128"/>
              </a:rPr>
              <a:t>sp</a:t>
            </a:r>
            <a:r>
              <a:rPr lang="en-US" altLang="en-US" i="1" baseline="30000" smtClean="0">
                <a:ea typeface="MS PGothic" panose="020B0600070205080204" pitchFamily="34" charset="-128"/>
              </a:rPr>
              <a:t>3</a:t>
            </a:r>
            <a:r>
              <a:rPr lang="en-US" altLang="en-US" smtClean="0">
                <a:ea typeface="MS PGothic" panose="020B0600070205080204" pitchFamily="34" charset="-128"/>
              </a:rPr>
              <a:t> Hybridization</a:t>
            </a:r>
          </a:p>
        </p:txBody>
      </p:sp>
      <p:sp>
        <p:nvSpPr>
          <p:cNvPr id="20483" name="Content Placeholder 2"/>
          <p:cNvSpPr>
            <a:spLocks noGrp="1"/>
          </p:cNvSpPr>
          <p:nvPr>
            <p:ph idx="1"/>
          </p:nvPr>
        </p:nvSpPr>
        <p:spPr>
          <a:xfrm>
            <a:off x="457200" y="1600200"/>
            <a:ext cx="8229600" cy="414338"/>
          </a:xfrm>
        </p:spPr>
        <p:txBody>
          <a:bodyPr/>
          <a:lstStyle/>
          <a:p>
            <a:pPr marL="0" indent="0">
              <a:lnSpc>
                <a:spcPct val="90000"/>
              </a:lnSpc>
              <a:buFontTx/>
              <a:buNone/>
            </a:pPr>
            <a:r>
              <a:rPr lang="en-US" altLang="en-US" sz="2600" smtClean="0">
                <a:ea typeface="MS PGothic" panose="020B0600070205080204" pitchFamily="34" charset="-128"/>
              </a:rPr>
              <a:t>With carbon, we get four degenerate</a:t>
            </a:r>
          </a:p>
        </p:txBody>
      </p:sp>
      <p:graphicFrame>
        <p:nvGraphicFramePr>
          <p:cNvPr id="20484" name="Object 3" descr="s p 3 orbitals."/>
          <p:cNvGraphicFramePr>
            <a:graphicFrameLocks noChangeAspect="1"/>
          </p:cNvGraphicFramePr>
          <p:nvPr/>
        </p:nvGraphicFramePr>
        <p:xfrm>
          <a:off x="5867400" y="1541463"/>
          <a:ext cx="1758950" cy="473075"/>
        </p:xfrm>
        <a:graphic>
          <a:graphicData uri="http://schemas.openxmlformats.org/presentationml/2006/ole">
            <mc:AlternateContent xmlns:mc="http://schemas.openxmlformats.org/markup-compatibility/2006">
              <mc:Choice xmlns:v="urn:schemas-microsoft-com:vml" Requires="v">
                <p:oleObj spid="_x0000_s20486" name="Equation" r:id="rId3" imgW="850680" imgH="228600" progId="Equation.DSMT4">
                  <p:embed/>
                </p:oleObj>
              </mc:Choice>
              <mc:Fallback>
                <p:oleObj name="Equation" r:id="rId3" imgW="850680" imgH="228600" progId="Equation.DSMT4">
                  <p:embed/>
                  <p:pic>
                    <p:nvPicPr>
                      <p:cNvPr id="0" name="Object 3" descr="s p 3 orb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41463"/>
                        <a:ext cx="1758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5" name="Picture 4" descr="A diagram shows how one s orbital combines with three p orbitals to form a pyramidal s p 3 hybrid. An s orbital appears as a sphere centered on the x y z axes. Each of the three p orbitals appears as two egg-shaped balloons connected end-to-end, centered on the xyz origin. The p sub x orbital lies on the x-axis, the p sub y orbital is on the y-axis, and the p sub z orbital is on the z-axis. The one s and three p orbitals hybridize to form four s p 3 hybrid orbitals. Each hybrid appears as a small egg-shaped lobe attached to a large egg-shaped lobe. Each s p 3 hybrid is arranged toward a different point of a pyramid, which when shown together, large lobes only, appears as four lobes in the shape of a pyramid, separated by 109.5 degree angl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5400" y="2066925"/>
            <a:ext cx="41084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A1CE0561-0798-4033-8566-DFFC22B5A66B}" type="slidenum">
              <a:rPr lang="en-US" altLang="en-US" sz="1400"/>
              <a:pPr algn="ctr"/>
              <a:t>15</a:t>
            </a:fld>
            <a:endParaRPr lang="en-US" altLang="en-US" sz="1400"/>
          </a:p>
        </p:txBody>
      </p:sp>
      <p:sp>
        <p:nvSpPr>
          <p:cNvPr id="21507" name="Rectangle 2"/>
          <p:cNvSpPr>
            <a:spLocks noGrp="1" noChangeArrowheads="1"/>
          </p:cNvSpPr>
          <p:nvPr>
            <p:ph type="title"/>
          </p:nvPr>
        </p:nvSpPr>
        <p:spPr>
          <a:xfrm>
            <a:off x="685800" y="304800"/>
            <a:ext cx="7772400" cy="1143000"/>
          </a:xfrm>
        </p:spPr>
        <p:txBody>
          <a:bodyPr/>
          <a:lstStyle/>
          <a:p>
            <a:r>
              <a:rPr lang="en-US" altLang="en-US" smtClean="0"/>
              <a:t>Carbon Hybridizations</a:t>
            </a:r>
          </a:p>
        </p:txBody>
      </p:sp>
      <p:sp>
        <p:nvSpPr>
          <p:cNvPr id="21508" name="Text Box 3"/>
          <p:cNvSpPr txBox="1">
            <a:spLocks noChangeArrowheads="1"/>
          </p:cNvSpPr>
          <p:nvPr/>
        </p:nvSpPr>
        <p:spPr bwMode="auto">
          <a:xfrm>
            <a:off x="241300" y="1447800"/>
            <a:ext cx="2419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3200"/>
              <a:t>Unhybridized</a:t>
            </a:r>
          </a:p>
        </p:txBody>
      </p:sp>
      <p:sp>
        <p:nvSpPr>
          <p:cNvPr id="21509" name="Text Box 4"/>
          <p:cNvSpPr txBox="1">
            <a:spLocks noChangeArrowheads="1"/>
          </p:cNvSpPr>
          <p:nvPr/>
        </p:nvSpPr>
        <p:spPr bwMode="auto">
          <a:xfrm>
            <a:off x="2968625" y="2152650"/>
            <a:ext cx="546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s</a:t>
            </a:r>
          </a:p>
        </p:txBody>
      </p:sp>
      <p:sp>
        <p:nvSpPr>
          <p:cNvPr id="21510" name="Text Box 5"/>
          <p:cNvSpPr txBox="1">
            <a:spLocks noChangeArrowheads="1"/>
          </p:cNvSpPr>
          <p:nvPr/>
        </p:nvSpPr>
        <p:spPr bwMode="auto">
          <a:xfrm>
            <a:off x="4660900" y="21336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p</a:t>
            </a:r>
          </a:p>
        </p:txBody>
      </p:sp>
      <p:sp>
        <p:nvSpPr>
          <p:cNvPr id="21511" name="Text Box 6"/>
          <p:cNvSpPr txBox="1">
            <a:spLocks noChangeArrowheads="1"/>
          </p:cNvSpPr>
          <p:nvPr/>
        </p:nvSpPr>
        <p:spPr bwMode="auto">
          <a:xfrm>
            <a:off x="2908300" y="1524000"/>
            <a:ext cx="673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12" name="Rectangle 7"/>
          <p:cNvSpPr>
            <a:spLocks noChangeArrowheads="1"/>
          </p:cNvSpPr>
          <p:nvPr/>
        </p:nvSpPr>
        <p:spPr bwMode="auto">
          <a:xfrm>
            <a:off x="2908300" y="1447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13" name="Text Box 8"/>
          <p:cNvSpPr txBox="1">
            <a:spLocks noChangeArrowheads="1"/>
          </p:cNvSpPr>
          <p:nvPr/>
        </p:nvSpPr>
        <p:spPr bwMode="auto">
          <a:xfrm>
            <a:off x="4051300" y="1524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14" name="Rectangle 9"/>
          <p:cNvSpPr>
            <a:spLocks noChangeArrowheads="1"/>
          </p:cNvSpPr>
          <p:nvPr/>
        </p:nvSpPr>
        <p:spPr bwMode="auto">
          <a:xfrm>
            <a:off x="3975100" y="1447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15" name="Rectangle 10"/>
          <p:cNvSpPr>
            <a:spLocks noChangeArrowheads="1"/>
          </p:cNvSpPr>
          <p:nvPr/>
        </p:nvSpPr>
        <p:spPr bwMode="auto">
          <a:xfrm>
            <a:off x="4660900" y="1447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16" name="Rectangle 11"/>
          <p:cNvSpPr>
            <a:spLocks noChangeArrowheads="1"/>
          </p:cNvSpPr>
          <p:nvPr/>
        </p:nvSpPr>
        <p:spPr bwMode="auto">
          <a:xfrm>
            <a:off x="5346700" y="1447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17" name="Text Box 12"/>
          <p:cNvSpPr txBox="1">
            <a:spLocks noChangeArrowheads="1"/>
          </p:cNvSpPr>
          <p:nvPr/>
        </p:nvSpPr>
        <p:spPr bwMode="auto">
          <a:xfrm>
            <a:off x="274638" y="2895600"/>
            <a:ext cx="2386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3200" i="1"/>
              <a:t>sp</a:t>
            </a:r>
            <a:r>
              <a:rPr lang="en-US" altLang="en-US" sz="3200"/>
              <a:t> hybridized</a:t>
            </a:r>
          </a:p>
        </p:txBody>
      </p:sp>
      <p:sp>
        <p:nvSpPr>
          <p:cNvPr id="21518" name="Text Box 13"/>
          <p:cNvSpPr txBox="1">
            <a:spLocks noChangeArrowheads="1"/>
          </p:cNvSpPr>
          <p:nvPr/>
        </p:nvSpPr>
        <p:spPr bwMode="auto">
          <a:xfrm>
            <a:off x="3289300" y="3581400"/>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sp</a:t>
            </a:r>
          </a:p>
        </p:txBody>
      </p:sp>
      <p:sp>
        <p:nvSpPr>
          <p:cNvPr id="21519" name="Text Box 14"/>
          <p:cNvSpPr txBox="1">
            <a:spLocks noChangeArrowheads="1"/>
          </p:cNvSpPr>
          <p:nvPr/>
        </p:nvSpPr>
        <p:spPr bwMode="auto">
          <a:xfrm>
            <a:off x="3060700" y="2971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20" name="Rectangle 15"/>
          <p:cNvSpPr>
            <a:spLocks noChangeArrowheads="1"/>
          </p:cNvSpPr>
          <p:nvPr/>
        </p:nvSpPr>
        <p:spPr bwMode="auto">
          <a:xfrm>
            <a:off x="2984500" y="2895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1" name="Text Box 16"/>
          <p:cNvSpPr txBox="1">
            <a:spLocks noChangeArrowheads="1"/>
          </p:cNvSpPr>
          <p:nvPr/>
        </p:nvSpPr>
        <p:spPr bwMode="auto">
          <a:xfrm>
            <a:off x="3746500" y="2971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22" name="Rectangle 17"/>
          <p:cNvSpPr>
            <a:spLocks noChangeArrowheads="1"/>
          </p:cNvSpPr>
          <p:nvPr/>
        </p:nvSpPr>
        <p:spPr bwMode="auto">
          <a:xfrm>
            <a:off x="3670300" y="2895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3" name="Rectangle 18"/>
          <p:cNvSpPr>
            <a:spLocks noChangeArrowheads="1"/>
          </p:cNvSpPr>
          <p:nvPr/>
        </p:nvSpPr>
        <p:spPr bwMode="auto">
          <a:xfrm>
            <a:off x="5118100" y="2895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4" name="Rectangle 19"/>
          <p:cNvSpPr>
            <a:spLocks noChangeArrowheads="1"/>
          </p:cNvSpPr>
          <p:nvPr/>
        </p:nvSpPr>
        <p:spPr bwMode="auto">
          <a:xfrm>
            <a:off x="5803900" y="2895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5" name="Text Box 20"/>
          <p:cNvSpPr txBox="1">
            <a:spLocks noChangeArrowheads="1"/>
          </p:cNvSpPr>
          <p:nvPr/>
        </p:nvSpPr>
        <p:spPr bwMode="auto">
          <a:xfrm>
            <a:off x="141288" y="4267200"/>
            <a:ext cx="2519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3200" i="1"/>
              <a:t>sp</a:t>
            </a:r>
            <a:r>
              <a:rPr lang="en-US" altLang="en-US" sz="3200" baseline="30000"/>
              <a:t>2</a:t>
            </a:r>
            <a:r>
              <a:rPr lang="en-US" altLang="en-US" sz="3200"/>
              <a:t> hybridized</a:t>
            </a:r>
          </a:p>
        </p:txBody>
      </p:sp>
      <p:sp>
        <p:nvSpPr>
          <p:cNvPr id="21526" name="Text Box 21"/>
          <p:cNvSpPr txBox="1">
            <a:spLocks noChangeArrowheads="1"/>
          </p:cNvSpPr>
          <p:nvPr/>
        </p:nvSpPr>
        <p:spPr bwMode="auto">
          <a:xfrm>
            <a:off x="5791200" y="4876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p</a:t>
            </a:r>
          </a:p>
        </p:txBody>
      </p:sp>
      <p:sp>
        <p:nvSpPr>
          <p:cNvPr id="21527" name="Rectangle 22"/>
          <p:cNvSpPr>
            <a:spLocks noChangeArrowheads="1"/>
          </p:cNvSpPr>
          <p:nvPr/>
        </p:nvSpPr>
        <p:spPr bwMode="auto">
          <a:xfrm>
            <a:off x="2984500" y="42672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8" name="Rectangle 23"/>
          <p:cNvSpPr>
            <a:spLocks noChangeArrowheads="1"/>
          </p:cNvSpPr>
          <p:nvPr/>
        </p:nvSpPr>
        <p:spPr bwMode="auto">
          <a:xfrm>
            <a:off x="3670300" y="42672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29" name="Rectangle 24"/>
          <p:cNvSpPr>
            <a:spLocks noChangeArrowheads="1"/>
          </p:cNvSpPr>
          <p:nvPr/>
        </p:nvSpPr>
        <p:spPr bwMode="auto">
          <a:xfrm>
            <a:off x="4356100" y="42672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0" name="Rectangle 25"/>
          <p:cNvSpPr>
            <a:spLocks noChangeArrowheads="1"/>
          </p:cNvSpPr>
          <p:nvPr/>
        </p:nvSpPr>
        <p:spPr bwMode="auto">
          <a:xfrm>
            <a:off x="5715000" y="42672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1" name="Text Box 26"/>
          <p:cNvSpPr txBox="1">
            <a:spLocks noChangeArrowheads="1"/>
          </p:cNvSpPr>
          <p:nvPr/>
        </p:nvSpPr>
        <p:spPr bwMode="auto">
          <a:xfrm>
            <a:off x="141288" y="5573713"/>
            <a:ext cx="2519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3200"/>
              <a:t>sp</a:t>
            </a:r>
            <a:r>
              <a:rPr lang="en-US" altLang="en-US" sz="3200" baseline="30000"/>
              <a:t>3</a:t>
            </a:r>
            <a:r>
              <a:rPr lang="en-US" altLang="en-US" sz="3200"/>
              <a:t> hybridized</a:t>
            </a:r>
          </a:p>
        </p:txBody>
      </p:sp>
      <p:sp>
        <p:nvSpPr>
          <p:cNvPr id="21532" name="Rectangle 27"/>
          <p:cNvSpPr>
            <a:spLocks noChangeArrowheads="1"/>
          </p:cNvSpPr>
          <p:nvPr/>
        </p:nvSpPr>
        <p:spPr bwMode="auto">
          <a:xfrm>
            <a:off x="3048000" y="5562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3" name="Rectangle 28"/>
          <p:cNvSpPr>
            <a:spLocks noChangeArrowheads="1"/>
          </p:cNvSpPr>
          <p:nvPr/>
        </p:nvSpPr>
        <p:spPr bwMode="auto">
          <a:xfrm>
            <a:off x="3746500" y="5562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4" name="Rectangle 29"/>
          <p:cNvSpPr>
            <a:spLocks noChangeArrowheads="1"/>
          </p:cNvSpPr>
          <p:nvPr/>
        </p:nvSpPr>
        <p:spPr bwMode="auto">
          <a:xfrm>
            <a:off x="4432300" y="5562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5" name="Rectangle 30"/>
          <p:cNvSpPr>
            <a:spLocks noChangeArrowheads="1"/>
          </p:cNvSpPr>
          <p:nvPr/>
        </p:nvSpPr>
        <p:spPr bwMode="auto">
          <a:xfrm>
            <a:off x="5118100" y="5562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536" name="Text Box 31"/>
          <p:cNvSpPr txBox="1">
            <a:spLocks noChangeArrowheads="1"/>
          </p:cNvSpPr>
          <p:nvPr/>
        </p:nvSpPr>
        <p:spPr bwMode="auto">
          <a:xfrm>
            <a:off x="5194300" y="2971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37" name="Text Box 32"/>
          <p:cNvSpPr txBox="1">
            <a:spLocks noChangeArrowheads="1"/>
          </p:cNvSpPr>
          <p:nvPr/>
        </p:nvSpPr>
        <p:spPr bwMode="auto">
          <a:xfrm>
            <a:off x="4660900" y="1524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38" name="Text Box 33"/>
          <p:cNvSpPr txBox="1">
            <a:spLocks noChangeArrowheads="1"/>
          </p:cNvSpPr>
          <p:nvPr/>
        </p:nvSpPr>
        <p:spPr bwMode="auto">
          <a:xfrm>
            <a:off x="5803900" y="2971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39" name="Text Box 34"/>
          <p:cNvSpPr txBox="1">
            <a:spLocks noChangeArrowheads="1"/>
          </p:cNvSpPr>
          <p:nvPr/>
        </p:nvSpPr>
        <p:spPr bwMode="auto">
          <a:xfrm>
            <a:off x="5575300" y="35814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p</a:t>
            </a:r>
          </a:p>
        </p:txBody>
      </p:sp>
      <p:sp>
        <p:nvSpPr>
          <p:cNvPr id="21540" name="Text Box 35"/>
          <p:cNvSpPr txBox="1">
            <a:spLocks noChangeArrowheads="1"/>
          </p:cNvSpPr>
          <p:nvPr/>
        </p:nvSpPr>
        <p:spPr bwMode="auto">
          <a:xfrm>
            <a:off x="3670300" y="4876800"/>
            <a:ext cx="882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sp</a:t>
            </a:r>
            <a:r>
              <a:rPr lang="en-US" altLang="en-US" sz="3200" baseline="30000"/>
              <a:t>2</a:t>
            </a:r>
            <a:endParaRPr lang="en-US" altLang="en-US" sz="3200"/>
          </a:p>
        </p:txBody>
      </p:sp>
      <p:sp>
        <p:nvSpPr>
          <p:cNvPr id="21541" name="Text Box 36"/>
          <p:cNvSpPr txBox="1">
            <a:spLocks noChangeArrowheads="1"/>
          </p:cNvSpPr>
          <p:nvPr/>
        </p:nvSpPr>
        <p:spPr bwMode="auto">
          <a:xfrm>
            <a:off x="2984500" y="43434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2" name="Text Box 37"/>
          <p:cNvSpPr txBox="1">
            <a:spLocks noChangeArrowheads="1"/>
          </p:cNvSpPr>
          <p:nvPr/>
        </p:nvSpPr>
        <p:spPr bwMode="auto">
          <a:xfrm>
            <a:off x="3670300" y="43434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3" name="Text Box 38"/>
          <p:cNvSpPr txBox="1">
            <a:spLocks noChangeArrowheads="1"/>
          </p:cNvSpPr>
          <p:nvPr/>
        </p:nvSpPr>
        <p:spPr bwMode="auto">
          <a:xfrm>
            <a:off x="4356100" y="43434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4" name="Text Box 39"/>
          <p:cNvSpPr txBox="1">
            <a:spLocks noChangeArrowheads="1"/>
          </p:cNvSpPr>
          <p:nvPr/>
        </p:nvSpPr>
        <p:spPr bwMode="auto">
          <a:xfrm>
            <a:off x="5715000" y="43434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5" name="Text Box 40"/>
          <p:cNvSpPr txBox="1">
            <a:spLocks noChangeArrowheads="1"/>
          </p:cNvSpPr>
          <p:nvPr/>
        </p:nvSpPr>
        <p:spPr bwMode="auto">
          <a:xfrm>
            <a:off x="3822700" y="6278563"/>
            <a:ext cx="882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2</a:t>
            </a:r>
            <a:r>
              <a:rPr lang="en-US" altLang="en-US" sz="3200" i="1"/>
              <a:t>sp</a:t>
            </a:r>
            <a:r>
              <a:rPr lang="en-US" altLang="en-US" sz="3200" baseline="30000"/>
              <a:t>3</a:t>
            </a:r>
            <a:endParaRPr lang="en-US" altLang="en-US" sz="3200"/>
          </a:p>
        </p:txBody>
      </p:sp>
      <p:sp>
        <p:nvSpPr>
          <p:cNvPr id="21546" name="Text Box 41"/>
          <p:cNvSpPr txBox="1">
            <a:spLocks noChangeArrowheads="1"/>
          </p:cNvSpPr>
          <p:nvPr/>
        </p:nvSpPr>
        <p:spPr bwMode="auto">
          <a:xfrm>
            <a:off x="2984500" y="563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7" name="Text Box 42"/>
          <p:cNvSpPr txBox="1">
            <a:spLocks noChangeArrowheads="1"/>
          </p:cNvSpPr>
          <p:nvPr/>
        </p:nvSpPr>
        <p:spPr bwMode="auto">
          <a:xfrm>
            <a:off x="3670300" y="563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8" name="Text Box 43"/>
          <p:cNvSpPr txBox="1">
            <a:spLocks noChangeArrowheads="1"/>
          </p:cNvSpPr>
          <p:nvPr/>
        </p:nvSpPr>
        <p:spPr bwMode="auto">
          <a:xfrm>
            <a:off x="4356100" y="563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sp>
        <p:nvSpPr>
          <p:cNvPr id="21549" name="Text Box 44"/>
          <p:cNvSpPr txBox="1">
            <a:spLocks noChangeArrowheads="1"/>
          </p:cNvSpPr>
          <p:nvPr/>
        </p:nvSpPr>
        <p:spPr bwMode="auto">
          <a:xfrm>
            <a:off x="5041900" y="563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ym typeface="Symbol" panose="05050102010706020507" pitchFamily="18" charset="2"/>
              </a:rPr>
              <a:t></a:t>
            </a:r>
            <a:endParaRPr lang="en-US" altLang="en-US" sz="3200"/>
          </a:p>
        </p:txBody>
      </p:sp>
      <p:pic>
        <p:nvPicPr>
          <p:cNvPr id="21550" name="Picture 45" descr="Ch2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27463"/>
            <a:ext cx="16764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46" descr="Ch4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295900"/>
            <a:ext cx="1371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47" descr="Hcn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925763"/>
            <a:ext cx="21336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7350" y="215900"/>
            <a:ext cx="8299450" cy="1096963"/>
          </a:xfrm>
        </p:spPr>
        <p:txBody>
          <a:bodyPr/>
          <a:lstStyle/>
          <a:p>
            <a:r>
              <a:rPr lang="en-US" altLang="en-US" smtClean="0">
                <a:ea typeface="MS PGothic" panose="020B0600070205080204" pitchFamily="34" charset="-128"/>
              </a:rPr>
              <a:t>What Happens with Water?</a:t>
            </a:r>
          </a:p>
        </p:txBody>
      </p:sp>
      <p:sp>
        <p:nvSpPr>
          <p:cNvPr id="22531" name="Content Placeholder 2"/>
          <p:cNvSpPr>
            <a:spLocks noGrp="1"/>
          </p:cNvSpPr>
          <p:nvPr>
            <p:ph idx="1"/>
          </p:nvPr>
        </p:nvSpPr>
        <p:spPr>
          <a:xfrm>
            <a:off x="387350" y="1600200"/>
            <a:ext cx="8680450" cy="2354263"/>
          </a:xfrm>
        </p:spPr>
        <p:txBody>
          <a:bodyPr/>
          <a:lstStyle/>
          <a:p>
            <a:r>
              <a:rPr lang="en-US" altLang="en-US" sz="2600" smtClean="0">
                <a:ea typeface="MS PGothic" panose="020B0600070205080204" pitchFamily="34" charset="-128"/>
              </a:rPr>
              <a:t>We started this discussion with H</a:t>
            </a:r>
            <a:r>
              <a:rPr lang="en-US" altLang="en-US" sz="2600" baseline="-25000" smtClean="0">
                <a:ea typeface="MS PGothic" panose="020B0600070205080204" pitchFamily="34" charset="-128"/>
              </a:rPr>
              <a:t>2</a:t>
            </a:r>
            <a:r>
              <a:rPr lang="en-US" altLang="en-US" sz="2600" smtClean="0">
                <a:ea typeface="MS PGothic" panose="020B0600070205080204" pitchFamily="34" charset="-128"/>
              </a:rPr>
              <a:t>O and the angle question: Why is it 104.5 degrees</a:t>
            </a:r>
            <a:r>
              <a:rPr lang="en-US" altLang="en-US" sz="2600" smtClean="0">
                <a:ea typeface="MS PGothic" panose="020B0600070205080204" pitchFamily="34" charset="-128"/>
                <a:cs typeface="Arial" panose="020B0604020202020204" pitchFamily="34" charset="0"/>
              </a:rPr>
              <a:t> instead of 90 </a:t>
            </a:r>
            <a:r>
              <a:rPr lang="en-US" altLang="en-US" sz="2600" smtClean="0">
                <a:ea typeface="MS PGothic" panose="020B0600070205080204" pitchFamily="34" charset="-128"/>
              </a:rPr>
              <a:t>degrees?</a:t>
            </a:r>
          </a:p>
          <a:p>
            <a:r>
              <a:rPr lang="en-US" altLang="en-US" sz="2600" smtClean="0">
                <a:ea typeface="MS PGothic" panose="020B0600070205080204" pitchFamily="34" charset="-128"/>
              </a:rPr>
              <a:t>Oxygen has two bonds and two lone pairs—four electron domains.</a:t>
            </a:r>
          </a:p>
          <a:p>
            <a:r>
              <a:rPr lang="en-US" altLang="en-US" sz="2600" smtClean="0">
                <a:ea typeface="MS PGothic" panose="020B0600070205080204" pitchFamily="34" charset="-128"/>
              </a:rPr>
              <a:t>The result is</a:t>
            </a:r>
          </a:p>
        </p:txBody>
      </p:sp>
      <p:graphicFrame>
        <p:nvGraphicFramePr>
          <p:cNvPr id="22532" name="Object 4"/>
          <p:cNvGraphicFramePr>
            <a:graphicFrameLocks noChangeAspect="1"/>
          </p:cNvGraphicFramePr>
          <p:nvPr/>
        </p:nvGraphicFramePr>
        <p:xfrm>
          <a:off x="2514600" y="3549650"/>
          <a:ext cx="525463" cy="471488"/>
        </p:xfrm>
        <a:graphic>
          <a:graphicData uri="http://schemas.openxmlformats.org/presentationml/2006/ole">
            <mc:AlternateContent xmlns:mc="http://schemas.openxmlformats.org/markup-compatibility/2006">
              <mc:Choice xmlns:v="urn:schemas-microsoft-com:vml" Requires="v">
                <p:oleObj spid="_x0000_s22535" name="Equation" r:id="rId3" imgW="253800" imgH="228600" progId="Equation.DSMT4">
                  <p:embed/>
                </p:oleObj>
              </mc:Choice>
              <mc:Fallback>
                <p:oleObj name="Equation" r:id="rId3" imgW="2538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49650"/>
                        <a:ext cx="5254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Content Placeholder 3"/>
          <p:cNvSpPr>
            <a:spLocks noGrp="1"/>
          </p:cNvSpPr>
          <p:nvPr>
            <p:ph idx="13"/>
          </p:nvPr>
        </p:nvSpPr>
        <p:spPr>
          <a:xfrm>
            <a:off x="3165475" y="3573463"/>
            <a:ext cx="2057400" cy="381000"/>
          </a:xfrm>
        </p:spPr>
        <p:txBody>
          <a:bodyPr/>
          <a:lstStyle/>
          <a:p>
            <a:pPr marL="0" indent="0">
              <a:buFontTx/>
              <a:buNone/>
            </a:pPr>
            <a:r>
              <a:rPr lang="en-US" altLang="en-US" sz="2600" smtClean="0">
                <a:ea typeface="MS PGothic" panose="020B0600070205080204" pitchFamily="34" charset="-128"/>
                <a:cs typeface="Arial" panose="020B0604020202020204" pitchFamily="34" charset="0"/>
              </a:rPr>
              <a:t>hybridization!</a:t>
            </a:r>
          </a:p>
        </p:txBody>
      </p:sp>
      <p:pic>
        <p:nvPicPr>
          <p:cNvPr id="22534" name="Picture 5" descr="In H 2 O, there is a tetrahedral arrangement of the four s p 3 hybrid orbitals about oxygen, with two O s p 3 orbitals containing nonbonding pairs and two O H single bond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4140200"/>
            <a:ext cx="418306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28600" y="152400"/>
            <a:ext cx="86868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000099"/>
                </a:solidFill>
                <a:latin typeface="Arial" panose="020B0604020202020204" pitchFamily="34" charset="0"/>
              </a:rPr>
              <a:t>Hybrid Orbitals</a:t>
            </a:r>
          </a:p>
          <a:p>
            <a:pPr algn="ctr"/>
            <a:endParaRPr lang="en-US" altLang="en-US" sz="1000" b="1">
              <a:solidFill>
                <a:srgbClr val="000099"/>
              </a:solidFill>
              <a:latin typeface="Arial" panose="020B0604020202020204" pitchFamily="34" charset="0"/>
            </a:endParaRPr>
          </a:p>
          <a:p>
            <a:pPr>
              <a:buFontTx/>
              <a:buAutoNum type="arabicPeriod"/>
            </a:pPr>
            <a:r>
              <a:rPr lang="en-US" altLang="en-US" sz="3200" b="1">
                <a:latin typeface="Arial" panose="020B0604020202020204" pitchFamily="34" charset="0"/>
              </a:rPr>
              <a:t>Draw the Lewis structure</a:t>
            </a:r>
          </a:p>
          <a:p>
            <a:pPr>
              <a:buFontTx/>
              <a:buAutoNum type="arabicPeriod"/>
            </a:pPr>
            <a:endParaRPr lang="en-US" altLang="en-US" sz="1200" b="1">
              <a:latin typeface="Arial" panose="020B0604020202020204" pitchFamily="34" charset="0"/>
            </a:endParaRPr>
          </a:p>
          <a:p>
            <a:pPr>
              <a:buFontTx/>
              <a:buAutoNum type="arabicPeriod"/>
            </a:pPr>
            <a:r>
              <a:rPr lang="en-US" altLang="en-US" sz="3200" b="1">
                <a:solidFill>
                  <a:srgbClr val="800000"/>
                </a:solidFill>
                <a:latin typeface="Arial" panose="020B0604020202020204" pitchFamily="34" charset="0"/>
              </a:rPr>
              <a:t>Use VSEPR for molecular geometry</a:t>
            </a:r>
          </a:p>
          <a:p>
            <a:pPr>
              <a:buFontTx/>
              <a:buAutoNum type="arabicPeriod"/>
            </a:pPr>
            <a:endParaRPr lang="en-US" altLang="en-US" sz="1400" b="1">
              <a:solidFill>
                <a:srgbClr val="800000"/>
              </a:solidFill>
              <a:latin typeface="Arial" panose="020B0604020202020204" pitchFamily="34" charset="0"/>
            </a:endParaRPr>
          </a:p>
          <a:p>
            <a:pPr>
              <a:buFontTx/>
              <a:buAutoNum type="arabicPeriod"/>
            </a:pPr>
            <a:r>
              <a:rPr lang="en-US" altLang="en-US" sz="3200" b="1">
                <a:latin typeface="Arial" panose="020B0604020202020204" pitchFamily="34" charset="0"/>
              </a:rPr>
              <a:t>From the geometry, deduce the type of hybrid orbital on the central atom.</a:t>
            </a:r>
          </a:p>
          <a:p>
            <a:pPr>
              <a:buFontTx/>
              <a:buAutoNum type="arabicPeriod"/>
            </a:pPr>
            <a:endParaRPr lang="en-US" altLang="en-US" sz="1400" b="1">
              <a:latin typeface="Arial" panose="020B0604020202020204" pitchFamily="34" charset="0"/>
            </a:endParaRPr>
          </a:p>
          <a:p>
            <a:pPr>
              <a:buFontTx/>
              <a:buAutoNum type="arabicPeriod"/>
            </a:pPr>
            <a:r>
              <a:rPr lang="en-US" altLang="en-US" sz="3200" b="1">
                <a:solidFill>
                  <a:srgbClr val="800000"/>
                </a:solidFill>
                <a:latin typeface="Arial" panose="020B0604020202020204" pitchFamily="34" charset="0"/>
              </a:rPr>
              <a:t>Assign electrons to hybrid orbitals of the central atom, one at a time, pairing only if necessary</a:t>
            </a:r>
            <a:r>
              <a:rPr lang="en-US" altLang="en-US" sz="3200" b="1">
                <a:latin typeface="Arial" panose="020B0604020202020204" pitchFamily="34" charset="0"/>
              </a:rPr>
              <a:t>.</a:t>
            </a:r>
          </a:p>
          <a:p>
            <a:pPr>
              <a:buFontTx/>
              <a:buAutoNum type="arabicPeriod"/>
            </a:pPr>
            <a:endParaRPr lang="en-US" altLang="en-US" sz="1400" b="1">
              <a:latin typeface="Arial" panose="020B0604020202020204" pitchFamily="34" charset="0"/>
            </a:endParaRPr>
          </a:p>
          <a:p>
            <a:pPr>
              <a:buFontTx/>
              <a:buAutoNum type="arabicPeriod"/>
            </a:pPr>
            <a:r>
              <a:rPr lang="en-US" altLang="en-US" sz="3200" b="1">
                <a:latin typeface="Arial" panose="020B0604020202020204" pitchFamily="34" charset="0"/>
              </a:rPr>
              <a:t>Form bonds to the central atom by overlapping singularly occupied orbitals of outer atoms to the central atom.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altLang="en-US" smtClean="0">
                <a:ea typeface="MS PGothic" panose="020B0600070205080204" pitchFamily="34" charset="-128"/>
              </a:rPr>
              <a:t>Hypervalent Molecules</a:t>
            </a:r>
          </a:p>
        </p:txBody>
      </p:sp>
      <p:sp>
        <p:nvSpPr>
          <p:cNvPr id="24579" name="Content Placeholder 5"/>
          <p:cNvSpPr>
            <a:spLocks noGrp="1"/>
          </p:cNvSpPr>
          <p:nvPr>
            <p:ph idx="1"/>
          </p:nvPr>
        </p:nvSpPr>
        <p:spPr/>
        <p:txBody>
          <a:bodyPr/>
          <a:lstStyle/>
          <a:p>
            <a:r>
              <a:rPr lang="en-US" altLang="en-US" sz="2600" smtClean="0">
                <a:ea typeface="MS PGothic" panose="020B0600070205080204" pitchFamily="34" charset="-128"/>
              </a:rPr>
              <a:t>The elements that have </a:t>
            </a:r>
            <a:r>
              <a:rPr lang="en-US" altLang="en-US" sz="2600" b="1" smtClean="0">
                <a:ea typeface="MS PGothic" panose="020B0600070205080204" pitchFamily="34" charset="-128"/>
              </a:rPr>
              <a:t>more</a:t>
            </a:r>
            <a:r>
              <a:rPr lang="en-US" altLang="en-US" sz="2600" i="1" smtClean="0">
                <a:ea typeface="MS PGothic" panose="020B0600070205080204" pitchFamily="34" charset="-128"/>
              </a:rPr>
              <a:t> </a:t>
            </a:r>
            <a:r>
              <a:rPr lang="en-US" altLang="en-US" sz="2600" smtClean="0">
                <a:ea typeface="MS PGothic" panose="020B0600070205080204" pitchFamily="34" charset="-128"/>
              </a:rPr>
              <a:t>than an octet</a:t>
            </a:r>
          </a:p>
          <a:p>
            <a:r>
              <a:rPr lang="en-US" altLang="en-US" sz="2600" smtClean="0">
                <a:ea typeface="MS PGothic" panose="020B0600070205080204" pitchFamily="34" charset="-128"/>
              </a:rPr>
              <a:t>Valence-bond model would use </a:t>
            </a:r>
            <a:r>
              <a:rPr lang="en-US" altLang="en-US" sz="2600" i="1" smtClean="0">
                <a:ea typeface="MS PGothic" panose="020B0600070205080204" pitchFamily="34" charset="-128"/>
              </a:rPr>
              <a:t>d</a:t>
            </a:r>
            <a:r>
              <a:rPr lang="en-US" altLang="en-US" sz="2600" smtClean="0">
                <a:ea typeface="MS PGothic" panose="020B0600070205080204" pitchFamily="34" charset="-128"/>
              </a:rPr>
              <a:t> orbitals to make more than four bonds.</a:t>
            </a:r>
          </a:p>
          <a:p>
            <a:r>
              <a:rPr lang="en-US" altLang="en-US" sz="2600" smtClean="0">
                <a:ea typeface="MS PGothic" panose="020B0600070205080204" pitchFamily="34" charset="-128"/>
              </a:rPr>
              <a:t>This view works for period 3 and below.</a:t>
            </a:r>
          </a:p>
          <a:p>
            <a:r>
              <a:rPr lang="en-US" altLang="en-US" sz="2600" smtClean="0">
                <a:ea typeface="MS PGothic" panose="020B0600070205080204" pitchFamily="34" charset="-128"/>
              </a:rPr>
              <a:t>Theoretical studies suggest that the energy needed would be too great for this.</a:t>
            </a:r>
          </a:p>
          <a:p>
            <a:r>
              <a:rPr lang="en-US" altLang="en-US" sz="2600" smtClean="0">
                <a:ea typeface="MS PGothic" panose="020B0600070205080204" pitchFamily="34" charset="-128"/>
              </a:rPr>
              <a:t>A more detailed bonding view is needed than we will use in this course.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5240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3300"/>
                </a:solidFill>
              </a:rPr>
              <a:t>	</a:t>
            </a:r>
            <a:r>
              <a:rPr lang="en-US" altLang="en-US" b="1">
                <a:solidFill>
                  <a:srgbClr val="FF3300"/>
                </a:solidFill>
                <a:latin typeface="Agency FB" panose="020B0503020202020204" pitchFamily="34" charset="0"/>
              </a:rPr>
              <a:t>While VSEPR provides a simple means for predicting shapes of molecules, it does not explain why bonds exist between atoms.  Instead, lets turn to Valence Bond Theory, relying on hybridization to further describe the overlap of atomic orbitals that form molecular orbitals:</a:t>
            </a:r>
            <a:endParaRPr lang="en-US" altLang="en-US" b="1">
              <a:latin typeface="Agency FB" panose="020B0503020202020204" pitchFamily="34" charset="0"/>
            </a:endParaRPr>
          </a:p>
          <a:p>
            <a:endParaRPr lang="en-US" altLang="en-US" b="1">
              <a:latin typeface="Agency FB" panose="020B0503020202020204" pitchFamily="34" charset="0"/>
            </a:endParaRPr>
          </a:p>
          <a:p>
            <a:r>
              <a:rPr lang="en-US" altLang="en-US" b="1" u="sng">
                <a:solidFill>
                  <a:srgbClr val="333399"/>
                </a:solidFill>
              </a:rPr>
              <a:t>Atomic Orbital Set</a:t>
            </a:r>
            <a:r>
              <a:rPr lang="en-US" altLang="en-US" b="1">
                <a:solidFill>
                  <a:srgbClr val="333399"/>
                </a:solidFill>
              </a:rPr>
              <a:t>	</a:t>
            </a:r>
            <a:r>
              <a:rPr lang="en-US" altLang="en-US" b="1"/>
              <a:t>      </a:t>
            </a:r>
            <a:r>
              <a:rPr lang="en-US" altLang="en-US" b="1" u="sng">
                <a:solidFill>
                  <a:srgbClr val="A50021"/>
                </a:solidFill>
              </a:rPr>
              <a:t>Hybrid Orbital Set</a:t>
            </a:r>
            <a:r>
              <a:rPr lang="en-US" altLang="en-US" b="1"/>
              <a:t>      </a:t>
            </a:r>
            <a:r>
              <a:rPr lang="en-US" altLang="en-US" b="1" u="sng">
                <a:solidFill>
                  <a:srgbClr val="800080"/>
                </a:solidFill>
              </a:rPr>
              <a:t>Electronic Geometry</a:t>
            </a:r>
            <a:r>
              <a:rPr lang="en-US" altLang="en-US" b="1"/>
              <a:t>	</a:t>
            </a:r>
            <a:r>
              <a:rPr lang="en-US" altLang="en-US" b="1" i="1">
                <a:solidFill>
                  <a:srgbClr val="333399"/>
                </a:solidFill>
              </a:rPr>
              <a:t>s, p</a:t>
            </a:r>
            <a:r>
              <a:rPr lang="en-US" altLang="en-US" b="1" i="1"/>
              <a:t>	                 	</a:t>
            </a:r>
            <a:r>
              <a:rPr lang="en-US" altLang="en-US" b="1">
                <a:solidFill>
                  <a:srgbClr val="A50021"/>
                </a:solidFill>
              </a:rPr>
              <a:t>Two </a:t>
            </a:r>
            <a:r>
              <a:rPr lang="en-US" altLang="en-US" b="1" i="1">
                <a:solidFill>
                  <a:srgbClr val="A50021"/>
                </a:solidFill>
              </a:rPr>
              <a:t>sp</a:t>
            </a:r>
            <a:r>
              <a:rPr lang="en-US" altLang="en-US" b="1"/>
              <a:t>		                   </a:t>
            </a:r>
            <a:r>
              <a:rPr lang="en-US" altLang="en-US" b="1">
                <a:solidFill>
                  <a:srgbClr val="800080"/>
                </a:solidFill>
              </a:rPr>
              <a:t>Linear	</a:t>
            </a:r>
            <a:endParaRPr lang="en-US" altLang="en-US" b="1"/>
          </a:p>
          <a:p>
            <a:r>
              <a:rPr lang="en-US" altLang="en-US" b="1" i="1"/>
              <a:t>	</a:t>
            </a:r>
            <a:r>
              <a:rPr lang="en-US" altLang="en-US" b="1" i="1">
                <a:solidFill>
                  <a:srgbClr val="333399"/>
                </a:solidFill>
              </a:rPr>
              <a:t>s, p, p	</a:t>
            </a:r>
            <a:r>
              <a:rPr lang="en-US" altLang="en-US" b="1" i="1"/>
              <a:t>		</a:t>
            </a:r>
            <a:r>
              <a:rPr lang="en-US" altLang="en-US" b="1">
                <a:solidFill>
                  <a:srgbClr val="A50021"/>
                </a:solidFill>
              </a:rPr>
              <a:t>Three </a:t>
            </a:r>
            <a:r>
              <a:rPr lang="en-US" altLang="en-US" b="1" i="1">
                <a:solidFill>
                  <a:srgbClr val="A50021"/>
                </a:solidFill>
              </a:rPr>
              <a:t>sp</a:t>
            </a:r>
            <a:r>
              <a:rPr lang="en-US" altLang="en-US" b="1" i="1" baseline="30000">
                <a:solidFill>
                  <a:srgbClr val="A50021"/>
                </a:solidFill>
              </a:rPr>
              <a:t>2</a:t>
            </a:r>
            <a:r>
              <a:rPr lang="en-US" altLang="en-US" b="1" i="1"/>
              <a:t>		</a:t>
            </a:r>
            <a:r>
              <a:rPr lang="en-US" altLang="en-US" b="1">
                <a:solidFill>
                  <a:srgbClr val="800080"/>
                </a:solidFill>
              </a:rPr>
              <a:t>Trigonal Planar</a:t>
            </a:r>
            <a:endParaRPr lang="en-US" altLang="en-US" b="1"/>
          </a:p>
          <a:p>
            <a:r>
              <a:rPr lang="en-US" altLang="en-US" b="1" i="1"/>
              <a:t>	</a:t>
            </a:r>
            <a:r>
              <a:rPr lang="en-US" altLang="en-US" b="1" i="1">
                <a:solidFill>
                  <a:srgbClr val="333399"/>
                </a:solidFill>
              </a:rPr>
              <a:t>s, p, p, p</a:t>
            </a:r>
            <a:r>
              <a:rPr lang="en-US" altLang="en-US" b="1" i="1"/>
              <a:t>		</a:t>
            </a:r>
            <a:r>
              <a:rPr lang="en-US" altLang="en-US" b="1">
                <a:solidFill>
                  <a:srgbClr val="A50021"/>
                </a:solidFill>
              </a:rPr>
              <a:t>Four </a:t>
            </a:r>
            <a:r>
              <a:rPr lang="en-US" altLang="en-US" b="1" i="1">
                <a:solidFill>
                  <a:srgbClr val="A50021"/>
                </a:solidFill>
              </a:rPr>
              <a:t>sp</a:t>
            </a:r>
            <a:r>
              <a:rPr lang="en-US" altLang="en-US" b="1" i="1" baseline="30000">
                <a:solidFill>
                  <a:srgbClr val="A50021"/>
                </a:solidFill>
              </a:rPr>
              <a:t>3</a:t>
            </a:r>
            <a:r>
              <a:rPr lang="en-US" altLang="en-US" b="1" i="1"/>
              <a:t>		   </a:t>
            </a:r>
            <a:r>
              <a:rPr lang="en-US" altLang="en-US" b="1">
                <a:solidFill>
                  <a:srgbClr val="800080"/>
                </a:solidFill>
              </a:rPr>
              <a:t>Tetrahedral</a:t>
            </a:r>
            <a:r>
              <a:rPr lang="en-US" altLang="en-US" b="1"/>
              <a:t>	</a:t>
            </a:r>
          </a:p>
          <a:p>
            <a:r>
              <a:rPr lang="en-US" altLang="en-US" b="1" i="1"/>
              <a:t>	</a:t>
            </a:r>
            <a:r>
              <a:rPr lang="en-US" altLang="en-US" b="1" i="1">
                <a:solidFill>
                  <a:srgbClr val="333399"/>
                </a:solidFill>
              </a:rPr>
              <a:t>s, p, p, p, d</a:t>
            </a:r>
            <a:r>
              <a:rPr lang="en-US" altLang="en-US" b="1" i="1"/>
              <a:t>		</a:t>
            </a:r>
            <a:r>
              <a:rPr lang="en-US" altLang="en-US" b="1">
                <a:solidFill>
                  <a:srgbClr val="A50021"/>
                </a:solidFill>
              </a:rPr>
              <a:t>Five </a:t>
            </a:r>
            <a:r>
              <a:rPr lang="en-US" altLang="en-US" b="1" i="1">
                <a:solidFill>
                  <a:srgbClr val="A50021"/>
                </a:solidFill>
              </a:rPr>
              <a:t>sp</a:t>
            </a:r>
            <a:r>
              <a:rPr lang="en-US" altLang="en-US" b="1" i="1" baseline="30000">
                <a:solidFill>
                  <a:srgbClr val="A50021"/>
                </a:solidFill>
              </a:rPr>
              <a:t>3</a:t>
            </a:r>
            <a:r>
              <a:rPr lang="en-US" altLang="en-US" b="1" i="1">
                <a:solidFill>
                  <a:srgbClr val="A50021"/>
                </a:solidFill>
              </a:rPr>
              <a:t>d</a:t>
            </a:r>
            <a:r>
              <a:rPr lang="en-US" altLang="en-US" b="1" i="1"/>
              <a:t>	       </a:t>
            </a:r>
            <a:r>
              <a:rPr lang="en-US" altLang="en-US" b="1">
                <a:solidFill>
                  <a:srgbClr val="800080"/>
                </a:solidFill>
              </a:rPr>
              <a:t>Trigonal Bipyramidal</a:t>
            </a:r>
            <a:r>
              <a:rPr lang="en-US" altLang="en-US" b="1"/>
              <a:t>	</a:t>
            </a:r>
            <a:r>
              <a:rPr lang="en-US" altLang="en-US" b="1" i="1">
                <a:solidFill>
                  <a:srgbClr val="333399"/>
                </a:solidFill>
              </a:rPr>
              <a:t>s, p, p, p, d, d	</a:t>
            </a:r>
            <a:r>
              <a:rPr lang="en-US" altLang="en-US" b="1" i="1"/>
              <a:t>	</a:t>
            </a:r>
            <a:r>
              <a:rPr lang="en-US" altLang="en-US" b="1">
                <a:solidFill>
                  <a:srgbClr val="A50021"/>
                </a:solidFill>
              </a:rPr>
              <a:t>Six </a:t>
            </a:r>
            <a:r>
              <a:rPr lang="en-US" altLang="en-US" b="1" i="1">
                <a:solidFill>
                  <a:srgbClr val="A50021"/>
                </a:solidFill>
              </a:rPr>
              <a:t>sp</a:t>
            </a:r>
            <a:r>
              <a:rPr lang="en-US" altLang="en-US" b="1" i="1" baseline="30000">
                <a:solidFill>
                  <a:srgbClr val="A50021"/>
                </a:solidFill>
              </a:rPr>
              <a:t>3</a:t>
            </a:r>
            <a:r>
              <a:rPr lang="en-US" altLang="en-US" b="1" i="1">
                <a:solidFill>
                  <a:srgbClr val="A50021"/>
                </a:solidFill>
              </a:rPr>
              <a:t>d</a:t>
            </a:r>
            <a:r>
              <a:rPr lang="en-US" altLang="en-US" b="1" i="1" baseline="30000">
                <a:solidFill>
                  <a:srgbClr val="A50021"/>
                </a:solidFill>
              </a:rPr>
              <a:t>2</a:t>
            </a:r>
            <a:r>
              <a:rPr lang="en-US" altLang="en-US" b="1" i="1"/>
              <a:t>	               </a:t>
            </a:r>
            <a:r>
              <a:rPr lang="en-US" altLang="en-US" b="1">
                <a:solidFill>
                  <a:srgbClr val="800080"/>
                </a:solidFill>
              </a:rPr>
              <a:t>Octahedral	</a:t>
            </a:r>
            <a:endParaRPr lang="en-US" altLang="en-US"/>
          </a:p>
          <a:p>
            <a:endParaRPr lang="en-US" altLang="en-US" sz="1000" b="1"/>
          </a:p>
          <a:p>
            <a:r>
              <a:rPr lang="en-US" altLang="en-US" b="1"/>
              <a:t>Each single bond in a molecule represents a </a:t>
            </a:r>
            <a:r>
              <a:rPr lang="en-US" altLang="en-US" b="1">
                <a:solidFill>
                  <a:srgbClr val="800000"/>
                </a:solidFill>
                <a:sym typeface="Symbol" panose="05050102010706020507" pitchFamily="18" charset="2"/>
              </a:rPr>
              <a:t></a:t>
            </a:r>
            <a:r>
              <a:rPr lang="en-US" altLang="en-US" b="1">
                <a:solidFill>
                  <a:srgbClr val="800000"/>
                </a:solidFill>
              </a:rPr>
              <a:t> bond</a:t>
            </a:r>
            <a:r>
              <a:rPr lang="en-US" altLang="en-US" b="1"/>
              <a:t>; each </a:t>
            </a:r>
            <a:r>
              <a:rPr lang="en-US" altLang="en-US" b="1" u="sng"/>
              <a:t>subsequent</a:t>
            </a:r>
            <a:r>
              <a:rPr lang="en-US" altLang="en-US" b="1"/>
              <a:t> bond within each single (</a:t>
            </a:r>
            <a:r>
              <a:rPr lang="en-US" altLang="en-US" b="1">
                <a:sym typeface="Symbol" panose="05050102010706020507" pitchFamily="18" charset="2"/>
              </a:rPr>
              <a:t></a:t>
            </a:r>
            <a:r>
              <a:rPr lang="en-US" altLang="en-US" b="1"/>
              <a:t>) bond represents a </a:t>
            </a:r>
            <a:r>
              <a:rPr lang="en-US" altLang="en-US" b="1">
                <a:solidFill>
                  <a:srgbClr val="003300"/>
                </a:solidFill>
                <a:sym typeface="Symbol" panose="05050102010706020507" pitchFamily="18" charset="2"/>
              </a:rPr>
              <a:t></a:t>
            </a:r>
            <a:r>
              <a:rPr lang="en-US" altLang="en-US" b="1">
                <a:solidFill>
                  <a:srgbClr val="003300"/>
                </a:solidFill>
              </a:rPr>
              <a:t> bond</a:t>
            </a:r>
            <a:r>
              <a:rPr lang="en-US" altLang="en-US" b="1"/>
              <a:t>.  Once the framework of a molecule is set up using the appropriate hybrid orbitals for </a:t>
            </a:r>
            <a:r>
              <a:rPr lang="en-US" altLang="en-US" b="1">
                <a:sym typeface="Symbol" panose="05050102010706020507" pitchFamily="18" charset="2"/>
              </a:rPr>
              <a:t></a:t>
            </a:r>
            <a:r>
              <a:rPr lang="en-US" altLang="en-US" b="1"/>
              <a:t> bonds, the remaining orbitals may mix together to form </a:t>
            </a:r>
            <a:r>
              <a:rPr lang="en-US" altLang="en-US" b="1">
                <a:sym typeface="Symbol" panose="05050102010706020507" pitchFamily="18" charset="2"/>
              </a:rPr>
              <a:t></a:t>
            </a:r>
            <a:r>
              <a:rPr lang="en-US" altLang="en-US" b="1"/>
              <a:t> bonds.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r>
              <a:rPr lang="en-US" altLang="en-US" smtClean="0">
                <a:ea typeface="MS PGothic" panose="020B0600070205080204" pitchFamily="34" charset="-128"/>
              </a:rPr>
              <a:t>Molecular Shapes - Review</a:t>
            </a:r>
            <a:endParaRPr lang="en-US" altLang="en-US" smtClean="0"/>
          </a:p>
        </p:txBody>
      </p:sp>
      <p:sp>
        <p:nvSpPr>
          <p:cNvPr id="8195" name="Content Placeholder 7"/>
          <p:cNvSpPr>
            <a:spLocks noGrp="1"/>
          </p:cNvSpPr>
          <p:nvPr>
            <p:ph idx="1"/>
          </p:nvPr>
        </p:nvSpPr>
        <p:spPr>
          <a:xfrm>
            <a:off x="457200" y="1600200"/>
            <a:ext cx="8229600" cy="2743200"/>
          </a:xfrm>
        </p:spPr>
        <p:txBody>
          <a:bodyPr/>
          <a:lstStyle/>
          <a:p>
            <a:r>
              <a:rPr lang="en-US" altLang="en-US" sz="2600" smtClean="0">
                <a:ea typeface="MS PGothic" panose="020B0600070205080204" pitchFamily="34" charset="-128"/>
              </a:rPr>
              <a:t>Lewis structures show bonding and lone pairs but do </a:t>
            </a:r>
            <a:r>
              <a:rPr lang="en-US" altLang="en-US" sz="2600" b="1" smtClean="0">
                <a:ea typeface="MS PGothic" panose="020B0600070205080204" pitchFamily="34" charset="-128"/>
              </a:rPr>
              <a:t>not</a:t>
            </a:r>
            <a:r>
              <a:rPr lang="en-US" altLang="en-US" sz="2600" i="1" smtClean="0">
                <a:ea typeface="MS PGothic" panose="020B0600070205080204" pitchFamily="34" charset="-128"/>
              </a:rPr>
              <a:t> </a:t>
            </a:r>
            <a:r>
              <a:rPr lang="en-US" altLang="en-US" sz="2600" smtClean="0">
                <a:ea typeface="MS PGothic" panose="020B0600070205080204" pitchFamily="34" charset="-128"/>
              </a:rPr>
              <a:t>denote shape.</a:t>
            </a:r>
          </a:p>
          <a:p>
            <a:r>
              <a:rPr lang="en-US" altLang="en-US" sz="2600" smtClean="0">
                <a:ea typeface="MS PGothic" panose="020B0600070205080204" pitchFamily="34" charset="-128"/>
              </a:rPr>
              <a:t>However, we </a:t>
            </a:r>
            <a:r>
              <a:rPr lang="en-US" altLang="en-US" sz="2600" b="1" smtClean="0">
                <a:ea typeface="MS PGothic" panose="020B0600070205080204" pitchFamily="34" charset="-128"/>
              </a:rPr>
              <a:t>use</a:t>
            </a:r>
            <a:r>
              <a:rPr lang="en-US" altLang="en-US" sz="2600" i="1" smtClean="0">
                <a:ea typeface="MS PGothic" panose="020B0600070205080204" pitchFamily="34" charset="-128"/>
              </a:rPr>
              <a:t> </a:t>
            </a:r>
            <a:r>
              <a:rPr lang="en-US" altLang="en-US" sz="2600" smtClean="0">
                <a:ea typeface="MS PGothic" panose="020B0600070205080204" pitchFamily="34" charset="-128"/>
              </a:rPr>
              <a:t>Lewis structures to help us determine shapes.</a:t>
            </a:r>
          </a:p>
          <a:p>
            <a:r>
              <a:rPr lang="en-US" altLang="en-US" sz="2600" smtClean="0">
                <a:ea typeface="MS PGothic" panose="020B0600070205080204" pitchFamily="34" charset="-128"/>
              </a:rPr>
              <a:t>Here we see some common shapes for molecules with two or three atoms connected to a central atom.</a:t>
            </a:r>
          </a:p>
        </p:txBody>
      </p:sp>
      <p:pic>
        <p:nvPicPr>
          <p:cNvPr id="8196" name="Picture 8" descr="Ball and stick models show the arrangements of linear, bent, trigonal plana, trigonal pyramidal, and T shaped molecules. The following list provides the atomic arrangement, molecule example, description for the data. Item 1. Atomic, Ay B sub 2 linear. Molecule, C O 2. Description, A central C is connected left and right to O, forming a straight line. Item 2. Atomic, Ay B sub 2 bent. Molecule, S O 2. Description, A central S is connected left and right, both angled down, to O. Item 3. Atomic, Ay B sub 3 trigonal planar. Molecule, S O 3. Description, A central S is connected above and left and right, both angled down, to O. The distance between each O is equal. Item4. Atomic, Ay B sub 3 trigonal pyramidal. Molecule, N F 3. Description, A central N is single bonded in three directions, all angled down, to F. Item 5. Atomic, Ay B sub 3 T shaped. Molecule, C l F 3. Description, A central C l is connected left, right, and below to F.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513" y="4487863"/>
            <a:ext cx="75676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AE4B1797-7C68-4F33-99C3-2712DFA62C8E}" type="slidenum">
              <a:rPr lang="en-US" altLang="en-US" sz="1400"/>
              <a:pPr algn="ctr"/>
              <a:t>20</a:t>
            </a:fld>
            <a:endParaRPr lang="en-US" altLang="en-US" sz="1400"/>
          </a:p>
        </p:txBody>
      </p:sp>
      <p:sp>
        <p:nvSpPr>
          <p:cNvPr id="26627" name="Rectangle 2"/>
          <p:cNvSpPr>
            <a:spLocks noGrp="1" noChangeArrowheads="1"/>
          </p:cNvSpPr>
          <p:nvPr>
            <p:ph type="title"/>
          </p:nvPr>
        </p:nvSpPr>
        <p:spPr/>
        <p:txBody>
          <a:bodyPr/>
          <a:lstStyle/>
          <a:p>
            <a:r>
              <a:rPr lang="en-US" altLang="en-US" sz="3600" smtClean="0"/>
              <a:t>Practice - Predict the Hybridization and Bonding Scheme of All the Atoms in NClO</a:t>
            </a:r>
          </a:p>
        </p:txBody>
      </p:sp>
      <p:graphicFrame>
        <p:nvGraphicFramePr>
          <p:cNvPr id="106499" name="Object 2"/>
          <p:cNvGraphicFramePr>
            <a:graphicFrameLocks noChangeAspect="1"/>
          </p:cNvGraphicFramePr>
          <p:nvPr/>
        </p:nvGraphicFramePr>
        <p:xfrm>
          <a:off x="609600" y="1981200"/>
          <a:ext cx="2917825" cy="1295400"/>
        </p:xfrm>
        <a:graphic>
          <a:graphicData uri="http://schemas.openxmlformats.org/presentationml/2006/ole">
            <mc:AlternateContent xmlns:mc="http://schemas.openxmlformats.org/markup-compatibility/2006">
              <mc:Choice xmlns:v="urn:schemas-microsoft-com:vml" Requires="v">
                <p:oleObj spid="_x0000_s26631" name="ISIS/Draw Sketch" r:id="rId4" imgW="1019130" imgH="447765" progId="ISISServer">
                  <p:embed/>
                </p:oleObj>
              </mc:Choice>
              <mc:Fallback>
                <p:oleObj name="ISIS/Draw Sketch" r:id="rId4" imgW="1019130" imgH="447765" progId="ISISServer">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81200"/>
                        <a:ext cx="29178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Text Box 4"/>
          <p:cNvSpPr txBox="1">
            <a:spLocks noChangeArrowheads="1"/>
          </p:cNvSpPr>
          <p:nvPr/>
        </p:nvSpPr>
        <p:spPr bwMode="auto">
          <a:xfrm>
            <a:off x="304800" y="3255963"/>
            <a:ext cx="41783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t>N = 3 electron groups = </a:t>
            </a:r>
            <a:r>
              <a:rPr lang="en-US" altLang="en-US" sz="2800" i="1"/>
              <a:t>sp</a:t>
            </a:r>
            <a:r>
              <a:rPr lang="en-US" altLang="en-US" sz="2800" baseline="30000"/>
              <a:t>2</a:t>
            </a:r>
            <a:endParaRPr lang="en-US" altLang="en-US" sz="2800"/>
          </a:p>
          <a:p>
            <a:r>
              <a:rPr lang="en-US" altLang="en-US" sz="2800"/>
              <a:t>O = 3 electron groups = </a:t>
            </a:r>
            <a:r>
              <a:rPr lang="en-US" altLang="en-US" sz="2800" i="1"/>
              <a:t>sp</a:t>
            </a:r>
            <a:r>
              <a:rPr lang="en-US" altLang="en-US" sz="2800" baseline="30000"/>
              <a:t>2</a:t>
            </a:r>
            <a:endParaRPr lang="en-US" altLang="en-US" sz="2800"/>
          </a:p>
          <a:p>
            <a:r>
              <a:rPr lang="en-US" altLang="en-US" sz="2800"/>
              <a:t>Cl = 4 electron groups = </a:t>
            </a:r>
            <a:r>
              <a:rPr lang="en-US" altLang="en-US" sz="2800" i="1"/>
              <a:t>sp</a:t>
            </a:r>
            <a:r>
              <a:rPr lang="en-US" altLang="en-US" sz="2800" baseline="30000"/>
              <a:t>3</a:t>
            </a:r>
          </a:p>
        </p:txBody>
      </p:sp>
      <p:pic>
        <p:nvPicPr>
          <p:cNvPr id="106501" name="Picture 5"/>
          <p:cNvPicPr>
            <a:picLocks noChangeAspect="1" noChangeArrowheads="1"/>
          </p:cNvPicPr>
          <p:nvPr/>
        </p:nvPicPr>
        <p:blipFill>
          <a:blip r:embed="rId6">
            <a:extLst>
              <a:ext uri="{28A0092B-C50C-407E-A947-70E740481C1C}">
                <a14:useLocalDpi xmlns:a14="http://schemas.microsoft.com/office/drawing/2010/main" val="0"/>
              </a:ext>
            </a:extLst>
          </a:blip>
          <a:srcRect l="27255" t="23813" r="31961" b="38216"/>
          <a:stretch>
            <a:fillRect/>
          </a:stretch>
        </p:blipFill>
        <p:spPr bwMode="auto">
          <a:xfrm>
            <a:off x="4724400" y="25146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228600"/>
            <a:ext cx="9144000" cy="6065838"/>
          </a:xfrm>
          <a:prstGeom prst="rect">
            <a:avLst/>
          </a:prstGeom>
          <a:noFill/>
          <a:ln w="9525">
            <a:noFill/>
            <a:miter lim="800000"/>
            <a:headEnd/>
            <a:tailEnd/>
          </a:ln>
          <a:effectLst/>
        </p:spPr>
        <p:txBody>
          <a:bodyPr>
            <a:spAutoFit/>
          </a:bodyPr>
          <a:lstStyle/>
          <a:p>
            <a:pPr>
              <a:defRPr/>
            </a:pPr>
            <a:r>
              <a:rPr lang="en-US" sz="3200" b="1">
                <a:effectLst>
                  <a:outerShdw blurRad="38100" dist="38100" dir="2700000" algn="tl">
                    <a:srgbClr val="C0C0C0"/>
                  </a:outerShdw>
                </a:effectLst>
                <a:latin typeface="Comic Sans MS" pitchFamily="66" charset="0"/>
              </a:rPr>
              <a:t>Determine the hybridization of the following</a:t>
            </a:r>
          </a:p>
          <a:p>
            <a:pPr>
              <a:defRPr/>
            </a:pPr>
            <a:endParaRPr lang="en-US" sz="4000" b="1">
              <a:solidFill>
                <a:srgbClr val="800080"/>
              </a:solidFill>
              <a:effectLst>
                <a:outerShdw blurRad="38100" dist="38100" dir="2700000" algn="tl">
                  <a:srgbClr val="C0C0C0"/>
                </a:outerShdw>
              </a:effectLst>
              <a:latin typeface="Comic Sans MS" pitchFamily="66" charset="0"/>
            </a:endParaRPr>
          </a:p>
          <a:p>
            <a:pPr>
              <a:defRPr/>
            </a:pPr>
            <a:r>
              <a:rPr lang="en-US" sz="4000" b="1">
                <a:solidFill>
                  <a:srgbClr val="800080"/>
                </a:solidFill>
                <a:effectLst>
                  <a:outerShdw blurRad="38100" dist="38100" dir="2700000" algn="tl">
                    <a:srgbClr val="C0C0C0"/>
                  </a:outerShdw>
                </a:effectLst>
                <a:latin typeface="Comic Sans MS" pitchFamily="66" charset="0"/>
              </a:rPr>
              <a:t>	HF						H</a:t>
            </a:r>
            <a:r>
              <a:rPr lang="en-US" sz="4000" b="1" baseline="-25000">
                <a:solidFill>
                  <a:srgbClr val="800080"/>
                </a:solidFill>
                <a:effectLst>
                  <a:outerShdw blurRad="38100" dist="38100" dir="2700000" algn="tl">
                    <a:srgbClr val="C0C0C0"/>
                  </a:outerShdw>
                </a:effectLst>
                <a:latin typeface="Comic Sans MS" pitchFamily="66" charset="0"/>
              </a:rPr>
              <a:t>2</a:t>
            </a:r>
            <a:r>
              <a:rPr lang="en-US" sz="4000" b="1">
                <a:solidFill>
                  <a:srgbClr val="800080"/>
                </a:solidFill>
                <a:effectLst>
                  <a:outerShdw blurRad="38100" dist="38100" dir="2700000" algn="tl">
                    <a:srgbClr val="C0C0C0"/>
                  </a:outerShdw>
                </a:effectLst>
                <a:latin typeface="Comic Sans MS" pitchFamily="66" charset="0"/>
              </a:rPr>
              <a:t>O</a:t>
            </a:r>
          </a:p>
          <a:p>
            <a:pPr>
              <a:defRPr/>
            </a:pPr>
            <a:endParaRPr lang="en-US" sz="4000" b="1">
              <a:solidFill>
                <a:srgbClr val="800080"/>
              </a:solidFill>
              <a:effectLst>
                <a:outerShdw blurRad="38100" dist="38100" dir="2700000" algn="tl">
                  <a:srgbClr val="C0C0C0"/>
                </a:outerShdw>
              </a:effectLst>
              <a:latin typeface="Comic Sans MS" pitchFamily="66" charset="0"/>
            </a:endParaRPr>
          </a:p>
          <a:p>
            <a:pPr>
              <a:defRPr/>
            </a:pPr>
            <a:r>
              <a:rPr lang="en-US" sz="4000" b="1">
                <a:solidFill>
                  <a:srgbClr val="800080"/>
                </a:solidFill>
                <a:effectLst>
                  <a:outerShdw blurRad="38100" dist="38100" dir="2700000" algn="tl">
                    <a:srgbClr val="C0C0C0"/>
                  </a:outerShdw>
                </a:effectLst>
                <a:latin typeface="Comic Sans MS" pitchFamily="66" charset="0"/>
              </a:rPr>
              <a:t>	NH</a:t>
            </a:r>
            <a:r>
              <a:rPr lang="en-US" sz="4000" b="1" baseline="-25000">
                <a:solidFill>
                  <a:srgbClr val="800080"/>
                </a:solidFill>
                <a:effectLst>
                  <a:outerShdw blurRad="38100" dist="38100" dir="2700000" algn="tl">
                    <a:srgbClr val="C0C0C0"/>
                  </a:outerShdw>
                </a:effectLst>
                <a:latin typeface="Comic Sans MS" pitchFamily="66" charset="0"/>
              </a:rPr>
              <a:t>3</a:t>
            </a:r>
            <a:r>
              <a:rPr lang="en-US" sz="4000" b="1">
                <a:solidFill>
                  <a:srgbClr val="800080"/>
                </a:solidFill>
                <a:effectLst>
                  <a:outerShdw blurRad="38100" dist="38100" dir="2700000" algn="tl">
                    <a:srgbClr val="C0C0C0"/>
                  </a:outerShdw>
                </a:effectLst>
                <a:latin typeface="Comic Sans MS" pitchFamily="66" charset="0"/>
              </a:rPr>
              <a:t>					BeF</a:t>
            </a:r>
            <a:r>
              <a:rPr lang="en-US" sz="4000" b="1" baseline="-25000">
                <a:solidFill>
                  <a:srgbClr val="800080"/>
                </a:solidFill>
                <a:effectLst>
                  <a:outerShdw blurRad="38100" dist="38100" dir="2700000" algn="tl">
                    <a:srgbClr val="C0C0C0"/>
                  </a:outerShdw>
                </a:effectLst>
                <a:latin typeface="Comic Sans MS" pitchFamily="66" charset="0"/>
              </a:rPr>
              <a:t>2</a:t>
            </a:r>
          </a:p>
          <a:p>
            <a:pPr>
              <a:defRPr/>
            </a:pPr>
            <a:endParaRPr lang="en-US" sz="4000" b="1">
              <a:solidFill>
                <a:srgbClr val="800080"/>
              </a:solidFill>
              <a:effectLst>
                <a:outerShdw blurRad="38100" dist="38100" dir="2700000" algn="tl">
                  <a:srgbClr val="C0C0C0"/>
                </a:outerShdw>
              </a:effectLst>
              <a:latin typeface="Comic Sans MS" pitchFamily="66" charset="0"/>
            </a:endParaRPr>
          </a:p>
          <a:p>
            <a:pPr>
              <a:defRPr/>
            </a:pPr>
            <a:r>
              <a:rPr lang="en-US" sz="4000" b="1">
                <a:solidFill>
                  <a:srgbClr val="800080"/>
                </a:solidFill>
                <a:effectLst>
                  <a:outerShdw blurRad="38100" dist="38100" dir="2700000" algn="tl">
                    <a:srgbClr val="C0C0C0"/>
                  </a:outerShdw>
                </a:effectLst>
                <a:latin typeface="Comic Sans MS" pitchFamily="66" charset="0"/>
              </a:rPr>
              <a:t>	BCl</a:t>
            </a:r>
            <a:r>
              <a:rPr lang="en-US" sz="4000" b="1" baseline="-25000">
                <a:solidFill>
                  <a:srgbClr val="800080"/>
                </a:solidFill>
                <a:effectLst>
                  <a:outerShdw blurRad="38100" dist="38100" dir="2700000" algn="tl">
                    <a:srgbClr val="C0C0C0"/>
                  </a:outerShdw>
                </a:effectLst>
                <a:latin typeface="Comic Sans MS" pitchFamily="66" charset="0"/>
              </a:rPr>
              <a:t>3</a:t>
            </a:r>
            <a:r>
              <a:rPr lang="en-US" sz="4000" b="1">
                <a:solidFill>
                  <a:srgbClr val="800080"/>
                </a:solidFill>
                <a:effectLst>
                  <a:outerShdw blurRad="38100" dist="38100" dir="2700000" algn="tl">
                    <a:srgbClr val="C0C0C0"/>
                  </a:outerShdw>
                </a:effectLst>
                <a:latin typeface="Comic Sans MS" pitchFamily="66" charset="0"/>
              </a:rPr>
              <a:t>					PCl</a:t>
            </a:r>
            <a:r>
              <a:rPr lang="en-US" sz="4000" b="1" baseline="-25000">
                <a:solidFill>
                  <a:srgbClr val="800080"/>
                </a:solidFill>
                <a:effectLst>
                  <a:outerShdw blurRad="38100" dist="38100" dir="2700000" algn="tl">
                    <a:srgbClr val="C0C0C0"/>
                  </a:outerShdw>
                </a:effectLst>
                <a:latin typeface="Comic Sans MS" pitchFamily="66" charset="0"/>
              </a:rPr>
              <a:t>5</a:t>
            </a:r>
          </a:p>
          <a:p>
            <a:pPr>
              <a:defRPr/>
            </a:pPr>
            <a:endParaRPr lang="en-US" sz="4000" b="1">
              <a:solidFill>
                <a:srgbClr val="800080"/>
              </a:solidFill>
              <a:effectLst>
                <a:outerShdw blurRad="38100" dist="38100" dir="2700000" algn="tl">
                  <a:srgbClr val="C0C0C0"/>
                </a:outerShdw>
              </a:effectLst>
              <a:latin typeface="Comic Sans MS" pitchFamily="66" charset="0"/>
            </a:endParaRPr>
          </a:p>
          <a:p>
            <a:pPr>
              <a:defRPr/>
            </a:pPr>
            <a:r>
              <a:rPr lang="en-US" sz="4000" b="1">
                <a:solidFill>
                  <a:srgbClr val="800080"/>
                </a:solidFill>
                <a:effectLst>
                  <a:outerShdw blurRad="38100" dist="38100" dir="2700000" algn="tl">
                    <a:srgbClr val="C0C0C0"/>
                  </a:outerShdw>
                </a:effectLst>
                <a:latin typeface="Comic Sans MS" pitchFamily="66" charset="0"/>
              </a:rPr>
              <a:t>	XeF</a:t>
            </a:r>
            <a:r>
              <a:rPr lang="en-US" sz="4000" b="1" baseline="-25000">
                <a:solidFill>
                  <a:srgbClr val="800080"/>
                </a:solidFill>
                <a:effectLst>
                  <a:outerShdw blurRad="38100" dist="38100" dir="2700000" algn="tl">
                    <a:srgbClr val="C0C0C0"/>
                  </a:outerShdw>
                </a:effectLst>
                <a:latin typeface="Comic Sans MS" pitchFamily="66" charset="0"/>
              </a:rPr>
              <a:t>4</a:t>
            </a:r>
            <a:r>
              <a:rPr lang="en-US" sz="4000" b="1">
                <a:solidFill>
                  <a:srgbClr val="800080"/>
                </a:solidFill>
                <a:effectLst>
                  <a:outerShdw blurRad="38100" dist="38100" dir="2700000" algn="tl">
                    <a:srgbClr val="C0C0C0"/>
                  </a:outerShdw>
                </a:effectLst>
                <a:latin typeface="Comic Sans MS" pitchFamily="66" charset="0"/>
              </a:rPr>
              <a:t>					N</a:t>
            </a:r>
            <a:r>
              <a:rPr lang="en-US" sz="4000" b="1" baseline="-25000">
                <a:solidFill>
                  <a:srgbClr val="800080"/>
                </a:solidFill>
                <a:effectLst>
                  <a:outerShdw blurRad="38100" dist="38100" dir="2700000" algn="tl">
                    <a:srgbClr val="C0C0C0"/>
                  </a:outerShdw>
                </a:effectLst>
                <a:latin typeface="Comic Sans MS" pitchFamily="66" charset="0"/>
              </a:rPr>
              <a:t>2</a:t>
            </a:r>
            <a:r>
              <a:rPr lang="en-US" sz="4000" b="1">
                <a:solidFill>
                  <a:srgbClr val="800080"/>
                </a:solidFill>
                <a:effectLst>
                  <a:outerShdw blurRad="38100" dist="38100" dir="2700000" algn="tl">
                    <a:srgbClr val="C0C0C0"/>
                  </a:outerShdw>
                </a:effectLst>
                <a:latin typeface="Comic Sans MS" pitchFamily="66" charset="0"/>
              </a:rPr>
              <a:t>F</a:t>
            </a:r>
            <a:r>
              <a:rPr lang="en-US" sz="4000" b="1" baseline="-25000">
                <a:solidFill>
                  <a:srgbClr val="800080"/>
                </a:solidFill>
                <a:effectLst>
                  <a:outerShdw blurRad="38100" dist="38100" dir="2700000" algn="tl">
                    <a:srgbClr val="C0C0C0"/>
                  </a:outerShdw>
                </a:effectLst>
                <a:latin typeface="Comic Sans MS" pitchFamily="66" charset="0"/>
              </a:rPr>
              <a:t>4</a:t>
            </a:r>
          </a:p>
          <a:p>
            <a:pPr>
              <a:defRPr/>
            </a:pPr>
            <a:endParaRPr lang="en-US" sz="4000" b="1">
              <a:solidFill>
                <a:srgbClr val="80008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52400" y="228600"/>
            <a:ext cx="88392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6600"/>
                </a:solidFill>
                <a:latin typeface="Arial" panose="020B0604020202020204" pitchFamily="34" charset="0"/>
              </a:rPr>
              <a:t>MULTIPLE BONDS</a:t>
            </a:r>
          </a:p>
          <a:p>
            <a:r>
              <a:rPr lang="en-US" altLang="en-US" sz="2000" b="1">
                <a:solidFill>
                  <a:srgbClr val="006600"/>
                </a:solidFill>
                <a:latin typeface="Arial" panose="020B0604020202020204" pitchFamily="34" charset="0"/>
              </a:rPr>
              <a:t>One hybrid orbital is needed for each bond whether single or multiple and for each lone pair.</a:t>
            </a:r>
          </a:p>
          <a:p>
            <a:r>
              <a:rPr lang="en-US" altLang="en-US" sz="2800" b="1">
                <a:solidFill>
                  <a:srgbClr val="800000"/>
                </a:solidFill>
                <a:latin typeface="Symbol" panose="05050102010706020507" pitchFamily="18" charset="2"/>
              </a:rPr>
              <a:t>			s</a:t>
            </a:r>
            <a:r>
              <a:rPr lang="en-US" altLang="en-US" sz="2800" b="1">
                <a:solidFill>
                  <a:srgbClr val="800000"/>
                </a:solidFill>
                <a:latin typeface="Arial" panose="020B0604020202020204" pitchFamily="34" charset="0"/>
              </a:rPr>
              <a:t>  (sigma) bond:</a:t>
            </a:r>
          </a:p>
          <a:p>
            <a:r>
              <a:rPr lang="en-US" altLang="en-US" sz="2800" b="1">
                <a:latin typeface="Agency FB" panose="020B0503020202020204" pitchFamily="34" charset="0"/>
              </a:rPr>
              <a:t>Cylindrical shape about the bond axis.  It is either composed of 2 “s” orbitals overlapping or directional orbitals overlapping along the axis.</a:t>
            </a:r>
          </a:p>
          <a:p>
            <a:endParaRPr lang="en-US" altLang="en-US" sz="1200" b="1">
              <a:latin typeface="Arial" panose="020B0604020202020204" pitchFamily="34" charset="0"/>
            </a:endParaRPr>
          </a:p>
          <a:p>
            <a:pPr algn="ctr"/>
            <a:r>
              <a:rPr lang="en-US" altLang="en-US" sz="2800" b="1">
                <a:solidFill>
                  <a:srgbClr val="000066"/>
                </a:solidFill>
                <a:latin typeface="Symbol" panose="05050102010706020507" pitchFamily="18" charset="2"/>
              </a:rPr>
              <a:t>p </a:t>
            </a:r>
            <a:r>
              <a:rPr lang="en-US" altLang="en-US" sz="2800" b="1">
                <a:solidFill>
                  <a:srgbClr val="000066"/>
                </a:solidFill>
                <a:latin typeface="Arial" panose="020B0604020202020204" pitchFamily="34" charset="0"/>
              </a:rPr>
              <a:t>(pi) bonds:</a:t>
            </a:r>
          </a:p>
          <a:p>
            <a:r>
              <a:rPr lang="en-US" altLang="en-US" sz="2800" b="1">
                <a:latin typeface="Agency FB" panose="020B0503020202020204" pitchFamily="34" charset="0"/>
              </a:rPr>
              <a:t>The electron distribution is above &amp; below the bond axis and forms a sideways overlap of two parallel “p” orbitals.</a:t>
            </a:r>
          </a:p>
          <a:p>
            <a:endParaRPr lang="en-US" altLang="en-US" sz="1200" b="1">
              <a:latin typeface="Agency FB" panose="020B0503020202020204" pitchFamily="34" charset="0"/>
            </a:endParaRPr>
          </a:p>
        </p:txBody>
      </p:sp>
      <p:sp>
        <p:nvSpPr>
          <p:cNvPr id="5" name="TextBox 4"/>
          <p:cNvSpPr txBox="1"/>
          <p:nvPr/>
        </p:nvSpPr>
        <p:spPr>
          <a:xfrm>
            <a:off x="0" y="5165725"/>
            <a:ext cx="9144000" cy="1692275"/>
          </a:xfrm>
          <a:prstGeom prst="rect">
            <a:avLst/>
          </a:prstGeom>
          <a:solidFill>
            <a:schemeClr val="accent2">
              <a:lumMod val="20000"/>
              <a:lumOff val="80000"/>
            </a:schemeClr>
          </a:solidFill>
        </p:spPr>
        <p:txBody>
          <a:bodyPr>
            <a:spAutoFit/>
          </a:bodyPr>
          <a:lstStyle/>
          <a:p>
            <a:pPr>
              <a:defRPr/>
            </a:pPr>
            <a:r>
              <a:rPr lang="en-US" b="1" dirty="0">
                <a:solidFill>
                  <a:srgbClr val="800080"/>
                </a:solidFill>
                <a:latin typeface="Arial" charset="0"/>
              </a:rPr>
              <a:t>Draw the valence bond sketch and give the hybridization for the following:</a:t>
            </a:r>
          </a:p>
          <a:p>
            <a:pPr>
              <a:defRPr/>
            </a:pPr>
            <a:r>
              <a:rPr lang="en-US" sz="2800" b="1" dirty="0">
                <a:solidFill>
                  <a:srgbClr val="800080"/>
                </a:solidFill>
                <a:latin typeface="Arial" charset="0"/>
              </a:rPr>
              <a:t>	C</a:t>
            </a:r>
            <a:r>
              <a:rPr lang="en-US" sz="2800" b="1" baseline="-25000" dirty="0">
                <a:solidFill>
                  <a:srgbClr val="800080"/>
                </a:solidFill>
                <a:latin typeface="Arial" charset="0"/>
              </a:rPr>
              <a:t>2</a:t>
            </a:r>
            <a:r>
              <a:rPr lang="en-US" sz="2800" b="1" dirty="0">
                <a:solidFill>
                  <a:srgbClr val="800080"/>
                </a:solidFill>
                <a:latin typeface="Arial" charset="0"/>
              </a:rPr>
              <a:t>H</a:t>
            </a:r>
            <a:r>
              <a:rPr lang="en-US" sz="2800" b="1" baseline="-25000" dirty="0">
                <a:solidFill>
                  <a:srgbClr val="800080"/>
                </a:solidFill>
                <a:latin typeface="Arial" charset="0"/>
              </a:rPr>
              <a:t>4</a:t>
            </a:r>
            <a:r>
              <a:rPr lang="en-US" sz="2800" b="1" dirty="0">
                <a:solidFill>
                  <a:srgbClr val="800080"/>
                </a:solidFill>
                <a:latin typeface="Arial" charset="0"/>
              </a:rPr>
              <a:t>			N</a:t>
            </a:r>
            <a:r>
              <a:rPr lang="en-US" sz="2800" b="1" baseline="-25000" dirty="0">
                <a:solidFill>
                  <a:srgbClr val="800080"/>
                </a:solidFill>
                <a:latin typeface="Arial" charset="0"/>
              </a:rPr>
              <a:t>2</a:t>
            </a:r>
            <a:r>
              <a:rPr lang="en-US" sz="2800" b="1" dirty="0">
                <a:solidFill>
                  <a:srgbClr val="800080"/>
                </a:solidFill>
                <a:latin typeface="Arial" charset="0"/>
              </a:rPr>
              <a:t>H</a:t>
            </a:r>
            <a:r>
              <a:rPr lang="en-US" sz="2800" b="1" baseline="-25000" dirty="0">
                <a:solidFill>
                  <a:srgbClr val="800080"/>
                </a:solidFill>
                <a:latin typeface="Arial" charset="0"/>
              </a:rPr>
              <a:t>2</a:t>
            </a:r>
            <a:r>
              <a:rPr lang="en-US" sz="2800" b="1" dirty="0">
                <a:solidFill>
                  <a:srgbClr val="800080"/>
                </a:solidFill>
                <a:latin typeface="Arial" charset="0"/>
              </a:rPr>
              <a:t>			ClF</a:t>
            </a:r>
            <a:r>
              <a:rPr lang="en-US" sz="2800" b="1" baseline="-25000" dirty="0">
                <a:solidFill>
                  <a:srgbClr val="800080"/>
                </a:solidFill>
                <a:latin typeface="Arial" charset="0"/>
              </a:rPr>
              <a:t>2</a:t>
            </a:r>
            <a:r>
              <a:rPr lang="en-US" sz="2800" b="1" baseline="30000" dirty="0">
                <a:solidFill>
                  <a:srgbClr val="800080"/>
                </a:solidFill>
                <a:latin typeface="Arial" charset="0"/>
              </a:rPr>
              <a:t>-</a:t>
            </a:r>
          </a:p>
          <a:p>
            <a:pPr>
              <a:defRPr/>
            </a:pPr>
            <a:r>
              <a:rPr lang="en-US" sz="2800" b="1" dirty="0">
                <a:solidFill>
                  <a:srgbClr val="800080"/>
                </a:solidFill>
                <a:latin typeface="Arial" charset="0"/>
              </a:rPr>
              <a:t>		  C</a:t>
            </a:r>
            <a:r>
              <a:rPr lang="en-US" sz="2800" b="1" baseline="-25000" dirty="0">
                <a:solidFill>
                  <a:srgbClr val="800080"/>
                </a:solidFill>
                <a:latin typeface="Arial" charset="0"/>
              </a:rPr>
              <a:t>2</a:t>
            </a:r>
            <a:r>
              <a:rPr lang="en-US" sz="2800" b="1" dirty="0">
                <a:solidFill>
                  <a:srgbClr val="800080"/>
                </a:solidFill>
                <a:latin typeface="Arial" charset="0"/>
              </a:rPr>
              <a:t>F</a:t>
            </a:r>
            <a:r>
              <a:rPr lang="en-US" sz="2800" b="1" baseline="-25000" dirty="0">
                <a:solidFill>
                  <a:srgbClr val="800080"/>
                </a:solidFill>
                <a:latin typeface="Arial" charset="0"/>
              </a:rPr>
              <a:t>2</a:t>
            </a:r>
            <a:r>
              <a:rPr lang="en-US" sz="2800" b="1" dirty="0">
                <a:solidFill>
                  <a:srgbClr val="800080"/>
                </a:solidFill>
                <a:latin typeface="Arial" charset="0"/>
              </a:rPr>
              <a:t>Cl</a:t>
            </a:r>
            <a:r>
              <a:rPr lang="en-US" sz="2800" b="1" baseline="-25000" dirty="0">
                <a:solidFill>
                  <a:srgbClr val="800080"/>
                </a:solidFill>
                <a:latin typeface="Arial" charset="0"/>
              </a:rPr>
              <a:t>2</a:t>
            </a:r>
            <a:r>
              <a:rPr lang="en-US" sz="2800" b="1" dirty="0">
                <a:solidFill>
                  <a:srgbClr val="800080"/>
                </a:solidFill>
                <a:latin typeface="Arial" charset="0"/>
              </a:rPr>
              <a:t>			CH</a:t>
            </a:r>
            <a:r>
              <a:rPr lang="en-US" sz="2800" b="1" baseline="-25000" dirty="0">
                <a:solidFill>
                  <a:srgbClr val="800080"/>
                </a:solidFill>
                <a:latin typeface="Arial" charset="0"/>
              </a:rPr>
              <a:t>2</a:t>
            </a:r>
            <a:r>
              <a:rPr lang="en-US" sz="2800" b="1" dirty="0">
                <a:solidFill>
                  <a:srgbClr val="800080"/>
                </a:solidFill>
                <a:latin typeface="Arial"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MS PGothic" panose="020B0600070205080204" pitchFamily="34" charset="-128"/>
              </a:rPr>
              <a:t>Sigma (</a:t>
            </a:r>
            <a:r>
              <a:rPr lang="en-US" altLang="en-US" i="1" smtClean="0">
                <a:ea typeface="MS PGothic" panose="020B0600070205080204" pitchFamily="34" charset="-128"/>
                <a:sym typeface="Symbol" panose="05050102010706020507" pitchFamily="18" charset="2"/>
              </a:rPr>
              <a:t></a:t>
            </a:r>
            <a:r>
              <a:rPr lang="en-US" altLang="en-US" smtClean="0">
                <a:ea typeface="MS PGothic" panose="020B0600070205080204" pitchFamily="34" charset="-128"/>
              </a:rPr>
              <a:t>) and Pi (</a:t>
            </a:r>
            <a:r>
              <a:rPr lang="en-US" altLang="en-US" i="1" smtClean="0">
                <a:ea typeface="MS PGothic" panose="020B0600070205080204" pitchFamily="34" charset="-128"/>
                <a:sym typeface="Symbol" panose="05050102010706020507" pitchFamily="18" charset="2"/>
              </a:rPr>
              <a:t></a:t>
            </a:r>
            <a:r>
              <a:rPr lang="en-US" altLang="en-US" smtClean="0">
                <a:ea typeface="MS PGothic" panose="020B0600070205080204" pitchFamily="34" charset="-128"/>
                <a:sym typeface="Symbol" panose="05050102010706020507" pitchFamily="18" charset="2"/>
              </a:rPr>
              <a:t>)</a:t>
            </a:r>
            <a:r>
              <a:rPr lang="en-US" altLang="en-US" smtClean="0">
                <a:ea typeface="MS PGothic" panose="020B0600070205080204" pitchFamily="34" charset="-128"/>
              </a:rPr>
              <a:t> Bonds</a:t>
            </a:r>
          </a:p>
        </p:txBody>
      </p:sp>
      <p:sp>
        <p:nvSpPr>
          <p:cNvPr id="3" name="Content Placeholder 2"/>
          <p:cNvSpPr>
            <a:spLocks noGrp="1"/>
          </p:cNvSpPr>
          <p:nvPr>
            <p:ph idx="1"/>
          </p:nvPr>
        </p:nvSpPr>
        <p:spPr>
          <a:xfrm>
            <a:off x="457200" y="1600200"/>
            <a:ext cx="8229600" cy="3200400"/>
          </a:xfrm>
        </p:spPr>
        <p:txBody>
          <a:bodyPr/>
          <a:lstStyle/>
          <a:p>
            <a:pPr>
              <a:defRPr/>
            </a:pPr>
            <a:r>
              <a:rPr lang="en-US" sz="2400" dirty="0">
                <a:ea typeface="ＭＳ Ｐゴシック" charset="0"/>
              </a:rPr>
              <a:t>Sigma bonds are characterized by</a:t>
            </a:r>
          </a:p>
          <a:p>
            <a:pPr marL="740664" indent="-283464">
              <a:spcBef>
                <a:spcPts val="600"/>
              </a:spcBef>
              <a:buFont typeface="Arial" pitchFamily="34" charset="0"/>
              <a:buChar char="–"/>
              <a:defRPr/>
            </a:pPr>
            <a:r>
              <a:rPr lang="en-US" sz="2400" dirty="0">
                <a:ea typeface="ＭＳ Ｐゴシック" charset="0"/>
              </a:rPr>
              <a:t>head-to-head overlap.</a:t>
            </a:r>
          </a:p>
          <a:p>
            <a:pPr marL="740664" indent="-283464">
              <a:spcBef>
                <a:spcPts val="600"/>
              </a:spcBef>
              <a:buFont typeface="Arial" pitchFamily="34" charset="0"/>
              <a:buChar char="–"/>
              <a:defRPr/>
            </a:pPr>
            <a:r>
              <a:rPr lang="en-US" sz="2400" dirty="0">
                <a:ea typeface="ＭＳ Ｐゴシック" charset="0"/>
              </a:rPr>
              <a:t>cylindrical symmetry of electron density about the internuclear axis.</a:t>
            </a:r>
          </a:p>
          <a:p>
            <a:pPr>
              <a:defRPr/>
            </a:pPr>
            <a:r>
              <a:rPr lang="en-US" sz="2400" dirty="0">
                <a:ea typeface="ＭＳ Ｐゴシック" charset="0"/>
              </a:rPr>
              <a:t>Pi bonds are characterized by</a:t>
            </a:r>
          </a:p>
          <a:p>
            <a:pPr marL="740664" indent="-283464">
              <a:spcBef>
                <a:spcPts val="600"/>
              </a:spcBef>
              <a:buFont typeface="Arial" pitchFamily="34" charset="0"/>
              <a:buChar char="–"/>
              <a:defRPr/>
            </a:pPr>
            <a:r>
              <a:rPr lang="en-US" sz="2400" dirty="0">
                <a:ea typeface="ＭＳ Ｐゴシック" charset="0"/>
              </a:rPr>
              <a:t>sideways overlap.</a:t>
            </a:r>
          </a:p>
          <a:p>
            <a:pPr marL="740664" indent="-283464">
              <a:spcBef>
                <a:spcPts val="600"/>
              </a:spcBef>
              <a:buFont typeface="Arial" pitchFamily="34" charset="0"/>
              <a:buChar char="–"/>
              <a:defRPr/>
            </a:pPr>
            <a:r>
              <a:rPr lang="en-US" sz="2400" dirty="0">
                <a:ea typeface="ＭＳ Ｐゴシック" charset="0"/>
              </a:rPr>
              <a:t>electron density above and below the </a:t>
            </a:r>
            <a:r>
              <a:rPr lang="en-US" sz="2400" dirty="0" smtClean="0">
                <a:ea typeface="ＭＳ Ｐゴシック" charset="0"/>
              </a:rPr>
              <a:t>internuclear </a:t>
            </a:r>
            <a:r>
              <a:rPr lang="en-US" sz="2400" dirty="0">
                <a:ea typeface="ＭＳ Ｐゴシック" charset="0"/>
              </a:rPr>
              <a:t>axis.</a:t>
            </a:r>
          </a:p>
        </p:txBody>
      </p:sp>
      <p:pic>
        <p:nvPicPr>
          <p:cNvPr id="29700" name="Picture 3" descr="A diagram compares the structure of sigma and pi bonds. A sigma bond appears as two horizontal p orbitals overlapping along the internuclear axis. A pi bond appears as two p orbitals forming two U shaped structures, one inverted, forming an almost donut-shaped structure. The internuclear axis runs through the gap in the cen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4705350"/>
            <a:ext cx="65182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MS PGothic" panose="020B0600070205080204" pitchFamily="34" charset="-128"/>
              </a:rPr>
              <a:t>Bonding in Molecules</a:t>
            </a:r>
            <a:endParaRPr lang="en-US" altLang="en-US" smtClean="0"/>
          </a:p>
        </p:txBody>
      </p:sp>
      <p:sp>
        <p:nvSpPr>
          <p:cNvPr id="30723" name="Content Placeholder 2"/>
          <p:cNvSpPr>
            <a:spLocks noGrp="1"/>
          </p:cNvSpPr>
          <p:nvPr>
            <p:ph idx="1"/>
          </p:nvPr>
        </p:nvSpPr>
        <p:spPr>
          <a:xfrm>
            <a:off x="457200" y="1600200"/>
            <a:ext cx="3352800" cy="381000"/>
          </a:xfrm>
        </p:spPr>
        <p:txBody>
          <a:bodyPr/>
          <a:lstStyle/>
          <a:p>
            <a:pPr>
              <a:buSzTx/>
            </a:pPr>
            <a:r>
              <a:rPr lang="en-US" altLang="en-US" sz="2200" smtClean="0">
                <a:ea typeface="MS PGothic" panose="020B0600070205080204" pitchFamily="34" charset="-128"/>
              </a:rPr>
              <a:t>Single bonds are always</a:t>
            </a:r>
            <a:endParaRPr lang="en-US" altLang="en-US" sz="2200" smtClean="0"/>
          </a:p>
        </p:txBody>
      </p:sp>
      <p:graphicFrame>
        <p:nvGraphicFramePr>
          <p:cNvPr id="30724" name="Object 7" descr="Sigma-bonds."/>
          <p:cNvGraphicFramePr>
            <a:graphicFrameLocks noChangeAspect="1"/>
          </p:cNvGraphicFramePr>
          <p:nvPr/>
        </p:nvGraphicFramePr>
        <p:xfrm>
          <a:off x="3800475" y="1598613"/>
          <a:ext cx="1287463" cy="347662"/>
        </p:xfrm>
        <a:graphic>
          <a:graphicData uri="http://schemas.openxmlformats.org/presentationml/2006/ole">
            <mc:AlternateContent xmlns:mc="http://schemas.openxmlformats.org/markup-compatibility/2006">
              <mc:Choice xmlns:v="urn:schemas-microsoft-com:vml" Requires="v">
                <p:oleObj spid="_x0000_s30731" name="Equation" r:id="rId3" imgW="660240" imgH="177480" progId="Equation.DSMT4">
                  <p:embed/>
                </p:oleObj>
              </mc:Choice>
              <mc:Fallback>
                <p:oleObj name="Equation" r:id="rId3" imgW="660240" imgH="177480" progId="Equation.DSMT4">
                  <p:embed/>
                  <p:pic>
                    <p:nvPicPr>
                      <p:cNvPr id="0" name="Object 7" descr="Sigma-bo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475" y="1598613"/>
                        <a:ext cx="12874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Content Placeholder 3"/>
          <p:cNvSpPr>
            <a:spLocks noGrp="1"/>
          </p:cNvSpPr>
          <p:nvPr>
            <p:ph sz="quarter" idx="13"/>
          </p:nvPr>
        </p:nvSpPr>
        <p:spPr>
          <a:xfrm>
            <a:off x="457200" y="2057400"/>
            <a:ext cx="3352800" cy="388938"/>
          </a:xfrm>
        </p:spPr>
        <p:txBody>
          <a:bodyPr/>
          <a:lstStyle/>
          <a:p>
            <a:r>
              <a:rPr lang="en-US" altLang="en-US" sz="2200" smtClean="0">
                <a:ea typeface="MS PGothic" panose="020B0600070205080204" pitchFamily="34" charset="-128"/>
                <a:cs typeface="Arial" panose="020B0604020202020204" pitchFamily="34" charset="0"/>
              </a:rPr>
              <a:t>Multiple bonds have one</a:t>
            </a:r>
          </a:p>
        </p:txBody>
      </p:sp>
      <p:graphicFrame>
        <p:nvGraphicFramePr>
          <p:cNvPr id="30726" name="Object 8" descr="Sigma-bond;"/>
          <p:cNvGraphicFramePr>
            <a:graphicFrameLocks noChangeAspect="1"/>
          </p:cNvGraphicFramePr>
          <p:nvPr/>
        </p:nvGraphicFramePr>
        <p:xfrm>
          <a:off x="3798888" y="2057400"/>
          <a:ext cx="1138237" cy="373063"/>
        </p:xfrm>
        <a:graphic>
          <a:graphicData uri="http://schemas.openxmlformats.org/presentationml/2006/ole">
            <mc:AlternateContent xmlns:mc="http://schemas.openxmlformats.org/markup-compatibility/2006">
              <mc:Choice xmlns:v="urn:schemas-microsoft-com:vml" Requires="v">
                <p:oleObj spid="_x0000_s30732" name="Equation" r:id="rId5" imgW="583920" imgH="190440" progId="Equation.DSMT4">
                  <p:embed/>
                </p:oleObj>
              </mc:Choice>
              <mc:Fallback>
                <p:oleObj name="Equation" r:id="rId5" imgW="583920" imgH="190440" progId="Equation.DSMT4">
                  <p:embed/>
                  <p:pic>
                    <p:nvPicPr>
                      <p:cNvPr id="0" name="Object 8" descr="Sigma-bo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888" y="2057400"/>
                        <a:ext cx="113823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Content Placeholder 4"/>
          <p:cNvSpPr>
            <a:spLocks noGrp="1"/>
          </p:cNvSpPr>
          <p:nvPr>
            <p:ph sz="quarter" idx="14"/>
          </p:nvPr>
        </p:nvSpPr>
        <p:spPr>
          <a:xfrm>
            <a:off x="4953000" y="2047875"/>
            <a:ext cx="2362200" cy="390525"/>
          </a:xfrm>
        </p:spPr>
        <p:txBody>
          <a:bodyPr/>
          <a:lstStyle/>
          <a:p>
            <a:pPr marL="0" indent="0">
              <a:buFontTx/>
              <a:buNone/>
            </a:pPr>
            <a:r>
              <a:rPr lang="en-US" altLang="en-US" sz="2200" smtClean="0">
                <a:ea typeface="MS PGothic" panose="020B0600070205080204" pitchFamily="34" charset="-128"/>
                <a:cs typeface="Arial" panose="020B0604020202020204" pitchFamily="34" charset="0"/>
              </a:rPr>
              <a:t>all other bonds are</a:t>
            </a:r>
          </a:p>
        </p:txBody>
      </p:sp>
      <p:graphicFrame>
        <p:nvGraphicFramePr>
          <p:cNvPr id="30728" name="Object 9" descr="Pi-bonds."/>
          <p:cNvGraphicFramePr>
            <a:graphicFrameLocks noChangeAspect="1"/>
          </p:cNvGraphicFramePr>
          <p:nvPr/>
        </p:nvGraphicFramePr>
        <p:xfrm>
          <a:off x="7294563" y="2047875"/>
          <a:ext cx="1262062" cy="347663"/>
        </p:xfrm>
        <a:graphic>
          <a:graphicData uri="http://schemas.openxmlformats.org/presentationml/2006/ole">
            <mc:AlternateContent xmlns:mc="http://schemas.openxmlformats.org/markup-compatibility/2006">
              <mc:Choice xmlns:v="urn:schemas-microsoft-com:vml" Requires="v">
                <p:oleObj spid="_x0000_s30733" name="Equation" r:id="rId7" imgW="647640" imgH="177480" progId="Equation.DSMT4">
                  <p:embed/>
                </p:oleObj>
              </mc:Choice>
              <mc:Fallback>
                <p:oleObj name="Equation" r:id="rId7" imgW="647640" imgH="177480" progId="Equation.DSMT4">
                  <p:embed/>
                  <p:pic>
                    <p:nvPicPr>
                      <p:cNvPr id="0" name="Object 9" descr="Pi-bo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4563" y="2047875"/>
                        <a:ext cx="12620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9" name="Picture 10" descr="A diagram shows the bonds present in ethylene. The diagram shows two C atoms on a plane. Each has three s p 2 hybrid orbitals; two from each C are arranged outward, within the plane, and one from each C is arranged inward, overlapping with the orbital from the other C. Each C also has un-hybridized 2 p orbitals, one above and one below the plane as well as into and out of the page. The outward-facing s p orbitals form C single bond H sigma bonds, and the inward facing s p orbitals form C single bond C sigma bonds. The four un-hybridized p orbitals connect to form two C single bond C pi bonds. One pi bond is found above and below the plane, while the other pi bond is found into and out of the page of the plan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44613" y="2495550"/>
            <a:ext cx="30241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A diagram shows the bonds present in acetylene. The diagram shows two C atoms on a plane. Each has two s p hybrid orbitals; one from each C is arranged outward, within the plane, and one from each C is arranged inward, overlapping with the orbital from the other C. Each C also has un-hybridized 2 p orbitals, one above and one below the plane. The outward-facing s p 2 orbitals form C single bond H sigma bonds, and the inward facing s p 2 orbitals form C single bond C sigma bonds. The two un-hybridized p orbitals connect to form the C single bond C pi bond. Remember that p orbitals have two lobes, so the pi bond also has two lobes, one above and the other below the molecular plan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2532063"/>
            <a:ext cx="30749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MS PGothic" panose="020B0600070205080204" pitchFamily="34" charset="-128"/>
              </a:rPr>
              <a:t>Localized or Delocalized Electrons</a:t>
            </a:r>
            <a:endParaRPr lang="en-US" altLang="en-US" smtClean="0"/>
          </a:p>
        </p:txBody>
      </p:sp>
      <p:sp>
        <p:nvSpPr>
          <p:cNvPr id="31747" name="Content Placeholder 2"/>
          <p:cNvSpPr>
            <a:spLocks noGrp="1"/>
          </p:cNvSpPr>
          <p:nvPr>
            <p:ph idx="1"/>
          </p:nvPr>
        </p:nvSpPr>
        <p:spPr>
          <a:xfrm>
            <a:off x="381000" y="2362200"/>
            <a:ext cx="2971800" cy="457200"/>
          </a:xfrm>
        </p:spPr>
        <p:txBody>
          <a:bodyPr/>
          <a:lstStyle/>
          <a:p>
            <a:r>
              <a:rPr lang="en-US" altLang="en-US" sz="2600" smtClean="0">
                <a:ea typeface="MS PGothic" panose="020B0600070205080204" pitchFamily="34" charset="-128"/>
              </a:rPr>
              <a:t>Bonding electrons</a:t>
            </a:r>
            <a:endParaRPr lang="en-US" altLang="en-US" sz="2600" smtClean="0"/>
          </a:p>
        </p:txBody>
      </p:sp>
      <p:graphicFrame>
        <p:nvGraphicFramePr>
          <p:cNvPr id="31748" name="Object 4" descr="(Sigma or pi)"/>
          <p:cNvGraphicFramePr>
            <a:graphicFrameLocks noChangeAspect="1"/>
          </p:cNvGraphicFramePr>
          <p:nvPr/>
        </p:nvGraphicFramePr>
        <p:xfrm>
          <a:off x="3200400" y="2438400"/>
          <a:ext cx="1252538" cy="434975"/>
        </p:xfrm>
        <a:graphic>
          <a:graphicData uri="http://schemas.openxmlformats.org/presentationml/2006/ole">
            <mc:AlternateContent xmlns:mc="http://schemas.openxmlformats.org/markup-compatibility/2006">
              <mc:Choice xmlns:v="urn:schemas-microsoft-com:vml" Requires="v">
                <p:oleObj spid="_x0000_s31750" name="Equation" r:id="rId3" imgW="583920" imgH="203040" progId="Equation.DSMT4">
                  <p:embed/>
                </p:oleObj>
              </mc:Choice>
              <mc:Fallback>
                <p:oleObj name="Equation" r:id="rId3" imgW="583920" imgH="203040" progId="Equation.DSMT4">
                  <p:embed/>
                  <p:pic>
                    <p:nvPicPr>
                      <p:cNvPr id="0" name="Object 4" descr="(Sigma or 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38400"/>
                        <a:ext cx="12525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9" name="Content Placeholder 3"/>
          <p:cNvSpPr>
            <a:spLocks noGrp="1"/>
          </p:cNvSpPr>
          <p:nvPr>
            <p:ph idx="13"/>
          </p:nvPr>
        </p:nvSpPr>
        <p:spPr>
          <a:xfrm>
            <a:off x="533400" y="2362200"/>
            <a:ext cx="8382000" cy="2590800"/>
          </a:xfrm>
        </p:spPr>
        <p:txBody>
          <a:bodyPr/>
          <a:lstStyle/>
          <a:p>
            <a:pPr>
              <a:buFontTx/>
              <a:buNone/>
            </a:pPr>
            <a:r>
              <a:rPr lang="en-US" altLang="en-US" sz="2600" smtClean="0">
                <a:ea typeface="MS PGothic" panose="020B0600070205080204" pitchFamily="34" charset="-128"/>
                <a:cs typeface="Arial" panose="020B0604020202020204" pitchFamily="34" charset="0"/>
              </a:rPr>
              <a:t>                                               that are specifically shared between two atoms</a:t>
            </a:r>
            <a:r>
              <a:rPr lang="en-US" altLang="en-US" sz="2600" smtClean="0">
                <a:ea typeface="MS PGothic" panose="020B0600070205080204" pitchFamily="34" charset="-128"/>
              </a:rPr>
              <a:t> are called </a:t>
            </a:r>
            <a:r>
              <a:rPr lang="en-US" altLang="en-US" sz="2600" b="1" smtClean="0">
                <a:ea typeface="MS PGothic" panose="020B0600070205080204" pitchFamily="34" charset="-128"/>
              </a:rPr>
              <a:t>localized</a:t>
            </a:r>
            <a:r>
              <a:rPr lang="en-US" altLang="en-US" sz="2600" smtClean="0">
                <a:ea typeface="MS PGothic" panose="020B0600070205080204" pitchFamily="34" charset="-128"/>
              </a:rPr>
              <a:t> electrons.</a:t>
            </a:r>
          </a:p>
          <a:p>
            <a:r>
              <a:rPr lang="en-US" altLang="en-US" sz="2600" smtClean="0">
                <a:ea typeface="MS PGothic" panose="020B0600070205080204" pitchFamily="34" charset="-128"/>
              </a:rPr>
              <a:t>In many molecules, we can’t describe all electrons that way (resonance); the other electrons (shared by multiple atoms) are called </a:t>
            </a:r>
            <a:r>
              <a:rPr lang="en-US" altLang="en-US" sz="2600" b="1" smtClean="0">
                <a:ea typeface="MS PGothic" panose="020B0600070205080204" pitchFamily="34" charset="-128"/>
              </a:rPr>
              <a:t>delocalized</a:t>
            </a:r>
            <a:r>
              <a:rPr lang="en-US" altLang="en-US" sz="2600" smtClean="0">
                <a:ea typeface="MS PGothic" panose="020B0600070205080204" pitchFamily="34" charset="-128"/>
              </a:rPr>
              <a:t> electrons.</a:t>
            </a:r>
            <a:endParaRPr lang="en-US" altLang="en-US" sz="2600" smtClean="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ea typeface="MS PGothic" panose="020B0600070205080204" pitchFamily="34" charset="-128"/>
              </a:rPr>
              <a:t>Benzene</a:t>
            </a:r>
            <a:endParaRPr lang="en-US" altLang="en-US" smtClean="0"/>
          </a:p>
        </p:txBody>
      </p:sp>
      <p:sp>
        <p:nvSpPr>
          <p:cNvPr id="32771" name="Content Placeholder 2"/>
          <p:cNvSpPr>
            <a:spLocks noGrp="1"/>
          </p:cNvSpPr>
          <p:nvPr>
            <p:ph idx="1"/>
          </p:nvPr>
        </p:nvSpPr>
        <p:spPr>
          <a:xfrm>
            <a:off x="457200" y="1468438"/>
            <a:ext cx="3886200" cy="381000"/>
          </a:xfrm>
        </p:spPr>
        <p:txBody>
          <a:bodyPr/>
          <a:lstStyle/>
          <a:p>
            <a:pPr marL="0" indent="0">
              <a:buSzTx/>
              <a:buFontTx/>
              <a:buNone/>
            </a:pPr>
            <a:r>
              <a:rPr lang="en-US" altLang="en-US" sz="2200" smtClean="0">
                <a:ea typeface="MS PGothic" panose="020B0600070205080204" pitchFamily="34" charset="-128"/>
              </a:rPr>
              <a:t>The organic molecule benzene</a:t>
            </a:r>
            <a:endParaRPr lang="en-US" altLang="en-US" sz="2200" smtClean="0"/>
          </a:p>
        </p:txBody>
      </p:sp>
      <p:graphicFrame>
        <p:nvGraphicFramePr>
          <p:cNvPr id="32772" name="Object 7" descr="(C 6 H 6)"/>
          <p:cNvGraphicFramePr>
            <a:graphicFrameLocks noChangeAspect="1"/>
          </p:cNvGraphicFramePr>
          <p:nvPr/>
        </p:nvGraphicFramePr>
        <p:xfrm>
          <a:off x="4368800" y="1447800"/>
          <a:ext cx="846138" cy="411163"/>
        </p:xfrm>
        <a:graphic>
          <a:graphicData uri="http://schemas.openxmlformats.org/presentationml/2006/ole">
            <mc:AlternateContent xmlns:mc="http://schemas.openxmlformats.org/markup-compatibility/2006">
              <mc:Choice xmlns:v="urn:schemas-microsoft-com:vml" Requires="v">
                <p:oleObj spid="_x0000_s32779" name="Equation" r:id="rId3" imgW="469800" imgH="228600" progId="Equation.DSMT4">
                  <p:embed/>
                </p:oleObj>
              </mc:Choice>
              <mc:Fallback>
                <p:oleObj name="Equation" r:id="rId3" imgW="469800" imgH="228600" progId="Equation.DSMT4">
                  <p:embed/>
                  <p:pic>
                    <p:nvPicPr>
                      <p:cNvPr id="0" name="Object 7" descr="(C 6 H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447800"/>
                        <a:ext cx="8461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Content Placeholder 3"/>
          <p:cNvSpPr>
            <a:spLocks noGrp="1"/>
          </p:cNvSpPr>
          <p:nvPr>
            <p:ph sz="quarter" idx="13"/>
          </p:nvPr>
        </p:nvSpPr>
        <p:spPr>
          <a:xfrm>
            <a:off x="5249863" y="1468438"/>
            <a:ext cx="531812" cy="388937"/>
          </a:xfrm>
        </p:spPr>
        <p:txBody>
          <a:bodyPr/>
          <a:lstStyle/>
          <a:p>
            <a:pPr marL="0" indent="0">
              <a:buFontTx/>
              <a:buNone/>
            </a:pPr>
            <a:r>
              <a:rPr lang="en-US" altLang="en-US" sz="2200" smtClean="0">
                <a:ea typeface="MS PGothic" panose="020B0600070205080204" pitchFamily="34" charset="-128"/>
              </a:rPr>
              <a:t>has</a:t>
            </a:r>
            <a:endParaRPr lang="en-US" altLang="en-US" sz="2200" smtClean="0"/>
          </a:p>
        </p:txBody>
      </p:sp>
      <p:graphicFrame>
        <p:nvGraphicFramePr>
          <p:cNvPr id="32774" name="Object 8" descr="six Sigma-bonds"/>
          <p:cNvGraphicFramePr>
            <a:graphicFrameLocks noChangeAspect="1"/>
          </p:cNvGraphicFramePr>
          <p:nvPr/>
        </p:nvGraphicFramePr>
        <p:xfrm>
          <a:off x="5745163" y="1457325"/>
          <a:ext cx="1658937" cy="347663"/>
        </p:xfrm>
        <a:graphic>
          <a:graphicData uri="http://schemas.openxmlformats.org/presentationml/2006/ole">
            <mc:AlternateContent xmlns:mc="http://schemas.openxmlformats.org/markup-compatibility/2006">
              <mc:Choice xmlns:v="urn:schemas-microsoft-com:vml" Requires="v">
                <p:oleObj spid="_x0000_s32780" name="Equation" r:id="rId5" imgW="850680" imgH="177480" progId="Equation.DSMT4">
                  <p:embed/>
                </p:oleObj>
              </mc:Choice>
              <mc:Fallback>
                <p:oleObj name="Equation" r:id="rId5" imgW="850680" imgH="177480" progId="Equation.DSMT4">
                  <p:embed/>
                  <p:pic>
                    <p:nvPicPr>
                      <p:cNvPr id="0" name="Object 8" descr="six Sigma-bo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163" y="1457325"/>
                        <a:ext cx="16589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Content Placeholder 4"/>
          <p:cNvSpPr>
            <a:spLocks noGrp="1"/>
          </p:cNvSpPr>
          <p:nvPr>
            <p:ph sz="quarter" idx="14"/>
          </p:nvPr>
        </p:nvSpPr>
        <p:spPr>
          <a:xfrm>
            <a:off x="7458075" y="1458913"/>
            <a:ext cx="990600" cy="390525"/>
          </a:xfrm>
        </p:spPr>
        <p:txBody>
          <a:bodyPr/>
          <a:lstStyle/>
          <a:p>
            <a:pPr marL="0" indent="0">
              <a:buFontTx/>
              <a:buNone/>
            </a:pPr>
            <a:r>
              <a:rPr lang="en-US" altLang="en-US" sz="2200" smtClean="0">
                <a:ea typeface="MS PGothic" panose="020B0600070205080204" pitchFamily="34" charset="-128"/>
              </a:rPr>
              <a:t>and a </a:t>
            </a:r>
            <a:r>
              <a:rPr lang="en-US" altLang="en-US" sz="2200" i="1" smtClean="0">
                <a:ea typeface="MS PGothic" panose="020B0600070205080204" pitchFamily="34" charset="-128"/>
              </a:rPr>
              <a:t>p</a:t>
            </a:r>
            <a:endParaRPr lang="en-US" altLang="en-US" sz="2200" smtClean="0"/>
          </a:p>
        </p:txBody>
      </p:sp>
      <p:sp>
        <p:nvSpPr>
          <p:cNvPr id="32776" name="Content Placeholder 5"/>
          <p:cNvSpPr>
            <a:spLocks noGrp="1"/>
          </p:cNvSpPr>
          <p:nvPr>
            <p:ph sz="quarter" idx="15"/>
          </p:nvPr>
        </p:nvSpPr>
        <p:spPr>
          <a:xfrm>
            <a:off x="457200" y="1849438"/>
            <a:ext cx="8229600" cy="706437"/>
          </a:xfrm>
        </p:spPr>
        <p:txBody>
          <a:bodyPr/>
          <a:lstStyle/>
          <a:p>
            <a:pPr marL="0" indent="0">
              <a:buFontTx/>
              <a:buNone/>
            </a:pPr>
            <a:r>
              <a:rPr lang="en-US" altLang="en-US" sz="2200" smtClean="0">
                <a:ea typeface="MS PGothic" panose="020B0600070205080204" pitchFamily="34" charset="-128"/>
              </a:rPr>
              <a:t>orbital on each C atom, which form delocalized bonds using one electron from each </a:t>
            </a:r>
            <a:r>
              <a:rPr lang="en-US" altLang="en-US" sz="2200" i="1" smtClean="0">
                <a:ea typeface="MS PGothic" panose="020B0600070205080204" pitchFamily="34" charset="-128"/>
              </a:rPr>
              <a:t>p</a:t>
            </a:r>
            <a:r>
              <a:rPr lang="en-US" altLang="en-US" sz="2200" smtClean="0">
                <a:ea typeface="MS PGothic" panose="020B0600070205080204" pitchFamily="34" charset="-128"/>
              </a:rPr>
              <a:t> orbital.</a:t>
            </a:r>
          </a:p>
        </p:txBody>
      </p:sp>
      <p:pic>
        <p:nvPicPr>
          <p:cNvPr id="32777" name="Picture 9" descr="A diagram shows the bonds present in acetylene. The diagram shows two C atoms on a plane. Each has two s p hybrid orbitals; one from each C is arranged outward, within the plane, and one from each C is arranged inward, overlapping with the orbital from the other C. Each C also has un-hybridized 2 p orbitals, one above and one below the plane. The outward-facing s p 2 orbitals form C single bond H sigma bonds, and the inward facing s p 2 orbitals form C single bond C sigma bonds. The two un-hybridized p orbitals connect to form the C single bond C pi bond. Remember that p orbitals have two lobes, so the pi bond also has two lobes, one above and the other below the molecular plane.&#10;Part ay. A diagram shows a benzene molecule with sigma bonds between each carbon and from carbon to hydrogen. In part b, p orbitals are found above and below each carbon.&#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743200"/>
            <a:ext cx="4354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A diagram of benzene shows localized pi bonds above and below each double bond. Resonance leads to a delocalized pi bond, appearing as a ring above and below the benzen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0875" y="4649788"/>
            <a:ext cx="5084763"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AF919198-698C-41E7-82C6-20E90346E3AB}" type="slidenum">
              <a:rPr lang="en-US" altLang="en-US" sz="1400"/>
              <a:pPr algn="ctr"/>
              <a:t>27</a:t>
            </a:fld>
            <a:endParaRPr lang="en-US" altLang="en-US" sz="1400"/>
          </a:p>
        </p:txBody>
      </p:sp>
      <p:pic>
        <p:nvPicPr>
          <p:cNvPr id="33795" name="Picture 6" descr="10_09-02UN[1]"/>
          <p:cNvPicPr>
            <a:picLocks noChangeAspect="1" noChangeArrowheads="1"/>
          </p:cNvPicPr>
          <p:nvPr/>
        </p:nvPicPr>
        <p:blipFill>
          <a:blip r:embed="rId3">
            <a:extLst>
              <a:ext uri="{28A0092B-C50C-407E-A947-70E740481C1C}">
                <a14:useLocalDpi xmlns:a14="http://schemas.microsoft.com/office/drawing/2010/main" val="0"/>
              </a:ext>
            </a:extLst>
          </a:blip>
          <a:srcRect b="7764"/>
          <a:stretch>
            <a:fillRect/>
          </a:stretch>
        </p:blipFill>
        <p:spPr bwMode="auto">
          <a:xfrm>
            <a:off x="304800" y="1295400"/>
            <a:ext cx="863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52400" y="381000"/>
            <a:ext cx="8763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Workshop on hybridization</a:t>
            </a:r>
          </a:p>
          <a:p>
            <a:r>
              <a:rPr lang="en-US" altLang="en-US" b="1">
                <a:solidFill>
                  <a:srgbClr val="A50021"/>
                </a:solidFill>
              </a:rPr>
              <a:t>Determine the </a:t>
            </a:r>
            <a:r>
              <a:rPr lang="en-US" altLang="en-US" b="1" u="sng">
                <a:solidFill>
                  <a:srgbClr val="A50021"/>
                </a:solidFill>
              </a:rPr>
              <a:t>hybridization</a:t>
            </a:r>
            <a:r>
              <a:rPr lang="en-US" altLang="en-US" b="1">
                <a:solidFill>
                  <a:srgbClr val="A50021"/>
                </a:solidFill>
              </a:rPr>
              <a:t> of the central atom.  How many </a:t>
            </a:r>
            <a:r>
              <a:rPr lang="en-US" altLang="en-US" b="1" u="sng">
                <a:solidFill>
                  <a:srgbClr val="A50021"/>
                </a:solidFill>
              </a:rPr>
              <a:t>sigma (</a:t>
            </a:r>
            <a:r>
              <a:rPr lang="en-US" altLang="en-US" b="1" u="sng">
                <a:solidFill>
                  <a:srgbClr val="A50021"/>
                </a:solidFill>
                <a:sym typeface="Symbol" panose="05050102010706020507" pitchFamily="18" charset="2"/>
              </a:rPr>
              <a:t></a:t>
            </a:r>
            <a:r>
              <a:rPr lang="en-US" altLang="en-US" b="1" u="sng">
                <a:solidFill>
                  <a:srgbClr val="A50021"/>
                </a:solidFill>
              </a:rPr>
              <a:t>) and pi (</a:t>
            </a:r>
            <a:r>
              <a:rPr lang="en-US" altLang="en-US" b="1" u="sng">
                <a:solidFill>
                  <a:srgbClr val="A50021"/>
                </a:solidFill>
                <a:sym typeface="Symbol" panose="05050102010706020507" pitchFamily="18" charset="2"/>
              </a:rPr>
              <a:t></a:t>
            </a:r>
            <a:r>
              <a:rPr lang="en-US" altLang="en-US" b="1" u="sng">
                <a:solidFill>
                  <a:srgbClr val="A50021"/>
                </a:solidFill>
              </a:rPr>
              <a:t>)</a:t>
            </a:r>
            <a:r>
              <a:rPr lang="en-US" altLang="en-US" b="1">
                <a:solidFill>
                  <a:srgbClr val="A50021"/>
                </a:solidFill>
              </a:rPr>
              <a:t> bonds are contained within each compound?</a:t>
            </a:r>
            <a:endParaRPr lang="en-US" altLang="en-US" b="1"/>
          </a:p>
          <a:p>
            <a:r>
              <a:rPr lang="en-US" altLang="en-US" b="1"/>
              <a:t> 	</a:t>
            </a:r>
          </a:p>
          <a:p>
            <a:r>
              <a:rPr lang="en-US" altLang="en-US" b="1"/>
              <a:t>	A.	carbon tetrabromide		B.	AsH</a:t>
            </a:r>
            <a:r>
              <a:rPr lang="en-US" altLang="en-US" b="1" baseline="-25000"/>
              <a:t>3</a:t>
            </a:r>
          </a:p>
          <a:p>
            <a:r>
              <a:rPr lang="en-US" altLang="en-US" b="1"/>
              <a:t>	C.	formate ion, HCO</a:t>
            </a:r>
            <a:r>
              <a:rPr lang="en-US" altLang="en-US" b="1" baseline="-25000"/>
              <a:t>2</a:t>
            </a:r>
            <a:r>
              <a:rPr lang="en-US" altLang="en-US" b="1" baseline="30000"/>
              <a:t>-</a:t>
            </a:r>
            <a:r>
              <a:rPr lang="en-US" altLang="en-US" b="1"/>
              <a:t>		D.	ethanol</a:t>
            </a:r>
          </a:p>
          <a:p>
            <a:r>
              <a:rPr lang="en-US" altLang="en-US" b="1"/>
              <a:t>	E.	CH</a:t>
            </a:r>
            <a:r>
              <a:rPr lang="en-US" altLang="en-US" b="1" baseline="-25000"/>
              <a:t>3</a:t>
            </a:r>
            <a:r>
              <a:rPr lang="en-US" altLang="en-US" b="1"/>
              <a:t>NH</a:t>
            </a:r>
            <a:r>
              <a:rPr lang="en-US" altLang="en-US" b="1" baseline="-25000"/>
              <a:t>2</a:t>
            </a:r>
            <a:r>
              <a:rPr lang="en-US" altLang="en-US" b="1"/>
              <a:t>			F.	CN</a:t>
            </a:r>
            <a:r>
              <a:rPr lang="en-US" altLang="en-US" b="1" baseline="30000"/>
              <a:t>-</a:t>
            </a:r>
          </a:p>
          <a:p>
            <a:r>
              <a:rPr lang="en-US" altLang="en-US" b="1"/>
              <a:t>	G.	SF</a:t>
            </a:r>
            <a:r>
              <a:rPr lang="en-US" altLang="en-US" b="1" baseline="-25000"/>
              <a:t>6</a:t>
            </a:r>
            <a:r>
              <a:rPr lang="en-US" altLang="en-US" b="1"/>
              <a:t>				H.	XeF</a:t>
            </a:r>
            <a:r>
              <a:rPr lang="en-US" altLang="en-US" b="1" baseline="-25000"/>
              <a:t>4</a:t>
            </a:r>
          </a:p>
          <a:p>
            <a:r>
              <a:rPr lang="en-US" altLang="en-US" b="1"/>
              <a:t>	I.	ClF3				J.	AsF</a:t>
            </a:r>
            <a:r>
              <a:rPr lang="en-US" altLang="en-US" b="1" baseline="-25000"/>
              <a:t>5</a:t>
            </a:r>
            <a:endParaRPr lang="en-US" altLang="en-US" baseline="-25000"/>
          </a:p>
          <a:p>
            <a:r>
              <a:rPr lang="en-US" altLang="en-US" b="1"/>
              <a:t>	K.	AsO</a:t>
            </a:r>
            <a:r>
              <a:rPr lang="en-US" altLang="en-US" b="1" baseline="-25000"/>
              <a:t>4</a:t>
            </a:r>
            <a:r>
              <a:rPr lang="en-US" altLang="en-US" b="1" baseline="30000"/>
              <a:t>-3</a:t>
            </a:r>
            <a:r>
              <a:rPr lang="en-US" altLang="en-US" b="1"/>
              <a:t>				L.	IO</a:t>
            </a:r>
            <a:r>
              <a:rPr lang="en-US" altLang="en-US" b="1" baseline="-25000"/>
              <a:t>4</a:t>
            </a:r>
            <a:r>
              <a:rPr lang="en-US" altLang="en-US" b="1" baseline="30000"/>
              <a:t>-</a:t>
            </a:r>
          </a:p>
          <a:p>
            <a:r>
              <a:rPr lang="en-US" altLang="en-US" b="1"/>
              <a:t>	M.	Sulfuric Acid			N.	Phosphoric Acid</a:t>
            </a:r>
            <a:endParaRPr lang="en-US" altLang="en-US"/>
          </a:p>
          <a:p>
            <a:r>
              <a:rPr lang="en-US" altLang="en-US" b="1"/>
              <a:t>	O.	CH</a:t>
            </a:r>
            <a:r>
              <a:rPr lang="en-US" altLang="en-US" b="1" baseline="-25000"/>
              <a:t>2</a:t>
            </a:r>
            <a:r>
              <a:rPr lang="en-US" altLang="en-US" b="1"/>
              <a:t>Br</a:t>
            </a:r>
            <a:r>
              <a:rPr lang="en-US" altLang="en-US" b="1" baseline="-25000"/>
              <a:t>2</a:t>
            </a:r>
            <a:r>
              <a:rPr lang="en-US" altLang="en-US" b="1"/>
              <a:t>			P.	CS</a:t>
            </a:r>
            <a:r>
              <a:rPr lang="en-US" altLang="en-US" b="1" baseline="-25000"/>
              <a:t>2</a:t>
            </a:r>
          </a:p>
          <a:p>
            <a:r>
              <a:rPr lang="en-US" altLang="en-US"/>
              <a:t>	</a:t>
            </a:r>
            <a:r>
              <a:rPr lang="en-US" altLang="en-US" b="1"/>
              <a:t>Q.	NO</a:t>
            </a:r>
            <a:r>
              <a:rPr lang="en-US" altLang="en-US" b="1" baseline="-25000"/>
              <a:t>2</a:t>
            </a:r>
            <a:r>
              <a:rPr lang="en-US" altLang="en-US" b="1" baseline="30000"/>
              <a:t>-</a:t>
            </a:r>
            <a:r>
              <a:rPr lang="en-US" altLang="en-US" b="1"/>
              <a:t>				R.	PCl</a:t>
            </a:r>
            <a:r>
              <a:rPr lang="en-US" altLang="en-US" b="1" baseline="-25000"/>
              <a:t>3</a:t>
            </a:r>
          </a:p>
          <a:p>
            <a:r>
              <a:rPr lang="en-US" altLang="en-US" b="1"/>
              <a:t>	S.	C</a:t>
            </a:r>
            <a:r>
              <a:rPr lang="en-US" altLang="en-US" b="1" baseline="-25000"/>
              <a:t>2</a:t>
            </a:r>
            <a:r>
              <a:rPr lang="en-US" altLang="en-US" b="1"/>
              <a:t>H</a:t>
            </a:r>
            <a:r>
              <a:rPr lang="en-US" altLang="en-US" b="1" baseline="-25000"/>
              <a:t>2</a:t>
            </a:r>
            <a:r>
              <a:rPr lang="en-US" altLang="en-US" b="1"/>
              <a:t>Br</a:t>
            </a:r>
            <a:r>
              <a:rPr lang="en-US" altLang="en-US" b="1" baseline="-25000"/>
              <a:t>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28600" y="381000"/>
            <a:ext cx="86868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latin typeface="Arial" panose="020B0604020202020204" pitchFamily="34" charset="0"/>
              </a:rPr>
              <a:t>Failures of Valence Bond Theory</a:t>
            </a:r>
          </a:p>
          <a:p>
            <a:endParaRPr lang="en-US" altLang="en-US" sz="2800" b="1">
              <a:solidFill>
                <a:srgbClr val="800000"/>
              </a:solidFill>
              <a:latin typeface="Arial" panose="020B0604020202020204" pitchFamily="34" charset="0"/>
            </a:endParaRPr>
          </a:p>
          <a:p>
            <a:pPr>
              <a:buFontTx/>
              <a:buAutoNum type="arabicParenBoth"/>
            </a:pPr>
            <a:r>
              <a:rPr lang="en-US" altLang="en-US" sz="2800" b="1">
                <a:solidFill>
                  <a:srgbClr val="800000"/>
                </a:solidFill>
                <a:latin typeface="Arial" panose="020B0604020202020204" pitchFamily="34" charset="0"/>
              </a:rPr>
              <a:t> Assumed the electrons were localized; did not account for resonance.</a:t>
            </a:r>
          </a:p>
          <a:p>
            <a:pPr>
              <a:buFontTx/>
              <a:buAutoNum type="arabicParenBoth"/>
            </a:pPr>
            <a:endParaRPr lang="en-US" altLang="en-US" sz="2800" b="1">
              <a:solidFill>
                <a:srgbClr val="800000"/>
              </a:solidFill>
              <a:latin typeface="Arial" panose="020B0604020202020204" pitchFamily="34" charset="0"/>
            </a:endParaRPr>
          </a:p>
          <a:p>
            <a:pPr>
              <a:buFontTx/>
              <a:buAutoNum type="arabicParenBoth"/>
            </a:pPr>
            <a:r>
              <a:rPr lang="en-US" altLang="en-US" sz="2800" b="1">
                <a:solidFill>
                  <a:srgbClr val="800000"/>
                </a:solidFill>
                <a:latin typeface="Arial" panose="020B0604020202020204" pitchFamily="34" charset="0"/>
              </a:rPr>
              <a:t> Assumed radicals do not exist; all electrons were paired.</a:t>
            </a:r>
          </a:p>
          <a:p>
            <a:pPr>
              <a:buFontTx/>
              <a:buAutoNum type="arabicParenBoth"/>
            </a:pPr>
            <a:endParaRPr lang="en-US" altLang="en-US" sz="2800" b="1">
              <a:solidFill>
                <a:srgbClr val="800000"/>
              </a:solidFill>
              <a:latin typeface="Arial" panose="020B0604020202020204" pitchFamily="34" charset="0"/>
            </a:endParaRPr>
          </a:p>
          <a:p>
            <a:pPr>
              <a:buFontTx/>
              <a:buAutoNum type="arabicParenBoth"/>
            </a:pPr>
            <a:r>
              <a:rPr lang="en-US" altLang="en-US" sz="2800" b="1">
                <a:solidFill>
                  <a:srgbClr val="800000"/>
                </a:solidFill>
                <a:latin typeface="Arial" panose="020B0604020202020204" pitchFamily="34" charset="0"/>
              </a:rPr>
              <a:t> Gave no information on bond energies; did not explain the following general trends:</a:t>
            </a:r>
          </a:p>
          <a:p>
            <a:r>
              <a:rPr lang="en-US" altLang="en-US" sz="2800" b="1">
                <a:solidFill>
                  <a:srgbClr val="800000"/>
                </a:solidFill>
                <a:latin typeface="Arial" panose="020B0604020202020204" pitchFamily="34" charset="0"/>
              </a:rPr>
              <a:t>		</a:t>
            </a:r>
            <a:r>
              <a:rPr lang="en-US" altLang="en-US" sz="2800" b="1" i="1">
                <a:solidFill>
                  <a:srgbClr val="800000"/>
                </a:solidFill>
              </a:rPr>
              <a:t>(i)</a:t>
            </a:r>
            <a:r>
              <a:rPr lang="en-US" altLang="en-US" sz="2800" b="1">
                <a:solidFill>
                  <a:srgbClr val="800000"/>
                </a:solidFill>
                <a:latin typeface="Arial" panose="020B0604020202020204" pitchFamily="34" charset="0"/>
              </a:rPr>
              <a:t> An increase in bond coenergy rresponded to an increase in bond order</a:t>
            </a:r>
          </a:p>
          <a:p>
            <a:r>
              <a:rPr lang="en-US" altLang="en-US" sz="2800" b="1">
                <a:solidFill>
                  <a:srgbClr val="800000"/>
                </a:solidFill>
                <a:latin typeface="Arial" panose="020B0604020202020204" pitchFamily="34" charset="0"/>
              </a:rPr>
              <a:t>		</a:t>
            </a:r>
            <a:r>
              <a:rPr lang="en-US" altLang="en-US" sz="2800" b="1" i="1">
                <a:solidFill>
                  <a:srgbClr val="800000"/>
                </a:solidFill>
              </a:rPr>
              <a:t>(ii)</a:t>
            </a:r>
            <a:r>
              <a:rPr lang="en-US" altLang="en-US" sz="2800" b="1">
                <a:solidFill>
                  <a:srgbClr val="800000"/>
                </a:solidFill>
                <a:latin typeface="Arial" panose="020B0604020202020204" pitchFamily="34" charset="0"/>
              </a:rPr>
              <a:t> A decrease in bond length corresponds to an increase in bond order.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MS PGothic" panose="020B0600070205080204" pitchFamily="34" charset="-128"/>
              </a:rPr>
              <a:t>What Determines the Shape of a Molecule?</a:t>
            </a:r>
          </a:p>
        </p:txBody>
      </p:sp>
      <p:sp>
        <p:nvSpPr>
          <p:cNvPr id="9219" name="Content Placeholder 2"/>
          <p:cNvSpPr>
            <a:spLocks noGrp="1"/>
          </p:cNvSpPr>
          <p:nvPr>
            <p:ph idx="1"/>
          </p:nvPr>
        </p:nvSpPr>
        <p:spPr>
          <a:xfrm>
            <a:off x="457200" y="2057400"/>
            <a:ext cx="4267200" cy="4648200"/>
          </a:xfrm>
        </p:spPr>
        <p:txBody>
          <a:bodyPr/>
          <a:lstStyle/>
          <a:p>
            <a:r>
              <a:rPr lang="en-US" altLang="en-US" sz="2200" smtClean="0">
                <a:ea typeface="MS PGothic" panose="020B0600070205080204" pitchFamily="34" charset="-128"/>
              </a:rPr>
              <a:t>The </a:t>
            </a:r>
            <a:r>
              <a:rPr lang="en-US" altLang="en-US" sz="2200" b="1" smtClean="0">
                <a:ea typeface="MS PGothic" panose="020B0600070205080204" pitchFamily="34" charset="-128"/>
              </a:rPr>
              <a:t>bond angles</a:t>
            </a:r>
            <a:r>
              <a:rPr lang="en-US" altLang="en-US" sz="2200" smtClean="0">
                <a:ea typeface="MS PGothic" panose="020B0600070205080204" pitchFamily="34" charset="-128"/>
              </a:rPr>
              <a:t> and bond lengths determine the shape and size of molecules.</a:t>
            </a:r>
          </a:p>
          <a:p>
            <a:r>
              <a:rPr lang="en-US" altLang="en-US" sz="2200" smtClean="0">
                <a:ea typeface="MS PGothic" panose="020B0600070205080204" pitchFamily="34" charset="-128"/>
              </a:rPr>
              <a:t>Electron pairs repel each other.</a:t>
            </a:r>
          </a:p>
          <a:p>
            <a:r>
              <a:rPr lang="en-US" altLang="en-US" sz="2200" smtClean="0">
                <a:ea typeface="MS PGothic" panose="020B0600070205080204" pitchFamily="34" charset="-128"/>
              </a:rPr>
              <a:t>Electron pairs are as far apart as possible; this allows predicting the shape of the molecule.</a:t>
            </a:r>
          </a:p>
          <a:p>
            <a:r>
              <a:rPr lang="en-US" altLang="en-US" sz="2200" smtClean="0"/>
              <a:t>This is the valence-shell electron-pair repulsion (V</a:t>
            </a:r>
            <a:r>
              <a:rPr lang="en-US" altLang="en-US" sz="100" smtClean="0"/>
              <a:t> </a:t>
            </a:r>
            <a:r>
              <a:rPr lang="en-US" altLang="en-US" sz="2200" smtClean="0"/>
              <a:t>S</a:t>
            </a:r>
            <a:r>
              <a:rPr lang="en-US" altLang="en-US" sz="100" smtClean="0"/>
              <a:t> </a:t>
            </a:r>
            <a:r>
              <a:rPr lang="en-US" altLang="en-US" sz="2200" smtClean="0"/>
              <a:t>E</a:t>
            </a:r>
            <a:r>
              <a:rPr lang="en-US" altLang="en-US" sz="100" smtClean="0"/>
              <a:t> </a:t>
            </a:r>
            <a:r>
              <a:rPr lang="en-US" altLang="en-US" sz="2200" smtClean="0"/>
              <a:t>P</a:t>
            </a:r>
            <a:r>
              <a:rPr lang="en-US" altLang="en-US" sz="100" smtClean="0"/>
              <a:t> </a:t>
            </a:r>
            <a:r>
              <a:rPr lang="en-US" altLang="en-US" sz="2200" smtClean="0"/>
              <a:t>R) model.</a:t>
            </a:r>
          </a:p>
        </p:txBody>
      </p:sp>
      <p:pic>
        <p:nvPicPr>
          <p:cNvPr id="9220" name="Picture 3" descr="Diagrams show the structure and angles of a few molecular organizations. The following list provides the Atomic arrangement, Angle degrees, Description for the data. Item 1. Atomic, Ay B sub 2 linear. Angle, 180. Description, A central Ay atom is connected left and right to other atoms, forming a straight line. Item 2. Atomic, Ay B sub 3 trigonal planar. Angle, 120. Description, A central Ay atom is connected left and right, both angled down, to B atoms. Item 3. Atomic, Ay B sub 4 tetrahedral. Angle, 109.5. Description, A central Ay atom is connected in four directions to B atoms, forming a pyramid shape. Item 4. Atomic, Ay B sub 5 trigonal bipyramidal. Angle, 120, between horizontal atoms, and 90, between vertical atoms. Description, A central Ay atom is connected horizontally to three B atoms, arranged in a trigonal planar shape, as well as above and below to two B atoms. Item 5. Atomic, Ay B sub 6 octahedral. Angle, 90. Description, A central Ay atom is connected above and below to B atoms, as well as horizontally to four B atoms which form the corners of a diamo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86000"/>
            <a:ext cx="40608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smtClean="0">
                <a:ea typeface="MS PGothic" panose="020B0600070205080204" pitchFamily="34" charset="-128"/>
              </a:rPr>
              <a:t>Molecular Orbital (M</a:t>
            </a:r>
            <a:r>
              <a:rPr lang="en-US" altLang="en-US" sz="100" smtClean="0">
                <a:ea typeface="MS PGothic" panose="020B0600070205080204" pitchFamily="34" charset="-128"/>
              </a:rPr>
              <a:t> </a:t>
            </a:r>
            <a:r>
              <a:rPr lang="en-US" altLang="en-US" smtClean="0">
                <a:ea typeface="MS PGothic" panose="020B0600070205080204" pitchFamily="34" charset="-128"/>
              </a:rPr>
              <a:t>O) Theory </a:t>
            </a:r>
            <a:r>
              <a:rPr lang="en-US" altLang="en-US" sz="2000" smtClean="0">
                <a:ea typeface="MS PGothic" panose="020B0600070205080204" pitchFamily="34" charset="-128"/>
              </a:rPr>
              <a:t>(1 of 2)</a:t>
            </a:r>
          </a:p>
        </p:txBody>
      </p:sp>
      <p:sp>
        <p:nvSpPr>
          <p:cNvPr id="6" name="Content Placeholder 5"/>
          <p:cNvSpPr>
            <a:spLocks noGrp="1"/>
          </p:cNvSpPr>
          <p:nvPr>
            <p:ph idx="1"/>
          </p:nvPr>
        </p:nvSpPr>
        <p:spPr/>
        <p:txBody>
          <a:bodyPr/>
          <a:lstStyle/>
          <a:p>
            <a:pPr>
              <a:defRPr/>
            </a:pPr>
            <a:r>
              <a:rPr lang="en-US" sz="2600" dirty="0">
                <a:ea typeface="ＭＳ Ｐゴシック" charset="0"/>
              </a:rPr>
              <a:t>Wave properties are used to describe the energy of the electrons in a molecule.</a:t>
            </a:r>
          </a:p>
          <a:p>
            <a:pPr>
              <a:defRPr/>
            </a:pPr>
            <a:r>
              <a:rPr lang="en-US" sz="2600" b="1" dirty="0">
                <a:ea typeface="ＭＳ Ｐゴシック" charset="0"/>
              </a:rPr>
              <a:t>Molecular orbitals</a:t>
            </a:r>
            <a:r>
              <a:rPr lang="en-US" sz="2600" dirty="0">
                <a:ea typeface="ＭＳ Ｐゴシック" charset="0"/>
              </a:rPr>
              <a:t> have many characteristics like atomic orbitals:</a:t>
            </a:r>
          </a:p>
          <a:p>
            <a:pPr marL="740664" indent="-283464">
              <a:spcBef>
                <a:spcPts val="600"/>
              </a:spcBef>
              <a:buFont typeface="Arial" pitchFamily="34" charset="0"/>
              <a:buChar char="–"/>
              <a:defRPr/>
            </a:pPr>
            <a:r>
              <a:rPr lang="en-US" sz="2600" dirty="0">
                <a:ea typeface="ＭＳ Ｐゴシック" charset="0"/>
              </a:rPr>
              <a:t>Maximum of two electrons per orbital</a:t>
            </a:r>
          </a:p>
          <a:p>
            <a:pPr marL="740664" indent="-283464">
              <a:spcBef>
                <a:spcPts val="600"/>
              </a:spcBef>
              <a:buFont typeface="Arial" pitchFamily="34" charset="0"/>
              <a:buChar char="–"/>
              <a:defRPr/>
            </a:pPr>
            <a:r>
              <a:rPr lang="en-US" sz="2600" dirty="0">
                <a:ea typeface="ＭＳ Ｐゴシック" charset="0"/>
              </a:rPr>
              <a:t>Electrons in the same orbital have opposite spin</a:t>
            </a:r>
          </a:p>
          <a:p>
            <a:pPr marL="740664" indent="-283464">
              <a:spcBef>
                <a:spcPts val="600"/>
              </a:spcBef>
              <a:buFont typeface="Arial" pitchFamily="34" charset="0"/>
              <a:buChar char="–"/>
              <a:defRPr/>
            </a:pPr>
            <a:r>
              <a:rPr lang="en-US" sz="2600" dirty="0">
                <a:ea typeface="ＭＳ Ｐゴシック" charset="0"/>
              </a:rPr>
              <a:t>Definite energy of orbital</a:t>
            </a:r>
          </a:p>
          <a:p>
            <a:pPr marL="740664" indent="-283464">
              <a:spcBef>
                <a:spcPts val="600"/>
              </a:spcBef>
              <a:buFont typeface="Arial" pitchFamily="34" charset="0"/>
              <a:buChar char="–"/>
              <a:defRPr/>
            </a:pPr>
            <a:r>
              <a:rPr lang="en-US" sz="2600" dirty="0">
                <a:ea typeface="ＭＳ Ｐゴシック" charset="0"/>
              </a:rPr>
              <a:t>Can visualize electron density by a contour diagram</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MS PGothic" panose="020B0600070205080204" pitchFamily="34" charset="-128"/>
              </a:rPr>
              <a:t>More on M</a:t>
            </a:r>
            <a:r>
              <a:rPr lang="en-US" altLang="en-US" sz="100" smtClean="0">
                <a:ea typeface="MS PGothic" panose="020B0600070205080204" pitchFamily="34" charset="-128"/>
              </a:rPr>
              <a:t> </a:t>
            </a:r>
            <a:r>
              <a:rPr lang="en-US" altLang="en-US" smtClean="0">
                <a:ea typeface="MS PGothic" panose="020B0600070205080204" pitchFamily="34" charset="-128"/>
              </a:rPr>
              <a:t>O Theory</a:t>
            </a:r>
          </a:p>
        </p:txBody>
      </p:sp>
      <p:sp>
        <p:nvSpPr>
          <p:cNvPr id="37891" name="Content Placeholder 2"/>
          <p:cNvSpPr>
            <a:spLocks noGrp="1"/>
          </p:cNvSpPr>
          <p:nvPr>
            <p:ph idx="1"/>
          </p:nvPr>
        </p:nvSpPr>
        <p:spPr>
          <a:xfrm>
            <a:off x="457200" y="1600200"/>
            <a:ext cx="8229600" cy="4648200"/>
          </a:xfrm>
        </p:spPr>
        <p:txBody>
          <a:bodyPr/>
          <a:lstStyle/>
          <a:p>
            <a:r>
              <a:rPr lang="en-US" altLang="en-US" sz="2600" smtClean="0">
                <a:ea typeface="MS PGothic" panose="020B0600070205080204" pitchFamily="34" charset="-128"/>
              </a:rPr>
              <a:t>They differ from atomic orbitals because they represent the entire molecule, not a single atom.</a:t>
            </a:r>
          </a:p>
          <a:p>
            <a:r>
              <a:rPr lang="en-US" altLang="en-US" sz="2600" smtClean="0">
                <a:ea typeface="MS PGothic" panose="020B0600070205080204" pitchFamily="34" charset="-128"/>
              </a:rPr>
              <a:t>Whenever two atomic orbitals overlap, two molecular orbitals are formed: one bonding, one antibonding.</a:t>
            </a:r>
          </a:p>
          <a:p>
            <a:r>
              <a:rPr lang="en-US" altLang="en-US" sz="2600" b="1" smtClean="0">
                <a:ea typeface="MS PGothic" panose="020B0600070205080204" pitchFamily="34" charset="-128"/>
              </a:rPr>
              <a:t>Bonding orbitals </a:t>
            </a:r>
            <a:r>
              <a:rPr lang="en-US" altLang="en-US" sz="2600" smtClean="0">
                <a:ea typeface="MS PGothic" panose="020B0600070205080204" pitchFamily="34" charset="-128"/>
              </a:rPr>
              <a:t>are constructive combinations of atomic orbitals.</a:t>
            </a:r>
          </a:p>
          <a:p>
            <a:r>
              <a:rPr lang="en-US" altLang="en-US" sz="2600" b="1" smtClean="0">
                <a:ea typeface="MS PGothic" panose="020B0600070205080204" pitchFamily="34" charset="-128"/>
              </a:rPr>
              <a:t>Antibonding orbitals </a:t>
            </a:r>
            <a:r>
              <a:rPr lang="en-US" altLang="en-US" sz="2600" smtClean="0">
                <a:ea typeface="MS PGothic" panose="020B0600070205080204" pitchFamily="34" charset="-128"/>
              </a:rPr>
              <a:t>are destructive combinations of atomic orbitals. They have a new feature unseen before: A </a:t>
            </a:r>
            <a:r>
              <a:rPr lang="en-US" altLang="en-US" sz="2600" b="1" smtClean="0">
                <a:ea typeface="MS PGothic" panose="020B0600070205080204" pitchFamily="34" charset="-128"/>
              </a:rPr>
              <a:t>nodal plane</a:t>
            </a:r>
            <a:r>
              <a:rPr lang="en-US" altLang="en-US" sz="2600" smtClean="0">
                <a:ea typeface="MS PGothic" panose="020B0600070205080204" pitchFamily="34" charset="-128"/>
              </a:rPr>
              <a:t> occurs where electron density equals zero.</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MS PGothic" panose="020B0600070205080204" pitchFamily="34" charset="-128"/>
              </a:rPr>
              <a:t>Molecular Orbital (M</a:t>
            </a:r>
            <a:r>
              <a:rPr lang="en-US" altLang="en-US" sz="100" smtClean="0">
                <a:ea typeface="MS PGothic" panose="020B0600070205080204" pitchFamily="34" charset="-128"/>
              </a:rPr>
              <a:t> </a:t>
            </a:r>
            <a:r>
              <a:rPr lang="en-US" altLang="en-US" smtClean="0">
                <a:ea typeface="MS PGothic" panose="020B0600070205080204" pitchFamily="34" charset="-128"/>
              </a:rPr>
              <a:t>O) Theory </a:t>
            </a:r>
            <a:r>
              <a:rPr lang="en-US" altLang="en-US" sz="2000" smtClean="0">
                <a:ea typeface="MS PGothic" panose="020B0600070205080204" pitchFamily="34" charset="-128"/>
              </a:rPr>
              <a:t>(2 of 2)</a:t>
            </a:r>
          </a:p>
        </p:txBody>
      </p:sp>
      <p:sp>
        <p:nvSpPr>
          <p:cNvPr id="38915" name="Content Placeholder 3"/>
          <p:cNvSpPr>
            <a:spLocks noGrp="1"/>
          </p:cNvSpPr>
          <p:nvPr>
            <p:ph idx="1"/>
          </p:nvPr>
        </p:nvSpPr>
        <p:spPr>
          <a:xfrm>
            <a:off x="457200" y="1600200"/>
            <a:ext cx="3581400" cy="2659063"/>
          </a:xfrm>
        </p:spPr>
        <p:txBody>
          <a:bodyPr/>
          <a:lstStyle/>
          <a:p>
            <a:pPr marL="0" indent="0">
              <a:buFontTx/>
              <a:buNone/>
            </a:pPr>
            <a:r>
              <a:rPr lang="en-US" altLang="en-US" sz="2200" smtClean="0">
                <a:ea typeface="MS PGothic" panose="020B0600070205080204" pitchFamily="34" charset="-128"/>
              </a:rPr>
              <a:t>Whenever there is direct overlap of orbitals, forming a bonding and an antibonding orbital, they are called </a:t>
            </a:r>
            <a:r>
              <a:rPr lang="en-US" altLang="en-US" sz="2200" b="1" smtClean="0">
                <a:ea typeface="MS PGothic" panose="020B0600070205080204" pitchFamily="34" charset="-128"/>
              </a:rPr>
              <a:t>sigma (</a:t>
            </a:r>
            <a:r>
              <a:rPr lang="el-GR" altLang="en-US" sz="2200" b="1" i="1" smtClean="0">
                <a:ea typeface="MS PGothic" panose="020B0600070205080204" pitchFamily="34" charset="-128"/>
                <a:cs typeface="Arial" panose="020B0604020202020204" pitchFamily="34" charset="0"/>
              </a:rPr>
              <a:t>σ</a:t>
            </a:r>
            <a:r>
              <a:rPr lang="en-US" altLang="en-US" sz="2200" b="1" smtClean="0">
                <a:ea typeface="MS PGothic" panose="020B0600070205080204" pitchFamily="34" charset="-128"/>
                <a:cs typeface="Arial" panose="020B0604020202020204" pitchFamily="34" charset="0"/>
              </a:rPr>
              <a:t>) molecular orbitals</a:t>
            </a:r>
            <a:r>
              <a:rPr lang="en-US" altLang="en-US" sz="2200" smtClean="0">
                <a:ea typeface="MS PGothic" panose="020B0600070205080204" pitchFamily="34" charset="-128"/>
                <a:cs typeface="Arial" panose="020B0604020202020204" pitchFamily="34" charset="0"/>
              </a:rPr>
              <a:t>. The antibonding orbital is distinguished with an asterisk as</a:t>
            </a:r>
            <a:endParaRPr lang="en-US" altLang="en-US" sz="2200" smtClean="0"/>
          </a:p>
        </p:txBody>
      </p:sp>
      <p:graphicFrame>
        <p:nvGraphicFramePr>
          <p:cNvPr id="38916" name="Object 5" descr="Sigma, asterisk"/>
          <p:cNvGraphicFramePr>
            <a:graphicFrameLocks noChangeAspect="1"/>
          </p:cNvGraphicFramePr>
          <p:nvPr/>
        </p:nvGraphicFramePr>
        <p:xfrm>
          <a:off x="2233613" y="3892550"/>
          <a:ext cx="441325" cy="392113"/>
        </p:xfrm>
        <a:graphic>
          <a:graphicData uri="http://schemas.openxmlformats.org/presentationml/2006/ole">
            <mc:AlternateContent xmlns:mc="http://schemas.openxmlformats.org/markup-compatibility/2006">
              <mc:Choice xmlns:v="urn:schemas-microsoft-com:vml" Requires="v">
                <p:oleObj spid="_x0000_s38919" name="Equation" r:id="rId3" imgW="228600" imgH="203040" progId="Equation.DSMT4">
                  <p:embed/>
                </p:oleObj>
              </mc:Choice>
              <mc:Fallback>
                <p:oleObj name="Equation" r:id="rId3" imgW="228600" imgH="203040" progId="Equation.DSMT4">
                  <p:embed/>
                  <p:pic>
                    <p:nvPicPr>
                      <p:cNvPr id="0" name="Object 5" descr="Sigma, aste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3892550"/>
                        <a:ext cx="441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Content Placeholder 4"/>
          <p:cNvSpPr>
            <a:spLocks noGrp="1"/>
          </p:cNvSpPr>
          <p:nvPr>
            <p:ph idx="13"/>
          </p:nvPr>
        </p:nvSpPr>
        <p:spPr>
          <a:xfrm>
            <a:off x="457200" y="4259263"/>
            <a:ext cx="3581400" cy="1074737"/>
          </a:xfrm>
        </p:spPr>
        <p:txBody>
          <a:bodyPr/>
          <a:lstStyle/>
          <a:p>
            <a:pPr marL="0" indent="0">
              <a:buFontTx/>
              <a:buNone/>
            </a:pPr>
            <a:r>
              <a:rPr lang="en-US" altLang="en-US" sz="2200" smtClean="0">
                <a:ea typeface="MS PGothic" panose="020B0600070205080204" pitchFamily="34" charset="-128"/>
                <a:cs typeface="Arial" panose="020B0604020202020204" pitchFamily="34" charset="0"/>
              </a:rPr>
              <a:t>Here is an example for the formation of a hydrogen molecule from two atoms.</a:t>
            </a:r>
          </a:p>
        </p:txBody>
      </p:sp>
      <p:pic>
        <p:nvPicPr>
          <p:cNvPr id="38918" name="Picture 6" descr="A diagram shows how two atomic orbitals can destructively combine, increasing in energy, or constructively combine, decreasing in energy. The diagram shows two H atomic 1 s orbitals as spheres. Destructive combination of these 1 s orbitals leads to a higher energy antibonding H 2 molecular orbital, sigma asterisk, sub 1 s, appearing as two egg-shapes separated by a nodal plane between the nuclei. Constructive combination leads to a lower energy bonding H 2 molecular orbital, sigma sub 1 s, appearing as a rod-shape with electron density concentrated between the nucle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08150"/>
            <a:ext cx="48371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 Diagram</a:t>
            </a:r>
          </a:p>
        </p:txBody>
      </p:sp>
      <p:sp>
        <p:nvSpPr>
          <p:cNvPr id="3" name="Content Placeholder 2"/>
          <p:cNvSpPr>
            <a:spLocks noGrp="1"/>
          </p:cNvSpPr>
          <p:nvPr>
            <p:ph idx="1"/>
          </p:nvPr>
        </p:nvSpPr>
        <p:spPr>
          <a:xfrm>
            <a:off x="457200" y="1600200"/>
            <a:ext cx="8229600" cy="1143000"/>
          </a:xfrm>
        </p:spPr>
        <p:txBody>
          <a:bodyPr/>
          <a:lstStyle/>
          <a:p>
            <a:pPr>
              <a:spcBef>
                <a:spcPts val="1000"/>
              </a:spcBef>
              <a:defRPr/>
            </a:pPr>
            <a:r>
              <a:rPr lang="en-US" sz="2200" dirty="0">
                <a:ea typeface="ＭＳ Ｐゴシック" charset="0"/>
              </a:rPr>
              <a:t>An </a:t>
            </a:r>
            <a:r>
              <a:rPr lang="en-US" sz="2200" b="1" dirty="0">
                <a:ea typeface="ＭＳ Ｐゴシック" charset="0"/>
              </a:rPr>
              <a:t>energy-level diagram</a:t>
            </a:r>
            <a:r>
              <a:rPr lang="en-US" sz="2200" dirty="0">
                <a:ea typeface="ＭＳ Ｐゴシック" charset="0"/>
              </a:rPr>
              <a:t>, or </a:t>
            </a:r>
            <a:r>
              <a:rPr lang="en-US" sz="2200" b="1" dirty="0" smtClean="0">
                <a:ea typeface="ＭＳ Ｐゴシック" charset="0"/>
              </a:rPr>
              <a:t>M</a:t>
            </a:r>
            <a:r>
              <a:rPr lang="en-US" sz="100" b="1" dirty="0" smtClean="0">
                <a:ea typeface="ＭＳ Ｐゴシック" charset="0"/>
              </a:rPr>
              <a:t> </a:t>
            </a:r>
            <a:r>
              <a:rPr lang="en-US" sz="2200" b="1" dirty="0" smtClean="0">
                <a:ea typeface="ＭＳ Ｐゴシック" charset="0"/>
              </a:rPr>
              <a:t>O </a:t>
            </a:r>
            <a:r>
              <a:rPr lang="en-US" sz="2200" b="1" dirty="0">
                <a:ea typeface="ＭＳ Ｐゴシック" charset="0"/>
              </a:rPr>
              <a:t>diagram</a:t>
            </a:r>
            <a:r>
              <a:rPr lang="en-US" sz="2200" dirty="0">
                <a:ea typeface="ＭＳ Ｐゴシック" charset="0"/>
              </a:rPr>
              <a:t>, shows how orbitals from atoms combine to form molecular orbitals.</a:t>
            </a:r>
          </a:p>
          <a:p>
            <a:pPr>
              <a:spcBef>
                <a:spcPts val="1000"/>
              </a:spcBef>
              <a:defRPr/>
            </a:pPr>
            <a:r>
              <a:rPr lang="en-US" sz="2200" dirty="0" smtClean="0">
                <a:ea typeface="ＭＳ Ｐゴシック" charset="0"/>
              </a:rPr>
              <a:t>In</a:t>
            </a:r>
          </a:p>
          <a:p>
            <a:pPr marL="0" indent="0">
              <a:spcBef>
                <a:spcPts val="1000"/>
              </a:spcBef>
              <a:buFontTx/>
              <a:buNone/>
              <a:defRPr/>
            </a:pPr>
            <a:endParaRPr lang="en-US" sz="2200" dirty="0" smtClean="0">
              <a:ea typeface="ＭＳ Ｐゴシック" charset="0"/>
            </a:endParaRPr>
          </a:p>
          <a:p>
            <a:pPr>
              <a:spcBef>
                <a:spcPts val="1000"/>
              </a:spcBef>
              <a:defRPr/>
            </a:pPr>
            <a:r>
              <a:rPr lang="en-US" sz="2200" dirty="0" smtClean="0">
                <a:ea typeface="ＭＳ Ｐゴシック" charset="0"/>
              </a:rPr>
              <a:t> </a:t>
            </a:r>
            <a:endParaRPr lang="en-US" sz="2200" dirty="0"/>
          </a:p>
        </p:txBody>
      </p:sp>
      <p:graphicFrame>
        <p:nvGraphicFramePr>
          <p:cNvPr id="39940" name="Object 5" descr="H 2"/>
          <p:cNvGraphicFramePr>
            <a:graphicFrameLocks noChangeAspect="1"/>
          </p:cNvGraphicFramePr>
          <p:nvPr/>
        </p:nvGraphicFramePr>
        <p:xfrm>
          <a:off x="1003300" y="2387600"/>
          <a:ext cx="331788" cy="398463"/>
        </p:xfrm>
        <a:graphic>
          <a:graphicData uri="http://schemas.openxmlformats.org/presentationml/2006/ole">
            <mc:AlternateContent xmlns:mc="http://schemas.openxmlformats.org/markup-compatibility/2006">
              <mc:Choice xmlns:v="urn:schemas-microsoft-com:vml" Requires="v">
                <p:oleObj spid="_x0000_s39944" name="Equation" r:id="rId3" imgW="190440" imgH="228600" progId="Equation.DSMT4">
                  <p:embed/>
                </p:oleObj>
              </mc:Choice>
              <mc:Fallback>
                <p:oleObj name="Equation" r:id="rId3" imgW="190440" imgH="228600" progId="Equation.DSMT4">
                  <p:embed/>
                  <p:pic>
                    <p:nvPicPr>
                      <p:cNvPr id="0" name="Object 5" descr="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2387600"/>
                        <a:ext cx="3317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Content Placeholder 3"/>
          <p:cNvSpPr>
            <a:spLocks noGrp="1"/>
          </p:cNvSpPr>
          <p:nvPr>
            <p:ph idx="13"/>
          </p:nvPr>
        </p:nvSpPr>
        <p:spPr>
          <a:xfrm>
            <a:off x="457200" y="2406650"/>
            <a:ext cx="8229600" cy="722313"/>
          </a:xfrm>
        </p:spPr>
        <p:txBody>
          <a:bodyPr/>
          <a:lstStyle/>
          <a:p>
            <a:pPr marL="225425" indent="747713">
              <a:buFontTx/>
              <a:buNone/>
            </a:pPr>
            <a:r>
              <a:rPr lang="en-US" altLang="en-US" sz="2200" smtClean="0">
                <a:ea typeface="MS PGothic" panose="020B0600070205080204" pitchFamily="34" charset="-128"/>
              </a:rPr>
              <a:t>the two electrons go into the bonding molecular orbital (lower in energy).</a:t>
            </a:r>
          </a:p>
        </p:txBody>
      </p:sp>
      <p:graphicFrame>
        <p:nvGraphicFramePr>
          <p:cNvPr id="39942" name="Object 6" descr="Bond order = one-half times, number of bonding electrons minus number of anti-bonding electrons, = one-half times, 2 minus 0, = 1 bond."/>
          <p:cNvGraphicFramePr>
            <a:graphicFrameLocks noChangeAspect="1"/>
          </p:cNvGraphicFramePr>
          <p:nvPr/>
        </p:nvGraphicFramePr>
        <p:xfrm>
          <a:off x="660400" y="3151188"/>
          <a:ext cx="8178800" cy="722312"/>
        </p:xfrm>
        <a:graphic>
          <a:graphicData uri="http://schemas.openxmlformats.org/presentationml/2006/ole">
            <mc:AlternateContent xmlns:mc="http://schemas.openxmlformats.org/markup-compatibility/2006">
              <mc:Choice xmlns:v="urn:schemas-microsoft-com:vml" Requires="v">
                <p:oleObj spid="_x0000_s39945" name="Equation" r:id="rId5" imgW="4457520" imgH="393480" progId="Equation.DSMT4">
                  <p:embed/>
                </p:oleObj>
              </mc:Choice>
              <mc:Fallback>
                <p:oleObj name="Equation" r:id="rId5" imgW="4457520" imgH="393480" progId="Equation.DSMT4">
                  <p:embed/>
                  <p:pic>
                    <p:nvPicPr>
                      <p:cNvPr id="0" name="Object 6" descr="Bond order = one-half times, number of bonding electrons minus number of anti-bonding electrons, = one-half times, 2 minus 0, = 1 bo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3151188"/>
                        <a:ext cx="81788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943" name="Picture 7" descr="An energy-level diagram for H 2. The diagram shows two H atoms, each with one electrons in their 1s orbital. The higher energy antibonding M O, sigma asterisk sub 1 s is vacant, while the lower energy H 2 bonding molecule orbital is full, sigma 2 sub 1 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038600"/>
            <a:ext cx="267176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609600"/>
            <a:ext cx="9144000" cy="1143000"/>
          </a:xfrm>
        </p:spPr>
        <p:txBody>
          <a:bodyPr/>
          <a:lstStyle/>
          <a:p>
            <a:r>
              <a:rPr lang="en-US" altLang="en-US" smtClean="0">
                <a:ea typeface="MS PGothic" panose="020B0600070205080204" pitchFamily="34" charset="-128"/>
              </a:rPr>
              <a:t>Can H</a:t>
            </a:r>
            <a:r>
              <a:rPr lang="en-US" altLang="en-US" sz="100" smtClean="0">
                <a:ea typeface="MS PGothic" panose="020B0600070205080204" pitchFamily="34" charset="-128"/>
              </a:rPr>
              <a:t> </a:t>
            </a:r>
            <a:r>
              <a:rPr lang="en-US" altLang="en-US" smtClean="0">
                <a:ea typeface="MS PGothic" panose="020B0600070205080204" pitchFamily="34" charset="-128"/>
              </a:rPr>
              <a:t>e</a:t>
            </a:r>
            <a:r>
              <a:rPr lang="en-US" altLang="en-US" baseline="-25000" smtClean="0">
                <a:ea typeface="MS PGothic" panose="020B0600070205080204" pitchFamily="34" charset="-128"/>
              </a:rPr>
              <a:t>2</a:t>
            </a:r>
            <a:r>
              <a:rPr lang="en-US" altLang="en-US" smtClean="0">
                <a:ea typeface="MS PGothic" panose="020B0600070205080204" pitchFamily="34" charset="-128"/>
              </a:rPr>
              <a:t> Form? Use M</a:t>
            </a:r>
            <a:r>
              <a:rPr lang="en-US" altLang="en-US" sz="100" smtClean="0">
                <a:ea typeface="MS PGothic" panose="020B0600070205080204" pitchFamily="34" charset="-128"/>
              </a:rPr>
              <a:t> </a:t>
            </a:r>
            <a:r>
              <a:rPr lang="en-US" altLang="en-US" smtClean="0">
                <a:ea typeface="MS PGothic" panose="020B0600070205080204" pitchFamily="34" charset="-128"/>
              </a:rPr>
              <a:t>O Diagram and Bond Order to Decide!</a:t>
            </a:r>
          </a:p>
        </p:txBody>
      </p:sp>
      <p:graphicFrame>
        <p:nvGraphicFramePr>
          <p:cNvPr id="40963" name="Object 4" descr="Bond order = one-half times, 2 minus 2, = 0 bonds"/>
          <p:cNvGraphicFramePr>
            <a:graphicFrameLocks noChangeAspect="1"/>
          </p:cNvGraphicFramePr>
          <p:nvPr/>
        </p:nvGraphicFramePr>
        <p:xfrm>
          <a:off x="2209800" y="5711825"/>
          <a:ext cx="4787900" cy="838200"/>
        </p:xfrm>
        <a:graphic>
          <a:graphicData uri="http://schemas.openxmlformats.org/presentationml/2006/ole">
            <mc:AlternateContent xmlns:mc="http://schemas.openxmlformats.org/markup-compatibility/2006">
              <mc:Choice xmlns:v="urn:schemas-microsoft-com:vml" Requires="v">
                <p:oleObj spid="_x0000_s40966" name="Equation" r:id="rId3" imgW="2247840" imgH="393480" progId="Equation.DSMT4">
                  <p:embed/>
                </p:oleObj>
              </mc:Choice>
              <mc:Fallback>
                <p:oleObj name="Equation" r:id="rId3" imgW="2247840" imgH="393480" progId="Equation.DSMT4">
                  <p:embed/>
                  <p:pic>
                    <p:nvPicPr>
                      <p:cNvPr id="0" name="Object 4" descr="Bond order = one-half times, 2 minus 2, = 0 bo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11825"/>
                        <a:ext cx="4787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Content Placeholder 6"/>
          <p:cNvSpPr>
            <a:spLocks noGrp="1"/>
          </p:cNvSpPr>
          <p:nvPr>
            <p:ph idx="14"/>
          </p:nvPr>
        </p:nvSpPr>
        <p:spPr>
          <a:xfrm>
            <a:off x="5791200" y="3276600"/>
            <a:ext cx="2590800" cy="1068388"/>
          </a:xfrm>
        </p:spPr>
        <p:txBody>
          <a:bodyPr/>
          <a:lstStyle/>
          <a:p>
            <a:pPr marL="0" indent="0">
              <a:buFontTx/>
              <a:buNone/>
            </a:pPr>
            <a:r>
              <a:rPr lang="en-US" altLang="en-US" sz="2800" b="1" smtClean="0">
                <a:ea typeface="MS PGothic" panose="020B0600070205080204" pitchFamily="34" charset="-128"/>
              </a:rPr>
              <a:t>Therefore He</a:t>
            </a:r>
            <a:r>
              <a:rPr lang="en-US" altLang="en-US" sz="2800" b="1" baseline="-25000" smtClean="0">
                <a:ea typeface="MS PGothic" panose="020B0600070205080204" pitchFamily="34" charset="-128"/>
              </a:rPr>
              <a:t>2</a:t>
            </a:r>
            <a:r>
              <a:rPr lang="en-US" altLang="en-US" sz="2800" b="1" smtClean="0">
                <a:ea typeface="MS PGothic" panose="020B0600070205080204" pitchFamily="34" charset="-128"/>
              </a:rPr>
              <a:t> does not</a:t>
            </a:r>
            <a:r>
              <a:rPr lang="en-US" altLang="en-US" sz="2800" b="1" i="1" smtClean="0">
                <a:ea typeface="MS PGothic" panose="020B0600070205080204" pitchFamily="34" charset="-128"/>
              </a:rPr>
              <a:t> </a:t>
            </a:r>
            <a:r>
              <a:rPr lang="en-US" altLang="en-US" sz="2800" b="1" smtClean="0">
                <a:ea typeface="MS PGothic" panose="020B0600070205080204" pitchFamily="34" charset="-128"/>
              </a:rPr>
              <a:t>exist</a:t>
            </a:r>
            <a:r>
              <a:rPr lang="en-US" altLang="en-US" sz="2600" smtClean="0">
                <a:ea typeface="MS PGothic" panose="020B0600070205080204" pitchFamily="34" charset="-128"/>
              </a:rPr>
              <a:t>.</a:t>
            </a:r>
          </a:p>
        </p:txBody>
      </p:sp>
      <p:pic>
        <p:nvPicPr>
          <p:cNvPr id="40965" name="Picture 5" descr="An energy-level diagram for H e 2. The diagram shows two H e atoms, each with two electrons in their 1 s orbital. The higher energy antibonding M O, sigma asterisk sub 1 s, is occupied, contains two electrons, as is the lower energy H e 2 bonding molecule orbital, sigma 2 sub 1 s, sigma asterisk sub 1 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41529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193675"/>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u="sng"/>
              <a:t>Molecular Orbital Theory</a:t>
            </a:r>
          </a:p>
          <a:p>
            <a:r>
              <a:rPr lang="en-US" altLang="en-US" b="1">
                <a:solidFill>
                  <a:srgbClr val="A50021"/>
                </a:solidFill>
              </a:rPr>
              <a:t>Just as atomic orbitals are solutions to the quantum mechanical treatment of atoms, molecular orbitals (MO’s) are solutions to the molecular problem.  Hence, another method often used to describe bonding is the molecular orbital model.  In this model, the electrons are assumed to be delocalized rather than always located between a given pair of atoms (i.e. the orbitals extend over the entire molecule).  </a:t>
            </a:r>
            <a:endParaRPr lang="en-US" altLang="en-US" b="1"/>
          </a:p>
          <a:p>
            <a:r>
              <a:rPr lang="en-US" altLang="en-US" b="1">
                <a:solidFill>
                  <a:srgbClr val="339933"/>
                </a:solidFill>
              </a:rPr>
              <a:t>	</a:t>
            </a:r>
          </a:p>
          <a:p>
            <a:r>
              <a:rPr lang="en-US" altLang="en-US" b="1">
                <a:solidFill>
                  <a:srgbClr val="000066"/>
                </a:solidFill>
              </a:rPr>
              <a:t>There is still one fundamental difficulty encountered with this model when dealing with polyelectronic atoms – the electron correlation problem.  Since one cannot account for the details of the electron movements, one cannot deal with the electron-electron interactions in a specific way.  We can only make approximations that allow the solution of the problem but do not destroy the model’s physical integrity.  The success of these approximations can only be measured by comparing predictions from the theory with experimental observations.</a:t>
            </a:r>
            <a:endParaRPr lang="en-US" altLang="en-US">
              <a:solidFill>
                <a:srgbClr val="0000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800" y="381000"/>
            <a:ext cx="7772400" cy="1143000"/>
          </a:xfrm>
        </p:spPr>
        <p:txBody>
          <a:bodyPr/>
          <a:lstStyle/>
          <a:p>
            <a:r>
              <a:rPr lang="en-US" altLang="en-US" smtClean="0">
                <a:ea typeface="MS PGothic" panose="020B0600070205080204" pitchFamily="34" charset="-128"/>
              </a:rPr>
              <a:t>Guiding Principles for the Formation of Molecular Orbitals</a:t>
            </a:r>
          </a:p>
        </p:txBody>
      </p:sp>
      <p:sp>
        <p:nvSpPr>
          <p:cNvPr id="43011" name="Content Placeholder 4"/>
          <p:cNvSpPr>
            <a:spLocks noGrp="1"/>
          </p:cNvSpPr>
          <p:nvPr>
            <p:ph idx="1"/>
          </p:nvPr>
        </p:nvSpPr>
        <p:spPr>
          <a:xfrm>
            <a:off x="457200" y="1600200"/>
            <a:ext cx="8229600" cy="4495800"/>
          </a:xfrm>
        </p:spPr>
        <p:txBody>
          <a:bodyPr/>
          <a:lstStyle/>
          <a:p>
            <a:pPr marL="428625" indent="-428625">
              <a:buFont typeface="Times New Roman" panose="02020603050405020304" pitchFamily="18" charset="0"/>
              <a:buAutoNum type="arabicParenR"/>
            </a:pPr>
            <a:r>
              <a:rPr lang="en-US" altLang="en-US" sz="2400" smtClean="0"/>
              <a:t>The number of M</a:t>
            </a:r>
            <a:r>
              <a:rPr lang="en-US" altLang="en-US" sz="100" smtClean="0"/>
              <a:t> </a:t>
            </a:r>
            <a:r>
              <a:rPr lang="en-US" altLang="en-US" sz="2400" smtClean="0"/>
              <a:t>O</a:t>
            </a:r>
            <a:r>
              <a:rPr lang="en-US" altLang="en-US" sz="100" smtClean="0"/>
              <a:t> </a:t>
            </a:r>
            <a:r>
              <a:rPr lang="en-US" altLang="en-US" sz="2400" smtClean="0"/>
              <a:t>s formed equals the number of A</a:t>
            </a:r>
            <a:r>
              <a:rPr lang="en-US" altLang="en-US" sz="100" smtClean="0"/>
              <a:t>  </a:t>
            </a:r>
            <a:r>
              <a:rPr lang="en-US" altLang="en-US" sz="2400" smtClean="0"/>
              <a:t>O</a:t>
            </a:r>
            <a:r>
              <a:rPr lang="en-US" altLang="en-US" sz="100" smtClean="0"/>
              <a:t> </a:t>
            </a:r>
            <a:r>
              <a:rPr lang="en-US" altLang="en-US" sz="2400" smtClean="0"/>
              <a:t>s combined.</a:t>
            </a:r>
          </a:p>
          <a:p>
            <a:pPr marL="428625" indent="-428625">
              <a:buFont typeface="Times New Roman" panose="02020603050405020304" pitchFamily="18" charset="0"/>
              <a:buAutoNum type="arabicParenR"/>
            </a:pPr>
            <a:r>
              <a:rPr lang="en-US" altLang="en-US" sz="2400" smtClean="0"/>
              <a:t>A</a:t>
            </a:r>
            <a:r>
              <a:rPr lang="en-US" altLang="en-US" sz="100" smtClean="0"/>
              <a:t> </a:t>
            </a:r>
            <a:r>
              <a:rPr lang="en-US" altLang="en-US" sz="2400" smtClean="0"/>
              <a:t>O</a:t>
            </a:r>
            <a:r>
              <a:rPr lang="en-US" altLang="en-US" sz="100" smtClean="0"/>
              <a:t> </a:t>
            </a:r>
            <a:r>
              <a:rPr lang="en-US" altLang="en-US" sz="2400" smtClean="0"/>
              <a:t>s combine with A</a:t>
            </a:r>
            <a:r>
              <a:rPr lang="en-US" altLang="en-US" sz="100" smtClean="0"/>
              <a:t> </a:t>
            </a:r>
            <a:r>
              <a:rPr lang="en-US" altLang="en-US" sz="2400" smtClean="0"/>
              <a:t>O</a:t>
            </a:r>
            <a:r>
              <a:rPr lang="en-US" altLang="en-US" sz="100" smtClean="0"/>
              <a:t> </a:t>
            </a:r>
            <a:r>
              <a:rPr lang="en-US" altLang="en-US" sz="2400" smtClean="0"/>
              <a:t>s of similar energy.</a:t>
            </a:r>
          </a:p>
          <a:p>
            <a:pPr marL="428625" indent="-428625">
              <a:buFont typeface="Times New Roman" panose="02020603050405020304" pitchFamily="18" charset="0"/>
              <a:buAutoNum type="arabicParenR"/>
            </a:pPr>
            <a:r>
              <a:rPr lang="en-US" altLang="en-US" sz="2400" smtClean="0"/>
              <a:t>The effectiveness with which two A</a:t>
            </a:r>
            <a:r>
              <a:rPr lang="en-US" altLang="en-US" sz="100" smtClean="0"/>
              <a:t> </a:t>
            </a:r>
            <a:r>
              <a:rPr lang="en-US" altLang="en-US" sz="2400" smtClean="0"/>
              <a:t>O</a:t>
            </a:r>
            <a:r>
              <a:rPr lang="en-US" altLang="en-US" sz="100" smtClean="0"/>
              <a:t> </a:t>
            </a:r>
            <a:r>
              <a:rPr lang="en-US" altLang="en-US" sz="2400" smtClean="0"/>
              <a:t>s combine is proportional to their overlap.</a:t>
            </a:r>
          </a:p>
          <a:p>
            <a:pPr marL="428625" indent="-428625">
              <a:buFont typeface="Times New Roman" panose="02020603050405020304" pitchFamily="18" charset="0"/>
              <a:buAutoNum type="arabicParenR"/>
            </a:pPr>
            <a:r>
              <a:rPr lang="en-US" altLang="en-US" sz="2400" smtClean="0"/>
              <a:t>Each M</a:t>
            </a:r>
            <a:r>
              <a:rPr lang="en-US" altLang="en-US" sz="100" smtClean="0"/>
              <a:t> </a:t>
            </a:r>
            <a:r>
              <a:rPr lang="en-US" altLang="en-US" sz="2400" smtClean="0"/>
              <a:t>O can accommodate at most two electrons with opposite spin. (They follow the Pauli exclusion principle.)</a:t>
            </a:r>
          </a:p>
          <a:p>
            <a:pPr marL="428625" indent="-428625">
              <a:buFont typeface="Times New Roman" panose="02020603050405020304" pitchFamily="18" charset="0"/>
              <a:buAutoNum type="arabicParenR"/>
            </a:pPr>
            <a:r>
              <a:rPr lang="en-US" altLang="en-US" sz="2400" smtClean="0"/>
              <a:t>When M</a:t>
            </a:r>
            <a:r>
              <a:rPr lang="en-US" altLang="en-US" sz="100" smtClean="0"/>
              <a:t> </a:t>
            </a:r>
            <a:r>
              <a:rPr lang="en-US" altLang="en-US" sz="2400" smtClean="0"/>
              <a:t>O</a:t>
            </a:r>
            <a:r>
              <a:rPr lang="en-US" altLang="en-US" sz="100" smtClean="0"/>
              <a:t> </a:t>
            </a:r>
            <a:r>
              <a:rPr lang="en-US" altLang="en-US" sz="2400" smtClean="0"/>
              <a:t>s of the same energy are populated, one electron enters each orbital (same spin) before pairing. (They follow Hund’s rules.)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a:t>
            </a:r>
            <a:r>
              <a:rPr lang="en-US" altLang="en-US" sz="100" smtClean="0">
                <a:ea typeface="MS PGothic" panose="020B0600070205080204" pitchFamily="34" charset="-128"/>
              </a:rPr>
              <a:t> </a:t>
            </a:r>
            <a:r>
              <a:rPr lang="en-US" altLang="en-US" smtClean="0">
                <a:ea typeface="MS PGothic" panose="020B0600070205080204" pitchFamily="34" charset="-128"/>
              </a:rPr>
              <a:t>s, Bonding, and Core Electrons</a:t>
            </a:r>
          </a:p>
        </p:txBody>
      </p:sp>
      <p:sp>
        <p:nvSpPr>
          <p:cNvPr id="44035" name="Content Placeholder 2"/>
          <p:cNvSpPr>
            <a:spLocks noGrp="1"/>
          </p:cNvSpPr>
          <p:nvPr>
            <p:ph idx="1"/>
          </p:nvPr>
        </p:nvSpPr>
        <p:spPr>
          <a:xfrm>
            <a:off x="457200" y="1600200"/>
            <a:ext cx="228600" cy="436563"/>
          </a:xfrm>
        </p:spPr>
        <p:txBody>
          <a:bodyPr/>
          <a:lstStyle/>
          <a:p>
            <a:r>
              <a:rPr lang="en-US" altLang="en-US" sz="2600" smtClean="0"/>
              <a:t> </a:t>
            </a:r>
          </a:p>
        </p:txBody>
      </p:sp>
      <p:graphicFrame>
        <p:nvGraphicFramePr>
          <p:cNvPr id="44036" name="Object 5" descr="L i 2 (g)"/>
          <p:cNvGraphicFramePr>
            <a:graphicFrameLocks noChangeAspect="1"/>
          </p:cNvGraphicFramePr>
          <p:nvPr/>
        </p:nvGraphicFramePr>
        <p:xfrm>
          <a:off x="715963" y="1608138"/>
          <a:ext cx="917575" cy="458787"/>
        </p:xfrm>
        <a:graphic>
          <a:graphicData uri="http://schemas.openxmlformats.org/presentationml/2006/ole">
            <mc:AlternateContent xmlns:mc="http://schemas.openxmlformats.org/markup-compatibility/2006">
              <mc:Choice xmlns:v="urn:schemas-microsoft-com:vml" Requires="v">
                <p:oleObj spid="_x0000_s44041" name="Equation" r:id="rId3" imgW="457200" imgH="228600" progId="Equation.DSMT4">
                  <p:embed/>
                </p:oleObj>
              </mc:Choice>
              <mc:Fallback>
                <p:oleObj name="Equation" r:id="rId3" imgW="457200" imgH="228600" progId="Equation.DSMT4">
                  <p:embed/>
                  <p:pic>
                    <p:nvPicPr>
                      <p:cNvPr id="0" name="Object 5" descr="L i 2 (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1608138"/>
                        <a:ext cx="9175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idx="13"/>
          </p:nvPr>
        </p:nvSpPr>
        <p:spPr>
          <a:xfrm>
            <a:off x="457200" y="1598613"/>
            <a:ext cx="4038600" cy="1373187"/>
          </a:xfrm>
        </p:spPr>
        <p:txBody>
          <a:bodyPr/>
          <a:lstStyle/>
          <a:p>
            <a:pPr marL="285750" indent="973138">
              <a:buFontTx/>
              <a:buNone/>
              <a:defRPr/>
            </a:pPr>
            <a:r>
              <a:rPr lang="en-US" sz="2600" dirty="0" smtClean="0"/>
              <a:t>occurs at high temperatures.</a:t>
            </a:r>
          </a:p>
          <a:p>
            <a:pPr>
              <a:defRPr/>
            </a:pPr>
            <a:r>
              <a:rPr lang="en-US" sz="2600" dirty="0" smtClean="0"/>
              <a:t>Lewis structure:</a:t>
            </a:r>
            <a:endParaRPr lang="en-US" sz="2600" dirty="0"/>
          </a:p>
        </p:txBody>
      </p:sp>
      <p:pic>
        <p:nvPicPr>
          <p:cNvPr id="44038" name="Picture 6" descr="L i, single bond, L 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86050"/>
            <a:ext cx="979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Content Placeholder 4"/>
          <p:cNvSpPr>
            <a:spLocks noGrp="1"/>
          </p:cNvSpPr>
          <p:nvPr>
            <p:ph idx="14"/>
          </p:nvPr>
        </p:nvSpPr>
        <p:spPr>
          <a:xfrm>
            <a:off x="457200" y="3125788"/>
            <a:ext cx="4114800" cy="2970212"/>
          </a:xfrm>
        </p:spPr>
        <p:txBody>
          <a:bodyPr/>
          <a:lstStyle/>
          <a:p>
            <a:r>
              <a:rPr lang="en-US" altLang="en-US" sz="2600" smtClean="0"/>
              <a:t>The M</a:t>
            </a:r>
            <a:r>
              <a:rPr lang="en-US" altLang="en-US" sz="100" smtClean="0"/>
              <a:t> </a:t>
            </a:r>
            <a:r>
              <a:rPr lang="en-US" altLang="en-US" sz="2600" smtClean="0"/>
              <a:t>O diagram is on the right.</a:t>
            </a:r>
          </a:p>
          <a:p>
            <a:r>
              <a:rPr lang="en-US" altLang="en-US" sz="2600" smtClean="0"/>
              <a:t>Notice that core electrons don’t play a major part in bonding, so we usually don’t include them in the M</a:t>
            </a:r>
            <a:r>
              <a:rPr lang="en-US" altLang="en-US" sz="100" smtClean="0"/>
              <a:t> </a:t>
            </a:r>
            <a:r>
              <a:rPr lang="en-US" altLang="en-US" sz="2600" smtClean="0"/>
              <a:t>O diagram.</a:t>
            </a:r>
          </a:p>
        </p:txBody>
      </p:sp>
      <p:pic>
        <p:nvPicPr>
          <p:cNvPr id="44040" name="Picture 7" descr="An energy-level diagram for L i 2. The diagram shows two L i atoms, each with two electrons in their 1s orbital and one electron in their 2 s orbital. For the 1s orbitals, the higher energy antibonding M O, sigma asterisk sub 1 s, is occupied, 2 electrons, as is the lower energy bonding molecule orbital, sigma sub 1 s. For the 2 s orbitals, the higher energy antibonding M O, sigma asterisk sub 2 s, is vacant, while the lower energy bonding molecule orbital is full, sigma sub 2 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2686050"/>
            <a:ext cx="422751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a:t>
            </a:r>
            <a:r>
              <a:rPr lang="en-US" altLang="en-US" sz="100" smtClean="0">
                <a:ea typeface="MS PGothic" panose="020B0600070205080204" pitchFamily="34" charset="-128"/>
              </a:rPr>
              <a:t> </a:t>
            </a:r>
            <a:r>
              <a:rPr lang="en-US" altLang="en-US" smtClean="0">
                <a:ea typeface="MS PGothic" panose="020B0600070205080204" pitchFamily="34" charset="-128"/>
              </a:rPr>
              <a:t>s from </a:t>
            </a:r>
            <a:r>
              <a:rPr lang="en-US" altLang="en-US" i="1" smtClean="0">
                <a:ea typeface="MS PGothic" panose="020B0600070205080204" pitchFamily="34" charset="-128"/>
              </a:rPr>
              <a:t>p</a:t>
            </a:r>
            <a:r>
              <a:rPr lang="en-US" altLang="en-US" smtClean="0">
                <a:ea typeface="MS PGothic" panose="020B0600070205080204" pitchFamily="34" charset="-128"/>
              </a:rPr>
              <a:t>-Orbitals</a:t>
            </a:r>
          </a:p>
        </p:txBody>
      </p:sp>
      <p:sp>
        <p:nvSpPr>
          <p:cNvPr id="45059" name="Content Placeholder 6"/>
          <p:cNvSpPr>
            <a:spLocks noGrp="1"/>
          </p:cNvSpPr>
          <p:nvPr>
            <p:ph idx="1"/>
          </p:nvPr>
        </p:nvSpPr>
        <p:spPr>
          <a:xfrm>
            <a:off x="457200" y="1600200"/>
            <a:ext cx="4114800" cy="2286000"/>
          </a:xfrm>
        </p:spPr>
        <p:txBody>
          <a:bodyPr/>
          <a:lstStyle/>
          <a:p>
            <a:r>
              <a:rPr lang="en-US" altLang="en-US" sz="2600" i="1" smtClean="0"/>
              <a:t>p</a:t>
            </a:r>
            <a:r>
              <a:rPr lang="en-US" altLang="en-US" sz="2600" smtClean="0"/>
              <a:t>-orbitals also undergo overlap.</a:t>
            </a:r>
          </a:p>
          <a:p>
            <a:r>
              <a:rPr lang="en-US" altLang="en-US" sz="2600" smtClean="0"/>
              <a:t>They result in either direct or sideways overlap.</a:t>
            </a:r>
          </a:p>
        </p:txBody>
      </p:sp>
      <p:pic>
        <p:nvPicPr>
          <p:cNvPr id="45060" name="Picture 7" descr="A diagram shows how 2 p molecular orbital overlap leads to different shapes or different contour representations of sigma and pi orbitals. Ay O plus Ay O leads to an antibonding molecular orbital, higher energy, and a bonding molecular orbital, lower energy. A diagram shows overlap between 2 p sub z, 2 p sub x, and 2 p sub y orbitals, all of which appear as egg shaped balloons attached end-to-end but are arranged in different directions. 2 p sub z orbitals have end-on overlap, resulting in the higher energy sigma asterisk sub 2 p, which has a two pairs of lobes, one larger than the other but connected at the nucleus, separated by a node, and the lower energy sigma 2 p, which has an oval with two short extensions. The 2 p sub x orbitals have sideways, vertical, overlap, resulting in the higher energy pi asterisk sub 2 p, which appear as two pairs of balloons bending away from each other, separated by a node and connected at the nucleus, and the lower energy pi sub 2 p, which is two ovals, found above and below the nuclei. The 2 p sub y orbitals have sideways, into the page, overlap, and have similar orbitals to 2 p sub x but oriented into the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3938" y="1706563"/>
            <a:ext cx="3243262"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a:xfrm>
            <a:off x="457200" y="215900"/>
            <a:ext cx="7010400" cy="1096963"/>
          </a:xfrm>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 Diagrams for the Second Period </a:t>
            </a:r>
            <a:r>
              <a:rPr lang="en-US" altLang="en-US" i="1" smtClean="0">
                <a:ea typeface="MS PGothic" panose="020B0600070205080204" pitchFamily="34" charset="-128"/>
              </a:rPr>
              <a:t>p</a:t>
            </a:r>
            <a:r>
              <a:rPr lang="en-US" altLang="en-US" smtClean="0">
                <a:ea typeface="MS PGothic" panose="020B0600070205080204" pitchFamily="34" charset="-128"/>
              </a:rPr>
              <a:t>-Block Elements</a:t>
            </a:r>
          </a:p>
        </p:txBody>
      </p:sp>
      <p:sp>
        <p:nvSpPr>
          <p:cNvPr id="46083" name="Content Placeholder 4"/>
          <p:cNvSpPr>
            <a:spLocks noGrp="1"/>
          </p:cNvSpPr>
          <p:nvPr>
            <p:ph idx="1"/>
          </p:nvPr>
        </p:nvSpPr>
        <p:spPr>
          <a:xfrm>
            <a:off x="457200" y="1600200"/>
            <a:ext cx="2590800" cy="381000"/>
          </a:xfrm>
        </p:spPr>
        <p:txBody>
          <a:bodyPr/>
          <a:lstStyle/>
          <a:p>
            <a:r>
              <a:rPr lang="en-US" altLang="en-US" sz="2400" smtClean="0">
                <a:ea typeface="MS PGothic" panose="020B0600070205080204" pitchFamily="34" charset="-128"/>
              </a:rPr>
              <a:t>There are </a:t>
            </a:r>
            <a:r>
              <a:rPr lang="el-GR" altLang="en-US" sz="2400" i="1" smtClean="0">
                <a:ea typeface="MS PGothic" panose="020B0600070205080204" pitchFamily="34" charset="-128"/>
                <a:cs typeface="Arial" panose="020B0604020202020204" pitchFamily="34" charset="0"/>
              </a:rPr>
              <a:t>σ</a:t>
            </a:r>
            <a:r>
              <a:rPr lang="en-US" altLang="en-US" sz="2400" smtClean="0">
                <a:ea typeface="MS PGothic" panose="020B0600070205080204" pitchFamily="34" charset="-128"/>
                <a:cs typeface="Arial" panose="020B0604020202020204" pitchFamily="34" charset="0"/>
              </a:rPr>
              <a:t> and</a:t>
            </a:r>
            <a:endParaRPr lang="en-US" altLang="en-US" sz="2400" smtClean="0"/>
          </a:p>
        </p:txBody>
      </p:sp>
      <p:graphicFrame>
        <p:nvGraphicFramePr>
          <p:cNvPr id="46084" name="Object 7" descr="sigma, asterisk"/>
          <p:cNvGraphicFramePr>
            <a:graphicFrameLocks noChangeAspect="1"/>
          </p:cNvGraphicFramePr>
          <p:nvPr/>
        </p:nvGraphicFramePr>
        <p:xfrm>
          <a:off x="3032125" y="1535113"/>
          <a:ext cx="406400" cy="431800"/>
        </p:xfrm>
        <a:graphic>
          <a:graphicData uri="http://schemas.openxmlformats.org/presentationml/2006/ole">
            <mc:AlternateContent xmlns:mc="http://schemas.openxmlformats.org/markup-compatibility/2006">
              <mc:Choice xmlns:v="urn:schemas-microsoft-com:vml" Requires="v">
                <p:oleObj spid="_x0000_s46090" name="Equation" r:id="rId3" imgW="190440" imgH="203040" progId="Equation.DSMT4">
                  <p:embed/>
                </p:oleObj>
              </mc:Choice>
              <mc:Fallback>
                <p:oleObj name="Equation" r:id="rId3" imgW="190440" imgH="203040" progId="Equation.DSMT4">
                  <p:embed/>
                  <p:pic>
                    <p:nvPicPr>
                      <p:cNvPr id="0" name="Object 7" descr="sigma, aste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5" y="1535113"/>
                        <a:ext cx="406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3"/>
          </p:nvPr>
        </p:nvSpPr>
        <p:spPr>
          <a:xfrm>
            <a:off x="457200" y="1979613"/>
            <a:ext cx="2981325" cy="1303337"/>
          </a:xfrm>
        </p:spPr>
        <p:txBody>
          <a:bodyPr/>
          <a:lstStyle/>
          <a:p>
            <a:pPr marL="225425" indent="0">
              <a:buFontTx/>
              <a:buNone/>
              <a:defRPr/>
            </a:pPr>
            <a:r>
              <a:rPr lang="en-US" sz="2400" dirty="0">
                <a:ea typeface="ＭＳ Ｐゴシック" charset="0"/>
                <a:cs typeface="Arial" charset="0"/>
              </a:rPr>
              <a:t>orbitals from </a:t>
            </a:r>
            <a:r>
              <a:rPr lang="en-US" sz="2400" i="1" dirty="0">
                <a:ea typeface="ＭＳ Ｐゴシック" charset="0"/>
                <a:cs typeface="Arial" charset="0"/>
              </a:rPr>
              <a:t>s</a:t>
            </a:r>
            <a:r>
              <a:rPr lang="en-US" sz="2400" dirty="0">
                <a:ea typeface="ＭＳ Ｐゴシック" charset="0"/>
                <a:cs typeface="Arial" charset="0"/>
              </a:rPr>
              <a:t> and </a:t>
            </a:r>
            <a:r>
              <a:rPr lang="en-US" sz="2400" i="1" dirty="0">
                <a:ea typeface="ＭＳ Ｐゴシック" charset="0"/>
                <a:cs typeface="Arial" charset="0"/>
              </a:rPr>
              <a:t>p</a:t>
            </a:r>
            <a:r>
              <a:rPr lang="en-US" sz="2400" dirty="0">
                <a:ea typeface="ＭＳ Ｐゴシック" charset="0"/>
                <a:cs typeface="Arial" charset="0"/>
              </a:rPr>
              <a:t> atomic orbitals.</a:t>
            </a:r>
          </a:p>
          <a:p>
            <a:pPr>
              <a:defRPr/>
            </a:pPr>
            <a:r>
              <a:rPr lang="en-US" sz="2400" dirty="0">
                <a:ea typeface="ＭＳ Ｐゴシック" charset="0"/>
                <a:cs typeface="Arial" charset="0"/>
              </a:rPr>
              <a:t>There are </a:t>
            </a:r>
            <a:r>
              <a:rPr lang="el-GR" sz="2400" i="1" dirty="0">
                <a:ea typeface="ＭＳ Ｐゴシック" charset="0"/>
                <a:cs typeface="Arial" charset="0"/>
              </a:rPr>
              <a:t>π</a:t>
            </a:r>
            <a:r>
              <a:rPr lang="en-US" sz="2400" dirty="0">
                <a:ea typeface="ＭＳ Ｐゴシック" charset="0"/>
                <a:cs typeface="Arial" charset="0"/>
              </a:rPr>
              <a:t> and</a:t>
            </a:r>
          </a:p>
        </p:txBody>
      </p:sp>
      <p:graphicFrame>
        <p:nvGraphicFramePr>
          <p:cNvPr id="46086" name="Object 8" descr="pi, asterisk"/>
          <p:cNvGraphicFramePr>
            <a:graphicFrameLocks noChangeAspect="1"/>
          </p:cNvGraphicFramePr>
          <p:nvPr/>
        </p:nvGraphicFramePr>
        <p:xfrm>
          <a:off x="2976563" y="2836863"/>
          <a:ext cx="417512" cy="446087"/>
        </p:xfrm>
        <a:graphic>
          <a:graphicData uri="http://schemas.openxmlformats.org/presentationml/2006/ole">
            <mc:AlternateContent xmlns:mc="http://schemas.openxmlformats.org/markup-compatibility/2006">
              <mc:Choice xmlns:v="urn:schemas-microsoft-com:vml" Requires="v">
                <p:oleObj spid="_x0000_s46091" name="Equation" r:id="rId5" imgW="190440" imgH="203040" progId="Equation.DSMT4">
                  <p:embed/>
                </p:oleObj>
              </mc:Choice>
              <mc:Fallback>
                <p:oleObj name="Equation" r:id="rId5" imgW="190440" imgH="203040" progId="Equation.DSMT4">
                  <p:embed/>
                  <p:pic>
                    <p:nvPicPr>
                      <p:cNvPr id="0" name="Object 8" descr="pi, asteri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563" y="2836863"/>
                        <a:ext cx="4175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4"/>
          </p:nvPr>
        </p:nvSpPr>
        <p:spPr>
          <a:xfrm>
            <a:off x="457200" y="3268663"/>
            <a:ext cx="3429000" cy="2751137"/>
          </a:xfrm>
        </p:spPr>
        <p:txBody>
          <a:bodyPr/>
          <a:lstStyle/>
          <a:p>
            <a:pPr marL="285750" indent="0">
              <a:buFontTx/>
              <a:buNone/>
              <a:defRPr/>
            </a:pPr>
            <a:r>
              <a:rPr lang="en-US" sz="2400" dirty="0">
                <a:ea typeface="ＭＳ Ｐゴシック" charset="0"/>
                <a:cs typeface="Arial" charset="0"/>
              </a:rPr>
              <a:t>orbitals from </a:t>
            </a:r>
            <a:r>
              <a:rPr lang="en-US" sz="2400" i="1" dirty="0">
                <a:ea typeface="ＭＳ Ｐゴシック" charset="0"/>
                <a:cs typeface="Arial" charset="0"/>
              </a:rPr>
              <a:t>p</a:t>
            </a:r>
            <a:r>
              <a:rPr lang="en-US" sz="2400" dirty="0">
                <a:ea typeface="ＭＳ Ｐゴシック" charset="0"/>
                <a:cs typeface="Arial" charset="0"/>
              </a:rPr>
              <a:t> atomic orbitals.</a:t>
            </a:r>
          </a:p>
          <a:p>
            <a:pPr>
              <a:defRPr/>
            </a:pPr>
            <a:r>
              <a:rPr lang="en-US" sz="2400" dirty="0">
                <a:ea typeface="ＭＳ Ｐゴシック" charset="0"/>
                <a:cs typeface="Arial" charset="0"/>
              </a:rPr>
              <a:t>Since direct overlap is stronger, the effect of raising and lowering energy is greater for </a:t>
            </a:r>
            <a:r>
              <a:rPr lang="el-GR" sz="2400" i="1" dirty="0">
                <a:ea typeface="ＭＳ Ｐゴシック" charset="0"/>
                <a:cs typeface="Arial" charset="0"/>
              </a:rPr>
              <a:t>σ</a:t>
            </a:r>
            <a:r>
              <a:rPr lang="en-US" sz="2400" dirty="0">
                <a:ea typeface="ＭＳ Ｐゴシック" charset="0"/>
                <a:cs typeface="Arial" charset="0"/>
              </a:rPr>
              <a:t> and</a:t>
            </a:r>
            <a:endParaRPr lang="en-US" sz="2400" dirty="0"/>
          </a:p>
        </p:txBody>
      </p:sp>
      <p:graphicFrame>
        <p:nvGraphicFramePr>
          <p:cNvPr id="46088" name="Object 10" descr="sigma, asterisk"/>
          <p:cNvGraphicFramePr>
            <a:graphicFrameLocks noChangeAspect="1"/>
          </p:cNvGraphicFramePr>
          <p:nvPr/>
        </p:nvGraphicFramePr>
        <p:xfrm>
          <a:off x="1273175" y="5595938"/>
          <a:ext cx="514350" cy="431800"/>
        </p:xfrm>
        <a:graphic>
          <a:graphicData uri="http://schemas.openxmlformats.org/presentationml/2006/ole">
            <mc:AlternateContent xmlns:mc="http://schemas.openxmlformats.org/markup-compatibility/2006">
              <mc:Choice xmlns:v="urn:schemas-microsoft-com:vml" Requires="v">
                <p:oleObj spid="_x0000_s46092" name="Equation" r:id="rId7" imgW="241200" imgH="203040" progId="Equation.DSMT4">
                  <p:embed/>
                </p:oleObj>
              </mc:Choice>
              <mc:Fallback>
                <p:oleObj name="Equation" r:id="rId7" imgW="241200" imgH="203040" progId="Equation.DSMT4">
                  <p:embed/>
                  <p:pic>
                    <p:nvPicPr>
                      <p:cNvPr id="0" name="Object 10" descr="sigma, asteris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175" y="5595938"/>
                        <a:ext cx="51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089" name="Picture 9" descr="A blank energy level diagram for the 2 s and 2 p orbitals. The diagram shows two 2 s orbitals, with a higher energy antibonding M O, sigma asterisk sub 2 s, and a lower energy bonding orbital, sigma sub 1 s. For the 2 p orbitals, the molecular orbitals are antibonding sigma asterisk sub 2 p, antibonding pi asterisk sub 2 p, bonding pi sub 2 p, and bonding sigma sub 2 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29075" y="1736725"/>
            <a:ext cx="46910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MS PGothic" panose="020B0600070205080204" pitchFamily="34" charset="-128"/>
              </a:rPr>
              <a:t>Shapes of Larger Molecules</a:t>
            </a:r>
          </a:p>
        </p:txBody>
      </p:sp>
      <p:sp>
        <p:nvSpPr>
          <p:cNvPr id="10243" name="Content Placeholder 2"/>
          <p:cNvSpPr>
            <a:spLocks noGrp="1"/>
          </p:cNvSpPr>
          <p:nvPr>
            <p:ph idx="1"/>
          </p:nvPr>
        </p:nvSpPr>
        <p:spPr>
          <a:xfrm>
            <a:off x="457200" y="1600200"/>
            <a:ext cx="8229600" cy="914400"/>
          </a:xfrm>
        </p:spPr>
        <p:txBody>
          <a:bodyPr/>
          <a:lstStyle/>
          <a:p>
            <a:pPr marL="0" indent="0">
              <a:buFontTx/>
              <a:buNone/>
            </a:pPr>
            <a:r>
              <a:rPr lang="en-US" altLang="en-US" sz="2600" smtClean="0">
                <a:ea typeface="MS PGothic" panose="020B0600070205080204" pitchFamily="34" charset="-128"/>
              </a:rPr>
              <a:t>For larger molecules, look at the geometry about each atom rather than the molecule as a whole.</a:t>
            </a:r>
          </a:p>
        </p:txBody>
      </p:sp>
      <p:pic>
        <p:nvPicPr>
          <p:cNvPr id="10244" name="Picture 3" descr="A diagram of acetic acid shows that the C H 3 carbon has a tetrahedral electron-domain and molecular geometry, the C O carbon has a trigonal planar electron-domain and molecular geometry, and the O H has a tetrahedral electron-domain but a bent molecular geometr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2627313"/>
            <a:ext cx="8035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altLang="en-US" i="1" smtClean="0">
                <a:ea typeface="MS PGothic" panose="020B0600070205080204" pitchFamily="34" charset="-128"/>
              </a:rPr>
              <a:t>s</a:t>
            </a:r>
            <a:r>
              <a:rPr lang="en-US" altLang="en-US" smtClean="0">
                <a:ea typeface="MS PGothic" panose="020B0600070205080204" pitchFamily="34" charset="-128"/>
              </a:rPr>
              <a:t> and </a:t>
            </a:r>
            <a:r>
              <a:rPr lang="en-US" altLang="en-US" i="1" smtClean="0">
                <a:ea typeface="MS PGothic" panose="020B0600070205080204" pitchFamily="34" charset="-128"/>
              </a:rPr>
              <a:t>p</a:t>
            </a:r>
            <a:r>
              <a:rPr lang="en-US" altLang="en-US" smtClean="0">
                <a:ea typeface="MS PGothic" panose="020B0600070205080204" pitchFamily="34" charset="-128"/>
              </a:rPr>
              <a:t> Orbital Interactions</a:t>
            </a:r>
          </a:p>
        </p:txBody>
      </p:sp>
      <p:sp>
        <p:nvSpPr>
          <p:cNvPr id="47107" name="Content Placeholder 6"/>
          <p:cNvSpPr>
            <a:spLocks noGrp="1"/>
          </p:cNvSpPr>
          <p:nvPr>
            <p:ph idx="1"/>
          </p:nvPr>
        </p:nvSpPr>
        <p:spPr>
          <a:xfrm>
            <a:off x="457200" y="1600200"/>
            <a:ext cx="8229600" cy="2133600"/>
          </a:xfrm>
        </p:spPr>
        <p:txBody>
          <a:bodyPr/>
          <a:lstStyle/>
          <a:p>
            <a:r>
              <a:rPr lang="en-US" altLang="en-US" sz="2200" smtClean="0">
                <a:ea typeface="MS PGothic" panose="020B0600070205080204" pitchFamily="34" charset="-128"/>
              </a:rPr>
              <a:t>In some cases, </a:t>
            </a:r>
            <a:r>
              <a:rPr lang="en-US" altLang="en-US" sz="2200" i="1" smtClean="0">
                <a:ea typeface="MS PGothic" panose="020B0600070205080204" pitchFamily="34" charset="-128"/>
              </a:rPr>
              <a:t>s</a:t>
            </a:r>
            <a:r>
              <a:rPr lang="en-US" altLang="en-US" sz="2200" smtClean="0">
                <a:ea typeface="MS PGothic" panose="020B0600070205080204" pitchFamily="34" charset="-128"/>
              </a:rPr>
              <a:t> orbitals can interact with the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z</a:t>
            </a:r>
            <a:r>
              <a:rPr lang="en-US" altLang="en-US" sz="2200" smtClean="0">
                <a:ea typeface="MS PGothic" panose="020B0600070205080204" pitchFamily="34" charset="-128"/>
              </a:rPr>
              <a:t> orbitals more than the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x</a:t>
            </a:r>
            <a:r>
              <a:rPr lang="en-US" altLang="en-US" sz="2200" smtClean="0">
                <a:ea typeface="MS PGothic" panose="020B0600070205080204" pitchFamily="34" charset="-128"/>
              </a:rPr>
              <a:t> and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y</a:t>
            </a:r>
            <a:r>
              <a:rPr lang="en-US" altLang="en-US" sz="2200" smtClean="0">
                <a:ea typeface="MS PGothic" panose="020B0600070205080204" pitchFamily="34" charset="-128"/>
              </a:rPr>
              <a:t> orbitals.</a:t>
            </a:r>
          </a:p>
          <a:p>
            <a:r>
              <a:rPr lang="en-US" altLang="en-US" sz="2200" smtClean="0">
                <a:ea typeface="MS PGothic" panose="020B0600070205080204" pitchFamily="34" charset="-128"/>
              </a:rPr>
              <a:t>It raises the energy of the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z</a:t>
            </a:r>
            <a:r>
              <a:rPr lang="en-US" altLang="en-US" sz="2200" smtClean="0">
                <a:ea typeface="MS PGothic" panose="020B0600070205080204" pitchFamily="34" charset="-128"/>
              </a:rPr>
              <a:t> orbital and lowers the energy of the </a:t>
            </a:r>
            <a:r>
              <a:rPr lang="en-US" altLang="en-US" sz="2200" i="1" smtClean="0">
                <a:ea typeface="MS PGothic" panose="020B0600070205080204" pitchFamily="34" charset="-128"/>
              </a:rPr>
              <a:t>s</a:t>
            </a:r>
            <a:r>
              <a:rPr lang="en-US" altLang="en-US" sz="2200" smtClean="0">
                <a:ea typeface="MS PGothic" panose="020B0600070205080204" pitchFamily="34" charset="-128"/>
              </a:rPr>
              <a:t> orbital.</a:t>
            </a:r>
          </a:p>
          <a:p>
            <a:r>
              <a:rPr lang="en-US" altLang="en-US" sz="2200" smtClean="0">
                <a:ea typeface="MS PGothic" panose="020B0600070205080204" pitchFamily="34" charset="-128"/>
              </a:rPr>
              <a:t>The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x</a:t>
            </a:r>
            <a:r>
              <a:rPr lang="en-US" altLang="en-US" sz="2200" smtClean="0">
                <a:ea typeface="MS PGothic" panose="020B0600070205080204" pitchFamily="34" charset="-128"/>
              </a:rPr>
              <a:t> and </a:t>
            </a:r>
            <a:r>
              <a:rPr lang="en-US" altLang="en-US" sz="2200" i="1" smtClean="0">
                <a:ea typeface="MS PGothic" panose="020B0600070205080204" pitchFamily="34" charset="-128"/>
              </a:rPr>
              <a:t>p</a:t>
            </a:r>
            <a:r>
              <a:rPr lang="en-US" altLang="en-US" sz="2200" i="1" baseline="-25000" smtClean="0">
                <a:ea typeface="MS PGothic" panose="020B0600070205080204" pitchFamily="34" charset="-128"/>
              </a:rPr>
              <a:t>y</a:t>
            </a:r>
            <a:r>
              <a:rPr lang="en-US" altLang="en-US" sz="2200" smtClean="0">
                <a:ea typeface="MS PGothic" panose="020B0600070205080204" pitchFamily="34" charset="-128"/>
              </a:rPr>
              <a:t> orbitals are degenerate orbitals.</a:t>
            </a:r>
          </a:p>
        </p:txBody>
      </p:sp>
      <p:pic>
        <p:nvPicPr>
          <p:cNvPr id="47108" name="Picture 7" descr="An energy level diagram shows how increasing 2 s to 2 p interactions leads to a reshuffling of orbital energy levels. The diagram shows an s orbital overlapping with a p orbital. An energy-level diagram shows, on the left, orbitals for O 2, F 2, and N e 2, ranked here in order of increasing energy: sigma sub 2 s, sigma asterisk sub 2 s, sigma sub 2 p, pi sub 2 p. The sigma sub 2 s to sigma sub 2 p interaction causes energy splitting. Sigma sub 2 p goes to higher energy, sigma sub 2 s goes to lower energy. On the right, orbitals are shown for B 2, C 2, and N 2, which have increased 2 s to 2 p interactions, and are listed here in order of increasing energy: sigma sub 2 s, sigma asterisk sub 2 s, pi sub 2 p, sigma sub 2 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3768725"/>
            <a:ext cx="60801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 Diagrams for Diatomic Molecules of Second Period Elements</a:t>
            </a:r>
          </a:p>
        </p:txBody>
      </p:sp>
      <p:pic>
        <p:nvPicPr>
          <p:cNvPr id="48131" name="Picture 3" descr="A diagram shows the filled bonds and bond information for some diatomic molecules. Among the bond types in the figure, energy increases toward the top of the figure. The following list provides the Large 2 s to 2 p interaction and Small 2 s to 2 p interaction for the data. Item 1. Bond information. Large 2 s to 2 p interaction, B 2. C 2. N 2. Small 2 s to 2 p interaction, O 2. F 2. N e 2. Item 2. Sigma asterisk sub 2 p, one orbital. Large 2 s to 2 p interaction, Empty. Empty. Empty. Small 2 s to 2 p interaction, Empty. Empty. Filled. Item 3. Pi asterisk sub 2 p, two orbitals. Large 2 s to 2 p interaction, Empty. Empty. Empty. Small 2 s to 2 p interaction, Each box has one arrow. Filled. Filled. Item 4. Sigma sub 2 p, one orbital. Large 2 s to 2 p interaction, Empty. Empty. Filled. Small 2 s to 2 p interaction, Filled. Filled. Filled. Item 5. Pi sub 2 p, two orbitals. Large 2 s to 2 p interaction, Filled. Filled. Filled. Small 2 s to 2 p interaction, Filled. Filled. Filled. Item 6. Sigma asterisk sub 2 s, one orbital. Large 2 s to 2 p interaction, Filled. Filled. Filled. Small 2 s to 2 p interaction, Filled. Filled. Filled. Item 7. Sigma sub 2 s, one orbital. Large 2 s to 2 p interaction, Filled. Filled. Filled. Small 2 s to 2 p interaction, Filled. Filled. Filled. Item 8. Bond order. Large 2 s to 2 p interaction, 1. 2. 3. Small 2 s to 2 p interaction, 2. 1. 0. Item 9. Bond enthalpy, kilojoules per mole. Large 2 s to 2 p interaction, 290. 620. 941. Small 2 s to 2 p interaction, 495. 155. Item 10. Bond length, angstroms. Large 2 s to 2 p interaction, 1.59. 1.31. 1.10. Small 2 s to 2 p interaction, 1.21. 1.43. Item 11. Magnetic behavior. Large 2 s to 2 p interaction, Paramagnetic. Diamagnetic. Diamagnetic. Small 2 s to 2 p interaction, Paramagnetic. Diamagnetic.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846263"/>
            <a:ext cx="844391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altLang="en-US" smtClean="0">
                <a:ea typeface="MS PGothic" panose="020B0600070205080204" pitchFamily="34" charset="-128"/>
              </a:rPr>
              <a:t>M</a:t>
            </a:r>
            <a:r>
              <a:rPr lang="en-US" altLang="en-US" sz="100" smtClean="0">
                <a:ea typeface="MS PGothic" panose="020B0600070205080204" pitchFamily="34" charset="-128"/>
              </a:rPr>
              <a:t> </a:t>
            </a:r>
            <a:r>
              <a:rPr lang="en-US" altLang="en-US" smtClean="0">
                <a:ea typeface="MS PGothic" panose="020B0600070205080204" pitchFamily="34" charset="-128"/>
              </a:rPr>
              <a:t>O Diagrams and Magnetism</a:t>
            </a:r>
          </a:p>
        </p:txBody>
      </p:sp>
      <p:sp>
        <p:nvSpPr>
          <p:cNvPr id="49155" name="Content Placeholder 4"/>
          <p:cNvSpPr>
            <a:spLocks noGrp="1"/>
          </p:cNvSpPr>
          <p:nvPr>
            <p:ph idx="1"/>
          </p:nvPr>
        </p:nvSpPr>
        <p:spPr/>
        <p:txBody>
          <a:bodyPr/>
          <a:lstStyle/>
          <a:p>
            <a:r>
              <a:rPr lang="en-US" altLang="en-US" sz="2600" b="1" smtClean="0">
                <a:ea typeface="MS PGothic" panose="020B0600070205080204" pitchFamily="34" charset="-128"/>
              </a:rPr>
              <a:t>Diamagnetism</a:t>
            </a:r>
            <a:r>
              <a:rPr lang="en-US" altLang="en-US" sz="2600" smtClean="0">
                <a:ea typeface="MS PGothic" panose="020B0600070205080204" pitchFamily="34" charset="-128"/>
              </a:rPr>
              <a:t> is the result of all electrons in every orbital being spin-paired. These substances are weakly repelled by a magnetic field.</a:t>
            </a:r>
          </a:p>
          <a:p>
            <a:r>
              <a:rPr lang="en-US" altLang="en-US" sz="2600" b="1" smtClean="0">
                <a:ea typeface="MS PGothic" panose="020B0600070205080204" pitchFamily="34" charset="-128"/>
              </a:rPr>
              <a:t>Paramagnetism</a:t>
            </a:r>
            <a:r>
              <a:rPr lang="en-US" altLang="en-US" sz="2600" smtClean="0">
                <a:ea typeface="MS PGothic" panose="020B0600070205080204" pitchFamily="34" charset="-128"/>
              </a:rPr>
              <a:t> is the result of the presence of one or more unpaired electrons in an orbital.</a:t>
            </a:r>
          </a:p>
          <a:p>
            <a:r>
              <a:rPr lang="en-US" altLang="en-US" sz="2600" smtClean="0">
                <a:ea typeface="MS PGothic" panose="020B0600070205080204" pitchFamily="34" charset="-128"/>
              </a:rPr>
              <a:t>Is oxygen</a:t>
            </a:r>
            <a:endParaRPr lang="en-US" altLang="en-US" sz="2600" smtClean="0"/>
          </a:p>
        </p:txBody>
      </p:sp>
      <p:graphicFrame>
        <p:nvGraphicFramePr>
          <p:cNvPr id="49156" name="Object 6" descr="(O 2)"/>
          <p:cNvGraphicFramePr>
            <a:graphicFrameLocks noChangeAspect="1"/>
          </p:cNvGraphicFramePr>
          <p:nvPr/>
        </p:nvGraphicFramePr>
        <p:xfrm>
          <a:off x="2193925" y="4006850"/>
          <a:ext cx="582613" cy="403225"/>
        </p:xfrm>
        <a:graphic>
          <a:graphicData uri="http://schemas.openxmlformats.org/presentationml/2006/ole">
            <mc:AlternateContent xmlns:mc="http://schemas.openxmlformats.org/markup-compatibility/2006">
              <mc:Choice xmlns:v="urn:schemas-microsoft-com:vml" Requires="v">
                <p:oleObj spid="_x0000_s49158" name="Equation" r:id="rId3" imgW="330120" imgH="228600" progId="Equation.DSMT4">
                  <p:embed/>
                </p:oleObj>
              </mc:Choice>
              <mc:Fallback>
                <p:oleObj name="Equation" r:id="rId3" imgW="330120" imgH="228600" progId="Equation.DSMT4">
                  <p:embed/>
                  <p:pic>
                    <p:nvPicPr>
                      <p:cNvPr id="0" name="Object 6" descr="(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4006850"/>
                        <a:ext cx="5826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Content Placeholder 5"/>
          <p:cNvSpPr>
            <a:spLocks noGrp="1"/>
          </p:cNvSpPr>
          <p:nvPr>
            <p:ph idx="13"/>
          </p:nvPr>
        </p:nvSpPr>
        <p:spPr>
          <a:xfrm>
            <a:off x="457200" y="3979863"/>
            <a:ext cx="8229600" cy="1173162"/>
          </a:xfrm>
        </p:spPr>
        <p:txBody>
          <a:bodyPr/>
          <a:lstStyle/>
          <a:p>
            <a:pPr marL="285750" indent="2112963">
              <a:buFontTx/>
              <a:buNone/>
            </a:pPr>
            <a:r>
              <a:rPr lang="en-US" altLang="en-US" sz="2600" smtClean="0">
                <a:ea typeface="MS PGothic" panose="020B0600070205080204" pitchFamily="34" charset="-128"/>
              </a:rPr>
              <a:t>paramagnetic or diamagnetic? Look back at the M</a:t>
            </a:r>
            <a:r>
              <a:rPr lang="en-US" altLang="en-US" sz="100" smtClean="0">
                <a:ea typeface="MS PGothic" panose="020B0600070205080204" pitchFamily="34" charset="-128"/>
              </a:rPr>
              <a:t> </a:t>
            </a:r>
            <a:r>
              <a:rPr lang="en-US" altLang="en-US" sz="2600" smtClean="0">
                <a:ea typeface="MS PGothic" panose="020B0600070205080204" pitchFamily="34" charset="-128"/>
              </a:rPr>
              <a:t>O diagram! It is paramagnetic.</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ea typeface="MS PGothic" panose="020B0600070205080204" pitchFamily="34" charset="-128"/>
              </a:rPr>
              <a:t>Paramagnetism of Oxygen</a:t>
            </a:r>
          </a:p>
        </p:txBody>
      </p:sp>
      <p:sp>
        <p:nvSpPr>
          <p:cNvPr id="50179" name="Content Placeholder 4"/>
          <p:cNvSpPr>
            <a:spLocks noGrp="1"/>
          </p:cNvSpPr>
          <p:nvPr>
            <p:ph idx="1"/>
          </p:nvPr>
        </p:nvSpPr>
        <p:spPr>
          <a:xfrm>
            <a:off x="457200" y="1600200"/>
            <a:ext cx="3733800" cy="838200"/>
          </a:xfrm>
        </p:spPr>
        <p:txBody>
          <a:bodyPr/>
          <a:lstStyle/>
          <a:p>
            <a:r>
              <a:rPr lang="en-US" altLang="en-US" sz="2600" smtClean="0">
                <a:ea typeface="MS PGothic" panose="020B0600070205080204" pitchFamily="34" charset="-128"/>
              </a:rPr>
              <a:t>Lewis structures would </a:t>
            </a:r>
            <a:r>
              <a:rPr lang="en-US" altLang="en-US" sz="2600" b="1" smtClean="0">
                <a:ea typeface="MS PGothic" panose="020B0600070205080204" pitchFamily="34" charset="-128"/>
              </a:rPr>
              <a:t>not </a:t>
            </a:r>
            <a:r>
              <a:rPr lang="en-US" altLang="en-US" sz="2600" smtClean="0">
                <a:ea typeface="MS PGothic" panose="020B0600070205080204" pitchFamily="34" charset="-128"/>
              </a:rPr>
              <a:t>predict that</a:t>
            </a:r>
            <a:endParaRPr lang="en-US" altLang="en-US" sz="2600" smtClean="0"/>
          </a:p>
        </p:txBody>
      </p:sp>
      <p:graphicFrame>
        <p:nvGraphicFramePr>
          <p:cNvPr id="50180" name="Object 7" descr="(O 2)"/>
          <p:cNvGraphicFramePr>
            <a:graphicFrameLocks noChangeAspect="1"/>
          </p:cNvGraphicFramePr>
          <p:nvPr/>
        </p:nvGraphicFramePr>
        <p:xfrm>
          <a:off x="3052763" y="2022475"/>
          <a:ext cx="606425" cy="420688"/>
        </p:xfrm>
        <a:graphic>
          <a:graphicData uri="http://schemas.openxmlformats.org/presentationml/2006/ole">
            <mc:AlternateContent xmlns:mc="http://schemas.openxmlformats.org/markup-compatibility/2006">
              <mc:Choice xmlns:v="urn:schemas-microsoft-com:vml" Requires="v">
                <p:oleObj spid="_x0000_s50185" name="Equation" r:id="rId3" imgW="330120" imgH="228600" progId="Equation.DSMT4">
                  <p:embed/>
                </p:oleObj>
              </mc:Choice>
              <mc:Fallback>
                <p:oleObj name="Equation" r:id="rId3" imgW="330120" imgH="228600" progId="Equation.DSMT4">
                  <p:embed/>
                  <p:pic>
                    <p:nvPicPr>
                      <p:cNvPr id="0" name="Object 7" descr="(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763" y="2022475"/>
                        <a:ext cx="606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idx="13"/>
          </p:nvPr>
        </p:nvSpPr>
        <p:spPr>
          <a:xfrm>
            <a:off x="457200" y="2406650"/>
            <a:ext cx="3868738" cy="1389063"/>
          </a:xfrm>
        </p:spPr>
        <p:txBody>
          <a:bodyPr/>
          <a:lstStyle/>
          <a:p>
            <a:pPr marL="225425" indent="0">
              <a:buFontTx/>
              <a:buNone/>
              <a:defRPr/>
            </a:pPr>
            <a:r>
              <a:rPr lang="en-US" sz="2600" dirty="0">
                <a:ea typeface="ＭＳ Ｐゴシック" charset="0"/>
              </a:rPr>
              <a:t>is paramagnetic.</a:t>
            </a:r>
          </a:p>
          <a:p>
            <a:pPr>
              <a:defRPr/>
            </a:pPr>
            <a:r>
              <a:rPr lang="en-US" sz="2600" dirty="0">
                <a:ea typeface="ＭＳ Ｐゴシック" charset="0"/>
              </a:rPr>
              <a:t>The </a:t>
            </a:r>
            <a:r>
              <a:rPr lang="en-US" sz="2600" dirty="0" smtClean="0">
                <a:ea typeface="ＭＳ Ｐゴシック" charset="0"/>
              </a:rPr>
              <a:t>M</a:t>
            </a:r>
            <a:r>
              <a:rPr lang="en-US" sz="100" dirty="0" smtClean="0">
                <a:ea typeface="ＭＳ Ｐゴシック" charset="0"/>
              </a:rPr>
              <a:t> </a:t>
            </a:r>
            <a:r>
              <a:rPr lang="en-US" sz="2600" dirty="0" smtClean="0">
                <a:ea typeface="ＭＳ Ｐゴシック" charset="0"/>
              </a:rPr>
              <a:t>O </a:t>
            </a:r>
            <a:r>
              <a:rPr lang="en-US" sz="2600" dirty="0">
                <a:ea typeface="ＭＳ Ｐゴシック" charset="0"/>
              </a:rPr>
              <a:t>diagram clearly shows that</a:t>
            </a:r>
            <a:endParaRPr lang="en-US" sz="2600" dirty="0"/>
          </a:p>
        </p:txBody>
      </p:sp>
      <p:graphicFrame>
        <p:nvGraphicFramePr>
          <p:cNvPr id="50182" name="Object 8" descr="(O 2)"/>
          <p:cNvGraphicFramePr>
            <a:graphicFrameLocks noChangeAspect="1"/>
          </p:cNvGraphicFramePr>
          <p:nvPr/>
        </p:nvGraphicFramePr>
        <p:xfrm>
          <a:off x="2382838" y="3417888"/>
          <a:ext cx="636587" cy="441325"/>
        </p:xfrm>
        <a:graphic>
          <a:graphicData uri="http://schemas.openxmlformats.org/presentationml/2006/ole">
            <mc:AlternateContent xmlns:mc="http://schemas.openxmlformats.org/markup-compatibility/2006">
              <mc:Choice xmlns:v="urn:schemas-microsoft-com:vml" Requires="v">
                <p:oleObj spid="_x0000_s50186" name="Equation" r:id="rId5" imgW="330120" imgH="228600" progId="Equation.DSMT4">
                  <p:embed/>
                </p:oleObj>
              </mc:Choice>
              <mc:Fallback>
                <p:oleObj name="Equation" r:id="rId5" imgW="330120" imgH="228600" progId="Equation.DSMT4">
                  <p:embed/>
                  <p:pic>
                    <p:nvPicPr>
                      <p:cNvPr id="0" name="Object 8" descr="(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3417888"/>
                        <a:ext cx="6365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14"/>
          </p:nvPr>
        </p:nvSpPr>
        <p:spPr>
          <a:xfrm>
            <a:off x="439738" y="3803650"/>
            <a:ext cx="3886200" cy="1524000"/>
          </a:xfrm>
        </p:spPr>
        <p:txBody>
          <a:bodyPr/>
          <a:lstStyle/>
          <a:p>
            <a:pPr marL="285750" indent="0">
              <a:buFontTx/>
              <a:buNone/>
              <a:defRPr/>
            </a:pPr>
            <a:r>
              <a:rPr lang="en-US" sz="2600" dirty="0">
                <a:ea typeface="ＭＳ Ｐゴシック" charset="0"/>
              </a:rPr>
              <a:t>is paramagnetic.</a:t>
            </a:r>
          </a:p>
          <a:p>
            <a:pPr>
              <a:defRPr/>
            </a:pPr>
            <a:r>
              <a:rPr lang="en-US" sz="2600" dirty="0">
                <a:ea typeface="ＭＳ Ｐゴシック" charset="0"/>
              </a:rPr>
              <a:t>Both show a double bond (bond order = 2).</a:t>
            </a:r>
          </a:p>
        </p:txBody>
      </p:sp>
      <p:pic>
        <p:nvPicPr>
          <p:cNvPr id="50184" name="Picture 9" descr="A photograph shows liquid oxygen sticking to two magnetic poles. A diagram shows that because O 2 molecules are paramagnetic, they are attracted into the magnetic fiel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71988" y="1746250"/>
            <a:ext cx="44227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0" y="228600"/>
            <a:ext cx="9144000" cy="1143000"/>
          </a:xfrm>
        </p:spPr>
        <p:txBody>
          <a:bodyPr/>
          <a:lstStyle/>
          <a:p>
            <a:r>
              <a:rPr lang="en-US" altLang="en-US" smtClean="0">
                <a:ea typeface="MS PGothic" panose="020B0600070205080204" pitchFamily="34" charset="-128"/>
              </a:rPr>
              <a:t>Heteronuclear Diatomic Molecules</a:t>
            </a:r>
          </a:p>
        </p:txBody>
      </p:sp>
      <p:sp>
        <p:nvSpPr>
          <p:cNvPr id="51203" name="Content Placeholder 6"/>
          <p:cNvSpPr>
            <a:spLocks noGrp="1"/>
          </p:cNvSpPr>
          <p:nvPr>
            <p:ph idx="1"/>
          </p:nvPr>
        </p:nvSpPr>
        <p:spPr>
          <a:xfrm>
            <a:off x="457200" y="1600200"/>
            <a:ext cx="4267200" cy="4648200"/>
          </a:xfrm>
        </p:spPr>
        <p:txBody>
          <a:bodyPr/>
          <a:lstStyle/>
          <a:p>
            <a:r>
              <a:rPr lang="en-US" altLang="en-US" sz="2200" smtClean="0">
                <a:ea typeface="MS PGothic" panose="020B0600070205080204" pitchFamily="34" charset="-128"/>
              </a:rPr>
              <a:t>Diatomic molecules can consist of atoms from different elements.</a:t>
            </a:r>
          </a:p>
          <a:p>
            <a:r>
              <a:rPr lang="en-US" altLang="en-US" sz="2200" smtClean="0">
                <a:ea typeface="MS PGothic" panose="020B0600070205080204" pitchFamily="34" charset="-128"/>
              </a:rPr>
              <a:t>How does a M</a:t>
            </a:r>
            <a:r>
              <a:rPr lang="en-US" altLang="en-US" sz="100" smtClean="0">
                <a:ea typeface="MS PGothic" panose="020B0600070205080204" pitchFamily="34" charset="-128"/>
              </a:rPr>
              <a:t> </a:t>
            </a:r>
            <a:r>
              <a:rPr lang="en-US" altLang="en-US" sz="2200" smtClean="0">
                <a:ea typeface="MS PGothic" panose="020B0600070205080204" pitchFamily="34" charset="-128"/>
              </a:rPr>
              <a:t>O diagram reflect differences?</a:t>
            </a:r>
          </a:p>
          <a:p>
            <a:r>
              <a:rPr lang="en-US" altLang="en-US" sz="2200" smtClean="0">
                <a:ea typeface="MS PGothic" panose="020B0600070205080204" pitchFamily="34" charset="-128"/>
              </a:rPr>
              <a:t>The atomic orbitals have different energy, so the interactions change slightly.</a:t>
            </a:r>
          </a:p>
          <a:p>
            <a:r>
              <a:rPr lang="en-US" altLang="en-US" sz="2200" smtClean="0">
                <a:ea typeface="MS PGothic" panose="020B0600070205080204" pitchFamily="34" charset="-128"/>
              </a:rPr>
              <a:t>The more electronegative atom has orbitals lower in energy, so the bonding orbitals will more resemble them in energy.</a:t>
            </a:r>
          </a:p>
        </p:txBody>
      </p:sp>
      <p:pic>
        <p:nvPicPr>
          <p:cNvPr id="51204" name="Picture 7" descr="An energy level diagram for N O. The diagram shows an N atom and an O atom, each with two electrons in their 2 s orbital, the N atom is at a higher energy. N has three electrons in its 2 p orbitals while O has four, the N atom is at a higher energy. For the 2 s orbitals, the higher energy antibonding M O, sigma asterisk sub 2 s, is occupied, as is the lower energy bonding molecule orbital, sigma sub 2 s. For the 2 p orbitals, the highest energy antibonding, sigma asterisk sub 2 p, is vacant, the second highest energy antibonding two orbitals, pi asterisk sub 2 p, has one electron, the second lowest energy bonding orbital, pi sub 2 p, is full with four electrons, and the lowest energy bonding molecule orbital is full, sigma sub 2 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3638" y="1676400"/>
            <a:ext cx="35401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28600" y="174625"/>
            <a:ext cx="8915400" cy="5973763"/>
          </a:xfrm>
          <a:prstGeom prst="rect">
            <a:avLst/>
          </a:prstGeom>
          <a:noFill/>
          <a:ln w="9525">
            <a:noFill/>
            <a:miter lim="800000"/>
            <a:headEnd/>
            <a:tailEnd/>
          </a:ln>
          <a:effectLst/>
        </p:spPr>
        <p:txBody>
          <a:bodyPr>
            <a:spAutoFit/>
          </a:bodyPr>
          <a:lstStyle/>
          <a:p>
            <a:pPr marL="495300" indent="-495300" algn="ctr">
              <a:defRPr/>
            </a:pPr>
            <a:r>
              <a:rPr lang="en-US" sz="3600" b="1">
                <a:solidFill>
                  <a:srgbClr val="800000"/>
                </a:solidFill>
                <a:effectLst>
                  <a:outerShdw blurRad="38100" dist="38100" dir="2700000" algn="tl">
                    <a:srgbClr val="C0C0C0"/>
                  </a:outerShdw>
                </a:effectLst>
                <a:latin typeface="Agency FB" pitchFamily="34" charset="0"/>
              </a:rPr>
              <a:t>M</a:t>
            </a:r>
            <a:r>
              <a:rPr lang="en-US" sz="3600" b="1">
                <a:effectLst>
                  <a:outerShdw blurRad="38100" dist="38100" dir="2700000" algn="tl">
                    <a:srgbClr val="C0C0C0"/>
                  </a:outerShdw>
                </a:effectLst>
                <a:latin typeface="Agency FB" pitchFamily="34" charset="0"/>
              </a:rPr>
              <a:t>olecular </a:t>
            </a:r>
            <a:r>
              <a:rPr lang="en-US" sz="3600" b="1">
                <a:solidFill>
                  <a:srgbClr val="800000"/>
                </a:solidFill>
                <a:effectLst>
                  <a:outerShdw blurRad="38100" dist="38100" dir="2700000" algn="tl">
                    <a:srgbClr val="C0C0C0"/>
                  </a:outerShdw>
                </a:effectLst>
                <a:latin typeface="Agency FB" pitchFamily="34" charset="0"/>
              </a:rPr>
              <a:t>O</a:t>
            </a:r>
            <a:r>
              <a:rPr lang="en-US" sz="3600" b="1">
                <a:effectLst>
                  <a:outerShdw blurRad="38100" dist="38100" dir="2700000" algn="tl">
                    <a:srgbClr val="C0C0C0"/>
                  </a:outerShdw>
                </a:effectLst>
                <a:latin typeface="Agency FB" pitchFamily="34" charset="0"/>
              </a:rPr>
              <a:t>rbital </a:t>
            </a:r>
            <a:r>
              <a:rPr lang="en-US" sz="3600" b="1">
                <a:solidFill>
                  <a:srgbClr val="800000"/>
                </a:solidFill>
                <a:effectLst>
                  <a:outerShdw blurRad="38100" dist="38100" dir="2700000" algn="tl">
                    <a:srgbClr val="C0C0C0"/>
                  </a:outerShdw>
                </a:effectLst>
                <a:latin typeface="Agency FB" pitchFamily="34" charset="0"/>
              </a:rPr>
              <a:t>T</a:t>
            </a:r>
            <a:r>
              <a:rPr lang="en-US" sz="3600" b="1">
                <a:effectLst>
                  <a:outerShdw blurRad="38100" dist="38100" dir="2700000" algn="tl">
                    <a:srgbClr val="C0C0C0"/>
                  </a:outerShdw>
                </a:effectLst>
                <a:latin typeface="Agency FB" pitchFamily="34" charset="0"/>
              </a:rPr>
              <a:t>heory</a:t>
            </a:r>
          </a:p>
          <a:p>
            <a:pPr marL="495300" indent="-495300">
              <a:defRPr/>
            </a:pPr>
            <a:r>
              <a:rPr lang="en-US" sz="2800" b="1">
                <a:effectLst>
                  <a:outerShdw blurRad="38100" dist="38100" dir="2700000" algn="tl">
                    <a:srgbClr val="C0C0C0"/>
                  </a:outerShdw>
                </a:effectLst>
                <a:latin typeface="Agency FB" pitchFamily="34" charset="0"/>
              </a:rPr>
              <a:t>A theory of the electronic structure of molecules in terms of molecular orbitals, that may spread over several atoms or the entire molecule.</a:t>
            </a:r>
          </a:p>
          <a:p>
            <a:pPr marL="495300" indent="-495300">
              <a:defRPr/>
            </a:pPr>
            <a:endParaRPr lang="en-US" sz="1000" b="1">
              <a:effectLst>
                <a:outerShdw blurRad="38100" dist="38100" dir="2700000" algn="tl">
                  <a:srgbClr val="C0C0C0"/>
                </a:outerShdw>
              </a:effectLst>
              <a:latin typeface="Agency FB" pitchFamily="34" charset="0"/>
            </a:endParaRPr>
          </a:p>
          <a:p>
            <a:pPr marL="495300" indent="-495300">
              <a:buFontTx/>
              <a:buAutoNum type="romanLcParenBoth"/>
              <a:defRPr/>
            </a:pPr>
            <a:r>
              <a:rPr lang="en-US" sz="3200" b="1" i="1">
                <a:solidFill>
                  <a:srgbClr val="800000"/>
                </a:solidFill>
                <a:effectLst>
                  <a:outerShdw blurRad="38100" dist="38100" dir="2700000" algn="tl">
                    <a:srgbClr val="C0C0C0"/>
                  </a:outerShdw>
                </a:effectLst>
              </a:rPr>
              <a:t> Assumes electronic structure of molecules    mimics electronic structure of atoms.</a:t>
            </a:r>
          </a:p>
          <a:p>
            <a:pPr marL="495300" indent="-495300">
              <a:buFontTx/>
              <a:buAutoNum type="romanLcParenBoth"/>
              <a:defRPr/>
            </a:pPr>
            <a:r>
              <a:rPr lang="en-US" sz="3200" b="1" i="1">
                <a:effectLst>
                  <a:outerShdw blurRad="38100" dist="38100" dir="2700000" algn="tl">
                    <a:srgbClr val="C0C0C0"/>
                  </a:outerShdw>
                </a:effectLst>
              </a:rPr>
              <a:t> Uses rules similar to Pauli Exclusion Principle.</a:t>
            </a:r>
          </a:p>
          <a:p>
            <a:pPr marL="495300" indent="-495300">
              <a:buFontTx/>
              <a:buAutoNum type="romanLcParenBoth"/>
              <a:defRPr/>
            </a:pPr>
            <a:r>
              <a:rPr lang="en-US" sz="3200" b="1" i="1">
                <a:solidFill>
                  <a:srgbClr val="800000"/>
                </a:solidFill>
                <a:effectLst>
                  <a:outerShdw blurRad="38100" dist="38100" dir="2700000" algn="tl">
                    <a:srgbClr val="C0C0C0"/>
                  </a:outerShdw>
                </a:effectLst>
              </a:rPr>
              <a:t> Molecular orbitals are a combination of atomic orbitals</a:t>
            </a:r>
            <a:r>
              <a:rPr lang="en-US" sz="3200" b="1" i="1">
                <a:effectLst>
                  <a:outerShdw blurRad="38100" dist="38100" dir="2700000" algn="tl">
                    <a:srgbClr val="C0C0C0"/>
                  </a:outerShdw>
                </a:effectLst>
              </a:rPr>
              <a:t>.</a:t>
            </a:r>
          </a:p>
          <a:p>
            <a:pPr marL="495300" indent="-495300">
              <a:buFontTx/>
              <a:buAutoNum type="romanLcParenBoth"/>
              <a:defRPr/>
            </a:pPr>
            <a:r>
              <a:rPr lang="en-US" sz="3200" b="1" i="1">
                <a:effectLst>
                  <a:outerShdw blurRad="38100" dist="38100" dir="2700000" algn="tl">
                    <a:srgbClr val="C0C0C0"/>
                  </a:outerShdw>
                </a:effectLst>
              </a:rPr>
              <a:t> Orbital interactions are dependent on</a:t>
            </a:r>
          </a:p>
          <a:p>
            <a:pPr marL="495300" indent="-495300">
              <a:defRPr/>
            </a:pPr>
            <a:r>
              <a:rPr lang="en-US" sz="3200" b="1" i="1">
                <a:effectLst>
                  <a:outerShdw blurRad="38100" dist="38100" dir="2700000" algn="tl">
                    <a:srgbClr val="C0C0C0"/>
                  </a:outerShdw>
                </a:effectLst>
              </a:rPr>
              <a:t>		(a)  energy difference between orbitals</a:t>
            </a:r>
          </a:p>
          <a:p>
            <a:pPr marL="495300" indent="-495300">
              <a:defRPr/>
            </a:pPr>
            <a:r>
              <a:rPr lang="en-US" sz="3200" b="1" i="1">
                <a:effectLst>
                  <a:outerShdw blurRad="38100" dist="38100" dir="2700000" algn="tl">
                    <a:srgbClr val="C0C0C0"/>
                  </a:outerShdw>
                </a:effectLst>
              </a:rPr>
              <a:t>		(b)  magnitude of overlap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174625"/>
            <a:ext cx="8915400" cy="6315075"/>
          </a:xfrm>
          <a:prstGeom prst="rect">
            <a:avLst/>
          </a:prstGeom>
          <a:noFill/>
          <a:ln w="9525">
            <a:noFill/>
            <a:miter lim="800000"/>
            <a:headEnd/>
            <a:tailEnd/>
          </a:ln>
          <a:effectLst/>
        </p:spPr>
        <p:txBody>
          <a:bodyPr>
            <a:spAutoFit/>
          </a:bodyPr>
          <a:lstStyle/>
          <a:p>
            <a:pPr marL="495300" indent="-495300" algn="ctr">
              <a:defRPr/>
            </a:pPr>
            <a:r>
              <a:rPr lang="en-US" sz="3600" b="1">
                <a:solidFill>
                  <a:srgbClr val="800000"/>
                </a:solidFill>
                <a:effectLst>
                  <a:outerShdw blurRad="38100" dist="38100" dir="2700000" algn="tl">
                    <a:srgbClr val="C0C0C0"/>
                  </a:outerShdw>
                </a:effectLst>
                <a:latin typeface="Agency FB" pitchFamily="34" charset="0"/>
              </a:rPr>
              <a:t>M</a:t>
            </a:r>
            <a:r>
              <a:rPr lang="en-US" sz="3600" b="1">
                <a:effectLst>
                  <a:outerShdw blurRad="38100" dist="38100" dir="2700000" algn="tl">
                    <a:srgbClr val="C0C0C0"/>
                  </a:outerShdw>
                </a:effectLst>
                <a:latin typeface="Agency FB" pitchFamily="34" charset="0"/>
              </a:rPr>
              <a:t>olecular </a:t>
            </a:r>
            <a:r>
              <a:rPr lang="en-US" sz="3600" b="1">
                <a:solidFill>
                  <a:srgbClr val="800000"/>
                </a:solidFill>
                <a:effectLst>
                  <a:outerShdw blurRad="38100" dist="38100" dir="2700000" algn="tl">
                    <a:srgbClr val="C0C0C0"/>
                  </a:outerShdw>
                </a:effectLst>
                <a:latin typeface="Agency FB" pitchFamily="34" charset="0"/>
              </a:rPr>
              <a:t>O</a:t>
            </a:r>
            <a:r>
              <a:rPr lang="en-US" sz="3600" b="1">
                <a:effectLst>
                  <a:outerShdw blurRad="38100" dist="38100" dir="2700000" algn="tl">
                    <a:srgbClr val="C0C0C0"/>
                  </a:outerShdw>
                </a:effectLst>
                <a:latin typeface="Agency FB" pitchFamily="34" charset="0"/>
              </a:rPr>
              <a:t>rbital </a:t>
            </a:r>
            <a:r>
              <a:rPr lang="en-US" sz="3600" b="1">
                <a:solidFill>
                  <a:srgbClr val="800000"/>
                </a:solidFill>
                <a:effectLst>
                  <a:outerShdw blurRad="38100" dist="38100" dir="2700000" algn="tl">
                    <a:srgbClr val="C0C0C0"/>
                  </a:outerShdw>
                </a:effectLst>
                <a:latin typeface="Agency FB" pitchFamily="34" charset="0"/>
              </a:rPr>
              <a:t>T</a:t>
            </a:r>
            <a:r>
              <a:rPr lang="en-US" sz="3600" b="1">
                <a:effectLst>
                  <a:outerShdw blurRad="38100" dist="38100" dir="2700000" algn="tl">
                    <a:srgbClr val="C0C0C0"/>
                  </a:outerShdw>
                </a:effectLst>
                <a:latin typeface="Agency FB" pitchFamily="34" charset="0"/>
              </a:rPr>
              <a:t>heory</a:t>
            </a:r>
          </a:p>
          <a:p>
            <a:pPr marL="495300" indent="-495300" algn="ctr">
              <a:defRPr/>
            </a:pPr>
            <a:r>
              <a:rPr lang="en-US" sz="3600" b="1">
                <a:effectLst>
                  <a:outerShdw blurRad="38100" dist="38100" dir="2700000" algn="tl">
                    <a:srgbClr val="C0C0C0"/>
                  </a:outerShdw>
                </a:effectLst>
              </a:rPr>
              <a:t>H  +  H  </a:t>
            </a:r>
            <a:r>
              <a:rPr lang="en-US" sz="3600" b="1">
                <a:effectLst>
                  <a:outerShdw blurRad="38100" dist="38100" dir="2700000" algn="tl">
                    <a:srgbClr val="C0C0C0"/>
                  </a:outerShdw>
                </a:effectLst>
                <a:cs typeface="Times New Roman" pitchFamily="18" charset="0"/>
              </a:rPr>
              <a:t>→  H – H</a:t>
            </a:r>
          </a:p>
          <a:p>
            <a:pPr marL="495300" indent="-495300" algn="ctr">
              <a:defRPr/>
            </a:pPr>
            <a:r>
              <a:rPr lang="en-US" sz="2800" b="1">
                <a:effectLst>
                  <a:outerShdw blurRad="38100" dist="38100" dir="2700000" algn="tl">
                    <a:srgbClr val="C0C0C0"/>
                  </a:outerShdw>
                </a:effectLst>
                <a:cs typeface="Times New Roman" pitchFamily="18" charset="0"/>
              </a:rPr>
              <a:t>1s</a:t>
            </a:r>
            <a:r>
              <a:rPr lang="en-US" sz="2800" b="1" baseline="30000">
                <a:effectLst>
                  <a:outerShdw blurRad="38100" dist="38100" dir="2700000" algn="tl">
                    <a:srgbClr val="C0C0C0"/>
                  </a:outerShdw>
                </a:effectLst>
                <a:cs typeface="Times New Roman" pitchFamily="18" charset="0"/>
              </a:rPr>
              <a:t>1</a:t>
            </a:r>
            <a:r>
              <a:rPr lang="en-US" sz="2800" b="1">
                <a:effectLst>
                  <a:outerShdw blurRad="38100" dist="38100" dir="2700000" algn="tl">
                    <a:srgbClr val="C0C0C0"/>
                  </a:outerShdw>
                </a:effectLst>
                <a:cs typeface="Times New Roman" pitchFamily="18" charset="0"/>
              </a:rPr>
              <a:t>	     1s</a:t>
            </a:r>
            <a:r>
              <a:rPr lang="en-US" sz="2800" b="1" baseline="30000">
                <a:effectLst>
                  <a:outerShdw blurRad="38100" dist="38100" dir="2700000" algn="tl">
                    <a:srgbClr val="C0C0C0"/>
                  </a:outerShdw>
                </a:effectLst>
                <a:cs typeface="Times New Roman" pitchFamily="18" charset="0"/>
              </a:rPr>
              <a:t>1</a:t>
            </a:r>
            <a:r>
              <a:rPr lang="en-US" sz="2800" b="1">
                <a:effectLst>
                  <a:outerShdw blurRad="38100" dist="38100" dir="2700000" algn="tl">
                    <a:srgbClr val="C0C0C0"/>
                  </a:outerShdw>
                </a:effectLst>
                <a:cs typeface="Times New Roman" pitchFamily="18" charset="0"/>
              </a:rPr>
              <a:t>	  	1s</a:t>
            </a:r>
            <a:r>
              <a:rPr lang="en-US" sz="2800" b="1" baseline="30000">
                <a:effectLst>
                  <a:outerShdw blurRad="38100" dist="38100" dir="2700000" algn="tl">
                    <a:srgbClr val="C0C0C0"/>
                  </a:outerShdw>
                </a:effectLst>
                <a:cs typeface="Times New Roman" pitchFamily="18" charset="0"/>
              </a:rPr>
              <a:t>2</a:t>
            </a:r>
          </a:p>
          <a:p>
            <a:pPr marL="495300" indent="-495300">
              <a:defRPr/>
            </a:pPr>
            <a:endParaRPr lang="en-US" sz="2800" b="1">
              <a:effectLst>
                <a:outerShdw blurRad="38100" dist="38100" dir="2700000" algn="tl">
                  <a:srgbClr val="C0C0C0"/>
                </a:outerShdw>
              </a:effectLst>
              <a:latin typeface="Symbol" pitchFamily="18" charset="2"/>
              <a:cs typeface="Times New Roman" pitchFamily="18" charset="0"/>
            </a:endParaRPr>
          </a:p>
          <a:p>
            <a:pPr marL="495300" indent="-495300">
              <a:defRPr/>
            </a:pPr>
            <a:r>
              <a:rPr lang="en-US" sz="2800" b="1">
                <a:effectLst>
                  <a:outerShdw blurRad="38100" dist="38100" dir="2700000" algn="tl">
                    <a:srgbClr val="C0C0C0"/>
                  </a:outerShdw>
                </a:effectLst>
                <a:latin typeface="Symbol" pitchFamily="18" charset="2"/>
                <a:cs typeface="Times New Roman" pitchFamily="18" charset="0"/>
              </a:rPr>
              <a:t>Y</a:t>
            </a:r>
            <a:r>
              <a:rPr lang="en-US" sz="2800" b="1" baseline="-25000">
                <a:effectLst>
                  <a:outerShdw blurRad="38100" dist="38100" dir="2700000" algn="tl">
                    <a:srgbClr val="C0C0C0"/>
                  </a:outerShdw>
                </a:effectLst>
                <a:cs typeface="Times New Roman" pitchFamily="18" charset="0"/>
              </a:rPr>
              <a:t>1s</a:t>
            </a:r>
            <a:r>
              <a:rPr lang="en-US" sz="2800" b="1">
                <a:effectLst>
                  <a:outerShdw blurRad="38100" dist="38100" dir="2700000" algn="tl">
                    <a:srgbClr val="C0C0C0"/>
                  </a:outerShdw>
                </a:effectLst>
                <a:cs typeface="Times New Roman" pitchFamily="18" charset="0"/>
              </a:rPr>
              <a:t>   + </a:t>
            </a:r>
            <a:r>
              <a:rPr lang="en-US" sz="2800" b="1">
                <a:effectLst>
                  <a:outerShdw blurRad="38100" dist="38100" dir="2700000" algn="tl">
                    <a:srgbClr val="C0C0C0"/>
                  </a:outerShdw>
                </a:effectLst>
                <a:latin typeface="Symbol" pitchFamily="18" charset="2"/>
              </a:rPr>
              <a:t>Y</a:t>
            </a:r>
            <a:r>
              <a:rPr lang="en-US" sz="2800" b="1" baseline="-25000">
                <a:effectLst>
                  <a:outerShdw blurRad="38100" dist="38100" dir="2700000" algn="tl">
                    <a:srgbClr val="C0C0C0"/>
                  </a:outerShdw>
                </a:effectLst>
                <a:cs typeface="Times New Roman" pitchFamily="18" charset="0"/>
              </a:rPr>
              <a:t>1s</a:t>
            </a:r>
            <a:r>
              <a:rPr lang="en-US" sz="2800" b="1">
                <a:effectLst>
                  <a:outerShdw blurRad="38100" dist="38100" dir="2700000" algn="tl">
                    <a:srgbClr val="C0C0C0"/>
                  </a:outerShdw>
                </a:effectLst>
                <a:cs typeface="Times New Roman" pitchFamily="18" charset="0"/>
              </a:rPr>
              <a:t> </a:t>
            </a:r>
            <a:r>
              <a:rPr lang="en-US" b="1">
                <a:effectLst>
                  <a:outerShdw blurRad="38100" dist="38100" dir="2700000" algn="tl">
                    <a:srgbClr val="C0C0C0"/>
                  </a:outerShdw>
                </a:effectLst>
              </a:rPr>
              <a:t>≡</a:t>
            </a:r>
            <a:r>
              <a:rPr lang="en-US" sz="2800" b="1">
                <a:effectLst>
                  <a:outerShdw blurRad="38100" dist="38100" dir="2700000" algn="tl">
                    <a:srgbClr val="C0C0C0"/>
                  </a:outerShdw>
                </a:effectLst>
                <a:cs typeface="Times New Roman" pitchFamily="18" charset="0"/>
              </a:rPr>
              <a:t> electrons found between 2 nuclei » Bonding orbitals!</a:t>
            </a:r>
          </a:p>
          <a:p>
            <a:pPr marL="495300" indent="-495300">
              <a:defRPr/>
            </a:pPr>
            <a:endParaRPr lang="en-US" sz="2800" b="1">
              <a:effectLst>
                <a:outerShdw blurRad="38100" dist="38100" dir="2700000" algn="tl">
                  <a:srgbClr val="C0C0C0"/>
                </a:outerShdw>
              </a:effectLst>
              <a:cs typeface="Times New Roman" pitchFamily="18" charset="0"/>
            </a:endParaRPr>
          </a:p>
          <a:p>
            <a:pPr marL="495300" indent="-495300">
              <a:defRPr/>
            </a:pPr>
            <a:r>
              <a:rPr lang="en-US" sz="2800" b="1">
                <a:effectLst>
                  <a:outerShdw blurRad="38100" dist="38100" dir="2700000" algn="tl">
                    <a:srgbClr val="C0C0C0"/>
                  </a:outerShdw>
                </a:effectLst>
                <a:latin typeface="Symbol" pitchFamily="18" charset="2"/>
              </a:rPr>
              <a:t>Y</a:t>
            </a:r>
            <a:r>
              <a:rPr lang="en-US" sz="2800" b="1" baseline="-25000">
                <a:effectLst>
                  <a:outerShdw blurRad="38100" dist="38100" dir="2700000" algn="tl">
                    <a:srgbClr val="C0C0C0"/>
                  </a:outerShdw>
                </a:effectLst>
              </a:rPr>
              <a:t>1s</a:t>
            </a:r>
            <a:r>
              <a:rPr lang="en-US" sz="2800" b="1">
                <a:effectLst>
                  <a:outerShdw blurRad="38100" dist="38100" dir="2700000" algn="tl">
                    <a:srgbClr val="C0C0C0"/>
                  </a:outerShdw>
                </a:effectLst>
              </a:rPr>
              <a:t>   -  </a:t>
            </a:r>
            <a:r>
              <a:rPr lang="en-US" sz="2800" b="1">
                <a:effectLst>
                  <a:outerShdw blurRad="38100" dist="38100" dir="2700000" algn="tl">
                    <a:srgbClr val="C0C0C0"/>
                  </a:outerShdw>
                </a:effectLst>
                <a:latin typeface="Symbol" pitchFamily="18" charset="2"/>
              </a:rPr>
              <a:t>Y</a:t>
            </a:r>
            <a:r>
              <a:rPr lang="en-US" sz="2800" b="1" baseline="-25000">
                <a:effectLst>
                  <a:outerShdw blurRad="38100" dist="38100" dir="2700000" algn="tl">
                    <a:srgbClr val="C0C0C0"/>
                  </a:outerShdw>
                </a:effectLst>
              </a:rPr>
              <a:t>1s</a:t>
            </a:r>
            <a:r>
              <a:rPr lang="en-US" sz="2800" b="1">
                <a:effectLst>
                  <a:outerShdw blurRad="38100" dist="38100" dir="2700000" algn="tl">
                    <a:srgbClr val="C0C0C0"/>
                  </a:outerShdw>
                </a:effectLst>
              </a:rPr>
              <a:t> ≡ electrons found eleswhere » Antibonding orbitals *</a:t>
            </a:r>
          </a:p>
          <a:p>
            <a:pPr marL="495300" indent="-495300">
              <a:defRPr/>
            </a:pPr>
            <a:r>
              <a:rPr lang="en-US" sz="2800" b="1">
                <a:effectLst>
                  <a:outerShdw blurRad="38100" dist="38100" dir="2700000" algn="tl">
                    <a:srgbClr val="C0C0C0"/>
                  </a:outerShdw>
                </a:effectLst>
              </a:rPr>
              <a:t>		  		  </a:t>
            </a:r>
            <a:r>
              <a:rPr lang="en-US" sz="2800" b="1" baseline="-25000">
                <a:effectLst>
                  <a:outerShdw blurRad="38100" dist="38100" dir="2700000" algn="tl">
                    <a:srgbClr val="C0C0C0"/>
                  </a:outerShdw>
                </a:effectLst>
              </a:rPr>
              <a:t>ground state</a:t>
            </a:r>
          </a:p>
          <a:p>
            <a:pPr marL="495300" indent="-495300">
              <a:defRPr/>
            </a:pPr>
            <a:r>
              <a:rPr lang="en-US" sz="2800" b="1">
                <a:effectLst>
                  <a:outerShdw blurRad="38100" dist="38100" dir="2700000" algn="tl">
                    <a:srgbClr val="C0C0C0"/>
                  </a:outerShdw>
                </a:effectLst>
              </a:rPr>
              <a:t>				      ___</a:t>
            </a:r>
          </a:p>
          <a:p>
            <a:pPr marL="495300" indent="-495300">
              <a:defRPr/>
            </a:pPr>
            <a:r>
              <a:rPr lang="en-US" sz="2800" b="1">
                <a:effectLst>
                  <a:outerShdw blurRad="38100" dist="38100" dir="2700000" algn="tl">
                    <a:srgbClr val="C0C0C0"/>
                  </a:outerShdw>
                </a:effectLst>
              </a:rPr>
              <a:t>			  ___	       </a:t>
            </a:r>
            <a:r>
              <a:rPr lang="en-US" sz="2800" b="1">
                <a:effectLst>
                  <a:outerShdw blurRad="38100" dist="38100" dir="2700000" algn="tl">
                    <a:srgbClr val="C0C0C0"/>
                  </a:outerShdw>
                </a:effectLst>
                <a:latin typeface="Symbol" pitchFamily="18" charset="2"/>
              </a:rPr>
              <a:t>s</a:t>
            </a:r>
            <a:r>
              <a:rPr lang="en-US" sz="2800" b="1" baseline="-25000">
                <a:effectLst>
                  <a:outerShdw blurRad="38100" dist="38100" dir="2700000" algn="tl">
                    <a:srgbClr val="C0C0C0"/>
                  </a:outerShdw>
                </a:effectLst>
              </a:rPr>
              <a:t>1s</a:t>
            </a:r>
            <a:r>
              <a:rPr lang="en-US" sz="2800" b="1">
                <a:effectLst>
                  <a:outerShdw blurRad="38100" dist="38100" dir="2700000" algn="tl">
                    <a:srgbClr val="C0C0C0"/>
                  </a:outerShdw>
                </a:effectLst>
              </a:rPr>
              <a:t>*	____</a:t>
            </a:r>
          </a:p>
          <a:p>
            <a:pPr marL="495300" indent="-495300">
              <a:defRPr/>
            </a:pPr>
            <a:r>
              <a:rPr lang="en-US" sz="2800" b="1">
                <a:effectLst>
                  <a:outerShdw blurRad="38100" dist="38100" dir="2700000" algn="tl">
                    <a:srgbClr val="C0C0C0"/>
                  </a:outerShdw>
                </a:effectLst>
                <a:cs typeface="Times New Roman" pitchFamily="18" charset="0"/>
              </a:rPr>
              <a:t>			    1s	      ___	  1s</a:t>
            </a:r>
          </a:p>
          <a:p>
            <a:pPr marL="495300" indent="-495300">
              <a:defRPr/>
            </a:pPr>
            <a:r>
              <a:rPr lang="en-US" sz="2800" b="1" i="1">
                <a:effectLst>
                  <a:outerShdw blurRad="38100" dist="38100" dir="2700000" algn="tl">
                    <a:srgbClr val="C0C0C0"/>
                  </a:outerShdw>
                </a:effectLst>
                <a:cs typeface="Times New Roman" pitchFamily="18" charset="0"/>
              </a:rPr>
              <a:t>				       </a:t>
            </a:r>
            <a:r>
              <a:rPr lang="en-US" sz="2800" b="1" i="1">
                <a:effectLst>
                  <a:outerShdw blurRad="38100" dist="38100" dir="2700000" algn="tl">
                    <a:srgbClr val="C0C0C0"/>
                  </a:outerShdw>
                </a:effectLst>
                <a:latin typeface="Symbol" pitchFamily="18" charset="2"/>
                <a:cs typeface="Times New Roman" pitchFamily="18" charset="0"/>
              </a:rPr>
              <a:t>s</a:t>
            </a:r>
            <a:r>
              <a:rPr lang="en-US" sz="2800" b="1" i="1" baseline="-25000">
                <a:effectLst>
                  <a:outerShdw blurRad="38100" dist="38100" dir="2700000" algn="tl">
                    <a:srgbClr val="C0C0C0"/>
                  </a:outerShdw>
                </a:effectLst>
                <a:cs typeface="Times New Roman" pitchFamily="18" charset="0"/>
              </a:rPr>
              <a:t>1s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152400"/>
            <a:ext cx="8915400" cy="6427788"/>
          </a:xfrm>
          <a:prstGeom prst="rect">
            <a:avLst/>
          </a:prstGeom>
          <a:noFill/>
          <a:ln w="9525">
            <a:noFill/>
            <a:miter lim="800000"/>
            <a:headEnd/>
            <a:tailEnd/>
          </a:ln>
          <a:effectLst/>
        </p:spPr>
        <p:txBody>
          <a:bodyPr>
            <a:spAutoFit/>
          </a:bodyPr>
          <a:lstStyle/>
          <a:p>
            <a:pPr>
              <a:defRPr/>
            </a:pPr>
            <a:r>
              <a:rPr lang="en-US" sz="3200" b="1" dirty="0">
                <a:solidFill>
                  <a:srgbClr val="660066"/>
                </a:solidFill>
                <a:latin typeface="Agency FB" pitchFamily="34" charset="0"/>
              </a:rPr>
              <a:t>The following vocabulary terms are crucial in terms of understanding of Molecular Orbital (MO) Theory.  Consider the following:</a:t>
            </a:r>
            <a:endParaRPr lang="en-US" sz="3200" b="1" dirty="0">
              <a:latin typeface="Agency FB" pitchFamily="34" charset="0"/>
            </a:endParaRPr>
          </a:p>
          <a:p>
            <a:pPr>
              <a:defRPr/>
            </a:pPr>
            <a:endParaRPr lang="en-US" sz="3200" b="1" dirty="0">
              <a:latin typeface="Agency FB" pitchFamily="34" charset="0"/>
            </a:endParaRPr>
          </a:p>
          <a:p>
            <a:pPr>
              <a:defRPr/>
            </a:pPr>
            <a:r>
              <a:rPr lang="en-US" sz="3200" b="1" dirty="0"/>
              <a:t>1.  </a:t>
            </a:r>
            <a:r>
              <a:rPr lang="en-US" sz="3200" b="1" u="sng" dirty="0">
                <a:solidFill>
                  <a:srgbClr val="663300"/>
                </a:solidFill>
              </a:rPr>
              <a:t>bonding molecular </a:t>
            </a:r>
            <a:r>
              <a:rPr lang="en-US" sz="3200" b="1" u="sng" dirty="0" err="1">
                <a:solidFill>
                  <a:srgbClr val="663300"/>
                </a:solidFill>
              </a:rPr>
              <a:t>orbitals</a:t>
            </a:r>
            <a:r>
              <a:rPr lang="en-US" sz="3200" b="1" dirty="0"/>
              <a:t>: </a:t>
            </a:r>
            <a:r>
              <a:rPr lang="en-US" sz="3200" b="1" i="1" dirty="0">
                <a:solidFill>
                  <a:srgbClr val="CC0066"/>
                </a:solidFill>
              </a:rPr>
              <a:t>lower</a:t>
            </a:r>
            <a:r>
              <a:rPr lang="en-US" sz="3200" b="1" dirty="0">
                <a:solidFill>
                  <a:srgbClr val="CC0066"/>
                </a:solidFill>
              </a:rPr>
              <a:t> in energy than the atomic </a:t>
            </a:r>
            <a:r>
              <a:rPr lang="en-US" sz="3200" b="1" dirty="0" err="1">
                <a:solidFill>
                  <a:srgbClr val="CC0066"/>
                </a:solidFill>
              </a:rPr>
              <a:t>orbitals</a:t>
            </a:r>
            <a:r>
              <a:rPr lang="en-US" sz="3200" b="1" dirty="0">
                <a:solidFill>
                  <a:srgbClr val="CC0066"/>
                </a:solidFill>
              </a:rPr>
              <a:t> of which it is composed.  Electrons in this type of orbital favor the molecule; that is, they will favor bonding.</a:t>
            </a:r>
          </a:p>
          <a:p>
            <a:pPr>
              <a:defRPr/>
            </a:pPr>
            <a:endParaRPr lang="en-US" sz="3200" b="1" dirty="0">
              <a:solidFill>
                <a:srgbClr val="CC0066"/>
              </a:solidFill>
            </a:endParaRPr>
          </a:p>
          <a:p>
            <a:pPr>
              <a:defRPr/>
            </a:pPr>
            <a:r>
              <a:rPr lang="en-US" sz="3200" b="1" dirty="0"/>
              <a:t>2.  </a:t>
            </a:r>
            <a:r>
              <a:rPr lang="en-US" sz="3200" b="1" u="sng" dirty="0" err="1">
                <a:solidFill>
                  <a:srgbClr val="663300"/>
                </a:solidFill>
              </a:rPr>
              <a:t>antibonding</a:t>
            </a:r>
            <a:r>
              <a:rPr lang="en-US" sz="3200" b="1" u="sng" dirty="0">
                <a:solidFill>
                  <a:srgbClr val="663300"/>
                </a:solidFill>
              </a:rPr>
              <a:t> molecular </a:t>
            </a:r>
            <a:r>
              <a:rPr lang="en-US" sz="3200" b="1" u="sng" dirty="0" err="1">
                <a:solidFill>
                  <a:srgbClr val="663300"/>
                </a:solidFill>
              </a:rPr>
              <a:t>orbitals</a:t>
            </a:r>
            <a:r>
              <a:rPr lang="en-US" sz="3200" b="1" dirty="0"/>
              <a:t>: </a:t>
            </a:r>
            <a:r>
              <a:rPr lang="en-US" sz="3200" b="1" i="1" dirty="0">
                <a:solidFill>
                  <a:srgbClr val="CC00CC"/>
                </a:solidFill>
              </a:rPr>
              <a:t>higher</a:t>
            </a:r>
            <a:r>
              <a:rPr lang="en-US" sz="3200" b="1" dirty="0">
                <a:solidFill>
                  <a:srgbClr val="CC00CC"/>
                </a:solidFill>
              </a:rPr>
              <a:t> in energy than the atomic </a:t>
            </a:r>
            <a:r>
              <a:rPr lang="en-US" sz="3200" b="1" dirty="0" err="1">
                <a:solidFill>
                  <a:srgbClr val="CC00CC"/>
                </a:solidFill>
              </a:rPr>
              <a:t>orbitals</a:t>
            </a:r>
            <a:r>
              <a:rPr lang="en-US" sz="3200" b="1" dirty="0">
                <a:solidFill>
                  <a:srgbClr val="CC00CC"/>
                </a:solidFill>
              </a:rPr>
              <a:t> of</a:t>
            </a:r>
            <a:r>
              <a:rPr lang="en-US" sz="3200" b="1" dirty="0"/>
              <a:t> </a:t>
            </a:r>
            <a:r>
              <a:rPr lang="en-US" sz="3200" b="1" dirty="0">
                <a:solidFill>
                  <a:srgbClr val="CC00CC"/>
                </a:solidFill>
              </a:rPr>
              <a:t>which it is composed.  Electrons in this type of orbital will favor the separated atoms.</a:t>
            </a:r>
            <a:r>
              <a:rPr lang="en-US" sz="2800" b="1" dirty="0">
                <a:solidFill>
                  <a:srgbClr val="CC0066"/>
                </a:solidFill>
              </a:rPr>
              <a:t> </a:t>
            </a:r>
            <a:r>
              <a:rPr lang="en-US" sz="2800" b="1" dirty="0">
                <a:solidFill>
                  <a:srgbClr val="CC0099"/>
                </a:solidFill>
                <a:effectLst>
                  <a:outerShdw blurRad="38100" dist="38100" dir="2700000" algn="tl">
                    <a:srgbClr val="C0C0C0"/>
                  </a:outerShdw>
                </a:effectLst>
              </a:rPr>
              <a:t>Unstable but can exist!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36525" y="0"/>
            <a:ext cx="9007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a:p>
            <a:r>
              <a:rPr lang="en-US" altLang="en-US" b="1">
                <a:solidFill>
                  <a:srgbClr val="000066"/>
                </a:solidFill>
              </a:rPr>
              <a:t>Consider the MO diagrams for the diatomic molecules and ions of the first-period elements:</a:t>
            </a:r>
            <a:endParaRPr lang="en-US" altLang="en-US"/>
          </a:p>
        </p:txBody>
      </p:sp>
      <p:graphicFrame>
        <p:nvGraphicFramePr>
          <p:cNvPr id="55299" name="Object 3"/>
          <p:cNvGraphicFramePr>
            <a:graphicFrameLocks noChangeAspect="1"/>
          </p:cNvGraphicFramePr>
          <p:nvPr/>
        </p:nvGraphicFramePr>
        <p:xfrm>
          <a:off x="228600" y="1447800"/>
          <a:ext cx="8610600" cy="5181600"/>
        </p:xfrm>
        <a:graphic>
          <a:graphicData uri="http://schemas.openxmlformats.org/presentationml/2006/ole">
            <mc:AlternateContent xmlns:mc="http://schemas.openxmlformats.org/markup-compatibility/2006">
              <mc:Choice xmlns:v="urn:schemas-microsoft-com:vml" Requires="v">
                <p:oleObj spid="_x0000_s55300" r:id="rId4" imgW="5468112" imgH="2185416" progId="">
                  <p:embed/>
                </p:oleObj>
              </mc:Choice>
              <mc:Fallback>
                <p:oleObj r:id="rId4" imgW="5468112" imgH="218541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228600"/>
            <a:ext cx="8686800" cy="6370638"/>
          </a:xfrm>
          <a:prstGeom prst="rect">
            <a:avLst/>
          </a:prstGeom>
          <a:noFill/>
          <a:ln w="9525">
            <a:noFill/>
            <a:miter lim="800000"/>
            <a:headEnd/>
            <a:tailEnd/>
          </a:ln>
          <a:effectLst/>
        </p:spPr>
        <p:txBody>
          <a:bodyPr>
            <a:spAutoFit/>
          </a:bodyPr>
          <a:lstStyle/>
          <a:p>
            <a:pPr>
              <a:defRPr/>
            </a:pPr>
            <a:r>
              <a:rPr lang="en-US" sz="2800" b="1">
                <a:solidFill>
                  <a:srgbClr val="660066"/>
                </a:solidFill>
                <a:latin typeface="Agency FB" pitchFamily="34" charset="0"/>
              </a:rPr>
              <a:t>The following vocabulary terms are crucial in terms of understanding of Molecular Orbital (MO) Theory.  Consider the following:</a:t>
            </a:r>
            <a:endParaRPr lang="en-US" sz="2800" b="1">
              <a:latin typeface="Agency FB" pitchFamily="34" charset="0"/>
            </a:endParaRPr>
          </a:p>
          <a:p>
            <a:pPr>
              <a:defRPr/>
            </a:pPr>
            <a:endParaRPr lang="en-US" sz="1200" b="1">
              <a:latin typeface="Agency FB" pitchFamily="34" charset="0"/>
            </a:endParaRPr>
          </a:p>
          <a:p>
            <a:pPr>
              <a:defRPr/>
            </a:pPr>
            <a:r>
              <a:rPr lang="en-US" sz="3200" b="1"/>
              <a:t>3.   </a:t>
            </a:r>
            <a:r>
              <a:rPr lang="en-US" sz="3200" b="1" u="sng">
                <a:solidFill>
                  <a:srgbClr val="663300"/>
                </a:solidFill>
              </a:rPr>
              <a:t>bond order</a:t>
            </a:r>
            <a:r>
              <a:rPr lang="en-US" sz="3200" b="1"/>
              <a:t>: </a:t>
            </a:r>
            <a:r>
              <a:rPr lang="en-US" sz="3200" b="1">
                <a:solidFill>
                  <a:srgbClr val="CC0066"/>
                </a:solidFill>
              </a:rPr>
              <a:t>the difference between the number of bonding electrons and the number of antibonding electrons, divided by 2.  Bond order is an indication of strength</a:t>
            </a:r>
            <a:r>
              <a:rPr lang="en-US" sz="3200" b="1" i="1">
                <a:solidFill>
                  <a:srgbClr val="CC0066"/>
                </a:solidFill>
              </a:rPr>
              <a:t>.</a:t>
            </a:r>
          </a:p>
          <a:p>
            <a:pPr algn="ctr">
              <a:defRPr/>
            </a:pPr>
            <a:endParaRPr lang="en-US" sz="3200" b="1">
              <a:solidFill>
                <a:schemeClr val="tx2"/>
              </a:solidFill>
              <a:effectLst>
                <a:outerShdw blurRad="38100" dist="38100" dir="2700000" algn="tl">
                  <a:srgbClr val="C0C0C0"/>
                </a:outerShdw>
              </a:effectLst>
              <a:latin typeface="Arial" charset="0"/>
            </a:endParaRPr>
          </a:p>
          <a:p>
            <a:pPr algn="ctr">
              <a:defRPr/>
            </a:pPr>
            <a:r>
              <a:rPr lang="en-US" sz="3200" b="1">
                <a:solidFill>
                  <a:schemeClr val="tx2"/>
                </a:solidFill>
                <a:effectLst>
                  <a:outerShdw blurRad="38100" dist="38100" dir="2700000" algn="tl">
                    <a:srgbClr val="C0C0C0"/>
                  </a:outerShdw>
                </a:effectLst>
                <a:latin typeface="Arial" charset="0"/>
              </a:rPr>
              <a:t>B.O. = ½ (n</a:t>
            </a:r>
            <a:r>
              <a:rPr lang="en-US" sz="3200" b="1" baseline="-25000">
                <a:solidFill>
                  <a:schemeClr val="tx2"/>
                </a:solidFill>
                <a:effectLst>
                  <a:outerShdw blurRad="38100" dist="38100" dir="2700000" algn="tl">
                    <a:srgbClr val="C0C0C0"/>
                  </a:outerShdw>
                </a:effectLst>
                <a:latin typeface="Arial" charset="0"/>
              </a:rPr>
              <a:t>b</a:t>
            </a:r>
            <a:r>
              <a:rPr lang="en-US" sz="3200" b="1">
                <a:solidFill>
                  <a:schemeClr val="tx2"/>
                </a:solidFill>
                <a:effectLst>
                  <a:outerShdw blurRad="38100" dist="38100" dir="2700000" algn="tl">
                    <a:srgbClr val="C0C0C0"/>
                  </a:outerShdw>
                </a:effectLst>
                <a:latin typeface="Arial" charset="0"/>
              </a:rPr>
              <a:t> – n</a:t>
            </a:r>
            <a:r>
              <a:rPr lang="en-US" sz="3200" b="1" baseline="-25000">
                <a:solidFill>
                  <a:schemeClr val="tx2"/>
                </a:solidFill>
                <a:effectLst>
                  <a:outerShdw blurRad="38100" dist="38100" dir="2700000" algn="tl">
                    <a:srgbClr val="C0C0C0"/>
                  </a:outerShdw>
                </a:effectLst>
                <a:latin typeface="Arial" charset="0"/>
              </a:rPr>
              <a:t>a</a:t>
            </a:r>
            <a:r>
              <a:rPr lang="en-US" sz="3200" b="1">
                <a:solidFill>
                  <a:schemeClr val="tx2"/>
                </a:solidFill>
                <a:effectLst>
                  <a:outerShdw blurRad="38100" dist="38100" dir="2700000" algn="tl">
                    <a:srgbClr val="C0C0C0"/>
                  </a:outerShdw>
                </a:effectLst>
                <a:latin typeface="Arial" charset="0"/>
              </a:rPr>
              <a:t>)</a:t>
            </a:r>
          </a:p>
          <a:p>
            <a:pPr algn="ctr">
              <a:defRPr/>
            </a:pPr>
            <a:endParaRPr lang="en-US" sz="2800" b="1">
              <a:solidFill>
                <a:schemeClr val="tx2"/>
              </a:solidFill>
              <a:effectLst>
                <a:outerShdw blurRad="38100" dist="38100" dir="2700000" algn="tl">
                  <a:srgbClr val="C0C0C0"/>
                </a:outerShdw>
              </a:effectLst>
              <a:latin typeface="Arial" charset="0"/>
            </a:endParaRPr>
          </a:p>
          <a:p>
            <a:pPr algn="ctr">
              <a:defRPr/>
            </a:pPr>
            <a:r>
              <a:rPr lang="en-US" sz="2800" b="1">
                <a:solidFill>
                  <a:schemeClr val="tx2"/>
                </a:solidFill>
                <a:effectLst>
                  <a:outerShdw blurRad="38100" dist="38100" dir="2700000" algn="tl">
                    <a:srgbClr val="C0C0C0"/>
                  </a:outerShdw>
                </a:effectLst>
                <a:latin typeface="Arial" charset="0"/>
              </a:rPr>
              <a:t>n</a:t>
            </a:r>
            <a:r>
              <a:rPr lang="en-US" sz="2800" b="1" baseline="-25000">
                <a:solidFill>
                  <a:schemeClr val="tx2"/>
                </a:solidFill>
                <a:effectLst>
                  <a:outerShdw blurRad="38100" dist="38100" dir="2700000" algn="tl">
                    <a:srgbClr val="C0C0C0"/>
                  </a:outerShdw>
                </a:effectLst>
                <a:latin typeface="Arial" charset="0"/>
              </a:rPr>
              <a:t>b</a:t>
            </a:r>
            <a:r>
              <a:rPr lang="en-US" sz="2800" b="1">
                <a:solidFill>
                  <a:schemeClr val="tx2"/>
                </a:solidFill>
                <a:effectLst>
                  <a:outerShdw blurRad="38100" dist="38100" dir="2700000" algn="tl">
                    <a:srgbClr val="C0C0C0"/>
                  </a:outerShdw>
                </a:effectLst>
                <a:latin typeface="Arial" charset="0"/>
              </a:rPr>
              <a:t> = the number of bonding electrons</a:t>
            </a:r>
          </a:p>
          <a:p>
            <a:pPr algn="ctr">
              <a:defRPr/>
            </a:pPr>
            <a:r>
              <a:rPr lang="en-US" sz="2800" b="1">
                <a:solidFill>
                  <a:schemeClr val="tx2"/>
                </a:solidFill>
                <a:effectLst>
                  <a:outerShdw blurRad="38100" dist="38100" dir="2700000" algn="tl">
                    <a:srgbClr val="C0C0C0"/>
                  </a:outerShdw>
                </a:effectLst>
                <a:latin typeface="Arial" charset="0"/>
              </a:rPr>
              <a:t>n</a:t>
            </a:r>
            <a:r>
              <a:rPr lang="en-US" sz="2800" b="1" baseline="-25000">
                <a:solidFill>
                  <a:schemeClr val="tx2"/>
                </a:solidFill>
                <a:effectLst>
                  <a:outerShdw blurRad="38100" dist="38100" dir="2700000" algn="tl">
                    <a:srgbClr val="C0C0C0"/>
                  </a:outerShdw>
                </a:effectLst>
                <a:latin typeface="Arial" charset="0"/>
              </a:rPr>
              <a:t>a</a:t>
            </a:r>
            <a:r>
              <a:rPr lang="en-US" sz="2800" b="1">
                <a:solidFill>
                  <a:schemeClr val="tx2"/>
                </a:solidFill>
                <a:effectLst>
                  <a:outerShdw blurRad="38100" dist="38100" dir="2700000" algn="tl">
                    <a:srgbClr val="C0C0C0"/>
                  </a:outerShdw>
                </a:effectLst>
                <a:latin typeface="Arial" charset="0"/>
              </a:rPr>
              <a:t> = number of antibonding electrons</a:t>
            </a:r>
          </a:p>
          <a:p>
            <a:pPr algn="ctr">
              <a:defRPr/>
            </a:pPr>
            <a:endParaRPr lang="en-US" sz="1200" b="1">
              <a:solidFill>
                <a:schemeClr val="tx2"/>
              </a:solidFill>
              <a:effectLst>
                <a:outerShdw blurRad="38100" dist="38100" dir="2700000" algn="tl">
                  <a:srgbClr val="C0C0C0"/>
                </a:outerShdw>
              </a:effectLst>
              <a:latin typeface="Arial" charset="0"/>
            </a:endParaRPr>
          </a:p>
          <a:p>
            <a:pPr>
              <a:defRPr/>
            </a:pPr>
            <a:r>
              <a:rPr lang="en-US" sz="2800" b="1" i="1">
                <a:solidFill>
                  <a:srgbClr val="800000"/>
                </a:solidFill>
              </a:rPr>
              <a:t>“</a:t>
            </a:r>
            <a:r>
              <a:rPr lang="en-US" sz="2800" b="1" i="1">
                <a:solidFill>
                  <a:srgbClr val="800000"/>
                </a:solidFill>
                <a:effectLst>
                  <a:outerShdw blurRad="38100" dist="38100" dir="2700000" algn="tl">
                    <a:srgbClr val="C0C0C0"/>
                  </a:outerShdw>
                </a:effectLst>
              </a:rPr>
              <a:t>Larger bond orders indicate greater bond strength</a:t>
            </a:r>
            <a:r>
              <a:rPr lang="en-US" sz="2800" b="1">
                <a:solidFill>
                  <a:srgbClr val="800000"/>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95325" y="381000"/>
            <a:ext cx="7772400" cy="1143000"/>
          </a:xfrm>
        </p:spPr>
        <p:txBody>
          <a:bodyPr/>
          <a:lstStyle/>
          <a:p>
            <a:r>
              <a:rPr lang="en-US" altLang="en-US" smtClean="0">
                <a:ea typeface="MS PGothic" panose="020B0600070205080204" pitchFamily="34" charset="-128"/>
              </a:rPr>
              <a:t>Comparison of the Polarity of Two Molecules</a:t>
            </a:r>
          </a:p>
        </p:txBody>
      </p:sp>
      <p:sp>
        <p:nvSpPr>
          <p:cNvPr id="11267" name="Content Placeholder 4"/>
          <p:cNvSpPr>
            <a:spLocks noGrp="1"/>
          </p:cNvSpPr>
          <p:nvPr>
            <p:ph idx="1"/>
          </p:nvPr>
        </p:nvSpPr>
        <p:spPr>
          <a:xfrm>
            <a:off x="457200" y="1600200"/>
            <a:ext cx="3581400" cy="457200"/>
          </a:xfrm>
        </p:spPr>
        <p:txBody>
          <a:bodyPr/>
          <a:lstStyle/>
          <a:p>
            <a:r>
              <a:rPr lang="en-US" altLang="en-US" sz="2600" smtClean="0">
                <a:ea typeface="MS PGothic" panose="020B0600070205080204" pitchFamily="34" charset="-128"/>
              </a:rPr>
              <a:t>A </a:t>
            </a:r>
            <a:r>
              <a:rPr lang="en-US" altLang="en-US" sz="2600" b="1" smtClean="0">
                <a:ea typeface="MS PGothic" panose="020B0600070205080204" pitchFamily="34" charset="-128"/>
              </a:rPr>
              <a:t>nonpolar</a:t>
            </a:r>
            <a:r>
              <a:rPr lang="en-US" altLang="en-US" sz="2600" smtClean="0">
                <a:ea typeface="MS PGothic" panose="020B0600070205080204" pitchFamily="34" charset="-128"/>
              </a:rPr>
              <a:t> molecule</a:t>
            </a:r>
          </a:p>
        </p:txBody>
      </p:sp>
      <p:sp>
        <p:nvSpPr>
          <p:cNvPr id="11268" name="Content Placeholder 5"/>
          <p:cNvSpPr>
            <a:spLocks noGrp="1"/>
          </p:cNvSpPr>
          <p:nvPr>
            <p:ph idx="13"/>
          </p:nvPr>
        </p:nvSpPr>
        <p:spPr>
          <a:xfrm>
            <a:off x="5257800" y="1600200"/>
            <a:ext cx="2971800" cy="457200"/>
          </a:xfrm>
        </p:spPr>
        <p:txBody>
          <a:bodyPr/>
          <a:lstStyle/>
          <a:p>
            <a:r>
              <a:rPr lang="en-US" altLang="en-US" sz="2600" smtClean="0">
                <a:ea typeface="MS PGothic" panose="020B0600070205080204" pitchFamily="34" charset="-128"/>
              </a:rPr>
              <a:t>A</a:t>
            </a:r>
            <a:r>
              <a:rPr lang="en-US" altLang="en-US" sz="2600" b="1" smtClean="0">
                <a:ea typeface="MS PGothic" panose="020B0600070205080204" pitchFamily="34" charset="-128"/>
              </a:rPr>
              <a:t> polar </a:t>
            </a:r>
            <a:r>
              <a:rPr lang="en-US" altLang="en-US" sz="2600" smtClean="0">
                <a:ea typeface="MS PGothic" panose="020B0600070205080204" pitchFamily="34" charset="-128"/>
              </a:rPr>
              <a:t>molecule</a:t>
            </a:r>
          </a:p>
        </p:txBody>
      </p:sp>
      <p:pic>
        <p:nvPicPr>
          <p:cNvPr id="11269" name="Picture 6" descr="A diagram compares electron density in part ay, non-polar and in part b, polar molecule. Part Ay. C O 2, nonpolar. The structure of C O 2 is a C double bonded left and right to O. C has an electronegativity of 2.5 while each O is 3.5. Thus, there are equal and oppositely directed bond dipoles, arrows pointing from a plus sign at the C to each O, giving an overall dipole moment of 0. An electron density model shows C with a low electron density, more positive, and a balanced gradient toward each O leading to high electron density, more negative. Part b. H 2 O, polar. The structure of H 2 O is an O single bonded below, angled left and right, to H. O has an electronegativity of 3.4 while each H is 2.1. Thus, there are bond dipoles, arrows pointing from a plus sign at each H to C, giving an overall dipole moment point up. An electron density model shows O with a high electron density, more negative, and a balanced gradient toward each H leading to low electron density, more posi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138363"/>
            <a:ext cx="75692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0"/>
            <a:ext cx="89154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660066"/>
                </a:solidFill>
                <a:latin typeface="Agency FB" panose="020B0503020202020204" pitchFamily="34" charset="0"/>
              </a:rPr>
              <a:t>The following vocabulary terms are crucial in terms of understanding of Molecular Orbital (MO) Theory.  Consider the following:</a:t>
            </a:r>
            <a:endParaRPr lang="en-US" altLang="en-US" sz="2000" b="1">
              <a:latin typeface="Agency FB" panose="020B0503020202020204" pitchFamily="34" charset="0"/>
            </a:endParaRPr>
          </a:p>
          <a:p>
            <a:endParaRPr lang="en-US" altLang="en-US" sz="1400" b="1"/>
          </a:p>
          <a:p>
            <a:r>
              <a:rPr lang="en-US" altLang="en-US" sz="2800" b="1"/>
              <a:t>4.  </a:t>
            </a:r>
            <a:r>
              <a:rPr lang="en-US" altLang="en-US" sz="2800" b="1" u="sng">
                <a:solidFill>
                  <a:srgbClr val="663300"/>
                </a:solidFill>
              </a:rPr>
              <a:t>sigma (</a:t>
            </a:r>
            <a:r>
              <a:rPr lang="en-US" altLang="en-US" sz="2800" b="1" u="sng">
                <a:solidFill>
                  <a:srgbClr val="663300"/>
                </a:solidFill>
                <a:sym typeface="Symbol" panose="05050102010706020507" pitchFamily="18" charset="2"/>
              </a:rPr>
              <a:t></a:t>
            </a:r>
            <a:r>
              <a:rPr lang="en-US" altLang="en-US" sz="2800" b="1" u="sng">
                <a:solidFill>
                  <a:srgbClr val="663300"/>
                </a:solidFill>
              </a:rPr>
              <a:t>) molecular orbitals</a:t>
            </a:r>
            <a:r>
              <a:rPr lang="en-US" altLang="en-US" sz="2800" b="1">
                <a:solidFill>
                  <a:srgbClr val="660066"/>
                </a:solidFill>
              </a:rPr>
              <a:t>:</a:t>
            </a:r>
            <a:r>
              <a:rPr lang="en-US" altLang="en-US" sz="2800" b="1"/>
              <a:t> </a:t>
            </a:r>
            <a:r>
              <a:rPr lang="en-US" altLang="en-US" sz="2800" b="1">
                <a:solidFill>
                  <a:srgbClr val="CC0066"/>
                </a:solidFill>
              </a:rPr>
              <a:t>The electron probability of both bonding and antibonding molecular orbitals is centered along the line passing through the two nuclei, where the electron probability is the same along any line drawn perpendicular to the bond axis at a given point on the axis.  They are designated </a:t>
            </a:r>
            <a:r>
              <a:rPr lang="en-US" altLang="en-US" sz="2800" b="1">
                <a:solidFill>
                  <a:srgbClr val="CC0066"/>
                </a:solidFill>
                <a:sym typeface="Symbol" panose="05050102010706020507" pitchFamily="18" charset="2"/>
              </a:rPr>
              <a:t></a:t>
            </a:r>
            <a:r>
              <a:rPr lang="en-US" altLang="en-US" sz="2800" b="1" i="1" baseline="-25000">
                <a:solidFill>
                  <a:srgbClr val="CC0066"/>
                </a:solidFill>
              </a:rPr>
              <a:t>s</a:t>
            </a:r>
            <a:r>
              <a:rPr lang="en-US" altLang="en-US" sz="2800" b="1">
                <a:solidFill>
                  <a:srgbClr val="CC0066"/>
                </a:solidFill>
              </a:rPr>
              <a:t> for the bonding MO and </a:t>
            </a:r>
            <a:r>
              <a:rPr lang="en-US" altLang="en-US" sz="2800" b="1">
                <a:solidFill>
                  <a:srgbClr val="CC0066"/>
                </a:solidFill>
                <a:sym typeface="Symbol" panose="05050102010706020507" pitchFamily="18" charset="2"/>
              </a:rPr>
              <a:t></a:t>
            </a:r>
            <a:r>
              <a:rPr lang="en-US" altLang="en-US" sz="2800" b="1" i="1" baseline="-25000">
                <a:solidFill>
                  <a:srgbClr val="CC0066"/>
                </a:solidFill>
              </a:rPr>
              <a:t>s</a:t>
            </a:r>
            <a:r>
              <a:rPr lang="en-US" altLang="en-US" sz="2800" b="1" i="1" baseline="30000">
                <a:solidFill>
                  <a:srgbClr val="CC0066"/>
                </a:solidFill>
              </a:rPr>
              <a:t>*</a:t>
            </a:r>
            <a:r>
              <a:rPr lang="en-US" altLang="en-US" sz="2800" b="1">
                <a:solidFill>
                  <a:srgbClr val="CC0066"/>
                </a:solidFill>
              </a:rPr>
              <a:t>  for the antibonding MO.</a:t>
            </a:r>
          </a:p>
          <a:p>
            <a:endParaRPr lang="en-US" altLang="en-US" sz="2800" b="1">
              <a:solidFill>
                <a:srgbClr val="CC0066"/>
              </a:solidFill>
            </a:endParaRPr>
          </a:p>
          <a:p>
            <a:r>
              <a:rPr lang="en-US" altLang="en-US" sz="2800" b="1"/>
              <a:t>5.  </a:t>
            </a:r>
            <a:r>
              <a:rPr lang="en-US" altLang="en-US" sz="2800" b="1" u="sng">
                <a:solidFill>
                  <a:srgbClr val="663300"/>
                </a:solidFill>
              </a:rPr>
              <a:t>pi (</a:t>
            </a:r>
            <a:r>
              <a:rPr lang="en-US" altLang="en-US" sz="2800" b="1" u="sng">
                <a:solidFill>
                  <a:srgbClr val="663300"/>
                </a:solidFill>
                <a:sym typeface="Symbol" panose="05050102010706020507" pitchFamily="18" charset="2"/>
              </a:rPr>
              <a:t></a:t>
            </a:r>
            <a:r>
              <a:rPr lang="en-US" altLang="en-US" sz="2800" b="1" u="sng">
                <a:solidFill>
                  <a:srgbClr val="663300"/>
                </a:solidFill>
              </a:rPr>
              <a:t>) molecular orbitals</a:t>
            </a:r>
            <a:r>
              <a:rPr lang="en-US" altLang="en-US" sz="2800" b="1"/>
              <a:t>: </a:t>
            </a:r>
            <a:r>
              <a:rPr lang="en-US" altLang="en-US" sz="2800" b="1" i="1">
                <a:solidFill>
                  <a:srgbClr val="CC00CC"/>
                </a:solidFill>
              </a:rPr>
              <a:t>p</a:t>
            </a:r>
            <a:r>
              <a:rPr lang="en-US" altLang="en-US" sz="2800" b="1">
                <a:solidFill>
                  <a:srgbClr val="CC00CC"/>
                </a:solidFill>
              </a:rPr>
              <a:t> orbitals that overlap in a parallel fashion also</a:t>
            </a:r>
            <a:r>
              <a:rPr lang="en-US" altLang="en-US" sz="2800" b="1"/>
              <a:t> </a:t>
            </a:r>
            <a:r>
              <a:rPr lang="en-US" altLang="en-US" sz="2800" b="1">
                <a:solidFill>
                  <a:srgbClr val="CC00CC"/>
                </a:solidFill>
              </a:rPr>
              <a:t>produce bonding and antibonding orbitals, where the electron probability lies above and below the line between the nuclei.  They are designated </a:t>
            </a:r>
            <a:r>
              <a:rPr lang="en-US" altLang="en-US" sz="2800" b="1">
                <a:solidFill>
                  <a:srgbClr val="CC00CC"/>
                </a:solidFill>
                <a:sym typeface="Symbol" panose="05050102010706020507" pitchFamily="18" charset="2"/>
              </a:rPr>
              <a:t></a:t>
            </a:r>
            <a:r>
              <a:rPr lang="en-US" altLang="en-US" sz="2800" b="1" i="1" baseline="-25000">
                <a:solidFill>
                  <a:srgbClr val="CC00CC"/>
                </a:solidFill>
              </a:rPr>
              <a:t>p</a:t>
            </a:r>
            <a:r>
              <a:rPr lang="en-US" altLang="en-US" sz="2800" b="1">
                <a:solidFill>
                  <a:srgbClr val="CC00CC"/>
                </a:solidFill>
              </a:rPr>
              <a:t> for the bonding MO and </a:t>
            </a:r>
            <a:r>
              <a:rPr lang="en-US" altLang="en-US" sz="2800" b="1">
                <a:solidFill>
                  <a:srgbClr val="CC00CC"/>
                </a:solidFill>
                <a:sym typeface="Symbol" panose="05050102010706020507" pitchFamily="18" charset="2"/>
              </a:rPr>
              <a:t></a:t>
            </a:r>
            <a:r>
              <a:rPr lang="en-US" altLang="en-US" sz="2800" b="1" i="1" baseline="-25000">
                <a:solidFill>
                  <a:srgbClr val="CC00CC"/>
                </a:solidFill>
              </a:rPr>
              <a:t>p</a:t>
            </a:r>
            <a:r>
              <a:rPr lang="en-US" altLang="en-US" sz="2800" b="1" i="1" baseline="30000">
                <a:solidFill>
                  <a:srgbClr val="CC00CC"/>
                </a:solidFill>
              </a:rPr>
              <a:t>*</a:t>
            </a:r>
            <a:r>
              <a:rPr lang="en-US" altLang="en-US" sz="2800" b="1">
                <a:solidFill>
                  <a:srgbClr val="CC00CC"/>
                </a:solidFill>
              </a:rPr>
              <a:t>  for the antibonding MO.</a:t>
            </a:r>
            <a:endParaRPr lang="en-US" altLang="en-US" sz="2800"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048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66"/>
                </a:solidFill>
                <a:latin typeface="Agency FB" panose="020B0503020202020204" pitchFamily="34" charset="0"/>
              </a:rPr>
              <a:t>The following are some useful ideas about molecular orbitals and how electrons are assigned to them:</a:t>
            </a:r>
            <a:endParaRPr lang="en-US" altLang="en-US" sz="2000" b="1">
              <a:latin typeface="Agency FB" panose="020B0503020202020204" pitchFamily="34" charset="0"/>
            </a:endParaRPr>
          </a:p>
          <a:p>
            <a:endParaRPr lang="en-US" altLang="en-US" sz="1000" b="1">
              <a:solidFill>
                <a:srgbClr val="0099CC"/>
              </a:solidFill>
              <a:latin typeface="Agency FB" panose="020B0503020202020204" pitchFamily="34" charset="0"/>
            </a:endParaRPr>
          </a:p>
          <a:p>
            <a:r>
              <a:rPr lang="en-US" altLang="en-US" sz="2800" b="1">
                <a:solidFill>
                  <a:srgbClr val="0099CC"/>
                </a:solidFill>
                <a:latin typeface="Agency FB" panose="020B0503020202020204" pitchFamily="34" charset="0"/>
              </a:rPr>
              <a:t>1.  The number of MOs formed is equal to the number of atomic orbitals combined.</a:t>
            </a:r>
            <a:endParaRPr lang="en-US" altLang="en-US" sz="1200" b="1">
              <a:solidFill>
                <a:srgbClr val="000099"/>
              </a:solidFill>
              <a:latin typeface="Agency FB" panose="020B0503020202020204" pitchFamily="34" charset="0"/>
            </a:endParaRPr>
          </a:p>
          <a:p>
            <a:r>
              <a:rPr lang="en-US" altLang="en-US" sz="2800" b="1">
                <a:solidFill>
                  <a:srgbClr val="000099"/>
                </a:solidFill>
                <a:latin typeface="Agency FB" panose="020B0503020202020204" pitchFamily="34" charset="0"/>
              </a:rPr>
              <a:t>2.  Of the two MOs formed when two atomic orbitals are combined, one is a </a:t>
            </a:r>
            <a:r>
              <a:rPr lang="en-US" altLang="en-US" sz="2800" b="1" i="1">
                <a:solidFill>
                  <a:srgbClr val="000099"/>
                </a:solidFill>
                <a:latin typeface="Agency FB" panose="020B0503020202020204" pitchFamily="34" charset="0"/>
              </a:rPr>
              <a:t>bonding</a:t>
            </a:r>
            <a:r>
              <a:rPr lang="en-US" altLang="en-US" sz="2800" b="1">
                <a:solidFill>
                  <a:srgbClr val="000099"/>
                </a:solidFill>
                <a:latin typeface="Agency FB" panose="020B0503020202020204" pitchFamily="34" charset="0"/>
              </a:rPr>
              <a:t> MO at a </a:t>
            </a:r>
            <a:r>
              <a:rPr lang="en-US" altLang="en-US" sz="2800" b="1" i="1">
                <a:solidFill>
                  <a:srgbClr val="000099"/>
                </a:solidFill>
                <a:latin typeface="Agency FB" panose="020B0503020202020204" pitchFamily="34" charset="0"/>
              </a:rPr>
              <a:t>lower</a:t>
            </a:r>
            <a:r>
              <a:rPr lang="en-US" altLang="en-US" sz="2800" b="1">
                <a:solidFill>
                  <a:srgbClr val="000099"/>
                </a:solidFill>
                <a:latin typeface="Agency FB" panose="020B0503020202020204" pitchFamily="34" charset="0"/>
              </a:rPr>
              <a:t> energy than the original atomic orbitals.  The other is an </a:t>
            </a:r>
            <a:r>
              <a:rPr lang="en-US" altLang="en-US" sz="2800" b="1" i="1">
                <a:solidFill>
                  <a:srgbClr val="000099"/>
                </a:solidFill>
                <a:latin typeface="Agency FB" panose="020B0503020202020204" pitchFamily="34" charset="0"/>
              </a:rPr>
              <a:t>antibonding</a:t>
            </a:r>
            <a:r>
              <a:rPr lang="en-US" altLang="en-US" sz="2800" b="1">
                <a:solidFill>
                  <a:srgbClr val="000099"/>
                </a:solidFill>
                <a:latin typeface="Agency FB" panose="020B0503020202020204" pitchFamily="34" charset="0"/>
              </a:rPr>
              <a:t> MO at a </a:t>
            </a:r>
            <a:r>
              <a:rPr lang="en-US" altLang="en-US" sz="2800" b="1" i="1">
                <a:solidFill>
                  <a:srgbClr val="000099"/>
                </a:solidFill>
                <a:latin typeface="Agency FB" panose="020B0503020202020204" pitchFamily="34" charset="0"/>
              </a:rPr>
              <a:t>higher</a:t>
            </a:r>
            <a:r>
              <a:rPr lang="en-US" altLang="en-US" sz="2800" b="1">
                <a:solidFill>
                  <a:srgbClr val="000099"/>
                </a:solidFill>
                <a:latin typeface="Agency FB" panose="020B0503020202020204" pitchFamily="34" charset="0"/>
              </a:rPr>
              <a:t> energy.</a:t>
            </a:r>
            <a:endParaRPr lang="en-US" altLang="en-US" sz="2800" b="1">
              <a:latin typeface="Agency FB" panose="020B0503020202020204" pitchFamily="34" charset="0"/>
            </a:endParaRPr>
          </a:p>
          <a:p>
            <a:r>
              <a:rPr lang="en-US" altLang="en-US" sz="2800" b="1">
                <a:solidFill>
                  <a:srgbClr val="0099CC"/>
                </a:solidFill>
                <a:latin typeface="Agency FB" panose="020B0503020202020204" pitchFamily="34" charset="0"/>
              </a:rPr>
              <a:t>3.  In ground-state configurations, electrons enter the lowest energy MOs available.</a:t>
            </a:r>
            <a:endParaRPr lang="en-US" altLang="en-US" sz="2800" b="1">
              <a:latin typeface="Agency FB" panose="020B0503020202020204" pitchFamily="34" charset="0"/>
            </a:endParaRPr>
          </a:p>
          <a:p>
            <a:r>
              <a:rPr lang="en-US" altLang="en-US" sz="2800" b="1">
                <a:solidFill>
                  <a:srgbClr val="000099"/>
                </a:solidFill>
                <a:latin typeface="Agency FB" panose="020B0503020202020204" pitchFamily="34" charset="0"/>
              </a:rPr>
              <a:t>4.  The maximum number of electrons in a given MO is two (Pauli Exclusion Principle).</a:t>
            </a:r>
            <a:endParaRPr lang="en-US" altLang="en-US" sz="2800" b="1">
              <a:latin typeface="Agency FB" panose="020B0503020202020204" pitchFamily="34" charset="0"/>
            </a:endParaRPr>
          </a:p>
          <a:p>
            <a:r>
              <a:rPr lang="en-US" altLang="en-US" sz="2800" b="1">
                <a:solidFill>
                  <a:srgbClr val="0099CC"/>
                </a:solidFill>
                <a:latin typeface="Agency FB" panose="020B0503020202020204" pitchFamily="34" charset="0"/>
              </a:rPr>
              <a:t>5.  In ground-state configurations, electrons enter MOs of identical energies singly before pairing begins (Hund’s Rule).</a:t>
            </a:r>
            <a:endParaRPr lang="en-US" altLang="en-US" sz="2800" b="1">
              <a:latin typeface="Agency FB" panose="020B0503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1552575"/>
          </a:xfrm>
          <a:prstGeom prst="rect">
            <a:avLst/>
          </a:prstGeom>
          <a:noFill/>
          <a:ln w="9525">
            <a:noFill/>
            <a:miter lim="800000"/>
            <a:headEnd/>
            <a:tailEnd/>
          </a:ln>
          <a:effectLst/>
        </p:spPr>
        <p:txBody>
          <a:bodyPr>
            <a:spAutoFit/>
          </a:bodyPr>
          <a:lstStyle/>
          <a:p>
            <a:pPr>
              <a:defRPr/>
            </a:pPr>
            <a:r>
              <a:rPr lang="en-US" b="1">
                <a:solidFill>
                  <a:srgbClr val="000066"/>
                </a:solidFill>
              </a:rPr>
              <a:t>Consider one of the possible molecular orbital energy-level diagram for diatomic molecules of the second-period elements:</a:t>
            </a:r>
          </a:p>
          <a:p>
            <a:pPr algn="ctr">
              <a:defRPr/>
            </a:pPr>
            <a:r>
              <a:rPr lang="en-US" b="1">
                <a:solidFill>
                  <a:srgbClr val="000066"/>
                </a:solidFill>
                <a:latin typeface="Symbol" pitchFamily="18" charset="2"/>
              </a:rPr>
              <a:t>s</a:t>
            </a:r>
            <a:r>
              <a:rPr lang="en-US" b="1" baseline="-25000">
                <a:solidFill>
                  <a:srgbClr val="000066"/>
                </a:solidFill>
              </a:rPr>
              <a:t>1s</a:t>
            </a:r>
            <a:r>
              <a:rPr lang="en-US" b="1" baseline="30000">
                <a:solidFill>
                  <a:srgbClr val="000066"/>
                </a:solidFill>
              </a:rPr>
              <a:t>2</a:t>
            </a:r>
            <a:r>
              <a:rPr lang="en-US" b="1">
                <a:solidFill>
                  <a:srgbClr val="000066"/>
                </a:solidFill>
              </a:rPr>
              <a:t> </a:t>
            </a:r>
            <a:r>
              <a:rPr lang="en-US" b="1">
                <a:solidFill>
                  <a:srgbClr val="000066"/>
                </a:solidFill>
                <a:latin typeface="Symbol" pitchFamily="18" charset="2"/>
              </a:rPr>
              <a:t>s</a:t>
            </a:r>
            <a:r>
              <a:rPr lang="en-US" b="1" baseline="-25000">
                <a:solidFill>
                  <a:srgbClr val="000066"/>
                </a:solidFill>
              </a:rPr>
              <a:t>1s</a:t>
            </a:r>
            <a:r>
              <a:rPr lang="en-US" b="1" baseline="30000">
                <a:solidFill>
                  <a:srgbClr val="000066"/>
                </a:solidFill>
              </a:rPr>
              <a:t>*2</a:t>
            </a:r>
            <a:r>
              <a:rPr lang="en-US" b="1">
                <a:solidFill>
                  <a:srgbClr val="000066"/>
                </a:solidFill>
              </a:rPr>
              <a:t> </a:t>
            </a:r>
            <a:r>
              <a:rPr lang="en-US" b="1">
                <a:solidFill>
                  <a:srgbClr val="000066"/>
                </a:solidFill>
                <a:latin typeface="Symbol" pitchFamily="18" charset="2"/>
              </a:rPr>
              <a:t>s</a:t>
            </a:r>
            <a:r>
              <a:rPr lang="en-US" b="1" baseline="-25000">
                <a:solidFill>
                  <a:srgbClr val="000066"/>
                </a:solidFill>
              </a:rPr>
              <a:t>2s</a:t>
            </a:r>
            <a:r>
              <a:rPr lang="en-US" b="1" baseline="30000">
                <a:solidFill>
                  <a:srgbClr val="000066"/>
                </a:solidFill>
              </a:rPr>
              <a:t>2</a:t>
            </a:r>
            <a:r>
              <a:rPr lang="en-US" b="1">
                <a:solidFill>
                  <a:srgbClr val="000066"/>
                </a:solidFill>
              </a:rPr>
              <a:t> </a:t>
            </a:r>
            <a:r>
              <a:rPr lang="en-US" b="1">
                <a:solidFill>
                  <a:srgbClr val="000066"/>
                </a:solidFill>
                <a:latin typeface="Symbol" pitchFamily="18" charset="2"/>
              </a:rPr>
              <a:t>s</a:t>
            </a:r>
            <a:r>
              <a:rPr lang="en-US" b="1" baseline="-25000">
                <a:solidFill>
                  <a:srgbClr val="000066"/>
                </a:solidFill>
              </a:rPr>
              <a:t>2s</a:t>
            </a:r>
            <a:r>
              <a:rPr lang="en-US" b="1" baseline="30000">
                <a:solidFill>
                  <a:srgbClr val="000066"/>
                </a:solidFill>
              </a:rPr>
              <a:t>*2</a:t>
            </a:r>
            <a:r>
              <a:rPr lang="en-US" b="1">
                <a:solidFill>
                  <a:srgbClr val="000066"/>
                </a:solidFill>
              </a:rPr>
              <a:t> </a:t>
            </a:r>
            <a:r>
              <a:rPr lang="en-US" b="1">
                <a:solidFill>
                  <a:srgbClr val="000066"/>
                </a:solidFill>
                <a:latin typeface="Symbol" pitchFamily="18" charset="2"/>
              </a:rPr>
              <a:t>p</a:t>
            </a:r>
            <a:r>
              <a:rPr lang="en-US" b="1" baseline="-25000">
                <a:solidFill>
                  <a:srgbClr val="000066"/>
                </a:solidFill>
              </a:rPr>
              <a:t>2p</a:t>
            </a:r>
            <a:r>
              <a:rPr lang="en-US" b="1" baseline="30000">
                <a:solidFill>
                  <a:srgbClr val="000066"/>
                </a:solidFill>
              </a:rPr>
              <a:t>4</a:t>
            </a:r>
            <a:r>
              <a:rPr lang="en-US" b="1">
                <a:solidFill>
                  <a:srgbClr val="000066"/>
                </a:solidFill>
              </a:rPr>
              <a:t> </a:t>
            </a:r>
            <a:r>
              <a:rPr lang="en-US" b="1">
                <a:solidFill>
                  <a:srgbClr val="000066"/>
                </a:solidFill>
                <a:latin typeface="Symbol" pitchFamily="18" charset="2"/>
              </a:rPr>
              <a:t>s</a:t>
            </a:r>
            <a:r>
              <a:rPr lang="en-US" b="1" baseline="-25000">
                <a:solidFill>
                  <a:srgbClr val="000066"/>
                </a:solidFill>
              </a:rPr>
              <a:t>2p</a:t>
            </a:r>
            <a:r>
              <a:rPr lang="en-US" b="1" baseline="30000">
                <a:solidFill>
                  <a:srgbClr val="000066"/>
                </a:solidFill>
              </a:rPr>
              <a:t>2</a:t>
            </a:r>
            <a:r>
              <a:rPr lang="en-US" b="1">
                <a:solidFill>
                  <a:srgbClr val="000066"/>
                </a:solidFill>
              </a:rPr>
              <a:t> </a:t>
            </a:r>
            <a:r>
              <a:rPr lang="en-US" b="1">
                <a:solidFill>
                  <a:srgbClr val="000066"/>
                </a:solidFill>
                <a:latin typeface="Symbol" pitchFamily="18" charset="2"/>
              </a:rPr>
              <a:t>p</a:t>
            </a:r>
            <a:r>
              <a:rPr lang="en-US" b="1" baseline="-25000">
                <a:solidFill>
                  <a:srgbClr val="000066"/>
                </a:solidFill>
              </a:rPr>
              <a:t>2p</a:t>
            </a:r>
            <a:r>
              <a:rPr lang="en-US" b="1" baseline="30000">
                <a:solidFill>
                  <a:srgbClr val="000066"/>
                </a:solidFill>
              </a:rPr>
              <a:t>*4</a:t>
            </a:r>
            <a:r>
              <a:rPr lang="en-US" b="1">
                <a:solidFill>
                  <a:srgbClr val="000066"/>
                </a:solidFill>
              </a:rPr>
              <a:t> </a:t>
            </a:r>
            <a:r>
              <a:rPr lang="en-US" b="1">
                <a:solidFill>
                  <a:srgbClr val="000066"/>
                </a:solidFill>
                <a:latin typeface="Symbol" pitchFamily="18" charset="2"/>
              </a:rPr>
              <a:t>s</a:t>
            </a:r>
            <a:r>
              <a:rPr lang="en-US" b="1" baseline="-25000">
                <a:solidFill>
                  <a:srgbClr val="000066"/>
                </a:solidFill>
              </a:rPr>
              <a:t>2p</a:t>
            </a:r>
            <a:r>
              <a:rPr lang="en-US" b="1" baseline="30000">
                <a:solidFill>
                  <a:srgbClr val="000066"/>
                </a:solidFill>
              </a:rPr>
              <a:t>*2</a:t>
            </a:r>
            <a:endParaRPr lang="en-US" b="1" baseline="30000"/>
          </a:p>
          <a:p>
            <a:pPr algn="ctr">
              <a:defRPr/>
            </a:pPr>
            <a:r>
              <a:rPr lang="en-US" b="1">
                <a:solidFill>
                  <a:srgbClr val="800000"/>
                </a:solidFill>
                <a:effectLst>
                  <a:outerShdw blurRad="38100" dist="38100" dir="2700000" algn="tl">
                    <a:srgbClr val="C0C0C0"/>
                  </a:outerShdw>
                </a:effectLst>
              </a:rPr>
              <a:t>Z </a:t>
            </a:r>
            <a:r>
              <a:rPr lang="en-US" b="1" u="sng">
                <a:solidFill>
                  <a:srgbClr val="800000"/>
                </a:solidFill>
                <a:effectLst>
                  <a:outerShdw blurRad="38100" dist="38100" dir="2700000" algn="tl">
                    <a:srgbClr val="C0C0C0"/>
                  </a:outerShdw>
                </a:effectLst>
              </a:rPr>
              <a:t>&lt;</a:t>
            </a:r>
            <a:r>
              <a:rPr lang="en-US" b="1">
                <a:solidFill>
                  <a:srgbClr val="800000"/>
                </a:solidFill>
                <a:effectLst>
                  <a:outerShdw blurRad="38100" dist="38100" dir="2700000" algn="tl">
                    <a:srgbClr val="C0C0C0"/>
                  </a:outerShdw>
                </a:effectLst>
              </a:rPr>
              <a:t> 7</a:t>
            </a:r>
          </a:p>
        </p:txBody>
      </p:sp>
      <p:graphicFrame>
        <p:nvGraphicFramePr>
          <p:cNvPr id="59395" name="Object 4"/>
          <p:cNvGraphicFramePr>
            <a:graphicFrameLocks noChangeAspect="1"/>
          </p:cNvGraphicFramePr>
          <p:nvPr/>
        </p:nvGraphicFramePr>
        <p:xfrm>
          <a:off x="457200" y="1524000"/>
          <a:ext cx="8305800" cy="4953000"/>
        </p:xfrm>
        <a:graphic>
          <a:graphicData uri="http://schemas.openxmlformats.org/presentationml/2006/ole">
            <mc:AlternateContent xmlns:mc="http://schemas.openxmlformats.org/markup-compatibility/2006">
              <mc:Choice xmlns:v="urn:schemas-microsoft-com:vml" Requires="v">
                <p:oleObj spid="_x0000_s59396" r:id="rId4" imgW="5257800" imgH="2365248" progId="">
                  <p:embed/>
                </p:oleObj>
              </mc:Choice>
              <mc:Fallback>
                <p:oleObj r:id="rId4" imgW="5257800" imgH="236524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66"/>
                </a:solidFill>
              </a:rPr>
              <a:t>The other possible molecular orbital energy-level diagrams for diatomic molecules of the second-period elements:</a:t>
            </a:r>
          </a:p>
          <a:p>
            <a:r>
              <a:rPr lang="en-US" altLang="en-US" b="1"/>
              <a:t>                                                     </a:t>
            </a:r>
            <a:r>
              <a:rPr lang="en-US" altLang="en-US" b="1">
                <a:solidFill>
                  <a:srgbClr val="663300"/>
                </a:solidFill>
              </a:rPr>
              <a:t>Z </a:t>
            </a:r>
            <a:r>
              <a:rPr lang="en-US" altLang="en-US" b="1" u="sng">
                <a:solidFill>
                  <a:srgbClr val="663300"/>
                </a:solidFill>
              </a:rPr>
              <a:t>&gt;</a:t>
            </a:r>
            <a:r>
              <a:rPr lang="en-US" altLang="en-US" b="1">
                <a:solidFill>
                  <a:srgbClr val="663300"/>
                </a:solidFill>
              </a:rPr>
              <a:t> 8</a:t>
            </a:r>
            <a:endParaRPr lang="en-US" altLang="en-US"/>
          </a:p>
        </p:txBody>
      </p:sp>
      <p:graphicFrame>
        <p:nvGraphicFramePr>
          <p:cNvPr id="60419" name="Object 3"/>
          <p:cNvGraphicFramePr>
            <a:graphicFrameLocks noChangeAspect="1"/>
          </p:cNvGraphicFramePr>
          <p:nvPr/>
        </p:nvGraphicFramePr>
        <p:xfrm>
          <a:off x="228600" y="1447800"/>
          <a:ext cx="8534400" cy="5181600"/>
        </p:xfrm>
        <a:graphic>
          <a:graphicData uri="http://schemas.openxmlformats.org/presentationml/2006/ole">
            <mc:AlternateContent xmlns:mc="http://schemas.openxmlformats.org/markup-compatibility/2006">
              <mc:Choice xmlns:v="urn:schemas-microsoft-com:vml" Requires="v">
                <p:oleObj spid="_x0000_s60420" r:id="rId4" imgW="5257800" imgH="2365248" progId="">
                  <p:embed/>
                </p:oleObj>
              </mc:Choice>
              <mc:Fallback>
                <p:oleObj r:id="rId4" imgW="5257800" imgH="236524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0" y="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3300"/>
                </a:solidFill>
              </a:rPr>
              <a:t>What if the two diatomic elements (or ions) are different?  Then you must take electronegativity into account when constructing the molecular orbital energy diagram:</a:t>
            </a:r>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b="1"/>
          </a:p>
          <a:p>
            <a:endParaRPr lang="en-US" altLang="en-US" b="1"/>
          </a:p>
          <a:p>
            <a:r>
              <a:rPr lang="en-US" altLang="en-US" b="1">
                <a:solidFill>
                  <a:srgbClr val="339933"/>
                </a:solidFill>
              </a:rPr>
              <a:t>Finally, consider a diatomic molecule where one of the bonded atoms is hydrogen:</a:t>
            </a:r>
            <a:endParaRPr lang="en-US" altLang="en-US"/>
          </a:p>
          <a:p>
            <a:endParaRPr lang="en-US" altLang="en-US" b="1"/>
          </a:p>
          <a:p>
            <a:endParaRPr lang="en-US" altLang="en-US"/>
          </a:p>
        </p:txBody>
      </p:sp>
      <p:graphicFrame>
        <p:nvGraphicFramePr>
          <p:cNvPr id="61443" name="Object 5"/>
          <p:cNvGraphicFramePr>
            <a:graphicFrameLocks noChangeAspect="1"/>
          </p:cNvGraphicFramePr>
          <p:nvPr/>
        </p:nvGraphicFramePr>
        <p:xfrm>
          <a:off x="533400" y="1295400"/>
          <a:ext cx="7772400" cy="2514600"/>
        </p:xfrm>
        <a:graphic>
          <a:graphicData uri="http://schemas.openxmlformats.org/presentationml/2006/ole">
            <mc:AlternateContent xmlns:mc="http://schemas.openxmlformats.org/markup-compatibility/2006">
              <mc:Choice xmlns:v="urn:schemas-microsoft-com:vml" Requires="v">
                <p:oleObj spid="_x0000_s61445" r:id="rId4" imgW="5257800" imgH="2840736" progId="">
                  <p:embed/>
                </p:oleObj>
              </mc:Choice>
              <mc:Fallback>
                <p:oleObj r:id="rId4" imgW="5257800" imgH="2840736"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777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6"/>
          <p:cNvGraphicFramePr>
            <a:graphicFrameLocks noChangeAspect="1"/>
          </p:cNvGraphicFramePr>
          <p:nvPr/>
        </p:nvGraphicFramePr>
        <p:xfrm>
          <a:off x="1219200" y="4419600"/>
          <a:ext cx="7315200" cy="2438400"/>
        </p:xfrm>
        <a:graphic>
          <a:graphicData uri="http://schemas.openxmlformats.org/presentationml/2006/ole">
            <mc:AlternateContent xmlns:mc="http://schemas.openxmlformats.org/markup-compatibility/2006">
              <mc:Choice xmlns:v="urn:schemas-microsoft-com:vml" Requires="v">
                <p:oleObj spid="_x0000_s61446" r:id="rId6" imgW="3991356" imgH="1758696" progId="">
                  <p:embed/>
                </p:oleObj>
              </mc:Choice>
              <mc:Fallback>
                <p:oleObj r:id="rId6" imgW="3991356" imgH="1758696"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19600"/>
                        <a:ext cx="7315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609600" y="217488"/>
            <a:ext cx="8077200"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rPr>
              <a:t>For the following give:</a:t>
            </a:r>
          </a:p>
          <a:p>
            <a:pPr lvl="1">
              <a:buFontTx/>
              <a:buAutoNum type="alphaLcParenBoth"/>
            </a:pPr>
            <a:r>
              <a:rPr lang="en-US" altLang="en-US" sz="2800" b="1">
                <a:latin typeface="Arial" panose="020B0604020202020204" pitchFamily="34" charset="0"/>
              </a:rPr>
              <a:t>MO configuration &amp; diagram</a:t>
            </a:r>
          </a:p>
          <a:p>
            <a:pPr lvl="1">
              <a:buFontTx/>
              <a:buAutoNum type="alphaLcParenBoth"/>
            </a:pPr>
            <a:r>
              <a:rPr lang="en-US" altLang="en-US" sz="2800" b="1">
                <a:latin typeface="Arial" panose="020B0604020202020204" pitchFamily="34" charset="0"/>
              </a:rPr>
              <a:t>Bond order</a:t>
            </a:r>
          </a:p>
          <a:p>
            <a:pPr lvl="1">
              <a:buFontTx/>
              <a:buAutoNum type="alphaLcParenBoth"/>
            </a:pPr>
            <a:r>
              <a:rPr lang="en-US" altLang="en-US" sz="2800" b="1">
                <a:latin typeface="Arial" panose="020B0604020202020204" pitchFamily="34" charset="0"/>
              </a:rPr>
              <a:t>Paramagnetic or diamagnetic?</a:t>
            </a:r>
          </a:p>
          <a:p>
            <a:endParaRPr lang="en-US" altLang="en-US" sz="2800" b="1">
              <a:latin typeface="Arial" panose="020B0604020202020204" pitchFamily="34" charset="0"/>
            </a:endParaRPr>
          </a:p>
          <a:p>
            <a:r>
              <a:rPr lang="en-US" altLang="en-US" sz="2800" b="1">
                <a:latin typeface="Arial" panose="020B0604020202020204" pitchFamily="34" charset="0"/>
              </a:rPr>
              <a:t>(homonuclear):</a:t>
            </a:r>
          </a:p>
          <a:p>
            <a:r>
              <a:rPr lang="en-US" altLang="en-US" sz="2800" b="1">
                <a:latin typeface="Arial" panose="020B0604020202020204" pitchFamily="34" charset="0"/>
              </a:rPr>
              <a:t>O</a:t>
            </a:r>
            <a:r>
              <a:rPr lang="en-US" altLang="en-US" sz="2800" b="1" baseline="-25000">
                <a:latin typeface="Arial" panose="020B0604020202020204" pitchFamily="34" charset="0"/>
              </a:rPr>
              <a:t>2</a:t>
            </a:r>
            <a:r>
              <a:rPr lang="en-US" altLang="en-US" sz="2800" b="1">
                <a:latin typeface="Arial" panose="020B0604020202020204" pitchFamily="34" charset="0"/>
              </a:rPr>
              <a:t>					F</a:t>
            </a:r>
            <a:r>
              <a:rPr lang="en-US" altLang="en-US" sz="2800" b="1" baseline="-25000">
                <a:latin typeface="Arial" panose="020B0604020202020204" pitchFamily="34" charset="0"/>
              </a:rPr>
              <a:t>2</a:t>
            </a:r>
            <a:r>
              <a:rPr lang="en-US" altLang="en-US" sz="2800" b="1">
                <a:latin typeface="Arial" panose="020B0604020202020204" pitchFamily="34" charset="0"/>
              </a:rPr>
              <a:t>			Mg</a:t>
            </a:r>
            <a:r>
              <a:rPr lang="en-US" altLang="en-US" sz="2800" b="1" baseline="-25000">
                <a:latin typeface="Arial" panose="020B0604020202020204" pitchFamily="34" charset="0"/>
              </a:rPr>
              <a:t>2</a:t>
            </a:r>
          </a:p>
          <a:p>
            <a:endParaRPr lang="en-US" altLang="en-US" sz="2800" b="1">
              <a:latin typeface="Arial" panose="020B0604020202020204" pitchFamily="34" charset="0"/>
            </a:endParaRPr>
          </a:p>
          <a:p>
            <a:r>
              <a:rPr lang="en-US" altLang="en-US" sz="2800" b="1">
                <a:latin typeface="Arial" panose="020B0604020202020204" pitchFamily="34" charset="0"/>
              </a:rPr>
              <a:t>CO				CO</a:t>
            </a:r>
            <a:r>
              <a:rPr lang="en-US" altLang="en-US" sz="2800" b="1" baseline="30000">
                <a:latin typeface="Arial" panose="020B0604020202020204" pitchFamily="34" charset="0"/>
              </a:rPr>
              <a:t>+</a:t>
            </a:r>
            <a:r>
              <a:rPr lang="en-US" altLang="en-US" sz="2800" b="1">
                <a:latin typeface="Arial" panose="020B0604020202020204" pitchFamily="34" charset="0"/>
              </a:rPr>
              <a:t>			CO</a:t>
            </a:r>
            <a:r>
              <a:rPr lang="en-US" altLang="en-US" sz="2800" b="1" baseline="30000">
                <a:latin typeface="Arial" panose="020B0604020202020204" pitchFamily="34" charset="0"/>
              </a:rPr>
              <a:t>-</a:t>
            </a:r>
          </a:p>
          <a:p>
            <a:endParaRPr lang="en-US" altLang="en-US" sz="2800" b="1">
              <a:latin typeface="Arial" panose="020B0604020202020204" pitchFamily="34" charset="0"/>
            </a:endParaRPr>
          </a:p>
          <a:p>
            <a:r>
              <a:rPr lang="en-US" altLang="en-US" sz="2800" b="1">
                <a:latin typeface="Arial" panose="020B0604020202020204" pitchFamily="34" charset="0"/>
              </a:rPr>
              <a:t>NO				NO</a:t>
            </a:r>
            <a:r>
              <a:rPr lang="en-US" altLang="en-US" sz="2800" b="1" baseline="30000">
                <a:latin typeface="Arial" panose="020B0604020202020204" pitchFamily="34" charset="0"/>
              </a:rPr>
              <a:t>+</a:t>
            </a:r>
            <a:r>
              <a:rPr lang="en-US" altLang="en-US" sz="2800" b="1">
                <a:latin typeface="Arial" panose="020B0604020202020204" pitchFamily="34" charset="0"/>
              </a:rPr>
              <a:t>			NO</a:t>
            </a:r>
            <a:r>
              <a:rPr lang="en-US" altLang="en-US" sz="2800" b="1" baseline="30000">
                <a:latin typeface="Arial" panose="020B0604020202020204" pitchFamily="34" charset="0"/>
              </a:rPr>
              <a:t>-</a:t>
            </a:r>
          </a:p>
          <a:p>
            <a:endParaRPr lang="en-US" altLang="en-US" sz="2800" b="1">
              <a:latin typeface="Arial" panose="020B0604020202020204" pitchFamily="34" charset="0"/>
            </a:endParaRPr>
          </a:p>
          <a:p>
            <a:r>
              <a:rPr lang="en-US" altLang="en-US" sz="2800" b="1">
                <a:latin typeface="Arial" panose="020B0604020202020204" pitchFamily="34" charset="0"/>
              </a:rPr>
              <a:t>(heteronuclear):		HF			</a:t>
            </a:r>
          </a:p>
          <a:p>
            <a:endParaRPr lang="en-US" altLang="en-US" sz="2800" b="1">
              <a:latin typeface="Arial" panose="020B0604020202020204" pitchFamily="34" charset="0"/>
            </a:endParaRPr>
          </a:p>
          <a:p>
            <a:r>
              <a:rPr lang="en-US" altLang="en-US" sz="2800" b="1">
                <a:latin typeface="Arial" panose="020B0604020202020204" pitchFamily="34" charset="0"/>
              </a:rPr>
              <a:t>(delocalization): 		O</a:t>
            </a:r>
            <a:r>
              <a:rPr lang="en-US" altLang="en-US" sz="2800" b="1" baseline="-25000">
                <a:latin typeface="Arial" panose="020B0604020202020204" pitchFamily="34" charset="0"/>
              </a:rPr>
              <a:t>3</a:t>
            </a:r>
            <a:r>
              <a:rPr lang="en-US" altLang="en-US" sz="2800" b="1">
                <a:latin typeface="Arial" panose="020B0604020202020204" pitchFamily="34" charset="0"/>
              </a:rPr>
              <a:t>		C</a:t>
            </a:r>
            <a:r>
              <a:rPr lang="en-US" altLang="en-US" sz="2800" b="1" baseline="-25000">
                <a:latin typeface="Arial" panose="020B0604020202020204" pitchFamily="34" charset="0"/>
              </a:rPr>
              <a:t>6</a:t>
            </a:r>
            <a:r>
              <a:rPr lang="en-US" altLang="en-US" sz="2800" b="1">
                <a:latin typeface="Arial" panose="020B0604020202020204" pitchFamily="34" charset="0"/>
              </a:rPr>
              <a:t>H</a:t>
            </a:r>
            <a:r>
              <a:rPr lang="en-US" altLang="en-US" sz="2800" b="1" baseline="-25000">
                <a:latin typeface="Arial" panose="020B0604020202020204" pitchFamily="34" charset="0"/>
              </a:rPr>
              <a:t>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54113"/>
            <a:ext cx="8366125" cy="229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altLang="en-US" sz="1600" b="1" dirty="0">
                <a:solidFill>
                  <a:srgbClr val="3366FF"/>
                </a:solidFill>
              </a:rPr>
              <a:t>Solution</a:t>
            </a:r>
            <a:endParaRPr lang="en-US" altLang="en-US" sz="1600" dirty="0">
              <a:solidFill>
                <a:schemeClr val="bg1"/>
              </a:solidFill>
            </a:endParaRPr>
          </a:p>
          <a:p>
            <a:pPr marL="285750" indent="-285750">
              <a:defRPr/>
            </a:pPr>
            <a:endParaRPr lang="en-US" sz="1000" b="1" dirty="0" smtClean="0">
              <a:latin typeface="Times New Roman" pitchFamily="18" charset="0"/>
            </a:endParaRPr>
          </a:p>
          <a:p>
            <a:pPr marL="0" indent="0">
              <a:defRPr/>
            </a:pPr>
            <a:r>
              <a:rPr lang="en-US" sz="1400" b="1" dirty="0" smtClean="0">
                <a:latin typeface="+mn-lt"/>
              </a:rPr>
              <a:t>Analyze</a:t>
            </a:r>
            <a:r>
              <a:rPr lang="en-US" sz="1400" dirty="0" smtClean="0">
                <a:latin typeface="+mn-lt"/>
              </a:rPr>
              <a:t> Given </a:t>
            </a:r>
            <a:r>
              <a:rPr lang="en-US" sz="1400" dirty="0">
                <a:latin typeface="+mn-lt"/>
              </a:rPr>
              <a:t>the chemical formula for a polyatomic anion, </a:t>
            </a:r>
            <a:r>
              <a:rPr lang="en-US" sz="1400" dirty="0" smtClean="0">
                <a:latin typeface="+mn-lt"/>
              </a:rPr>
              <a:t>we are </a:t>
            </a:r>
            <a:r>
              <a:rPr lang="en-US" sz="1400" dirty="0">
                <a:latin typeface="+mn-lt"/>
              </a:rPr>
              <a:t>asked to describe the bonding and determine whether the </a:t>
            </a:r>
            <a:r>
              <a:rPr lang="en-US" sz="1400" dirty="0" smtClean="0">
                <a:latin typeface="+mn-lt"/>
              </a:rPr>
              <a:t>ion has </a:t>
            </a:r>
            <a:r>
              <a:rPr lang="en-US" sz="1400" dirty="0">
                <a:latin typeface="+mn-lt"/>
              </a:rPr>
              <a:t>delocalized </a:t>
            </a:r>
            <a:r>
              <a:rPr lang="en-US" sz="1400" dirty="0" smtClean="0">
                <a:latin typeface="+mn-lt"/>
                <a:sym typeface="Symbol"/>
              </a:rPr>
              <a:t>π</a:t>
            </a:r>
            <a:r>
              <a:rPr lang="en-US" sz="1400" dirty="0" smtClean="0">
                <a:latin typeface="+mn-lt"/>
              </a:rPr>
              <a:t> </a:t>
            </a:r>
            <a:r>
              <a:rPr lang="en-US" sz="1400" dirty="0">
                <a:latin typeface="+mn-lt"/>
              </a:rPr>
              <a:t>bonds.</a:t>
            </a:r>
          </a:p>
          <a:p>
            <a:pPr marL="0" indent="0">
              <a:defRPr/>
            </a:pPr>
            <a:endParaRPr lang="en-US" sz="1400" dirty="0" smtClean="0">
              <a:latin typeface="+mn-lt"/>
            </a:endParaRPr>
          </a:p>
          <a:p>
            <a:pPr marL="0" indent="0">
              <a:defRPr/>
            </a:pPr>
            <a:r>
              <a:rPr lang="en-US" sz="1400" b="1" dirty="0" smtClean="0">
                <a:latin typeface="+mn-lt"/>
              </a:rPr>
              <a:t>Plan</a:t>
            </a:r>
            <a:r>
              <a:rPr lang="en-US" sz="1400" dirty="0" smtClean="0">
                <a:latin typeface="+mn-lt"/>
              </a:rPr>
              <a:t> </a:t>
            </a:r>
            <a:r>
              <a:rPr lang="en-US" sz="1400" dirty="0">
                <a:latin typeface="+mn-lt"/>
              </a:rPr>
              <a:t>Our first step is to draw Lewis structures. Multiple </a:t>
            </a:r>
            <a:r>
              <a:rPr lang="en-US" sz="1400" dirty="0" smtClean="0">
                <a:latin typeface="+mn-lt"/>
              </a:rPr>
              <a:t>resonance structures </a:t>
            </a:r>
            <a:r>
              <a:rPr lang="en-US" sz="1400" dirty="0">
                <a:latin typeface="+mn-lt"/>
              </a:rPr>
              <a:t>involving the placement of the double bonds in </a:t>
            </a:r>
            <a:r>
              <a:rPr lang="en-US" sz="1400" dirty="0" smtClean="0">
                <a:latin typeface="+mn-lt"/>
              </a:rPr>
              <a:t>different locations </a:t>
            </a:r>
            <a:r>
              <a:rPr lang="en-US" sz="1400" dirty="0">
                <a:latin typeface="+mn-lt"/>
              </a:rPr>
              <a:t>would suggest that the </a:t>
            </a:r>
            <a:r>
              <a:rPr lang="en-US" sz="1400" dirty="0" smtClean="0">
                <a:latin typeface="+mn-lt"/>
                <a:sym typeface="Symbol"/>
              </a:rPr>
              <a:t>π</a:t>
            </a:r>
            <a:r>
              <a:rPr lang="en-US" sz="1400" dirty="0" smtClean="0">
                <a:latin typeface="+mn-lt"/>
              </a:rPr>
              <a:t> </a:t>
            </a:r>
            <a:r>
              <a:rPr lang="en-US" sz="1400" dirty="0">
                <a:latin typeface="+mn-lt"/>
              </a:rPr>
              <a:t>component of the </a:t>
            </a:r>
            <a:r>
              <a:rPr lang="en-US" sz="1400" dirty="0" smtClean="0">
                <a:latin typeface="+mn-lt"/>
              </a:rPr>
              <a:t>double bonds </a:t>
            </a:r>
            <a:r>
              <a:rPr lang="en-US" sz="1400" dirty="0">
                <a:latin typeface="+mn-lt"/>
              </a:rPr>
              <a:t>is delocalized.</a:t>
            </a:r>
          </a:p>
          <a:p>
            <a:pPr marL="0" indent="0">
              <a:defRPr/>
            </a:pPr>
            <a:endParaRPr lang="en-US" sz="1400" dirty="0" smtClean="0">
              <a:latin typeface="+mn-lt"/>
            </a:endParaRPr>
          </a:p>
          <a:p>
            <a:pPr marL="0" indent="0">
              <a:defRPr/>
            </a:pPr>
            <a:r>
              <a:rPr lang="en-US" sz="1400" b="1" dirty="0" smtClean="0">
                <a:latin typeface="+mn-lt"/>
              </a:rPr>
              <a:t>Solve</a:t>
            </a:r>
            <a:r>
              <a:rPr lang="en-US" sz="1400" dirty="0" smtClean="0">
                <a:latin typeface="+mn-lt"/>
              </a:rPr>
              <a:t> </a:t>
            </a:r>
            <a:r>
              <a:rPr lang="en-US" sz="1400" dirty="0">
                <a:latin typeface="+mn-lt"/>
              </a:rPr>
              <a:t>In Section 8.6 we saw that </a:t>
            </a:r>
            <a:r>
              <a:rPr lang="en-US" sz="1400" dirty="0" smtClean="0">
                <a:latin typeface="+mn-lt"/>
              </a:rPr>
              <a:t>NO</a:t>
            </a:r>
            <a:r>
              <a:rPr lang="en-US" sz="1400" baseline="-25000" dirty="0">
                <a:latin typeface="+mn-lt"/>
              </a:rPr>
              <a:t>3</a:t>
            </a:r>
            <a:r>
              <a:rPr lang="en-US" sz="1400" baseline="30000" dirty="0">
                <a:latin typeface="+mn-lt"/>
              </a:rPr>
              <a:t>–</a:t>
            </a:r>
            <a:r>
              <a:rPr lang="en-US" sz="1400" dirty="0" smtClean="0">
                <a:latin typeface="+mn-lt"/>
              </a:rPr>
              <a:t> </a:t>
            </a:r>
            <a:r>
              <a:rPr lang="en-US" sz="1400" dirty="0">
                <a:latin typeface="+mn-lt"/>
              </a:rPr>
              <a:t>has three resonance structures</a:t>
            </a:r>
            <a:r>
              <a:rPr lang="en-US" sz="1400" dirty="0" smtClean="0">
                <a:latin typeface="+mn-lt"/>
              </a:rPr>
              <a:t>:</a:t>
            </a: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r>
              <a:rPr lang="en-US" sz="1400" dirty="0">
                <a:latin typeface="+mn-lt"/>
              </a:rPr>
              <a:t>In each structure, the electron-domain geometry at nitrogen </a:t>
            </a:r>
            <a:r>
              <a:rPr lang="en-US" sz="1400" dirty="0" smtClean="0">
                <a:latin typeface="+mn-lt"/>
              </a:rPr>
              <a:t>is </a:t>
            </a:r>
            <a:r>
              <a:rPr lang="en-US" sz="1400" dirty="0" err="1" smtClean="0">
                <a:latin typeface="+mn-lt"/>
              </a:rPr>
              <a:t>trigonal</a:t>
            </a:r>
            <a:r>
              <a:rPr lang="en-US" sz="1400" dirty="0" smtClean="0">
                <a:latin typeface="+mn-lt"/>
              </a:rPr>
              <a:t> </a:t>
            </a:r>
            <a:r>
              <a:rPr lang="en-US" sz="1400" dirty="0">
                <a:latin typeface="+mn-lt"/>
              </a:rPr>
              <a:t>planar, which </a:t>
            </a:r>
            <a:r>
              <a:rPr lang="en-US" sz="1400" dirty="0" smtClean="0">
                <a:latin typeface="+mn-lt"/>
              </a:rPr>
              <a:t>implies </a:t>
            </a:r>
            <a:r>
              <a:rPr lang="en-US" sz="1400" i="1" dirty="0" smtClean="0">
                <a:latin typeface="+mn-lt"/>
              </a:rPr>
              <a:t>sp</a:t>
            </a:r>
            <a:r>
              <a:rPr lang="en-US" sz="1400" baseline="30000" dirty="0" smtClean="0">
                <a:latin typeface="+mn-lt"/>
              </a:rPr>
              <a:t>2</a:t>
            </a:r>
            <a:r>
              <a:rPr lang="en-US" sz="1400" dirty="0" smtClean="0">
                <a:latin typeface="+mn-lt"/>
              </a:rPr>
              <a:t> </a:t>
            </a:r>
            <a:r>
              <a:rPr lang="en-US" sz="1400" dirty="0">
                <a:latin typeface="+mn-lt"/>
              </a:rPr>
              <a:t>hybridization of the N atom</a:t>
            </a:r>
            <a:r>
              <a:rPr lang="en-US" sz="1400" dirty="0" smtClean="0">
                <a:latin typeface="+mn-lt"/>
              </a:rPr>
              <a:t>. It </a:t>
            </a:r>
            <a:r>
              <a:rPr lang="en-US" sz="1400" dirty="0">
                <a:latin typeface="+mn-lt"/>
              </a:rPr>
              <a:t>is helpful when considering delocalized </a:t>
            </a:r>
            <a:r>
              <a:rPr lang="en-US" sz="1400" dirty="0" smtClean="0">
                <a:latin typeface="+mn-lt"/>
                <a:sym typeface="Symbol"/>
              </a:rPr>
              <a:t>π</a:t>
            </a:r>
            <a:r>
              <a:rPr lang="en-US" sz="1400" dirty="0" smtClean="0">
                <a:latin typeface="+mn-lt"/>
              </a:rPr>
              <a:t> </a:t>
            </a:r>
            <a:r>
              <a:rPr lang="en-US" sz="1400" dirty="0">
                <a:latin typeface="+mn-lt"/>
              </a:rPr>
              <a:t>bonding to </a:t>
            </a:r>
            <a:r>
              <a:rPr lang="en-US" sz="1400" dirty="0" smtClean="0">
                <a:latin typeface="+mn-lt"/>
              </a:rPr>
              <a:t>consider atoms </a:t>
            </a:r>
            <a:r>
              <a:rPr lang="en-US" sz="1400" dirty="0">
                <a:latin typeface="+mn-lt"/>
              </a:rPr>
              <a:t>with lone pairs that are bonded to the central atom to </a:t>
            </a:r>
            <a:r>
              <a:rPr lang="en-US" sz="1400" dirty="0" smtClean="0">
                <a:latin typeface="+mn-lt"/>
              </a:rPr>
              <a:t>be </a:t>
            </a:r>
            <a:r>
              <a:rPr lang="en-US" sz="1400" i="1" dirty="0">
                <a:latin typeface="+mn-lt"/>
              </a:rPr>
              <a:t>sp</a:t>
            </a:r>
            <a:r>
              <a:rPr lang="en-US" sz="1400" baseline="30000" dirty="0">
                <a:latin typeface="+mn-lt"/>
              </a:rPr>
              <a:t>2</a:t>
            </a:r>
            <a:r>
              <a:rPr lang="en-US" sz="1400" dirty="0" smtClean="0">
                <a:latin typeface="+mn-lt"/>
              </a:rPr>
              <a:t> </a:t>
            </a:r>
            <a:r>
              <a:rPr lang="en-US" sz="1400" dirty="0">
                <a:latin typeface="+mn-lt"/>
              </a:rPr>
              <a:t>hybridized as well. Thus, we can envision that each of the </a:t>
            </a:r>
            <a:r>
              <a:rPr lang="en-US" sz="1400" dirty="0" smtClean="0">
                <a:latin typeface="+mn-lt"/>
              </a:rPr>
              <a:t>O atoms </a:t>
            </a:r>
            <a:r>
              <a:rPr lang="en-US" sz="1400" dirty="0">
                <a:latin typeface="+mn-lt"/>
              </a:rPr>
              <a:t>in the anion has three </a:t>
            </a:r>
            <a:r>
              <a:rPr lang="en-US" sz="1400" i="1" dirty="0">
                <a:latin typeface="+mn-lt"/>
              </a:rPr>
              <a:t>sp</a:t>
            </a:r>
            <a:r>
              <a:rPr lang="en-US" sz="1400" baseline="30000" dirty="0">
                <a:latin typeface="+mn-lt"/>
              </a:rPr>
              <a:t>2</a:t>
            </a:r>
            <a:r>
              <a:rPr lang="en-US" sz="1400" dirty="0" smtClean="0">
                <a:latin typeface="+mn-lt"/>
              </a:rPr>
              <a:t> </a:t>
            </a:r>
            <a:r>
              <a:rPr lang="en-US" sz="1400" dirty="0">
                <a:latin typeface="+mn-lt"/>
              </a:rPr>
              <a:t>hybrid orbitals in the plane of </a:t>
            </a:r>
            <a:r>
              <a:rPr lang="en-US" sz="1400" dirty="0" smtClean="0">
                <a:latin typeface="+mn-lt"/>
              </a:rPr>
              <a:t>the ion</a:t>
            </a:r>
            <a:r>
              <a:rPr lang="en-US" sz="1400" dirty="0">
                <a:latin typeface="+mn-lt"/>
              </a:rPr>
              <a:t>. Each of the four atoms has an </a:t>
            </a:r>
            <a:r>
              <a:rPr lang="en-US" sz="1400" dirty="0" err="1">
                <a:latin typeface="+mn-lt"/>
              </a:rPr>
              <a:t>unhybridized</a:t>
            </a:r>
            <a:r>
              <a:rPr lang="en-US" sz="1400" dirty="0">
                <a:latin typeface="+mn-lt"/>
              </a:rPr>
              <a:t> </a:t>
            </a:r>
            <a:r>
              <a:rPr lang="en-US" sz="1400" i="1" dirty="0">
                <a:latin typeface="+mn-lt"/>
              </a:rPr>
              <a:t>p</a:t>
            </a:r>
            <a:r>
              <a:rPr lang="en-US" sz="1400" dirty="0">
                <a:latin typeface="+mn-lt"/>
              </a:rPr>
              <a:t> orbital </a:t>
            </a:r>
            <a:r>
              <a:rPr lang="en-US" sz="1400" dirty="0" smtClean="0">
                <a:latin typeface="+mn-lt"/>
              </a:rPr>
              <a:t>oriented perpendicular </a:t>
            </a:r>
            <a:r>
              <a:rPr lang="en-US" sz="1400" dirty="0">
                <a:latin typeface="+mn-lt"/>
              </a:rPr>
              <a:t>to the plane of the ion.</a:t>
            </a:r>
            <a:endParaRPr lang="en-US" sz="1400" dirty="0" smtClean="0">
              <a:latin typeface="+mn-lt"/>
            </a:endParaRPr>
          </a:p>
        </p:txBody>
      </p:sp>
      <p:sp>
        <p:nvSpPr>
          <p:cNvPr id="63491" name="Line 81"/>
          <p:cNvSpPr>
            <a:spLocks noChangeShapeType="1"/>
          </p:cNvSpPr>
          <p:nvPr/>
        </p:nvSpPr>
        <p:spPr bwMode="auto">
          <a:xfrm>
            <a:off x="304800" y="304800"/>
            <a:ext cx="14288" cy="57435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2"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latin typeface="+mn-lt"/>
              </a:rPr>
              <a:t>Describe the bonding in the nitrate ion, </a:t>
            </a:r>
            <a:r>
              <a:rPr lang="en-US" sz="1400" dirty="0" smtClean="0">
                <a:latin typeface="+mn-lt"/>
              </a:rPr>
              <a:t>NO</a:t>
            </a:r>
            <a:r>
              <a:rPr lang="en-US" sz="1400" baseline="-25000" dirty="0" smtClean="0">
                <a:latin typeface="+mn-lt"/>
              </a:rPr>
              <a:t>3</a:t>
            </a:r>
            <a:r>
              <a:rPr lang="en-US" sz="1400" baseline="30000" dirty="0" smtClean="0">
                <a:latin typeface="+mn-lt"/>
              </a:rPr>
              <a:t>–</a:t>
            </a:r>
            <a:r>
              <a:rPr lang="en-US" sz="1400" dirty="0" smtClean="0">
                <a:latin typeface="+mn-lt"/>
              </a:rPr>
              <a:t>. </a:t>
            </a:r>
            <a:r>
              <a:rPr lang="en-US" sz="1400" dirty="0">
                <a:latin typeface="+mn-lt"/>
              </a:rPr>
              <a:t>Does this ion have delocalized </a:t>
            </a:r>
            <a:r>
              <a:rPr lang="en-US" sz="1400" dirty="0" smtClean="0">
                <a:latin typeface="+mn-lt"/>
                <a:sym typeface="Symbol"/>
              </a:rPr>
              <a:t>π</a:t>
            </a:r>
            <a:r>
              <a:rPr lang="en-US" sz="1400" dirty="0" smtClean="0">
                <a:latin typeface="+mn-lt"/>
              </a:rPr>
              <a:t> </a:t>
            </a:r>
            <a:r>
              <a:rPr lang="en-US" sz="1400" dirty="0">
                <a:latin typeface="+mn-lt"/>
              </a:rPr>
              <a:t>bonds?</a:t>
            </a:r>
          </a:p>
        </p:txBody>
      </p:sp>
      <p:sp>
        <p:nvSpPr>
          <p:cNvPr id="63494"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9.7</a:t>
            </a:r>
            <a:r>
              <a:rPr lang="en-US" altLang="en-US" b="1">
                <a:solidFill>
                  <a:srgbClr val="4C4BE5"/>
                </a:solidFill>
                <a:latin typeface="Arial" panose="020B0604020202020204" pitchFamily="34" charset="0"/>
              </a:rPr>
              <a:t> </a:t>
            </a:r>
            <a:r>
              <a:rPr lang="en-US" altLang="en-US" b="1">
                <a:latin typeface="Arial" panose="020B0604020202020204" pitchFamily="34" charset="0"/>
              </a:rPr>
              <a:t>Delocalized Bonding</a:t>
            </a:r>
          </a:p>
        </p:txBody>
      </p:sp>
      <p:sp>
        <p:nvSpPr>
          <p:cNvPr id="63495" name="Line 89"/>
          <p:cNvSpPr>
            <a:spLocks noChangeShapeType="1"/>
          </p:cNvSpPr>
          <p:nvPr/>
        </p:nvSpPr>
        <p:spPr bwMode="auto">
          <a:xfrm>
            <a:off x="309563" y="6048375"/>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Line 66"/>
          <p:cNvSpPr>
            <a:spLocks noChangeShapeType="1"/>
          </p:cNvSpPr>
          <p:nvPr/>
        </p:nvSpPr>
        <p:spPr bwMode="auto">
          <a:xfrm>
            <a:off x="381000" y="1143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b="7784"/>
          <a:stretch>
            <a:fillRect/>
          </a:stretch>
        </p:blipFill>
        <p:spPr bwMode="auto">
          <a:xfrm>
            <a:off x="1482725" y="3216275"/>
            <a:ext cx="611346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54113"/>
            <a:ext cx="8366125" cy="229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smtClean="0">
                <a:latin typeface="+mn-lt"/>
              </a:rPr>
              <a:t>The NO</a:t>
            </a:r>
            <a:r>
              <a:rPr lang="en-US" sz="1400" baseline="-25000" dirty="0">
                <a:latin typeface="+mn-lt"/>
              </a:rPr>
              <a:t>3</a:t>
            </a:r>
            <a:r>
              <a:rPr lang="en-US" sz="1400" baseline="30000" dirty="0">
                <a:latin typeface="+mn-lt"/>
              </a:rPr>
              <a:t>–</a:t>
            </a:r>
            <a:r>
              <a:rPr lang="en-US" sz="1400" dirty="0" smtClean="0">
                <a:latin typeface="+mn-lt"/>
              </a:rPr>
              <a:t> </a:t>
            </a:r>
            <a:r>
              <a:rPr lang="en-US" sz="1400" dirty="0">
                <a:latin typeface="+mn-lt"/>
              </a:rPr>
              <a:t>ion has 24 valence electrons. We can first use the </a:t>
            </a:r>
            <a:r>
              <a:rPr lang="en-US" sz="1400" i="1" dirty="0">
                <a:latin typeface="+mn-lt"/>
              </a:rPr>
              <a:t>sp</a:t>
            </a:r>
            <a:r>
              <a:rPr lang="en-US" sz="1400" baseline="30000" dirty="0">
                <a:latin typeface="+mn-lt"/>
              </a:rPr>
              <a:t>2</a:t>
            </a:r>
            <a:r>
              <a:rPr lang="en-US" sz="1400" dirty="0" smtClean="0">
                <a:latin typeface="+mn-lt"/>
              </a:rPr>
              <a:t> hybrid </a:t>
            </a:r>
            <a:r>
              <a:rPr lang="en-US" sz="1400" dirty="0">
                <a:latin typeface="+mn-lt"/>
              </a:rPr>
              <a:t>orbitals on the four atoms to construct the three </a:t>
            </a:r>
            <a:r>
              <a:rPr lang="en-US" sz="1400" dirty="0" smtClean="0">
                <a:latin typeface="+mn-lt"/>
              </a:rPr>
              <a:t>N — O </a:t>
            </a:r>
            <a:r>
              <a:rPr lang="en-US" sz="1400" dirty="0" err="1" smtClean="0">
                <a:latin typeface="+mn-lt"/>
                <a:sym typeface="Symbol"/>
              </a:rPr>
              <a:t>σ</a:t>
            </a:r>
            <a:r>
              <a:rPr lang="en-US" sz="1400" dirty="0" smtClean="0">
                <a:latin typeface="+mn-lt"/>
              </a:rPr>
              <a:t> bonds</a:t>
            </a:r>
            <a:r>
              <a:rPr lang="en-US" sz="1400" dirty="0">
                <a:latin typeface="+mn-lt"/>
              </a:rPr>
              <a:t>. That uses all of the </a:t>
            </a:r>
            <a:r>
              <a:rPr lang="en-US" sz="1400" i="1" dirty="0">
                <a:latin typeface="+mn-lt"/>
              </a:rPr>
              <a:t>sp</a:t>
            </a:r>
            <a:r>
              <a:rPr lang="en-US" sz="1400" baseline="30000" dirty="0">
                <a:latin typeface="+mn-lt"/>
              </a:rPr>
              <a:t>2</a:t>
            </a:r>
            <a:r>
              <a:rPr lang="en-US" sz="1400" dirty="0" smtClean="0">
                <a:latin typeface="+mn-lt"/>
              </a:rPr>
              <a:t> </a:t>
            </a:r>
            <a:r>
              <a:rPr lang="en-US" sz="1400" dirty="0">
                <a:latin typeface="+mn-lt"/>
              </a:rPr>
              <a:t>hybrids on the N atom and one </a:t>
            </a:r>
            <a:r>
              <a:rPr lang="en-US" sz="1400" i="1" dirty="0">
                <a:latin typeface="+mn-lt"/>
              </a:rPr>
              <a:t>sp</a:t>
            </a:r>
            <a:r>
              <a:rPr lang="en-US" sz="1400" baseline="30000" dirty="0">
                <a:latin typeface="+mn-lt"/>
              </a:rPr>
              <a:t>2</a:t>
            </a:r>
            <a:r>
              <a:rPr lang="en-US" sz="1400" dirty="0" smtClean="0">
                <a:latin typeface="+mn-lt"/>
              </a:rPr>
              <a:t> hybrid </a:t>
            </a:r>
            <a:r>
              <a:rPr lang="en-US" sz="1400" dirty="0">
                <a:latin typeface="+mn-lt"/>
              </a:rPr>
              <a:t>on each O atom. Each of the two remaining </a:t>
            </a:r>
            <a:r>
              <a:rPr lang="en-US" sz="1400" i="1" dirty="0">
                <a:latin typeface="+mn-lt"/>
              </a:rPr>
              <a:t>sp</a:t>
            </a:r>
            <a:r>
              <a:rPr lang="en-US" sz="1400" baseline="30000" dirty="0">
                <a:latin typeface="+mn-lt"/>
              </a:rPr>
              <a:t>2</a:t>
            </a:r>
            <a:r>
              <a:rPr lang="en-US" sz="1400" dirty="0" smtClean="0">
                <a:latin typeface="+mn-lt"/>
              </a:rPr>
              <a:t> </a:t>
            </a:r>
            <a:r>
              <a:rPr lang="en-US" sz="1400" dirty="0">
                <a:latin typeface="+mn-lt"/>
              </a:rPr>
              <a:t>hybrids </a:t>
            </a:r>
            <a:r>
              <a:rPr lang="en-US" sz="1400" dirty="0" smtClean="0">
                <a:latin typeface="+mn-lt"/>
              </a:rPr>
              <a:t>on each </a:t>
            </a:r>
            <a:r>
              <a:rPr lang="en-US" sz="1400" dirty="0">
                <a:latin typeface="+mn-lt"/>
              </a:rPr>
              <a:t>O atom is used to hold a nonbonding pair of electrons. Thus</a:t>
            </a:r>
            <a:r>
              <a:rPr lang="en-US" sz="1400" dirty="0" smtClean="0">
                <a:latin typeface="+mn-lt"/>
              </a:rPr>
              <a:t>, for </a:t>
            </a:r>
            <a:r>
              <a:rPr lang="en-US" sz="1400" dirty="0">
                <a:latin typeface="+mn-lt"/>
              </a:rPr>
              <a:t>any of the resonance structures, we have the following </a:t>
            </a:r>
            <a:r>
              <a:rPr lang="en-US" sz="1400" dirty="0" smtClean="0">
                <a:latin typeface="+mn-lt"/>
              </a:rPr>
              <a:t>arrangement in </a:t>
            </a:r>
            <a:r>
              <a:rPr lang="en-US" sz="1400" dirty="0">
                <a:latin typeface="+mn-lt"/>
              </a:rPr>
              <a:t>the plane of the ion</a:t>
            </a:r>
            <a:r>
              <a:rPr lang="en-US" sz="1400" dirty="0" smtClean="0">
                <a:latin typeface="+mn-lt"/>
              </a:rPr>
              <a:t>:</a:t>
            </a: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r>
              <a:rPr lang="en-US" sz="1400" dirty="0">
                <a:latin typeface="+mn-lt"/>
              </a:rPr>
              <a:t>Notice that we have accounted for a total of 18 electrons—6 in </a:t>
            </a:r>
            <a:r>
              <a:rPr lang="en-US" sz="1400" dirty="0" smtClean="0">
                <a:latin typeface="+mn-lt"/>
              </a:rPr>
              <a:t>the three N — O </a:t>
            </a:r>
            <a:r>
              <a:rPr lang="en-US" sz="1400" dirty="0" err="1" smtClean="0">
                <a:latin typeface="+mn-lt"/>
                <a:sym typeface="Symbol"/>
              </a:rPr>
              <a:t>σ</a:t>
            </a:r>
            <a:r>
              <a:rPr lang="en-US" sz="1400" dirty="0" smtClean="0">
                <a:latin typeface="+mn-lt"/>
              </a:rPr>
              <a:t> </a:t>
            </a:r>
            <a:r>
              <a:rPr lang="en-US" sz="1400" dirty="0">
                <a:latin typeface="+mn-lt"/>
              </a:rPr>
              <a:t>bonds, and 12 as nonbonding pairs on the O atoms</a:t>
            </a:r>
            <a:r>
              <a:rPr lang="en-US" sz="1400" dirty="0" smtClean="0">
                <a:latin typeface="+mn-lt"/>
              </a:rPr>
              <a:t>. The </a:t>
            </a:r>
            <a:r>
              <a:rPr lang="en-US" sz="1400" dirty="0">
                <a:latin typeface="+mn-lt"/>
              </a:rPr>
              <a:t>remaining six electrons will reside in the </a:t>
            </a:r>
            <a:r>
              <a:rPr lang="en-US" sz="1400" dirty="0" smtClean="0">
                <a:latin typeface="+mn-lt"/>
                <a:sym typeface="Symbol"/>
              </a:rPr>
              <a:t>π</a:t>
            </a:r>
            <a:r>
              <a:rPr lang="en-US" sz="1400" dirty="0" smtClean="0">
                <a:latin typeface="+mn-lt"/>
              </a:rPr>
              <a:t> </a:t>
            </a:r>
            <a:r>
              <a:rPr lang="en-US" sz="1400" dirty="0">
                <a:latin typeface="+mn-lt"/>
              </a:rPr>
              <a:t>system of the ion.</a:t>
            </a:r>
          </a:p>
          <a:p>
            <a:pPr marL="0" indent="0">
              <a:defRPr/>
            </a:pPr>
            <a:endParaRPr lang="en-US" sz="1400" dirty="0" smtClean="0">
              <a:latin typeface="+mn-lt"/>
            </a:endParaRPr>
          </a:p>
        </p:txBody>
      </p:sp>
      <p:sp>
        <p:nvSpPr>
          <p:cNvPr id="64515" name="Line 81"/>
          <p:cNvSpPr>
            <a:spLocks noChangeShapeType="1"/>
          </p:cNvSpPr>
          <p:nvPr/>
        </p:nvSpPr>
        <p:spPr bwMode="auto">
          <a:xfrm>
            <a:off x="304800" y="304800"/>
            <a:ext cx="12700" cy="53467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6"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6451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9.7</a:t>
            </a:r>
            <a:r>
              <a:rPr lang="en-US" altLang="en-US" b="1">
                <a:solidFill>
                  <a:srgbClr val="4C4BE5"/>
                </a:solidFill>
                <a:latin typeface="Arial" panose="020B0604020202020204" pitchFamily="34" charset="0"/>
              </a:rPr>
              <a:t> </a:t>
            </a:r>
            <a:r>
              <a:rPr lang="en-US" altLang="en-US" b="1">
                <a:latin typeface="Arial" panose="020B0604020202020204" pitchFamily="34" charset="0"/>
              </a:rPr>
              <a:t>Delocalized Bonding</a:t>
            </a:r>
          </a:p>
        </p:txBody>
      </p:sp>
      <p:sp>
        <p:nvSpPr>
          <p:cNvPr id="64519" name="Line 89"/>
          <p:cNvSpPr>
            <a:spLocks noChangeShapeType="1"/>
          </p:cNvSpPr>
          <p:nvPr/>
        </p:nvSpPr>
        <p:spPr bwMode="auto">
          <a:xfrm>
            <a:off x="309563" y="5651500"/>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Line 66"/>
          <p:cNvSpPr>
            <a:spLocks noChangeShapeType="1"/>
          </p:cNvSpPr>
          <p:nvPr/>
        </p:nvSpPr>
        <p:spPr bwMode="auto">
          <a:xfrm>
            <a:off x="381000" y="1143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b="2853"/>
          <a:stretch>
            <a:fillRect/>
          </a:stretch>
        </p:blipFill>
        <p:spPr bwMode="auto">
          <a:xfrm>
            <a:off x="3305175" y="2338388"/>
            <a:ext cx="22034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54113"/>
            <a:ext cx="8636000" cy="229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smtClean="0">
                <a:latin typeface="+mn-lt"/>
              </a:rPr>
              <a:t>The </a:t>
            </a:r>
            <a:r>
              <a:rPr lang="en-US" sz="1400" dirty="0">
                <a:latin typeface="+mn-lt"/>
              </a:rPr>
              <a:t>four </a:t>
            </a:r>
            <a:r>
              <a:rPr lang="en-US" sz="1400" i="1" dirty="0">
                <a:latin typeface="+mn-lt"/>
              </a:rPr>
              <a:t>p</a:t>
            </a:r>
            <a:r>
              <a:rPr lang="en-US" sz="1400" dirty="0">
                <a:latin typeface="+mn-lt"/>
              </a:rPr>
              <a:t> </a:t>
            </a:r>
            <a:r>
              <a:rPr lang="en-US" sz="1400" dirty="0" smtClean="0">
                <a:latin typeface="+mn-lt"/>
              </a:rPr>
              <a:t>orbitals—one </a:t>
            </a:r>
            <a:r>
              <a:rPr lang="en-US" sz="1400" dirty="0">
                <a:latin typeface="+mn-lt"/>
              </a:rPr>
              <a:t>on each of the four </a:t>
            </a:r>
            <a:r>
              <a:rPr lang="en-US" sz="1400" dirty="0" smtClean="0">
                <a:latin typeface="+mn-lt"/>
              </a:rPr>
              <a:t>atoms—are used to </a:t>
            </a:r>
            <a:r>
              <a:rPr lang="en-US" sz="1400" dirty="0">
                <a:latin typeface="+mn-lt"/>
              </a:rPr>
              <a:t>build the </a:t>
            </a:r>
            <a:r>
              <a:rPr lang="en-US" sz="1400" dirty="0" smtClean="0">
                <a:latin typeface="+mn-lt"/>
                <a:sym typeface="Symbol"/>
              </a:rPr>
              <a:t>π</a:t>
            </a:r>
            <a:r>
              <a:rPr lang="en-US" sz="1400" dirty="0" smtClean="0">
                <a:latin typeface="+mn-lt"/>
              </a:rPr>
              <a:t> </a:t>
            </a:r>
            <a:r>
              <a:rPr lang="en-US" sz="1400" dirty="0">
                <a:latin typeface="+mn-lt"/>
              </a:rPr>
              <a:t>system. For any one of the three </a:t>
            </a:r>
            <a:r>
              <a:rPr lang="en-US" sz="1400" dirty="0" smtClean="0">
                <a:latin typeface="+mn-lt"/>
              </a:rPr>
              <a:t>resonance structures shown</a:t>
            </a:r>
            <a:r>
              <a:rPr lang="en-US" sz="1400" dirty="0">
                <a:latin typeface="+mn-lt"/>
              </a:rPr>
              <a:t>, we might imagine a single localized </a:t>
            </a:r>
            <a:r>
              <a:rPr lang="en-US" sz="1400" dirty="0" smtClean="0">
                <a:latin typeface="+mn-lt"/>
              </a:rPr>
              <a:t>N — O </a:t>
            </a:r>
            <a:r>
              <a:rPr lang="en-US" sz="1400" dirty="0" smtClean="0">
                <a:latin typeface="+mn-lt"/>
                <a:sym typeface="Symbol"/>
              </a:rPr>
              <a:t>π</a:t>
            </a:r>
            <a:r>
              <a:rPr lang="en-US" sz="1400" dirty="0" smtClean="0">
                <a:latin typeface="+mn-lt"/>
              </a:rPr>
              <a:t> bond formed </a:t>
            </a:r>
            <a:r>
              <a:rPr lang="en-US" sz="1400" dirty="0">
                <a:latin typeface="+mn-lt"/>
              </a:rPr>
              <a:t>by the overlap of the </a:t>
            </a:r>
            <a:r>
              <a:rPr lang="en-US" sz="1400" i="1" dirty="0" smtClean="0">
                <a:latin typeface="+mn-lt"/>
              </a:rPr>
              <a:t>p</a:t>
            </a:r>
            <a:r>
              <a:rPr lang="en-US" sz="1400" dirty="0" smtClean="0">
                <a:latin typeface="+mn-lt"/>
              </a:rPr>
              <a:t> orbital </a:t>
            </a:r>
            <a:r>
              <a:rPr lang="en-US" sz="1400" dirty="0">
                <a:latin typeface="+mn-lt"/>
              </a:rPr>
              <a:t>on N and a </a:t>
            </a:r>
            <a:r>
              <a:rPr lang="en-US" sz="1400" i="1" dirty="0">
                <a:latin typeface="+mn-lt"/>
              </a:rPr>
              <a:t>p</a:t>
            </a:r>
            <a:r>
              <a:rPr lang="en-US" sz="1400" dirty="0">
                <a:latin typeface="+mn-lt"/>
              </a:rPr>
              <a:t> orbital on </a:t>
            </a:r>
            <a:r>
              <a:rPr lang="en-US" sz="1400" dirty="0" smtClean="0">
                <a:latin typeface="+mn-lt"/>
              </a:rPr>
              <a:t>one of </a:t>
            </a:r>
            <a:r>
              <a:rPr lang="en-US" sz="1400" dirty="0">
                <a:latin typeface="+mn-lt"/>
              </a:rPr>
              <a:t>the O atoms. The remaining two O atoms have </a:t>
            </a:r>
            <a:r>
              <a:rPr lang="en-US" sz="1400" dirty="0" smtClean="0">
                <a:latin typeface="+mn-lt"/>
              </a:rPr>
              <a:t>nonbonding pairs </a:t>
            </a:r>
            <a:r>
              <a:rPr lang="en-US" sz="1400" dirty="0">
                <a:latin typeface="+mn-lt"/>
              </a:rPr>
              <a:t>in their </a:t>
            </a:r>
            <a:r>
              <a:rPr lang="en-US" sz="1400" i="1" dirty="0">
                <a:latin typeface="+mn-lt"/>
              </a:rPr>
              <a:t>p</a:t>
            </a:r>
            <a:r>
              <a:rPr lang="en-US" sz="1400" dirty="0">
                <a:latin typeface="+mn-lt"/>
              </a:rPr>
              <a:t> orbitals. Thus, for each of the resonance structures</a:t>
            </a:r>
            <a:r>
              <a:rPr lang="en-US" sz="1400" dirty="0" smtClean="0">
                <a:latin typeface="+mn-lt"/>
              </a:rPr>
              <a:t>, we </a:t>
            </a:r>
            <a:r>
              <a:rPr lang="en-US" sz="1400" dirty="0">
                <a:latin typeface="+mn-lt"/>
              </a:rPr>
              <a:t>have the situation shown in Figure 9.27. Because </a:t>
            </a:r>
            <a:r>
              <a:rPr lang="en-US" sz="1400" dirty="0" smtClean="0">
                <a:latin typeface="+mn-lt"/>
              </a:rPr>
              <a:t>each resonance </a:t>
            </a:r>
            <a:r>
              <a:rPr lang="en-US" sz="1400" dirty="0">
                <a:latin typeface="+mn-lt"/>
              </a:rPr>
              <a:t>structure contributes equally to the observed </a:t>
            </a:r>
            <a:r>
              <a:rPr lang="en-US" sz="1400" dirty="0" smtClean="0">
                <a:latin typeface="+mn-lt"/>
              </a:rPr>
              <a:t>structure of NO</a:t>
            </a:r>
            <a:r>
              <a:rPr lang="en-US" sz="1400" baseline="-25000" dirty="0">
                <a:latin typeface="+mn-lt"/>
              </a:rPr>
              <a:t>3</a:t>
            </a:r>
            <a:r>
              <a:rPr lang="en-US" sz="1400" baseline="30000" dirty="0">
                <a:latin typeface="+mn-lt"/>
              </a:rPr>
              <a:t>–</a:t>
            </a:r>
            <a:r>
              <a:rPr lang="en-US" sz="1400" dirty="0" smtClean="0">
                <a:latin typeface="+mn-lt"/>
              </a:rPr>
              <a:t>, </a:t>
            </a:r>
            <a:r>
              <a:rPr lang="en-US" sz="1400" dirty="0">
                <a:latin typeface="+mn-lt"/>
              </a:rPr>
              <a:t>however, we represent the </a:t>
            </a:r>
            <a:r>
              <a:rPr lang="en-US" sz="1400" dirty="0" smtClean="0">
                <a:latin typeface="+mn-lt"/>
                <a:sym typeface="Symbol"/>
              </a:rPr>
              <a:t>π</a:t>
            </a:r>
            <a:r>
              <a:rPr lang="en-US" sz="1400" dirty="0" smtClean="0">
                <a:latin typeface="+mn-lt"/>
              </a:rPr>
              <a:t> </a:t>
            </a:r>
            <a:r>
              <a:rPr lang="en-US" sz="1400" dirty="0">
                <a:latin typeface="+mn-lt"/>
              </a:rPr>
              <a:t>bonding as </a:t>
            </a:r>
            <a:r>
              <a:rPr lang="en-US" sz="1400" dirty="0" smtClean="0">
                <a:latin typeface="+mn-lt"/>
              </a:rPr>
              <a:t>delocalized over </a:t>
            </a:r>
            <a:r>
              <a:rPr lang="en-US" sz="1400" dirty="0">
                <a:latin typeface="+mn-lt"/>
              </a:rPr>
              <a:t>the three </a:t>
            </a:r>
            <a:r>
              <a:rPr lang="en-US" sz="1400" dirty="0" smtClean="0">
                <a:latin typeface="+mn-lt"/>
              </a:rPr>
              <a:t>N</a:t>
            </a:r>
            <a:r>
              <a:rPr lang="en-US" sz="1400" dirty="0">
                <a:latin typeface="+mn-lt"/>
              </a:rPr>
              <a:t> — </a:t>
            </a:r>
            <a:r>
              <a:rPr lang="en-US" sz="1400" dirty="0" smtClean="0">
                <a:latin typeface="+mn-lt"/>
              </a:rPr>
              <a:t>O </a:t>
            </a:r>
            <a:r>
              <a:rPr lang="en-US" sz="1400" dirty="0">
                <a:latin typeface="+mn-lt"/>
              </a:rPr>
              <a:t>bonds, as shown in the figure. We see </a:t>
            </a:r>
            <a:r>
              <a:rPr lang="en-US" sz="1400" dirty="0" smtClean="0">
                <a:latin typeface="+mn-lt"/>
              </a:rPr>
              <a:t>that the NO</a:t>
            </a:r>
            <a:r>
              <a:rPr lang="en-US" sz="1400" baseline="-25000" dirty="0">
                <a:latin typeface="+mn-lt"/>
              </a:rPr>
              <a:t>3</a:t>
            </a:r>
            <a:r>
              <a:rPr lang="en-US" sz="1400" baseline="30000" dirty="0">
                <a:latin typeface="+mn-lt"/>
              </a:rPr>
              <a:t>–</a:t>
            </a:r>
            <a:r>
              <a:rPr lang="en-US" sz="1400" dirty="0" smtClean="0">
                <a:latin typeface="+mn-lt"/>
              </a:rPr>
              <a:t> </a:t>
            </a:r>
            <a:r>
              <a:rPr lang="en-US" sz="1400" dirty="0">
                <a:latin typeface="+mn-lt"/>
              </a:rPr>
              <a:t>ion has a six-electron </a:t>
            </a:r>
            <a:r>
              <a:rPr lang="en-US" sz="1400" dirty="0" smtClean="0">
                <a:latin typeface="+mn-lt"/>
                <a:sym typeface="Symbol"/>
              </a:rPr>
              <a:t>π</a:t>
            </a:r>
            <a:r>
              <a:rPr lang="en-US" sz="1400" dirty="0" smtClean="0">
                <a:latin typeface="+mn-lt"/>
              </a:rPr>
              <a:t> system </a:t>
            </a:r>
            <a:r>
              <a:rPr lang="en-US" sz="1400" dirty="0">
                <a:latin typeface="+mn-lt"/>
              </a:rPr>
              <a:t>delocalized among </a:t>
            </a:r>
            <a:r>
              <a:rPr lang="en-US" sz="1400" dirty="0" smtClean="0">
                <a:latin typeface="+mn-lt"/>
              </a:rPr>
              <a:t>the four </a:t>
            </a:r>
            <a:r>
              <a:rPr lang="en-US" sz="1400" dirty="0">
                <a:latin typeface="+mn-lt"/>
              </a:rPr>
              <a:t>atoms in the ion</a:t>
            </a:r>
            <a:r>
              <a:rPr lang="en-US" sz="1400" dirty="0" smtClean="0">
                <a:latin typeface="+mn-lt"/>
              </a:rPr>
              <a:t>.</a:t>
            </a: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marL="0" indent="0">
              <a:defRPr/>
            </a:pPr>
            <a:endParaRPr lang="en-US" sz="1400" dirty="0" smtClean="0">
              <a:latin typeface="+mn-lt"/>
            </a:endParaRPr>
          </a:p>
          <a:p>
            <a:pPr marL="0" indent="0">
              <a:defRPr/>
            </a:pPr>
            <a:endParaRPr lang="en-US" sz="1400" dirty="0">
              <a:latin typeface="+mn-lt"/>
            </a:endParaRPr>
          </a:p>
          <a:p>
            <a:pPr marL="0" indent="0">
              <a:defRPr/>
            </a:pPr>
            <a:endParaRPr lang="en-US" sz="1400" dirty="0" smtClean="0">
              <a:latin typeface="+mn-lt"/>
            </a:endParaRPr>
          </a:p>
          <a:p>
            <a:pPr>
              <a:defRPr/>
            </a:pPr>
            <a:r>
              <a:rPr lang="en-US" sz="1600" b="1" dirty="0">
                <a:solidFill>
                  <a:srgbClr val="3366FF"/>
                </a:solidFill>
                <a:latin typeface="Arial" pitchFamily="34" charset="0"/>
                <a:cs typeface="Arial" pitchFamily="34" charset="0"/>
              </a:rPr>
              <a:t>Practice Exercise 1</a:t>
            </a:r>
          </a:p>
          <a:p>
            <a:pPr>
              <a:defRPr/>
            </a:pPr>
            <a:endParaRPr lang="en-US" sz="1000" b="1" dirty="0">
              <a:solidFill>
                <a:srgbClr val="3366FF"/>
              </a:solidFill>
              <a:latin typeface="+mn-lt"/>
            </a:endParaRPr>
          </a:p>
          <a:p>
            <a:pPr marL="0" indent="0">
              <a:defRPr/>
            </a:pPr>
            <a:r>
              <a:rPr lang="en-US" sz="1400" dirty="0">
                <a:latin typeface="+mn-lt"/>
              </a:rPr>
              <a:t>How many electrons are in the </a:t>
            </a:r>
            <a:r>
              <a:rPr lang="en-US" sz="1400" dirty="0" smtClean="0">
                <a:latin typeface="+mn-lt"/>
                <a:sym typeface="Symbol"/>
              </a:rPr>
              <a:t>π</a:t>
            </a:r>
            <a:r>
              <a:rPr lang="en-US" sz="1400" dirty="0" smtClean="0">
                <a:latin typeface="+mn-lt"/>
              </a:rPr>
              <a:t> </a:t>
            </a:r>
            <a:r>
              <a:rPr lang="en-US" sz="1400" dirty="0">
                <a:latin typeface="+mn-lt"/>
              </a:rPr>
              <a:t>system of the ozone molecule, O</a:t>
            </a:r>
            <a:r>
              <a:rPr lang="en-US" sz="1400" baseline="-25000" dirty="0">
                <a:latin typeface="+mn-lt"/>
              </a:rPr>
              <a:t>3</a:t>
            </a:r>
            <a:r>
              <a:rPr lang="en-US" sz="1400" dirty="0">
                <a:latin typeface="+mn-lt"/>
              </a:rPr>
              <a:t>? </a:t>
            </a:r>
            <a:r>
              <a:rPr lang="en-US" sz="1400" b="1" dirty="0">
                <a:latin typeface="+mn-lt"/>
              </a:rPr>
              <a:t>(a) </a:t>
            </a:r>
            <a:r>
              <a:rPr lang="en-US" sz="1400" dirty="0">
                <a:latin typeface="+mn-lt"/>
              </a:rPr>
              <a:t>2 </a:t>
            </a:r>
            <a:r>
              <a:rPr lang="en-US" sz="1400" b="1" dirty="0">
                <a:latin typeface="+mn-lt"/>
              </a:rPr>
              <a:t>(b) </a:t>
            </a:r>
            <a:r>
              <a:rPr lang="en-US" sz="1400" dirty="0">
                <a:latin typeface="+mn-lt"/>
              </a:rPr>
              <a:t>4 </a:t>
            </a:r>
            <a:r>
              <a:rPr lang="en-US" sz="1400" b="1" dirty="0">
                <a:latin typeface="+mn-lt"/>
              </a:rPr>
              <a:t>(c) </a:t>
            </a:r>
            <a:r>
              <a:rPr lang="en-US" sz="1400" dirty="0">
                <a:latin typeface="+mn-lt"/>
              </a:rPr>
              <a:t>6 </a:t>
            </a:r>
            <a:r>
              <a:rPr lang="en-US" sz="1400" b="1" dirty="0">
                <a:latin typeface="+mn-lt"/>
              </a:rPr>
              <a:t>(d) </a:t>
            </a:r>
            <a:r>
              <a:rPr lang="en-US" sz="1400" dirty="0">
                <a:latin typeface="+mn-lt"/>
              </a:rPr>
              <a:t>14 </a:t>
            </a:r>
            <a:r>
              <a:rPr lang="en-US" sz="1400" b="1" dirty="0">
                <a:latin typeface="+mn-lt"/>
              </a:rPr>
              <a:t>(e) </a:t>
            </a:r>
            <a:r>
              <a:rPr lang="en-US" sz="1400" dirty="0">
                <a:latin typeface="+mn-lt"/>
              </a:rPr>
              <a:t>18</a:t>
            </a:r>
          </a:p>
          <a:p>
            <a:pPr>
              <a:defRPr/>
            </a:pPr>
            <a:endParaRPr lang="en-US" sz="1400" dirty="0">
              <a:latin typeface="+mn-lt"/>
            </a:endParaRPr>
          </a:p>
          <a:p>
            <a:pPr>
              <a:defRPr/>
            </a:pPr>
            <a:r>
              <a:rPr lang="en-US" sz="1600" b="1" dirty="0">
                <a:solidFill>
                  <a:srgbClr val="3366FF"/>
                </a:solidFill>
                <a:latin typeface="Arial" pitchFamily="34" charset="0"/>
                <a:cs typeface="Arial" pitchFamily="34" charset="0"/>
              </a:rPr>
              <a:t>Practice Exercise 2</a:t>
            </a:r>
          </a:p>
          <a:p>
            <a:pPr>
              <a:defRPr/>
            </a:pPr>
            <a:endParaRPr lang="en-US" sz="1000" b="1" dirty="0">
              <a:solidFill>
                <a:srgbClr val="3366FF"/>
              </a:solidFill>
              <a:latin typeface="+mn-lt"/>
            </a:endParaRPr>
          </a:p>
          <a:p>
            <a:pPr>
              <a:defRPr/>
            </a:pPr>
            <a:r>
              <a:rPr lang="en-US" sz="1400" dirty="0">
                <a:latin typeface="+mn-lt"/>
              </a:rPr>
              <a:t>Which of these species have delocalized bonding: SO</a:t>
            </a:r>
            <a:r>
              <a:rPr lang="en-US" sz="1400" baseline="-25000" dirty="0">
                <a:latin typeface="+mn-lt"/>
              </a:rPr>
              <a:t>2</a:t>
            </a:r>
            <a:r>
              <a:rPr lang="en-US" sz="1400" dirty="0">
                <a:latin typeface="+mn-lt"/>
              </a:rPr>
              <a:t>, </a:t>
            </a:r>
            <a:r>
              <a:rPr lang="en-US" sz="1400" dirty="0" smtClean="0">
                <a:latin typeface="+mn-lt"/>
              </a:rPr>
              <a:t>SO</a:t>
            </a:r>
            <a:r>
              <a:rPr lang="en-US" sz="1400" baseline="-25000" dirty="0" smtClean="0">
                <a:latin typeface="+mn-lt"/>
              </a:rPr>
              <a:t>3</a:t>
            </a:r>
            <a:r>
              <a:rPr lang="en-US" sz="1400" dirty="0" smtClean="0">
                <a:latin typeface="+mn-lt"/>
              </a:rPr>
              <a:t>, SO</a:t>
            </a:r>
            <a:r>
              <a:rPr lang="en-US" sz="1400" baseline="-25000" dirty="0" smtClean="0">
                <a:latin typeface="+mn-lt"/>
              </a:rPr>
              <a:t>3</a:t>
            </a:r>
            <a:r>
              <a:rPr lang="en-US" sz="1400" baseline="30000" dirty="0" smtClean="0">
                <a:latin typeface="+mn-lt"/>
              </a:rPr>
              <a:t>2–</a:t>
            </a:r>
            <a:r>
              <a:rPr lang="en-US" sz="1400" dirty="0" smtClean="0">
                <a:latin typeface="+mn-lt"/>
              </a:rPr>
              <a:t>, H</a:t>
            </a:r>
            <a:r>
              <a:rPr lang="en-US" sz="1400" baseline="-25000" dirty="0" smtClean="0">
                <a:latin typeface="+mn-lt"/>
              </a:rPr>
              <a:t>2</a:t>
            </a:r>
            <a:r>
              <a:rPr lang="en-US" sz="1400" dirty="0" smtClean="0">
                <a:latin typeface="+mn-lt"/>
              </a:rPr>
              <a:t>CO</a:t>
            </a:r>
            <a:r>
              <a:rPr lang="en-US" sz="1400" dirty="0">
                <a:latin typeface="+mn-lt"/>
              </a:rPr>
              <a:t>, </a:t>
            </a:r>
            <a:r>
              <a:rPr lang="en-US" sz="1400" dirty="0" smtClean="0">
                <a:latin typeface="+mn-lt"/>
              </a:rPr>
              <a:t>NH</a:t>
            </a:r>
            <a:r>
              <a:rPr lang="en-US" sz="1400" baseline="-25000" dirty="0" smtClean="0">
                <a:latin typeface="+mn-lt"/>
              </a:rPr>
              <a:t>4</a:t>
            </a:r>
            <a:r>
              <a:rPr lang="en-US" sz="1400" baseline="30000" dirty="0" smtClean="0">
                <a:latin typeface="+mn-lt"/>
              </a:rPr>
              <a:t>+</a:t>
            </a:r>
            <a:r>
              <a:rPr lang="en-US" sz="1400" dirty="0" smtClean="0">
                <a:latin typeface="+mn-lt"/>
              </a:rPr>
              <a:t>?</a:t>
            </a:r>
            <a:endParaRPr lang="en-US" sz="1400" dirty="0">
              <a:latin typeface="+mn-lt"/>
            </a:endParaRPr>
          </a:p>
        </p:txBody>
      </p:sp>
      <p:sp>
        <p:nvSpPr>
          <p:cNvPr id="65539" name="Line 81"/>
          <p:cNvSpPr>
            <a:spLocks noChangeShapeType="1"/>
          </p:cNvSpPr>
          <p:nvPr/>
        </p:nvSpPr>
        <p:spPr bwMode="auto">
          <a:xfrm>
            <a:off x="304800" y="304800"/>
            <a:ext cx="14288" cy="57896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6554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9.7</a:t>
            </a:r>
            <a:r>
              <a:rPr lang="en-US" altLang="en-US" b="1">
                <a:solidFill>
                  <a:srgbClr val="4C4BE5"/>
                </a:solidFill>
                <a:latin typeface="Arial" panose="020B0604020202020204" pitchFamily="34" charset="0"/>
              </a:rPr>
              <a:t> </a:t>
            </a:r>
            <a:r>
              <a:rPr lang="en-US" altLang="en-US" b="1">
                <a:latin typeface="Arial" panose="020B0604020202020204" pitchFamily="34" charset="0"/>
              </a:rPr>
              <a:t>Delocalized Bonding</a:t>
            </a:r>
          </a:p>
        </p:txBody>
      </p:sp>
      <p:sp>
        <p:nvSpPr>
          <p:cNvPr id="65543" name="Line 89"/>
          <p:cNvSpPr>
            <a:spLocks noChangeShapeType="1"/>
          </p:cNvSpPr>
          <p:nvPr/>
        </p:nvSpPr>
        <p:spPr bwMode="auto">
          <a:xfrm>
            <a:off x="309563" y="6094413"/>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Line 66"/>
          <p:cNvSpPr>
            <a:spLocks noChangeShapeType="1"/>
          </p:cNvSpPr>
          <p:nvPr/>
        </p:nvSpPr>
        <p:spPr bwMode="auto">
          <a:xfrm>
            <a:off x="381000" y="1143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Box 10"/>
          <p:cNvSpPr txBox="1"/>
          <p:nvPr/>
        </p:nvSpPr>
        <p:spPr>
          <a:xfrm>
            <a:off x="5829300" y="3222625"/>
            <a:ext cx="2932113" cy="646113"/>
          </a:xfrm>
          <a:prstGeom prst="rect">
            <a:avLst/>
          </a:prstGeom>
          <a:noFill/>
        </p:spPr>
        <p:txBody>
          <a:bodyPr>
            <a:spAutoFit/>
          </a:bodyPr>
          <a:lstStyle/>
          <a:p>
            <a:pPr>
              <a:defRPr/>
            </a:pPr>
            <a:r>
              <a:rPr lang="en-US" sz="1200" b="1" dirty="0">
                <a:latin typeface="+mn-lt"/>
                <a:cs typeface="Arial" pitchFamily="34" charset="0"/>
              </a:rPr>
              <a:t>Figure 9.27 </a:t>
            </a:r>
            <a:r>
              <a:rPr lang="en-US" sz="1200" dirty="0">
                <a:latin typeface="+mn-lt"/>
                <a:cs typeface="Arial" pitchFamily="34" charset="0"/>
              </a:rPr>
              <a:t>Localized and delocalized representations of </a:t>
            </a:r>
            <a:r>
              <a:rPr lang="en-US" sz="1200" dirty="0">
                <a:latin typeface="+mn-lt"/>
                <a:cs typeface="Arial" pitchFamily="34" charset="0"/>
              </a:rPr>
              <a:t>the six-electron </a:t>
            </a:r>
            <a:r>
              <a:rPr lang="en-US" sz="1200" dirty="0">
                <a:latin typeface="+mn-lt"/>
                <a:cs typeface="Arial" pitchFamily="34" charset="0"/>
                <a:sym typeface="Symbol"/>
              </a:rPr>
              <a:t>π</a:t>
            </a:r>
            <a:r>
              <a:rPr lang="en-US" sz="1200" dirty="0">
                <a:latin typeface="+mn-lt"/>
                <a:cs typeface="Arial" pitchFamily="34" charset="0"/>
              </a:rPr>
              <a:t> </a:t>
            </a:r>
            <a:r>
              <a:rPr lang="en-US" sz="1200" dirty="0">
                <a:latin typeface="+mn-lt"/>
                <a:cs typeface="Arial" pitchFamily="34" charset="0"/>
              </a:rPr>
              <a:t>system in </a:t>
            </a:r>
            <a:r>
              <a:rPr lang="en-US" sz="1200" dirty="0">
                <a:latin typeface="+mn-lt"/>
                <a:cs typeface="Arial" pitchFamily="34" charset="0"/>
              </a:rPr>
              <a:t>NO</a:t>
            </a:r>
            <a:r>
              <a:rPr lang="en-US" sz="1200" baseline="-25000" dirty="0">
                <a:latin typeface="+mn-lt"/>
              </a:rPr>
              <a:t>3</a:t>
            </a:r>
            <a:r>
              <a:rPr lang="en-US" sz="1200" baseline="30000" dirty="0">
                <a:latin typeface="+mn-lt"/>
              </a:rPr>
              <a:t>–</a:t>
            </a:r>
            <a:r>
              <a:rPr lang="en-US" sz="1200" dirty="0">
                <a:latin typeface="+mn-lt"/>
                <a:cs typeface="Arial" pitchFamily="34" charset="0"/>
              </a:rPr>
              <a:t>.</a:t>
            </a:r>
            <a:endParaRPr lang="en-US" sz="1200" dirty="0">
              <a:latin typeface="+mn-lt"/>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b="4628"/>
          <a:stretch>
            <a:fillRect/>
          </a:stretch>
        </p:blipFill>
        <p:spPr bwMode="auto">
          <a:xfrm>
            <a:off x="1473200" y="2895600"/>
            <a:ext cx="40354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406525"/>
            <a:ext cx="8636000" cy="2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altLang="en-US" sz="1600" b="1" dirty="0">
                <a:solidFill>
                  <a:srgbClr val="3366FF"/>
                </a:solidFill>
              </a:rPr>
              <a:t>Solution</a:t>
            </a:r>
            <a:endParaRPr lang="en-US" altLang="en-US" sz="1600" dirty="0">
              <a:solidFill>
                <a:schemeClr val="bg1"/>
              </a:solidFill>
            </a:endParaRPr>
          </a:p>
          <a:p>
            <a:pPr marL="285750" indent="-285750">
              <a:defRPr/>
            </a:pPr>
            <a:endParaRPr lang="en-US" sz="1000" b="1" dirty="0" smtClean="0">
              <a:latin typeface="Times New Roman" pitchFamily="18" charset="0"/>
            </a:endParaRPr>
          </a:p>
          <a:p>
            <a:pPr marL="0" indent="0">
              <a:defRPr/>
            </a:pPr>
            <a:r>
              <a:rPr lang="en-US" sz="1400" b="1" dirty="0" smtClean="0">
                <a:latin typeface="+mn-lt"/>
              </a:rPr>
              <a:t>Analyze</a:t>
            </a:r>
            <a:r>
              <a:rPr lang="en-US" sz="1400" dirty="0" smtClean="0">
                <a:latin typeface="+mn-lt"/>
              </a:rPr>
              <a:t> We </a:t>
            </a:r>
            <a:r>
              <a:rPr lang="en-US" sz="1400" dirty="0">
                <a:latin typeface="+mn-lt"/>
              </a:rPr>
              <a:t>will determine the bond order for the </a:t>
            </a:r>
            <a:r>
              <a:rPr lang="en-US" sz="1400" dirty="0" smtClean="0">
                <a:latin typeface="+mn-lt"/>
              </a:rPr>
              <a:t>He</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ion and </a:t>
            </a:r>
            <a:r>
              <a:rPr lang="en-US" sz="1400" dirty="0" smtClean="0">
                <a:latin typeface="+mn-lt"/>
              </a:rPr>
              <a:t>use it </a:t>
            </a:r>
            <a:r>
              <a:rPr lang="en-US" sz="1400" dirty="0">
                <a:latin typeface="+mn-lt"/>
              </a:rPr>
              <a:t>to predict whether the ion is stable.</a:t>
            </a:r>
          </a:p>
          <a:p>
            <a:pPr marL="0" indent="0">
              <a:defRPr/>
            </a:pPr>
            <a:endParaRPr lang="en-US" sz="1400" dirty="0" smtClean="0">
              <a:latin typeface="+mn-lt"/>
            </a:endParaRPr>
          </a:p>
          <a:p>
            <a:pPr marL="0" indent="0">
              <a:defRPr/>
            </a:pPr>
            <a:r>
              <a:rPr lang="en-US" sz="1400" b="1" dirty="0" smtClean="0">
                <a:latin typeface="+mn-lt"/>
              </a:rPr>
              <a:t>Plan</a:t>
            </a:r>
            <a:r>
              <a:rPr lang="en-US" sz="1400" dirty="0" smtClean="0">
                <a:latin typeface="+mn-lt"/>
              </a:rPr>
              <a:t> </a:t>
            </a:r>
            <a:r>
              <a:rPr lang="en-US" sz="1400" dirty="0">
                <a:latin typeface="+mn-lt"/>
              </a:rPr>
              <a:t>To determine the bond order, we must determine the </a:t>
            </a:r>
            <a:r>
              <a:rPr lang="en-US" sz="1400" dirty="0" smtClean="0">
                <a:latin typeface="+mn-lt"/>
              </a:rPr>
              <a:t>number of </a:t>
            </a:r>
            <a:r>
              <a:rPr lang="en-US" sz="1400" dirty="0">
                <a:latin typeface="+mn-lt"/>
              </a:rPr>
              <a:t>electrons in the molecule and how these electrons populate </a:t>
            </a:r>
            <a:r>
              <a:rPr lang="en-US" sz="1400" dirty="0" smtClean="0">
                <a:latin typeface="+mn-lt"/>
              </a:rPr>
              <a:t>the available </a:t>
            </a:r>
            <a:r>
              <a:rPr lang="en-US" sz="1400" dirty="0" err="1">
                <a:latin typeface="+mn-lt"/>
              </a:rPr>
              <a:t>MOs.</a:t>
            </a:r>
            <a:r>
              <a:rPr lang="en-US" sz="1400" dirty="0">
                <a:latin typeface="+mn-lt"/>
              </a:rPr>
              <a:t> The valence electrons of He are in the 1</a:t>
            </a:r>
            <a:r>
              <a:rPr lang="en-US" sz="1400" i="1" dirty="0">
                <a:latin typeface="+mn-lt"/>
              </a:rPr>
              <a:t>s</a:t>
            </a:r>
            <a:r>
              <a:rPr lang="en-US" sz="1400" dirty="0">
                <a:latin typeface="+mn-lt"/>
              </a:rPr>
              <a:t> orbital</a:t>
            </a:r>
            <a:r>
              <a:rPr lang="en-US" sz="1400" dirty="0" smtClean="0">
                <a:latin typeface="+mn-lt"/>
              </a:rPr>
              <a:t>, and </a:t>
            </a:r>
            <a:r>
              <a:rPr lang="en-US" sz="1400" dirty="0">
                <a:latin typeface="+mn-lt"/>
              </a:rPr>
              <a:t>the 1</a:t>
            </a:r>
            <a:r>
              <a:rPr lang="en-US" sz="1400" i="1" dirty="0">
                <a:latin typeface="+mn-lt"/>
              </a:rPr>
              <a:t>s</a:t>
            </a:r>
            <a:r>
              <a:rPr lang="en-US" sz="1400" dirty="0">
                <a:latin typeface="+mn-lt"/>
              </a:rPr>
              <a:t> orbitals combine to give an MO diagram like that for </a:t>
            </a:r>
            <a:r>
              <a:rPr lang="en-US" sz="1400" dirty="0" smtClean="0">
                <a:latin typeface="+mn-lt"/>
              </a:rPr>
              <a:t>H</a:t>
            </a:r>
            <a:r>
              <a:rPr lang="en-US" sz="1400" baseline="-25000" dirty="0" smtClean="0">
                <a:latin typeface="+mn-lt"/>
              </a:rPr>
              <a:t>2</a:t>
            </a:r>
            <a:r>
              <a:rPr lang="en-US" sz="1400" dirty="0" smtClean="0">
                <a:latin typeface="+mn-lt"/>
              </a:rPr>
              <a:t> or He</a:t>
            </a:r>
            <a:r>
              <a:rPr lang="en-US" sz="1400" baseline="-25000" dirty="0" smtClean="0">
                <a:latin typeface="+mn-lt"/>
              </a:rPr>
              <a:t>2</a:t>
            </a:r>
            <a:r>
              <a:rPr lang="en-US" sz="1400" dirty="0" smtClean="0">
                <a:latin typeface="+mn-lt"/>
              </a:rPr>
              <a:t> </a:t>
            </a:r>
            <a:r>
              <a:rPr lang="en-US" sz="1400" dirty="0">
                <a:latin typeface="+mn-lt"/>
              </a:rPr>
              <a:t>(Figure 9.33). If the bond order is greater than 0, we </a:t>
            </a:r>
            <a:r>
              <a:rPr lang="en-US" sz="1400" dirty="0" smtClean="0">
                <a:latin typeface="+mn-lt"/>
              </a:rPr>
              <a:t>expect a </a:t>
            </a:r>
            <a:r>
              <a:rPr lang="en-US" sz="1400" dirty="0">
                <a:latin typeface="+mn-lt"/>
              </a:rPr>
              <a:t>bond to exist, and the ion is stable</a:t>
            </a:r>
            <a:r>
              <a:rPr lang="en-US" sz="1400" dirty="0" smtClean="0">
                <a:latin typeface="+mn-lt"/>
              </a:rPr>
              <a:t>.</a:t>
            </a:r>
            <a:endParaRPr lang="en-US" sz="1400" dirty="0">
              <a:latin typeface="+mn-lt"/>
            </a:endParaRPr>
          </a:p>
        </p:txBody>
      </p:sp>
      <p:sp>
        <p:nvSpPr>
          <p:cNvPr id="66563" name="Line 81"/>
          <p:cNvSpPr>
            <a:spLocks noChangeShapeType="1"/>
          </p:cNvSpPr>
          <p:nvPr/>
        </p:nvSpPr>
        <p:spPr bwMode="auto">
          <a:xfrm>
            <a:off x="304800" y="304800"/>
            <a:ext cx="14288" cy="57435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latin typeface="+mn-lt"/>
              </a:rPr>
              <a:t>What is the bond order of the </a:t>
            </a:r>
            <a:r>
              <a:rPr lang="en-US" sz="1400" dirty="0" smtClean="0">
                <a:latin typeface="+mn-lt"/>
              </a:rPr>
              <a:t>He</a:t>
            </a:r>
            <a:r>
              <a:rPr lang="en-US" sz="1400" baseline="-25000" dirty="0" smtClean="0">
                <a:latin typeface="+mn-lt"/>
              </a:rPr>
              <a:t>2</a:t>
            </a:r>
            <a:r>
              <a:rPr lang="en-US" sz="1400" baseline="30000" dirty="0" smtClean="0">
                <a:latin typeface="+mn-lt"/>
              </a:rPr>
              <a:t>+</a:t>
            </a:r>
            <a:r>
              <a:rPr lang="en-US" sz="1400" dirty="0" smtClean="0">
                <a:latin typeface="+mn-lt"/>
              </a:rPr>
              <a:t> </a:t>
            </a:r>
            <a:r>
              <a:rPr lang="en-US" sz="1400" dirty="0">
                <a:latin typeface="+mn-lt"/>
              </a:rPr>
              <a:t>ion? Would you expect this ion to be stable relative to the separated He atom and </a:t>
            </a:r>
            <a:r>
              <a:rPr lang="en-US" sz="1400" dirty="0" smtClean="0">
                <a:latin typeface="+mn-lt"/>
              </a:rPr>
              <a:t>He</a:t>
            </a:r>
            <a:r>
              <a:rPr lang="en-US" sz="1400" baseline="30000" dirty="0" smtClean="0">
                <a:latin typeface="+mn-lt"/>
              </a:rPr>
              <a:t>+</a:t>
            </a:r>
            <a:r>
              <a:rPr lang="en-US" sz="1400" dirty="0" smtClean="0">
                <a:latin typeface="+mn-lt"/>
              </a:rPr>
              <a:t> </a:t>
            </a:r>
            <a:r>
              <a:rPr lang="en-US" sz="1400" dirty="0">
                <a:latin typeface="+mn-lt"/>
              </a:rPr>
              <a:t>ion?</a:t>
            </a:r>
          </a:p>
        </p:txBody>
      </p:sp>
      <p:sp>
        <p:nvSpPr>
          <p:cNvPr id="6656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9.8</a:t>
            </a:r>
            <a:r>
              <a:rPr lang="en-US" altLang="en-US" b="1">
                <a:solidFill>
                  <a:srgbClr val="4C4BE5"/>
                </a:solidFill>
                <a:latin typeface="Arial" panose="020B0604020202020204" pitchFamily="34" charset="0"/>
              </a:rPr>
              <a:t> </a:t>
            </a:r>
            <a:r>
              <a:rPr lang="en-US" altLang="en-US" b="1">
                <a:latin typeface="Arial" panose="020B0604020202020204" pitchFamily="34" charset="0"/>
              </a:rPr>
              <a:t>Bond Order</a:t>
            </a:r>
          </a:p>
        </p:txBody>
      </p:sp>
      <p:sp>
        <p:nvSpPr>
          <p:cNvPr id="66567" name="Line 89"/>
          <p:cNvSpPr>
            <a:spLocks noChangeShapeType="1"/>
          </p:cNvSpPr>
          <p:nvPr/>
        </p:nvSpPr>
        <p:spPr bwMode="auto">
          <a:xfrm>
            <a:off x="309563" y="6048375"/>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Line 66"/>
          <p:cNvSpPr>
            <a:spLocks noChangeShapeType="1"/>
          </p:cNvSpPr>
          <p:nvPr/>
        </p:nvSpPr>
        <p:spPr bwMode="auto">
          <a:xfrm>
            <a:off x="381000" y="139541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b="2184"/>
          <a:stretch>
            <a:fillRect/>
          </a:stretch>
        </p:blipFill>
        <p:spPr bwMode="auto">
          <a:xfrm>
            <a:off x="2873375" y="3221038"/>
            <a:ext cx="3219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52400" y="152400"/>
            <a:ext cx="8839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solidFill>
                  <a:srgbClr val="000099"/>
                </a:solidFill>
                <a:latin typeface="Rockwell Extra Bold" panose="02060903040505020403" pitchFamily="18" charset="0"/>
              </a:rPr>
              <a:t>Valence Bond Theory</a:t>
            </a:r>
          </a:p>
          <a:p>
            <a:pPr algn="ctr"/>
            <a:endParaRPr lang="en-US" altLang="en-US" sz="2800" b="1">
              <a:solidFill>
                <a:srgbClr val="000099"/>
              </a:solidFill>
              <a:latin typeface="Rockwell Extra Bold" panose="02060903040505020403" pitchFamily="18" charset="0"/>
            </a:endParaRPr>
          </a:p>
          <a:p>
            <a:r>
              <a:rPr lang="en-US" altLang="en-US" sz="2000" b="1">
                <a:latin typeface="Agency FB" panose="020B0503020202020204" pitchFamily="34" charset="0"/>
              </a:rPr>
              <a:t>Based on Quantum Mechanics, it is an approximation theory that tries to explain the electron pair or covalent bond using quantum mechanics.</a:t>
            </a:r>
          </a:p>
          <a:p>
            <a:endParaRPr lang="en-US" altLang="en-US" sz="1000" b="1">
              <a:latin typeface="Agency FB" panose="020B0503020202020204" pitchFamily="34" charset="0"/>
            </a:endParaRPr>
          </a:p>
          <a:p>
            <a:r>
              <a:rPr lang="en-US" altLang="en-US" sz="3200" b="1">
                <a:solidFill>
                  <a:srgbClr val="006600"/>
                </a:solidFill>
                <a:latin typeface="Agency FB" panose="020B0503020202020204" pitchFamily="34" charset="0"/>
              </a:rPr>
              <a:t>A bond will form if:</a:t>
            </a:r>
          </a:p>
          <a:p>
            <a:r>
              <a:rPr lang="en-US" altLang="en-US" b="1">
                <a:latin typeface="Agency FB" panose="020B0503020202020204" pitchFamily="34" charset="0"/>
              </a:rPr>
              <a:t>(1) an orbital on one atom comes to occupy a portion of the same region of space as an orbital on the other atom.  </a:t>
            </a:r>
            <a:r>
              <a:rPr lang="en-US" altLang="en-US" b="1">
                <a:solidFill>
                  <a:srgbClr val="006600"/>
                </a:solidFill>
                <a:latin typeface="Agency FB" panose="020B0503020202020204" pitchFamily="34" charset="0"/>
              </a:rPr>
              <a:t>“orbitals overlap”</a:t>
            </a:r>
          </a:p>
          <a:p>
            <a:endParaRPr lang="en-US" altLang="en-US" sz="1800" b="1">
              <a:solidFill>
                <a:srgbClr val="006600"/>
              </a:solidFill>
              <a:latin typeface="Agency FB" panose="020B0503020202020204" pitchFamily="34" charset="0"/>
            </a:endParaRPr>
          </a:p>
          <a:p>
            <a:r>
              <a:rPr lang="en-US" altLang="en-US" b="1">
                <a:latin typeface="Agency FB" panose="020B0503020202020204" pitchFamily="34" charset="0"/>
              </a:rPr>
              <a:t>(2) the total number of electrons in both orbitals is no more than 2.</a:t>
            </a:r>
          </a:p>
          <a:p>
            <a:endParaRPr lang="en-US" altLang="en-US" sz="1800" b="1">
              <a:latin typeface="Agency FB" panose="020B0503020202020204" pitchFamily="34" charset="0"/>
            </a:endParaRPr>
          </a:p>
          <a:p>
            <a:r>
              <a:rPr lang="en-US" altLang="en-US" b="1">
                <a:latin typeface="Agency FB" panose="020B0503020202020204" pitchFamily="34" charset="0"/>
              </a:rPr>
              <a:t>(3) the strength of a bond depends on the amount of overlap.</a:t>
            </a:r>
          </a:p>
          <a:p>
            <a:r>
              <a:rPr lang="en-US" altLang="en-US" b="1">
                <a:latin typeface="Agency FB" panose="020B0503020202020204" pitchFamily="34" charset="0"/>
              </a:rPr>
              <a:t> </a:t>
            </a:r>
            <a:r>
              <a:rPr lang="en-US" altLang="en-US" b="1">
                <a:solidFill>
                  <a:srgbClr val="006600"/>
                </a:solidFill>
                <a:latin typeface="Agency FB" panose="020B0503020202020204" pitchFamily="34" charset="0"/>
              </a:rPr>
              <a:t>“the greater the overlap=the greater the strength”</a:t>
            </a:r>
          </a:p>
          <a:p>
            <a:endParaRPr lang="en-US" altLang="en-US" sz="1600" b="1">
              <a:latin typeface="Agency FB" panose="020B0503020202020204" pitchFamily="34" charset="0"/>
            </a:endParaRPr>
          </a:p>
          <a:p>
            <a:r>
              <a:rPr lang="en-US" altLang="en-US" b="1">
                <a:latin typeface="Agency FB" panose="020B0503020202020204" pitchFamily="34" charset="0"/>
              </a:rPr>
              <a:t>(4) the electrons are attracted to both nuclei thus pulling the atoms together.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55700"/>
            <a:ext cx="8366125" cy="2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b="1" dirty="0" smtClean="0">
                <a:latin typeface="+mn-lt"/>
              </a:rPr>
              <a:t>Solve</a:t>
            </a:r>
            <a:r>
              <a:rPr lang="en-US" sz="1400" dirty="0" smtClean="0">
                <a:latin typeface="+mn-lt"/>
              </a:rPr>
              <a:t> </a:t>
            </a:r>
            <a:r>
              <a:rPr lang="en-US" sz="1400" dirty="0">
                <a:latin typeface="+mn-lt"/>
              </a:rPr>
              <a:t>The energy-level diagram for the </a:t>
            </a:r>
            <a:r>
              <a:rPr lang="en-US" sz="1400" dirty="0" smtClean="0">
                <a:latin typeface="+mn-lt"/>
              </a:rPr>
              <a:t>He</a:t>
            </a:r>
            <a:r>
              <a:rPr lang="en-US" sz="1400" baseline="-25000" dirty="0">
                <a:latin typeface="+mn-lt"/>
              </a:rPr>
              <a:t>2</a:t>
            </a:r>
            <a:r>
              <a:rPr lang="en-US" sz="1400" baseline="30000" dirty="0">
                <a:latin typeface="+mn-lt"/>
              </a:rPr>
              <a:t>+</a:t>
            </a:r>
            <a:r>
              <a:rPr lang="en-US" sz="1400" dirty="0" smtClean="0">
                <a:latin typeface="+mn-lt"/>
              </a:rPr>
              <a:t> ion </a:t>
            </a:r>
            <a:r>
              <a:rPr lang="en-US" sz="1400" dirty="0">
                <a:latin typeface="+mn-lt"/>
              </a:rPr>
              <a:t>is shown </a:t>
            </a:r>
            <a:r>
              <a:rPr lang="en-US" sz="1400" dirty="0" smtClean="0">
                <a:latin typeface="+mn-lt"/>
              </a:rPr>
              <a:t>in Figure </a:t>
            </a:r>
            <a:r>
              <a:rPr lang="en-US" sz="1400" dirty="0">
                <a:latin typeface="+mn-lt"/>
              </a:rPr>
              <a:t>9.34. This ion has three electrons. Two are placed in </a:t>
            </a:r>
            <a:r>
              <a:rPr lang="en-US" sz="1400" dirty="0" smtClean="0">
                <a:latin typeface="+mn-lt"/>
              </a:rPr>
              <a:t>the bonding </a:t>
            </a:r>
            <a:r>
              <a:rPr lang="en-US" sz="1400" dirty="0">
                <a:latin typeface="+mn-lt"/>
              </a:rPr>
              <a:t>orbital and the third in the </a:t>
            </a:r>
            <a:r>
              <a:rPr lang="en-US" sz="1400" dirty="0" err="1">
                <a:latin typeface="+mn-lt"/>
              </a:rPr>
              <a:t>antibonding</a:t>
            </a:r>
            <a:r>
              <a:rPr lang="en-US" sz="1400" dirty="0">
                <a:latin typeface="+mn-lt"/>
              </a:rPr>
              <a:t> orbital. Thus</a:t>
            </a:r>
            <a:r>
              <a:rPr lang="en-US" sz="1400" dirty="0" smtClean="0">
                <a:latin typeface="+mn-lt"/>
              </a:rPr>
              <a:t>, the </a:t>
            </a:r>
            <a:r>
              <a:rPr lang="en-US" sz="1400" dirty="0">
                <a:latin typeface="+mn-lt"/>
              </a:rPr>
              <a:t>bond order </a:t>
            </a:r>
            <a:r>
              <a:rPr lang="en-US" sz="1400" dirty="0" smtClean="0">
                <a:latin typeface="+mn-lt"/>
              </a:rPr>
              <a:t>is</a:t>
            </a:r>
          </a:p>
          <a:p>
            <a:pPr marL="0" indent="0">
              <a:defRPr/>
            </a:pPr>
            <a:endParaRPr lang="en-US" sz="1400" dirty="0">
              <a:latin typeface="+mn-lt"/>
            </a:endParaRPr>
          </a:p>
          <a:p>
            <a:pPr marL="0" indent="0" algn="ctr">
              <a:defRPr/>
            </a:pPr>
            <a:r>
              <a:rPr lang="en-US" sz="1400" dirty="0">
                <a:latin typeface="+mn-lt"/>
              </a:rPr>
              <a:t>Bond order </a:t>
            </a:r>
            <a:r>
              <a:rPr lang="en-US" sz="1400" dirty="0" smtClean="0">
                <a:latin typeface="+mn-lt"/>
              </a:rPr>
              <a:t>=    (2 – 1) =</a:t>
            </a:r>
          </a:p>
          <a:p>
            <a:pPr marL="0" indent="0">
              <a:defRPr/>
            </a:pPr>
            <a:endParaRPr lang="en-US" sz="1400" dirty="0">
              <a:latin typeface="+mn-lt"/>
            </a:endParaRPr>
          </a:p>
          <a:p>
            <a:pPr marL="0" indent="0">
              <a:defRPr/>
            </a:pPr>
            <a:r>
              <a:rPr lang="en-US" sz="1400" dirty="0">
                <a:latin typeface="+mn-lt"/>
              </a:rPr>
              <a:t>Because the bond order is greater than 0, we predict the </a:t>
            </a:r>
            <a:r>
              <a:rPr lang="en-US" sz="1400" dirty="0" smtClean="0">
                <a:latin typeface="+mn-lt"/>
              </a:rPr>
              <a:t>He</a:t>
            </a:r>
            <a:r>
              <a:rPr lang="en-US" sz="1400" baseline="-25000" dirty="0">
                <a:latin typeface="+mn-lt"/>
              </a:rPr>
              <a:t>2</a:t>
            </a:r>
            <a:r>
              <a:rPr lang="en-US" sz="1400" baseline="30000" dirty="0">
                <a:latin typeface="+mn-lt"/>
              </a:rPr>
              <a:t>+</a:t>
            </a:r>
            <a:r>
              <a:rPr lang="en-US" sz="1400" dirty="0" smtClean="0">
                <a:latin typeface="+mn-lt"/>
              </a:rPr>
              <a:t> ion </a:t>
            </a:r>
            <a:r>
              <a:rPr lang="en-US" sz="1400" dirty="0">
                <a:latin typeface="+mn-lt"/>
              </a:rPr>
              <a:t>to be stable relative to the separated He and He+. </a:t>
            </a:r>
            <a:r>
              <a:rPr lang="en-US" sz="1400" dirty="0" smtClean="0">
                <a:latin typeface="+mn-lt"/>
              </a:rPr>
              <a:t>Formation of He</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in the gas phase has been demonstrated in </a:t>
            </a:r>
            <a:r>
              <a:rPr lang="en-US" sz="1400" dirty="0" smtClean="0">
                <a:latin typeface="+mn-lt"/>
              </a:rPr>
              <a:t>laboratory experiments</a:t>
            </a:r>
            <a:r>
              <a:rPr lang="en-US" sz="1400" dirty="0">
                <a:latin typeface="+mn-lt"/>
              </a:rPr>
              <a:t>.</a:t>
            </a:r>
            <a:endParaRPr lang="en-US" sz="1400" dirty="0" smtClean="0">
              <a:latin typeface="+mn-lt"/>
            </a:endParaRPr>
          </a:p>
        </p:txBody>
      </p:sp>
      <p:sp>
        <p:nvSpPr>
          <p:cNvPr id="67587" name="Line 81"/>
          <p:cNvSpPr>
            <a:spLocks noChangeShapeType="1"/>
          </p:cNvSpPr>
          <p:nvPr/>
        </p:nvSpPr>
        <p:spPr bwMode="auto">
          <a:xfrm>
            <a:off x="304800" y="304800"/>
            <a:ext cx="12700" cy="53689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67590"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9.8</a:t>
            </a:r>
            <a:r>
              <a:rPr lang="en-US" altLang="en-US" b="1">
                <a:solidFill>
                  <a:srgbClr val="4C4BE5"/>
                </a:solidFill>
                <a:latin typeface="Arial" panose="020B0604020202020204" pitchFamily="34" charset="0"/>
              </a:rPr>
              <a:t> </a:t>
            </a:r>
            <a:r>
              <a:rPr lang="en-US" altLang="en-US" b="1">
                <a:latin typeface="Arial" panose="020B0604020202020204" pitchFamily="34" charset="0"/>
              </a:rPr>
              <a:t>Bond Order</a:t>
            </a:r>
          </a:p>
        </p:txBody>
      </p:sp>
      <p:sp>
        <p:nvSpPr>
          <p:cNvPr id="67591" name="Line 89"/>
          <p:cNvSpPr>
            <a:spLocks noChangeShapeType="1"/>
          </p:cNvSpPr>
          <p:nvPr/>
        </p:nvSpPr>
        <p:spPr bwMode="auto">
          <a:xfrm>
            <a:off x="309563" y="5673725"/>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Line 66"/>
          <p:cNvSpPr>
            <a:spLocks noChangeShapeType="1"/>
          </p:cNvSpPr>
          <p:nvPr/>
        </p:nvSpPr>
        <p:spPr bwMode="auto">
          <a:xfrm>
            <a:off x="381000" y="11445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b="2731"/>
          <a:stretch>
            <a:fillRect/>
          </a:stretch>
        </p:blipFill>
        <p:spPr bwMode="auto">
          <a:xfrm>
            <a:off x="2674938" y="3005138"/>
            <a:ext cx="36576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7563" y="1827213"/>
            <a:ext cx="77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1827213"/>
            <a:ext cx="79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81"/>
          <p:cNvSpPr>
            <a:spLocks noChangeShapeType="1"/>
          </p:cNvSpPr>
          <p:nvPr/>
        </p:nvSpPr>
        <p:spPr bwMode="auto">
          <a:xfrm>
            <a:off x="304800" y="304800"/>
            <a:ext cx="6350" cy="277971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68613"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9.8</a:t>
            </a:r>
            <a:r>
              <a:rPr lang="en-US" altLang="en-US" b="1">
                <a:solidFill>
                  <a:srgbClr val="4C4BE5"/>
                </a:solidFill>
                <a:latin typeface="Arial" panose="020B0604020202020204" pitchFamily="34" charset="0"/>
              </a:rPr>
              <a:t> </a:t>
            </a:r>
            <a:r>
              <a:rPr lang="en-US" altLang="en-US" b="1">
                <a:latin typeface="Arial" panose="020B0604020202020204" pitchFamily="34" charset="0"/>
              </a:rPr>
              <a:t>Bond Order</a:t>
            </a:r>
          </a:p>
        </p:txBody>
      </p:sp>
      <p:sp>
        <p:nvSpPr>
          <p:cNvPr id="68614" name="Line 89"/>
          <p:cNvSpPr>
            <a:spLocks noChangeShapeType="1"/>
          </p:cNvSpPr>
          <p:nvPr/>
        </p:nvSpPr>
        <p:spPr bwMode="auto">
          <a:xfrm>
            <a:off x="303213" y="3084513"/>
            <a:ext cx="45243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Line 66"/>
          <p:cNvSpPr>
            <a:spLocks noChangeShapeType="1"/>
          </p:cNvSpPr>
          <p:nvPr/>
        </p:nvSpPr>
        <p:spPr bwMode="auto">
          <a:xfrm>
            <a:off x="381000" y="11445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1"/>
          <p:cNvSpPr txBox="1">
            <a:spLocks noChangeArrowheads="1"/>
          </p:cNvSpPr>
          <p:nvPr/>
        </p:nvSpPr>
        <p:spPr bwMode="auto">
          <a:xfrm>
            <a:off x="320675" y="1154113"/>
            <a:ext cx="8440738" cy="224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a:defRPr/>
            </a:pPr>
            <a:r>
              <a:rPr lang="en-US" sz="1600" b="1" dirty="0" smtClean="0">
                <a:solidFill>
                  <a:srgbClr val="3366FF"/>
                </a:solidFill>
                <a:latin typeface="Arial" pitchFamily="34" charset="0"/>
                <a:cs typeface="Arial" pitchFamily="34" charset="0"/>
              </a:rPr>
              <a:t>Practice </a:t>
            </a:r>
            <a:r>
              <a:rPr lang="en-US" sz="1600" b="1" dirty="0">
                <a:solidFill>
                  <a:srgbClr val="3366FF"/>
                </a:solidFill>
                <a:latin typeface="Arial" pitchFamily="34" charset="0"/>
                <a:cs typeface="Arial" pitchFamily="34" charset="0"/>
              </a:rPr>
              <a:t>Exercise 1</a:t>
            </a:r>
          </a:p>
          <a:p>
            <a:pPr>
              <a:defRPr/>
            </a:pPr>
            <a:endParaRPr lang="en-US" sz="1000" b="1" dirty="0">
              <a:solidFill>
                <a:srgbClr val="3366FF"/>
              </a:solidFill>
              <a:latin typeface="+mn-lt"/>
            </a:endParaRPr>
          </a:p>
          <a:p>
            <a:pPr marL="0" indent="0">
              <a:defRPr/>
            </a:pPr>
            <a:r>
              <a:rPr lang="en-US" sz="1400" dirty="0" smtClean="0">
                <a:latin typeface="+mn-lt"/>
              </a:rPr>
              <a:t>How </a:t>
            </a:r>
            <a:r>
              <a:rPr lang="en-US" sz="1400" dirty="0">
                <a:latin typeface="+mn-lt"/>
              </a:rPr>
              <a:t>many of the following molecules and ions have a </a:t>
            </a:r>
            <a:r>
              <a:rPr lang="en-US" sz="1400" dirty="0" smtClean="0">
                <a:latin typeface="+mn-lt"/>
              </a:rPr>
              <a:t>bond order </a:t>
            </a:r>
            <a:r>
              <a:rPr lang="en-US" sz="1400" dirty="0">
                <a:latin typeface="+mn-lt"/>
              </a:rPr>
              <a:t>of </a:t>
            </a:r>
            <a:r>
              <a:rPr lang="en-US" sz="1400" dirty="0" smtClean="0">
                <a:latin typeface="+mn-lt"/>
              </a:rPr>
              <a:t>   : H</a:t>
            </a:r>
            <a:r>
              <a:rPr lang="en-US" sz="1400" baseline="-25000" dirty="0" smtClean="0">
                <a:latin typeface="+mn-lt"/>
              </a:rPr>
              <a:t>2</a:t>
            </a:r>
            <a:r>
              <a:rPr lang="en-US" sz="1400" dirty="0" smtClean="0">
                <a:latin typeface="+mn-lt"/>
              </a:rPr>
              <a:t>, H</a:t>
            </a:r>
            <a:r>
              <a:rPr lang="en-US" sz="1400" baseline="-25000" dirty="0" smtClean="0">
                <a:latin typeface="+mn-lt"/>
              </a:rPr>
              <a:t>2</a:t>
            </a:r>
            <a:r>
              <a:rPr lang="en-US" sz="1400" baseline="30000" dirty="0" smtClean="0">
                <a:latin typeface="+mn-lt"/>
              </a:rPr>
              <a:t>+</a:t>
            </a:r>
            <a:r>
              <a:rPr lang="en-US" sz="1400" dirty="0" smtClean="0">
                <a:latin typeface="+mn-lt"/>
              </a:rPr>
              <a:t>, H</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and </a:t>
            </a:r>
            <a:r>
              <a:rPr lang="en-US" sz="1400" dirty="0" smtClean="0">
                <a:latin typeface="+mn-lt"/>
              </a:rPr>
              <a:t>He</a:t>
            </a:r>
            <a:r>
              <a:rPr lang="en-US" sz="1400" baseline="-25000" dirty="0" smtClean="0">
                <a:latin typeface="+mn-lt"/>
              </a:rPr>
              <a:t>2</a:t>
            </a:r>
            <a:r>
              <a:rPr lang="en-US" sz="1400" baseline="30000" dirty="0" smtClean="0">
                <a:latin typeface="+mn-lt"/>
              </a:rPr>
              <a:t>2+</a:t>
            </a:r>
            <a:r>
              <a:rPr lang="en-US" sz="1400" dirty="0" smtClean="0">
                <a:latin typeface="+mn-lt"/>
              </a:rPr>
              <a:t>?</a:t>
            </a:r>
            <a:endParaRPr lang="en-US" sz="1400" dirty="0">
              <a:latin typeface="+mn-lt"/>
            </a:endParaRPr>
          </a:p>
          <a:p>
            <a:pPr marL="283464" indent="-283464">
              <a:defRPr/>
            </a:pPr>
            <a:r>
              <a:rPr lang="en-US" sz="1400" b="1" dirty="0">
                <a:latin typeface="+mn-lt"/>
              </a:rPr>
              <a:t>(a) </a:t>
            </a:r>
            <a:r>
              <a:rPr lang="en-US" sz="1400" dirty="0">
                <a:latin typeface="+mn-lt"/>
              </a:rPr>
              <a:t>0 </a:t>
            </a:r>
            <a:r>
              <a:rPr lang="en-US" sz="1400" b="1" dirty="0">
                <a:latin typeface="+mn-lt"/>
              </a:rPr>
              <a:t>(b) </a:t>
            </a:r>
            <a:r>
              <a:rPr lang="en-US" sz="1400" dirty="0">
                <a:latin typeface="+mn-lt"/>
              </a:rPr>
              <a:t>1 </a:t>
            </a:r>
            <a:r>
              <a:rPr lang="en-US" sz="1400" b="1" dirty="0">
                <a:latin typeface="+mn-lt"/>
              </a:rPr>
              <a:t>(c) </a:t>
            </a:r>
            <a:r>
              <a:rPr lang="en-US" sz="1400" dirty="0">
                <a:latin typeface="+mn-lt"/>
              </a:rPr>
              <a:t>2 </a:t>
            </a:r>
            <a:r>
              <a:rPr lang="en-US" sz="1400" b="1" dirty="0">
                <a:latin typeface="+mn-lt"/>
              </a:rPr>
              <a:t>(d) </a:t>
            </a:r>
            <a:r>
              <a:rPr lang="en-US" sz="1400" dirty="0">
                <a:latin typeface="+mn-lt"/>
              </a:rPr>
              <a:t>3 </a:t>
            </a:r>
            <a:r>
              <a:rPr lang="en-US" sz="1400" b="1" dirty="0">
                <a:latin typeface="+mn-lt"/>
              </a:rPr>
              <a:t>(e) </a:t>
            </a:r>
            <a:r>
              <a:rPr lang="en-US" sz="1400" dirty="0">
                <a:latin typeface="+mn-lt"/>
              </a:rPr>
              <a:t>4</a:t>
            </a:r>
          </a:p>
          <a:p>
            <a:pPr>
              <a:defRPr/>
            </a:pPr>
            <a:endParaRPr lang="en-US" sz="1400" dirty="0">
              <a:latin typeface="+mn-lt"/>
            </a:endParaRPr>
          </a:p>
          <a:p>
            <a:pPr>
              <a:defRPr/>
            </a:pPr>
            <a:r>
              <a:rPr lang="en-US" sz="1600" b="1" dirty="0" smtClean="0">
                <a:solidFill>
                  <a:srgbClr val="3366FF"/>
                </a:solidFill>
                <a:latin typeface="Arial" pitchFamily="34" charset="0"/>
                <a:cs typeface="Arial" pitchFamily="34" charset="0"/>
              </a:rPr>
              <a:t>Practice </a:t>
            </a:r>
            <a:r>
              <a:rPr lang="en-US" sz="1600" b="1" dirty="0">
                <a:solidFill>
                  <a:srgbClr val="3366FF"/>
                </a:solidFill>
                <a:latin typeface="Arial" pitchFamily="34" charset="0"/>
                <a:cs typeface="Arial" pitchFamily="34" charset="0"/>
              </a:rPr>
              <a:t>Exercise 2</a:t>
            </a:r>
          </a:p>
          <a:p>
            <a:pPr>
              <a:defRPr/>
            </a:pPr>
            <a:endParaRPr lang="en-US" sz="1000" b="1" dirty="0">
              <a:solidFill>
                <a:srgbClr val="3366FF"/>
              </a:solidFill>
              <a:latin typeface="+mn-lt"/>
            </a:endParaRPr>
          </a:p>
          <a:p>
            <a:pPr>
              <a:defRPr/>
            </a:pPr>
            <a:r>
              <a:rPr lang="en-US" sz="1400" dirty="0" smtClean="0">
                <a:latin typeface="+mn-lt"/>
              </a:rPr>
              <a:t>What </a:t>
            </a:r>
            <a:r>
              <a:rPr lang="en-US" sz="1400" dirty="0">
                <a:latin typeface="+mn-lt"/>
              </a:rPr>
              <a:t>are the electron configuration and the bond order of </a:t>
            </a:r>
            <a:r>
              <a:rPr lang="en-US" sz="1400" dirty="0" smtClean="0">
                <a:latin typeface="+mn-lt"/>
              </a:rPr>
              <a:t>the H</a:t>
            </a:r>
            <a:r>
              <a:rPr lang="en-US" sz="1400" baseline="-25000" dirty="0" smtClean="0">
                <a:latin typeface="+mn-lt"/>
              </a:rPr>
              <a:t>2</a:t>
            </a:r>
            <a:r>
              <a:rPr lang="en-US" sz="1400" baseline="30000" dirty="0" smtClean="0">
                <a:latin typeface="+mn-lt"/>
              </a:rPr>
              <a:t>–</a:t>
            </a:r>
            <a:r>
              <a:rPr lang="en-US" sz="1400" dirty="0" smtClean="0">
                <a:latin typeface="+mn-lt"/>
              </a:rPr>
              <a:t> </a:t>
            </a:r>
            <a:r>
              <a:rPr lang="en-US" sz="1400" dirty="0">
                <a:latin typeface="+mn-lt"/>
              </a:rPr>
              <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1603375"/>
            <a:ext cx="777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76338"/>
            <a:ext cx="8636000" cy="248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altLang="en-US" sz="1600" b="1" dirty="0">
                <a:solidFill>
                  <a:srgbClr val="3366FF"/>
                </a:solidFill>
              </a:rPr>
              <a:t>Solution</a:t>
            </a:r>
            <a:endParaRPr lang="en-US" altLang="en-US" sz="1600" dirty="0">
              <a:solidFill>
                <a:schemeClr val="bg1"/>
              </a:solidFill>
            </a:endParaRPr>
          </a:p>
          <a:p>
            <a:pPr marL="285750" indent="-285750">
              <a:defRPr/>
            </a:pPr>
            <a:endParaRPr lang="en-US" sz="1000" b="1" dirty="0" smtClean="0">
              <a:latin typeface="Times New Roman" pitchFamily="18" charset="0"/>
            </a:endParaRPr>
          </a:p>
          <a:p>
            <a:pPr marL="0" indent="0">
              <a:defRPr/>
            </a:pPr>
            <a:r>
              <a:rPr lang="en-US" sz="1400" b="1" dirty="0" smtClean="0">
                <a:latin typeface="+mn-lt"/>
              </a:rPr>
              <a:t>Analyze</a:t>
            </a:r>
            <a:r>
              <a:rPr lang="en-US" sz="1400" dirty="0" smtClean="0">
                <a:latin typeface="+mn-lt"/>
              </a:rPr>
              <a:t> </a:t>
            </a:r>
            <a:r>
              <a:rPr lang="en-US" sz="1400" dirty="0">
                <a:latin typeface="+mn-lt"/>
              </a:rPr>
              <a:t>Our task is to predict several properties of the </a:t>
            </a:r>
            <a:r>
              <a:rPr lang="en-US" sz="1400" dirty="0" err="1">
                <a:latin typeface="+mn-lt"/>
              </a:rPr>
              <a:t>cation</a:t>
            </a:r>
            <a:r>
              <a:rPr lang="en-US" sz="1400" dirty="0">
                <a:latin typeface="+mn-lt"/>
              </a:rPr>
              <a:t> </a:t>
            </a:r>
            <a:r>
              <a:rPr lang="en-US" sz="1400" dirty="0" smtClean="0">
                <a:latin typeface="+mn-lt"/>
              </a:rPr>
              <a:t>O</a:t>
            </a:r>
            <a:r>
              <a:rPr lang="en-US" sz="1400" baseline="-25000" dirty="0">
                <a:latin typeface="+mn-lt"/>
              </a:rPr>
              <a:t>2</a:t>
            </a:r>
            <a:r>
              <a:rPr lang="en-US" sz="1400" baseline="30000" dirty="0">
                <a:latin typeface="+mn-lt"/>
              </a:rPr>
              <a:t>+</a:t>
            </a:r>
            <a:r>
              <a:rPr lang="en-US" sz="1400" dirty="0" smtClean="0">
                <a:latin typeface="+mn-lt"/>
              </a:rPr>
              <a:t>.</a:t>
            </a:r>
            <a:endParaRPr lang="en-US" sz="1400" dirty="0">
              <a:latin typeface="+mn-lt"/>
            </a:endParaRPr>
          </a:p>
          <a:p>
            <a:pPr marL="0" indent="0">
              <a:defRPr/>
            </a:pPr>
            <a:endParaRPr lang="en-US" sz="1400" dirty="0" smtClean="0">
              <a:latin typeface="+mn-lt"/>
            </a:endParaRPr>
          </a:p>
          <a:p>
            <a:pPr marL="0" indent="0">
              <a:defRPr/>
            </a:pPr>
            <a:r>
              <a:rPr lang="en-US" sz="1400" b="1" dirty="0" smtClean="0">
                <a:latin typeface="+mn-lt"/>
              </a:rPr>
              <a:t>Plan</a:t>
            </a:r>
            <a:r>
              <a:rPr lang="en-US" sz="1400" dirty="0" smtClean="0">
                <a:latin typeface="+mn-lt"/>
              </a:rPr>
              <a:t> </a:t>
            </a:r>
            <a:r>
              <a:rPr lang="en-US" sz="1400" dirty="0">
                <a:latin typeface="+mn-lt"/>
              </a:rPr>
              <a:t>We will use the MO description of </a:t>
            </a:r>
            <a:r>
              <a:rPr lang="en-US" sz="1400" dirty="0" smtClean="0">
                <a:latin typeface="+mn-lt"/>
              </a:rPr>
              <a:t>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to determine the </a:t>
            </a:r>
            <a:r>
              <a:rPr lang="en-US" sz="1400" dirty="0" smtClean="0">
                <a:latin typeface="+mn-lt"/>
              </a:rPr>
              <a:t>desired properties</a:t>
            </a:r>
            <a:r>
              <a:rPr lang="en-US" sz="1400" dirty="0">
                <a:latin typeface="+mn-lt"/>
              </a:rPr>
              <a:t>. We must first determine the number of </a:t>
            </a:r>
            <a:r>
              <a:rPr lang="en-US" sz="1400" dirty="0" smtClean="0">
                <a:latin typeface="+mn-lt"/>
              </a:rPr>
              <a:t>electrons in 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and then draw its MO energy diagram. The unpaired </a:t>
            </a:r>
            <a:r>
              <a:rPr lang="en-US" sz="1400" dirty="0" smtClean="0">
                <a:latin typeface="+mn-lt"/>
              </a:rPr>
              <a:t>electrons are </a:t>
            </a:r>
            <a:r>
              <a:rPr lang="en-US" sz="1400" dirty="0">
                <a:latin typeface="+mn-lt"/>
              </a:rPr>
              <a:t>those without a partner of opposite spin. The bond </a:t>
            </a:r>
            <a:r>
              <a:rPr lang="en-US" sz="1400" dirty="0" smtClean="0">
                <a:latin typeface="+mn-lt"/>
              </a:rPr>
              <a:t>order is </a:t>
            </a:r>
            <a:r>
              <a:rPr lang="en-US" sz="1400" dirty="0">
                <a:latin typeface="+mn-lt"/>
              </a:rPr>
              <a:t>one-half the difference between the number of bonding and </a:t>
            </a:r>
            <a:r>
              <a:rPr lang="en-US" sz="1400" dirty="0" err="1" smtClean="0">
                <a:latin typeface="+mn-lt"/>
              </a:rPr>
              <a:t>antibonding</a:t>
            </a:r>
            <a:r>
              <a:rPr lang="en-US" sz="1400" dirty="0" smtClean="0">
                <a:latin typeface="+mn-lt"/>
              </a:rPr>
              <a:t> electrons</a:t>
            </a:r>
            <a:r>
              <a:rPr lang="en-US" sz="1400" dirty="0">
                <a:latin typeface="+mn-lt"/>
              </a:rPr>
              <a:t>. After calculating the bond order, we can </a:t>
            </a:r>
            <a:r>
              <a:rPr lang="en-US" sz="1400" dirty="0" smtClean="0">
                <a:latin typeface="+mn-lt"/>
              </a:rPr>
              <a:t>use Figure </a:t>
            </a:r>
            <a:r>
              <a:rPr lang="en-US" sz="1400" dirty="0">
                <a:latin typeface="+mn-lt"/>
              </a:rPr>
              <a:t>9.43 to estimate the bond enthalpy and bond length.</a:t>
            </a:r>
          </a:p>
        </p:txBody>
      </p:sp>
      <p:sp>
        <p:nvSpPr>
          <p:cNvPr id="69635" name="Line 81"/>
          <p:cNvSpPr>
            <a:spLocks noChangeShapeType="1"/>
          </p:cNvSpPr>
          <p:nvPr/>
        </p:nvSpPr>
        <p:spPr bwMode="auto">
          <a:xfrm>
            <a:off x="304800" y="304800"/>
            <a:ext cx="14288" cy="57435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6"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latin typeface="+mn-lt"/>
              </a:rPr>
              <a:t>For the </a:t>
            </a:r>
            <a:r>
              <a:rPr lang="en-US" sz="1400" dirty="0" smtClean="0">
                <a:latin typeface="+mn-lt"/>
              </a:rPr>
              <a:t>O</a:t>
            </a:r>
            <a:r>
              <a:rPr lang="en-US" sz="1400" baseline="-25000" dirty="0" smtClean="0">
                <a:latin typeface="+mn-lt"/>
              </a:rPr>
              <a:t>2</a:t>
            </a:r>
            <a:r>
              <a:rPr lang="en-US" sz="1400" baseline="30000" dirty="0" smtClean="0">
                <a:latin typeface="+mn-lt"/>
              </a:rPr>
              <a:t>+</a:t>
            </a:r>
            <a:r>
              <a:rPr lang="en-US" sz="1400" dirty="0" smtClean="0">
                <a:latin typeface="+mn-lt"/>
              </a:rPr>
              <a:t> </a:t>
            </a:r>
            <a:r>
              <a:rPr lang="en-US" sz="1400" dirty="0">
                <a:latin typeface="+mn-lt"/>
              </a:rPr>
              <a:t>ion predict </a:t>
            </a:r>
            <a:r>
              <a:rPr lang="en-US" sz="1400" b="1" dirty="0">
                <a:latin typeface="+mn-lt"/>
              </a:rPr>
              <a:t>(a) </a:t>
            </a:r>
            <a:r>
              <a:rPr lang="en-US" sz="1400" dirty="0">
                <a:latin typeface="+mn-lt"/>
              </a:rPr>
              <a:t>number of unpaired electrons, </a:t>
            </a:r>
            <a:r>
              <a:rPr lang="en-US" sz="1400" b="1" dirty="0">
                <a:latin typeface="+mn-lt"/>
              </a:rPr>
              <a:t>(b) </a:t>
            </a:r>
            <a:r>
              <a:rPr lang="en-US" sz="1400" dirty="0">
                <a:latin typeface="+mn-lt"/>
              </a:rPr>
              <a:t>bond order, </a:t>
            </a:r>
            <a:r>
              <a:rPr lang="en-US" sz="1400" b="1" dirty="0">
                <a:latin typeface="+mn-lt"/>
              </a:rPr>
              <a:t>(c) </a:t>
            </a:r>
            <a:r>
              <a:rPr lang="en-US" sz="1400" dirty="0">
                <a:latin typeface="+mn-lt"/>
              </a:rPr>
              <a:t>bond enthalpy and bond length.</a:t>
            </a:r>
          </a:p>
        </p:txBody>
      </p:sp>
      <p:sp>
        <p:nvSpPr>
          <p:cNvPr id="69638"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9.9</a:t>
            </a:r>
            <a:r>
              <a:rPr lang="en-US" altLang="en-US" b="1">
                <a:solidFill>
                  <a:srgbClr val="4C4BE5"/>
                </a:solidFill>
                <a:latin typeface="Arial" panose="020B0604020202020204" pitchFamily="34" charset="0"/>
              </a:rPr>
              <a:t> </a:t>
            </a:r>
            <a:r>
              <a:rPr lang="en-US" altLang="en-US" b="1">
                <a:latin typeface="Arial" panose="020B0604020202020204" pitchFamily="34" charset="0"/>
              </a:rPr>
              <a:t>Molecular Orbitals of a Period 2 Diatomic Ion</a:t>
            </a:r>
          </a:p>
        </p:txBody>
      </p:sp>
      <p:sp>
        <p:nvSpPr>
          <p:cNvPr id="69639" name="Line 89"/>
          <p:cNvSpPr>
            <a:spLocks noChangeShapeType="1"/>
          </p:cNvSpPr>
          <p:nvPr/>
        </p:nvSpPr>
        <p:spPr bwMode="auto">
          <a:xfrm>
            <a:off x="309563" y="6048375"/>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0" name="Line 66"/>
          <p:cNvSpPr>
            <a:spLocks noChangeShapeType="1"/>
          </p:cNvSpPr>
          <p:nvPr/>
        </p:nvSpPr>
        <p:spPr bwMode="auto">
          <a:xfrm>
            <a:off x="381000" y="11652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b="4117"/>
          <a:stretch>
            <a:fillRect/>
          </a:stretch>
        </p:blipFill>
        <p:spPr bwMode="auto">
          <a:xfrm>
            <a:off x="1622425" y="3067050"/>
            <a:ext cx="58229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76338"/>
            <a:ext cx="8636000"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sz="1400" b="1" dirty="0" smtClean="0">
                <a:latin typeface="+mn-lt"/>
              </a:rPr>
              <a:t>Solve</a:t>
            </a:r>
            <a:endParaRPr lang="en-US" sz="1400" b="1" dirty="0">
              <a:latin typeface="+mn-lt"/>
            </a:endParaRPr>
          </a:p>
          <a:p>
            <a:pPr marL="283464" indent="-283464">
              <a:defRPr/>
            </a:pPr>
            <a:r>
              <a:rPr lang="en-US" sz="1400" b="1" dirty="0">
                <a:latin typeface="+mn-lt"/>
              </a:rPr>
              <a:t>(a</a:t>
            </a:r>
            <a:r>
              <a:rPr lang="en-US" sz="1400" b="1" dirty="0" smtClean="0">
                <a:latin typeface="+mn-lt"/>
              </a:rPr>
              <a:t>)	</a:t>
            </a:r>
            <a:r>
              <a:rPr lang="en-US" sz="1400" dirty="0" smtClean="0">
                <a:latin typeface="+mn-lt"/>
              </a:rPr>
              <a:t>The 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ion has 11 valence electrons, one fewer than </a:t>
            </a:r>
            <a:r>
              <a:rPr lang="en-US" sz="1400" dirty="0" smtClean="0">
                <a:latin typeface="+mn-lt"/>
              </a:rPr>
              <a:t>O</a:t>
            </a:r>
            <a:r>
              <a:rPr lang="en-US" sz="1400" baseline="-25000" dirty="0" smtClean="0">
                <a:latin typeface="+mn-lt"/>
              </a:rPr>
              <a:t>2</a:t>
            </a:r>
            <a:r>
              <a:rPr lang="en-US" sz="1400" dirty="0" smtClean="0">
                <a:latin typeface="+mn-lt"/>
              </a:rPr>
              <a:t>. The electron </a:t>
            </a:r>
            <a:r>
              <a:rPr lang="en-US" sz="1400" dirty="0">
                <a:latin typeface="+mn-lt"/>
              </a:rPr>
              <a:t>removed from </a:t>
            </a:r>
            <a:r>
              <a:rPr lang="en-US" sz="1400" dirty="0" smtClean="0">
                <a:latin typeface="+mn-lt"/>
              </a:rPr>
              <a:t>O</a:t>
            </a:r>
            <a:r>
              <a:rPr lang="en-US" sz="1400" baseline="-25000" dirty="0" smtClean="0">
                <a:latin typeface="+mn-lt"/>
              </a:rPr>
              <a:t>2</a:t>
            </a:r>
            <a:r>
              <a:rPr lang="en-US" sz="1400" dirty="0" smtClean="0">
                <a:latin typeface="+mn-lt"/>
              </a:rPr>
              <a:t> </a:t>
            </a:r>
            <a:r>
              <a:rPr lang="en-US" sz="1400" dirty="0">
                <a:latin typeface="+mn-lt"/>
              </a:rPr>
              <a:t>to form </a:t>
            </a:r>
            <a:r>
              <a:rPr lang="en-US" sz="1400" dirty="0" smtClean="0">
                <a:latin typeface="+mn-lt"/>
              </a:rPr>
              <a:t>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is one of the two </a:t>
            </a:r>
            <a:r>
              <a:rPr lang="en-US" sz="1400" dirty="0" smtClean="0">
                <a:latin typeface="+mn-lt"/>
              </a:rPr>
              <a:t>unpaired       electrons </a:t>
            </a:r>
            <a:r>
              <a:rPr lang="en-US" sz="1400" dirty="0">
                <a:latin typeface="+mn-lt"/>
              </a:rPr>
              <a:t>(see Figure 9.43). Therefore, </a:t>
            </a:r>
            <a:r>
              <a:rPr lang="en-US" sz="1400" dirty="0" smtClean="0">
                <a:latin typeface="+mn-lt"/>
              </a:rPr>
              <a:t>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has </a:t>
            </a:r>
            <a:r>
              <a:rPr lang="en-US" sz="1400" dirty="0" smtClean="0">
                <a:latin typeface="+mn-lt"/>
              </a:rPr>
              <a:t>one unpaired </a:t>
            </a:r>
            <a:r>
              <a:rPr lang="en-US" sz="1400" dirty="0">
                <a:latin typeface="+mn-lt"/>
              </a:rPr>
              <a:t>electron.</a:t>
            </a:r>
          </a:p>
          <a:p>
            <a:pPr marL="283464" indent="-283464">
              <a:defRPr/>
            </a:pPr>
            <a:endParaRPr lang="en-US" sz="1400" dirty="0" smtClean="0">
              <a:latin typeface="+mn-lt"/>
            </a:endParaRPr>
          </a:p>
          <a:p>
            <a:pPr marL="283464" indent="-283464">
              <a:defRPr/>
            </a:pPr>
            <a:r>
              <a:rPr lang="en-US" sz="1400" b="1" dirty="0" smtClean="0">
                <a:latin typeface="+mn-lt"/>
              </a:rPr>
              <a:t>(</a:t>
            </a:r>
            <a:r>
              <a:rPr lang="en-US" sz="1400" b="1" dirty="0">
                <a:latin typeface="+mn-lt"/>
              </a:rPr>
              <a:t>b</a:t>
            </a:r>
            <a:r>
              <a:rPr lang="en-US" sz="1400" b="1" dirty="0" smtClean="0">
                <a:latin typeface="+mn-lt"/>
              </a:rPr>
              <a:t>)</a:t>
            </a:r>
            <a:r>
              <a:rPr lang="en-US" sz="1400" dirty="0" smtClean="0">
                <a:latin typeface="+mn-lt"/>
              </a:rPr>
              <a:t>	The </a:t>
            </a:r>
            <a:r>
              <a:rPr lang="en-US" sz="1400" dirty="0">
                <a:latin typeface="+mn-lt"/>
              </a:rPr>
              <a:t>molecule has eight bonding electrons (the same as </a:t>
            </a:r>
            <a:r>
              <a:rPr lang="en-US" sz="1400" dirty="0" smtClean="0">
                <a:latin typeface="+mn-lt"/>
              </a:rPr>
              <a:t>O</a:t>
            </a:r>
            <a:r>
              <a:rPr lang="en-US" sz="1400" baseline="-25000" dirty="0" smtClean="0">
                <a:latin typeface="+mn-lt"/>
              </a:rPr>
              <a:t>2</a:t>
            </a:r>
            <a:r>
              <a:rPr lang="en-US" sz="1400" dirty="0" smtClean="0">
                <a:latin typeface="+mn-lt"/>
              </a:rPr>
              <a:t>) and </a:t>
            </a:r>
            <a:r>
              <a:rPr lang="en-US" sz="1400" dirty="0">
                <a:latin typeface="+mn-lt"/>
              </a:rPr>
              <a:t>three </a:t>
            </a:r>
            <a:r>
              <a:rPr lang="en-US" sz="1400" dirty="0" err="1">
                <a:latin typeface="+mn-lt"/>
              </a:rPr>
              <a:t>antibonding</a:t>
            </a:r>
            <a:r>
              <a:rPr lang="en-US" sz="1400" dirty="0">
                <a:latin typeface="+mn-lt"/>
              </a:rPr>
              <a:t> electrons (one fewer than </a:t>
            </a:r>
            <a:r>
              <a:rPr lang="en-US" sz="1400" dirty="0" smtClean="0">
                <a:latin typeface="+mn-lt"/>
              </a:rPr>
              <a:t>O</a:t>
            </a:r>
            <a:r>
              <a:rPr lang="en-US" sz="1400" baseline="-25000" dirty="0" smtClean="0">
                <a:latin typeface="+mn-lt"/>
              </a:rPr>
              <a:t>2</a:t>
            </a:r>
            <a:r>
              <a:rPr lang="en-US" sz="1400" dirty="0" smtClean="0">
                <a:latin typeface="+mn-lt"/>
              </a:rPr>
              <a:t>). </a:t>
            </a:r>
            <a:r>
              <a:rPr lang="en-US" sz="1400" dirty="0">
                <a:latin typeface="+mn-lt"/>
              </a:rPr>
              <a:t>Thus, </a:t>
            </a:r>
            <a:r>
              <a:rPr lang="en-US" sz="1400" dirty="0" smtClean="0">
                <a:latin typeface="+mn-lt"/>
              </a:rPr>
              <a:t>its bond </a:t>
            </a:r>
            <a:r>
              <a:rPr lang="en-US" sz="1400" dirty="0">
                <a:latin typeface="+mn-lt"/>
              </a:rPr>
              <a:t>order </a:t>
            </a:r>
            <a:r>
              <a:rPr lang="en-US" sz="1400" dirty="0" smtClean="0">
                <a:latin typeface="+mn-lt"/>
              </a:rPr>
              <a:t>is</a:t>
            </a:r>
          </a:p>
          <a:p>
            <a:pPr marL="0" indent="0">
              <a:defRPr/>
            </a:pPr>
            <a:endParaRPr lang="en-US" sz="1400" dirty="0">
              <a:latin typeface="+mn-lt"/>
            </a:endParaRPr>
          </a:p>
          <a:p>
            <a:pPr marL="0" indent="0" algn="ctr">
              <a:defRPr/>
            </a:pPr>
            <a:r>
              <a:rPr lang="en-US" sz="1400" dirty="0" smtClean="0">
                <a:latin typeface="+mn-lt"/>
              </a:rPr>
              <a:t>(8 – 3) </a:t>
            </a:r>
            <a:r>
              <a:rPr lang="en-US" sz="1400" dirty="0">
                <a:latin typeface="+mn-lt"/>
              </a:rPr>
              <a:t>= </a:t>
            </a:r>
            <a:r>
              <a:rPr lang="en-US" sz="1400" dirty="0" smtClean="0">
                <a:latin typeface="+mn-lt"/>
              </a:rPr>
              <a:t>2</a:t>
            </a:r>
          </a:p>
          <a:p>
            <a:pPr marL="0" indent="0">
              <a:defRPr/>
            </a:pPr>
            <a:endParaRPr lang="en-US" sz="1400" dirty="0" smtClean="0">
              <a:latin typeface="+mn-lt"/>
            </a:endParaRPr>
          </a:p>
          <a:p>
            <a:pPr marL="283464" indent="-283464">
              <a:defRPr/>
            </a:pPr>
            <a:r>
              <a:rPr lang="en-US" sz="1400" b="1" dirty="0">
                <a:latin typeface="+mn-lt"/>
              </a:rPr>
              <a:t>(</a:t>
            </a:r>
            <a:r>
              <a:rPr lang="en-US" sz="1400" b="1" dirty="0" smtClean="0">
                <a:latin typeface="+mn-lt"/>
              </a:rPr>
              <a:t>c)	</a:t>
            </a:r>
            <a:r>
              <a:rPr lang="en-US" sz="1400" dirty="0" smtClean="0">
                <a:latin typeface="+mn-lt"/>
              </a:rPr>
              <a:t>The </a:t>
            </a:r>
            <a:r>
              <a:rPr lang="en-US" sz="1400" dirty="0">
                <a:latin typeface="+mn-lt"/>
              </a:rPr>
              <a:t>bond order of </a:t>
            </a:r>
            <a:r>
              <a:rPr lang="en-US" sz="1400" dirty="0" smtClean="0">
                <a:latin typeface="+mn-lt"/>
              </a:rPr>
              <a:t>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is between that for </a:t>
            </a:r>
            <a:r>
              <a:rPr lang="en-US" sz="1400" dirty="0" smtClean="0">
                <a:latin typeface="+mn-lt"/>
              </a:rPr>
              <a:t>O</a:t>
            </a:r>
            <a:r>
              <a:rPr lang="en-US" sz="1400" baseline="-25000" dirty="0" smtClean="0">
                <a:latin typeface="+mn-lt"/>
              </a:rPr>
              <a:t>2</a:t>
            </a:r>
            <a:r>
              <a:rPr lang="en-US" sz="1400" dirty="0" smtClean="0">
                <a:latin typeface="+mn-lt"/>
              </a:rPr>
              <a:t> </a:t>
            </a:r>
            <a:r>
              <a:rPr lang="en-US" sz="1400" dirty="0">
                <a:latin typeface="+mn-lt"/>
              </a:rPr>
              <a:t>(bond order 2</a:t>
            </a:r>
            <a:r>
              <a:rPr lang="en-US" sz="1400" dirty="0" smtClean="0">
                <a:latin typeface="+mn-lt"/>
              </a:rPr>
              <a:t>) and N</a:t>
            </a:r>
            <a:r>
              <a:rPr lang="en-US" sz="1400" baseline="-25000" dirty="0" smtClean="0">
                <a:latin typeface="+mn-lt"/>
              </a:rPr>
              <a:t>2</a:t>
            </a:r>
            <a:r>
              <a:rPr lang="en-US" sz="1400" dirty="0" smtClean="0">
                <a:latin typeface="+mn-lt"/>
              </a:rPr>
              <a:t> </a:t>
            </a:r>
            <a:r>
              <a:rPr lang="en-US" sz="1400" dirty="0">
                <a:latin typeface="+mn-lt"/>
              </a:rPr>
              <a:t>(bond order 3). Thus, the bond enthalpy and </a:t>
            </a:r>
            <a:r>
              <a:rPr lang="en-US" sz="1400" dirty="0" smtClean="0">
                <a:latin typeface="+mn-lt"/>
              </a:rPr>
              <a:t>bond length </a:t>
            </a:r>
            <a:r>
              <a:rPr lang="en-US" sz="1400" dirty="0">
                <a:latin typeface="+mn-lt"/>
              </a:rPr>
              <a:t>should be about midway between those for </a:t>
            </a:r>
            <a:r>
              <a:rPr lang="en-US" sz="1400" dirty="0" smtClean="0">
                <a:latin typeface="+mn-lt"/>
              </a:rPr>
              <a:t>O</a:t>
            </a:r>
            <a:r>
              <a:rPr lang="en-US" sz="1400" baseline="-25000" dirty="0" smtClean="0">
                <a:latin typeface="+mn-lt"/>
              </a:rPr>
              <a:t>2</a:t>
            </a:r>
            <a:r>
              <a:rPr lang="en-US" sz="1400" dirty="0" smtClean="0">
                <a:latin typeface="+mn-lt"/>
              </a:rPr>
              <a:t> </a:t>
            </a:r>
            <a:r>
              <a:rPr lang="en-US" sz="1400" dirty="0">
                <a:latin typeface="+mn-lt"/>
              </a:rPr>
              <a:t>and </a:t>
            </a:r>
            <a:r>
              <a:rPr lang="en-US" sz="1400" dirty="0" smtClean="0">
                <a:latin typeface="+mn-lt"/>
              </a:rPr>
              <a:t>N</a:t>
            </a:r>
            <a:r>
              <a:rPr lang="en-US" sz="1400" baseline="-25000" dirty="0" smtClean="0">
                <a:latin typeface="+mn-lt"/>
              </a:rPr>
              <a:t>2</a:t>
            </a:r>
            <a:r>
              <a:rPr lang="en-US" sz="1400" dirty="0" smtClean="0">
                <a:latin typeface="+mn-lt"/>
              </a:rPr>
              <a:t>, approximately </a:t>
            </a:r>
            <a:r>
              <a:rPr lang="en-US" sz="1400" dirty="0">
                <a:latin typeface="+mn-lt"/>
              </a:rPr>
              <a:t>700 </a:t>
            </a:r>
            <a:r>
              <a:rPr lang="en-US" sz="1400" dirty="0" smtClean="0">
                <a:latin typeface="+mn-lt"/>
              </a:rPr>
              <a:t>kJ/</a:t>
            </a:r>
            <a:r>
              <a:rPr lang="en-US" sz="1400" dirty="0" err="1" smtClean="0">
                <a:latin typeface="+mn-lt"/>
              </a:rPr>
              <a:t>mol</a:t>
            </a:r>
            <a:r>
              <a:rPr lang="en-US" sz="1400" dirty="0" smtClean="0">
                <a:latin typeface="+mn-lt"/>
              </a:rPr>
              <a:t> </a:t>
            </a:r>
            <a:r>
              <a:rPr lang="en-US" sz="1400" dirty="0">
                <a:latin typeface="+mn-lt"/>
              </a:rPr>
              <a:t>and 1.15 Å. (The </a:t>
            </a:r>
            <a:r>
              <a:rPr lang="en-US" sz="1400" dirty="0" smtClean="0">
                <a:latin typeface="+mn-lt"/>
              </a:rPr>
              <a:t>experimentally measured </a:t>
            </a:r>
            <a:r>
              <a:rPr lang="en-US" sz="1400" dirty="0">
                <a:latin typeface="+mn-lt"/>
              </a:rPr>
              <a:t>values are 625 </a:t>
            </a:r>
            <a:r>
              <a:rPr lang="en-US" sz="1400" dirty="0" smtClean="0">
                <a:latin typeface="+mn-lt"/>
              </a:rPr>
              <a:t>kJ/</a:t>
            </a:r>
            <a:r>
              <a:rPr lang="en-US" sz="1400" dirty="0" err="1" smtClean="0">
                <a:latin typeface="+mn-lt"/>
              </a:rPr>
              <a:t>mol</a:t>
            </a:r>
            <a:r>
              <a:rPr lang="en-US" sz="1400" dirty="0" smtClean="0">
                <a:latin typeface="+mn-lt"/>
              </a:rPr>
              <a:t> </a:t>
            </a:r>
            <a:r>
              <a:rPr lang="en-US" sz="1400" dirty="0">
                <a:latin typeface="+mn-lt"/>
              </a:rPr>
              <a:t>and 1.123 Å</a:t>
            </a:r>
            <a:r>
              <a:rPr lang="en-US" sz="1400" dirty="0" smtClean="0">
                <a:latin typeface="+mn-lt"/>
              </a:rPr>
              <a:t>.)</a:t>
            </a:r>
          </a:p>
        </p:txBody>
      </p:sp>
      <p:sp>
        <p:nvSpPr>
          <p:cNvPr id="70659" name="Line 81"/>
          <p:cNvSpPr>
            <a:spLocks noChangeShapeType="1"/>
          </p:cNvSpPr>
          <p:nvPr/>
        </p:nvSpPr>
        <p:spPr bwMode="auto">
          <a:xfrm>
            <a:off x="304800" y="304800"/>
            <a:ext cx="9525" cy="37385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0"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70662"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9.9</a:t>
            </a:r>
            <a:r>
              <a:rPr lang="en-US" altLang="en-US" b="1">
                <a:solidFill>
                  <a:srgbClr val="4C4BE5"/>
                </a:solidFill>
                <a:latin typeface="Arial" panose="020B0604020202020204" pitchFamily="34" charset="0"/>
              </a:rPr>
              <a:t> </a:t>
            </a:r>
            <a:r>
              <a:rPr lang="en-US" altLang="en-US" b="1">
                <a:latin typeface="Arial" panose="020B0604020202020204" pitchFamily="34" charset="0"/>
              </a:rPr>
              <a:t>Molecular Orbitals of a Period 2 Diatomic Ion</a:t>
            </a:r>
          </a:p>
        </p:txBody>
      </p:sp>
      <p:sp>
        <p:nvSpPr>
          <p:cNvPr id="70663" name="Line 89"/>
          <p:cNvSpPr>
            <a:spLocks noChangeShapeType="1"/>
          </p:cNvSpPr>
          <p:nvPr/>
        </p:nvSpPr>
        <p:spPr bwMode="auto">
          <a:xfrm>
            <a:off x="304800" y="4043363"/>
            <a:ext cx="45085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Line 66"/>
          <p:cNvSpPr>
            <a:spLocks noChangeShapeType="1"/>
          </p:cNvSpPr>
          <p:nvPr/>
        </p:nvSpPr>
        <p:spPr bwMode="auto">
          <a:xfrm>
            <a:off x="381000" y="11652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1684338"/>
            <a:ext cx="2254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2693988"/>
            <a:ext cx="777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2693988"/>
            <a:ext cx="777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20675" y="1176338"/>
            <a:ext cx="8636000"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a:defRPr/>
            </a:pPr>
            <a:r>
              <a:rPr lang="en-US" sz="1600" b="1" dirty="0" smtClean="0">
                <a:solidFill>
                  <a:srgbClr val="3366FF"/>
                </a:solidFill>
                <a:latin typeface="Arial" pitchFamily="34" charset="0"/>
                <a:cs typeface="Arial" pitchFamily="34" charset="0"/>
              </a:rPr>
              <a:t>Practice </a:t>
            </a:r>
            <a:r>
              <a:rPr lang="en-US" sz="1600" b="1" dirty="0">
                <a:solidFill>
                  <a:srgbClr val="3366FF"/>
                </a:solidFill>
                <a:latin typeface="Arial" pitchFamily="34" charset="0"/>
                <a:cs typeface="Arial" pitchFamily="34" charset="0"/>
              </a:rPr>
              <a:t>Exercise 1</a:t>
            </a:r>
          </a:p>
          <a:p>
            <a:pPr>
              <a:defRPr/>
            </a:pPr>
            <a:endParaRPr lang="en-US" sz="1000" b="1" dirty="0">
              <a:solidFill>
                <a:srgbClr val="3366FF"/>
              </a:solidFill>
              <a:latin typeface="+mn-lt"/>
            </a:endParaRPr>
          </a:p>
          <a:p>
            <a:pPr marL="0" indent="0">
              <a:defRPr/>
            </a:pPr>
            <a:r>
              <a:rPr lang="en-US" sz="1400" dirty="0" smtClean="0">
                <a:latin typeface="+mn-lt"/>
              </a:rPr>
              <a:t>Place </a:t>
            </a:r>
            <a:r>
              <a:rPr lang="en-US" sz="1400" dirty="0">
                <a:latin typeface="+mn-lt"/>
              </a:rPr>
              <a:t>the following molecular ions in order from smallest </a:t>
            </a:r>
            <a:r>
              <a:rPr lang="en-US" sz="1400" dirty="0" smtClean="0">
                <a:latin typeface="+mn-lt"/>
              </a:rPr>
              <a:t>to largest </a:t>
            </a:r>
            <a:r>
              <a:rPr lang="en-US" sz="1400" dirty="0">
                <a:latin typeface="+mn-lt"/>
              </a:rPr>
              <a:t>bond order: </a:t>
            </a:r>
            <a:r>
              <a:rPr lang="en-US" sz="1400" dirty="0" smtClean="0">
                <a:latin typeface="+mn-lt"/>
              </a:rPr>
              <a:t>C</a:t>
            </a:r>
            <a:r>
              <a:rPr lang="en-US" sz="1400" baseline="-25000" dirty="0" smtClean="0">
                <a:latin typeface="+mn-lt"/>
              </a:rPr>
              <a:t>2</a:t>
            </a:r>
            <a:r>
              <a:rPr lang="en-US" sz="1400" baseline="30000" dirty="0" smtClean="0">
                <a:latin typeface="+mn-lt"/>
              </a:rPr>
              <a:t>2+</a:t>
            </a:r>
            <a:r>
              <a:rPr lang="en-US" sz="1400" dirty="0" smtClean="0">
                <a:latin typeface="+mn-lt"/>
              </a:rPr>
              <a:t>, N</a:t>
            </a:r>
            <a:r>
              <a:rPr lang="en-US" sz="1400" baseline="-25000" dirty="0" smtClean="0">
                <a:latin typeface="+mn-lt"/>
              </a:rPr>
              <a:t>2</a:t>
            </a:r>
            <a:r>
              <a:rPr lang="en-US" sz="1400" baseline="30000" dirty="0" smtClean="0">
                <a:latin typeface="+mn-lt"/>
              </a:rPr>
              <a:t>–</a:t>
            </a:r>
            <a:r>
              <a:rPr lang="en-US" sz="1400" dirty="0" smtClean="0">
                <a:latin typeface="+mn-lt"/>
              </a:rPr>
              <a:t>, O</a:t>
            </a:r>
            <a:r>
              <a:rPr lang="en-US" sz="1400" baseline="-25000" dirty="0" smtClean="0">
                <a:latin typeface="+mn-lt"/>
              </a:rPr>
              <a:t>2</a:t>
            </a:r>
            <a:r>
              <a:rPr lang="en-US" sz="1400" baseline="30000" dirty="0" smtClean="0">
                <a:latin typeface="+mn-lt"/>
              </a:rPr>
              <a:t>–</a:t>
            </a:r>
            <a:r>
              <a:rPr lang="en-US" sz="1400" dirty="0" smtClean="0">
                <a:latin typeface="+mn-lt"/>
              </a:rPr>
              <a:t>, </a:t>
            </a:r>
            <a:r>
              <a:rPr lang="en-US" sz="1400" dirty="0">
                <a:latin typeface="+mn-lt"/>
              </a:rPr>
              <a:t>and </a:t>
            </a:r>
            <a:r>
              <a:rPr lang="en-US" sz="1400" dirty="0" smtClean="0">
                <a:latin typeface="+mn-lt"/>
              </a:rPr>
              <a:t>F</a:t>
            </a:r>
            <a:r>
              <a:rPr lang="en-US" sz="1400" baseline="-25000" dirty="0" smtClean="0">
                <a:latin typeface="+mn-lt"/>
              </a:rPr>
              <a:t>2</a:t>
            </a:r>
            <a:r>
              <a:rPr lang="en-US" sz="1400" baseline="30000" dirty="0" smtClean="0">
                <a:latin typeface="+mn-lt"/>
              </a:rPr>
              <a:t>–</a:t>
            </a:r>
            <a:r>
              <a:rPr lang="en-US" sz="1400" dirty="0" smtClean="0">
                <a:latin typeface="+mn-lt"/>
              </a:rPr>
              <a:t>.</a:t>
            </a:r>
            <a:endParaRPr lang="en-US" sz="1400" dirty="0">
              <a:latin typeface="+mn-lt"/>
            </a:endParaRPr>
          </a:p>
          <a:p>
            <a:pPr marL="283464" indent="-283464">
              <a:defRPr/>
            </a:pPr>
            <a:r>
              <a:rPr lang="en-US" sz="1400" b="1" dirty="0" smtClean="0">
                <a:latin typeface="+mn-lt"/>
              </a:rPr>
              <a:t>(a)	</a:t>
            </a:r>
            <a:r>
              <a:rPr lang="en-US" sz="1400" dirty="0" smtClean="0">
                <a:latin typeface="+mn-lt"/>
              </a:rPr>
              <a:t>C</a:t>
            </a:r>
            <a:r>
              <a:rPr lang="en-US" sz="1400" baseline="-25000" dirty="0">
                <a:latin typeface="+mn-lt"/>
              </a:rPr>
              <a:t>2</a:t>
            </a:r>
            <a:r>
              <a:rPr lang="en-US" sz="1400" baseline="30000" dirty="0">
                <a:latin typeface="+mn-lt"/>
              </a:rPr>
              <a:t>2+</a:t>
            </a:r>
            <a:r>
              <a:rPr lang="en-US" sz="1400" dirty="0" smtClean="0">
                <a:latin typeface="+mn-lt"/>
              </a:rPr>
              <a:t> &lt; N</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&lt;</a:t>
            </a:r>
            <a:r>
              <a:rPr lang="en-US" sz="1400" dirty="0" smtClean="0">
                <a:latin typeface="+mn-lt"/>
              </a:rPr>
              <a:t> O</a:t>
            </a:r>
            <a:r>
              <a:rPr lang="en-US" sz="1400" baseline="-25000" dirty="0">
                <a:latin typeface="+mn-lt"/>
              </a:rPr>
              <a:t>2</a:t>
            </a:r>
            <a:r>
              <a:rPr lang="en-US" sz="1400" baseline="30000" dirty="0">
                <a:latin typeface="+mn-lt"/>
              </a:rPr>
              <a:t>–</a:t>
            </a:r>
            <a:r>
              <a:rPr lang="en-US" sz="1400" dirty="0" smtClean="0">
                <a:latin typeface="+mn-lt"/>
              </a:rPr>
              <a:t> </a:t>
            </a:r>
            <a:r>
              <a:rPr lang="en-US" sz="1400" dirty="0">
                <a:latin typeface="+mn-lt"/>
              </a:rPr>
              <a:t>&lt;</a:t>
            </a:r>
            <a:r>
              <a:rPr lang="en-US" sz="1400" dirty="0" smtClean="0">
                <a:latin typeface="+mn-lt"/>
              </a:rPr>
              <a:t> F</a:t>
            </a:r>
            <a:r>
              <a:rPr lang="en-US" sz="1400" baseline="-25000" dirty="0">
                <a:latin typeface="+mn-lt"/>
              </a:rPr>
              <a:t>2</a:t>
            </a:r>
            <a:r>
              <a:rPr lang="en-US" sz="1400" baseline="30000" dirty="0">
                <a:latin typeface="+mn-lt"/>
              </a:rPr>
              <a:t>–</a:t>
            </a:r>
            <a:r>
              <a:rPr lang="en-US" sz="1400" dirty="0" smtClean="0">
                <a:latin typeface="+mn-lt"/>
              </a:rPr>
              <a:t> </a:t>
            </a:r>
          </a:p>
          <a:p>
            <a:pPr marL="283464" indent="-283464">
              <a:defRPr/>
            </a:pPr>
            <a:r>
              <a:rPr lang="pt-BR" sz="1400" b="1" dirty="0" smtClean="0">
                <a:latin typeface="+mn-lt"/>
              </a:rPr>
              <a:t>(</a:t>
            </a:r>
            <a:r>
              <a:rPr lang="pt-BR" sz="1400" b="1" dirty="0">
                <a:latin typeface="+mn-lt"/>
              </a:rPr>
              <a:t>b</a:t>
            </a:r>
            <a:r>
              <a:rPr lang="pt-BR" sz="1400" b="1" dirty="0" smtClean="0">
                <a:latin typeface="+mn-lt"/>
              </a:rPr>
              <a:t>)</a:t>
            </a:r>
            <a:r>
              <a:rPr lang="pt-BR" sz="1400" dirty="0" smtClean="0">
                <a:latin typeface="+mn-lt"/>
              </a:rPr>
              <a:t>	F</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O</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N</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C</a:t>
            </a:r>
            <a:r>
              <a:rPr lang="en-US" sz="1400" baseline="-25000" dirty="0">
                <a:latin typeface="+mn-lt"/>
              </a:rPr>
              <a:t>2</a:t>
            </a:r>
            <a:r>
              <a:rPr lang="en-US" sz="1400" baseline="30000" dirty="0">
                <a:latin typeface="+mn-lt"/>
              </a:rPr>
              <a:t>2+</a:t>
            </a:r>
            <a:endParaRPr lang="pt-BR" sz="1400" dirty="0">
              <a:latin typeface="+mn-lt"/>
            </a:endParaRPr>
          </a:p>
          <a:p>
            <a:pPr marL="283464" indent="-283464">
              <a:defRPr/>
            </a:pPr>
            <a:r>
              <a:rPr lang="pt-BR" sz="1400" b="1" dirty="0">
                <a:latin typeface="+mn-lt"/>
              </a:rPr>
              <a:t>(c</a:t>
            </a:r>
            <a:r>
              <a:rPr lang="pt-BR" sz="1400" b="1" dirty="0" smtClean="0">
                <a:latin typeface="+mn-lt"/>
              </a:rPr>
              <a:t>)</a:t>
            </a:r>
            <a:r>
              <a:rPr lang="pt-BR" sz="1400" dirty="0" smtClean="0">
                <a:latin typeface="+mn-lt"/>
              </a:rPr>
              <a:t>	O</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C</a:t>
            </a:r>
            <a:r>
              <a:rPr lang="en-US" sz="1400" baseline="-25000" dirty="0">
                <a:latin typeface="+mn-lt"/>
              </a:rPr>
              <a:t>2</a:t>
            </a:r>
            <a:r>
              <a:rPr lang="en-US" sz="1400" baseline="30000" dirty="0">
                <a:latin typeface="+mn-lt"/>
              </a:rPr>
              <a:t>2+</a:t>
            </a:r>
            <a:r>
              <a:rPr lang="pt-BR" sz="1400" dirty="0" smtClean="0">
                <a:latin typeface="+mn-lt"/>
              </a:rPr>
              <a:t> </a:t>
            </a:r>
            <a:r>
              <a:rPr lang="en-US" sz="1400" dirty="0">
                <a:latin typeface="+mn-lt"/>
              </a:rPr>
              <a:t>&lt;</a:t>
            </a:r>
            <a:r>
              <a:rPr lang="pt-BR" sz="1400" dirty="0" smtClean="0">
                <a:latin typeface="+mn-lt"/>
              </a:rPr>
              <a:t> F</a:t>
            </a:r>
            <a:r>
              <a:rPr lang="en-US" sz="1400" baseline="-25000" dirty="0" smtClean="0">
                <a:latin typeface="+mn-lt"/>
              </a:rPr>
              <a:t>2</a:t>
            </a:r>
            <a:r>
              <a:rPr lang="en-US" sz="1400" baseline="30000" dirty="0">
                <a:latin typeface="+mn-lt"/>
              </a:rPr>
              <a:t>–</a:t>
            </a:r>
            <a:r>
              <a:rPr lang="pt-BR" sz="1400" dirty="0" smtClean="0">
                <a:latin typeface="+mn-lt"/>
              </a:rPr>
              <a:t> </a:t>
            </a:r>
            <a:r>
              <a:rPr lang="en-US" sz="1400" dirty="0" smtClean="0">
                <a:latin typeface="+mn-lt"/>
              </a:rPr>
              <a:t>&lt;</a:t>
            </a:r>
            <a:r>
              <a:rPr lang="pt-BR" sz="1400" dirty="0" smtClean="0">
                <a:latin typeface="+mn-lt"/>
              </a:rPr>
              <a:t> N</a:t>
            </a:r>
            <a:r>
              <a:rPr lang="en-US" sz="1400" baseline="-25000" dirty="0">
                <a:latin typeface="+mn-lt"/>
              </a:rPr>
              <a:t>2</a:t>
            </a:r>
            <a:r>
              <a:rPr lang="en-US" sz="1400" baseline="30000" dirty="0">
                <a:latin typeface="+mn-lt"/>
              </a:rPr>
              <a:t>–</a:t>
            </a:r>
            <a:endParaRPr lang="pt-BR" sz="1400" dirty="0">
              <a:latin typeface="+mn-lt"/>
            </a:endParaRPr>
          </a:p>
          <a:p>
            <a:pPr marL="283464" indent="-283464">
              <a:defRPr/>
            </a:pPr>
            <a:r>
              <a:rPr lang="pt-BR" sz="1400" b="1" dirty="0">
                <a:latin typeface="+mn-lt"/>
              </a:rPr>
              <a:t>(d</a:t>
            </a:r>
            <a:r>
              <a:rPr lang="pt-BR" sz="1400" b="1" dirty="0" smtClean="0">
                <a:latin typeface="+mn-lt"/>
              </a:rPr>
              <a:t>)	</a:t>
            </a:r>
            <a:r>
              <a:rPr lang="pt-BR" sz="1400" dirty="0" smtClean="0">
                <a:latin typeface="+mn-lt"/>
              </a:rPr>
              <a:t>C</a:t>
            </a:r>
            <a:r>
              <a:rPr lang="en-US" sz="1400" baseline="-25000" dirty="0">
                <a:latin typeface="+mn-lt"/>
              </a:rPr>
              <a:t>2</a:t>
            </a:r>
            <a:r>
              <a:rPr lang="en-US" sz="1400" baseline="30000" dirty="0">
                <a:latin typeface="+mn-lt"/>
              </a:rPr>
              <a:t>2+</a:t>
            </a:r>
            <a:r>
              <a:rPr lang="pt-BR" sz="1400" dirty="0" smtClean="0">
                <a:latin typeface="+mn-lt"/>
              </a:rPr>
              <a:t> </a:t>
            </a:r>
            <a:r>
              <a:rPr lang="en-US" sz="1400" dirty="0">
                <a:latin typeface="+mn-lt"/>
              </a:rPr>
              <a:t>&lt;</a:t>
            </a:r>
            <a:r>
              <a:rPr lang="pt-BR" sz="1400" dirty="0" smtClean="0">
                <a:latin typeface="+mn-lt"/>
              </a:rPr>
              <a:t> F</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O</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N</a:t>
            </a:r>
            <a:r>
              <a:rPr lang="en-US" sz="1400" baseline="-25000" dirty="0" smtClean="0">
                <a:latin typeface="+mn-lt"/>
              </a:rPr>
              <a:t>2</a:t>
            </a:r>
            <a:r>
              <a:rPr lang="en-US" sz="1400" baseline="30000" dirty="0">
                <a:latin typeface="+mn-lt"/>
              </a:rPr>
              <a:t>–</a:t>
            </a:r>
            <a:endParaRPr lang="pt-BR" sz="1400" dirty="0">
              <a:latin typeface="+mn-lt"/>
            </a:endParaRPr>
          </a:p>
          <a:p>
            <a:pPr marL="283464" indent="-283464">
              <a:defRPr/>
            </a:pPr>
            <a:r>
              <a:rPr lang="pt-BR" sz="1400" b="1" dirty="0">
                <a:latin typeface="+mn-lt"/>
              </a:rPr>
              <a:t>(e</a:t>
            </a:r>
            <a:r>
              <a:rPr lang="pt-BR" sz="1400" b="1" dirty="0" smtClean="0">
                <a:latin typeface="+mn-lt"/>
              </a:rPr>
              <a:t>)	</a:t>
            </a:r>
            <a:r>
              <a:rPr lang="pt-BR" sz="1400" dirty="0" smtClean="0">
                <a:latin typeface="+mn-lt"/>
              </a:rPr>
              <a:t>F</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C</a:t>
            </a:r>
            <a:r>
              <a:rPr lang="en-US" sz="1400" baseline="-25000" dirty="0">
                <a:latin typeface="+mn-lt"/>
              </a:rPr>
              <a:t>2</a:t>
            </a:r>
            <a:r>
              <a:rPr lang="en-US" sz="1400" baseline="30000" dirty="0">
                <a:latin typeface="+mn-lt"/>
              </a:rPr>
              <a:t>2+</a:t>
            </a:r>
            <a:r>
              <a:rPr lang="pt-BR" sz="1400" dirty="0" smtClean="0">
                <a:latin typeface="+mn-lt"/>
              </a:rPr>
              <a:t> </a:t>
            </a:r>
            <a:r>
              <a:rPr lang="en-US" sz="1400" dirty="0">
                <a:latin typeface="+mn-lt"/>
              </a:rPr>
              <a:t>&lt;</a:t>
            </a:r>
            <a:r>
              <a:rPr lang="pt-BR" sz="1400" dirty="0" smtClean="0">
                <a:latin typeface="+mn-lt"/>
              </a:rPr>
              <a:t> O</a:t>
            </a:r>
            <a:r>
              <a:rPr lang="en-US" sz="1400" baseline="-25000" dirty="0">
                <a:latin typeface="+mn-lt"/>
              </a:rPr>
              <a:t>2</a:t>
            </a:r>
            <a:r>
              <a:rPr lang="en-US" sz="1400" baseline="30000" dirty="0">
                <a:latin typeface="+mn-lt"/>
              </a:rPr>
              <a:t>–</a:t>
            </a:r>
            <a:r>
              <a:rPr lang="pt-BR" sz="1400" dirty="0" smtClean="0">
                <a:latin typeface="+mn-lt"/>
              </a:rPr>
              <a:t> </a:t>
            </a:r>
            <a:r>
              <a:rPr lang="en-US" sz="1400" dirty="0">
                <a:latin typeface="+mn-lt"/>
              </a:rPr>
              <a:t>&lt;</a:t>
            </a:r>
            <a:r>
              <a:rPr lang="pt-BR" sz="1400" dirty="0" smtClean="0">
                <a:latin typeface="+mn-lt"/>
              </a:rPr>
              <a:t> N</a:t>
            </a:r>
            <a:r>
              <a:rPr lang="en-US" sz="1400" baseline="-25000" dirty="0">
                <a:latin typeface="+mn-lt"/>
              </a:rPr>
              <a:t>2</a:t>
            </a:r>
            <a:r>
              <a:rPr lang="en-US" sz="1400" baseline="30000" dirty="0">
                <a:latin typeface="+mn-lt"/>
              </a:rPr>
              <a:t>–</a:t>
            </a:r>
            <a:endParaRPr lang="en-US" sz="1400" dirty="0">
              <a:latin typeface="+mn-lt"/>
            </a:endParaRPr>
          </a:p>
          <a:p>
            <a:pPr>
              <a:defRPr/>
            </a:pPr>
            <a:endParaRPr lang="en-US" sz="1400" dirty="0"/>
          </a:p>
          <a:p>
            <a:pPr>
              <a:defRPr/>
            </a:pPr>
            <a:r>
              <a:rPr lang="en-US" sz="1600" b="1" dirty="0">
                <a:solidFill>
                  <a:srgbClr val="3366FF"/>
                </a:solidFill>
                <a:latin typeface="Arial" pitchFamily="34" charset="0"/>
                <a:cs typeface="Arial" pitchFamily="34" charset="0"/>
              </a:rPr>
              <a:t>Practice Exercise 2</a:t>
            </a:r>
          </a:p>
          <a:p>
            <a:pPr>
              <a:defRPr/>
            </a:pPr>
            <a:endParaRPr lang="en-US" sz="1000" b="1" dirty="0">
              <a:solidFill>
                <a:srgbClr val="3366FF"/>
              </a:solidFill>
              <a:latin typeface="+mn-lt"/>
            </a:endParaRPr>
          </a:p>
          <a:p>
            <a:pPr>
              <a:defRPr/>
            </a:pPr>
            <a:r>
              <a:rPr lang="en-US" sz="1400" dirty="0" smtClean="0">
                <a:latin typeface="+mn-lt"/>
              </a:rPr>
              <a:t>Predict </a:t>
            </a:r>
            <a:r>
              <a:rPr lang="en-US" sz="1400" dirty="0">
                <a:latin typeface="+mn-lt"/>
              </a:rPr>
              <a:t>the magnetic properties and bond orders of </a:t>
            </a:r>
            <a:r>
              <a:rPr lang="en-US" sz="1400" b="1" dirty="0">
                <a:latin typeface="+mn-lt"/>
              </a:rPr>
              <a:t>(a) </a:t>
            </a:r>
            <a:r>
              <a:rPr lang="en-US" sz="1400" dirty="0" smtClean="0">
                <a:latin typeface="+mn-lt"/>
              </a:rPr>
              <a:t>the peroxide </a:t>
            </a:r>
            <a:r>
              <a:rPr lang="en-US" sz="1400" dirty="0">
                <a:latin typeface="+mn-lt"/>
              </a:rPr>
              <a:t>ion, </a:t>
            </a:r>
            <a:r>
              <a:rPr lang="en-US" sz="1400" dirty="0" smtClean="0">
                <a:latin typeface="+mn-lt"/>
              </a:rPr>
              <a:t>O</a:t>
            </a:r>
            <a:r>
              <a:rPr lang="en-US" sz="1400" baseline="-25000" dirty="0" smtClean="0">
                <a:latin typeface="+mn-lt"/>
              </a:rPr>
              <a:t>2</a:t>
            </a:r>
            <a:r>
              <a:rPr lang="en-US" sz="1400" baseline="30000" dirty="0" smtClean="0">
                <a:latin typeface="+mn-lt"/>
              </a:rPr>
              <a:t>2–</a:t>
            </a:r>
            <a:r>
              <a:rPr lang="en-US" sz="1400" dirty="0" smtClean="0">
                <a:latin typeface="+mn-lt"/>
              </a:rPr>
              <a:t>; </a:t>
            </a:r>
            <a:r>
              <a:rPr lang="en-US" sz="1400" b="1" dirty="0">
                <a:latin typeface="+mn-lt"/>
              </a:rPr>
              <a:t>(b) </a:t>
            </a:r>
            <a:r>
              <a:rPr lang="en-US" sz="1400" dirty="0">
                <a:latin typeface="+mn-lt"/>
              </a:rPr>
              <a:t>the </a:t>
            </a:r>
            <a:r>
              <a:rPr lang="en-US" sz="1400" dirty="0" err="1">
                <a:latin typeface="+mn-lt"/>
              </a:rPr>
              <a:t>acetylide</a:t>
            </a:r>
            <a:r>
              <a:rPr lang="en-US" sz="1400" dirty="0">
                <a:latin typeface="+mn-lt"/>
              </a:rPr>
              <a:t> ion, </a:t>
            </a:r>
            <a:r>
              <a:rPr lang="en-US" sz="1400" dirty="0" smtClean="0">
                <a:latin typeface="+mn-lt"/>
              </a:rPr>
              <a:t>C</a:t>
            </a:r>
            <a:r>
              <a:rPr lang="en-US" sz="1400" baseline="-25000" dirty="0" smtClean="0">
                <a:latin typeface="+mn-lt"/>
              </a:rPr>
              <a:t>2</a:t>
            </a:r>
            <a:r>
              <a:rPr lang="en-US" sz="1400" baseline="30000" dirty="0">
                <a:latin typeface="+mn-lt"/>
              </a:rPr>
              <a:t>2–</a:t>
            </a:r>
            <a:r>
              <a:rPr lang="en-US" sz="1400" dirty="0" smtClean="0">
                <a:latin typeface="+mn-lt"/>
              </a:rPr>
              <a:t>.</a:t>
            </a:r>
            <a:endParaRPr lang="en-US" sz="1400" dirty="0">
              <a:latin typeface="+mn-lt"/>
            </a:endParaRPr>
          </a:p>
        </p:txBody>
      </p:sp>
      <p:sp>
        <p:nvSpPr>
          <p:cNvPr id="71683" name="Line 81"/>
          <p:cNvSpPr>
            <a:spLocks noChangeShapeType="1"/>
          </p:cNvSpPr>
          <p:nvPr/>
        </p:nvSpPr>
        <p:spPr bwMode="auto">
          <a:xfrm>
            <a:off x="304800" y="304800"/>
            <a:ext cx="15875" cy="36496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p:cNvSpPr txBox="1">
            <a:spLocks noChangeArrowheads="1"/>
          </p:cNvSpPr>
          <p:nvPr/>
        </p:nvSpPr>
        <p:spPr bwMode="auto">
          <a:xfrm>
            <a:off x="320675" y="762000"/>
            <a:ext cx="86360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71686" name="Rectangle 58"/>
          <p:cNvSpPr>
            <a:spLocks noChangeArrowheads="1"/>
          </p:cNvSpPr>
          <p:nvPr/>
        </p:nvSpPr>
        <p:spPr bwMode="auto">
          <a:xfrm>
            <a:off x="317500" y="396875"/>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3366FF"/>
                </a:solidFill>
                <a:latin typeface="Arial" panose="020B0604020202020204" pitchFamily="34" charset="0"/>
              </a:rPr>
              <a:t>Sample Exercise 9.9</a:t>
            </a:r>
            <a:r>
              <a:rPr lang="en-US" altLang="en-US" b="1">
                <a:solidFill>
                  <a:srgbClr val="4C4BE5"/>
                </a:solidFill>
                <a:latin typeface="Arial" panose="020B0604020202020204" pitchFamily="34" charset="0"/>
              </a:rPr>
              <a:t> </a:t>
            </a:r>
            <a:r>
              <a:rPr lang="en-US" altLang="en-US" b="1">
                <a:latin typeface="Arial" panose="020B0604020202020204" pitchFamily="34" charset="0"/>
              </a:rPr>
              <a:t>Molecular Orbitals of a Period 2 Diatomic Ion</a:t>
            </a:r>
          </a:p>
        </p:txBody>
      </p:sp>
      <p:sp>
        <p:nvSpPr>
          <p:cNvPr id="71687" name="Line 89"/>
          <p:cNvSpPr>
            <a:spLocks noChangeShapeType="1"/>
          </p:cNvSpPr>
          <p:nvPr/>
        </p:nvSpPr>
        <p:spPr bwMode="auto">
          <a:xfrm>
            <a:off x="312738" y="3954463"/>
            <a:ext cx="43973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Line 66"/>
          <p:cNvSpPr>
            <a:spLocks noChangeShapeType="1"/>
          </p:cNvSpPr>
          <p:nvPr/>
        </p:nvSpPr>
        <p:spPr bwMode="auto">
          <a:xfrm>
            <a:off x="381000" y="11652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38544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latin typeface="+mn-lt"/>
              </a:rPr>
              <a:t>Elemental sulfur is a yellow solid that consists of S</a:t>
            </a:r>
            <a:r>
              <a:rPr lang="en-US" sz="1400" baseline="-25000" dirty="0">
                <a:latin typeface="+mn-lt"/>
              </a:rPr>
              <a:t>8</a:t>
            </a:r>
            <a:r>
              <a:rPr lang="en-US" sz="1400" dirty="0">
                <a:latin typeface="+mn-lt"/>
              </a:rPr>
              <a:t> molecules. The structure of the S</a:t>
            </a:r>
            <a:r>
              <a:rPr lang="en-US" sz="1400" baseline="-25000" dirty="0">
                <a:latin typeface="+mn-lt"/>
              </a:rPr>
              <a:t>8</a:t>
            </a:r>
            <a:r>
              <a:rPr lang="en-US" sz="1400" dirty="0">
                <a:latin typeface="+mn-lt"/>
              </a:rPr>
              <a:t> molecule is a puckered, </a:t>
            </a:r>
            <a:r>
              <a:rPr lang="en-US" sz="1400" dirty="0" smtClean="0">
                <a:latin typeface="+mn-lt"/>
              </a:rPr>
              <a:t>eight-membered ring </a:t>
            </a:r>
            <a:r>
              <a:rPr lang="en-US" sz="1400" dirty="0">
                <a:latin typeface="+mn-lt"/>
              </a:rPr>
              <a:t>(see Figure 7.27). Heating elemental sulfur to high temperatures produces gaseous S</a:t>
            </a:r>
            <a:r>
              <a:rPr lang="en-US" sz="1400" baseline="-25000" dirty="0">
                <a:latin typeface="+mn-lt"/>
              </a:rPr>
              <a:t>2</a:t>
            </a:r>
            <a:r>
              <a:rPr lang="en-US" sz="1400" dirty="0">
                <a:latin typeface="+mn-lt"/>
              </a:rPr>
              <a:t> molecules:</a:t>
            </a:r>
          </a:p>
          <a:p>
            <a:pPr marL="0" indent="0">
              <a:defRPr/>
            </a:pPr>
            <a:endParaRPr lang="en-US" sz="1400" dirty="0" smtClean="0">
              <a:latin typeface="+mn-lt"/>
            </a:endParaRPr>
          </a:p>
          <a:p>
            <a:pPr marL="0" indent="0" algn="ctr">
              <a:defRPr/>
            </a:pPr>
            <a:r>
              <a:rPr lang="en-US" sz="1400" dirty="0" smtClean="0">
                <a:latin typeface="+mn-lt"/>
              </a:rPr>
              <a:t>S</a:t>
            </a:r>
            <a:r>
              <a:rPr lang="en-US" sz="1400" baseline="-25000" dirty="0" smtClean="0">
                <a:latin typeface="+mn-lt"/>
              </a:rPr>
              <a:t>8</a:t>
            </a:r>
            <a:r>
              <a:rPr lang="en-US" sz="1400" dirty="0" smtClean="0">
                <a:latin typeface="+mn-lt"/>
              </a:rPr>
              <a:t>(</a:t>
            </a:r>
            <a:r>
              <a:rPr lang="en-US" sz="1400" i="1" dirty="0" smtClean="0">
                <a:latin typeface="+mn-lt"/>
              </a:rPr>
              <a:t>s</a:t>
            </a:r>
            <a:r>
              <a:rPr lang="en-US" sz="1400" dirty="0" smtClean="0">
                <a:latin typeface="+mn-lt"/>
              </a:rPr>
              <a:t>)          4 S</a:t>
            </a:r>
            <a:r>
              <a:rPr lang="en-US" sz="1400" baseline="-25000" dirty="0" smtClean="0">
                <a:latin typeface="+mn-lt"/>
              </a:rPr>
              <a:t>2</a:t>
            </a:r>
            <a:r>
              <a:rPr lang="en-US" sz="1400" dirty="0" smtClean="0">
                <a:latin typeface="+mn-lt"/>
              </a:rPr>
              <a:t>(</a:t>
            </a:r>
            <a:r>
              <a:rPr lang="en-US" sz="1400" i="1" dirty="0" smtClean="0">
                <a:latin typeface="+mn-lt"/>
              </a:rPr>
              <a:t>g</a:t>
            </a:r>
            <a:r>
              <a:rPr lang="en-US" sz="1400" dirty="0" smtClean="0">
                <a:latin typeface="+mn-lt"/>
              </a:rPr>
              <a:t>)</a:t>
            </a:r>
            <a:endParaRPr lang="en-US" sz="1400" dirty="0">
              <a:latin typeface="+mn-lt"/>
            </a:endParaRPr>
          </a:p>
          <a:p>
            <a:pPr marL="0" indent="0">
              <a:defRPr/>
            </a:pPr>
            <a:endParaRPr lang="en-US" sz="1400" dirty="0" smtClean="0">
              <a:latin typeface="+mn-lt"/>
            </a:endParaRPr>
          </a:p>
          <a:p>
            <a:pPr marL="0" indent="0">
              <a:defRPr/>
            </a:pPr>
            <a:r>
              <a:rPr lang="en-US" sz="1400" dirty="0">
                <a:latin typeface="+mn-lt"/>
              </a:rPr>
              <a:t>(a) The electron configuration of which period 2 element is most similar to that of sulfur? (b) Use the VSEPR model to predict the S — S — S bond angles in S8 and the hybridization at S in S8. (c) Use MO theory to predict the sulfur–sulfur bond order in S2. Do you expect this molecule to be diamagnetic or paramagnetic? (d) Use average bond enthalpies (Table 8.3) to estimate the enthalpy change for this reaction. Is the reaction exothermic or endothermic</a:t>
            </a:r>
            <a:r>
              <a:rPr lang="en-US" sz="1400" dirty="0" smtClean="0">
                <a:latin typeface="+mn-lt"/>
              </a:rPr>
              <a:t>?</a:t>
            </a:r>
            <a:endParaRPr lang="en-US" sz="1400" dirty="0">
              <a:latin typeface="+mn-lt"/>
            </a:endParaRPr>
          </a:p>
        </p:txBody>
      </p:sp>
      <p:sp>
        <p:nvSpPr>
          <p:cNvPr id="72707"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Sample 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72708"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Line 8"/>
          <p:cNvSpPr>
            <a:spLocks noChangeShapeType="1"/>
          </p:cNvSpPr>
          <p:nvPr/>
        </p:nvSpPr>
        <p:spPr bwMode="auto">
          <a:xfrm>
            <a:off x="307975" y="6142038"/>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0" name="Line 81"/>
          <p:cNvSpPr>
            <a:spLocks noChangeShapeType="1"/>
          </p:cNvSpPr>
          <p:nvPr/>
        </p:nvSpPr>
        <p:spPr bwMode="auto">
          <a:xfrm>
            <a:off x="304800" y="304800"/>
            <a:ext cx="14288" cy="58372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1" name="Line 66"/>
          <p:cNvSpPr>
            <a:spLocks noChangeShapeType="1"/>
          </p:cNvSpPr>
          <p:nvPr/>
        </p:nvSpPr>
        <p:spPr bwMode="auto">
          <a:xfrm>
            <a:off x="388938" y="6059488"/>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2712" name="Picture 17"/>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1960563" y="215423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1"/>
          <p:cNvPicPr>
            <a:picLocks noChangeAspect="1"/>
          </p:cNvPicPr>
          <p:nvPr/>
        </p:nvPicPr>
        <p:blipFill>
          <a:blip r:embed="rId4">
            <a:extLst>
              <a:ext uri="{28A0092B-C50C-407E-A947-70E740481C1C}">
                <a14:useLocalDpi xmlns:a14="http://schemas.microsoft.com/office/drawing/2010/main" val="0"/>
              </a:ext>
            </a:extLst>
          </a:blip>
          <a:srcRect b="2016"/>
          <a:stretch>
            <a:fillRect/>
          </a:stretch>
        </p:blipFill>
        <p:spPr bwMode="auto">
          <a:xfrm>
            <a:off x="5646738" y="762000"/>
            <a:ext cx="193833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0"/>
          <p:cNvPicPr>
            <a:picLocks noChangeAspect="1"/>
          </p:cNvPicPr>
          <p:nvPr/>
        </p:nvPicPr>
        <p:blipFill>
          <a:blip r:embed="rId5">
            <a:extLst>
              <a:ext uri="{28A0092B-C50C-407E-A947-70E740481C1C}">
                <a14:useLocalDpi xmlns:a14="http://schemas.microsoft.com/office/drawing/2010/main" val="0"/>
              </a:ext>
            </a:extLst>
          </a:blip>
          <a:srcRect b="2351"/>
          <a:stretch>
            <a:fillRect/>
          </a:stretch>
        </p:blipFill>
        <p:spPr bwMode="auto">
          <a:xfrm>
            <a:off x="4806950" y="2478088"/>
            <a:ext cx="36195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658225" cy="30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73731"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Sample 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73732"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Line 8"/>
          <p:cNvSpPr>
            <a:spLocks noChangeShapeType="1"/>
          </p:cNvSpPr>
          <p:nvPr/>
        </p:nvSpPr>
        <p:spPr bwMode="auto">
          <a:xfrm>
            <a:off x="307975" y="60864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Line 81"/>
          <p:cNvSpPr>
            <a:spLocks noChangeShapeType="1"/>
          </p:cNvSpPr>
          <p:nvPr/>
        </p:nvSpPr>
        <p:spPr bwMode="auto">
          <a:xfrm>
            <a:off x="304800" y="304800"/>
            <a:ext cx="14288" cy="578167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1"/>
          <p:cNvSpPr txBox="1">
            <a:spLocks noChangeArrowheads="1"/>
          </p:cNvSpPr>
          <p:nvPr/>
        </p:nvSpPr>
        <p:spPr bwMode="auto">
          <a:xfrm>
            <a:off x="320675" y="1154113"/>
            <a:ext cx="8658225" cy="2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tabLst>
                <a:tab pos="2290763" algn="l"/>
              </a:tabLst>
              <a:defRPr sz="2400">
                <a:solidFill>
                  <a:schemeClr val="tx1"/>
                </a:solidFill>
                <a:latin typeface="Times New Roman" panose="02020603050405020304" pitchFamily="18" charset="0"/>
              </a:defRPr>
            </a:lvl1pPr>
            <a:lvl2pPr marL="742950" indent="-285750">
              <a:tabLst>
                <a:tab pos="2290763" algn="l"/>
              </a:tabLst>
              <a:defRPr sz="2400">
                <a:solidFill>
                  <a:schemeClr val="tx1"/>
                </a:solidFill>
                <a:latin typeface="Times New Roman" panose="02020603050405020304" pitchFamily="18" charset="0"/>
              </a:defRPr>
            </a:lvl2pPr>
            <a:lvl3pPr marL="1143000" indent="-228600">
              <a:tabLst>
                <a:tab pos="2290763" algn="l"/>
              </a:tabLst>
              <a:defRPr sz="2400">
                <a:solidFill>
                  <a:schemeClr val="tx1"/>
                </a:solidFill>
                <a:latin typeface="Times New Roman" panose="02020603050405020304" pitchFamily="18" charset="0"/>
              </a:defRPr>
            </a:lvl3pPr>
            <a:lvl4pPr marL="1600200" indent="-228600">
              <a:tabLst>
                <a:tab pos="2290763" algn="l"/>
              </a:tabLst>
              <a:defRPr sz="2400">
                <a:solidFill>
                  <a:schemeClr val="tx1"/>
                </a:solidFill>
                <a:latin typeface="Times New Roman" panose="02020603050405020304" pitchFamily="18" charset="0"/>
              </a:defRPr>
            </a:lvl4pPr>
            <a:lvl5pPr marL="2057400" indent="-228600">
              <a:tabLst>
                <a:tab pos="22907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90763" algn="l"/>
              </a:tabLst>
              <a:defRPr sz="2400">
                <a:solidFill>
                  <a:schemeClr val="tx1"/>
                </a:solidFill>
                <a:latin typeface="Times New Roman" panose="02020603050405020304" pitchFamily="18" charset="0"/>
              </a:defRPr>
            </a:lvl9pPr>
          </a:lstStyle>
          <a:p>
            <a:r>
              <a:rPr lang="en-US" altLang="en-US" sz="1600" b="1">
                <a:solidFill>
                  <a:srgbClr val="3366FF"/>
                </a:solidFill>
                <a:latin typeface="Arial" panose="020B0604020202020204" pitchFamily="34" charset="0"/>
                <a:ea typeface="MS PGothic" panose="020B0600070205080204" pitchFamily="34" charset="-128"/>
                <a:cs typeface="Arial" panose="020B0604020202020204" pitchFamily="34" charset="0"/>
              </a:rPr>
              <a:t>Solution</a:t>
            </a:r>
          </a:p>
          <a:p>
            <a:endParaRPr lang="en-US" altLang="en-US" sz="1000" b="1">
              <a:ea typeface="MS PGothic" panose="020B0600070205080204" pitchFamily="34" charset="-128"/>
              <a:cs typeface="Arial" panose="020B0604020202020204" pitchFamily="34" charset="0"/>
            </a:endParaRPr>
          </a:p>
          <a:p>
            <a:r>
              <a:rPr lang="en-US" altLang="en-US" sz="1400" b="1">
                <a:ea typeface="MS PGothic" panose="020B0600070205080204" pitchFamily="34" charset="-128"/>
                <a:cs typeface="Arial" panose="020B0604020202020204" pitchFamily="34" charset="0"/>
              </a:rPr>
              <a:t>(a)	</a:t>
            </a:r>
            <a:r>
              <a:rPr lang="en-US" altLang="en-US" sz="1400">
                <a:ea typeface="MS PGothic" panose="020B0600070205080204" pitchFamily="34" charset="-128"/>
                <a:cs typeface="Arial" panose="020B0604020202020204" pitchFamily="34" charset="0"/>
              </a:rPr>
              <a:t>Sulfur is a group 6A element with an [Ne]3</a:t>
            </a:r>
            <a:r>
              <a:rPr lang="en-US" altLang="en-US" sz="1400" i="1">
                <a:ea typeface="MS PGothic" panose="020B0600070205080204" pitchFamily="34" charset="-128"/>
                <a:cs typeface="Arial" panose="020B0604020202020204" pitchFamily="34" charset="0"/>
              </a:rPr>
              <a:t>s</a:t>
            </a:r>
            <a:r>
              <a:rPr lang="en-US" altLang="en-US" sz="1400" baseline="30000">
                <a:ea typeface="MS PGothic" panose="020B0600070205080204" pitchFamily="34" charset="-128"/>
                <a:cs typeface="Arial" panose="020B0604020202020204" pitchFamily="34" charset="0"/>
              </a:rPr>
              <a:t>2</a:t>
            </a:r>
            <a:r>
              <a:rPr lang="en-US" altLang="en-US" sz="1400">
                <a:ea typeface="MS PGothic" panose="020B0600070205080204" pitchFamily="34" charset="-128"/>
                <a:cs typeface="Arial" panose="020B0604020202020204" pitchFamily="34" charset="0"/>
              </a:rPr>
              <a:t>3</a:t>
            </a:r>
            <a:r>
              <a:rPr lang="en-US" altLang="en-US" sz="1400" i="1">
                <a:ea typeface="MS PGothic" panose="020B0600070205080204" pitchFamily="34" charset="-128"/>
                <a:cs typeface="Arial" panose="020B0604020202020204" pitchFamily="34" charset="0"/>
              </a:rPr>
              <a:t>p</a:t>
            </a:r>
            <a:r>
              <a:rPr lang="en-US" altLang="en-US" sz="1400" baseline="30000">
                <a:ea typeface="MS PGothic" panose="020B0600070205080204" pitchFamily="34" charset="-128"/>
                <a:cs typeface="Arial" panose="020B0604020202020204" pitchFamily="34" charset="0"/>
              </a:rPr>
              <a:t>4</a:t>
            </a:r>
            <a:r>
              <a:rPr lang="en-US" altLang="en-US" sz="1400">
                <a:ea typeface="MS PGothic" panose="020B0600070205080204" pitchFamily="34" charset="-128"/>
                <a:cs typeface="Arial" panose="020B0604020202020204" pitchFamily="34" charset="0"/>
              </a:rPr>
              <a:t> electron configuration. It is expected to be most similar electronically to oxygen (electron configuration, [He]2</a:t>
            </a:r>
            <a:r>
              <a:rPr lang="en-US" altLang="en-US" sz="1400" i="1">
                <a:ea typeface="MS PGothic" panose="020B0600070205080204" pitchFamily="34" charset="-128"/>
                <a:cs typeface="Arial" panose="020B0604020202020204" pitchFamily="34" charset="0"/>
              </a:rPr>
              <a:t>s</a:t>
            </a:r>
            <a:r>
              <a:rPr lang="en-US" altLang="en-US" sz="1400" baseline="30000">
                <a:ea typeface="MS PGothic" panose="020B0600070205080204" pitchFamily="34" charset="-128"/>
                <a:cs typeface="Arial" panose="020B0604020202020204" pitchFamily="34" charset="0"/>
              </a:rPr>
              <a:t>2</a:t>
            </a:r>
            <a:r>
              <a:rPr lang="en-US" altLang="en-US" sz="1400">
                <a:ea typeface="MS PGothic" panose="020B0600070205080204" pitchFamily="34" charset="-128"/>
                <a:cs typeface="Arial" panose="020B0604020202020204" pitchFamily="34" charset="0"/>
              </a:rPr>
              <a:t>2</a:t>
            </a:r>
            <a:r>
              <a:rPr lang="en-US" altLang="en-US" sz="1400" i="1">
                <a:ea typeface="MS PGothic" panose="020B0600070205080204" pitchFamily="34" charset="-128"/>
                <a:cs typeface="Arial" panose="020B0604020202020204" pitchFamily="34" charset="0"/>
              </a:rPr>
              <a:t>p</a:t>
            </a:r>
            <a:r>
              <a:rPr lang="en-US" altLang="en-US" sz="1400" baseline="30000">
                <a:ea typeface="MS PGothic" panose="020B0600070205080204" pitchFamily="34" charset="-128"/>
                <a:cs typeface="Arial" panose="020B0604020202020204" pitchFamily="34" charset="0"/>
              </a:rPr>
              <a:t>4</a:t>
            </a:r>
            <a:r>
              <a:rPr lang="en-US" altLang="en-US" sz="1400">
                <a:ea typeface="MS PGothic" panose="020B0600070205080204" pitchFamily="34" charset="-128"/>
                <a:cs typeface="Arial" panose="020B0604020202020204" pitchFamily="34" charset="0"/>
              </a:rPr>
              <a:t>), which is immediately above it in the periodic table.</a:t>
            </a:r>
          </a:p>
          <a:p>
            <a:endParaRPr lang="en-US" altLang="en-US" sz="1400">
              <a:ea typeface="MS PGothic" panose="020B0600070205080204" pitchFamily="34" charset="-128"/>
              <a:cs typeface="Arial" panose="020B0604020202020204" pitchFamily="34" charset="0"/>
            </a:endParaRPr>
          </a:p>
          <a:p>
            <a:r>
              <a:rPr lang="en-US" altLang="en-US" sz="1400" b="1">
                <a:ea typeface="MS PGothic" panose="020B0600070205080204" pitchFamily="34" charset="-128"/>
                <a:cs typeface="Arial" panose="020B0604020202020204" pitchFamily="34" charset="0"/>
              </a:rPr>
              <a:t>(b)	</a:t>
            </a:r>
            <a:r>
              <a:rPr lang="en-US" altLang="en-US" sz="1400">
                <a:ea typeface="MS PGothic" panose="020B0600070205080204" pitchFamily="34" charset="-128"/>
                <a:cs typeface="Arial" panose="020B0604020202020204" pitchFamily="34" charset="0"/>
              </a:rPr>
              <a:t>The Lewis structure of S</a:t>
            </a:r>
            <a:r>
              <a:rPr lang="en-US" altLang="en-US" sz="1400" baseline="-25000">
                <a:ea typeface="MS PGothic" panose="020B0600070205080204" pitchFamily="34" charset="-128"/>
                <a:cs typeface="Arial" panose="020B0604020202020204" pitchFamily="34" charset="0"/>
              </a:rPr>
              <a:t>8</a:t>
            </a:r>
            <a:r>
              <a:rPr lang="en-US" altLang="en-US" sz="1400">
                <a:ea typeface="MS PGothic" panose="020B0600070205080204" pitchFamily="34" charset="-128"/>
                <a:cs typeface="Arial" panose="020B0604020202020204" pitchFamily="34" charset="0"/>
              </a:rPr>
              <a:t> is</a:t>
            </a: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endParaRPr lang="en-US" altLang="en-US" sz="1400">
              <a:ea typeface="MS PGothic" panose="020B0600070205080204" pitchFamily="34" charset="-128"/>
              <a:cs typeface="Arial" panose="020B0604020202020204" pitchFamily="34" charset="0"/>
            </a:endParaRPr>
          </a:p>
          <a:p>
            <a:r>
              <a:rPr lang="en-US" altLang="en-US" sz="1400">
                <a:ea typeface="MS PGothic" panose="020B0600070205080204" pitchFamily="34" charset="-128"/>
                <a:cs typeface="Arial" panose="020B0604020202020204" pitchFamily="34" charset="0"/>
              </a:rPr>
              <a:t>	There is a single bond between each pair of S atoms and two nonbonding electron pairs on each S atom. Thus, we see four electron domains around each S atom and expect a tetrahedral electron-domain geometry corresponding to </a:t>
            </a:r>
            <a:r>
              <a:rPr lang="en-US" altLang="en-US" sz="1400" i="1">
                <a:ea typeface="MS PGothic" panose="020B0600070205080204" pitchFamily="34" charset="-128"/>
                <a:cs typeface="Arial" panose="020B0604020202020204" pitchFamily="34" charset="0"/>
              </a:rPr>
              <a:t>sp</a:t>
            </a:r>
            <a:r>
              <a:rPr lang="en-US" altLang="en-US" sz="1400" baseline="30000">
                <a:ea typeface="MS PGothic" panose="020B0600070205080204" pitchFamily="34" charset="-128"/>
                <a:cs typeface="Arial" panose="020B0604020202020204" pitchFamily="34" charset="0"/>
              </a:rPr>
              <a:t>3</a:t>
            </a:r>
            <a:r>
              <a:rPr lang="en-US" altLang="en-US" sz="1400">
                <a:ea typeface="MS PGothic" panose="020B0600070205080204" pitchFamily="34" charset="-128"/>
                <a:cs typeface="Arial" panose="020B0604020202020204" pitchFamily="34" charset="0"/>
              </a:rPr>
              <a:t> hybridization. Because of the nonbonding pairs, we expect the S — S — S angles to be somewhat less than 109.5°, the tetrahedral angle. Experimentally, the S — S — S </a:t>
            </a:r>
            <a:r>
              <a:rPr lang="en-US" altLang="en-US" sz="1400">
                <a:ea typeface="MS PGothic" panose="020B0600070205080204" pitchFamily="34" charset="-128"/>
              </a:rPr>
              <a:t>angle in </a:t>
            </a:r>
            <a:r>
              <a:rPr lang="en-US" altLang="en-US" sz="1400">
                <a:ea typeface="MS PGothic" panose="020B0600070205080204" pitchFamily="34" charset="-128"/>
                <a:cs typeface="Arial" panose="020B0604020202020204" pitchFamily="34" charset="0"/>
              </a:rPr>
              <a:t>S</a:t>
            </a:r>
            <a:r>
              <a:rPr lang="en-US" altLang="en-US" sz="1400" baseline="-25000">
                <a:ea typeface="MS PGothic" panose="020B0600070205080204" pitchFamily="34" charset="-128"/>
                <a:cs typeface="Arial" panose="020B0604020202020204" pitchFamily="34" charset="0"/>
              </a:rPr>
              <a:t>8</a:t>
            </a:r>
            <a:r>
              <a:rPr lang="en-US" altLang="en-US" sz="1400">
                <a:ea typeface="MS PGothic" panose="020B0600070205080204" pitchFamily="34" charset="-128"/>
                <a:cs typeface="Arial" panose="020B0604020202020204" pitchFamily="34" charset="0"/>
              </a:rPr>
              <a:t> is 108°</a:t>
            </a:r>
            <a:r>
              <a:rPr lang="en-US" altLang="en-US" sz="1400">
                <a:ea typeface="MS PGothic" panose="020B0600070205080204" pitchFamily="34" charset="-128"/>
              </a:rPr>
              <a:t>, in good agreement with this prediction. Interestingly, if S</a:t>
            </a:r>
            <a:r>
              <a:rPr lang="en-US" altLang="en-US" sz="1400" baseline="-25000">
                <a:ea typeface="MS PGothic" panose="020B0600070205080204" pitchFamily="34" charset="-128"/>
              </a:rPr>
              <a:t>8</a:t>
            </a:r>
            <a:r>
              <a:rPr lang="en-US" altLang="en-US" sz="1400">
                <a:ea typeface="MS PGothic" panose="020B0600070205080204" pitchFamily="34" charset="-128"/>
              </a:rPr>
              <a:t> were a planar ring, it would have </a:t>
            </a:r>
            <a:r>
              <a:rPr lang="en-US" altLang="en-US" sz="1400">
                <a:solidFill>
                  <a:srgbClr val="000000"/>
                </a:solidFill>
                <a:ea typeface="MS PGothic" panose="020B0600070205080204" pitchFamily="34" charset="-128"/>
              </a:rPr>
              <a:t> S — S — S</a:t>
            </a:r>
            <a:r>
              <a:rPr lang="en-US" altLang="en-US" sz="1400">
                <a:ea typeface="MS PGothic" panose="020B0600070205080204" pitchFamily="34" charset="-128"/>
              </a:rPr>
              <a:t> angles of 135</a:t>
            </a:r>
            <a:r>
              <a:rPr lang="en-US" altLang="en-US" sz="1400">
                <a:ea typeface="Calibri" panose="020F0502020204030204" pitchFamily="34" charset="0"/>
                <a:cs typeface="Calibri" panose="020F0502020204030204" pitchFamily="34" charset="0"/>
              </a:rPr>
              <a:t>°</a:t>
            </a:r>
            <a:r>
              <a:rPr lang="en-US" altLang="en-US" sz="1400">
                <a:ea typeface="MS PGothic" panose="020B0600070205080204" pitchFamily="34" charset="-128"/>
              </a:rPr>
              <a:t>. Instead, the S</a:t>
            </a:r>
            <a:r>
              <a:rPr lang="en-US" altLang="en-US" sz="1400" baseline="-25000">
                <a:ea typeface="MS PGothic" panose="020B0600070205080204" pitchFamily="34" charset="-128"/>
              </a:rPr>
              <a:t>8</a:t>
            </a:r>
            <a:r>
              <a:rPr lang="en-US" altLang="en-US" sz="1400">
                <a:ea typeface="MS PGothic" panose="020B0600070205080204" pitchFamily="34" charset="-128"/>
              </a:rPr>
              <a:t> ring puckers to accommodate the smaller angles dictated by </a:t>
            </a:r>
            <a:r>
              <a:rPr lang="en-US" altLang="en-US" sz="1400" i="1">
                <a:ea typeface="MS PGothic" panose="020B0600070205080204" pitchFamily="34" charset="-128"/>
              </a:rPr>
              <a:t>sp</a:t>
            </a:r>
            <a:r>
              <a:rPr lang="en-US" altLang="en-US" sz="1400" baseline="30000">
                <a:ea typeface="MS PGothic" panose="020B0600070205080204" pitchFamily="34" charset="-128"/>
              </a:rPr>
              <a:t>3</a:t>
            </a:r>
            <a:r>
              <a:rPr lang="en-US" altLang="en-US" sz="1400">
                <a:ea typeface="MS PGothic" panose="020B0600070205080204" pitchFamily="34" charset="-128"/>
              </a:rPr>
              <a:t> hybridization.</a:t>
            </a:r>
          </a:p>
        </p:txBody>
      </p:sp>
      <p:sp>
        <p:nvSpPr>
          <p:cNvPr id="73736" name="Line 66"/>
          <p:cNvSpPr>
            <a:spLocks noChangeShapeType="1"/>
          </p:cNvSpPr>
          <p:nvPr/>
        </p:nvSpPr>
        <p:spPr bwMode="auto">
          <a:xfrm>
            <a:off x="388938" y="1143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b="2518"/>
          <a:stretch>
            <a:fillRect/>
          </a:stretch>
        </p:blipFill>
        <p:spPr bwMode="auto">
          <a:xfrm>
            <a:off x="3724275" y="2435225"/>
            <a:ext cx="16335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4"/>
          <p:cNvSpPr txBox="1">
            <a:spLocks noChangeArrowheads="1"/>
          </p:cNvSpPr>
          <p:nvPr/>
        </p:nvSpPr>
        <p:spPr bwMode="auto">
          <a:xfrm>
            <a:off x="320675" y="762000"/>
            <a:ext cx="8658225" cy="30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smtClean="0">
                <a:latin typeface="+mn-lt"/>
              </a:rPr>
              <a:t>Continued</a:t>
            </a:r>
            <a:endParaRPr lang="en-US" sz="1400" dirty="0">
              <a:latin typeface="+mn-lt"/>
            </a:endParaRPr>
          </a:p>
        </p:txBody>
      </p:sp>
      <p:sp>
        <p:nvSpPr>
          <p:cNvPr id="74755" name="Rectangle 58"/>
          <p:cNvSpPr>
            <a:spLocks noChangeArrowheads="1"/>
          </p:cNvSpPr>
          <p:nvPr/>
        </p:nvSpPr>
        <p:spPr bwMode="auto">
          <a:xfrm>
            <a:off x="319088" y="309563"/>
            <a:ext cx="8443912" cy="5540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514600" indent="-2514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3366FF"/>
                </a:solidFill>
                <a:latin typeface="Arial" panose="020B0604020202020204" pitchFamily="34" charset="0"/>
              </a:rPr>
              <a:t>Sample Integrative Exercise</a:t>
            </a:r>
            <a:r>
              <a:rPr lang="en-US" altLang="en-US" b="1">
                <a:solidFill>
                  <a:srgbClr val="4C4BE5"/>
                </a:solidFill>
                <a:latin typeface="Arial" panose="020B0604020202020204" pitchFamily="34" charset="0"/>
              </a:rPr>
              <a:t> </a:t>
            </a:r>
            <a:r>
              <a:rPr lang="en-US" altLang="en-US" b="1">
                <a:latin typeface="Arial" panose="020B0604020202020204" pitchFamily="34" charset="0"/>
                <a:cs typeface="Arial" panose="020B0604020202020204" pitchFamily="34" charset="0"/>
              </a:rPr>
              <a:t>Putting Concepts Together</a:t>
            </a:r>
          </a:p>
        </p:txBody>
      </p:sp>
      <p:sp>
        <p:nvSpPr>
          <p:cNvPr id="74756" name="Line 7"/>
          <p:cNvSpPr>
            <a:spLocks noChangeShapeType="1"/>
          </p:cNvSpPr>
          <p:nvPr/>
        </p:nvSpPr>
        <p:spPr bwMode="auto">
          <a:xfrm>
            <a:off x="295275" y="3079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Line 8"/>
          <p:cNvSpPr>
            <a:spLocks noChangeShapeType="1"/>
          </p:cNvSpPr>
          <p:nvPr/>
        </p:nvSpPr>
        <p:spPr bwMode="auto">
          <a:xfrm>
            <a:off x="306388" y="4808538"/>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 name="Line 81"/>
          <p:cNvSpPr>
            <a:spLocks noChangeShapeType="1"/>
          </p:cNvSpPr>
          <p:nvPr/>
        </p:nvSpPr>
        <p:spPr bwMode="auto">
          <a:xfrm>
            <a:off x="304800" y="304800"/>
            <a:ext cx="11113" cy="45037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1"/>
          <p:cNvSpPr txBox="1">
            <a:spLocks noChangeArrowheads="1"/>
          </p:cNvSpPr>
          <p:nvPr/>
        </p:nvSpPr>
        <p:spPr bwMode="auto">
          <a:xfrm>
            <a:off x="320675" y="1154113"/>
            <a:ext cx="8526463" cy="356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3464" indent="-283464">
              <a:defRPr/>
            </a:pPr>
            <a:r>
              <a:rPr lang="en-US" sz="1400" b="1" dirty="0" smtClean="0">
                <a:latin typeface="+mn-lt"/>
                <a:cs typeface="Arial" pitchFamily="34" charset="0"/>
              </a:rPr>
              <a:t>(c)	</a:t>
            </a:r>
            <a:r>
              <a:rPr lang="en-US" sz="1400" dirty="0" smtClean="0">
                <a:latin typeface="+mn-lt"/>
                <a:cs typeface="Arial" pitchFamily="34" charset="0"/>
              </a:rPr>
              <a:t>The </a:t>
            </a:r>
            <a:r>
              <a:rPr lang="en-US" sz="1400" dirty="0">
                <a:latin typeface="+mn-lt"/>
                <a:cs typeface="Arial" pitchFamily="34" charset="0"/>
              </a:rPr>
              <a:t>MOs of S</a:t>
            </a:r>
            <a:r>
              <a:rPr lang="en-US" sz="1400" baseline="-25000" dirty="0">
                <a:latin typeface="+mn-lt"/>
                <a:cs typeface="Arial" pitchFamily="34" charset="0"/>
              </a:rPr>
              <a:t>2</a:t>
            </a:r>
            <a:r>
              <a:rPr lang="en-US" sz="1400" dirty="0">
                <a:latin typeface="+mn-lt"/>
                <a:cs typeface="Arial" pitchFamily="34" charset="0"/>
              </a:rPr>
              <a:t> are analogous to those of </a:t>
            </a:r>
            <a:r>
              <a:rPr lang="en-US" sz="1400" dirty="0" smtClean="0">
                <a:latin typeface="+mn-lt"/>
                <a:cs typeface="Arial" pitchFamily="34" charset="0"/>
              </a:rPr>
              <a:t>O</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although the </a:t>
            </a:r>
            <a:r>
              <a:rPr lang="en-US" sz="1400" dirty="0" smtClean="0">
                <a:latin typeface="+mn-lt"/>
                <a:cs typeface="Arial" pitchFamily="34" charset="0"/>
              </a:rPr>
              <a:t>MOs for S</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are constructed from the 3</a:t>
            </a:r>
            <a:r>
              <a:rPr lang="en-US" sz="1400" i="1" dirty="0">
                <a:latin typeface="+mn-lt"/>
                <a:cs typeface="Arial" pitchFamily="34" charset="0"/>
              </a:rPr>
              <a:t>s</a:t>
            </a:r>
            <a:r>
              <a:rPr lang="en-US" sz="1400" dirty="0">
                <a:latin typeface="+mn-lt"/>
                <a:cs typeface="Arial" pitchFamily="34" charset="0"/>
              </a:rPr>
              <a:t> and 3</a:t>
            </a:r>
            <a:r>
              <a:rPr lang="en-US" sz="1400" i="1" dirty="0">
                <a:latin typeface="+mn-lt"/>
                <a:cs typeface="Arial" pitchFamily="34" charset="0"/>
              </a:rPr>
              <a:t>p</a:t>
            </a:r>
            <a:r>
              <a:rPr lang="en-US" sz="1400" dirty="0">
                <a:latin typeface="+mn-lt"/>
                <a:cs typeface="Arial" pitchFamily="34" charset="0"/>
              </a:rPr>
              <a:t> atomic orbitals </a:t>
            </a:r>
            <a:r>
              <a:rPr lang="en-US" sz="1400" dirty="0" smtClean="0">
                <a:latin typeface="+mn-lt"/>
                <a:cs typeface="Arial" pitchFamily="34" charset="0"/>
              </a:rPr>
              <a:t>of sulfur</a:t>
            </a:r>
            <a:r>
              <a:rPr lang="en-US" sz="1400" dirty="0">
                <a:latin typeface="+mn-lt"/>
                <a:cs typeface="Arial" pitchFamily="34" charset="0"/>
              </a:rPr>
              <a:t>. Further, </a:t>
            </a:r>
            <a:r>
              <a:rPr lang="en-US" sz="1400" dirty="0" smtClean="0">
                <a:latin typeface="+mn-lt"/>
                <a:cs typeface="Arial" pitchFamily="34" charset="0"/>
              </a:rPr>
              <a:t>S</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has the same number of valence </a:t>
            </a:r>
            <a:r>
              <a:rPr lang="en-US" sz="1400" dirty="0" smtClean="0">
                <a:latin typeface="+mn-lt"/>
                <a:cs typeface="Arial" pitchFamily="34" charset="0"/>
              </a:rPr>
              <a:t>electrons as O</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Thus, by analogy with </a:t>
            </a:r>
            <a:r>
              <a:rPr lang="en-US" sz="1400" dirty="0" smtClean="0">
                <a:latin typeface="+mn-lt"/>
                <a:cs typeface="Arial" pitchFamily="34" charset="0"/>
              </a:rPr>
              <a:t>O</a:t>
            </a:r>
            <a:r>
              <a:rPr lang="en-US" sz="1400" baseline="-25000" dirty="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we expect </a:t>
            </a:r>
            <a:r>
              <a:rPr lang="en-US" sz="1400" dirty="0" smtClean="0">
                <a:latin typeface="+mn-lt"/>
                <a:cs typeface="Arial" pitchFamily="34" charset="0"/>
              </a:rPr>
              <a:t>S</a:t>
            </a:r>
            <a:r>
              <a:rPr lang="en-US" sz="1400" baseline="-25000" dirty="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to have a </a:t>
            </a:r>
            <a:r>
              <a:rPr lang="en-US" sz="1400" dirty="0" smtClean="0">
                <a:latin typeface="+mn-lt"/>
                <a:cs typeface="Arial" pitchFamily="34" charset="0"/>
              </a:rPr>
              <a:t>bond order </a:t>
            </a:r>
            <a:r>
              <a:rPr lang="en-US" sz="1400" dirty="0">
                <a:latin typeface="+mn-lt"/>
                <a:cs typeface="Arial" pitchFamily="34" charset="0"/>
              </a:rPr>
              <a:t>of 2 (a double bond) and to be paramagnetic with </a:t>
            </a:r>
            <a:r>
              <a:rPr lang="en-US" sz="1400" dirty="0" smtClean="0">
                <a:latin typeface="+mn-lt"/>
                <a:cs typeface="Arial" pitchFamily="34" charset="0"/>
              </a:rPr>
              <a:t>two unpaired </a:t>
            </a:r>
            <a:r>
              <a:rPr lang="en-US" sz="1400" dirty="0">
                <a:latin typeface="+mn-lt"/>
                <a:cs typeface="Arial" pitchFamily="34" charset="0"/>
              </a:rPr>
              <a:t>electrons in the </a:t>
            </a:r>
            <a:r>
              <a:rPr lang="en-US" sz="1400" dirty="0" smtClean="0">
                <a:latin typeface="+mn-lt"/>
                <a:cs typeface="Arial" pitchFamily="34" charset="0"/>
              </a:rPr>
              <a:t>   </a:t>
            </a:r>
          </a:p>
          <a:p>
            <a:pPr marL="283464" indent="-283464">
              <a:defRPr/>
            </a:pPr>
            <a:r>
              <a:rPr lang="en-US" sz="1400" dirty="0">
                <a:latin typeface="+mn-lt"/>
                <a:cs typeface="Arial" pitchFamily="34" charset="0"/>
              </a:rPr>
              <a:t> </a:t>
            </a:r>
            <a:r>
              <a:rPr lang="en-US" sz="1400" dirty="0" smtClean="0">
                <a:latin typeface="+mn-lt"/>
                <a:cs typeface="Arial" pitchFamily="34" charset="0"/>
              </a:rPr>
              <a:t>            molecular </a:t>
            </a:r>
            <a:r>
              <a:rPr lang="en-US" sz="1400" dirty="0">
                <a:latin typeface="+mn-lt"/>
                <a:cs typeface="Arial" pitchFamily="34" charset="0"/>
              </a:rPr>
              <a:t>orbitals of </a:t>
            </a:r>
            <a:r>
              <a:rPr lang="en-US" sz="1400" dirty="0" smtClean="0">
                <a:latin typeface="+mn-lt"/>
                <a:cs typeface="Arial" pitchFamily="34" charset="0"/>
              </a:rPr>
              <a:t>S</a:t>
            </a:r>
            <a:r>
              <a:rPr lang="en-US" sz="1400" baseline="-25000" dirty="0" smtClean="0">
                <a:latin typeface="+mn-lt"/>
                <a:cs typeface="Arial" pitchFamily="34" charset="0"/>
              </a:rPr>
              <a:t>2</a:t>
            </a:r>
            <a:r>
              <a:rPr lang="en-US" sz="1400" dirty="0" smtClean="0">
                <a:latin typeface="+mn-lt"/>
                <a:cs typeface="Arial" pitchFamily="34" charset="0"/>
              </a:rPr>
              <a:t>.</a:t>
            </a:r>
            <a:endParaRPr lang="en-US" sz="1400" dirty="0">
              <a:latin typeface="+mn-lt"/>
              <a:cs typeface="Arial" pitchFamily="34" charset="0"/>
            </a:endParaRPr>
          </a:p>
          <a:p>
            <a:pPr marL="283464" indent="-283464">
              <a:defRPr/>
            </a:pPr>
            <a:endParaRPr lang="en-US" sz="1400" dirty="0" smtClean="0">
              <a:latin typeface="+mn-lt"/>
              <a:cs typeface="Arial" pitchFamily="34" charset="0"/>
            </a:endParaRPr>
          </a:p>
          <a:p>
            <a:pPr marL="283464" indent="-283464">
              <a:defRPr/>
            </a:pPr>
            <a:r>
              <a:rPr lang="en-US" sz="1400" b="1" dirty="0" smtClean="0">
                <a:latin typeface="+mn-lt"/>
                <a:cs typeface="Arial" pitchFamily="34" charset="0"/>
              </a:rPr>
              <a:t>(d)	</a:t>
            </a:r>
            <a:r>
              <a:rPr lang="en-US" sz="1400" dirty="0" smtClean="0">
                <a:latin typeface="+mn-lt"/>
                <a:cs typeface="Arial" pitchFamily="34" charset="0"/>
              </a:rPr>
              <a:t>We </a:t>
            </a:r>
            <a:r>
              <a:rPr lang="en-US" sz="1400" dirty="0">
                <a:latin typeface="+mn-lt"/>
                <a:cs typeface="Arial" pitchFamily="34" charset="0"/>
              </a:rPr>
              <a:t>are considering the reaction in which an </a:t>
            </a:r>
            <a:r>
              <a:rPr lang="en-US" sz="1400" dirty="0" smtClean="0">
                <a:latin typeface="+mn-lt"/>
                <a:cs typeface="Arial" pitchFamily="34" charset="0"/>
              </a:rPr>
              <a:t>S</a:t>
            </a:r>
            <a:r>
              <a:rPr lang="en-US" sz="1400" baseline="-25000" dirty="0" smtClean="0">
                <a:latin typeface="+mn-lt"/>
                <a:cs typeface="Arial" pitchFamily="34" charset="0"/>
              </a:rPr>
              <a:t>8</a:t>
            </a:r>
            <a:r>
              <a:rPr lang="en-US" sz="1400" dirty="0" smtClean="0">
                <a:latin typeface="+mn-lt"/>
                <a:cs typeface="Arial" pitchFamily="34" charset="0"/>
              </a:rPr>
              <a:t> </a:t>
            </a:r>
            <a:r>
              <a:rPr lang="en-US" sz="1400" dirty="0">
                <a:latin typeface="+mn-lt"/>
                <a:cs typeface="Arial" pitchFamily="34" charset="0"/>
              </a:rPr>
              <a:t>molecule </a:t>
            </a:r>
            <a:r>
              <a:rPr lang="en-US" sz="1400" dirty="0" smtClean="0">
                <a:latin typeface="+mn-lt"/>
                <a:cs typeface="Arial" pitchFamily="34" charset="0"/>
              </a:rPr>
              <a:t>falls apart </a:t>
            </a:r>
            <a:r>
              <a:rPr lang="en-US" sz="1400" dirty="0">
                <a:latin typeface="+mn-lt"/>
                <a:cs typeface="Arial" pitchFamily="34" charset="0"/>
              </a:rPr>
              <a:t>into four </a:t>
            </a:r>
            <a:r>
              <a:rPr lang="en-US" sz="1400" dirty="0" smtClean="0">
                <a:latin typeface="+mn-lt"/>
                <a:cs typeface="Arial" pitchFamily="34" charset="0"/>
              </a:rPr>
              <a:t>S</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molecules. From parts (b) and (c), we </a:t>
            </a:r>
            <a:r>
              <a:rPr lang="en-US" sz="1400" dirty="0" smtClean="0">
                <a:latin typeface="+mn-lt"/>
                <a:cs typeface="Arial" pitchFamily="34" charset="0"/>
              </a:rPr>
              <a:t>see that S</a:t>
            </a:r>
            <a:r>
              <a:rPr lang="en-US" sz="1400" baseline="-25000" dirty="0" smtClean="0">
                <a:latin typeface="+mn-lt"/>
                <a:cs typeface="Arial" pitchFamily="34" charset="0"/>
              </a:rPr>
              <a:t>8</a:t>
            </a:r>
            <a:r>
              <a:rPr lang="en-US" sz="1400" dirty="0" smtClean="0">
                <a:latin typeface="+mn-lt"/>
                <a:cs typeface="Arial" pitchFamily="34" charset="0"/>
              </a:rPr>
              <a:t> </a:t>
            </a:r>
            <a:r>
              <a:rPr lang="en-US" sz="1400" dirty="0">
                <a:latin typeface="+mn-lt"/>
                <a:cs typeface="Arial" pitchFamily="34" charset="0"/>
              </a:rPr>
              <a:t>has </a:t>
            </a:r>
            <a:r>
              <a:rPr lang="en-US" sz="1400" dirty="0" smtClean="0">
                <a:latin typeface="+mn-lt"/>
                <a:cs typeface="Arial" pitchFamily="34" charset="0"/>
              </a:rPr>
              <a:t>S — S </a:t>
            </a:r>
            <a:r>
              <a:rPr lang="en-US" sz="1400" dirty="0">
                <a:latin typeface="+mn-lt"/>
                <a:cs typeface="Arial" pitchFamily="34" charset="0"/>
              </a:rPr>
              <a:t>single bonds and </a:t>
            </a:r>
            <a:r>
              <a:rPr lang="en-US" sz="1400" dirty="0" smtClean="0">
                <a:latin typeface="+mn-lt"/>
                <a:cs typeface="Arial" pitchFamily="34" charset="0"/>
              </a:rPr>
              <a:t>S</a:t>
            </a:r>
            <a:r>
              <a:rPr lang="en-US" sz="1400" baseline="-25000" dirty="0" smtClean="0">
                <a:latin typeface="+mn-lt"/>
                <a:cs typeface="Arial" pitchFamily="34" charset="0"/>
              </a:rPr>
              <a:t>2</a:t>
            </a:r>
            <a:r>
              <a:rPr lang="en-US" sz="1400" dirty="0" smtClean="0">
                <a:latin typeface="+mn-lt"/>
                <a:cs typeface="Arial" pitchFamily="34" charset="0"/>
              </a:rPr>
              <a:t> </a:t>
            </a:r>
            <a:r>
              <a:rPr lang="en-US" sz="1400" dirty="0">
                <a:latin typeface="+mn-lt"/>
                <a:cs typeface="Arial" pitchFamily="34" charset="0"/>
              </a:rPr>
              <a:t>has </a:t>
            </a:r>
            <a:r>
              <a:rPr lang="en-US" sz="1400" dirty="0" smtClean="0">
                <a:latin typeface="+mn-lt"/>
                <a:cs typeface="Arial" pitchFamily="34" charset="0"/>
              </a:rPr>
              <a:t>S      </a:t>
            </a:r>
            <a:r>
              <a:rPr lang="en-US" sz="1400" dirty="0" err="1" smtClean="0">
                <a:latin typeface="+mn-lt"/>
                <a:cs typeface="Arial" pitchFamily="34" charset="0"/>
              </a:rPr>
              <a:t>S</a:t>
            </a:r>
            <a:r>
              <a:rPr lang="en-US" sz="1400" dirty="0" smtClean="0">
                <a:latin typeface="+mn-lt"/>
                <a:cs typeface="Arial" pitchFamily="34" charset="0"/>
              </a:rPr>
              <a:t> </a:t>
            </a:r>
            <a:r>
              <a:rPr lang="en-US" sz="1400" dirty="0">
                <a:latin typeface="+mn-lt"/>
                <a:cs typeface="Arial" pitchFamily="34" charset="0"/>
              </a:rPr>
              <a:t>double bonds</a:t>
            </a:r>
            <a:r>
              <a:rPr lang="en-US" sz="1400" dirty="0" smtClean="0">
                <a:latin typeface="+mn-lt"/>
                <a:cs typeface="Arial" pitchFamily="34" charset="0"/>
              </a:rPr>
              <a:t>. During </a:t>
            </a:r>
            <a:r>
              <a:rPr lang="en-US" sz="1400" dirty="0">
                <a:latin typeface="+mn-lt"/>
                <a:cs typeface="Arial" pitchFamily="34" charset="0"/>
              </a:rPr>
              <a:t>the reaction, therefore, we are breaking eight </a:t>
            </a:r>
            <a:r>
              <a:rPr lang="en-US" sz="1400" dirty="0" smtClean="0">
                <a:latin typeface="+mn-lt"/>
                <a:cs typeface="Arial" pitchFamily="34" charset="0"/>
              </a:rPr>
              <a:t>S — S single </a:t>
            </a:r>
            <a:r>
              <a:rPr lang="en-US" sz="1400" dirty="0">
                <a:latin typeface="+mn-lt"/>
                <a:cs typeface="Arial" pitchFamily="34" charset="0"/>
              </a:rPr>
              <a:t>bonds and forming four </a:t>
            </a:r>
            <a:r>
              <a:rPr lang="en-US" sz="1400" dirty="0" smtClean="0">
                <a:latin typeface="+mn-lt"/>
                <a:cs typeface="Arial" pitchFamily="34" charset="0"/>
              </a:rPr>
              <a:t>S      </a:t>
            </a:r>
            <a:r>
              <a:rPr lang="en-US" sz="1400" dirty="0" err="1" smtClean="0">
                <a:latin typeface="+mn-lt"/>
                <a:cs typeface="Arial" pitchFamily="34" charset="0"/>
              </a:rPr>
              <a:t>S</a:t>
            </a:r>
            <a:r>
              <a:rPr lang="en-US" sz="1400" dirty="0" smtClean="0">
                <a:latin typeface="+mn-lt"/>
                <a:cs typeface="Arial" pitchFamily="34" charset="0"/>
              </a:rPr>
              <a:t> </a:t>
            </a:r>
            <a:r>
              <a:rPr lang="en-US" sz="1400" dirty="0">
                <a:latin typeface="+mn-lt"/>
                <a:cs typeface="Arial" pitchFamily="34" charset="0"/>
              </a:rPr>
              <a:t>double bonds. We </a:t>
            </a:r>
            <a:r>
              <a:rPr lang="en-US" sz="1400" dirty="0" smtClean="0">
                <a:latin typeface="+mn-lt"/>
                <a:cs typeface="Arial" pitchFamily="34" charset="0"/>
              </a:rPr>
              <a:t>can estimate </a:t>
            </a:r>
            <a:r>
              <a:rPr lang="en-US" sz="1400" dirty="0">
                <a:latin typeface="+mn-lt"/>
                <a:cs typeface="Arial" pitchFamily="34" charset="0"/>
              </a:rPr>
              <a:t>the enthalpy of the reaction by using Equation </a:t>
            </a:r>
            <a:r>
              <a:rPr lang="en-US" sz="1400" dirty="0" smtClean="0">
                <a:latin typeface="+mn-lt"/>
                <a:cs typeface="Arial" pitchFamily="34" charset="0"/>
              </a:rPr>
              <a:t>5.33 and </a:t>
            </a:r>
            <a:r>
              <a:rPr lang="en-US" sz="1400" dirty="0">
                <a:latin typeface="+mn-lt"/>
                <a:cs typeface="Arial" pitchFamily="34" charset="0"/>
              </a:rPr>
              <a:t>the average bond enthalpies in Table 8.3:</a:t>
            </a:r>
          </a:p>
          <a:p>
            <a:pPr marL="283464" indent="-283464">
              <a:defRPr/>
            </a:pPr>
            <a:endParaRPr lang="en-US" sz="1400" dirty="0" smtClean="0">
              <a:latin typeface="+mn-lt"/>
              <a:cs typeface="Arial" pitchFamily="34" charset="0"/>
            </a:endParaRPr>
          </a:p>
          <a:p>
            <a:pPr marL="283464" indent="-283464">
              <a:defRPr/>
            </a:pPr>
            <a:r>
              <a:rPr lang="en-US" sz="1400" dirty="0" smtClean="0">
                <a:latin typeface="+mn-lt"/>
                <a:cs typeface="Arial" pitchFamily="34" charset="0"/>
              </a:rPr>
              <a:t>	</a:t>
            </a:r>
            <a:r>
              <a:rPr lang="en-US" sz="1400" dirty="0">
                <a:solidFill>
                  <a:srgbClr val="000000"/>
                </a:solidFill>
                <a:latin typeface="Times New Roman"/>
                <a:ea typeface="ＭＳ Ｐゴシック" pitchFamily="34" charset="-128"/>
                <a:cs typeface="Arial" pitchFamily="34" charset="0"/>
                <a:sym typeface="Symbol"/>
              </a:rPr>
              <a:t> </a:t>
            </a:r>
            <a:r>
              <a:rPr lang="en-US" sz="1400" dirty="0" err="1" smtClean="0">
                <a:solidFill>
                  <a:srgbClr val="000000"/>
                </a:solidFill>
                <a:latin typeface="Times New Roman"/>
                <a:ea typeface="ＭＳ Ｐゴシック" pitchFamily="34" charset="-128"/>
                <a:cs typeface="Arial" pitchFamily="34" charset="0"/>
                <a:sym typeface="Symbol"/>
              </a:rPr>
              <a:t>Δ</a:t>
            </a:r>
            <a:r>
              <a:rPr lang="en-US" sz="1400" i="1" dirty="0" err="1" smtClean="0">
                <a:solidFill>
                  <a:srgbClr val="000000"/>
                </a:solidFill>
                <a:latin typeface="Times New Roman"/>
                <a:ea typeface="ＭＳ Ｐゴシック" pitchFamily="34" charset="-128"/>
                <a:cs typeface="Arial" pitchFamily="34" charset="0"/>
              </a:rPr>
              <a:t>H</a:t>
            </a:r>
            <a:r>
              <a:rPr lang="en-US" sz="1400" baseline="-25000" dirty="0" err="1" smtClean="0">
                <a:solidFill>
                  <a:srgbClr val="000000"/>
                </a:solidFill>
                <a:latin typeface="Times New Roman"/>
                <a:ea typeface="ＭＳ Ｐゴシック" pitchFamily="34" charset="-128"/>
                <a:cs typeface="Arial" pitchFamily="34" charset="0"/>
              </a:rPr>
              <a:t>rxn</a:t>
            </a:r>
            <a:r>
              <a:rPr lang="en-US" sz="1400" baseline="-25000" dirty="0" smtClean="0">
                <a:solidFill>
                  <a:srgbClr val="000000"/>
                </a:solidFill>
                <a:latin typeface="Times New Roman"/>
                <a:ea typeface="ＭＳ Ｐゴシック" pitchFamily="34" charset="-128"/>
                <a:cs typeface="Arial" pitchFamily="34" charset="0"/>
              </a:rPr>
              <a:t> </a:t>
            </a:r>
            <a:r>
              <a:rPr lang="en-US" sz="1400" dirty="0" smtClean="0">
                <a:latin typeface="+mn-lt"/>
                <a:cs typeface="Arial" pitchFamily="34" charset="0"/>
              </a:rPr>
              <a:t>= </a:t>
            </a:r>
            <a:r>
              <a:rPr lang="en-US" sz="1400" dirty="0">
                <a:latin typeface="+mn-lt"/>
                <a:cs typeface="Arial" pitchFamily="34" charset="0"/>
              </a:rPr>
              <a:t>8 </a:t>
            </a:r>
            <a:r>
              <a:rPr lang="en-US" sz="1400" i="1" dirty="0" smtClean="0">
                <a:latin typeface="+mn-lt"/>
                <a:cs typeface="Arial" pitchFamily="34" charset="0"/>
              </a:rPr>
              <a:t>D</a:t>
            </a:r>
            <a:r>
              <a:rPr lang="en-US" sz="1400" dirty="0" smtClean="0">
                <a:latin typeface="+mn-lt"/>
                <a:cs typeface="Arial" pitchFamily="34" charset="0"/>
              </a:rPr>
              <a:t>(S — S) – </a:t>
            </a:r>
            <a:r>
              <a:rPr lang="en-US" sz="1400" dirty="0">
                <a:latin typeface="+mn-lt"/>
                <a:cs typeface="Arial" pitchFamily="34" charset="0"/>
              </a:rPr>
              <a:t>4 </a:t>
            </a:r>
            <a:r>
              <a:rPr lang="en-US" sz="1400" i="1" dirty="0" smtClean="0">
                <a:latin typeface="+mn-lt"/>
                <a:cs typeface="Arial" pitchFamily="34" charset="0"/>
              </a:rPr>
              <a:t>D</a:t>
            </a:r>
            <a:r>
              <a:rPr lang="en-US" sz="1400" dirty="0" smtClean="0">
                <a:latin typeface="+mn-lt"/>
                <a:cs typeface="Arial" pitchFamily="34" charset="0"/>
              </a:rPr>
              <a:t>(S      S)</a:t>
            </a:r>
            <a:endParaRPr lang="en-US" sz="1400" dirty="0">
              <a:latin typeface="+mn-lt"/>
              <a:cs typeface="Arial" pitchFamily="34" charset="0"/>
            </a:endParaRPr>
          </a:p>
          <a:p>
            <a:pPr marL="1069848" indent="-282575">
              <a:defRPr/>
            </a:pPr>
            <a:r>
              <a:rPr lang="en-US" sz="1400" dirty="0">
                <a:latin typeface="+mn-lt"/>
                <a:cs typeface="Arial" pitchFamily="34" charset="0"/>
              </a:rPr>
              <a:t>= </a:t>
            </a:r>
            <a:r>
              <a:rPr lang="en-US" sz="1400" dirty="0" smtClean="0">
                <a:latin typeface="+mn-lt"/>
                <a:cs typeface="Arial" pitchFamily="34" charset="0"/>
              </a:rPr>
              <a:t>8(266 kJ) – 4(418 kJ) </a:t>
            </a:r>
            <a:r>
              <a:rPr lang="en-US" sz="1400" dirty="0">
                <a:latin typeface="+mn-lt"/>
                <a:cs typeface="Arial" pitchFamily="34" charset="0"/>
              </a:rPr>
              <a:t>= +456 kJ</a:t>
            </a:r>
          </a:p>
          <a:p>
            <a:pPr marL="283464" indent="-283464">
              <a:defRPr/>
            </a:pPr>
            <a:endParaRPr lang="en-US" sz="1400" dirty="0" smtClean="0">
              <a:latin typeface="+mn-lt"/>
              <a:cs typeface="Arial" pitchFamily="34" charset="0"/>
            </a:endParaRPr>
          </a:p>
          <a:p>
            <a:pPr marL="283464" indent="-283464">
              <a:defRPr/>
            </a:pPr>
            <a:r>
              <a:rPr lang="en-US" sz="1400" dirty="0" smtClean="0">
                <a:latin typeface="+mn-lt"/>
                <a:cs typeface="Arial" pitchFamily="34" charset="0"/>
              </a:rPr>
              <a:t>	Recall </a:t>
            </a:r>
            <a:r>
              <a:rPr lang="en-US" sz="1400" dirty="0">
                <a:latin typeface="+mn-lt"/>
                <a:cs typeface="Arial" pitchFamily="34" charset="0"/>
              </a:rPr>
              <a:t>that </a:t>
            </a:r>
            <a:r>
              <a:rPr lang="en-US" sz="1400" i="1" dirty="0" smtClean="0">
                <a:latin typeface="+mn-lt"/>
                <a:cs typeface="Arial" pitchFamily="34" charset="0"/>
              </a:rPr>
              <a:t>D</a:t>
            </a:r>
            <a:r>
              <a:rPr lang="en-US" sz="1400" dirty="0" smtClean="0">
                <a:latin typeface="+mn-lt"/>
                <a:cs typeface="Arial" pitchFamily="34" charset="0"/>
              </a:rPr>
              <a:t>(X — Y) </a:t>
            </a:r>
            <a:r>
              <a:rPr lang="en-US" sz="1400" dirty="0">
                <a:latin typeface="+mn-lt"/>
                <a:cs typeface="Arial" pitchFamily="34" charset="0"/>
              </a:rPr>
              <a:t>represents the </a:t>
            </a:r>
            <a:r>
              <a:rPr lang="en-US" sz="1400" dirty="0" smtClean="0">
                <a:latin typeface="+mn-lt"/>
                <a:cs typeface="Arial" pitchFamily="34" charset="0"/>
              </a:rPr>
              <a:t>X — Y </a:t>
            </a:r>
            <a:r>
              <a:rPr lang="en-US" sz="1400" dirty="0">
                <a:latin typeface="+mn-lt"/>
                <a:cs typeface="Arial" pitchFamily="34" charset="0"/>
              </a:rPr>
              <a:t>bond enthalpy</a:t>
            </a:r>
            <a:r>
              <a:rPr lang="en-US" sz="1400" dirty="0" smtClean="0">
                <a:latin typeface="+mn-lt"/>
                <a:cs typeface="Arial" pitchFamily="34" charset="0"/>
              </a:rPr>
              <a:t>. Because </a:t>
            </a:r>
            <a:r>
              <a:rPr lang="en-US" sz="1400" dirty="0" err="1" smtClean="0">
                <a:solidFill>
                  <a:srgbClr val="000000"/>
                </a:solidFill>
                <a:latin typeface="+mn-lt"/>
                <a:ea typeface="ＭＳ Ｐゴシック" pitchFamily="34" charset="-128"/>
                <a:cs typeface="Arial" pitchFamily="34" charset="0"/>
                <a:sym typeface="Symbol"/>
              </a:rPr>
              <a:t>Δ</a:t>
            </a:r>
            <a:r>
              <a:rPr lang="en-US" sz="1400" i="1" dirty="0" err="1" smtClean="0">
                <a:solidFill>
                  <a:srgbClr val="000000"/>
                </a:solidFill>
                <a:latin typeface="+mn-lt"/>
                <a:ea typeface="ＭＳ Ｐゴシック" pitchFamily="34" charset="-128"/>
                <a:cs typeface="Arial" pitchFamily="34" charset="0"/>
              </a:rPr>
              <a:t>H</a:t>
            </a:r>
            <a:r>
              <a:rPr lang="en-US" sz="1400" baseline="-25000" dirty="0" err="1" smtClean="0">
                <a:solidFill>
                  <a:srgbClr val="000000"/>
                </a:solidFill>
                <a:latin typeface="+mn-lt"/>
                <a:ea typeface="ＭＳ Ｐゴシック" pitchFamily="34" charset="-128"/>
                <a:cs typeface="Arial" pitchFamily="34" charset="0"/>
              </a:rPr>
              <a:t>rxn</a:t>
            </a:r>
            <a:r>
              <a:rPr lang="en-US" sz="1400" baseline="-25000" dirty="0" smtClean="0">
                <a:solidFill>
                  <a:srgbClr val="000000"/>
                </a:solidFill>
                <a:latin typeface="+mn-lt"/>
                <a:ea typeface="ＭＳ Ｐゴシック" pitchFamily="34" charset="-128"/>
                <a:cs typeface="Arial" pitchFamily="34" charset="0"/>
              </a:rPr>
              <a:t> </a:t>
            </a:r>
            <a:r>
              <a:rPr lang="en-US" sz="1400" dirty="0" smtClean="0">
                <a:latin typeface="+mn-lt"/>
                <a:cs typeface="Arial" pitchFamily="34" charset="0"/>
              </a:rPr>
              <a:t>&gt; </a:t>
            </a:r>
            <a:r>
              <a:rPr lang="en-US" sz="1400" dirty="0">
                <a:latin typeface="+mn-lt"/>
                <a:cs typeface="Arial" pitchFamily="34" charset="0"/>
              </a:rPr>
              <a:t>0, the reaction is endothermic (Section 5.3</a:t>
            </a:r>
            <a:r>
              <a:rPr lang="en-US" sz="1400" dirty="0" smtClean="0">
                <a:latin typeface="+mn-lt"/>
                <a:cs typeface="Arial" pitchFamily="34" charset="0"/>
              </a:rPr>
              <a:t>). The </a:t>
            </a:r>
            <a:r>
              <a:rPr lang="en-US" sz="1400" dirty="0">
                <a:latin typeface="+mn-lt"/>
                <a:cs typeface="Arial" pitchFamily="34" charset="0"/>
              </a:rPr>
              <a:t>very positive value of </a:t>
            </a:r>
            <a:r>
              <a:rPr lang="en-US" sz="1400" dirty="0" err="1" smtClean="0">
                <a:latin typeface="+mn-lt"/>
                <a:cs typeface="Arial" pitchFamily="34" charset="0"/>
                <a:sym typeface="Symbol"/>
              </a:rPr>
              <a:t>Δ</a:t>
            </a:r>
            <a:r>
              <a:rPr lang="en-US" sz="1400" i="1" dirty="0" err="1" smtClean="0">
                <a:latin typeface="+mn-lt"/>
                <a:cs typeface="Arial" pitchFamily="34" charset="0"/>
              </a:rPr>
              <a:t>H</a:t>
            </a:r>
            <a:r>
              <a:rPr lang="en-US" sz="1400" baseline="-25000" dirty="0" err="1" smtClean="0">
                <a:latin typeface="+mn-lt"/>
                <a:cs typeface="Arial" pitchFamily="34" charset="0"/>
              </a:rPr>
              <a:t>rxn</a:t>
            </a:r>
            <a:r>
              <a:rPr lang="en-US" sz="1400" dirty="0" smtClean="0">
                <a:latin typeface="+mn-lt"/>
                <a:cs typeface="Arial" pitchFamily="34" charset="0"/>
              </a:rPr>
              <a:t> </a:t>
            </a:r>
            <a:r>
              <a:rPr lang="en-US" sz="1400" dirty="0">
                <a:latin typeface="+mn-lt"/>
                <a:cs typeface="Arial" pitchFamily="34" charset="0"/>
              </a:rPr>
              <a:t>suggests that high </a:t>
            </a:r>
            <a:r>
              <a:rPr lang="en-US" sz="1400" dirty="0" smtClean="0">
                <a:latin typeface="+mn-lt"/>
                <a:cs typeface="Arial" pitchFamily="34" charset="0"/>
              </a:rPr>
              <a:t>temperatures are </a:t>
            </a:r>
            <a:r>
              <a:rPr lang="en-US" sz="1400" dirty="0">
                <a:latin typeface="+mn-lt"/>
                <a:cs typeface="Arial" pitchFamily="34" charset="0"/>
              </a:rPr>
              <a:t>required to cause the reaction to occur.</a:t>
            </a:r>
          </a:p>
        </p:txBody>
      </p:sp>
      <p:sp>
        <p:nvSpPr>
          <p:cNvPr id="74760" name="Line 66"/>
          <p:cNvSpPr>
            <a:spLocks noChangeShapeType="1"/>
          </p:cNvSpPr>
          <p:nvPr/>
        </p:nvSpPr>
        <p:spPr bwMode="auto">
          <a:xfrm>
            <a:off x="388938" y="11430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descr="293.jpg"/>
          <p:cNvPicPr>
            <a:picLocks noChangeAspect="1"/>
          </p:cNvPicPr>
          <p:nvPr/>
        </p:nvPicPr>
        <p:blipFill>
          <a:blip r:embed="rId3">
            <a:extLst>
              <a:ext uri="{28A0092B-C50C-407E-A947-70E740481C1C}">
                <a14:useLocalDpi xmlns:a14="http://schemas.microsoft.com/office/drawing/2010/main" val="0"/>
              </a:ext>
            </a:extLst>
          </a:blip>
          <a:srcRect l="12521" t="77539" r="82375" b="18588"/>
          <a:stretch>
            <a:fillRect/>
          </a:stretch>
        </p:blipFill>
        <p:spPr bwMode="auto">
          <a:xfrm>
            <a:off x="4649788" y="2554288"/>
            <a:ext cx="225425"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293.jpg"/>
          <p:cNvPicPr>
            <a:picLocks noChangeAspect="1"/>
          </p:cNvPicPr>
          <p:nvPr/>
        </p:nvPicPr>
        <p:blipFill>
          <a:blip r:embed="rId3">
            <a:extLst>
              <a:ext uri="{28A0092B-C50C-407E-A947-70E740481C1C}">
                <a14:useLocalDpi xmlns:a14="http://schemas.microsoft.com/office/drawing/2010/main" val="0"/>
              </a:ext>
            </a:extLst>
          </a:blip>
          <a:srcRect l="12521" t="77539" r="82375" b="18588"/>
          <a:stretch>
            <a:fillRect/>
          </a:stretch>
        </p:blipFill>
        <p:spPr bwMode="auto">
          <a:xfrm>
            <a:off x="2755900" y="3402013"/>
            <a:ext cx="22542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293.jpg"/>
          <p:cNvPicPr>
            <a:picLocks noChangeAspect="1"/>
          </p:cNvPicPr>
          <p:nvPr/>
        </p:nvPicPr>
        <p:blipFill>
          <a:blip r:embed="rId3">
            <a:extLst>
              <a:ext uri="{28A0092B-C50C-407E-A947-70E740481C1C}">
                <a14:useLocalDpi xmlns:a14="http://schemas.microsoft.com/office/drawing/2010/main" val="0"/>
              </a:ext>
            </a:extLst>
          </a:blip>
          <a:srcRect l="12521" t="77539" r="82375" b="18588"/>
          <a:stretch>
            <a:fillRect/>
          </a:stretch>
        </p:blipFill>
        <p:spPr bwMode="auto">
          <a:xfrm>
            <a:off x="4838700" y="2768600"/>
            <a:ext cx="2270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878013"/>
            <a:ext cx="228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8600" y="228600"/>
            <a:ext cx="86868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u="sng">
                <a:solidFill>
                  <a:srgbClr val="003300"/>
                </a:solidFill>
              </a:rPr>
              <a:t>Workshop on MO Theory</a:t>
            </a:r>
          </a:p>
          <a:p>
            <a:endParaRPr lang="en-US" altLang="en-US" sz="1200" b="1">
              <a:solidFill>
                <a:srgbClr val="003300"/>
              </a:solidFill>
              <a:latin typeface="Agency FB" panose="020B0503020202020204" pitchFamily="34" charset="0"/>
            </a:endParaRPr>
          </a:p>
          <a:p>
            <a:r>
              <a:rPr lang="en-US" altLang="en-US" b="1">
                <a:solidFill>
                  <a:srgbClr val="003300"/>
                </a:solidFill>
                <a:latin typeface="Agency FB" panose="020B0503020202020204" pitchFamily="34" charset="0"/>
              </a:rPr>
              <a:t>#1 Consider the C</a:t>
            </a:r>
            <a:r>
              <a:rPr lang="en-US" altLang="en-US" b="1" baseline="-25000">
                <a:solidFill>
                  <a:srgbClr val="003300"/>
                </a:solidFill>
                <a:latin typeface="Agency FB" panose="020B0503020202020204" pitchFamily="34" charset="0"/>
              </a:rPr>
              <a:t>2</a:t>
            </a:r>
            <a:r>
              <a:rPr lang="en-US" altLang="en-US" b="1" baseline="30000">
                <a:solidFill>
                  <a:srgbClr val="003300"/>
                </a:solidFill>
                <a:latin typeface="Agency FB" panose="020B0503020202020204" pitchFamily="34" charset="0"/>
              </a:rPr>
              <a:t>2-</a:t>
            </a:r>
            <a:r>
              <a:rPr lang="en-US" altLang="en-US" b="1">
                <a:solidFill>
                  <a:srgbClr val="003300"/>
                </a:solidFill>
                <a:latin typeface="Agency FB" panose="020B0503020202020204" pitchFamily="34" charset="0"/>
              </a:rPr>
              <a:t> ion for the following problem.</a:t>
            </a:r>
            <a:endParaRPr lang="en-US" altLang="en-US" b="1">
              <a:latin typeface="Agency FB" panose="020B0503020202020204" pitchFamily="34" charset="0"/>
            </a:endParaRPr>
          </a:p>
          <a:p>
            <a:r>
              <a:rPr lang="en-US" altLang="en-US" b="1">
                <a:solidFill>
                  <a:srgbClr val="003300"/>
                </a:solidFill>
                <a:latin typeface="Agency FB" panose="020B0503020202020204" pitchFamily="34" charset="0"/>
              </a:rPr>
              <a:t>	A.  Draw the Molecular Orbital diagram.  Make sure to include the proper atomic orbitals for each ion as well as properly label all bonding and antibonding molecular orbitals.</a:t>
            </a:r>
          </a:p>
          <a:p>
            <a:pPr lvl="2"/>
            <a:r>
              <a:rPr lang="en-US" altLang="en-US" b="1">
                <a:solidFill>
                  <a:srgbClr val="006600"/>
                </a:solidFill>
                <a:latin typeface="Agency FB" panose="020B0503020202020204" pitchFamily="34" charset="0"/>
              </a:rPr>
              <a:t>B.  Calculate the bond order for the ion based on the Molecular Orbital diagram</a:t>
            </a:r>
            <a:r>
              <a:rPr lang="en-US" altLang="en-US" b="1">
                <a:solidFill>
                  <a:srgbClr val="003300"/>
                </a:solidFill>
                <a:latin typeface="Agency FB" panose="020B0503020202020204" pitchFamily="34" charset="0"/>
              </a:rPr>
              <a:t>.</a:t>
            </a:r>
          </a:p>
          <a:p>
            <a:pPr lvl="2"/>
            <a:r>
              <a:rPr lang="en-US" altLang="en-US" b="1">
                <a:solidFill>
                  <a:srgbClr val="003300"/>
                </a:solidFill>
                <a:latin typeface="Agency FB" panose="020B0503020202020204" pitchFamily="34" charset="0"/>
              </a:rPr>
              <a:t>C.  Determine whether the ion is diamagnetic or paramagnetic?  Justify your answer based on the Molecular Orbital diagram.</a:t>
            </a:r>
            <a:endParaRPr lang="en-US" altLang="en-US">
              <a:solidFill>
                <a:srgbClr val="003300"/>
              </a:solidFill>
              <a:latin typeface="Agency FB" panose="020B0503020202020204" pitchFamily="34" charset="0"/>
            </a:endParaRPr>
          </a:p>
          <a:p>
            <a:r>
              <a:rPr lang="en-US" altLang="en-US" b="1">
                <a:solidFill>
                  <a:srgbClr val="A50021"/>
                </a:solidFill>
                <a:latin typeface="Agency FB" panose="020B0503020202020204" pitchFamily="34" charset="0"/>
              </a:rPr>
              <a:t>#2:	Draw the Molecular Orbital energy diagram for the O</a:t>
            </a:r>
            <a:r>
              <a:rPr lang="en-US" altLang="en-US" b="1" baseline="-25000">
                <a:solidFill>
                  <a:srgbClr val="A50021"/>
                </a:solidFill>
                <a:latin typeface="Agency FB" panose="020B0503020202020204" pitchFamily="34" charset="0"/>
              </a:rPr>
              <a:t>2</a:t>
            </a:r>
            <a:r>
              <a:rPr lang="en-US" altLang="en-US" b="1" baseline="30000">
                <a:solidFill>
                  <a:srgbClr val="A50021"/>
                </a:solidFill>
                <a:latin typeface="Agency FB" panose="020B0503020202020204" pitchFamily="34" charset="0"/>
              </a:rPr>
              <a:t>+</a:t>
            </a:r>
            <a:r>
              <a:rPr lang="en-US" altLang="en-US" b="1">
                <a:solidFill>
                  <a:srgbClr val="A50021"/>
                </a:solidFill>
                <a:latin typeface="Agency FB" panose="020B0503020202020204" pitchFamily="34" charset="0"/>
              </a:rPr>
              <a:t> ion.</a:t>
            </a:r>
            <a:endParaRPr lang="en-US" altLang="en-US">
              <a:latin typeface="Agency FB" panose="020B0503020202020204" pitchFamily="34" charset="0"/>
            </a:endParaRPr>
          </a:p>
          <a:p>
            <a:r>
              <a:rPr lang="en-US" altLang="en-US" b="1">
                <a:solidFill>
                  <a:srgbClr val="666633"/>
                </a:solidFill>
                <a:latin typeface="Agency FB" panose="020B0503020202020204" pitchFamily="34" charset="0"/>
              </a:rPr>
              <a:t>#3:	Draw the Molecular Orbital energy diagram for the CO molecule.</a:t>
            </a:r>
            <a:endParaRPr lang="en-US" altLang="en-US" b="1">
              <a:latin typeface="Agency FB" panose="020B0503020202020204" pitchFamily="34" charset="0"/>
            </a:endParaRPr>
          </a:p>
          <a:p>
            <a:r>
              <a:rPr lang="en-US" altLang="en-US" b="1">
                <a:solidFill>
                  <a:schemeClr val="accent2"/>
                </a:solidFill>
                <a:latin typeface="Agency FB" panose="020B0503020202020204" pitchFamily="34" charset="0"/>
              </a:rPr>
              <a:t>#4:	Draw the Molecular Orbital energy diagram for the HBr molecule.</a:t>
            </a:r>
            <a:endParaRPr lang="en-US" altLang="en-US">
              <a:latin typeface="Agency FB" panose="020B0503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0"/>
            <a:ext cx="9144000"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3" algn="ctr"/>
            <a:r>
              <a:rPr lang="en-US" altLang="en-US" b="1" u="sng"/>
              <a:t>Valence Band Theory</a:t>
            </a:r>
          </a:p>
          <a:p>
            <a:endParaRPr lang="en-US" altLang="en-US"/>
          </a:p>
          <a:p>
            <a:r>
              <a:rPr lang="en-US" altLang="en-US" sz="2000" b="1" u="sng">
                <a:solidFill>
                  <a:srgbClr val="003300"/>
                </a:solidFill>
              </a:rPr>
              <a:t>Metallic Conductor</a:t>
            </a:r>
            <a:r>
              <a:rPr lang="en-US" altLang="en-US" sz="2000" b="1"/>
              <a:t>:  </a:t>
            </a:r>
            <a:r>
              <a:rPr lang="en-US" altLang="en-US" sz="2000" b="1">
                <a:solidFill>
                  <a:srgbClr val="006600"/>
                </a:solidFill>
              </a:rPr>
              <a:t>An electronic conductor in which the electrical conductivity </a:t>
            </a:r>
            <a:r>
              <a:rPr lang="en-US" altLang="en-US" sz="2000" b="1" i="1">
                <a:solidFill>
                  <a:srgbClr val="006600"/>
                </a:solidFill>
              </a:rPr>
              <a:t>decreases</a:t>
            </a:r>
            <a:r>
              <a:rPr lang="en-US" altLang="en-US" sz="2000" b="1">
                <a:solidFill>
                  <a:srgbClr val="006600"/>
                </a:solidFill>
              </a:rPr>
              <a:t> as the temperature is raised.  The resistance of the metal to conduct electricity decreases as the temperature is raised because when heated, the atoms vibrate more vigorously, passing electrons collide with the vibrating atoms, and hence do not pass through the solid as readily.</a:t>
            </a:r>
          </a:p>
          <a:p>
            <a:endParaRPr lang="en-US" altLang="en-US" sz="1800" b="1">
              <a:solidFill>
                <a:srgbClr val="006600"/>
              </a:solidFill>
            </a:endParaRPr>
          </a:p>
          <a:p>
            <a:r>
              <a:rPr lang="en-US" altLang="en-US" sz="2000" b="1" u="sng">
                <a:solidFill>
                  <a:srgbClr val="003300"/>
                </a:solidFill>
              </a:rPr>
              <a:t>Semiconductor</a:t>
            </a:r>
            <a:r>
              <a:rPr lang="en-US" altLang="en-US" sz="2000" b="1"/>
              <a:t>:	</a:t>
            </a:r>
            <a:r>
              <a:rPr lang="en-US" altLang="en-US" sz="2000" b="1">
                <a:solidFill>
                  <a:srgbClr val="006600"/>
                </a:solidFill>
              </a:rPr>
              <a:t>An electronic conductor in which the electrical conductivity </a:t>
            </a:r>
            <a:r>
              <a:rPr lang="en-US" altLang="en-US" sz="2000" b="1" i="1">
                <a:solidFill>
                  <a:srgbClr val="006600"/>
                </a:solidFill>
              </a:rPr>
              <a:t>increases</a:t>
            </a:r>
            <a:r>
              <a:rPr lang="en-US" altLang="en-US" sz="2000" b="1">
                <a:solidFill>
                  <a:srgbClr val="006600"/>
                </a:solidFill>
              </a:rPr>
              <a:t> as the temperature is raised.  There are two types of semiconductors: n-type and p-type (see schematic below).</a:t>
            </a:r>
            <a:endParaRPr lang="en-US" altLang="en-US">
              <a:solidFill>
                <a:srgbClr val="006600"/>
              </a:solidFill>
            </a:endParaRPr>
          </a:p>
          <a:p>
            <a:endParaRPr lang="en-US" altLang="en-US" sz="1800">
              <a:solidFill>
                <a:srgbClr val="006600"/>
              </a:solidFill>
            </a:endParaRPr>
          </a:p>
          <a:p>
            <a:r>
              <a:rPr lang="en-US" altLang="en-US" sz="2000" b="1" u="sng">
                <a:solidFill>
                  <a:srgbClr val="003300"/>
                </a:solidFill>
              </a:rPr>
              <a:t>n-type</a:t>
            </a:r>
            <a:r>
              <a:rPr lang="en-US" altLang="en-US" sz="2000" b="1"/>
              <a:t>:</a:t>
            </a:r>
            <a:r>
              <a:rPr lang="en-US" altLang="en-US" sz="2000" b="1">
                <a:solidFill>
                  <a:srgbClr val="006600"/>
                </a:solidFill>
              </a:rPr>
              <a:t>	Doping with an element of extra negative charge (electrons) into a system.  There is NO extra room for these electrons in the valence band; consequently, they are promoted into the conduction band, where they have access to many vacant orbitals within the energy band they occupy and serve as electrical carriers.</a:t>
            </a:r>
            <a:endParaRPr lang="en-US" altLang="en-US" b="1">
              <a:solidFill>
                <a:srgbClr val="006600"/>
              </a:solidFill>
            </a:endParaRPr>
          </a:p>
          <a:p>
            <a:endParaRPr lang="en-US" altLang="en-US" sz="1800" b="1">
              <a:solidFill>
                <a:srgbClr val="006600"/>
              </a:solidFill>
            </a:endParaRPr>
          </a:p>
          <a:p>
            <a:r>
              <a:rPr lang="en-US" altLang="en-US" sz="2000" b="1" u="sng">
                <a:solidFill>
                  <a:srgbClr val="003300"/>
                </a:solidFill>
              </a:rPr>
              <a:t>p-type</a:t>
            </a:r>
            <a:r>
              <a:rPr lang="en-US" altLang="en-US" sz="2000" b="1"/>
              <a:t>: </a:t>
            </a:r>
            <a:r>
              <a:rPr lang="en-US" altLang="en-US" sz="2000" b="1">
                <a:solidFill>
                  <a:srgbClr val="006600"/>
                </a:solidFill>
              </a:rPr>
              <a:t>Doping with an element of less electrons in order to create electron vacancies or positive holes in the system.  Because the valence band is incompletely filled, under the influence of an applied field, electrons can move from occupied molecular orbitals to the few that are vacant, thereby allowing current to flow.</a:t>
            </a:r>
            <a:endParaRPr lang="en-US" altLang="en-US">
              <a:solidFill>
                <a:srgbClr val="0066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mtClean="0">
                <a:ea typeface="MS PGothic" panose="020B0600070205080204" pitchFamily="34" charset="-128"/>
              </a:rPr>
              <a:t>Valence-Bond Theory </a:t>
            </a:r>
            <a:r>
              <a:rPr lang="en-US" altLang="en-US" sz="2000" smtClean="0">
                <a:ea typeface="MS PGothic" panose="020B0600070205080204" pitchFamily="34" charset="-128"/>
              </a:rPr>
              <a:t>(1 of 2)</a:t>
            </a:r>
          </a:p>
        </p:txBody>
      </p:sp>
      <p:sp>
        <p:nvSpPr>
          <p:cNvPr id="13315" name="Content Placeholder 5"/>
          <p:cNvSpPr>
            <a:spLocks noGrp="1"/>
          </p:cNvSpPr>
          <p:nvPr>
            <p:ph idx="1"/>
          </p:nvPr>
        </p:nvSpPr>
        <p:spPr>
          <a:xfrm>
            <a:off x="457200" y="1600200"/>
            <a:ext cx="4724400" cy="4114800"/>
          </a:xfrm>
        </p:spPr>
        <p:txBody>
          <a:bodyPr/>
          <a:lstStyle/>
          <a:p>
            <a:r>
              <a:rPr lang="en-US" altLang="en-US" sz="2600" smtClean="0">
                <a:ea typeface="MS PGothic" panose="020B0600070205080204" pitchFamily="34" charset="-128"/>
              </a:rPr>
              <a:t>In valence-bond theory, electrons of two atoms begin to occupy the same space.</a:t>
            </a:r>
          </a:p>
          <a:p>
            <a:r>
              <a:rPr lang="en-US" altLang="en-US" sz="2600" smtClean="0">
                <a:ea typeface="MS PGothic" panose="020B0600070205080204" pitchFamily="34" charset="-128"/>
              </a:rPr>
              <a:t>This is called “overlap” of orbitals.</a:t>
            </a:r>
          </a:p>
          <a:p>
            <a:r>
              <a:rPr lang="en-US" altLang="en-US" sz="2600" smtClean="0">
                <a:ea typeface="MS PGothic" panose="020B0600070205080204" pitchFamily="34" charset="-128"/>
              </a:rPr>
              <a:t>The sharing of space between two electrons of opposite spin results in a covalent bond.</a:t>
            </a:r>
          </a:p>
        </p:txBody>
      </p:sp>
      <p:pic>
        <p:nvPicPr>
          <p:cNvPr id="13316" name="Picture 6" descr="A diagram shows how orbitals overlap to form covalent bonds. In H 2, each H has a 1 s orbital depicted as a sphere; the orbital spheres overlap to form a covalent bond. In H C l, H has a 1 s orbital sphere while C l appears with a 3 p orbital, which appears as two egg-shaped balloons, connected end to end. One of the balloons and the 1 s sphere overlaps. In C l 2, both C l atoms have 3 p orbitals. The edges overlap from each 3 p orbit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1658938"/>
            <a:ext cx="32226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003300"/>
                </a:solidFill>
              </a:rPr>
              <a:t>Insulator</a:t>
            </a:r>
            <a:r>
              <a:rPr lang="en-US" altLang="en-US" b="1"/>
              <a:t>:  </a:t>
            </a:r>
            <a:r>
              <a:rPr lang="en-US" altLang="en-US" b="1">
                <a:solidFill>
                  <a:srgbClr val="006600"/>
                </a:solidFill>
              </a:rPr>
              <a:t>Does NOT conduct electricity</a:t>
            </a:r>
            <a:r>
              <a:rPr lang="en-US" altLang="en-US" b="1">
                <a:solidFill>
                  <a:srgbClr val="339933"/>
                </a:solidFill>
              </a:rPr>
              <a:t>.</a:t>
            </a:r>
          </a:p>
          <a:p>
            <a:endParaRPr lang="en-US" altLang="en-US" b="1">
              <a:solidFill>
                <a:srgbClr val="339933"/>
              </a:solidFill>
            </a:endParaRPr>
          </a:p>
          <a:p>
            <a:r>
              <a:rPr lang="en-US" altLang="en-US" b="1" u="sng">
                <a:solidFill>
                  <a:srgbClr val="003300"/>
                </a:solidFill>
              </a:rPr>
              <a:t>Superconductor</a:t>
            </a:r>
            <a:r>
              <a:rPr lang="en-US" altLang="en-US" b="1"/>
              <a:t>:  </a:t>
            </a:r>
            <a:r>
              <a:rPr lang="en-US" altLang="en-US" b="1">
                <a:solidFill>
                  <a:srgbClr val="006600"/>
                </a:solidFill>
              </a:rPr>
              <a:t>A solid that has zero resistance to an electric current.  Some metals become superconductors at very low temperatures, and other compounds turn into superconductors at relatively high temperatures</a:t>
            </a:r>
            <a:r>
              <a:rPr lang="en-US" altLang="en-US" b="1">
                <a:solidFill>
                  <a:srgbClr val="339933"/>
                </a:solidFill>
              </a:rPr>
              <a:t>.</a:t>
            </a: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endParaRPr lang="en-US" altLang="en-US" b="1">
              <a:solidFill>
                <a:srgbClr val="339933"/>
              </a:solidFill>
            </a:endParaRPr>
          </a:p>
          <a:p>
            <a:r>
              <a:rPr lang="en-US" altLang="en-US" sz="1800" b="1">
                <a:solidFill>
                  <a:srgbClr val="A50021"/>
                </a:solidFill>
              </a:rPr>
              <a:t> * electrons are </a:t>
            </a:r>
            <a:r>
              <a:rPr lang="en-US" altLang="en-US" sz="1800" b="1" u="sng">
                <a:solidFill>
                  <a:srgbClr val="A50021"/>
                </a:solidFill>
              </a:rPr>
              <a:t>not</a:t>
            </a:r>
            <a:r>
              <a:rPr lang="en-US" altLang="en-US" sz="1800" b="1">
                <a:solidFill>
                  <a:srgbClr val="A50021"/>
                </a:solidFill>
              </a:rPr>
              <a:t> mobile</a:t>
            </a:r>
            <a:r>
              <a:rPr lang="en-US" altLang="en-US" sz="1800" b="1"/>
              <a:t>        </a:t>
            </a:r>
            <a:r>
              <a:rPr lang="en-US" altLang="en-US" sz="1800" b="1">
                <a:solidFill>
                  <a:srgbClr val="800000"/>
                </a:solidFill>
              </a:rPr>
              <a:t>* </a:t>
            </a:r>
            <a:r>
              <a:rPr lang="en-US" altLang="en-US" sz="1800" b="1" u="sng">
                <a:solidFill>
                  <a:srgbClr val="800000"/>
                </a:solidFill>
              </a:rPr>
              <a:t>Example</a:t>
            </a:r>
            <a:r>
              <a:rPr lang="en-US" altLang="en-US" sz="1800" b="1">
                <a:solidFill>
                  <a:srgbClr val="800000"/>
                </a:solidFill>
              </a:rPr>
              <a:t>: Si doped with As</a:t>
            </a:r>
            <a:r>
              <a:rPr lang="en-US" altLang="en-US" sz="1800" b="1"/>
              <a:t>     </a:t>
            </a:r>
            <a:r>
              <a:rPr lang="en-US" altLang="en-US" sz="1800" b="1">
                <a:solidFill>
                  <a:srgbClr val="000099"/>
                </a:solidFill>
              </a:rPr>
              <a:t>* </a:t>
            </a:r>
            <a:r>
              <a:rPr lang="en-US" altLang="en-US" sz="1800" b="1" u="sng">
                <a:solidFill>
                  <a:srgbClr val="000099"/>
                </a:solidFill>
              </a:rPr>
              <a:t>Example</a:t>
            </a:r>
            <a:r>
              <a:rPr lang="en-US" altLang="en-US" sz="1800" b="1">
                <a:solidFill>
                  <a:srgbClr val="000099"/>
                </a:solidFill>
              </a:rPr>
              <a:t>: Si doped with In</a:t>
            </a:r>
            <a:endParaRPr lang="en-US" altLang="en-US" b="1">
              <a:solidFill>
                <a:srgbClr val="339933"/>
              </a:solidFill>
            </a:endParaRPr>
          </a:p>
          <a:p>
            <a:endParaRPr lang="en-US" altLang="en-US"/>
          </a:p>
        </p:txBody>
      </p:sp>
      <p:graphicFrame>
        <p:nvGraphicFramePr>
          <p:cNvPr id="77827" name="Object 3"/>
          <p:cNvGraphicFramePr>
            <a:graphicFrameLocks noChangeAspect="1"/>
          </p:cNvGraphicFramePr>
          <p:nvPr/>
        </p:nvGraphicFramePr>
        <p:xfrm>
          <a:off x="533400" y="2133600"/>
          <a:ext cx="7848600" cy="3886200"/>
        </p:xfrm>
        <a:graphic>
          <a:graphicData uri="http://schemas.openxmlformats.org/presentationml/2006/ole">
            <mc:AlternateContent xmlns:mc="http://schemas.openxmlformats.org/markup-compatibility/2006">
              <mc:Choice xmlns:v="urn:schemas-microsoft-com:vml" Requires="v">
                <p:oleObj spid="_x0000_s77828" r:id="rId4" imgW="5539829" imgH="2920279" progId="">
                  <p:embed/>
                </p:oleObj>
              </mc:Choice>
              <mc:Fallback>
                <p:oleObj r:id="rId4" imgW="5539829" imgH="2920279"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784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MS PGothic" panose="020B0600070205080204" pitchFamily="34" charset="-128"/>
              </a:rPr>
              <a:t>Valence-Bond Theory </a:t>
            </a:r>
            <a:r>
              <a:rPr lang="en-US" altLang="en-US" sz="2000" smtClean="0">
                <a:ea typeface="MS PGothic" panose="020B0600070205080204" pitchFamily="34" charset="-128"/>
              </a:rPr>
              <a:t>(2 of 2)</a:t>
            </a:r>
          </a:p>
        </p:txBody>
      </p:sp>
      <p:sp>
        <p:nvSpPr>
          <p:cNvPr id="14339" name="Content Placeholder 2"/>
          <p:cNvSpPr>
            <a:spLocks noGrp="1"/>
          </p:cNvSpPr>
          <p:nvPr>
            <p:ph idx="1"/>
          </p:nvPr>
        </p:nvSpPr>
        <p:spPr>
          <a:xfrm>
            <a:off x="457200" y="1600200"/>
            <a:ext cx="8229600" cy="1905000"/>
          </a:xfrm>
        </p:spPr>
        <p:txBody>
          <a:bodyPr/>
          <a:lstStyle/>
          <a:p>
            <a:r>
              <a:rPr lang="en-US" altLang="en-US" sz="2200" smtClean="0">
                <a:ea typeface="MS PGothic" panose="020B0600070205080204" pitchFamily="34" charset="-128"/>
              </a:rPr>
              <a:t>Increased overlap brings the atoms together until a balance is reached between the like charge repulsions and the electron-nucleus attraction.</a:t>
            </a:r>
          </a:p>
          <a:p>
            <a:r>
              <a:rPr lang="en-US" altLang="en-US" sz="2200" smtClean="0">
                <a:ea typeface="MS PGothic" panose="020B0600070205080204" pitchFamily="34" charset="-128"/>
              </a:rPr>
              <a:t>Atoms can’t get too close because the internuclear repulsions get too great.</a:t>
            </a:r>
          </a:p>
        </p:txBody>
      </p:sp>
      <p:pic>
        <p:nvPicPr>
          <p:cNvPr id="14340" name="Picture 3" descr="A line graph shows that as the distance between atoms in H 2 increases, energy decreases until a balance between attractive and repulsive forces, before increasing again. The line graph has H single bond H distance on the X-axis, increasing, and energy, kilojoules per mole, on Y-axis, increasing. At very short distances, the nucleus to nucleus repulsion is increasingly important. As the distance increases, the energy rapidly drops; the potential energy decreases with increasing orbital overlap. The energy decreases far below zero, reaching a minimum of negative 435 kilojoules per mole at an H single bond H distance of 0.74 angstroms. This point is the balance between attractive and repulsive forces. As the distance then increases further, the potential energy slowly increases, toward an asymptote with 0 kilojoules per mo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3749675"/>
            <a:ext cx="46005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fld id="{A5278385-93D1-47FD-BED2-EC322DF8EA3E}" type="slidenum">
              <a:rPr lang="en-US" altLang="en-US" sz="1400"/>
              <a:pPr algn="ctr"/>
              <a:t>9</a:t>
            </a:fld>
            <a:endParaRPr lang="en-US" altLang="en-US" sz="1400"/>
          </a:p>
        </p:txBody>
      </p:sp>
      <p:pic>
        <p:nvPicPr>
          <p:cNvPr id="15363" name="Picture 41" descr="10_06-02U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4368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p:nvPr>
        </p:nvSpPr>
        <p:spPr>
          <a:xfrm>
            <a:off x="381000" y="228600"/>
            <a:ext cx="8458200" cy="1143000"/>
          </a:xfrm>
        </p:spPr>
        <p:txBody>
          <a:bodyPr/>
          <a:lstStyle/>
          <a:p>
            <a:r>
              <a:rPr lang="en-US" altLang="en-US" sz="4000" smtClean="0"/>
              <a:t>Orbital Diagram for the </a:t>
            </a:r>
            <a:br>
              <a:rPr lang="en-US" altLang="en-US" sz="4000" smtClean="0"/>
            </a:br>
            <a:r>
              <a:rPr lang="en-US" altLang="en-US" sz="4000" smtClean="0"/>
              <a:t>Formation of H</a:t>
            </a:r>
            <a:r>
              <a:rPr lang="en-US" altLang="en-US" sz="4000" baseline="-25000" smtClean="0"/>
              <a:t>2</a:t>
            </a:r>
            <a:r>
              <a:rPr lang="en-US" altLang="en-US" sz="4000" smtClean="0"/>
              <a:t>S</a:t>
            </a:r>
          </a:p>
        </p:txBody>
      </p:sp>
      <p:sp>
        <p:nvSpPr>
          <p:cNvPr id="69641" name="Text Box 9"/>
          <p:cNvSpPr txBox="1">
            <a:spLocks noChangeArrowheads="1"/>
          </p:cNvSpPr>
          <p:nvPr/>
        </p:nvSpPr>
        <p:spPr bwMode="auto">
          <a:xfrm>
            <a:off x="1774825" y="2540000"/>
            <a:ext cx="412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a:t>
            </a:r>
          </a:p>
        </p:txBody>
      </p:sp>
      <p:grpSp>
        <p:nvGrpSpPr>
          <p:cNvPr id="2" name="Group 37"/>
          <p:cNvGrpSpPr>
            <a:grpSpLocks/>
          </p:cNvGrpSpPr>
          <p:nvPr/>
        </p:nvGrpSpPr>
        <p:grpSpPr bwMode="auto">
          <a:xfrm>
            <a:off x="174625" y="3225800"/>
            <a:ext cx="1371600" cy="1341438"/>
            <a:chOff x="192" y="2352"/>
            <a:chExt cx="864" cy="845"/>
          </a:xfrm>
        </p:grpSpPr>
        <p:sp>
          <p:nvSpPr>
            <p:cNvPr id="15391" name="Rectangle 5"/>
            <p:cNvSpPr>
              <a:spLocks noChangeArrowheads="1"/>
            </p:cNvSpPr>
            <p:nvPr/>
          </p:nvSpPr>
          <p:spPr bwMode="auto">
            <a:xfrm>
              <a:off x="624" y="2352"/>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92" name="Text Box 7"/>
            <p:cNvSpPr txBox="1">
              <a:spLocks noChangeArrowheads="1"/>
            </p:cNvSpPr>
            <p:nvPr/>
          </p:nvSpPr>
          <p:spPr bwMode="auto">
            <a:xfrm>
              <a:off x="672" y="283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H</a:t>
              </a:r>
            </a:p>
          </p:txBody>
        </p:sp>
        <p:sp>
          <p:nvSpPr>
            <p:cNvPr id="15393" name="Text Box 10"/>
            <p:cNvSpPr txBox="1">
              <a:spLocks noChangeArrowheads="1"/>
            </p:cNvSpPr>
            <p:nvPr/>
          </p:nvSpPr>
          <p:spPr bwMode="auto">
            <a:xfrm>
              <a:off x="192" y="2400"/>
              <a:ext cx="3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1</a:t>
              </a:r>
              <a:r>
                <a:rPr lang="en-US" altLang="en-US" sz="3200" i="1"/>
                <a:t>s</a:t>
              </a:r>
            </a:p>
          </p:txBody>
        </p:sp>
      </p:grpSp>
      <p:grpSp>
        <p:nvGrpSpPr>
          <p:cNvPr id="3" name="Group 33"/>
          <p:cNvGrpSpPr>
            <a:grpSpLocks/>
          </p:cNvGrpSpPr>
          <p:nvPr/>
        </p:nvGrpSpPr>
        <p:grpSpPr bwMode="auto">
          <a:xfrm>
            <a:off x="6046788" y="3378200"/>
            <a:ext cx="2967037" cy="685800"/>
            <a:chOff x="3891" y="2448"/>
            <a:chExt cx="1869" cy="432"/>
          </a:xfrm>
        </p:grpSpPr>
        <p:sp>
          <p:nvSpPr>
            <p:cNvPr id="15389" name="Rectangle 12"/>
            <p:cNvSpPr>
              <a:spLocks noChangeArrowheads="1"/>
            </p:cNvSpPr>
            <p:nvPr/>
          </p:nvSpPr>
          <p:spPr bwMode="auto">
            <a:xfrm>
              <a:off x="3891" y="2448"/>
              <a:ext cx="768"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90" name="Text Box 13"/>
            <p:cNvSpPr txBox="1">
              <a:spLocks noChangeArrowheads="1"/>
            </p:cNvSpPr>
            <p:nvPr/>
          </p:nvSpPr>
          <p:spPr bwMode="auto">
            <a:xfrm>
              <a:off x="4656" y="2482"/>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H-S bond</a:t>
              </a:r>
            </a:p>
          </p:txBody>
        </p:sp>
      </p:grpSp>
      <p:grpSp>
        <p:nvGrpSpPr>
          <p:cNvPr id="4" name="Group 34"/>
          <p:cNvGrpSpPr>
            <a:grpSpLocks/>
          </p:cNvGrpSpPr>
          <p:nvPr/>
        </p:nvGrpSpPr>
        <p:grpSpPr bwMode="auto">
          <a:xfrm>
            <a:off x="174625" y="1397000"/>
            <a:ext cx="1371600" cy="1295400"/>
            <a:chOff x="192" y="1200"/>
            <a:chExt cx="864" cy="816"/>
          </a:xfrm>
        </p:grpSpPr>
        <p:sp>
          <p:nvSpPr>
            <p:cNvPr id="15386" name="Rectangle 19"/>
            <p:cNvSpPr>
              <a:spLocks noChangeArrowheads="1"/>
            </p:cNvSpPr>
            <p:nvPr/>
          </p:nvSpPr>
          <p:spPr bwMode="auto">
            <a:xfrm>
              <a:off x="624" y="1584"/>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87" name="Text Box 20"/>
            <p:cNvSpPr txBox="1">
              <a:spLocks noChangeArrowheads="1"/>
            </p:cNvSpPr>
            <p:nvPr/>
          </p:nvSpPr>
          <p:spPr bwMode="auto">
            <a:xfrm>
              <a:off x="672" y="120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H</a:t>
              </a:r>
            </a:p>
          </p:txBody>
        </p:sp>
        <p:sp>
          <p:nvSpPr>
            <p:cNvPr id="15388" name="Text Box 21"/>
            <p:cNvSpPr txBox="1">
              <a:spLocks noChangeArrowheads="1"/>
            </p:cNvSpPr>
            <p:nvPr/>
          </p:nvSpPr>
          <p:spPr bwMode="auto">
            <a:xfrm>
              <a:off x="192" y="1632"/>
              <a:ext cx="3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1</a:t>
              </a:r>
              <a:r>
                <a:rPr lang="en-US" altLang="en-US" sz="3200" i="1"/>
                <a:t>s</a:t>
              </a:r>
            </a:p>
          </p:txBody>
        </p:sp>
      </p:grpSp>
      <p:grpSp>
        <p:nvGrpSpPr>
          <p:cNvPr id="5" name="Group 39"/>
          <p:cNvGrpSpPr>
            <a:grpSpLocks/>
          </p:cNvGrpSpPr>
          <p:nvPr/>
        </p:nvGrpSpPr>
        <p:grpSpPr bwMode="auto">
          <a:xfrm>
            <a:off x="2308225" y="2540000"/>
            <a:ext cx="3457575" cy="1265238"/>
            <a:chOff x="1536" y="1920"/>
            <a:chExt cx="2178" cy="797"/>
          </a:xfrm>
        </p:grpSpPr>
        <p:sp>
          <p:nvSpPr>
            <p:cNvPr id="15378" name="Text Box 8"/>
            <p:cNvSpPr txBox="1">
              <a:spLocks noChangeArrowheads="1"/>
            </p:cNvSpPr>
            <p:nvPr/>
          </p:nvSpPr>
          <p:spPr bwMode="auto">
            <a:xfrm>
              <a:off x="3456" y="196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S</a:t>
              </a:r>
            </a:p>
          </p:txBody>
        </p:sp>
        <p:grpSp>
          <p:nvGrpSpPr>
            <p:cNvPr id="15379" name="Group 38"/>
            <p:cNvGrpSpPr>
              <a:grpSpLocks/>
            </p:cNvGrpSpPr>
            <p:nvPr/>
          </p:nvGrpSpPr>
          <p:grpSpPr bwMode="auto">
            <a:xfrm>
              <a:off x="1536" y="1920"/>
              <a:ext cx="1872" cy="797"/>
              <a:chOff x="1536" y="1920"/>
              <a:chExt cx="1872" cy="797"/>
            </a:xfrm>
          </p:grpSpPr>
          <p:sp>
            <p:nvSpPr>
              <p:cNvPr id="15380" name="Rectangle 6"/>
              <p:cNvSpPr>
                <a:spLocks noChangeArrowheads="1"/>
              </p:cNvSpPr>
              <p:nvPr/>
            </p:nvSpPr>
            <p:spPr bwMode="auto">
              <a:xfrm>
                <a:off x="2112" y="1920"/>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81" name="Rectangle 17"/>
              <p:cNvSpPr>
                <a:spLocks noChangeArrowheads="1"/>
              </p:cNvSpPr>
              <p:nvPr/>
            </p:nvSpPr>
            <p:spPr bwMode="auto">
              <a:xfrm>
                <a:off x="2544" y="1920"/>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82" name="Rectangle 18"/>
              <p:cNvSpPr>
                <a:spLocks noChangeArrowheads="1"/>
              </p:cNvSpPr>
              <p:nvPr/>
            </p:nvSpPr>
            <p:spPr bwMode="auto">
              <a:xfrm>
                <a:off x="2976" y="1920"/>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83" name="Rectangle 22"/>
              <p:cNvSpPr>
                <a:spLocks noChangeArrowheads="1"/>
              </p:cNvSpPr>
              <p:nvPr/>
            </p:nvSpPr>
            <p:spPr bwMode="auto">
              <a:xfrm>
                <a:off x="1536" y="1920"/>
                <a:ext cx="432"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84" name="Text Box 23"/>
              <p:cNvSpPr txBox="1">
                <a:spLocks noChangeArrowheads="1"/>
              </p:cNvSpPr>
              <p:nvPr/>
            </p:nvSpPr>
            <p:spPr bwMode="auto">
              <a:xfrm>
                <a:off x="1584" y="2352"/>
                <a:ext cx="3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3</a:t>
                </a:r>
                <a:r>
                  <a:rPr lang="en-US" altLang="en-US" sz="3200" i="1"/>
                  <a:t>s</a:t>
                </a:r>
              </a:p>
            </p:txBody>
          </p:sp>
          <p:sp>
            <p:nvSpPr>
              <p:cNvPr id="15385" name="Text Box 24"/>
              <p:cNvSpPr txBox="1">
                <a:spLocks noChangeArrowheads="1"/>
              </p:cNvSpPr>
              <p:nvPr/>
            </p:nvSpPr>
            <p:spPr bwMode="auto">
              <a:xfrm>
                <a:off x="2544" y="2352"/>
                <a:ext cx="3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3</a:t>
                </a:r>
                <a:r>
                  <a:rPr lang="en-US" altLang="en-US" sz="3200" i="1"/>
                  <a:t>p</a:t>
                </a:r>
              </a:p>
            </p:txBody>
          </p:sp>
        </p:grpSp>
      </p:grpSp>
      <p:grpSp>
        <p:nvGrpSpPr>
          <p:cNvPr id="7" name="Group 32"/>
          <p:cNvGrpSpPr>
            <a:grpSpLocks/>
          </p:cNvGrpSpPr>
          <p:nvPr/>
        </p:nvGrpSpPr>
        <p:grpSpPr bwMode="auto">
          <a:xfrm>
            <a:off x="6042025" y="1625600"/>
            <a:ext cx="2971800" cy="685800"/>
            <a:chOff x="3888" y="1344"/>
            <a:chExt cx="1872" cy="432"/>
          </a:xfrm>
        </p:grpSpPr>
        <p:sp>
          <p:nvSpPr>
            <p:cNvPr id="15376" name="Rectangle 26"/>
            <p:cNvSpPr>
              <a:spLocks noChangeArrowheads="1"/>
            </p:cNvSpPr>
            <p:nvPr/>
          </p:nvSpPr>
          <p:spPr bwMode="auto">
            <a:xfrm>
              <a:off x="3888" y="1344"/>
              <a:ext cx="768" cy="43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cs typeface="Times New Roman" panose="02020603050405020304" pitchFamily="18" charset="0"/>
                </a:rPr>
                <a:t>↑↓</a:t>
              </a:r>
            </a:p>
          </p:txBody>
        </p:sp>
        <p:sp>
          <p:nvSpPr>
            <p:cNvPr id="15377" name="Text Box 27"/>
            <p:cNvSpPr txBox="1">
              <a:spLocks noChangeArrowheads="1"/>
            </p:cNvSpPr>
            <p:nvPr/>
          </p:nvSpPr>
          <p:spPr bwMode="auto">
            <a:xfrm>
              <a:off x="4656" y="1378"/>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a:t>H-S bond</a:t>
              </a:r>
            </a:p>
          </p:txBody>
        </p:sp>
      </p:grpSp>
      <p:cxnSp>
        <p:nvCxnSpPr>
          <p:cNvPr id="69662" name="AutoShape 30"/>
          <p:cNvCxnSpPr>
            <a:cxnSpLocks noChangeShapeType="1"/>
            <a:stCxn id="15391" idx="2"/>
            <a:endCxn id="15381" idx="2"/>
          </p:cNvCxnSpPr>
          <p:nvPr/>
        </p:nvCxnSpPr>
        <p:spPr bwMode="auto">
          <a:xfrm rot="5400000" flipH="1" flipV="1">
            <a:off x="2384425" y="2052638"/>
            <a:ext cx="685800" cy="3048000"/>
          </a:xfrm>
          <a:prstGeom prst="curvedConnector3">
            <a:avLst>
              <a:gd name="adj1" fmla="val -32176"/>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cxnSp>
      <p:cxnSp>
        <p:nvCxnSpPr>
          <p:cNvPr id="69663" name="AutoShape 31"/>
          <p:cNvCxnSpPr>
            <a:cxnSpLocks noChangeShapeType="1"/>
            <a:stCxn id="15381" idx="2"/>
            <a:endCxn id="15389" idx="2"/>
          </p:cNvCxnSpPr>
          <p:nvPr/>
        </p:nvCxnSpPr>
        <p:spPr bwMode="auto">
          <a:xfrm rot="16200000" flipH="1">
            <a:off x="5034757" y="2450306"/>
            <a:ext cx="838200" cy="2405063"/>
          </a:xfrm>
          <a:prstGeom prst="curvedConnector3">
            <a:avLst>
              <a:gd name="adj1" fmla="val 126324"/>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cxnSp>
      <p:sp>
        <p:nvSpPr>
          <p:cNvPr id="69667" name="Freeform 35"/>
          <p:cNvSpPr>
            <a:spLocks/>
          </p:cNvSpPr>
          <p:nvPr/>
        </p:nvSpPr>
        <p:spPr bwMode="auto">
          <a:xfrm>
            <a:off x="1546225" y="1651000"/>
            <a:ext cx="1981200" cy="889000"/>
          </a:xfrm>
          <a:custGeom>
            <a:avLst/>
            <a:gdLst>
              <a:gd name="T0" fmla="*/ 0 w 1248"/>
              <a:gd name="T1" fmla="*/ 1048385000 h 560"/>
              <a:gd name="T2" fmla="*/ 448587813 w 1248"/>
              <a:gd name="T3" fmla="*/ 466228113 h 560"/>
              <a:gd name="T4" fmla="*/ 1048385000 w 1248"/>
              <a:gd name="T5" fmla="*/ 98285300 h 560"/>
              <a:gd name="T6" fmla="*/ 1761588425 w 1248"/>
              <a:gd name="T7" fmla="*/ 75604688 h 560"/>
              <a:gd name="T8" fmla="*/ 2147483647 w 1248"/>
              <a:gd name="T9" fmla="*/ 559474688 h 560"/>
              <a:gd name="T10" fmla="*/ 2147483647 w 1248"/>
              <a:gd name="T11" fmla="*/ 1411287500 h 560"/>
              <a:gd name="T12" fmla="*/ 0 60000 65536"/>
              <a:gd name="T13" fmla="*/ 0 60000 65536"/>
              <a:gd name="T14" fmla="*/ 0 60000 65536"/>
              <a:gd name="T15" fmla="*/ 0 60000 65536"/>
              <a:gd name="T16" fmla="*/ 0 60000 65536"/>
              <a:gd name="T17" fmla="*/ 0 60000 65536"/>
              <a:gd name="T18" fmla="*/ 0 w 1248"/>
              <a:gd name="T19" fmla="*/ 0 h 560"/>
              <a:gd name="T20" fmla="*/ 1248 w 1248"/>
              <a:gd name="T21" fmla="*/ 560 h 560"/>
            </a:gdLst>
            <a:ahLst/>
            <a:cxnLst>
              <a:cxn ang="T12">
                <a:pos x="T0" y="T1"/>
              </a:cxn>
              <a:cxn ang="T13">
                <a:pos x="T2" y="T3"/>
              </a:cxn>
              <a:cxn ang="T14">
                <a:pos x="T4" y="T5"/>
              </a:cxn>
              <a:cxn ang="T15">
                <a:pos x="T6" y="T7"/>
              </a:cxn>
              <a:cxn ang="T16">
                <a:pos x="T8" y="T9"/>
              </a:cxn>
              <a:cxn ang="T17">
                <a:pos x="T10" y="T11"/>
              </a:cxn>
            </a:cxnLst>
            <a:rect l="T18" t="T19" r="T20" b="T21"/>
            <a:pathLst>
              <a:path w="1248" h="560">
                <a:moveTo>
                  <a:pt x="0" y="416"/>
                </a:moveTo>
                <a:cubicBezTo>
                  <a:pt x="30" y="378"/>
                  <a:pt x="109" y="248"/>
                  <a:pt x="178" y="185"/>
                </a:cubicBezTo>
                <a:cubicBezTo>
                  <a:pt x="247" y="122"/>
                  <a:pt x="329" y="65"/>
                  <a:pt x="416" y="39"/>
                </a:cubicBezTo>
                <a:cubicBezTo>
                  <a:pt x="503" y="13"/>
                  <a:pt x="600" y="0"/>
                  <a:pt x="699" y="30"/>
                </a:cubicBezTo>
                <a:cubicBezTo>
                  <a:pt x="798" y="60"/>
                  <a:pt x="919" y="134"/>
                  <a:pt x="1010" y="222"/>
                </a:cubicBezTo>
                <a:cubicBezTo>
                  <a:pt x="1101" y="310"/>
                  <a:pt x="1198" y="490"/>
                  <a:pt x="1248" y="560"/>
                </a:cubicBezTo>
              </a:path>
            </a:pathLst>
          </a:custGeom>
          <a:noFill/>
          <a:ln w="25400">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8" name="Freeform 36"/>
          <p:cNvSpPr>
            <a:spLocks/>
          </p:cNvSpPr>
          <p:nvPr/>
        </p:nvSpPr>
        <p:spPr bwMode="auto">
          <a:xfrm>
            <a:off x="3643313" y="1457325"/>
            <a:ext cx="2365375" cy="1039813"/>
          </a:xfrm>
          <a:custGeom>
            <a:avLst/>
            <a:gdLst>
              <a:gd name="T0" fmla="*/ 0 w 1490"/>
              <a:gd name="T1" fmla="*/ 1650703931 h 655"/>
              <a:gd name="T2" fmla="*/ 415826575 w 1490"/>
              <a:gd name="T3" fmla="*/ 657761891 h 655"/>
              <a:gd name="T4" fmla="*/ 1335682813 w 1490"/>
              <a:gd name="T5" fmla="*/ 60483779 h 655"/>
              <a:gd name="T6" fmla="*/ 2147483647 w 1490"/>
              <a:gd name="T7" fmla="*/ 289818902 h 655"/>
              <a:gd name="T8" fmla="*/ 2147483647 w 1490"/>
              <a:gd name="T9" fmla="*/ 796369758 h 655"/>
              <a:gd name="T10" fmla="*/ 0 60000 65536"/>
              <a:gd name="T11" fmla="*/ 0 60000 65536"/>
              <a:gd name="T12" fmla="*/ 0 60000 65536"/>
              <a:gd name="T13" fmla="*/ 0 60000 65536"/>
              <a:gd name="T14" fmla="*/ 0 60000 65536"/>
              <a:gd name="T15" fmla="*/ 0 w 1490"/>
              <a:gd name="T16" fmla="*/ 0 h 655"/>
              <a:gd name="T17" fmla="*/ 1490 w 1490"/>
              <a:gd name="T18" fmla="*/ 655 h 655"/>
            </a:gdLst>
            <a:ahLst/>
            <a:cxnLst>
              <a:cxn ang="T10">
                <a:pos x="T0" y="T1"/>
              </a:cxn>
              <a:cxn ang="T11">
                <a:pos x="T2" y="T3"/>
              </a:cxn>
              <a:cxn ang="T12">
                <a:pos x="T4" y="T5"/>
              </a:cxn>
              <a:cxn ang="T13">
                <a:pos x="T6" y="T7"/>
              </a:cxn>
              <a:cxn ang="T14">
                <a:pos x="T8" y="T9"/>
              </a:cxn>
            </a:cxnLst>
            <a:rect l="T15" t="T16" r="T17" b="T18"/>
            <a:pathLst>
              <a:path w="1490" h="655">
                <a:moveTo>
                  <a:pt x="0" y="655"/>
                </a:moveTo>
                <a:cubicBezTo>
                  <a:pt x="28" y="589"/>
                  <a:pt x="77" y="366"/>
                  <a:pt x="165" y="261"/>
                </a:cubicBezTo>
                <a:cubicBezTo>
                  <a:pt x="253" y="156"/>
                  <a:pt x="384" y="48"/>
                  <a:pt x="530" y="24"/>
                </a:cubicBezTo>
                <a:cubicBezTo>
                  <a:pt x="676" y="0"/>
                  <a:pt x="882" y="66"/>
                  <a:pt x="1042" y="115"/>
                </a:cubicBezTo>
                <a:cubicBezTo>
                  <a:pt x="1202" y="164"/>
                  <a:pt x="1397" y="274"/>
                  <a:pt x="1490" y="316"/>
                </a:cubicBezTo>
              </a:path>
            </a:pathLst>
          </a:custGeom>
          <a:noFill/>
          <a:ln w="25400">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2" name="Text Box 40"/>
          <p:cNvSpPr txBox="1">
            <a:spLocks noChangeArrowheads="1"/>
          </p:cNvSpPr>
          <p:nvPr/>
        </p:nvSpPr>
        <p:spPr bwMode="auto">
          <a:xfrm>
            <a:off x="5622925" y="5375275"/>
            <a:ext cx="3473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Predicts Bond Angle = 90°</a:t>
            </a:r>
          </a:p>
          <a:p>
            <a:r>
              <a:rPr lang="en-US" altLang="en-US"/>
              <a:t>Actual Bond Angle = 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dissolve">
                                      <p:cBhvr>
                                        <p:cTn id="12" dur="500"/>
                                        <p:tgtEl>
                                          <p:spTgt spid="69641"/>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9667"/>
                                        </p:tgtEl>
                                        <p:attrNameLst>
                                          <p:attrName>style.visibility</p:attrName>
                                        </p:attrNameLst>
                                      </p:cBhvr>
                                      <p:to>
                                        <p:strVal val="visible"/>
                                      </p:to>
                                    </p:set>
                                    <p:animEffect transition="in" filter="wipe(left)">
                                      <p:cBhvr>
                                        <p:cTn id="21" dur="500"/>
                                        <p:tgtEl>
                                          <p:spTgt spid="696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9668"/>
                                        </p:tgtEl>
                                        <p:attrNameLst>
                                          <p:attrName>style.visibility</p:attrName>
                                        </p:attrNameLst>
                                      </p:cBhvr>
                                      <p:to>
                                        <p:strVal val="visible"/>
                                      </p:to>
                                    </p:set>
                                    <p:animEffect transition="in" filter="wipe(left)">
                                      <p:cBhvr>
                                        <p:cTn id="26" dur="500"/>
                                        <p:tgtEl>
                                          <p:spTgt spid="69668"/>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9662"/>
                                        </p:tgtEl>
                                        <p:attrNameLst>
                                          <p:attrName>style.visibility</p:attrName>
                                        </p:attrNameLst>
                                      </p:cBhvr>
                                      <p:to>
                                        <p:strVal val="visible"/>
                                      </p:to>
                                    </p:set>
                                    <p:animEffect transition="in" filter="wipe(left)">
                                      <p:cBhvr>
                                        <p:cTn id="40" dur="500"/>
                                        <p:tgtEl>
                                          <p:spTgt spid="6966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9663"/>
                                        </p:tgtEl>
                                        <p:attrNameLst>
                                          <p:attrName>style.visibility</p:attrName>
                                        </p:attrNameLst>
                                      </p:cBhvr>
                                      <p:to>
                                        <p:strVal val="visible"/>
                                      </p:to>
                                    </p:set>
                                    <p:animEffect transition="in" filter="wipe(left)">
                                      <p:cBhvr>
                                        <p:cTn id="45" dur="500"/>
                                        <p:tgtEl>
                                          <p:spTgt spid="69663"/>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9672">
                                            <p:txEl>
                                              <p:pRg st="0" end="0"/>
                                            </p:txEl>
                                          </p:spTgt>
                                        </p:tgtEl>
                                        <p:attrNameLst>
                                          <p:attrName>style.visibility</p:attrName>
                                        </p:attrNameLst>
                                      </p:cBhvr>
                                      <p:to>
                                        <p:strVal val="visible"/>
                                      </p:to>
                                    </p:set>
                                    <p:animEffect transition="in" filter="wipe(left)">
                                      <p:cBhvr>
                                        <p:cTn id="54" dur="500"/>
                                        <p:tgtEl>
                                          <p:spTgt spid="69672">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72">
                                            <p:txEl>
                                              <p:pRg st="1" end="1"/>
                                            </p:txEl>
                                          </p:spTgt>
                                        </p:tgtEl>
                                        <p:attrNameLst>
                                          <p:attrName>style.visibility</p:attrName>
                                        </p:attrNameLst>
                                      </p:cBhvr>
                                      <p:to>
                                        <p:strVal val="visible"/>
                                      </p:to>
                                    </p:set>
                                    <p:animEffect transition="in" filter="wipe(left)">
                                      <p:cBhvr>
                                        <p:cTn id="59" dur="500"/>
                                        <p:tgtEl>
                                          <p:spTgt spid="696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p:bldP spid="69672"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5652</Words>
  <Application>Microsoft Office PowerPoint</Application>
  <PresentationFormat>On-screen Show (4:3)</PresentationFormat>
  <Paragraphs>602</Paragraphs>
  <Slides>70</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1" baseType="lpstr">
      <vt:lpstr>Times New Roman</vt:lpstr>
      <vt:lpstr>Arial</vt:lpstr>
      <vt:lpstr>Calibri</vt:lpstr>
      <vt:lpstr>Comic Sans MS</vt:lpstr>
      <vt:lpstr>MS PGothic</vt:lpstr>
      <vt:lpstr>Rockwell Extra Bold</vt:lpstr>
      <vt:lpstr>Agency FB</vt:lpstr>
      <vt:lpstr>Symbol</vt:lpstr>
      <vt:lpstr>Default Design</vt:lpstr>
      <vt:lpstr>Equation</vt:lpstr>
      <vt:lpstr>ISIS/Draw Sketch</vt:lpstr>
      <vt:lpstr>PowerPoint Presentation</vt:lpstr>
      <vt:lpstr>Molecular Shapes - Review</vt:lpstr>
      <vt:lpstr>What Determines the Shape of a Molecule?</vt:lpstr>
      <vt:lpstr>Shapes of Larger Molecules</vt:lpstr>
      <vt:lpstr>Comparison of the Polarity of Two Molecules</vt:lpstr>
      <vt:lpstr>PowerPoint Presentation</vt:lpstr>
      <vt:lpstr>Valence-Bond Theory (1 of 2)</vt:lpstr>
      <vt:lpstr>Valence-Bond Theory (2 of 2)</vt:lpstr>
      <vt:lpstr>Orbital Diagram for the  Formation of H2S</vt:lpstr>
      <vt:lpstr>PowerPoint Presentation</vt:lpstr>
      <vt:lpstr>s p Orbitals</vt:lpstr>
      <vt:lpstr>Position of sp Orbitals</vt:lpstr>
      <vt:lpstr>Boron—Three Electron Domains Gives sp2 Hybridization</vt:lpstr>
      <vt:lpstr>Carbon: sp3 Hybridization</vt:lpstr>
      <vt:lpstr>Carbon Hybridizations</vt:lpstr>
      <vt:lpstr>What Happens with Water?</vt:lpstr>
      <vt:lpstr>PowerPoint Presentation</vt:lpstr>
      <vt:lpstr>Hypervalent Molecules</vt:lpstr>
      <vt:lpstr>PowerPoint Presentation</vt:lpstr>
      <vt:lpstr>Practice - Predict the Hybridization and Bonding Scheme of All the Atoms in NClO</vt:lpstr>
      <vt:lpstr>PowerPoint Presentation</vt:lpstr>
      <vt:lpstr>PowerPoint Presentation</vt:lpstr>
      <vt:lpstr>Sigma () and Pi () Bonds</vt:lpstr>
      <vt:lpstr>Bonding in Molecules</vt:lpstr>
      <vt:lpstr>Localized or Delocalized Electrons</vt:lpstr>
      <vt:lpstr>Benzene</vt:lpstr>
      <vt:lpstr>PowerPoint Presentation</vt:lpstr>
      <vt:lpstr>PowerPoint Presentation</vt:lpstr>
      <vt:lpstr>PowerPoint Presentation</vt:lpstr>
      <vt:lpstr>Molecular Orbital (M O) Theory (1 of 2)</vt:lpstr>
      <vt:lpstr>More on M O Theory</vt:lpstr>
      <vt:lpstr>Molecular Orbital (M O) Theory (2 of 2)</vt:lpstr>
      <vt:lpstr>M O Diagram</vt:lpstr>
      <vt:lpstr>Can H e2 Form? Use M O Diagram and Bond Order to Decide!</vt:lpstr>
      <vt:lpstr>PowerPoint Presentation</vt:lpstr>
      <vt:lpstr>Guiding Principles for the Formation of Molecular Orbitals</vt:lpstr>
      <vt:lpstr>M O s, Bonding, and Core Electrons</vt:lpstr>
      <vt:lpstr>M O s from p-Orbitals</vt:lpstr>
      <vt:lpstr>M O Diagrams for the Second Period p-Block Elements</vt:lpstr>
      <vt:lpstr>s and p Orbital Interactions</vt:lpstr>
      <vt:lpstr>M O Diagrams for Diatomic Molecules of Second Period Elements</vt:lpstr>
      <vt:lpstr>M O Diagrams and Magnetism</vt:lpstr>
      <vt:lpstr>Paramagnetism of Oxygen</vt:lpstr>
      <vt:lpstr>Heteronuclear Diatomic 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50</cp:revision>
  <dcterms:created xsi:type="dcterms:W3CDTF">2005-09-04T02:09:32Z</dcterms:created>
  <dcterms:modified xsi:type="dcterms:W3CDTF">2020-06-04T20:27:06Z</dcterms:modified>
</cp:coreProperties>
</file>