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2" r:id="rId3"/>
    <p:sldId id="258" r:id="rId4"/>
    <p:sldId id="259" r:id="rId5"/>
    <p:sldId id="273" r:id="rId6"/>
    <p:sldId id="260" r:id="rId7"/>
    <p:sldId id="268" r:id="rId8"/>
    <p:sldId id="266" r:id="rId9"/>
    <p:sldId id="267" r:id="rId10"/>
    <p:sldId id="275" r:id="rId11"/>
    <p:sldId id="276" r:id="rId12"/>
    <p:sldId id="262" r:id="rId13"/>
    <p:sldId id="269" r:id="rId14"/>
    <p:sldId id="270" r:id="rId15"/>
    <p:sldId id="27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A687B-3A02-429B-83EE-47CCAA2A8A7C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E767C-4191-4C85-A67E-C11C27264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22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A78E7BC-3CA2-4548-ACC8-B6D7580814B8}" type="slidenum">
              <a:rPr lang="en-US" sz="1200" smtClean="0"/>
              <a:pPr/>
              <a:t>7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7052D6F-433C-454F-B9A3-482436F8EA1D}" type="slidenum">
              <a:rPr lang="en-US" sz="1200" smtClean="0">
                <a:latin typeface="Arial" pitchFamily="34" charset="0"/>
              </a:rPr>
              <a:pPr eaLnBrk="1" hangingPunct="1"/>
              <a:t>9</a:t>
            </a:fld>
            <a:endParaRPr lang="en-US" sz="1200" smtClean="0">
              <a:latin typeface="Arial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87049"/>
            <a:ext cx="4648200" cy="3429000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4" y="4344025"/>
            <a:ext cx="5032375" cy="411292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4" rIns="91426" bIns="45714"/>
          <a:lstStyle/>
          <a:p>
            <a:pPr eaLnBrk="1" hangingPunct="1"/>
            <a:endParaRPr lang="el-GR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CA0F9EA-1682-4AD9-939A-A3B6E9DC58AA}" type="slidenum">
              <a:rPr lang="en-US" sz="1200" smtClean="0"/>
              <a:pPr/>
              <a:t>13</a:t>
            </a:fld>
            <a:endParaRPr lang="en-US" sz="1200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959B83D-B217-4612-A7E7-77FE252B74A8}" type="slidenum">
              <a:rPr lang="en-US" sz="1200" smtClean="0"/>
              <a:pPr/>
              <a:t>14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959B83D-B217-4612-A7E7-77FE252B74A8}" type="slidenum">
              <a:rPr lang="en-US" sz="1200" smtClean="0"/>
              <a:pPr/>
              <a:t>15</a:t>
            </a:fld>
            <a:endParaRPr lang="en-US" sz="1200" smtClean="0"/>
          </a:p>
        </p:txBody>
      </p:sp>
    </p:spTree>
    <p:extLst>
      <p:ext uri="{BB962C8B-B14F-4D97-AF65-F5344CB8AC3E}">
        <p14:creationId xmlns:p14="http://schemas.microsoft.com/office/powerpoint/2010/main" val="189544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3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0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7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48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93663" y="6172200"/>
            <a:ext cx="8596312" cy="23495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097109-2EDA-4C4E-9476-9E61D0573F95}" type="datetimeFigureOut">
              <a:rPr lang="en-US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C50FB-4263-4230-A8B1-565307AB3E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24192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86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66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197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5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92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7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38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6575F-A130-4AC0-85C6-1EE60D91FCE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F9EBC-0D82-4C58-B3A9-AACC4FE3D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1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63575"/>
            <a:ext cx="7772400" cy="1470025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BOND ENTHALPY</a:t>
            </a:r>
            <a:endParaRPr lang="en-US" sz="72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Documents and Settings\boanta\Local Settings\Temporary Internet Files\Content.IE5\JAP02J5L\MC90013376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133600"/>
            <a:ext cx="4672013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5000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5372"/>
            <a:ext cx="7696200" cy="109728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</a:rPr>
              <a:t>Bond Enthalpies and Enthalpy of </a:t>
            </a:r>
            <a:r>
              <a:rPr lang="en-US" dirty="0" smtClean="0">
                <a:latin typeface="Times New Roman" panose="02020603050405020304" pitchFamily="18" charset="0"/>
              </a:rPr>
              <a:t>Reaction</a:t>
            </a:r>
            <a:endParaRPr lang="en-US" sz="2000" b="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26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Add</a:t>
            </a:r>
            <a:r>
              <a:rPr lang="en-US" sz="3200" dirty="0" smtClean="0"/>
              <a:t> </a:t>
            </a:r>
            <a:r>
              <a:rPr lang="en-US" sz="3200" dirty="0"/>
              <a:t>bond energy for </a:t>
            </a:r>
            <a:r>
              <a:rPr lang="en-US" sz="3200" b="1" dirty="0" smtClean="0"/>
              <a:t>all</a:t>
            </a:r>
            <a:r>
              <a:rPr lang="en-US" sz="3200" dirty="0" smtClean="0"/>
              <a:t> </a:t>
            </a:r>
            <a:r>
              <a:rPr lang="en-US" sz="3200" dirty="0"/>
              <a:t>bonds made (+)</a:t>
            </a:r>
          </a:p>
          <a:p>
            <a:r>
              <a:rPr lang="en-US" sz="3200" b="1" dirty="0" smtClean="0"/>
              <a:t>Subtract</a:t>
            </a:r>
            <a:r>
              <a:rPr lang="en-US" sz="3200" dirty="0" smtClean="0"/>
              <a:t> </a:t>
            </a:r>
            <a:r>
              <a:rPr lang="en-US" sz="3200" dirty="0"/>
              <a:t>bond </a:t>
            </a:r>
            <a:r>
              <a:rPr lang="en-US" sz="3200" dirty="0" smtClean="0"/>
              <a:t>energy </a:t>
            </a:r>
            <a:r>
              <a:rPr lang="en-US" sz="3200" dirty="0"/>
              <a:t>for </a:t>
            </a:r>
            <a:r>
              <a:rPr lang="en-US" sz="3200" b="1" dirty="0" smtClean="0"/>
              <a:t>all</a:t>
            </a:r>
            <a:r>
              <a:rPr lang="en-US" sz="3200" dirty="0" smtClean="0"/>
              <a:t> </a:t>
            </a:r>
            <a:r>
              <a:rPr lang="en-US" sz="3200" dirty="0"/>
              <a:t>bonds broken </a:t>
            </a:r>
            <a:r>
              <a:rPr lang="en-US" sz="3200" dirty="0" smtClean="0"/>
              <a:t>(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en-US" sz="3200" dirty="0" smtClean="0"/>
              <a:t>)</a:t>
            </a:r>
            <a:endParaRPr lang="en-US" sz="3200" dirty="0"/>
          </a:p>
          <a:p>
            <a:r>
              <a:rPr lang="en-US" sz="3200" dirty="0"/>
              <a:t>The result is an estimate of </a:t>
            </a:r>
            <a:r>
              <a:rPr lang="el-GR" sz="3200" dirty="0"/>
              <a:t>Δ</a:t>
            </a:r>
            <a:r>
              <a:rPr lang="en-US" sz="3200" dirty="0"/>
              <a:t>H.</a:t>
            </a:r>
          </a:p>
        </p:txBody>
      </p:sp>
      <p:graphicFrame>
        <p:nvGraphicFramePr>
          <p:cNvPr id="4" name="Object 3" descr="Delta H of the reaction = the sum of, bond enthalpies of bond broken, minus the sum of, bond enthalpies of bonds formed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220433"/>
              </p:ext>
            </p:extLst>
          </p:nvPr>
        </p:nvGraphicFramePr>
        <p:xfrm>
          <a:off x="304800" y="4267200"/>
          <a:ext cx="813416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3390840" imgH="380880" progId="Equation.DSMT4">
                  <p:embed/>
                </p:oleObj>
              </mc:Choice>
              <mc:Fallback>
                <p:oleObj name="Equation" r:id="rId3" imgW="339084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4267200"/>
                        <a:ext cx="8134165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574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5372"/>
            <a:ext cx="7772400" cy="109728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</a:rPr>
              <a:t>Bond Enthalpies and Enthalpy of </a:t>
            </a:r>
            <a:r>
              <a:rPr lang="en-US" dirty="0" smtClean="0">
                <a:latin typeface="Times New Roman" panose="02020603050405020304" pitchFamily="18" charset="0"/>
              </a:rPr>
              <a:t>Reaction</a:t>
            </a:r>
            <a:endParaRPr lang="en-US" sz="2000" b="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/>
              <a:t>So, we can predict whether a chemical reaction will be endothermic or exothermic using bond energies.</a:t>
            </a:r>
          </a:p>
        </p:txBody>
      </p:sp>
      <p:pic>
        <p:nvPicPr>
          <p:cNvPr id="4" name="Picture 3" descr="A diagram of a reaction shows how calculating bond enthalpies helps estimate the overall energy of the reaction. The diagram shows in steps enthalpy, H, on the Y-axis, increasing, with the reactants C H 4 and C l 2 about one quarter of the way up the axis. Step 1. Break C single bond H and C l single bond C l bonds. One of the C single bond H bonds in C H 4 and the C l single bond C l bond in C l 2 are broken. Delta H 1 is greater than 0, and the enthalpy has increased to the top of the Y-axis. Step 2. Make C single bond C l and H single bond C l bonds. The free H bonds to C l to make H C l and the remaining C l bonds to C to make C H 3, C l. Delta H 2 is less than 0, and the enthalpy of the products decreases to the bottom of the Y-axis. The difference in enthalpy between the products and reactants is delta H reaction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2384" y="2362200"/>
            <a:ext cx="5673816" cy="429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58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152400" y="0"/>
            <a:ext cx="8991600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143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b="1" u="sng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Bond Energies (Enthalpies)  BDE</a:t>
            </a:r>
          </a:p>
          <a:p>
            <a:endParaRPr lang="en-US" b="1" dirty="0">
              <a:solidFill>
                <a:schemeClr val="accent5">
                  <a:lumMod val="75000"/>
                </a:schemeClr>
              </a:solidFill>
              <a:latin typeface="Comic Sans MS" pitchFamily="66" charset="0"/>
            </a:endParaRPr>
          </a:p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sym typeface="Symbol" pitchFamily="18" charset="2"/>
              </a:rPr>
              <a:t>    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H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sym typeface="Symbol" pitchFamily="18" charset="2"/>
              </a:rPr>
              <a:t>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 =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sym typeface="Symbol" pitchFamily="18" charset="2"/>
              </a:rPr>
              <a:t>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BE (bonds broken) –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sym typeface="Symbol" pitchFamily="18" charset="2"/>
              </a:rPr>
              <a:t>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BE (bonds made) </a:t>
            </a:r>
          </a:p>
          <a:p>
            <a:endParaRPr lang="en-US" b="1" dirty="0">
              <a:solidFill>
                <a:schemeClr val="accent5">
                  <a:lumMod val="75000"/>
                </a:schemeClr>
              </a:solidFill>
              <a:latin typeface="Comic Sans MS" pitchFamily="66" charset="0"/>
            </a:endParaRPr>
          </a:p>
          <a:p>
            <a:pPr lvl="2"/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A.  All bond enthalpies listed in your textbook are POSITIVE because heat must be supplied to break a bond.</a:t>
            </a:r>
          </a:p>
          <a:p>
            <a:pPr lvl="2"/>
            <a:endParaRPr lang="en-US" b="1" dirty="0">
              <a:solidFill>
                <a:srgbClr val="000099"/>
              </a:solidFill>
              <a:latin typeface="Comic Sans MS" pitchFamily="66" charset="0"/>
            </a:endParaRP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B.  Therefore, bond breaking is always ENDOTHERMIC, and bond formations is always EXOTHERMIC.</a:t>
            </a:r>
          </a:p>
          <a:p>
            <a:pPr lvl="2"/>
            <a:endParaRPr lang="en-US" b="1" dirty="0">
              <a:solidFill>
                <a:srgbClr val="0099CC"/>
              </a:solidFill>
              <a:latin typeface="Comic Sans MS" pitchFamily="66" charset="0"/>
            </a:endParaRPr>
          </a:p>
          <a:p>
            <a:pPr lvl="2"/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C.  Assume that the average bond energy applies regardless of the specific molecular environment; intermolecular interactions are expected to be minimal and hence are NOT taken into account.</a:t>
            </a:r>
          </a:p>
          <a:p>
            <a:pPr lvl="2"/>
            <a:endParaRPr lang="en-US" b="1" dirty="0">
              <a:solidFill>
                <a:srgbClr val="000099"/>
              </a:solidFill>
              <a:latin typeface="Comic Sans MS" pitchFamily="66" charset="0"/>
            </a:endParaRP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D.  These calculations are limited to cases where ALL reactants/products are in the gas phase!</a:t>
            </a:r>
          </a:p>
        </p:txBody>
      </p:sp>
    </p:spTree>
    <p:extLst>
      <p:ext uri="{BB962C8B-B14F-4D97-AF65-F5344CB8AC3E}">
        <p14:creationId xmlns:p14="http://schemas.microsoft.com/office/powerpoint/2010/main" val="271068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fld id="{95EB5CA0-AFC3-4315-90BB-A84A58443618}" type="slidenum">
              <a:rPr lang="en-US" sz="1400" smtClean="0"/>
              <a:pPr algn="ctr"/>
              <a:t>13</a:t>
            </a:fld>
            <a:endParaRPr lang="en-US" sz="1400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1143000"/>
          </a:xfrm>
          <a:noFill/>
        </p:spPr>
        <p:txBody>
          <a:bodyPr lIns="90488" tIns="44450" rIns="90488" bIns="44450"/>
          <a:lstStyle/>
          <a:p>
            <a:r>
              <a:rPr lang="en-US" sz="3200" b="1" smtClean="0"/>
              <a:t>Estimate the Enthalpy of the Following Reaction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  <a:noFill/>
        </p:spPr>
        <p:txBody>
          <a:bodyPr lIns="90488" tIns="44450" rIns="90488" bIns="44450"/>
          <a:lstStyle/>
          <a:p>
            <a:pPr algn="ctr">
              <a:buFontTx/>
              <a:buNone/>
            </a:pPr>
            <a:r>
              <a:rPr lang="en-US" sz="2800" b="1" smtClean="0">
                <a:solidFill>
                  <a:schemeClr val="accent2"/>
                </a:solidFill>
              </a:rPr>
              <a:t>H</a:t>
            </a:r>
            <a:r>
              <a:rPr lang="en-US" sz="2800" b="1" baseline="-25000" smtClean="0">
                <a:solidFill>
                  <a:schemeClr val="accent2"/>
                </a:solidFill>
              </a:rPr>
              <a:t>2</a:t>
            </a:r>
            <a:r>
              <a:rPr lang="en-US" sz="2800" b="1" smtClean="0">
                <a:solidFill>
                  <a:schemeClr val="accent2"/>
                </a:solidFill>
              </a:rPr>
              <a:t>(</a:t>
            </a:r>
            <a:r>
              <a:rPr lang="en-US" sz="2800" b="1" i="1" smtClean="0">
                <a:solidFill>
                  <a:schemeClr val="accent2"/>
                </a:solidFill>
              </a:rPr>
              <a:t>g</a:t>
            </a:r>
            <a:r>
              <a:rPr lang="en-US" sz="2800" b="1" smtClean="0">
                <a:solidFill>
                  <a:schemeClr val="accent2"/>
                </a:solidFill>
              </a:rPr>
              <a:t>) + O</a:t>
            </a:r>
            <a:r>
              <a:rPr lang="en-US" sz="2800" b="1" baseline="-25000" smtClean="0">
                <a:solidFill>
                  <a:schemeClr val="accent2"/>
                </a:solidFill>
              </a:rPr>
              <a:t>2</a:t>
            </a:r>
            <a:r>
              <a:rPr lang="en-US" sz="2800" b="1" smtClean="0">
                <a:solidFill>
                  <a:schemeClr val="accent2"/>
                </a:solidFill>
              </a:rPr>
              <a:t>(</a:t>
            </a:r>
            <a:r>
              <a:rPr lang="en-US" sz="2800" b="1" i="1" smtClean="0">
                <a:solidFill>
                  <a:schemeClr val="accent2"/>
                </a:solidFill>
              </a:rPr>
              <a:t>g</a:t>
            </a:r>
            <a:r>
              <a:rPr lang="en-US" sz="2800" b="1" smtClean="0">
                <a:solidFill>
                  <a:schemeClr val="accent2"/>
                </a:solidFill>
              </a:rPr>
              <a:t>) </a:t>
            </a:r>
            <a:r>
              <a:rPr lang="en-US" sz="2800" b="1" smtClean="0">
                <a:solidFill>
                  <a:schemeClr val="accent2"/>
                </a:solidFill>
                <a:latin typeface="Symbol" pitchFamily="18" charset="2"/>
              </a:rPr>
              <a:t>®</a:t>
            </a:r>
            <a:r>
              <a:rPr lang="en-US" sz="2800" b="1" smtClean="0">
                <a:solidFill>
                  <a:schemeClr val="accent2"/>
                </a:solidFill>
              </a:rPr>
              <a:t> H</a:t>
            </a:r>
            <a:r>
              <a:rPr lang="en-US" sz="2800" b="1" baseline="-25000" smtClean="0">
                <a:solidFill>
                  <a:schemeClr val="accent2"/>
                </a:solidFill>
              </a:rPr>
              <a:t>2</a:t>
            </a:r>
            <a:r>
              <a:rPr lang="en-US" sz="2800" b="1" smtClean="0">
                <a:solidFill>
                  <a:schemeClr val="accent2"/>
                </a:solidFill>
              </a:rPr>
              <a:t>O</a:t>
            </a:r>
            <a:r>
              <a:rPr lang="en-US" sz="2800" b="1" baseline="-25000" smtClean="0">
                <a:solidFill>
                  <a:schemeClr val="accent2"/>
                </a:solidFill>
              </a:rPr>
              <a:t>2</a:t>
            </a:r>
            <a:r>
              <a:rPr lang="en-US" sz="2800" b="1" smtClean="0">
                <a:solidFill>
                  <a:schemeClr val="accent2"/>
                </a:solidFill>
              </a:rPr>
              <a:t>(</a:t>
            </a:r>
            <a:r>
              <a:rPr lang="en-US" sz="2800" b="1" i="1" smtClean="0">
                <a:solidFill>
                  <a:schemeClr val="accent2"/>
                </a:solidFill>
              </a:rPr>
              <a:t>g</a:t>
            </a:r>
            <a:r>
              <a:rPr lang="en-US" sz="2800" b="1" smtClean="0">
                <a:solidFill>
                  <a:schemeClr val="accent2"/>
                </a:solidFill>
              </a:rPr>
              <a:t>)</a:t>
            </a:r>
            <a:endParaRPr lang="en-US" sz="2800" b="1" smtClean="0">
              <a:solidFill>
                <a:srgbClr val="8901F3"/>
              </a:solidFill>
            </a:endParaRPr>
          </a:p>
          <a:p>
            <a:pPr>
              <a:buFontTx/>
              <a:buNone/>
            </a:pPr>
            <a:r>
              <a:rPr lang="en-US" sz="2800" smtClean="0">
                <a:solidFill>
                  <a:schemeClr val="hlink"/>
                </a:solidFill>
              </a:rPr>
              <a:t>	</a:t>
            </a:r>
            <a:r>
              <a:rPr lang="en-US" sz="2600" smtClean="0"/>
              <a:t>reaction involves breaking 1mol H-H and 1 mol O=O and making 2 mol H-O and 1 mol O-O</a:t>
            </a:r>
          </a:p>
          <a:p>
            <a:pPr>
              <a:buFontTx/>
              <a:buNone/>
            </a:pPr>
            <a:r>
              <a:rPr lang="en-US" sz="2800" smtClean="0">
                <a:solidFill>
                  <a:schemeClr val="tx2"/>
                </a:solidFill>
              </a:rPr>
              <a:t>bonds broken (energy cost)</a:t>
            </a:r>
            <a:endParaRPr lang="en-US" sz="2800" smtClean="0">
              <a:solidFill>
                <a:schemeClr val="hlink"/>
              </a:solidFill>
            </a:endParaRPr>
          </a:p>
          <a:p>
            <a:pPr>
              <a:buFontTx/>
              <a:buNone/>
            </a:pPr>
            <a:r>
              <a:rPr lang="en-US" sz="2800" b="1" smtClean="0">
                <a:solidFill>
                  <a:schemeClr val="accent2"/>
                </a:solidFill>
              </a:rPr>
              <a:t>(+436 kJ) + (+498 kJ) = +934 kJ </a:t>
            </a:r>
            <a:endParaRPr lang="en-US" sz="2800" smtClean="0">
              <a:solidFill>
                <a:schemeClr val="hlink"/>
              </a:solidFill>
            </a:endParaRPr>
          </a:p>
          <a:p>
            <a:pPr>
              <a:buFontTx/>
              <a:buNone/>
            </a:pPr>
            <a:r>
              <a:rPr lang="en-US" sz="2800" smtClean="0">
                <a:solidFill>
                  <a:schemeClr val="tx2"/>
                </a:solidFill>
              </a:rPr>
              <a:t>bonds made (energy release)</a:t>
            </a:r>
            <a:endParaRPr lang="en-US" sz="2800" smtClean="0">
              <a:solidFill>
                <a:schemeClr val="hlink"/>
              </a:solidFill>
            </a:endParaRPr>
          </a:p>
          <a:p>
            <a:pPr>
              <a:buFontTx/>
              <a:buNone/>
            </a:pPr>
            <a:r>
              <a:rPr lang="en-US" sz="2800" b="1" smtClean="0">
                <a:solidFill>
                  <a:schemeClr val="accent2"/>
                </a:solidFill>
              </a:rPr>
              <a:t>2(464 kJ) + (142 kJ) = -1070</a:t>
            </a:r>
            <a:endParaRPr lang="en-US" sz="2800" smtClean="0">
              <a:solidFill>
                <a:schemeClr val="accent1"/>
              </a:solidFill>
            </a:endParaRPr>
          </a:p>
          <a:p>
            <a:pPr>
              <a:buFontTx/>
              <a:buNone/>
            </a:pPr>
            <a:r>
              <a:rPr lang="en-US" sz="2800" smtClean="0">
                <a:solidFill>
                  <a:schemeClr val="tx2"/>
                </a:solidFill>
                <a:latin typeface="Symbol" pitchFamily="18" charset="2"/>
              </a:rPr>
              <a:t>D</a:t>
            </a:r>
            <a:r>
              <a:rPr lang="en-US" sz="2800" smtClean="0">
                <a:solidFill>
                  <a:schemeClr val="tx2"/>
                </a:solidFill>
              </a:rPr>
              <a:t>H</a:t>
            </a:r>
            <a:r>
              <a:rPr lang="en-US" sz="2800" baseline="-25000" smtClean="0">
                <a:solidFill>
                  <a:schemeClr val="tx2"/>
                </a:solidFill>
              </a:rPr>
              <a:t>rxn</a:t>
            </a:r>
            <a:r>
              <a:rPr lang="en-US" sz="2800" smtClean="0">
                <a:solidFill>
                  <a:schemeClr val="tx2"/>
                </a:solidFill>
              </a:rPr>
              <a:t> = (+934 kJ) + (-1070. kJ) = -136 kJ</a:t>
            </a:r>
          </a:p>
          <a:p>
            <a:pPr>
              <a:buFontTx/>
              <a:buNone/>
            </a:pPr>
            <a:r>
              <a:rPr lang="en-US" sz="2800" smtClean="0"/>
              <a:t>(Appendix </a:t>
            </a:r>
            <a:r>
              <a:rPr lang="en-US" sz="2800" smtClean="0">
                <a:latin typeface="Symbol" pitchFamily="18" charset="2"/>
              </a:rPr>
              <a:t>D</a:t>
            </a:r>
            <a:r>
              <a:rPr lang="en-US" sz="2800" smtClean="0"/>
              <a:t>H°</a:t>
            </a:r>
            <a:r>
              <a:rPr lang="en-US" sz="2800" baseline="-25000" smtClean="0"/>
              <a:t>f</a:t>
            </a:r>
            <a:r>
              <a:rPr lang="en-US" sz="2800" smtClean="0"/>
              <a:t> = -136.3 kJ/mol)</a:t>
            </a:r>
          </a:p>
        </p:txBody>
      </p:sp>
    </p:spTree>
    <p:extLst>
      <p:ext uri="{BB962C8B-B14F-4D97-AF65-F5344CB8AC3E}">
        <p14:creationId xmlns:p14="http://schemas.microsoft.com/office/powerpoint/2010/main" val="35632534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288925" y="269875"/>
            <a:ext cx="8626475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/>
            <a:r>
              <a:rPr lang="en-US" b="1" dirty="0" smtClean="0"/>
              <a:t>Examples </a:t>
            </a:r>
            <a:r>
              <a:rPr lang="en-US" b="1" dirty="0"/>
              <a:t>on Bond Energy</a:t>
            </a:r>
          </a:p>
          <a:p>
            <a:pPr lvl="1" algn="ctr"/>
            <a:endParaRPr lang="en-US" b="1" dirty="0"/>
          </a:p>
          <a:p>
            <a:pPr lvl="1"/>
            <a:r>
              <a:rPr lang="en-US" b="1" u="sng" dirty="0"/>
              <a:t>Problem #</a:t>
            </a:r>
            <a:r>
              <a:rPr lang="en-US" b="1" u="sng" dirty="0" smtClean="0"/>
              <a:t>1</a:t>
            </a:r>
            <a:r>
              <a:rPr lang="en-US" b="1" dirty="0" smtClean="0"/>
              <a:t>:  Estimate </a:t>
            </a:r>
            <a:r>
              <a:rPr lang="en-US" b="1" dirty="0"/>
              <a:t>the enthalpy change of the reaction between gaseous </a:t>
            </a:r>
            <a:r>
              <a:rPr lang="en-US" b="1" dirty="0" err="1"/>
              <a:t>iodoethane</a:t>
            </a:r>
            <a:r>
              <a:rPr lang="en-US" b="1" dirty="0"/>
              <a:t> and water vapor:</a:t>
            </a:r>
          </a:p>
          <a:p>
            <a:r>
              <a:rPr lang="en-US" sz="1000" b="1" dirty="0">
                <a:solidFill>
                  <a:srgbClr val="800080"/>
                </a:solidFill>
              </a:rPr>
              <a:t>              </a:t>
            </a:r>
          </a:p>
          <a:p>
            <a:r>
              <a:rPr lang="en-US" b="1" dirty="0">
                <a:solidFill>
                  <a:srgbClr val="000099"/>
                </a:solidFill>
              </a:rPr>
              <a:t>            CH</a:t>
            </a:r>
            <a:r>
              <a:rPr lang="en-US" b="1" baseline="-25000" dirty="0">
                <a:solidFill>
                  <a:srgbClr val="000099"/>
                </a:solidFill>
              </a:rPr>
              <a:t>3</a:t>
            </a:r>
            <a:r>
              <a:rPr lang="en-US" b="1" dirty="0">
                <a:solidFill>
                  <a:srgbClr val="000099"/>
                </a:solidFill>
              </a:rPr>
              <a:t>CH</a:t>
            </a:r>
            <a:r>
              <a:rPr lang="en-US" b="1" baseline="-25000" dirty="0">
                <a:solidFill>
                  <a:srgbClr val="000099"/>
                </a:solidFill>
              </a:rPr>
              <a:t>2</a:t>
            </a:r>
            <a:r>
              <a:rPr lang="en-US" b="1" dirty="0">
                <a:solidFill>
                  <a:srgbClr val="000099"/>
                </a:solidFill>
              </a:rPr>
              <a:t>I(g)  +  H</a:t>
            </a:r>
            <a:r>
              <a:rPr lang="en-US" b="1" baseline="-25000" dirty="0">
                <a:solidFill>
                  <a:srgbClr val="000099"/>
                </a:solidFill>
              </a:rPr>
              <a:t>2</a:t>
            </a:r>
            <a:r>
              <a:rPr lang="en-US" b="1" dirty="0">
                <a:solidFill>
                  <a:srgbClr val="000099"/>
                </a:solidFill>
              </a:rPr>
              <a:t>O(g)  </a:t>
            </a:r>
            <a:r>
              <a:rPr lang="en-US" b="1" dirty="0">
                <a:solidFill>
                  <a:srgbClr val="000099"/>
                </a:solidFill>
                <a:sym typeface="Symbol" pitchFamily="18" charset="2"/>
              </a:rPr>
              <a:t></a:t>
            </a:r>
            <a:r>
              <a:rPr lang="en-US" b="1" dirty="0">
                <a:solidFill>
                  <a:srgbClr val="000099"/>
                </a:solidFill>
              </a:rPr>
              <a:t>  CH</a:t>
            </a:r>
            <a:r>
              <a:rPr lang="en-US" b="1" baseline="-25000" dirty="0">
                <a:solidFill>
                  <a:srgbClr val="000099"/>
                </a:solidFill>
              </a:rPr>
              <a:t>3</a:t>
            </a:r>
            <a:r>
              <a:rPr lang="en-US" b="1" dirty="0">
                <a:solidFill>
                  <a:srgbClr val="000099"/>
                </a:solidFill>
              </a:rPr>
              <a:t>CH</a:t>
            </a:r>
            <a:r>
              <a:rPr lang="en-US" b="1" baseline="-25000" dirty="0">
                <a:solidFill>
                  <a:srgbClr val="000099"/>
                </a:solidFill>
              </a:rPr>
              <a:t>2</a:t>
            </a:r>
            <a:r>
              <a:rPr lang="en-US" b="1" dirty="0">
                <a:solidFill>
                  <a:srgbClr val="000099"/>
                </a:solidFill>
              </a:rPr>
              <a:t>OH(g)  +  HI(g)</a:t>
            </a:r>
            <a:endParaRPr lang="en-US" b="1" dirty="0">
              <a:solidFill>
                <a:srgbClr val="800080"/>
              </a:solidFill>
            </a:endParaRPr>
          </a:p>
          <a:p>
            <a:endParaRPr lang="en-US" sz="1000" b="1" dirty="0">
              <a:solidFill>
                <a:srgbClr val="800080"/>
              </a:solidFill>
            </a:endParaRPr>
          </a:p>
          <a:p>
            <a:r>
              <a:rPr lang="en-US" b="1" i="1" dirty="0"/>
              <a:t>Bond Energies (kJ/</a:t>
            </a:r>
            <a:r>
              <a:rPr lang="en-US" b="1" i="1" dirty="0" err="1"/>
              <a:t>mol</a:t>
            </a:r>
            <a:r>
              <a:rPr lang="en-US" b="1" i="1" dirty="0"/>
              <a:t>):	C-O	360		H-O	463</a:t>
            </a:r>
          </a:p>
          <a:p>
            <a:r>
              <a:rPr lang="en-US" b="1" i="1" dirty="0"/>
              <a:t>				C-I	238		H-I	299</a:t>
            </a:r>
          </a:p>
          <a:p>
            <a:endParaRPr lang="en-US" b="1" i="1" dirty="0" smtClean="0"/>
          </a:p>
        </p:txBody>
      </p:sp>
    </p:spTree>
    <p:extLst>
      <p:ext uri="{BB962C8B-B14F-4D97-AF65-F5344CB8AC3E}">
        <p14:creationId xmlns:p14="http://schemas.microsoft.com/office/powerpoint/2010/main" val="97483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288925" y="269875"/>
            <a:ext cx="8626475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/>
            <a:r>
              <a:rPr lang="en-US" b="1" dirty="0" smtClean="0"/>
              <a:t>Examples on </a:t>
            </a:r>
            <a:r>
              <a:rPr lang="en-US" b="1" dirty="0"/>
              <a:t>Bond Energy</a:t>
            </a:r>
          </a:p>
          <a:p>
            <a:endParaRPr lang="en-US" sz="1000" b="1" i="1" dirty="0"/>
          </a:p>
          <a:p>
            <a:r>
              <a:rPr lang="en-US" b="1" u="sng" dirty="0"/>
              <a:t>Problem #2</a:t>
            </a:r>
            <a:r>
              <a:rPr lang="en-US" b="1" dirty="0"/>
              <a:t>:	Estimate the standard enthalpy of the following reaction:</a:t>
            </a:r>
          </a:p>
          <a:p>
            <a:endParaRPr lang="en-US" sz="1000" b="1" dirty="0"/>
          </a:p>
          <a:p>
            <a:pPr algn="ctr"/>
            <a:r>
              <a:rPr lang="en-US" b="1" dirty="0">
                <a:solidFill>
                  <a:srgbClr val="000099"/>
                </a:solidFill>
              </a:rPr>
              <a:t>CCl</a:t>
            </a:r>
            <a:r>
              <a:rPr lang="en-US" b="1" baseline="-25000" dirty="0">
                <a:solidFill>
                  <a:srgbClr val="000099"/>
                </a:solidFill>
              </a:rPr>
              <a:t>3</a:t>
            </a:r>
            <a:r>
              <a:rPr lang="en-US" b="1" dirty="0">
                <a:solidFill>
                  <a:srgbClr val="000099"/>
                </a:solidFill>
              </a:rPr>
              <a:t>CHCl</a:t>
            </a:r>
            <a:r>
              <a:rPr lang="en-US" b="1" baseline="-25000" dirty="0">
                <a:solidFill>
                  <a:srgbClr val="000099"/>
                </a:solidFill>
              </a:rPr>
              <a:t>2</a:t>
            </a:r>
            <a:r>
              <a:rPr lang="en-US" b="1" dirty="0">
                <a:solidFill>
                  <a:srgbClr val="000099"/>
                </a:solidFill>
              </a:rPr>
              <a:t>(g)  +  2HF(g)  </a:t>
            </a:r>
            <a:r>
              <a:rPr lang="en-US" b="1" dirty="0">
                <a:solidFill>
                  <a:srgbClr val="000099"/>
                </a:solidFill>
                <a:sym typeface="Symbol" pitchFamily="18" charset="2"/>
              </a:rPr>
              <a:t></a:t>
            </a:r>
            <a:r>
              <a:rPr lang="en-US" b="1" dirty="0">
                <a:solidFill>
                  <a:srgbClr val="000099"/>
                </a:solidFill>
              </a:rPr>
              <a:t>  CCl</a:t>
            </a:r>
            <a:r>
              <a:rPr lang="en-US" b="1" baseline="-25000" dirty="0">
                <a:solidFill>
                  <a:srgbClr val="000099"/>
                </a:solidFill>
              </a:rPr>
              <a:t>3</a:t>
            </a:r>
            <a:r>
              <a:rPr lang="en-US" b="1" dirty="0">
                <a:solidFill>
                  <a:srgbClr val="000099"/>
                </a:solidFill>
              </a:rPr>
              <a:t>CHF</a:t>
            </a:r>
            <a:r>
              <a:rPr lang="en-US" b="1" baseline="-25000" dirty="0">
                <a:solidFill>
                  <a:srgbClr val="000099"/>
                </a:solidFill>
              </a:rPr>
              <a:t>2</a:t>
            </a:r>
            <a:r>
              <a:rPr lang="en-US" b="1" dirty="0">
                <a:solidFill>
                  <a:srgbClr val="000099"/>
                </a:solidFill>
              </a:rPr>
              <a:t>(g)  +  2HCl(g)</a:t>
            </a:r>
            <a:endParaRPr lang="en-US" b="1" dirty="0">
              <a:solidFill>
                <a:srgbClr val="339933"/>
              </a:solidFill>
            </a:endParaRPr>
          </a:p>
          <a:p>
            <a:endParaRPr lang="en-US" sz="1000" b="1" dirty="0">
              <a:solidFill>
                <a:srgbClr val="339933"/>
              </a:solidFill>
            </a:endParaRPr>
          </a:p>
          <a:p>
            <a:r>
              <a:rPr lang="en-US" b="1" i="1" dirty="0"/>
              <a:t>Bond Energies (kJ/</a:t>
            </a:r>
            <a:r>
              <a:rPr lang="en-US" b="1" i="1" dirty="0" err="1"/>
              <a:t>mol</a:t>
            </a:r>
            <a:r>
              <a:rPr lang="en-US" b="1" i="1" dirty="0"/>
              <a:t>):	C-F	485		C-Cl	339</a:t>
            </a:r>
          </a:p>
          <a:p>
            <a:r>
              <a:rPr lang="en-US" b="1" i="1" dirty="0"/>
              <a:t>				H-F	565		H-Cl	431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1033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</a:rPr>
              <a:t>Bond </a:t>
            </a:r>
            <a:r>
              <a:rPr lang="en-US" dirty="0" smtClean="0">
                <a:latin typeface="Times New Roman" panose="02020603050405020304" pitchFamily="18" charset="0"/>
              </a:rPr>
              <a:t>Enthalpy</a:t>
            </a:r>
            <a:endParaRPr lang="en-US" sz="2000" b="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14400"/>
          </a:xfrm>
        </p:spPr>
        <p:txBody>
          <a:bodyPr/>
          <a:lstStyle/>
          <a:p>
            <a:pPr marL="0" indent="0">
              <a:buNone/>
            </a:pPr>
            <a:r>
              <a:rPr lang="en-US" sz="2600" dirty="0" smtClean="0"/>
              <a:t>The </a:t>
            </a:r>
            <a:r>
              <a:rPr lang="en-US" sz="2600" dirty="0"/>
              <a:t>enthalpy associated with breaking one mole of a particular bond in a gaseous substance.</a:t>
            </a:r>
          </a:p>
        </p:txBody>
      </p:sp>
      <p:pic>
        <p:nvPicPr>
          <p:cNvPr id="4" name="Picture 3" descr="Two chlorine atoms are single bonded together. The bond breaks, leaving two atoms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355273"/>
            <a:ext cx="5181600" cy="1520831"/>
          </a:xfrm>
          <a:prstGeom prst="rect">
            <a:avLst/>
          </a:prstGeom>
        </p:spPr>
      </p:pic>
      <p:pic>
        <p:nvPicPr>
          <p:cNvPr id="5" name="Picture 4" descr="A central carbon is single bonded to four hydrogens. The bonds break, leaving five atoms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4114800"/>
            <a:ext cx="5504857" cy="222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97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2" action="ppaction://hlinksldjump"/>
              </a:rPr>
              <a:t>Potential Energy Diagram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8686800" cy="586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>
                <a:latin typeface="Comic Sans MS" pitchFamily="66" charset="0"/>
              </a:rPr>
              <a:t>The overall energy term involved is due to the net potential energy, which results from the attractive &amp; repulsive forces between charged particles, and the Kinetic energy due to the motion of the electrons.</a:t>
            </a:r>
          </a:p>
          <a:p>
            <a:pPr>
              <a:lnSpc>
                <a:spcPct val="80000"/>
              </a:lnSpc>
            </a:pPr>
            <a:endParaRPr lang="en-US" sz="2800" b="1" dirty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Comic Sans MS" pitchFamily="66" charset="0"/>
              </a:rPr>
              <a:t>The zero point energy is defined as where the atoms are at infinite separation.</a:t>
            </a:r>
          </a:p>
          <a:p>
            <a:pPr>
              <a:lnSpc>
                <a:spcPct val="80000"/>
              </a:lnSpc>
            </a:pPr>
            <a:endParaRPr lang="en-US" sz="2800" b="1" dirty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Comic Sans MS" pitchFamily="66" charset="0"/>
              </a:rPr>
              <a:t>At very short distances the energy rises steeply due to the repulsive forces that exist when atoms are close together.</a:t>
            </a:r>
          </a:p>
          <a:p>
            <a:pPr>
              <a:lnSpc>
                <a:spcPct val="80000"/>
              </a:lnSpc>
            </a:pPr>
            <a:endParaRPr lang="en-US" sz="2800" b="1" dirty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Comic Sans MS" pitchFamily="66" charset="0"/>
              </a:rPr>
              <a:t>The bond length is at a distance where the system has minimal energy.</a:t>
            </a:r>
          </a:p>
        </p:txBody>
      </p:sp>
    </p:spTree>
    <p:extLst>
      <p:ext uri="{BB962C8B-B14F-4D97-AF65-F5344CB8AC3E}">
        <p14:creationId xmlns:p14="http://schemas.microsoft.com/office/powerpoint/2010/main" val="208485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3" name="Picture 5" descr="Morsecur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744538"/>
            <a:ext cx="6781800" cy="519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34200" y="6324600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3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80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567" y="63795"/>
            <a:ext cx="8229600" cy="8382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</a:rPr>
              <a:t>Bond </a:t>
            </a:r>
            <a:r>
              <a:rPr lang="en-US" dirty="0" smtClean="0">
                <a:latin typeface="Times New Roman" panose="02020603050405020304" pitchFamily="18" charset="0"/>
              </a:rPr>
              <a:t>Enthalpy</a:t>
            </a:r>
            <a:endParaRPr lang="en-US" sz="2000" b="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91600" cy="1752600"/>
          </a:xfrm>
        </p:spPr>
        <p:txBody>
          <a:bodyPr>
            <a:noAutofit/>
          </a:bodyPr>
          <a:lstStyle/>
          <a:p>
            <a:r>
              <a:rPr lang="en-US" sz="2400" b="1" dirty="0"/>
              <a:t>The bond enthalpy is always positive because energy is required to break chemical bonds</a:t>
            </a:r>
            <a:r>
              <a:rPr lang="en-US" sz="2400" b="1" dirty="0" smtClean="0"/>
              <a:t>.</a:t>
            </a:r>
            <a:endParaRPr lang="en-US" sz="2400" b="1" dirty="0"/>
          </a:p>
          <a:p>
            <a:r>
              <a:rPr lang="en-US" sz="2400" b="1" dirty="0"/>
              <a:t>Energy is always released when a bond forms between gaseous fragments.</a:t>
            </a:r>
          </a:p>
          <a:p>
            <a:r>
              <a:rPr lang="en-US" sz="2400" b="1" dirty="0"/>
              <a:t>The greater the bond enthalpy, the stronger the bond.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971800"/>
            <a:ext cx="7645400" cy="3687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414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/>
          <a:lstStyle/>
          <a:p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BOND LENGTH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85800"/>
            <a:ext cx="85344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>
                <a:latin typeface="Comic Sans MS" pitchFamily="66" charset="0"/>
              </a:rPr>
              <a:t>“THE DISTANCE BETWEEN NUCLEI AT ITS MINIMUM ENERGY.</a:t>
            </a:r>
          </a:p>
          <a:p>
            <a:pPr>
              <a:lnSpc>
                <a:spcPct val="90000"/>
              </a:lnSpc>
            </a:pPr>
            <a:endParaRPr lang="en-US" sz="2400" b="1" dirty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Comic Sans MS" pitchFamily="66" charset="0"/>
              </a:rPr>
              <a:t>In order to break covalent bonds the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BOND DISSOCIATION ENERGY</a:t>
            </a:r>
            <a:r>
              <a:rPr lang="en-US" sz="2400" b="1" dirty="0">
                <a:latin typeface="Comic Sans MS" pitchFamily="66" charset="0"/>
              </a:rPr>
              <a:t> must be added to the system.</a:t>
            </a:r>
          </a:p>
          <a:p>
            <a:pPr>
              <a:lnSpc>
                <a:spcPct val="90000"/>
              </a:lnSpc>
            </a:pPr>
            <a:endParaRPr lang="en-US" sz="2400" b="1" dirty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Comic Sans MS" pitchFamily="66" charset="0"/>
              </a:rPr>
              <a:t>In general the larger the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BDE</a:t>
            </a:r>
            <a:r>
              <a:rPr lang="en-US" sz="2400" b="1" dirty="0">
                <a:latin typeface="Comic Sans MS" pitchFamily="66" charset="0"/>
              </a:rPr>
              <a:t>, the stronger the bond.</a:t>
            </a:r>
          </a:p>
          <a:p>
            <a:pPr>
              <a:lnSpc>
                <a:spcPct val="90000"/>
              </a:lnSpc>
            </a:pPr>
            <a:endParaRPr lang="en-US" sz="2400" b="1" dirty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Comic Sans MS" pitchFamily="66" charset="0"/>
              </a:rPr>
              <a:t>Average bond lengths can be estimated by using the trends in the periodic table.</a:t>
            </a:r>
          </a:p>
          <a:p>
            <a:pPr>
              <a:lnSpc>
                <a:spcPct val="90000"/>
              </a:lnSpc>
            </a:pPr>
            <a:endParaRPr lang="en-US" sz="2400" b="1" dirty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Comic Sans MS" pitchFamily="66" charset="0"/>
              </a:rPr>
              <a:t>C-C  1.54 A     C=C  1.34 A     C</a:t>
            </a:r>
            <a:r>
              <a:rPr lang="el-GR" sz="2400" b="1" dirty="0">
                <a:cs typeface="Times New Roman" pitchFamily="18" charset="0"/>
              </a:rPr>
              <a:t>≡</a:t>
            </a:r>
            <a:r>
              <a:rPr lang="en-US" sz="2400" b="1" dirty="0">
                <a:latin typeface="Comic Sans MS" pitchFamily="66" charset="0"/>
              </a:rPr>
              <a:t>C    1.20 A</a:t>
            </a:r>
          </a:p>
        </p:txBody>
      </p:sp>
    </p:spTree>
    <p:extLst>
      <p:ext uri="{BB962C8B-B14F-4D97-AF65-F5344CB8AC3E}">
        <p14:creationId xmlns:p14="http://schemas.microsoft.com/office/powerpoint/2010/main" val="190632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269875"/>
            <a:ext cx="8991600" cy="658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2800" b="1" u="sng" dirty="0">
                <a:solidFill>
                  <a:srgbClr val="800080"/>
                </a:solidFill>
                <a:latin typeface="Comic Sans MS" pitchFamily="66" charset="0"/>
              </a:rPr>
              <a:t>Bond Energy (also called Enthalpy)  </a:t>
            </a:r>
            <a:r>
              <a:rPr lang="en-US" sz="2800" b="1" u="sng" dirty="0">
                <a:latin typeface="Comic Sans MS" pitchFamily="66" charset="0"/>
              </a:rPr>
              <a:t>BDE</a:t>
            </a:r>
          </a:p>
          <a:p>
            <a:r>
              <a:rPr lang="en-US" b="1" dirty="0">
                <a:solidFill>
                  <a:srgbClr val="800080"/>
                </a:solidFill>
                <a:latin typeface="Comic Sans MS" pitchFamily="66" charset="0"/>
              </a:rPr>
              <a:t>“the difference between the standard molar enthalpies of a molecule X-Y and its fragments X and Y”.</a:t>
            </a:r>
            <a:r>
              <a:rPr lang="en-US" sz="2800" b="1" dirty="0">
                <a:solidFill>
                  <a:srgbClr val="800080"/>
                </a:solidFill>
                <a:latin typeface="Comic Sans MS" pitchFamily="66" charset="0"/>
              </a:rPr>
              <a:t>  </a:t>
            </a:r>
            <a:r>
              <a:rPr lang="en-US" sz="1400" b="1" i="1" u="sng" dirty="0">
                <a:solidFill>
                  <a:schemeClr val="tx2"/>
                </a:solidFill>
                <a:latin typeface="Comic Sans MS" pitchFamily="66" charset="0"/>
              </a:rPr>
              <a:t>NOTE</a:t>
            </a:r>
            <a:r>
              <a:rPr lang="en-US" sz="1400" b="1" dirty="0">
                <a:solidFill>
                  <a:schemeClr val="tx2"/>
                </a:solidFill>
                <a:latin typeface="Comic Sans MS" pitchFamily="66" charset="0"/>
              </a:rPr>
              <a:t>: </a:t>
            </a:r>
            <a:r>
              <a:rPr lang="en-US" sz="1400" b="1" i="1" dirty="0">
                <a:solidFill>
                  <a:schemeClr val="tx2"/>
                </a:solidFill>
                <a:latin typeface="Comic Sans MS" pitchFamily="66" charset="0"/>
              </a:rPr>
              <a:t>This is an APPROXIMATION</a:t>
            </a:r>
            <a:r>
              <a:rPr lang="en-US" sz="1400" b="1" dirty="0">
                <a:solidFill>
                  <a:schemeClr val="tx2"/>
                </a:solidFill>
                <a:latin typeface="Comic Sans MS" pitchFamily="66" charset="0"/>
              </a:rPr>
              <a:t>!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 </a:t>
            </a:r>
          </a:p>
          <a:p>
            <a:endParaRPr lang="en-US" sz="1000" b="1" dirty="0">
              <a:solidFill>
                <a:schemeClr val="tx2"/>
              </a:solidFill>
              <a:latin typeface="Comic Sans MS" pitchFamily="66" charset="0"/>
            </a:endParaRPr>
          </a:p>
          <a:p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BDE is the energy required to overcome the attraction between two atoms in a bond, it is related to the bond strength.   It is the standard enthalpy change for breaking a bond in 1 </a:t>
            </a:r>
            <a:r>
              <a:rPr lang="en-US" sz="2800" b="1" dirty="0" err="1">
                <a:solidFill>
                  <a:schemeClr val="tx2"/>
                </a:solidFill>
                <a:latin typeface="Comic Sans MS" pitchFamily="66" charset="0"/>
              </a:rPr>
              <a:t>mol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of gaseous molecules.</a:t>
            </a:r>
            <a:endParaRPr lang="en-US" sz="2800" b="1" dirty="0">
              <a:latin typeface="Comic Sans MS" pitchFamily="66" charset="0"/>
            </a:endParaRPr>
          </a:p>
          <a:p>
            <a:endParaRPr lang="en-US" sz="2800" b="1" dirty="0">
              <a:latin typeface="Comic Sans MS" pitchFamily="66" charset="0"/>
            </a:endParaRPr>
          </a:p>
          <a:p>
            <a:r>
              <a:rPr lang="en-US" sz="2800" b="1" dirty="0">
                <a:solidFill>
                  <a:srgbClr val="660066"/>
                </a:solidFill>
                <a:latin typeface="Comic Sans MS" pitchFamily="66" charset="0"/>
                <a:sym typeface="Symbol" pitchFamily="18" charset="2"/>
              </a:rPr>
              <a:t>	</a:t>
            </a:r>
            <a:r>
              <a:rPr lang="en-US" sz="2800" b="1" dirty="0">
                <a:solidFill>
                  <a:srgbClr val="660066"/>
                </a:solidFill>
                <a:latin typeface="Comic Sans MS" pitchFamily="66" charset="0"/>
              </a:rPr>
              <a:t>H</a:t>
            </a:r>
            <a:r>
              <a:rPr lang="en-US" sz="2800" b="1" dirty="0">
                <a:solidFill>
                  <a:srgbClr val="660066"/>
                </a:solidFill>
                <a:latin typeface="Comic Sans MS" pitchFamily="66" charset="0"/>
                <a:sym typeface="Symbol" pitchFamily="18" charset="2"/>
              </a:rPr>
              <a:t></a:t>
            </a:r>
            <a:r>
              <a:rPr lang="en-US" sz="2800" b="1" dirty="0">
                <a:solidFill>
                  <a:srgbClr val="660066"/>
                </a:solidFill>
                <a:latin typeface="Comic Sans MS" pitchFamily="66" charset="0"/>
              </a:rPr>
              <a:t> = </a:t>
            </a:r>
            <a:r>
              <a:rPr lang="en-US" sz="2800" b="1" dirty="0">
                <a:solidFill>
                  <a:srgbClr val="660066"/>
                </a:solidFill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2800" b="1" dirty="0">
                <a:solidFill>
                  <a:srgbClr val="660066"/>
                </a:solidFill>
                <a:latin typeface="Comic Sans MS" pitchFamily="66" charset="0"/>
              </a:rPr>
              <a:t>BE </a:t>
            </a:r>
            <a:r>
              <a:rPr lang="en-US" sz="2000" b="1" dirty="0">
                <a:solidFill>
                  <a:srgbClr val="660066"/>
                </a:solidFill>
                <a:latin typeface="Comic Sans MS" pitchFamily="66" charset="0"/>
              </a:rPr>
              <a:t>(bonds broken)</a:t>
            </a:r>
            <a:r>
              <a:rPr lang="en-US" sz="2800" b="1" dirty="0">
                <a:solidFill>
                  <a:srgbClr val="660066"/>
                </a:solidFill>
                <a:latin typeface="Comic Sans MS" pitchFamily="66" charset="0"/>
              </a:rPr>
              <a:t> – </a:t>
            </a:r>
            <a:r>
              <a:rPr lang="en-US" sz="2800" b="1" dirty="0">
                <a:solidFill>
                  <a:srgbClr val="660066"/>
                </a:solidFill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2800" b="1" dirty="0">
                <a:solidFill>
                  <a:srgbClr val="660066"/>
                </a:solidFill>
                <a:latin typeface="Comic Sans MS" pitchFamily="66" charset="0"/>
              </a:rPr>
              <a:t>BE </a:t>
            </a:r>
            <a:r>
              <a:rPr lang="en-US" sz="2000" b="1" dirty="0">
                <a:solidFill>
                  <a:srgbClr val="660066"/>
                </a:solidFill>
                <a:latin typeface="Comic Sans MS" pitchFamily="66" charset="0"/>
              </a:rPr>
              <a:t>(bonds made)</a:t>
            </a:r>
            <a:r>
              <a:rPr lang="en-US" sz="2800" b="1" dirty="0">
                <a:latin typeface="Comic Sans MS" pitchFamily="66" charset="0"/>
              </a:rPr>
              <a:t> </a:t>
            </a:r>
          </a:p>
          <a:p>
            <a:r>
              <a:rPr lang="en-US" sz="2800" b="1" dirty="0">
                <a:latin typeface="Comic Sans MS" pitchFamily="66" charset="0"/>
              </a:rPr>
              <a:t>If:</a:t>
            </a:r>
          </a:p>
          <a:p>
            <a:r>
              <a:rPr lang="en-US" sz="2800" b="1" dirty="0">
                <a:latin typeface="Comic Sans MS" pitchFamily="66" charset="0"/>
                <a:sym typeface="Symbol" pitchFamily="18" charset="2"/>
              </a:rPr>
              <a:t>		</a:t>
            </a:r>
            <a:r>
              <a:rPr lang="en-US" sz="2800" b="1" dirty="0" err="1">
                <a:latin typeface="Comic Sans MS" pitchFamily="66" charset="0"/>
              </a:rPr>
              <a:t>H</a:t>
            </a:r>
            <a:r>
              <a:rPr lang="en-US" sz="2800" b="1" dirty="0" err="1">
                <a:latin typeface="Comic Sans MS" pitchFamily="66" charset="0"/>
                <a:sym typeface="Symbol" pitchFamily="18" charset="2"/>
              </a:rPr>
              <a:t></a:t>
            </a:r>
            <a:r>
              <a:rPr lang="en-US" sz="2800" b="1" baseline="-25000" dirty="0" err="1">
                <a:latin typeface="Comic Sans MS" pitchFamily="66" charset="0"/>
                <a:sym typeface="Symbol" pitchFamily="18" charset="2"/>
              </a:rPr>
              <a:t>break</a:t>
            </a:r>
            <a:r>
              <a:rPr lang="en-US" sz="2800" b="1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800" b="1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&gt; 0   endothermic</a:t>
            </a:r>
          </a:p>
          <a:p>
            <a:endParaRPr lang="en-US" sz="2000" b="1" dirty="0">
              <a:latin typeface="Comic Sans MS" pitchFamily="66" charset="0"/>
              <a:cs typeface="Times New Roman" pitchFamily="18" charset="0"/>
              <a:sym typeface="Symbol" pitchFamily="18" charset="2"/>
            </a:endParaRPr>
          </a:p>
          <a:p>
            <a:r>
              <a:rPr lang="en-US" sz="2800" b="1" dirty="0">
                <a:latin typeface="Comic Sans MS" pitchFamily="66" charset="0"/>
                <a:sym typeface="Symbol" pitchFamily="18" charset="2"/>
              </a:rPr>
              <a:t>		</a:t>
            </a:r>
            <a:r>
              <a:rPr lang="en-US" sz="2800" b="1" dirty="0" err="1">
                <a:latin typeface="Comic Sans MS" pitchFamily="66" charset="0"/>
              </a:rPr>
              <a:t>H</a:t>
            </a:r>
            <a:r>
              <a:rPr lang="en-US" sz="2800" b="1" dirty="0" err="1">
                <a:latin typeface="Comic Sans MS" pitchFamily="66" charset="0"/>
                <a:sym typeface="Symbol" pitchFamily="18" charset="2"/>
              </a:rPr>
              <a:t></a:t>
            </a:r>
            <a:r>
              <a:rPr lang="en-US" sz="2800" b="1" baseline="-25000" dirty="0" err="1">
                <a:latin typeface="Comic Sans MS" pitchFamily="66" charset="0"/>
                <a:sym typeface="Symbol" pitchFamily="18" charset="2"/>
              </a:rPr>
              <a:t>formation</a:t>
            </a:r>
            <a:r>
              <a:rPr lang="en-US" sz="2800" b="1" dirty="0">
                <a:latin typeface="Comic Sans MS" pitchFamily="66" charset="0"/>
                <a:sym typeface="Symbol" pitchFamily="18" charset="2"/>
              </a:rPr>
              <a:t>   0   exothermic</a:t>
            </a:r>
          </a:p>
        </p:txBody>
      </p:sp>
    </p:spTree>
    <p:extLst>
      <p:ext uri="{BB962C8B-B14F-4D97-AF65-F5344CB8AC3E}">
        <p14:creationId xmlns:p14="http://schemas.microsoft.com/office/powerpoint/2010/main" val="137831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STEP 1:  Drawing Lewis Structures</a:t>
            </a:r>
          </a:p>
        </p:txBody>
      </p:sp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533400" y="3352800"/>
            <a:ext cx="8382000" cy="323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28650" indent="-4000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	</a:t>
            </a:r>
            <a:r>
              <a:rPr lang="en-US" b="1">
                <a:latin typeface="Arial" pitchFamily="34" charset="0"/>
              </a:rPr>
              <a:t>Rules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>
                <a:latin typeface="Arial" pitchFamily="34" charset="0"/>
              </a:rPr>
              <a:t>A hydrogen atom always forms one bond. Hydrogen is always a terminal atom in a Lewis diagram – an atom that is bonded to only one other atom.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>
                <a:latin typeface="Arial" pitchFamily="34" charset="0"/>
              </a:rPr>
              <a:t>A carbon atom normally forms four bonds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>
                <a:latin typeface="Arial" pitchFamily="34" charset="0"/>
              </a:rPr>
              <a:t>When several carbon atoms appear in the same molecule, the are often bonded to each other.</a:t>
            </a:r>
          </a:p>
        </p:txBody>
      </p:sp>
      <p:sp>
        <p:nvSpPr>
          <p:cNvPr id="39940" name="Text Box 6"/>
          <p:cNvSpPr txBox="1">
            <a:spLocks noChangeArrowheads="1"/>
          </p:cNvSpPr>
          <p:nvPr/>
        </p:nvSpPr>
        <p:spPr bwMode="auto">
          <a:xfrm>
            <a:off x="304800" y="1371600"/>
            <a:ext cx="8686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085850" indent="-10858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latin typeface="Arial" pitchFamily="34" charset="0"/>
              </a:rPr>
              <a:t>Step 1:  Calculate the total number of valence electrons in the molecule or ion</a:t>
            </a:r>
          </a:p>
          <a:p>
            <a:pPr eaLnBrk="1" hangingPunct="1"/>
            <a:r>
              <a:rPr lang="en-US">
                <a:latin typeface="Arial" pitchFamily="34" charset="0"/>
              </a:rPr>
              <a:t>Step 2:  Determine the central atom(s) of the molecule or ion – usually it’s the least electronegative atom.</a:t>
            </a:r>
          </a:p>
          <a:p>
            <a:pPr eaLnBrk="1" hangingPunct="1"/>
            <a:r>
              <a:rPr lang="en-US">
                <a:latin typeface="Arial" pitchFamily="34" charset="0"/>
              </a:rPr>
              <a:t>Step 3:  Draw a tentative diagram for the molecule or ion.</a:t>
            </a:r>
          </a:p>
        </p:txBody>
      </p:sp>
    </p:spTree>
    <p:extLst>
      <p:ext uri="{BB962C8B-B14F-4D97-AF65-F5344CB8AC3E}">
        <p14:creationId xmlns:p14="http://schemas.microsoft.com/office/powerpoint/2010/main" val="72690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1" descr="13p361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2"/>
          <a:stretch>
            <a:fillRect/>
          </a:stretch>
        </p:blipFill>
        <p:spPr bwMode="auto">
          <a:xfrm>
            <a:off x="609600" y="557213"/>
            <a:ext cx="317182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63" name="Rectangle 3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096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22"/>
          <a:stretch>
            <a:fillRect/>
          </a:stretch>
        </p:blipFill>
        <p:spPr bwMode="auto">
          <a:xfrm>
            <a:off x="5329238" y="930275"/>
            <a:ext cx="2911475" cy="199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65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81"/>
          <a:stretch>
            <a:fillRect/>
          </a:stretch>
        </p:blipFill>
        <p:spPr bwMode="auto">
          <a:xfrm>
            <a:off x="3325813" y="3886200"/>
            <a:ext cx="4006850" cy="2176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90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827</Words>
  <Application>Microsoft Office PowerPoint</Application>
  <PresentationFormat>On-screen Show (4:3)</PresentationFormat>
  <Paragraphs>92</Paragraphs>
  <Slides>15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Comic Sans MS</vt:lpstr>
      <vt:lpstr>Symbol</vt:lpstr>
      <vt:lpstr>Times New Roman</vt:lpstr>
      <vt:lpstr>Office Theme</vt:lpstr>
      <vt:lpstr>Equation</vt:lpstr>
      <vt:lpstr>BOND ENTHALPY</vt:lpstr>
      <vt:lpstr>Bond Enthalpy</vt:lpstr>
      <vt:lpstr>Potential Energy Diagram</vt:lpstr>
      <vt:lpstr>PowerPoint Presentation</vt:lpstr>
      <vt:lpstr>Bond Enthalpy</vt:lpstr>
      <vt:lpstr>BOND LENGTH</vt:lpstr>
      <vt:lpstr>PowerPoint Presentation</vt:lpstr>
      <vt:lpstr>STEP 1:  Drawing Lewis Structures</vt:lpstr>
      <vt:lpstr>PowerPoint Presentation</vt:lpstr>
      <vt:lpstr>Bond Enthalpies and Enthalpy of Reaction</vt:lpstr>
      <vt:lpstr>Bond Enthalpies and Enthalpy of Reaction</vt:lpstr>
      <vt:lpstr>PowerPoint Presentation</vt:lpstr>
      <vt:lpstr>Estimate the Enthalpy of the Following Reaction</vt:lpstr>
      <vt:lpstr>PowerPoint Presentation</vt:lpstr>
      <vt:lpstr>PowerPoint Presentation</vt:lpstr>
    </vt:vector>
  </TitlesOfParts>
  <Company>LACC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Acosta, Michael</dc:creator>
  <cp:lastModifiedBy>Boan, Terry A</cp:lastModifiedBy>
  <cp:revision>10</cp:revision>
  <dcterms:created xsi:type="dcterms:W3CDTF">2013-04-30T23:02:20Z</dcterms:created>
  <dcterms:modified xsi:type="dcterms:W3CDTF">2020-06-03T20:33:11Z</dcterms:modified>
</cp:coreProperties>
</file>