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5"/>
  </p:notesMasterIdLst>
  <p:sldIdLst>
    <p:sldId id="328" r:id="rId2"/>
    <p:sldId id="286" r:id="rId3"/>
    <p:sldId id="287" r:id="rId4"/>
    <p:sldId id="315" r:id="rId5"/>
    <p:sldId id="304" r:id="rId6"/>
    <p:sldId id="323" r:id="rId7"/>
    <p:sldId id="324" r:id="rId8"/>
    <p:sldId id="311" r:id="rId9"/>
    <p:sldId id="313" r:id="rId10"/>
    <p:sldId id="314" r:id="rId11"/>
    <p:sldId id="288" r:id="rId12"/>
    <p:sldId id="283" r:id="rId13"/>
    <p:sldId id="327" r:id="rId14"/>
    <p:sldId id="280" r:id="rId15"/>
    <p:sldId id="312" r:id="rId16"/>
    <p:sldId id="281" r:id="rId17"/>
    <p:sldId id="332" r:id="rId18"/>
    <p:sldId id="316" r:id="rId19"/>
    <p:sldId id="333" r:id="rId20"/>
    <p:sldId id="334" r:id="rId21"/>
    <p:sldId id="282" r:id="rId22"/>
    <p:sldId id="321" r:id="rId23"/>
    <p:sldId id="322" r:id="rId24"/>
    <p:sldId id="317" r:id="rId25"/>
    <p:sldId id="318" r:id="rId26"/>
    <p:sldId id="296" r:id="rId27"/>
    <p:sldId id="298" r:id="rId28"/>
    <p:sldId id="319" r:id="rId29"/>
    <p:sldId id="320" r:id="rId30"/>
    <p:sldId id="291" r:id="rId31"/>
    <p:sldId id="292" r:id="rId32"/>
    <p:sldId id="301" r:id="rId33"/>
    <p:sldId id="284" r:id="rId34"/>
    <p:sldId id="285" r:id="rId35"/>
    <p:sldId id="297" r:id="rId36"/>
    <p:sldId id="305" r:id="rId37"/>
    <p:sldId id="295" r:id="rId38"/>
    <p:sldId id="306" r:id="rId39"/>
    <p:sldId id="289" r:id="rId40"/>
    <p:sldId id="290" r:id="rId41"/>
    <p:sldId id="310" r:id="rId42"/>
    <p:sldId id="326" r:id="rId43"/>
    <p:sldId id="303" r:id="rId44"/>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0099"/>
    <a:srgbClr val="339933"/>
    <a:srgbClr val="800000"/>
    <a:srgbClr val="A50021"/>
    <a:srgbClr val="003300"/>
    <a:srgbClr val="669900"/>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0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0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7108"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0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0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0310B61-C26E-4536-92CE-C00F078C717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4687DEE-2E0D-47F6-87C1-EE191CDCE07C}"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832C846-1649-47E3-B842-E2C8EA580B1C}" type="slidenum">
              <a:rPr lang="en-US" altLang="en-US" sz="1200"/>
              <a:pPr/>
              <a:t>10</a:t>
            </a:fld>
            <a:endParaRPr lang="en-US" altLang="en-US" sz="120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9734D1-829F-4846-986C-83DD5EC4BDA2}" type="slidenum">
              <a:rPr lang="en-US" altLang="en-US" sz="1200"/>
              <a:pPr/>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1268209-A4DF-443E-A1D2-84A0E3A96EB2}" type="slidenum">
              <a:rPr lang="en-US" altLang="en-US" sz="1200"/>
              <a:pPr/>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1A87323-CC78-4737-862D-FA96F5EC9C3F}" type="slidenum">
              <a:rPr lang="en-US" altLang="en-US" sz="1200"/>
              <a:pPr/>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CE1D60C-0093-45DB-AC78-46F2192DDC02}" type="slidenum">
              <a:rPr lang="en-US" altLang="en-US" sz="1200"/>
              <a:pPr/>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1001631-A567-4DC8-AD10-BE9C30B94CCE}" type="slidenum">
              <a:rPr lang="en-US" altLang="en-US" sz="1200"/>
              <a:pPr/>
              <a:t>15</a:t>
            </a:fld>
            <a:endParaRPr lang="en-US" altLang="en-US" sz="120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3560CD8-5D8A-49E3-83D1-6C244BC4657A}" type="slidenum">
              <a:rPr lang="en-US" altLang="en-US" sz="1200"/>
              <a:pPr/>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83A7F33-2F62-4450-9AE0-C069E3E6FEA6}" type="slidenum">
              <a:rPr lang="en-US" altLang="en-US" sz="1200"/>
              <a:pPr/>
              <a:t>18</a:t>
            </a:fld>
            <a:endParaRPr lang="en-US" altLang="en-US" sz="120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smtClean="0"/>
          </a:p>
        </p:txBody>
      </p:sp>
      <p:sp>
        <p:nvSpPr>
          <p:cNvPr id="65540"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200" smtClean="0"/>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F3B147A-FD0C-46EA-B9E1-CD0213DA4633}" type="slidenum">
              <a:rPr lang="en-US" altLang="en-US" sz="1200"/>
              <a:pPr/>
              <a:t>20</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4B5B459-F2C2-463D-939B-B8E0F76C2058}" type="slidenum">
              <a:rPr lang="en-US" altLang="en-US" sz="1200"/>
              <a:pPr/>
              <a:t>21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E2ED999-A76C-4AE7-A8B5-2E02304BF5AC}" type="slidenum">
              <a:rPr lang="en-US" altLang="en-US" sz="1200"/>
              <a:pPr/>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34BDC24-81E1-4F85-B8AC-0CE2F1EE3E18}" type="slidenum">
              <a:rPr lang="en-US" altLang="en-US" sz="1200"/>
              <a:pPr/>
              <a:t>22</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47FE1E3-64F6-4BDE-88F7-70C1B481E21D}" type="slidenum">
              <a:rPr lang="en-US" altLang="en-US" sz="1200"/>
              <a:pPr/>
              <a:t>23</a:t>
            </a:fld>
            <a:endParaRPr lang="en-US" altLang="en-US" sz="1200"/>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F2E08A4-6B1D-4BC2-B240-DEDB1A0CCCD9}" type="slidenum">
              <a:rPr lang="en-US" altLang="en-US" sz="1200"/>
              <a:pPr/>
              <a:t>24</a:t>
            </a:fld>
            <a:endParaRPr lang="en-US" altLang="en-US" sz="1200"/>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E6C7634-3698-426C-8763-D2EC56490F8D}" type="slidenum">
              <a:rPr lang="en-US" altLang="en-US" sz="1200"/>
              <a:pPr/>
              <a:t>25</a:t>
            </a:fld>
            <a:endParaRPr lang="en-US" altLang="en-US" sz="1200"/>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03F5991-3CB6-475A-9008-CB0FC9772326}" type="slidenum">
              <a:rPr lang="en-US" altLang="en-US" sz="1200"/>
              <a:pPr/>
              <a:t>26</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9D47CBE-B716-4E80-8388-59CB7F3E073F}" type="slidenum">
              <a:rPr lang="en-US" altLang="en-US" sz="1200"/>
              <a:pPr/>
              <a:t>27</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84F1206-0A9E-4B01-A615-EA9DCC4C2CBC}" type="slidenum">
              <a:rPr lang="en-US" altLang="en-US" sz="1200"/>
              <a:pPr/>
              <a:t>28</a:t>
            </a:fld>
            <a:endParaRPr lang="en-US" altLang="en-US" sz="1200"/>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210E061-41A0-44D6-BF9A-3E39F6449605}" type="slidenum">
              <a:rPr lang="en-US" altLang="en-US" sz="1200"/>
              <a:pPr/>
              <a:t>29</a:t>
            </a:fld>
            <a:endParaRPr lang="en-US" altLang="en-US" sz="1200"/>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7D97238-81EF-45B2-A504-5405A1433E4E}" type="slidenum">
              <a:rPr lang="en-US" altLang="en-US" sz="1200"/>
              <a:pPr/>
              <a:t>30</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C30922C-39BD-4D06-A9BA-A59D73DA5A37}" type="slidenum">
              <a:rPr lang="en-US" altLang="en-US" sz="1200"/>
              <a:pPr/>
              <a:t>31</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7026D61-EA63-4BF4-AAEC-97F72BC527A9}" type="slidenum">
              <a:rPr lang="en-US" altLang="en-US" sz="1200"/>
              <a:pPr/>
              <a:t>3</a:t>
            </a:fld>
            <a:endParaRPr lang="en-US" alt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3263401-B529-4D2B-AAC6-9F69DF914C4F}" type="slidenum">
              <a:rPr lang="en-US" altLang="en-US" sz="1200"/>
              <a:pPr/>
              <a:t>32</a:t>
            </a:fld>
            <a:endParaRPr lang="en-US" altLang="en-US" sz="1200"/>
          </a:p>
        </p:txBody>
      </p:sp>
      <p:sp>
        <p:nvSpPr>
          <p:cNvPr id="77827" name="Rectangle 2"/>
          <p:cNvSpPr>
            <a:spLocks noRot="1" noChangeArrowheads="1" noTextEdit="1"/>
          </p:cNvSpPr>
          <p:nvPr>
            <p:ph type="sldImg"/>
          </p:nvPr>
        </p:nvSpPr>
        <p:spPr>
          <a:xfrm>
            <a:off x="1104900" y="698500"/>
            <a:ext cx="4648200" cy="3486150"/>
          </a:xfrm>
          <a:ln/>
        </p:spPr>
      </p:sp>
      <p:sp>
        <p:nvSpPr>
          <p:cNvPr id="77828" name="Rectangle 3"/>
          <p:cNvSpPr>
            <a:spLocks noGrp="1" noChangeArrowheads="1"/>
          </p:cNvSpPr>
          <p:nvPr>
            <p:ph type="body" idx="1"/>
          </p:nvPr>
        </p:nvSpPr>
        <p:spPr>
          <a:xfrm>
            <a:off x="912813" y="4416425"/>
            <a:ext cx="5032375"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4" rIns="91426" bIns="45714"/>
          <a:lstStyle/>
          <a:p>
            <a:endParaRPr lang="el-GR" altLang="en-US" smtClean="0">
              <a:solidFill>
                <a:srgbClr val="000000"/>
              </a:solidFill>
              <a:cs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09F6A33-4EB7-441C-B318-E713661607CC}" type="slidenum">
              <a:rPr lang="en-US" altLang="en-US" sz="1200"/>
              <a:pPr/>
              <a:t>33</a:t>
            </a:fld>
            <a:endParaRPr lang="en-US" alt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7F49B98-27DC-4F09-B477-C047813F4DDE}" type="slidenum">
              <a:rPr lang="en-US" altLang="en-US" sz="1200"/>
              <a:pPr/>
              <a:t>34</a:t>
            </a:fld>
            <a:endParaRPr lang="en-US" altLang="en-US"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756C787-72A4-47FF-B246-43C3A1AFD310}" type="slidenum">
              <a:rPr lang="en-US" altLang="en-US" sz="1200"/>
              <a:pPr/>
              <a:t>35</a:t>
            </a:fld>
            <a:endParaRPr lang="en-US" altLang="en-US"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1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15E0C04-C8D5-4821-BB77-6D603D487FB3}" type="slidenum">
              <a:rPr lang="en-US" altLang="en-US" sz="1200"/>
              <a:pPr/>
              <a:t>36</a:t>
            </a:fld>
            <a:endParaRPr lang="en-US" altLang="en-US" sz="12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2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88512FC-E21A-4857-B2CA-7CD0FF17F556}" type="slidenum">
              <a:rPr lang="en-US" altLang="en-US" sz="1200"/>
              <a:pPr/>
              <a:t>37</a:t>
            </a:fld>
            <a:endParaRPr lang="en-US" altLang="en-US"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03113AD-A43E-44C8-99A4-48DF9A4C826B}" type="slidenum">
              <a:rPr lang="en-US" altLang="en-US" sz="1200"/>
              <a:pPr/>
              <a:t>38</a:t>
            </a:fld>
            <a:endParaRPr lang="en-US" altLang="en-US"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4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6E72986-7CFC-4F3B-89A0-AA676F4CB4A7}" type="slidenum">
              <a:rPr lang="en-US" altLang="en-US" sz="1200"/>
              <a:pPr/>
              <a:t>39</a:t>
            </a:fld>
            <a:endParaRPr lang="en-US" altLang="en-US" sz="12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6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BD7BBC1-AB62-4787-A969-EA783EB3EF5B}" type="slidenum">
              <a:rPr lang="en-US" altLang="en-US" sz="1200"/>
              <a:pPr/>
              <a:t>40</a:t>
            </a:fld>
            <a:endParaRPr lang="en-US" altLang="en-US" sz="12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0A97658-F02D-49B2-88F1-5599808C557F}" type="slidenum">
              <a:rPr lang="en-US" altLang="en-US" sz="1200"/>
              <a:pPr/>
              <a:t>41</a:t>
            </a:fld>
            <a:endParaRPr lang="en-US" altLang="en-US" sz="1200"/>
          </a:p>
        </p:txBody>
      </p:sp>
      <p:sp>
        <p:nvSpPr>
          <p:cNvPr id="87043" name="Rectangle 2"/>
          <p:cNvSpPr>
            <a:spLocks noRot="1" noChangeArrowheads="1" noTextEdit="1"/>
          </p:cNvSpPr>
          <p:nvPr>
            <p:ph type="sldImg"/>
          </p:nvPr>
        </p:nvSpPr>
        <p:spPr>
          <a:xfrm>
            <a:off x="1104900" y="698500"/>
            <a:ext cx="4648200" cy="3486150"/>
          </a:xfrm>
          <a:ln/>
        </p:spPr>
      </p:sp>
      <p:sp>
        <p:nvSpPr>
          <p:cNvPr id="87044" name="Rectangle 3"/>
          <p:cNvSpPr>
            <a:spLocks noGrp="1" noChangeArrowheads="1"/>
          </p:cNvSpPr>
          <p:nvPr>
            <p:ph type="body" idx="1"/>
          </p:nvPr>
        </p:nvSpPr>
        <p:spPr>
          <a:xfrm>
            <a:off x="912813" y="4416425"/>
            <a:ext cx="5032375"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4" rIns="91426" bIns="45714"/>
          <a:lstStyle/>
          <a:p>
            <a:endParaRPr lang="el-GR" altLang="en-US" smtClean="0">
              <a:solidFill>
                <a:srgbClr val="000000"/>
              </a:solidFill>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E79F077-5EFA-4A9D-B145-DD04EAACAED5}" type="slidenum">
              <a:rPr lang="en-US" altLang="en-US" sz="1200"/>
              <a:pPr/>
              <a:t>4</a:t>
            </a:fld>
            <a:endParaRPr lang="en-US" altLang="en-US" sz="120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85FA3B0-EC29-49D4-B6F4-D6E953B9E361}" type="slidenum">
              <a:rPr lang="en-US" altLang="en-US" sz="1200"/>
              <a:pPr/>
              <a:t>42</a:t>
            </a:fld>
            <a:endParaRPr lang="en-US" altLang="en-US" sz="1200"/>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176E19D-98AA-456D-83A7-F0FA08F3690F}" type="slidenum">
              <a:rPr lang="en-US" altLang="en-US" sz="1200"/>
              <a:pPr/>
              <a:t>43</a:t>
            </a:fld>
            <a:endParaRPr lang="en-US" altLang="en-US" sz="1200"/>
          </a:p>
        </p:txBody>
      </p:sp>
      <p:sp>
        <p:nvSpPr>
          <p:cNvPr id="89091" name="Rectangle 2"/>
          <p:cNvSpPr>
            <a:spLocks noRot="1" noChangeArrowheads="1" noTextEdit="1"/>
          </p:cNvSpPr>
          <p:nvPr>
            <p:ph type="sldImg"/>
          </p:nvPr>
        </p:nvSpPr>
        <p:spPr>
          <a:xfrm>
            <a:off x="1104900" y="698500"/>
            <a:ext cx="4648200" cy="3486150"/>
          </a:xfrm>
          <a:ln/>
        </p:spPr>
      </p:sp>
      <p:sp>
        <p:nvSpPr>
          <p:cNvPr id="89092" name="Rectangle 3"/>
          <p:cNvSpPr>
            <a:spLocks noGrp="1" noChangeArrowheads="1"/>
          </p:cNvSpPr>
          <p:nvPr>
            <p:ph type="body" idx="1"/>
          </p:nvPr>
        </p:nvSpPr>
        <p:spPr>
          <a:xfrm>
            <a:off x="912813" y="4416425"/>
            <a:ext cx="5032375"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4" rIns="91426" bIns="45714"/>
          <a:lstStyle/>
          <a:p>
            <a:endParaRPr lang="el-GR" altLang="en-US" smtClean="0">
              <a:solidFill>
                <a:srgbClr val="000000"/>
              </a:solidFill>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1A0FE62-5002-498B-AC30-558145D987A9}" type="slidenum">
              <a:rPr lang="en-US" altLang="en-US" sz="1200"/>
              <a:pPr/>
              <a:t>5</a:t>
            </a:fld>
            <a:endParaRPr lang="en-US" altLang="en-US" sz="1200"/>
          </a:p>
        </p:txBody>
      </p:sp>
      <p:sp>
        <p:nvSpPr>
          <p:cNvPr id="52227" name="Rectangle 2"/>
          <p:cNvSpPr>
            <a:spLocks noRot="1" noChangeArrowheads="1" noTextEdit="1"/>
          </p:cNvSpPr>
          <p:nvPr>
            <p:ph type="sldImg"/>
          </p:nvPr>
        </p:nvSpPr>
        <p:spPr>
          <a:xfrm>
            <a:off x="1104900" y="698500"/>
            <a:ext cx="4648200" cy="3486150"/>
          </a:xfrm>
          <a:ln/>
        </p:spPr>
      </p:sp>
      <p:sp>
        <p:nvSpPr>
          <p:cNvPr id="52228" name="Rectangle 3"/>
          <p:cNvSpPr>
            <a:spLocks noGrp="1" noChangeArrowheads="1"/>
          </p:cNvSpPr>
          <p:nvPr>
            <p:ph type="body" idx="1"/>
          </p:nvPr>
        </p:nvSpPr>
        <p:spPr>
          <a:xfrm>
            <a:off x="912813" y="4416425"/>
            <a:ext cx="5032375"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4" rIns="91426" bIns="45714"/>
          <a:lstStyle/>
          <a:p>
            <a:endParaRPr lang="el-GR" altLang="en-US" smtClean="0">
              <a:solidFill>
                <a:srgbClr val="000000"/>
              </a:solidFill>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3CBD349-6798-4901-91D7-FB9EACB81C2A}" type="slidenum">
              <a:rPr lang="en-US" altLang="en-US" sz="1200"/>
              <a:pPr/>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7136613-457B-4329-94D5-1A164E9CD963}" type="slidenum">
              <a:rPr lang="en-US" altLang="en-US" sz="1200"/>
              <a:pPr/>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0FC692C-3A99-48A9-8BBB-4059CE62DD95}" type="slidenum">
              <a:rPr lang="en-US" altLang="en-US" sz="1200"/>
              <a:pPr/>
              <a:t>8</a:t>
            </a:fld>
            <a:endParaRPr lang="en-US" altLang="en-US" sz="120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3BAED5E-4AF6-4092-BC6B-8466796C2F10}" type="slidenum">
              <a:rPr lang="en-US" altLang="en-US" sz="1200"/>
              <a:pPr/>
              <a:t>9</a:t>
            </a:fld>
            <a:endParaRPr lang="en-US" altLang="en-US" sz="120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0A460CA-20C8-4C78-9B4A-41D178C0B8E0}" type="slidenum">
              <a:rPr lang="en-US" altLang="en-US"/>
              <a:pPr/>
              <a:t>‹#›</a:t>
            </a:fld>
            <a:endParaRPr lang="en-US" altLang="en-US"/>
          </a:p>
        </p:txBody>
      </p:sp>
    </p:spTree>
    <p:extLst>
      <p:ext uri="{BB962C8B-B14F-4D97-AF65-F5344CB8AC3E}">
        <p14:creationId xmlns:p14="http://schemas.microsoft.com/office/powerpoint/2010/main" val="1433776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18F4AAA-FDAA-44FF-AFFC-7078785255B8}" type="slidenum">
              <a:rPr lang="en-US" altLang="en-US"/>
              <a:pPr/>
              <a:t>‹#›</a:t>
            </a:fld>
            <a:endParaRPr lang="en-US" altLang="en-US"/>
          </a:p>
        </p:txBody>
      </p:sp>
    </p:spTree>
    <p:extLst>
      <p:ext uri="{BB962C8B-B14F-4D97-AF65-F5344CB8AC3E}">
        <p14:creationId xmlns:p14="http://schemas.microsoft.com/office/powerpoint/2010/main" val="1979784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8CE23D5-96B8-456D-8F40-B3FB2C80E3AA}" type="slidenum">
              <a:rPr lang="en-US" altLang="en-US"/>
              <a:pPr/>
              <a:t>‹#›</a:t>
            </a:fld>
            <a:endParaRPr lang="en-US" altLang="en-US"/>
          </a:p>
        </p:txBody>
      </p:sp>
    </p:spTree>
    <p:extLst>
      <p:ext uri="{BB962C8B-B14F-4D97-AF65-F5344CB8AC3E}">
        <p14:creationId xmlns:p14="http://schemas.microsoft.com/office/powerpoint/2010/main" val="2526358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114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a:xfrm>
            <a:off x="93663" y="6172200"/>
            <a:ext cx="8596312" cy="234950"/>
          </a:xfrm>
        </p:spPr>
        <p:txBody>
          <a:bodyPr/>
          <a:lstStyle>
            <a:lvl1pPr>
              <a:defRPr dirty="0"/>
            </a:lvl1pPr>
          </a:lstStyle>
          <a:p>
            <a:pPr>
              <a:defRPr/>
            </a:pPr>
            <a:endParaRPr lang="en-US"/>
          </a:p>
        </p:txBody>
      </p:sp>
      <p:sp>
        <p:nvSpPr>
          <p:cNvPr id="5" name="Date Placeholder 3"/>
          <p:cNvSpPr>
            <a:spLocks noGrp="1"/>
          </p:cNvSpPr>
          <p:nvPr>
            <p:ph type="dt" sz="half" idx="11"/>
          </p:nvPr>
        </p:nvSpPr>
        <p:spPr/>
        <p:txBody>
          <a:bodyPr/>
          <a:lstStyle>
            <a:lvl1pPr>
              <a:defRPr smtClean="0"/>
            </a:lvl1pPr>
          </a:lstStyle>
          <a:p>
            <a:pPr>
              <a:defRPr/>
            </a:pPr>
            <a:fld id="{7A06D1BD-173F-41D2-8EC3-ADA71BC03845}" type="datetimeFigureOut">
              <a:rPr lang="en-US"/>
              <a:pPr>
                <a:defRPr/>
              </a:pPr>
              <a:t>6/4/2020</a:t>
            </a:fld>
            <a:endParaRPr lang="en-US" dirty="0"/>
          </a:p>
        </p:txBody>
      </p:sp>
      <p:sp>
        <p:nvSpPr>
          <p:cNvPr id="6" name="Slide Number Placeholder 5"/>
          <p:cNvSpPr>
            <a:spLocks noGrp="1"/>
          </p:cNvSpPr>
          <p:nvPr>
            <p:ph type="sldNum" sz="quarter" idx="12"/>
          </p:nvPr>
        </p:nvSpPr>
        <p:spPr/>
        <p:txBody>
          <a:bodyPr/>
          <a:lstStyle>
            <a:lvl1pPr>
              <a:defRPr/>
            </a:lvl1pPr>
          </a:lstStyle>
          <a:p>
            <a:fld id="{2F6D6B70-CEE0-4FF1-B5D6-0503BF8DDCA4}" type="slidenum">
              <a:rPr lang="en-US" altLang="en-US"/>
              <a:pPr/>
              <a:t>‹#›</a:t>
            </a:fld>
            <a:endParaRPr lang="en-US" altLang="en-US"/>
          </a:p>
        </p:txBody>
      </p:sp>
    </p:spTree>
    <p:extLst>
      <p:ext uri="{BB962C8B-B14F-4D97-AF65-F5344CB8AC3E}">
        <p14:creationId xmlns:p14="http://schemas.microsoft.com/office/powerpoint/2010/main" val="233285850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7E15A64-F5EE-4B3A-9EFB-9B1D0B48B447}" type="slidenum">
              <a:rPr lang="en-US" altLang="en-US"/>
              <a:pPr/>
              <a:t>‹#›</a:t>
            </a:fld>
            <a:endParaRPr lang="en-US" altLang="en-US"/>
          </a:p>
        </p:txBody>
      </p:sp>
    </p:spTree>
    <p:extLst>
      <p:ext uri="{BB962C8B-B14F-4D97-AF65-F5344CB8AC3E}">
        <p14:creationId xmlns:p14="http://schemas.microsoft.com/office/powerpoint/2010/main" val="1144745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1E064C8-D91D-4677-888A-5A8DF0333228}" type="slidenum">
              <a:rPr lang="en-US" altLang="en-US"/>
              <a:pPr/>
              <a:t>‹#›</a:t>
            </a:fld>
            <a:endParaRPr lang="en-US" altLang="en-US"/>
          </a:p>
        </p:txBody>
      </p:sp>
    </p:spTree>
    <p:extLst>
      <p:ext uri="{BB962C8B-B14F-4D97-AF65-F5344CB8AC3E}">
        <p14:creationId xmlns:p14="http://schemas.microsoft.com/office/powerpoint/2010/main" val="3009836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7E05902-0136-4B39-BE90-C9512C88E5FE}" type="slidenum">
              <a:rPr lang="en-US" altLang="en-US"/>
              <a:pPr/>
              <a:t>‹#›</a:t>
            </a:fld>
            <a:endParaRPr lang="en-US" altLang="en-US"/>
          </a:p>
        </p:txBody>
      </p:sp>
    </p:spTree>
    <p:extLst>
      <p:ext uri="{BB962C8B-B14F-4D97-AF65-F5344CB8AC3E}">
        <p14:creationId xmlns:p14="http://schemas.microsoft.com/office/powerpoint/2010/main" val="1278286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65E8921-BC5F-41FF-8B74-21F067951FB6}" type="slidenum">
              <a:rPr lang="en-US" altLang="en-US"/>
              <a:pPr/>
              <a:t>‹#›</a:t>
            </a:fld>
            <a:endParaRPr lang="en-US" altLang="en-US"/>
          </a:p>
        </p:txBody>
      </p:sp>
    </p:spTree>
    <p:extLst>
      <p:ext uri="{BB962C8B-B14F-4D97-AF65-F5344CB8AC3E}">
        <p14:creationId xmlns:p14="http://schemas.microsoft.com/office/powerpoint/2010/main" val="1011383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A5A42B69-1726-4513-B592-10A753EEBD13}" type="slidenum">
              <a:rPr lang="en-US" altLang="en-US"/>
              <a:pPr/>
              <a:t>‹#›</a:t>
            </a:fld>
            <a:endParaRPr lang="en-US" altLang="en-US"/>
          </a:p>
        </p:txBody>
      </p:sp>
    </p:spTree>
    <p:extLst>
      <p:ext uri="{BB962C8B-B14F-4D97-AF65-F5344CB8AC3E}">
        <p14:creationId xmlns:p14="http://schemas.microsoft.com/office/powerpoint/2010/main" val="1225597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F74A15E9-7535-412D-B5CA-C7EB835D821D}" type="slidenum">
              <a:rPr lang="en-US" altLang="en-US"/>
              <a:pPr/>
              <a:t>‹#›</a:t>
            </a:fld>
            <a:endParaRPr lang="en-US" altLang="en-US"/>
          </a:p>
        </p:txBody>
      </p:sp>
    </p:spTree>
    <p:extLst>
      <p:ext uri="{BB962C8B-B14F-4D97-AF65-F5344CB8AC3E}">
        <p14:creationId xmlns:p14="http://schemas.microsoft.com/office/powerpoint/2010/main" val="3499454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8F5FCD3-D06E-4010-BDCC-E0A93DCAACDF}" type="slidenum">
              <a:rPr lang="en-US" altLang="en-US"/>
              <a:pPr/>
              <a:t>‹#›</a:t>
            </a:fld>
            <a:endParaRPr lang="en-US" altLang="en-US"/>
          </a:p>
        </p:txBody>
      </p:sp>
    </p:spTree>
    <p:extLst>
      <p:ext uri="{BB962C8B-B14F-4D97-AF65-F5344CB8AC3E}">
        <p14:creationId xmlns:p14="http://schemas.microsoft.com/office/powerpoint/2010/main" val="1520125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A1171D4-0643-4C1B-AB3E-4CAFF96588AB}" type="slidenum">
              <a:rPr lang="en-US" altLang="en-US"/>
              <a:pPr/>
              <a:t>‹#›</a:t>
            </a:fld>
            <a:endParaRPr lang="en-US" altLang="en-US"/>
          </a:p>
        </p:txBody>
      </p:sp>
    </p:spTree>
    <p:extLst>
      <p:ext uri="{BB962C8B-B14F-4D97-AF65-F5344CB8AC3E}">
        <p14:creationId xmlns:p14="http://schemas.microsoft.com/office/powerpoint/2010/main" val="147018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3DEBD6F-1B16-409C-A6D5-3297342A0AB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1.bin"/><Relationship Id="rId4" Type="http://schemas.openxmlformats.org/officeDocument/2006/relationships/slide" Target="slide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13.jpeg"/><Relationship Id="rId5" Type="http://schemas.openxmlformats.org/officeDocument/2006/relationships/image" Target="../media/image12.wmf"/><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15.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18.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117725" y="41275"/>
            <a:ext cx="48164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a:solidFill>
                  <a:srgbClr val="339933"/>
                </a:solidFill>
                <a:latin typeface="Comic Sans MS" panose="030F0702030302020204" pitchFamily="66" charset="0"/>
              </a:rPr>
              <a:t>IONIC RADIUS</a:t>
            </a:r>
            <a:endParaRPr lang="en-US" altLang="en-US" b="1">
              <a:solidFill>
                <a:srgbClr val="339933"/>
              </a:solidFill>
              <a:latin typeface="Comic Sans MS" panose="030F0702030302020204" pitchFamily="66" charset="0"/>
            </a:endParaRPr>
          </a:p>
        </p:txBody>
      </p:sp>
      <p:pic>
        <p:nvPicPr>
          <p:cNvPr id="3076" name="Picture 1" title="decorative picture"/>
          <p:cNvPicPr>
            <a:picLocks noChangeAspect="1"/>
          </p:cNvPicPr>
          <p:nvPr/>
        </p:nvPicPr>
        <p:blipFill>
          <a:blip r:embed="rId3">
            <a:extLst>
              <a:ext uri="{28A0092B-C50C-407E-A947-70E740481C1C}">
                <a14:useLocalDpi xmlns:a14="http://schemas.microsoft.com/office/drawing/2010/main" val="0"/>
              </a:ext>
            </a:extLst>
          </a:blip>
          <a:srcRect l="3699" r="3354" b="10388"/>
          <a:stretch>
            <a:fillRect/>
          </a:stretch>
        </p:blipFill>
        <p:spPr bwMode="auto">
          <a:xfrm>
            <a:off x="1588" y="-9525"/>
            <a:ext cx="9483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457200" y="300038"/>
            <a:ext cx="8380413" cy="461962"/>
          </a:xfrm>
          <a:prstGeom prst="rect">
            <a:avLst/>
          </a:prstGeom>
          <a:noFill/>
        </p:spPr>
        <p:txBody>
          <a:bodyPr wrap="none">
            <a:spAutoFit/>
          </a:bodyPr>
          <a:lstStyle/>
          <a:p>
            <a:pPr>
              <a:defRPr/>
            </a:pPr>
            <a:r>
              <a:rPr lang="en-US" b="1" dirty="0">
                <a:solidFill>
                  <a:schemeClr val="bg1">
                    <a:lumMod val="85000"/>
                  </a:schemeClr>
                </a:solidFill>
                <a:effectLst>
                  <a:outerShdw blurRad="38100" dist="38100" dir="2700000" algn="tl">
                    <a:srgbClr val="000000">
                      <a:alpha val="43137"/>
                    </a:srgbClr>
                  </a:outerShdw>
                </a:effectLst>
                <a:latin typeface="Rockwell Extra Bold" panose="02060903040505020403" pitchFamily="18" charset="0"/>
              </a:rPr>
              <a:t>WHY DO ATOMS BOND TO FORM COMPOUNDS?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8B61D7EB-2122-4D7D-ADC1-8C065CE58FAD}" type="slidenum">
              <a:rPr lang="en-US" altLang="en-US" sz="1400"/>
              <a:pPr algn="ctr"/>
              <a:t>10</a:t>
            </a:fld>
            <a:endParaRPr lang="en-US" altLang="en-US" sz="1400"/>
          </a:p>
        </p:txBody>
      </p:sp>
      <p:sp>
        <p:nvSpPr>
          <p:cNvPr id="12291" name="Rectangle 2"/>
          <p:cNvSpPr>
            <a:spLocks noGrp="1" noChangeArrowheads="1"/>
          </p:cNvSpPr>
          <p:nvPr>
            <p:ph type="title"/>
          </p:nvPr>
        </p:nvSpPr>
        <p:spPr>
          <a:xfrm>
            <a:off x="762000" y="304800"/>
            <a:ext cx="7772400" cy="838200"/>
          </a:xfrm>
        </p:spPr>
        <p:txBody>
          <a:bodyPr/>
          <a:lstStyle/>
          <a:p>
            <a:r>
              <a:rPr lang="en-US" altLang="en-US" smtClean="0"/>
              <a:t>Bonding</a:t>
            </a:r>
          </a:p>
        </p:txBody>
      </p:sp>
      <p:sp>
        <p:nvSpPr>
          <p:cNvPr id="12292" name="Rectangle 3"/>
          <p:cNvSpPr>
            <a:spLocks noGrp="1" noChangeArrowheads="1"/>
          </p:cNvSpPr>
          <p:nvPr>
            <p:ph type="body" idx="1"/>
          </p:nvPr>
        </p:nvSpPr>
        <p:spPr>
          <a:xfrm>
            <a:off x="304800" y="990600"/>
            <a:ext cx="8610600" cy="5334000"/>
          </a:xfrm>
        </p:spPr>
        <p:txBody>
          <a:bodyPr/>
          <a:lstStyle/>
          <a:p>
            <a:r>
              <a:rPr lang="en-US" altLang="en-US" sz="3600" b="1" smtClean="0">
                <a:latin typeface="Arial" panose="020B0604020202020204" pitchFamily="34" charset="0"/>
                <a:cs typeface="Arial" panose="020B0604020202020204" pitchFamily="34" charset="0"/>
              </a:rPr>
              <a:t>a chemical bond forms when the potential energy of the bonded atoms is less than the potential energy of the separate atoms</a:t>
            </a:r>
          </a:p>
          <a:p>
            <a:r>
              <a:rPr lang="en-US" altLang="en-US" sz="3600" b="1" smtClean="0">
                <a:latin typeface="Arial" panose="020B0604020202020204" pitchFamily="34" charset="0"/>
                <a:cs typeface="Arial" panose="020B0604020202020204" pitchFamily="34" charset="0"/>
              </a:rPr>
              <a:t>have to consider following interactions: </a:t>
            </a:r>
          </a:p>
          <a:p>
            <a:pPr lvl="1"/>
            <a:r>
              <a:rPr lang="en-US" altLang="en-US" sz="3600" b="1" smtClean="0">
                <a:latin typeface="Arial" panose="020B0604020202020204" pitchFamily="34" charset="0"/>
                <a:cs typeface="Arial" panose="020B0604020202020204" pitchFamily="34" charset="0"/>
              </a:rPr>
              <a:t>nucleus-to-nucleus repulsion</a:t>
            </a:r>
          </a:p>
          <a:p>
            <a:pPr lvl="1"/>
            <a:r>
              <a:rPr lang="en-US" altLang="en-US" sz="3600" b="1" smtClean="0">
                <a:latin typeface="Arial" panose="020B0604020202020204" pitchFamily="34" charset="0"/>
                <a:cs typeface="Arial" panose="020B0604020202020204" pitchFamily="34" charset="0"/>
              </a:rPr>
              <a:t>electron-to-electron repulsion</a:t>
            </a:r>
          </a:p>
          <a:p>
            <a:pPr lvl="1"/>
            <a:r>
              <a:rPr lang="en-US" altLang="en-US" sz="3600" b="1" smtClean="0">
                <a:latin typeface="Arial" panose="020B0604020202020204" pitchFamily="34" charset="0"/>
                <a:cs typeface="Arial" panose="020B0604020202020204" pitchFamily="34" charset="0"/>
              </a:rPr>
              <a:t>nucleus-to-electron attraction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
        <p:cNvGrpSpPr/>
        <p:nvPr/>
      </p:nvGrpSpPr>
      <p:grpSpPr>
        <a:xfrm>
          <a:off x="0" y="0"/>
          <a:ext cx="0" cy="0"/>
          <a:chOff x="0" y="0"/>
          <a:chExt cx="0" cy="0"/>
        </a:xfrm>
      </p:grpSpPr>
      <p:pic>
        <p:nvPicPr>
          <p:cNvPr id="13314" name="Picture 2" descr="NaCl_crystal"/>
          <p:cNvPicPr>
            <a:picLocks noChangeAspect="1" noChangeArrowheads="1"/>
          </p:cNvPicPr>
          <p:nvPr/>
        </p:nvPicPr>
        <p:blipFill>
          <a:blip r:embed="rId3">
            <a:extLst>
              <a:ext uri="{28A0092B-C50C-407E-A947-70E740481C1C}">
                <a14:useLocalDpi xmlns:a14="http://schemas.microsoft.com/office/drawing/2010/main" val="0"/>
              </a:ext>
            </a:extLst>
          </a:blip>
          <a:srcRect r="5875" b="11600"/>
          <a:stretch>
            <a:fillRect/>
          </a:stretch>
        </p:blipFill>
        <p:spPr bwMode="auto">
          <a:xfrm>
            <a:off x="838200" y="1293813"/>
            <a:ext cx="7315200" cy="500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 Box 3"/>
          <p:cNvSpPr txBox="1">
            <a:spLocks noChangeArrowheads="1"/>
          </p:cNvSpPr>
          <p:nvPr/>
        </p:nvSpPr>
        <p:spPr bwMode="auto">
          <a:xfrm>
            <a:off x="3048000" y="457200"/>
            <a:ext cx="3276600" cy="519113"/>
          </a:xfrm>
          <a:prstGeom prst="rect">
            <a:avLst/>
          </a:prstGeom>
          <a:solidFill>
            <a:srgbClr val="FFFF99"/>
          </a:solidFill>
          <a:ln w="9525">
            <a:noFill/>
            <a:miter lim="800000"/>
            <a:headEnd/>
            <a:tailEnd/>
          </a:ln>
          <a:effectLst/>
        </p:spPr>
        <p:txBody>
          <a:bodyPr>
            <a:spAutoFit/>
          </a:bodyPr>
          <a:lstStyle/>
          <a:p>
            <a:pPr algn="ctr">
              <a:spcBef>
                <a:spcPct val="50000"/>
              </a:spcBef>
              <a:defRPr/>
            </a:pPr>
            <a:r>
              <a:rPr lang="en-US" sz="2800" b="1" dirty="0">
                <a:solidFill>
                  <a:srgbClr val="339933"/>
                </a:solidFill>
                <a:effectLst>
                  <a:outerShdw blurRad="38100" dist="38100" dir="2700000" algn="tl">
                    <a:srgbClr val="000000"/>
                  </a:outerShdw>
                </a:effectLst>
                <a:latin typeface="Comic Sans MS" pitchFamily="66" charset="0"/>
              </a:rPr>
              <a:t>IONIC BONDS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3"/>
          <p:cNvSpPr txBox="1">
            <a:spLocks noChangeArrowheads="1"/>
          </p:cNvSpPr>
          <p:nvPr/>
        </p:nvSpPr>
        <p:spPr bwMode="auto">
          <a:xfrm>
            <a:off x="2117725" y="41275"/>
            <a:ext cx="48164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a:solidFill>
                  <a:srgbClr val="339933"/>
                </a:solidFill>
                <a:latin typeface="Comic Sans MS" panose="030F0702030302020204" pitchFamily="66" charset="0"/>
              </a:rPr>
              <a:t>IONIC RADIUS</a:t>
            </a:r>
            <a:endParaRPr lang="en-US" altLang="en-US" b="1">
              <a:solidFill>
                <a:srgbClr val="339933"/>
              </a:solidFill>
              <a:latin typeface="Comic Sans MS" panose="030F0702030302020204" pitchFamily="66" charset="0"/>
            </a:endParaRPr>
          </a:p>
        </p:txBody>
      </p:sp>
      <p:sp>
        <p:nvSpPr>
          <p:cNvPr id="14340" name="Text Box 4"/>
          <p:cNvSpPr txBox="1">
            <a:spLocks noChangeArrowheads="1"/>
          </p:cNvSpPr>
          <p:nvPr/>
        </p:nvSpPr>
        <p:spPr bwMode="auto">
          <a:xfrm>
            <a:off x="152400" y="609600"/>
            <a:ext cx="8763000" cy="588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b="1">
                <a:solidFill>
                  <a:srgbClr val="000099"/>
                </a:solidFill>
                <a:latin typeface="Comic Sans MS" panose="030F0702030302020204" pitchFamily="66" charset="0"/>
              </a:rPr>
              <a:t>The ionic radius is a measure of the size of the spherical region (electron probability) around the nucleus of an ion.</a:t>
            </a:r>
            <a:endParaRPr lang="en-US" altLang="en-US" sz="2800" b="1">
              <a:latin typeface="Comic Sans MS" panose="030F0702030302020204" pitchFamily="66" charset="0"/>
            </a:endParaRPr>
          </a:p>
          <a:p>
            <a:endParaRPr lang="en-US" altLang="en-US" sz="1400" b="1">
              <a:latin typeface="Comic Sans MS" panose="030F0702030302020204" pitchFamily="66" charset="0"/>
            </a:endParaRPr>
          </a:p>
          <a:p>
            <a:r>
              <a:rPr lang="en-US" altLang="en-US" sz="2800" b="1">
                <a:solidFill>
                  <a:srgbClr val="800000"/>
                </a:solidFill>
                <a:latin typeface="Comic Sans MS" panose="030F0702030302020204" pitchFamily="66" charset="0"/>
              </a:rPr>
              <a:t>Isoelectronic:  refers to different species having the same electron configuration</a:t>
            </a:r>
            <a:endParaRPr lang="en-US" altLang="en-US" sz="2800" b="1">
              <a:latin typeface="Comic Sans MS" panose="030F0702030302020204" pitchFamily="66" charset="0"/>
            </a:endParaRPr>
          </a:p>
          <a:p>
            <a:endParaRPr lang="en-US" altLang="en-US" sz="1400" b="1">
              <a:latin typeface="Comic Sans MS" panose="030F0702030302020204" pitchFamily="66" charset="0"/>
            </a:endParaRPr>
          </a:p>
          <a:p>
            <a:r>
              <a:rPr lang="en-US" altLang="en-US" sz="2800" b="1">
                <a:solidFill>
                  <a:srgbClr val="000099"/>
                </a:solidFill>
                <a:latin typeface="Comic Sans MS" panose="030F0702030302020204" pitchFamily="66" charset="0"/>
              </a:rPr>
              <a:t>-  In general; the ionic radius of cations decreases going left to right across a period until the ion becomes an anion (Group V) then there is an abrupt increase in ionic radius.  From Group V to Group VII the radius once again decreases.</a:t>
            </a:r>
            <a:endParaRPr lang="en-US" altLang="en-US" sz="2800" b="1">
              <a:latin typeface="Comic Sans MS" panose="030F0702030302020204" pitchFamily="66" charset="0"/>
            </a:endParaRPr>
          </a:p>
          <a:p>
            <a:endParaRPr lang="en-US" altLang="en-US" sz="1600" b="1">
              <a:latin typeface="Comic Sans MS" panose="030F0702030302020204" pitchFamily="66" charset="0"/>
            </a:endParaRPr>
          </a:p>
          <a:p>
            <a:r>
              <a:rPr lang="en-US" altLang="en-US" sz="2800" b="1">
                <a:solidFill>
                  <a:srgbClr val="993366"/>
                </a:solidFill>
                <a:latin typeface="Comic Sans MS" panose="030F0702030302020204" pitchFamily="66" charset="0"/>
              </a:rPr>
              <a:t>-  The ionic radius increases going down a group.</a:t>
            </a:r>
            <a:r>
              <a:rPr lang="en-US" altLang="en-US" sz="2800" b="1">
                <a:latin typeface="Comic Sans MS" panose="030F0702030302020204" pitchFamily="66"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2117725" y="41275"/>
            <a:ext cx="48164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a:solidFill>
                  <a:srgbClr val="339933"/>
                </a:solidFill>
                <a:latin typeface="Comic Sans MS" panose="030F0702030302020204" pitchFamily="66" charset="0"/>
              </a:rPr>
              <a:t>IONIC RADIUS</a:t>
            </a:r>
            <a:endParaRPr lang="en-US" altLang="en-US" b="1">
              <a:solidFill>
                <a:srgbClr val="339933"/>
              </a:solidFill>
              <a:latin typeface="Comic Sans MS" panose="030F0702030302020204" pitchFamily="66" charset="0"/>
            </a:endParaRPr>
          </a:p>
        </p:txBody>
      </p:sp>
      <p:pic>
        <p:nvPicPr>
          <p:cNvPr id="15364" name="Picture 2" title="decorative pictur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20650"/>
            <a:ext cx="9144000" cy="673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0"/>
            <a:ext cx="9248775" cy="665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a:solidFill>
                  <a:srgbClr val="339933"/>
                </a:solidFill>
                <a:latin typeface="Arial" panose="020B0604020202020204" pitchFamily="34" charset="0"/>
              </a:rPr>
              <a:t>IONIC BONDS</a:t>
            </a:r>
          </a:p>
          <a:p>
            <a:endParaRPr lang="en-US" altLang="en-US" sz="1400" b="1">
              <a:latin typeface="Arial" panose="020B0604020202020204" pitchFamily="34" charset="0"/>
            </a:endParaRPr>
          </a:p>
          <a:p>
            <a:r>
              <a:rPr lang="en-US" altLang="en-US" sz="2800" b="1">
                <a:latin typeface="Arial" panose="020B0604020202020204" pitchFamily="34" charset="0"/>
                <a:cs typeface="Arial" panose="020B0604020202020204" pitchFamily="34" charset="0"/>
              </a:rPr>
              <a:t>-  EXIST BETWEEN IONS OF OPPOSITE CHARGE</a:t>
            </a:r>
          </a:p>
          <a:p>
            <a:endParaRPr lang="en-US" altLang="en-US" sz="1600" b="1">
              <a:latin typeface="Arial" panose="020B0604020202020204" pitchFamily="34" charset="0"/>
              <a:cs typeface="Arial" panose="020B0604020202020204" pitchFamily="34" charset="0"/>
            </a:endParaRPr>
          </a:p>
          <a:p>
            <a:r>
              <a:rPr lang="en-US" altLang="en-US" sz="2800" b="1">
                <a:latin typeface="Arial" panose="020B0604020202020204" pitchFamily="34" charset="0"/>
                <a:cs typeface="Arial" panose="020B0604020202020204" pitchFamily="34" charset="0"/>
              </a:rPr>
              <a:t>-  ARE THE RESULT OF ELECTON TRANSFER BETWEEN IONS</a:t>
            </a:r>
          </a:p>
          <a:p>
            <a:endParaRPr lang="en-US" altLang="en-US" sz="2800" b="1">
              <a:latin typeface="Arial" panose="020B0604020202020204" pitchFamily="34" charset="0"/>
              <a:cs typeface="Arial" panose="020B0604020202020204" pitchFamily="34" charset="0"/>
            </a:endParaRPr>
          </a:p>
          <a:p>
            <a:r>
              <a:rPr lang="en-US" altLang="en-US" sz="2800" b="1">
                <a:latin typeface="Arial" panose="020B0604020202020204" pitchFamily="34" charset="0"/>
                <a:cs typeface="Arial" panose="020B0604020202020204" pitchFamily="34" charset="0"/>
              </a:rPr>
              <a:t>-  ARE HELD TOGETHER BY ATTRACTIVE ELECTRO STATIC   FORCES 		</a:t>
            </a:r>
            <a:r>
              <a:rPr lang="en-US" altLang="en-US" sz="2800" b="1" u="sng">
                <a:solidFill>
                  <a:schemeClr val="tx2"/>
                </a:solidFill>
                <a:latin typeface="Arial" panose="020B0604020202020204" pitchFamily="34" charset="0"/>
                <a:cs typeface="Arial" panose="020B0604020202020204" pitchFamily="34" charset="0"/>
                <a:hlinkClick r:id="rId3" action="ppaction://hlinksldjump"/>
              </a:rPr>
              <a:t>k Q</a:t>
            </a:r>
            <a:r>
              <a:rPr lang="en-US" altLang="en-US" sz="2800" b="1" u="sng" baseline="-25000">
                <a:solidFill>
                  <a:schemeClr val="tx2"/>
                </a:solidFill>
                <a:latin typeface="Arial" panose="020B0604020202020204" pitchFamily="34" charset="0"/>
                <a:cs typeface="Arial" panose="020B0604020202020204" pitchFamily="34" charset="0"/>
                <a:hlinkClick r:id="rId3" action="ppaction://hlinksldjump"/>
              </a:rPr>
              <a:t>1</a:t>
            </a:r>
            <a:r>
              <a:rPr lang="en-US" altLang="en-US" sz="2800" b="1" u="sng">
                <a:solidFill>
                  <a:schemeClr val="tx2"/>
                </a:solidFill>
                <a:latin typeface="Arial" panose="020B0604020202020204" pitchFamily="34" charset="0"/>
                <a:cs typeface="Arial" panose="020B0604020202020204" pitchFamily="34" charset="0"/>
                <a:hlinkClick r:id="rId3" action="ppaction://hlinksldjump"/>
              </a:rPr>
              <a:t>Q</a:t>
            </a:r>
            <a:r>
              <a:rPr lang="en-US" altLang="en-US" sz="2800" b="1" u="sng" baseline="-25000">
                <a:solidFill>
                  <a:schemeClr val="tx2"/>
                </a:solidFill>
                <a:latin typeface="Arial" panose="020B0604020202020204" pitchFamily="34" charset="0"/>
                <a:cs typeface="Arial" panose="020B0604020202020204" pitchFamily="34" charset="0"/>
                <a:hlinkClick r:id="rId3" action="ppaction://hlinksldjump"/>
              </a:rPr>
              <a:t>2</a:t>
            </a:r>
          </a:p>
          <a:p>
            <a:r>
              <a:rPr lang="en-US" altLang="en-US" sz="2800" b="1" baseline="-25000">
                <a:solidFill>
                  <a:schemeClr val="tx2"/>
                </a:solidFill>
                <a:latin typeface="Arial" panose="020B0604020202020204" pitchFamily="34" charset="0"/>
                <a:cs typeface="Arial" panose="020B0604020202020204" pitchFamily="34" charset="0"/>
              </a:rPr>
              <a:t>                                         		</a:t>
            </a:r>
            <a:r>
              <a:rPr lang="en-US" altLang="en-US" sz="3200" b="1">
                <a:solidFill>
                  <a:schemeClr val="tx2"/>
                </a:solidFill>
                <a:latin typeface="Arial" panose="020B0604020202020204" pitchFamily="34" charset="0"/>
                <a:cs typeface="Arial" panose="020B0604020202020204" pitchFamily="34" charset="0"/>
              </a:rPr>
              <a:t>E  =     r</a:t>
            </a:r>
            <a:endParaRPr lang="en-US" altLang="en-US" sz="2800" b="1">
              <a:solidFill>
                <a:schemeClr val="tx2"/>
              </a:solidFill>
              <a:latin typeface="Arial" panose="020B0604020202020204" pitchFamily="34" charset="0"/>
              <a:cs typeface="Arial" panose="020B0604020202020204" pitchFamily="34" charset="0"/>
            </a:endParaRPr>
          </a:p>
          <a:p>
            <a:endParaRPr lang="en-US" altLang="en-US" sz="1600" b="1">
              <a:latin typeface="Arial" panose="020B0604020202020204" pitchFamily="34" charset="0"/>
              <a:cs typeface="Arial" panose="020B0604020202020204" pitchFamily="34" charset="0"/>
            </a:endParaRPr>
          </a:p>
          <a:p>
            <a:r>
              <a:rPr lang="en-US" altLang="en-US" sz="2800" b="1">
                <a:latin typeface="Arial" panose="020B0604020202020204" pitchFamily="34" charset="0"/>
                <a:cs typeface="Arial" panose="020B0604020202020204" pitchFamily="34" charset="0"/>
              </a:rPr>
              <a:t>-  GENERALLY INVOLVE BONDING BETWEEN GROUP I &amp; GROUP II CATIONS WITH GROUP VI &amp; VII ANIONS.</a:t>
            </a:r>
          </a:p>
          <a:p>
            <a:endParaRPr lang="en-US" altLang="en-US" sz="1600" b="1">
              <a:latin typeface="Arial" panose="020B0604020202020204" pitchFamily="34" charset="0"/>
              <a:cs typeface="Arial" panose="020B0604020202020204" pitchFamily="34" charset="0"/>
            </a:endParaRPr>
          </a:p>
          <a:p>
            <a:r>
              <a:rPr lang="en-US" altLang="en-US" sz="2800" b="1">
                <a:latin typeface="Arial" panose="020B0604020202020204" pitchFamily="34" charset="0"/>
                <a:cs typeface="Arial" panose="020B0604020202020204" pitchFamily="34" charset="0"/>
              </a:rPr>
              <a:t>-  OCCURS BETWEEN IONS WITH VERY DIFFERENT                  </a:t>
            </a:r>
          </a:p>
          <a:p>
            <a:r>
              <a:rPr lang="en-US" altLang="en-US" sz="2800" b="1">
                <a:latin typeface="Arial" panose="020B0604020202020204" pitchFamily="34" charset="0"/>
                <a:cs typeface="Arial" panose="020B0604020202020204" pitchFamily="34" charset="0"/>
              </a:rPr>
              <a:t>   ELECTRONEGATIVITIES</a:t>
            </a:r>
            <a:endParaRPr lang="en-US" altLang="en-US" sz="2800" b="1" u="sng">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CC9966EA-44D2-4D4F-B8D6-A122B8FCAF25}" type="slidenum">
              <a:rPr lang="en-US" altLang="en-US" sz="1400"/>
              <a:pPr algn="ctr"/>
              <a:t>15</a:t>
            </a:fld>
            <a:endParaRPr lang="en-US" altLang="en-US" sz="1400"/>
          </a:p>
        </p:txBody>
      </p:sp>
      <p:sp>
        <p:nvSpPr>
          <p:cNvPr id="17411" name="Rectangle 2"/>
          <p:cNvSpPr>
            <a:spLocks noGrp="1" noChangeArrowheads="1"/>
          </p:cNvSpPr>
          <p:nvPr>
            <p:ph type="title"/>
          </p:nvPr>
        </p:nvSpPr>
        <p:spPr>
          <a:xfrm>
            <a:off x="0" y="304800"/>
            <a:ext cx="9144000" cy="1143000"/>
          </a:xfrm>
        </p:spPr>
        <p:txBody>
          <a:bodyPr/>
          <a:lstStyle/>
          <a:p>
            <a:r>
              <a:rPr lang="en-US" altLang="en-US" sz="3200" b="1" smtClean="0">
                <a:hlinkClick r:id="rId4" action="ppaction://hlinksldjump"/>
              </a:rPr>
              <a:t>Potential Energy Between Charged Particles</a:t>
            </a:r>
            <a:endParaRPr lang="en-US" altLang="en-US" sz="3200" b="1" smtClean="0"/>
          </a:p>
        </p:txBody>
      </p:sp>
      <p:sp>
        <p:nvSpPr>
          <p:cNvPr id="17412" name="Rectangle 3"/>
          <p:cNvSpPr>
            <a:spLocks noGrp="1" noChangeArrowheads="1"/>
          </p:cNvSpPr>
          <p:nvPr>
            <p:ph type="body" idx="1"/>
          </p:nvPr>
        </p:nvSpPr>
        <p:spPr>
          <a:xfrm>
            <a:off x="381000" y="2209800"/>
            <a:ext cx="8534400" cy="4419600"/>
          </a:xfrm>
        </p:spPr>
        <p:txBody>
          <a:bodyPr/>
          <a:lstStyle/>
          <a:p>
            <a:pPr>
              <a:lnSpc>
                <a:spcPct val="80000"/>
              </a:lnSpc>
            </a:pPr>
            <a:r>
              <a:rPr lang="en-US" altLang="en-US" b="1" smtClean="0">
                <a:sym typeface="Symbol" panose="05050102010706020507" pitchFamily="18" charset="2"/>
              </a:rPr>
              <a:t></a:t>
            </a:r>
            <a:r>
              <a:rPr lang="en-US" altLang="en-US" b="1" baseline="-25000" smtClean="0">
                <a:sym typeface="Symbol" panose="05050102010706020507" pitchFamily="18" charset="2"/>
              </a:rPr>
              <a:t>0</a:t>
            </a:r>
            <a:r>
              <a:rPr lang="en-US" altLang="en-US" b="1" smtClean="0">
                <a:sym typeface="Symbol" panose="05050102010706020507" pitchFamily="18" charset="2"/>
              </a:rPr>
              <a:t> is a constant </a:t>
            </a:r>
          </a:p>
          <a:p>
            <a:pPr lvl="1">
              <a:lnSpc>
                <a:spcPct val="80000"/>
              </a:lnSpc>
            </a:pPr>
            <a:r>
              <a:rPr lang="en-US" altLang="en-US" sz="3200" b="1" smtClean="0">
                <a:sym typeface="Symbol" panose="05050102010706020507" pitchFamily="18" charset="2"/>
              </a:rPr>
              <a:t>= 8.85 x 10</a:t>
            </a:r>
            <a:r>
              <a:rPr lang="en-US" altLang="en-US" sz="3200" b="1" baseline="30000" smtClean="0">
                <a:sym typeface="Symbol" panose="05050102010706020507" pitchFamily="18" charset="2"/>
              </a:rPr>
              <a:t>-12</a:t>
            </a:r>
            <a:r>
              <a:rPr lang="en-US" altLang="en-US" sz="3200" b="1" smtClean="0">
                <a:sym typeface="Symbol" panose="05050102010706020507" pitchFamily="18" charset="2"/>
              </a:rPr>
              <a:t> C</a:t>
            </a:r>
            <a:r>
              <a:rPr lang="en-US" altLang="en-US" sz="3200" b="1" baseline="30000" smtClean="0">
                <a:sym typeface="Symbol" panose="05050102010706020507" pitchFamily="18" charset="2"/>
              </a:rPr>
              <a:t>2</a:t>
            </a:r>
            <a:r>
              <a:rPr lang="en-US" altLang="en-US" sz="3200" b="1" smtClean="0">
                <a:sym typeface="Symbol" panose="05050102010706020507" pitchFamily="18" charset="2"/>
              </a:rPr>
              <a:t>/J∙m</a:t>
            </a:r>
          </a:p>
          <a:p>
            <a:pPr>
              <a:lnSpc>
                <a:spcPct val="80000"/>
              </a:lnSpc>
            </a:pPr>
            <a:r>
              <a:rPr lang="en-US" altLang="en-US" b="1" smtClean="0">
                <a:sym typeface="Symbol" panose="05050102010706020507" pitchFamily="18" charset="2"/>
              </a:rPr>
              <a:t>for charges with the same sign, E</a:t>
            </a:r>
            <a:r>
              <a:rPr lang="en-US" altLang="en-US" b="1" baseline="-25000" smtClean="0">
                <a:sym typeface="Symbol" panose="05050102010706020507" pitchFamily="18" charset="2"/>
              </a:rPr>
              <a:t>potential</a:t>
            </a:r>
            <a:r>
              <a:rPr lang="en-US" altLang="en-US" b="1" smtClean="0">
                <a:sym typeface="Symbol" panose="05050102010706020507" pitchFamily="18" charset="2"/>
              </a:rPr>
              <a:t> is + and the magnitude gets less positive as the particles get farther apart</a:t>
            </a:r>
          </a:p>
          <a:p>
            <a:pPr>
              <a:lnSpc>
                <a:spcPct val="80000"/>
              </a:lnSpc>
            </a:pPr>
            <a:r>
              <a:rPr lang="en-US" altLang="en-US" b="1" smtClean="0">
                <a:sym typeface="Symbol" panose="05050102010706020507" pitchFamily="18" charset="2"/>
              </a:rPr>
              <a:t>for charges with the opposite signs, E</a:t>
            </a:r>
            <a:r>
              <a:rPr lang="en-US" altLang="en-US" b="1" baseline="-25000" smtClean="0">
                <a:sym typeface="Symbol" panose="05050102010706020507" pitchFamily="18" charset="2"/>
              </a:rPr>
              <a:t>potential</a:t>
            </a:r>
            <a:r>
              <a:rPr lang="en-US" altLang="en-US" b="1" smtClean="0">
                <a:sym typeface="Symbol" panose="05050102010706020507" pitchFamily="18" charset="2"/>
              </a:rPr>
              <a:t> is  and the magnitude gets more negative as the particles get closer together</a:t>
            </a:r>
          </a:p>
          <a:p>
            <a:pPr>
              <a:lnSpc>
                <a:spcPct val="80000"/>
              </a:lnSpc>
            </a:pPr>
            <a:r>
              <a:rPr lang="en-US" altLang="en-US" b="1" smtClean="0">
                <a:sym typeface="Symbol" panose="05050102010706020507" pitchFamily="18" charset="2"/>
              </a:rPr>
              <a:t>remember: the more negative the potential energy, the more stable the system becomes</a:t>
            </a:r>
          </a:p>
          <a:p>
            <a:pPr>
              <a:lnSpc>
                <a:spcPct val="80000"/>
              </a:lnSpc>
            </a:pPr>
            <a:endParaRPr lang="en-US" altLang="en-US" sz="2800" smtClean="0">
              <a:sym typeface="Symbol" panose="05050102010706020507" pitchFamily="18" charset="2"/>
            </a:endParaRPr>
          </a:p>
        </p:txBody>
      </p:sp>
      <p:graphicFrame>
        <p:nvGraphicFramePr>
          <p:cNvPr id="17413" name="Object 2" title="decorative picture"/>
          <p:cNvGraphicFramePr>
            <a:graphicFrameLocks noChangeAspect="1"/>
          </p:cNvGraphicFramePr>
          <p:nvPr>
            <p:extLst>
              <p:ext uri="{D42A27DB-BD31-4B8C-83A1-F6EECF244321}">
                <p14:modId xmlns:p14="http://schemas.microsoft.com/office/powerpoint/2010/main" val="2275882418"/>
              </p:ext>
            </p:extLst>
          </p:nvPr>
        </p:nvGraphicFramePr>
        <p:xfrm>
          <a:off x="2743200" y="1219200"/>
          <a:ext cx="3644900" cy="958850"/>
        </p:xfrm>
        <a:graphic>
          <a:graphicData uri="http://schemas.openxmlformats.org/presentationml/2006/ole">
            <mc:AlternateContent xmlns:mc="http://schemas.openxmlformats.org/markup-compatibility/2006">
              <mc:Choice xmlns:v="urn:schemas-microsoft-com:vml" Requires="v">
                <p:oleObj spid="_x0000_s17415" name="Equation" r:id="rId5" imgW="1688367" imgH="444307" progId="Equation.3">
                  <p:embed/>
                </p:oleObj>
              </mc:Choice>
              <mc:Fallback>
                <p:oleObj name="Equation" r:id="rId5" imgW="1688367" imgH="444307"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219200"/>
                        <a:ext cx="3644900" cy="958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371600" y="0"/>
            <a:ext cx="5954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solidFill>
                  <a:srgbClr val="339933"/>
                </a:solidFill>
              </a:rPr>
              <a:t>ATTRACTIVE FORCES</a:t>
            </a:r>
          </a:p>
        </p:txBody>
      </p:sp>
      <p:sp>
        <p:nvSpPr>
          <p:cNvPr id="18435" name="Text Box 3"/>
          <p:cNvSpPr txBox="1">
            <a:spLocks noChangeArrowheads="1"/>
          </p:cNvSpPr>
          <p:nvPr/>
        </p:nvSpPr>
        <p:spPr bwMode="auto">
          <a:xfrm>
            <a:off x="304800" y="381000"/>
            <a:ext cx="86106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660066"/>
                </a:solidFill>
              </a:rPr>
              <a:t>Coulomb’s law gives:</a:t>
            </a:r>
          </a:p>
          <a:p>
            <a:endParaRPr lang="en-US" altLang="en-US" b="1">
              <a:solidFill>
                <a:srgbClr val="660066"/>
              </a:solidFill>
            </a:endParaRPr>
          </a:p>
          <a:p>
            <a:r>
              <a:rPr lang="en-US" altLang="en-US" b="1">
                <a:solidFill>
                  <a:srgbClr val="660066"/>
                </a:solidFill>
              </a:rPr>
              <a:t>E =     </a:t>
            </a:r>
            <a:r>
              <a:rPr lang="en-US" altLang="en-US" b="1" u="sng" baseline="30000">
                <a:solidFill>
                  <a:srgbClr val="660066"/>
                </a:solidFill>
              </a:rPr>
              <a:t>-</a:t>
            </a:r>
            <a:r>
              <a:rPr lang="en-US" altLang="en-US" b="1" u="sng">
                <a:solidFill>
                  <a:srgbClr val="660066"/>
                </a:solidFill>
              </a:rPr>
              <a:t>kQ</a:t>
            </a:r>
            <a:r>
              <a:rPr lang="en-US" altLang="en-US" b="1" u="sng" baseline="-25000">
                <a:solidFill>
                  <a:srgbClr val="660066"/>
                </a:solidFill>
              </a:rPr>
              <a:t>1</a:t>
            </a:r>
            <a:r>
              <a:rPr lang="en-US" altLang="en-US" b="1" u="sng">
                <a:solidFill>
                  <a:srgbClr val="660066"/>
                </a:solidFill>
              </a:rPr>
              <a:t>Q</a:t>
            </a:r>
            <a:r>
              <a:rPr lang="en-US" altLang="en-US" b="1" u="sng" baseline="-25000">
                <a:solidFill>
                  <a:srgbClr val="660066"/>
                </a:solidFill>
              </a:rPr>
              <a:t>2</a:t>
            </a:r>
            <a:r>
              <a:rPr lang="en-US" altLang="en-US" b="1" baseline="-25000">
                <a:solidFill>
                  <a:srgbClr val="660066"/>
                </a:solidFill>
              </a:rPr>
              <a:t> </a:t>
            </a:r>
            <a:r>
              <a:rPr lang="en-US" altLang="en-US" b="1">
                <a:solidFill>
                  <a:srgbClr val="660066"/>
                </a:solidFill>
              </a:rPr>
              <a:t> =  </a:t>
            </a:r>
            <a:r>
              <a:rPr lang="en-US" altLang="en-US" b="1" u="sng">
                <a:solidFill>
                  <a:srgbClr val="660066"/>
                </a:solidFill>
              </a:rPr>
              <a:t>-(8.99 X 10</a:t>
            </a:r>
            <a:r>
              <a:rPr lang="en-US" altLang="en-US" b="1" baseline="30000">
                <a:solidFill>
                  <a:srgbClr val="660066"/>
                </a:solidFill>
              </a:rPr>
              <a:t>9</a:t>
            </a:r>
            <a:r>
              <a:rPr lang="en-US" altLang="en-US" b="1" u="sng">
                <a:solidFill>
                  <a:srgbClr val="660066"/>
                </a:solidFill>
              </a:rPr>
              <a:t> </a:t>
            </a:r>
            <a:r>
              <a:rPr lang="en-US" altLang="en-US" b="1" u="sng" baseline="30000">
                <a:solidFill>
                  <a:srgbClr val="660066"/>
                </a:solidFill>
              </a:rPr>
              <a:t>J</a:t>
            </a:r>
            <a:r>
              <a:rPr lang="en-US" altLang="en-US" b="1" u="sng" baseline="-25000">
                <a:solidFill>
                  <a:srgbClr val="660066"/>
                </a:solidFill>
              </a:rPr>
              <a:t>C</a:t>
            </a:r>
            <a:r>
              <a:rPr lang="en-US" altLang="en-US" b="1" u="sng" baseline="30000">
                <a:solidFill>
                  <a:srgbClr val="660066"/>
                </a:solidFill>
              </a:rPr>
              <a:t>M</a:t>
            </a:r>
            <a:r>
              <a:rPr lang="en-US" altLang="en-US" b="1" u="sng">
                <a:solidFill>
                  <a:srgbClr val="660066"/>
                </a:solidFill>
              </a:rPr>
              <a:t>) (1.6 X 10 </a:t>
            </a:r>
            <a:r>
              <a:rPr lang="en-US" altLang="en-US" b="1" baseline="30000">
                <a:solidFill>
                  <a:srgbClr val="660066"/>
                </a:solidFill>
              </a:rPr>
              <a:t>-19</a:t>
            </a:r>
            <a:r>
              <a:rPr lang="en-US" altLang="en-US" b="1" u="sng">
                <a:solidFill>
                  <a:srgbClr val="660066"/>
                </a:solidFill>
              </a:rPr>
              <a:t>C)</a:t>
            </a:r>
            <a:r>
              <a:rPr lang="en-US" altLang="en-US" b="1" baseline="30000">
                <a:solidFill>
                  <a:srgbClr val="660066"/>
                </a:solidFill>
              </a:rPr>
              <a:t>2</a:t>
            </a:r>
          </a:p>
          <a:p>
            <a:r>
              <a:rPr lang="en-US" altLang="en-US" b="1" baseline="30000">
                <a:solidFill>
                  <a:srgbClr val="660066"/>
                </a:solidFill>
              </a:rPr>
              <a:t>                      </a:t>
            </a:r>
            <a:r>
              <a:rPr lang="en-US" altLang="en-US" b="1">
                <a:solidFill>
                  <a:srgbClr val="660066"/>
                </a:solidFill>
              </a:rPr>
              <a:t>r                             </a:t>
            </a:r>
            <a:r>
              <a:rPr lang="en-US" altLang="en-US" b="1">
                <a:solidFill>
                  <a:srgbClr val="660066"/>
                </a:solidFill>
                <a:sym typeface="Symbol" panose="05050102010706020507" pitchFamily="18" charset="2"/>
              </a:rPr>
              <a:t> 3.5 x 10</a:t>
            </a:r>
            <a:r>
              <a:rPr lang="en-US" altLang="en-US" b="1" baseline="30000">
                <a:solidFill>
                  <a:srgbClr val="660066"/>
                </a:solidFill>
                <a:sym typeface="Symbol" panose="05050102010706020507" pitchFamily="18" charset="2"/>
              </a:rPr>
              <a:t>-10</a:t>
            </a:r>
            <a:r>
              <a:rPr lang="en-US" altLang="en-US" b="1">
                <a:solidFill>
                  <a:srgbClr val="660066"/>
                </a:solidFill>
                <a:sym typeface="Symbol" panose="05050102010706020507" pitchFamily="18" charset="2"/>
              </a:rPr>
              <a:t>m</a:t>
            </a:r>
            <a:r>
              <a:rPr lang="en-US" altLang="en-US" b="1">
                <a:solidFill>
                  <a:srgbClr val="660066"/>
                </a:solidFill>
              </a:rPr>
              <a:t> </a:t>
            </a:r>
          </a:p>
          <a:p>
            <a:r>
              <a:rPr lang="en-US" altLang="en-US" b="1">
                <a:solidFill>
                  <a:srgbClr val="660066"/>
                </a:solidFill>
              </a:rPr>
              <a:t>		E = -6.59 X 10</a:t>
            </a:r>
            <a:r>
              <a:rPr lang="en-US" altLang="en-US" b="1" baseline="30000">
                <a:solidFill>
                  <a:srgbClr val="660066"/>
                </a:solidFill>
              </a:rPr>
              <a:t>-19</a:t>
            </a:r>
            <a:r>
              <a:rPr lang="en-US" altLang="en-US" b="1">
                <a:solidFill>
                  <a:srgbClr val="660066"/>
                </a:solidFill>
              </a:rPr>
              <a:t>J  </a:t>
            </a:r>
          </a:p>
          <a:p>
            <a:endParaRPr lang="en-US" altLang="en-US" b="1">
              <a:solidFill>
                <a:srgbClr val="660066"/>
              </a:solidFill>
            </a:endParaRPr>
          </a:p>
          <a:p>
            <a:r>
              <a:rPr lang="en-US" altLang="en-US" b="1">
                <a:solidFill>
                  <a:srgbClr val="660066"/>
                </a:solidFill>
              </a:rPr>
              <a:t>The molar value is </a:t>
            </a:r>
          </a:p>
          <a:p>
            <a:r>
              <a:rPr lang="en-US" altLang="en-US" b="1">
                <a:solidFill>
                  <a:srgbClr val="660066"/>
                </a:solidFill>
              </a:rPr>
              <a:t>	E • NA = -6.59 X 10</a:t>
            </a:r>
            <a:r>
              <a:rPr lang="en-US" altLang="en-US" b="1" baseline="30000">
                <a:solidFill>
                  <a:srgbClr val="660066"/>
                </a:solidFill>
              </a:rPr>
              <a:t>-19</a:t>
            </a:r>
            <a:r>
              <a:rPr lang="en-US" altLang="en-US" b="1">
                <a:solidFill>
                  <a:srgbClr val="660066"/>
                </a:solidFill>
              </a:rPr>
              <a:t> J • 6.022 x 10</a:t>
            </a:r>
            <a:r>
              <a:rPr lang="en-US" altLang="en-US" b="1" baseline="30000">
                <a:solidFill>
                  <a:srgbClr val="660066"/>
                </a:solidFill>
              </a:rPr>
              <a:t>23</a:t>
            </a:r>
            <a:r>
              <a:rPr lang="en-US" altLang="en-US" b="1">
                <a:solidFill>
                  <a:srgbClr val="660066"/>
                </a:solidFill>
              </a:rPr>
              <a:t>  (</a:t>
            </a:r>
            <a:r>
              <a:rPr lang="en-US" altLang="en-US" b="1" u="sng">
                <a:solidFill>
                  <a:srgbClr val="660066"/>
                </a:solidFill>
              </a:rPr>
              <a:t>    KJ</a:t>
            </a:r>
            <a:r>
              <a:rPr lang="en-US" altLang="en-US" b="1">
                <a:solidFill>
                  <a:srgbClr val="660066"/>
                </a:solidFill>
              </a:rPr>
              <a:t>)</a:t>
            </a:r>
          </a:p>
          <a:p>
            <a:r>
              <a:rPr lang="en-US" altLang="en-US" b="1">
                <a:solidFill>
                  <a:srgbClr val="660066"/>
                </a:solidFill>
              </a:rPr>
              <a:t>						    1000J</a:t>
            </a:r>
          </a:p>
          <a:p>
            <a:r>
              <a:rPr lang="en-US" altLang="en-US" b="1">
                <a:solidFill>
                  <a:srgbClr val="660066"/>
                </a:solidFill>
              </a:rPr>
              <a:t>                         = - 397 KJ/mol</a:t>
            </a:r>
            <a:endParaRPr lang="en-US" altLang="en-US" b="1"/>
          </a:p>
          <a:p>
            <a:endParaRPr lang="en-US" altLang="en-US" b="1"/>
          </a:p>
          <a:p>
            <a:r>
              <a:rPr lang="en-US" altLang="en-US" b="1"/>
              <a:t>This is the amount of energy released for electrostatic attraction</a:t>
            </a:r>
          </a:p>
          <a:p>
            <a:r>
              <a:rPr lang="en-US" altLang="en-US" b="1"/>
              <a:t>	Na</a:t>
            </a:r>
            <a:r>
              <a:rPr lang="en-US" altLang="en-US" b="1" baseline="30000"/>
              <a:t>+</a:t>
            </a:r>
            <a:r>
              <a:rPr lang="en-US" altLang="en-US" b="1"/>
              <a:t> (mol) + Br</a:t>
            </a:r>
            <a:r>
              <a:rPr lang="en-US" altLang="en-US" b="1" baseline="30000"/>
              <a:t>-</a:t>
            </a:r>
            <a:r>
              <a:rPr lang="en-US" altLang="en-US" b="1"/>
              <a:t> (mol) </a:t>
            </a:r>
            <a:r>
              <a:rPr lang="en-US" altLang="en-US" b="1">
                <a:sym typeface="Symbol" panose="05050102010706020507" pitchFamily="18" charset="2"/>
              </a:rPr>
              <a:t> Na</a:t>
            </a:r>
            <a:r>
              <a:rPr lang="en-US" altLang="en-US" b="1" baseline="30000">
                <a:sym typeface="Symbol" panose="05050102010706020507" pitchFamily="18" charset="2"/>
              </a:rPr>
              <a:t>+</a:t>
            </a:r>
            <a:r>
              <a:rPr lang="en-US" altLang="en-US" b="1">
                <a:sym typeface="Symbol" panose="05050102010706020507" pitchFamily="18" charset="2"/>
              </a:rPr>
              <a:t> Br</a:t>
            </a:r>
            <a:r>
              <a:rPr lang="en-US" altLang="en-US" b="1" baseline="30000">
                <a:sym typeface="Symbol" panose="05050102010706020507" pitchFamily="18" charset="2"/>
              </a:rPr>
              <a:t>-</a:t>
            </a:r>
            <a:r>
              <a:rPr lang="en-US" altLang="en-US" b="1">
                <a:sym typeface="Symbol" panose="05050102010706020507" pitchFamily="18" charset="2"/>
              </a:rPr>
              <a:t> (mol)</a:t>
            </a:r>
          </a:p>
          <a:p>
            <a:r>
              <a:rPr lang="en-US" altLang="en-US" b="1" u="sng">
                <a:sym typeface="Symbol" panose="05050102010706020507" pitchFamily="18" charset="2"/>
              </a:rPr>
              <a:t>BUT</a:t>
            </a:r>
            <a:r>
              <a:rPr lang="en-US" altLang="en-US" b="1">
                <a:sym typeface="Symbol" panose="05050102010706020507" pitchFamily="18" charset="2"/>
              </a:rPr>
              <a:t> it does not tell the whole story.</a:t>
            </a:r>
            <a:r>
              <a:rPr lang="en-US" altLang="en-US"/>
              <a:t>   </a:t>
            </a:r>
            <a:r>
              <a:rPr lang="en-US" altLang="en-US" b="1"/>
              <a:t>Additional energy is </a:t>
            </a:r>
          </a:p>
          <a:p>
            <a:r>
              <a:rPr lang="en-US" altLang="en-US" b="1"/>
              <a:t>actually released during the formation of the Salt, NaBr.</a:t>
            </a:r>
            <a:r>
              <a:rPr lang="en-US" altLang="en-US"/>
              <a:t> </a:t>
            </a:r>
          </a:p>
          <a:p>
            <a:r>
              <a:rPr lang="en-US" altLang="en-US" b="1"/>
              <a:t>This means the formation of a crystal is not as simple as moving two opposing charged Ions near each other.</a:t>
            </a: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92125"/>
            <a:ext cx="8653463" cy="646113"/>
          </a:xfrm>
          <a:prstGeom prst="rect">
            <a:avLst/>
          </a:prstGeom>
          <a:noFill/>
        </p:spPr>
        <p:txBody>
          <a:bodyPr wrap="none">
            <a:spAutoFit/>
          </a:bodyPr>
          <a:lstStyle/>
          <a:p>
            <a:pPr>
              <a:defRPr/>
            </a:pPr>
            <a:r>
              <a:rPr lang="en-US" sz="3600" b="1" dirty="0">
                <a:solidFill>
                  <a:srgbClr val="00B050"/>
                </a:solidFill>
                <a:effectLst>
                  <a:outerShdw blurRad="38100" dist="38100" dir="2700000" algn="tl">
                    <a:srgbClr val="000000">
                      <a:alpha val="43137"/>
                    </a:srgbClr>
                  </a:outerShdw>
                </a:effectLst>
              </a:rPr>
              <a:t>LATTICE ENERGY  &amp; Born-Haber Cycle</a:t>
            </a:r>
          </a:p>
        </p:txBody>
      </p:sp>
      <p:pic>
        <p:nvPicPr>
          <p:cNvPr id="19459" name="Picture 2" descr="C:\Users\terry\Pictures\lecture pictures\nacl.jpeg" title="decorative pic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30350"/>
            <a:ext cx="4405313" cy="330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3" descr="C:\Users\terry\Pictures\lecture pictures\ion.jpeg" title="decorative pic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9313" y="3070225"/>
            <a:ext cx="42830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DE70BA1F-72B7-45E5-AD9F-2770F5467250}" type="slidenum">
              <a:rPr lang="en-US" altLang="en-US" sz="1400"/>
              <a:pPr algn="ctr"/>
              <a:t>18</a:t>
            </a:fld>
            <a:endParaRPr lang="en-US" altLang="en-US" sz="1400"/>
          </a:p>
        </p:txBody>
      </p:sp>
      <p:sp>
        <p:nvSpPr>
          <p:cNvPr id="20483" name="Rectangle 2"/>
          <p:cNvSpPr>
            <a:spLocks noGrp="1" noChangeArrowheads="1"/>
          </p:cNvSpPr>
          <p:nvPr>
            <p:ph type="title"/>
          </p:nvPr>
        </p:nvSpPr>
        <p:spPr>
          <a:xfrm>
            <a:off x="685800" y="152400"/>
            <a:ext cx="7772400" cy="1143000"/>
          </a:xfrm>
        </p:spPr>
        <p:txBody>
          <a:bodyPr/>
          <a:lstStyle/>
          <a:p>
            <a:r>
              <a:rPr lang="en-US" altLang="en-US" smtClean="0"/>
              <a:t>Lattice Energy</a:t>
            </a:r>
          </a:p>
        </p:txBody>
      </p:sp>
      <p:sp>
        <p:nvSpPr>
          <p:cNvPr id="20484" name="Rectangle 3"/>
          <p:cNvSpPr>
            <a:spLocks noGrp="1" noChangeArrowheads="1"/>
          </p:cNvSpPr>
          <p:nvPr>
            <p:ph type="body" idx="1"/>
          </p:nvPr>
        </p:nvSpPr>
        <p:spPr>
          <a:xfrm>
            <a:off x="457200" y="1143000"/>
            <a:ext cx="8229600" cy="3124200"/>
          </a:xfrm>
        </p:spPr>
        <p:txBody>
          <a:bodyPr/>
          <a:lstStyle/>
          <a:p>
            <a:pPr>
              <a:lnSpc>
                <a:spcPct val="90000"/>
              </a:lnSpc>
            </a:pPr>
            <a:r>
              <a:rPr lang="en-US" altLang="en-US" sz="2800" smtClean="0"/>
              <a:t>the </a:t>
            </a:r>
            <a:r>
              <a:rPr lang="en-US" altLang="en-US" sz="2800" smtClean="0">
                <a:solidFill>
                  <a:schemeClr val="hlink"/>
                </a:solidFill>
              </a:rPr>
              <a:t>lattice energy</a:t>
            </a:r>
            <a:r>
              <a:rPr lang="en-US" altLang="en-US" sz="2800" smtClean="0"/>
              <a:t> is the energy released when the solid crystal forms from separate ions in the gas state</a:t>
            </a:r>
          </a:p>
          <a:p>
            <a:pPr lvl="1">
              <a:lnSpc>
                <a:spcPct val="90000"/>
              </a:lnSpc>
            </a:pPr>
            <a:r>
              <a:rPr lang="en-US" altLang="en-US" sz="2400" smtClean="0"/>
              <a:t>always exothermic </a:t>
            </a:r>
          </a:p>
          <a:p>
            <a:pPr lvl="1">
              <a:lnSpc>
                <a:spcPct val="90000"/>
              </a:lnSpc>
            </a:pPr>
            <a:r>
              <a:rPr lang="en-US" altLang="en-US" sz="2400" smtClean="0"/>
              <a:t>hard to measure directly, but can be calculated from knowledge of other processes</a:t>
            </a:r>
          </a:p>
          <a:p>
            <a:pPr>
              <a:lnSpc>
                <a:spcPct val="90000"/>
              </a:lnSpc>
            </a:pPr>
            <a:r>
              <a:rPr lang="en-US" altLang="en-US" sz="2800" smtClean="0"/>
              <a:t>lattice energy depends directly on size of charges and inversely on distance between ions</a:t>
            </a:r>
          </a:p>
        </p:txBody>
      </p:sp>
      <p:pic>
        <p:nvPicPr>
          <p:cNvPr id="20485" name="Picture 5" descr="09_0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962400"/>
            <a:ext cx="4343400" cy="243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ea typeface="MS PGothic" panose="020B0600070205080204" pitchFamily="34" charset="-128"/>
              </a:rPr>
              <a:t>Lattice Energy </a:t>
            </a:r>
            <a:r>
              <a:rPr lang="en-US" altLang="en-US" sz="2000" smtClean="0">
                <a:ea typeface="MS PGothic" panose="020B0600070205080204" pitchFamily="34" charset="-128"/>
              </a:rPr>
              <a:t>(2 of 2)</a:t>
            </a:r>
            <a:endParaRPr lang="en-IN" altLang="en-US" sz="2000" smtClean="0">
              <a:ea typeface="MS PGothic" panose="020B0600070205080204" pitchFamily="34" charset="-128"/>
            </a:endParaRPr>
          </a:p>
        </p:txBody>
      </p:sp>
      <p:sp>
        <p:nvSpPr>
          <p:cNvPr id="21507" name="Content Placeholder 2"/>
          <p:cNvSpPr>
            <a:spLocks noGrp="1"/>
          </p:cNvSpPr>
          <p:nvPr>
            <p:ph idx="1"/>
          </p:nvPr>
        </p:nvSpPr>
        <p:spPr>
          <a:xfrm>
            <a:off x="457200" y="1600200"/>
            <a:ext cx="8229600" cy="381000"/>
          </a:xfrm>
        </p:spPr>
        <p:txBody>
          <a:bodyPr/>
          <a:lstStyle/>
          <a:p>
            <a:pPr marL="0" indent="0">
              <a:buFontTx/>
              <a:buNone/>
            </a:pPr>
            <a:r>
              <a:rPr lang="en-IN" altLang="en-US" sz="2400" b="1" smtClean="0"/>
              <a:t>Table 8.1 </a:t>
            </a:r>
            <a:r>
              <a:rPr lang="en-IN" altLang="en-US" sz="2400" smtClean="0"/>
              <a:t>Lattice Energies for Some Ionic Compounds</a:t>
            </a:r>
          </a:p>
        </p:txBody>
      </p:sp>
      <p:graphicFrame>
        <p:nvGraphicFramePr>
          <p:cNvPr id="4" name="Table 3"/>
          <p:cNvGraphicFramePr>
            <a:graphicFrameLocks noGrp="1"/>
          </p:cNvGraphicFramePr>
          <p:nvPr/>
        </p:nvGraphicFramePr>
        <p:xfrm>
          <a:off x="457200" y="2133600"/>
          <a:ext cx="8229600" cy="3962400"/>
        </p:xfrm>
        <a:graphic>
          <a:graphicData uri="http://schemas.openxmlformats.org/drawingml/2006/table">
            <a:tbl>
              <a:tblPr firstRow="1" bandRow="1">
                <a:tableStyleId>{3B4B98B0-60AC-42C2-AFA5-B58CD77FA1E5}</a:tableStyleId>
              </a:tblPr>
              <a:tblGrid>
                <a:gridCol w="14478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2667000">
                  <a:extLst>
                    <a:ext uri="{9D8B030D-6E8A-4147-A177-3AD203B41FA5}">
                      <a16:colId xmlns:a16="http://schemas.microsoft.com/office/drawing/2014/main" val="20003"/>
                    </a:ext>
                  </a:extLst>
                </a:gridCol>
              </a:tblGrid>
              <a:tr h="217335">
                <a:tc>
                  <a:txBody>
                    <a:bodyPr/>
                    <a:lstStyle/>
                    <a:p>
                      <a:pPr algn="ctr"/>
                      <a:r>
                        <a:rPr lang="en-IN" sz="1400" b="1" i="0" u="none" strike="noStrike" kern="1200" baseline="0" dirty="0" smtClean="0">
                          <a:solidFill>
                            <a:schemeClr val="tx1"/>
                          </a:solidFill>
                          <a:latin typeface="+mn-lt"/>
                          <a:ea typeface="+mn-ea"/>
                          <a:cs typeface="+mn-cs"/>
                        </a:rPr>
                        <a:t>Compound</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1" i="0" u="none" strike="noStrike" kern="1200" baseline="0" dirty="0" smtClean="0">
                          <a:solidFill>
                            <a:schemeClr val="tx1"/>
                          </a:solidFill>
                          <a:latin typeface="+mn-lt"/>
                          <a:ea typeface="+mn-ea"/>
                          <a:cs typeface="+mn-cs"/>
                        </a:rPr>
                        <a:t>Lattice Energy </a:t>
                      </a:r>
                      <a:r>
                        <a:rPr lang="en-IN" sz="1400" b="0" i="0" u="none" strike="noStrike" kern="1200" baseline="0" dirty="0" smtClean="0">
                          <a:solidFill>
                            <a:schemeClr val="tx1"/>
                          </a:solidFill>
                          <a:latin typeface="+mn-lt"/>
                          <a:ea typeface="+mn-ea"/>
                          <a:cs typeface="+mn-cs"/>
                        </a:rPr>
                        <a:t>(</a:t>
                      </a:r>
                      <a:r>
                        <a:rPr lang="en-IN" sz="1400" b="1" i="0" u="none" strike="noStrike" kern="1200" baseline="0" dirty="0" smtClean="0">
                          <a:solidFill>
                            <a:schemeClr val="tx1"/>
                          </a:solidFill>
                          <a:latin typeface="+mn-lt"/>
                          <a:ea typeface="+mn-ea"/>
                          <a:cs typeface="+mn-cs"/>
                        </a:rPr>
                        <a:t>kJ</a:t>
                      </a:r>
                      <a:r>
                        <a:rPr lang="en-IN" sz="1400" b="0" i="0" u="none" strike="noStrike" kern="1200" baseline="0" dirty="0" smtClean="0">
                          <a:solidFill>
                            <a:schemeClr val="tx1"/>
                          </a:solidFill>
                          <a:latin typeface="+mn-lt"/>
                          <a:ea typeface="+mn-ea"/>
                          <a:cs typeface="+mn-cs"/>
                        </a:rPr>
                        <a:t>/</a:t>
                      </a:r>
                      <a:r>
                        <a:rPr lang="en-IN" sz="1400" b="1" i="0" u="none" strike="noStrike" kern="1200" baseline="0" dirty="0" smtClean="0">
                          <a:solidFill>
                            <a:schemeClr val="tx1"/>
                          </a:solidFill>
                          <a:latin typeface="+mn-lt"/>
                          <a:ea typeface="+mn-ea"/>
                          <a:cs typeface="+mn-cs"/>
                        </a:rPr>
                        <a:t>mol</a:t>
                      </a:r>
                      <a:r>
                        <a:rPr lang="en-IN" sz="1400" b="0" i="0" u="none" strike="noStrike" kern="1200" baseline="0" dirty="0" smtClean="0">
                          <a:solidFill>
                            <a:schemeClr val="tx1"/>
                          </a:solidFill>
                          <a:latin typeface="+mn-lt"/>
                          <a:ea typeface="+mn-ea"/>
                          <a:cs typeface="+mn-cs"/>
                        </a:rPr>
                        <a: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1" i="0" u="none" strike="noStrike" kern="1200" baseline="0" dirty="0" smtClean="0">
                          <a:solidFill>
                            <a:schemeClr val="tx1"/>
                          </a:solidFill>
                          <a:latin typeface="+mn-lt"/>
                          <a:ea typeface="+mn-ea"/>
                          <a:cs typeface="+mn-cs"/>
                        </a:rPr>
                        <a:t>Compound</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1" i="0" u="none" strike="noStrike" kern="1200" baseline="0" dirty="0" smtClean="0">
                          <a:solidFill>
                            <a:schemeClr val="tx1"/>
                          </a:solidFill>
                          <a:latin typeface="+mn-lt"/>
                          <a:ea typeface="+mn-ea"/>
                          <a:cs typeface="+mn-cs"/>
                        </a:rPr>
                        <a:t>Lattice Energy </a:t>
                      </a:r>
                      <a:r>
                        <a:rPr lang="en-IN" sz="1400" b="0" i="0" u="none" strike="noStrike" kern="1200" baseline="0" dirty="0" smtClean="0">
                          <a:solidFill>
                            <a:schemeClr val="tx1"/>
                          </a:solidFill>
                          <a:latin typeface="+mn-lt"/>
                          <a:ea typeface="+mn-ea"/>
                          <a:cs typeface="+mn-cs"/>
                        </a:rPr>
                        <a:t>(</a:t>
                      </a:r>
                      <a:r>
                        <a:rPr lang="en-IN" sz="1400" b="1" i="0" u="none" strike="noStrike" kern="1200" baseline="0" dirty="0" smtClean="0">
                          <a:solidFill>
                            <a:schemeClr val="tx1"/>
                          </a:solidFill>
                          <a:latin typeface="+mn-lt"/>
                          <a:ea typeface="+mn-ea"/>
                          <a:cs typeface="+mn-cs"/>
                        </a:rPr>
                        <a:t>kJ</a:t>
                      </a:r>
                      <a:r>
                        <a:rPr lang="en-IN" sz="1400" b="0" i="0" u="none" strike="noStrike" kern="1200" baseline="0" dirty="0" smtClean="0">
                          <a:solidFill>
                            <a:schemeClr val="tx1"/>
                          </a:solidFill>
                          <a:latin typeface="+mn-lt"/>
                          <a:ea typeface="+mn-ea"/>
                          <a:cs typeface="+mn-cs"/>
                        </a:rPr>
                        <a:t>/</a:t>
                      </a:r>
                      <a:r>
                        <a:rPr lang="en-IN" sz="1400" b="1" i="0" u="none" strike="noStrike" kern="1200" baseline="0" dirty="0" smtClean="0">
                          <a:solidFill>
                            <a:schemeClr val="tx1"/>
                          </a:solidFill>
                          <a:latin typeface="+mn-lt"/>
                          <a:ea typeface="+mn-ea"/>
                          <a:cs typeface="+mn-cs"/>
                        </a:rPr>
                        <a:t>mol</a:t>
                      </a:r>
                      <a:r>
                        <a:rPr lang="en-IN" sz="1400" b="0" i="0" u="none" strike="noStrike" kern="1200" baseline="0" dirty="0" smtClean="0">
                          <a:solidFill>
                            <a:schemeClr val="tx1"/>
                          </a:solidFill>
                          <a:latin typeface="+mn-lt"/>
                          <a:ea typeface="+mn-ea"/>
                          <a:cs typeface="+mn-cs"/>
                        </a:rPr>
                        <a: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17335">
                <a:tc>
                  <a:txBody>
                    <a:bodyPr/>
                    <a:lstStyle/>
                    <a:p>
                      <a:r>
                        <a:rPr lang="en-IN" sz="1400" dirty="0" smtClean="0"/>
                        <a:t>L</a:t>
                      </a:r>
                      <a:r>
                        <a:rPr lang="en-IN" sz="100" dirty="0" smtClean="0"/>
                        <a:t> </a:t>
                      </a:r>
                      <a:r>
                        <a:rPr lang="en-IN" sz="1400" dirty="0" err="1" smtClean="0"/>
                        <a:t>i</a:t>
                      </a:r>
                      <a:r>
                        <a:rPr lang="en-IN" sz="100" dirty="0" smtClean="0"/>
                        <a:t> </a:t>
                      </a:r>
                      <a:r>
                        <a:rPr lang="en-IN" sz="1400" dirty="0" smtClean="0"/>
                        <a:t>F</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1030</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b="0" i="0" u="none" strike="noStrike" kern="1200" baseline="0" dirty="0" smtClean="0">
                          <a:solidFill>
                            <a:schemeClr val="tx1"/>
                          </a:solidFill>
                          <a:latin typeface="+mn-lt"/>
                          <a:ea typeface="+mn-ea"/>
                          <a:cs typeface="+mn-cs"/>
                        </a:rPr>
                        <a:t>M</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g</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r>
                        <a:rPr lang="en-IN" sz="1400" b="0" i="0" u="none" strike="noStrike" kern="1200" baseline="-25000" dirty="0" smtClean="0">
                          <a:solidFill>
                            <a:schemeClr val="tx1"/>
                          </a:solidFill>
                          <a:latin typeface="+mn-lt"/>
                          <a:ea typeface="+mn-ea"/>
                          <a:cs typeface="+mn-cs"/>
                        </a:rPr>
                        <a:t>2</a:t>
                      </a:r>
                      <a:endParaRPr lang="en-IN" sz="1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2526</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11381">
                <a:tc>
                  <a:txBody>
                    <a:bodyPr/>
                    <a:lstStyle/>
                    <a:p>
                      <a:r>
                        <a:rPr lang="en-IN" sz="1400" b="0" i="0" u="none" strike="noStrike" kern="1200" baseline="0" dirty="0" smtClean="0">
                          <a:solidFill>
                            <a:schemeClr val="tx1"/>
                          </a:solidFill>
                          <a:latin typeface="+mn-lt"/>
                          <a:ea typeface="+mn-ea"/>
                          <a:cs typeface="+mn-cs"/>
                        </a:rPr>
                        <a:t>L</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iCl</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834</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r>
                        <a:rPr lang="en-IN" sz="1400" b="0" i="0" u="none" strike="noStrike" kern="1200" baseline="-25000" dirty="0" smtClean="0">
                          <a:solidFill>
                            <a:schemeClr val="tx1"/>
                          </a:solidFill>
                          <a:latin typeface="+mn-lt"/>
                          <a:ea typeface="+mn-ea"/>
                          <a:cs typeface="+mn-cs"/>
                        </a:rPr>
                        <a:t>2</a:t>
                      </a:r>
                      <a:endParaRPr lang="en-IN" sz="1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2127</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17335">
                <a:tc>
                  <a:txBody>
                    <a:bodyPr/>
                    <a:lstStyle/>
                    <a:p>
                      <a:r>
                        <a:rPr lang="en-IN" sz="1400" b="0" i="0" u="none" strike="noStrike" kern="1200" baseline="0" dirty="0" smtClean="0">
                          <a:solidFill>
                            <a:schemeClr val="tx1"/>
                          </a:solidFill>
                          <a:latin typeface="+mn-lt"/>
                          <a:ea typeface="+mn-ea"/>
                          <a:cs typeface="+mn-cs"/>
                        </a:rPr>
                        <a:t>L</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iI</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730</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dirty="0" smtClean="0">
                          <a:solidFill>
                            <a:schemeClr val="bg1"/>
                          </a:solidFill>
                        </a:rPr>
                        <a:t>Blank</a:t>
                      </a:r>
                      <a:endParaRPr lang="en-IN" sz="14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400" dirty="0" smtClean="0">
                          <a:solidFill>
                            <a:schemeClr val="bg1"/>
                          </a:solidFill>
                        </a:rPr>
                        <a:t>blank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17335">
                <a:tc>
                  <a:txBody>
                    <a:bodyPr/>
                    <a:lstStyle/>
                    <a:p>
                      <a:r>
                        <a:rPr lang="en-IN" sz="1400" b="0" i="0" u="none" strike="noStrike" kern="1200" baseline="0" dirty="0" smtClean="0">
                          <a:solidFill>
                            <a:schemeClr val="tx1"/>
                          </a:solidFill>
                          <a:latin typeface="+mn-lt"/>
                          <a:ea typeface="+mn-ea"/>
                          <a:cs typeface="+mn-cs"/>
                        </a:rPr>
                        <a:t>N</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aF</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910</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b="0" i="0" u="none" strike="noStrike" kern="1200" baseline="0" dirty="0" smtClean="0">
                          <a:solidFill>
                            <a:schemeClr val="tx1"/>
                          </a:solidFill>
                          <a:latin typeface="+mn-lt"/>
                          <a:ea typeface="+mn-ea"/>
                          <a:cs typeface="+mn-cs"/>
                        </a:rPr>
                        <a:t>M</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g</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O</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3795</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17335">
                <a:tc>
                  <a:txBody>
                    <a:bodyPr/>
                    <a:lstStyle/>
                    <a:p>
                      <a:r>
                        <a:rPr lang="en-IN" sz="1400" b="0" i="0" u="none" strike="noStrike" kern="1200" baseline="0" dirty="0" smtClean="0">
                          <a:solidFill>
                            <a:schemeClr val="tx1"/>
                          </a:solidFill>
                          <a:latin typeface="+mn-lt"/>
                          <a:ea typeface="+mn-ea"/>
                          <a:cs typeface="+mn-cs"/>
                        </a:rPr>
                        <a:t>N</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aCl</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788</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a</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O</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3414</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17335">
                <a:tc>
                  <a:txBody>
                    <a:bodyPr/>
                    <a:lstStyle/>
                    <a:p>
                      <a:r>
                        <a:rPr lang="en-IN" sz="1400" b="0" i="0" u="none" strike="noStrike" kern="1200" baseline="0" dirty="0" smtClean="0">
                          <a:solidFill>
                            <a:schemeClr val="tx1"/>
                          </a:solidFill>
                          <a:latin typeface="+mn-lt"/>
                          <a:ea typeface="+mn-ea"/>
                          <a:cs typeface="+mn-cs"/>
                        </a:rPr>
                        <a:t>N</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a</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732</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O</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3217</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17335">
                <a:tc>
                  <a:txBody>
                    <a:bodyPr/>
                    <a:lstStyle/>
                    <a:p>
                      <a:r>
                        <a:rPr lang="en-IN" sz="1400" b="0" i="0" u="none" strike="noStrike" kern="1200" baseline="0" dirty="0" smtClean="0">
                          <a:solidFill>
                            <a:schemeClr val="tx1"/>
                          </a:solidFill>
                          <a:latin typeface="+mn-lt"/>
                          <a:ea typeface="+mn-ea"/>
                          <a:cs typeface="+mn-cs"/>
                        </a:rPr>
                        <a:t>N</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al</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682</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17335">
                <a:tc>
                  <a:txBody>
                    <a:bodyPr/>
                    <a:lstStyle/>
                    <a:p>
                      <a:r>
                        <a:rPr lang="en-IN" sz="1400" b="0" i="0" u="none" strike="noStrike" kern="1200" baseline="0" dirty="0" smtClean="0">
                          <a:solidFill>
                            <a:schemeClr val="tx1"/>
                          </a:solidFill>
                          <a:latin typeface="+mn-lt"/>
                          <a:ea typeface="+mn-ea"/>
                          <a:cs typeface="+mn-cs"/>
                        </a:rPr>
                        <a:t>K</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F</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808</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N</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7547</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17335">
                <a:tc>
                  <a:txBody>
                    <a:bodyPr/>
                    <a:lstStyle/>
                    <a:p>
                      <a:r>
                        <a:rPr lang="en-IN" sz="1400" b="0" i="0" u="none" strike="noStrike" kern="1200" baseline="0" dirty="0" smtClean="0">
                          <a:solidFill>
                            <a:schemeClr val="tx1"/>
                          </a:solidFill>
                          <a:latin typeface="+mn-lt"/>
                          <a:ea typeface="+mn-ea"/>
                          <a:cs typeface="+mn-cs"/>
                        </a:rPr>
                        <a:t>K</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701</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17335">
                <a:tc>
                  <a:txBody>
                    <a:bodyPr/>
                    <a:lstStyle/>
                    <a:p>
                      <a:r>
                        <a:rPr lang="en-IN" sz="1400" b="0" i="0" u="none" strike="noStrike" kern="1200" baseline="0" dirty="0" smtClean="0">
                          <a:solidFill>
                            <a:schemeClr val="tx1"/>
                          </a:solidFill>
                          <a:latin typeface="+mn-lt"/>
                          <a:ea typeface="+mn-ea"/>
                          <a:cs typeface="+mn-cs"/>
                        </a:rPr>
                        <a:t>K</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671</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r h="217335">
                <a:tc>
                  <a:txBody>
                    <a:bodyPr/>
                    <a:lstStyle/>
                    <a:p>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657</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1"/>
                  </a:ext>
                </a:extLst>
              </a:tr>
              <a:tr h="217335">
                <a:tc>
                  <a:txBody>
                    <a:bodyPr/>
                    <a:lstStyle/>
                    <a:p>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I</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600</a:t>
                      </a:r>
                      <a:endParaRPr lang="en-IN"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Arial"/>
                          <a:ea typeface="+mn-ea"/>
                          <a:cs typeface="+mn-cs"/>
                        </a:rPr>
                        <a:t>blank</a:t>
                      </a:r>
                      <a:endParaRPr kumimoji="0" lang="en-IN" sz="1400" b="0" i="0" u="none" strike="noStrike" kern="1200" cap="none" spc="0" normalizeH="0" baseline="0" noProof="0" dirty="0">
                        <a:ln>
                          <a:noFill/>
                        </a:ln>
                        <a:solidFill>
                          <a:prstClr val="white"/>
                        </a:solidFill>
                        <a:effectLst/>
                        <a:uLnTx/>
                        <a:uFillTx/>
                        <a:latin typeface="Arial"/>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2"/>
                  </a:ext>
                </a:extLst>
              </a:tr>
            </a:tbl>
          </a:graphicData>
        </a:graphic>
      </p:graphicFrame>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533400" y="304800"/>
            <a:ext cx="8153400" cy="5756275"/>
          </a:xfrm>
          <a:prstGeom prst="rect">
            <a:avLst/>
          </a:prstGeom>
          <a:noFill/>
          <a:ln w="9525">
            <a:noFill/>
            <a:miter lim="800000"/>
            <a:headEnd/>
            <a:tailEnd/>
          </a:ln>
          <a:effectLst/>
        </p:spPr>
        <p:txBody>
          <a:bodyPr>
            <a:spAutoFit/>
          </a:bodyPr>
          <a:lstStyle/>
          <a:p>
            <a:pPr algn="ctr">
              <a:lnSpc>
                <a:spcPct val="75000"/>
              </a:lnSpc>
              <a:spcBef>
                <a:spcPct val="20000"/>
              </a:spcBef>
              <a:defRPr/>
            </a:pPr>
            <a:r>
              <a:rPr lang="en-US" sz="4400" b="1">
                <a:solidFill>
                  <a:srgbClr val="339933"/>
                </a:solidFill>
                <a:effectLst>
                  <a:outerShdw blurRad="38100" dist="38100" dir="2700000" algn="tl">
                    <a:srgbClr val="C0C0C0"/>
                  </a:outerShdw>
                </a:effectLst>
                <a:latin typeface="Arial" charset="0"/>
              </a:rPr>
              <a:t>Chemical Bonds:</a:t>
            </a:r>
            <a:r>
              <a:rPr lang="en-US" sz="3200" b="1">
                <a:latin typeface="Arial" charset="0"/>
              </a:rPr>
              <a:t> </a:t>
            </a:r>
          </a:p>
          <a:p>
            <a:pPr algn="ctr">
              <a:spcBef>
                <a:spcPct val="20000"/>
              </a:spcBef>
              <a:defRPr/>
            </a:pPr>
            <a:r>
              <a:rPr lang="en-US" b="1">
                <a:latin typeface="Arial" charset="0"/>
              </a:rPr>
              <a:t>  </a:t>
            </a:r>
          </a:p>
          <a:p>
            <a:pPr algn="ctr">
              <a:spcBef>
                <a:spcPct val="20000"/>
              </a:spcBef>
              <a:defRPr/>
            </a:pPr>
            <a:r>
              <a:rPr lang="en-US" sz="3600" b="1">
                <a:latin typeface="Arial" charset="0"/>
              </a:rPr>
              <a:t>the attractive (intramolecular) forces, </a:t>
            </a:r>
            <a:r>
              <a:rPr lang="en-US" sz="3600" b="1">
                <a:solidFill>
                  <a:srgbClr val="339933"/>
                </a:solidFill>
                <a:latin typeface="Arial" charset="0"/>
              </a:rPr>
              <a:t>ie.“ the glue”,</a:t>
            </a:r>
            <a:r>
              <a:rPr lang="en-US" sz="3600" b="1">
                <a:latin typeface="Arial" charset="0"/>
              </a:rPr>
              <a:t> strong enough to maintain a group of atoms together for an indefinite amount of time.</a:t>
            </a:r>
          </a:p>
          <a:p>
            <a:pPr algn="ctr">
              <a:spcBef>
                <a:spcPct val="20000"/>
              </a:spcBef>
              <a:defRPr/>
            </a:pPr>
            <a:endParaRPr lang="en-US" sz="3600" b="1">
              <a:latin typeface="Arial" charset="0"/>
            </a:endParaRPr>
          </a:p>
          <a:p>
            <a:pPr algn="ctr">
              <a:spcBef>
                <a:spcPct val="20000"/>
              </a:spcBef>
              <a:defRPr/>
            </a:pPr>
            <a:r>
              <a:rPr lang="en-US" sz="3600" b="1">
                <a:latin typeface="Arial" charset="0"/>
              </a:rPr>
              <a:t>There are three basic types of bonds: Ionic, Covalent, &amp; Metallic.</a:t>
            </a:r>
            <a:endParaRPr lang="en-US" sz="36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ea typeface="MS PGothic" panose="020B0600070205080204" pitchFamily="34" charset="-128"/>
              </a:rPr>
              <a:t>Trends in Lattice Energy</a:t>
            </a:r>
            <a:endParaRPr lang="en-IN" altLang="en-US" smtClean="0">
              <a:ea typeface="MS PGothic" panose="020B0600070205080204" pitchFamily="34" charset="-128"/>
            </a:endParaRPr>
          </a:p>
        </p:txBody>
      </p:sp>
      <p:sp>
        <p:nvSpPr>
          <p:cNvPr id="3" name="Content Placeholder 2"/>
          <p:cNvSpPr>
            <a:spLocks noGrp="1"/>
          </p:cNvSpPr>
          <p:nvPr>
            <p:ph idx="1"/>
          </p:nvPr>
        </p:nvSpPr>
        <p:spPr>
          <a:xfrm>
            <a:off x="457200" y="1600200"/>
            <a:ext cx="3352800" cy="2895600"/>
          </a:xfrm>
        </p:spPr>
        <p:txBody>
          <a:bodyPr/>
          <a:lstStyle/>
          <a:p>
            <a:pPr>
              <a:defRPr/>
            </a:pPr>
            <a:r>
              <a:rPr lang="en-US" sz="2600" dirty="0">
                <a:ea typeface="ＭＳ Ｐゴシック" charset="0"/>
              </a:rPr>
              <a:t>Lattice energy increases with:</a:t>
            </a:r>
          </a:p>
          <a:p>
            <a:pPr marL="740664" indent="-283464">
              <a:spcBef>
                <a:spcPts val="600"/>
              </a:spcBef>
              <a:buClr>
                <a:schemeClr val="bg2"/>
              </a:buClr>
              <a:buFont typeface="Arial" pitchFamily="34" charset="0"/>
              <a:buChar char="–"/>
              <a:defRPr/>
            </a:pPr>
            <a:r>
              <a:rPr lang="en-US" sz="2600" dirty="0">
                <a:ea typeface="ＭＳ Ｐゴシック" charset="0"/>
              </a:rPr>
              <a:t>Increasing charge on the ions</a:t>
            </a:r>
          </a:p>
          <a:p>
            <a:pPr marL="740664" indent="-283464">
              <a:spcBef>
                <a:spcPts val="600"/>
              </a:spcBef>
              <a:buClr>
                <a:schemeClr val="bg2"/>
              </a:buClr>
              <a:buFont typeface="Arial" pitchFamily="34" charset="0"/>
              <a:buChar char="–"/>
              <a:defRPr/>
            </a:pPr>
            <a:r>
              <a:rPr lang="en-US" sz="2600" dirty="0">
                <a:ea typeface="ＭＳ Ｐゴシック" charset="0"/>
              </a:rPr>
              <a:t>Decreasing size </a:t>
            </a:r>
            <a:r>
              <a:rPr lang="en-US" sz="2600" dirty="0" smtClean="0">
                <a:ea typeface="ＭＳ Ｐゴシック" charset="0"/>
              </a:rPr>
              <a:t>of </a:t>
            </a:r>
            <a:r>
              <a:rPr lang="en-US" sz="2600" dirty="0">
                <a:ea typeface="ＭＳ Ｐゴシック" charset="0"/>
              </a:rPr>
              <a:t>ions</a:t>
            </a:r>
          </a:p>
        </p:txBody>
      </p:sp>
      <p:graphicFrame>
        <p:nvGraphicFramePr>
          <p:cNvPr id="22532" name="Object 4" descr="E sub e l = k Q 1 Q 2, over d"/>
          <p:cNvGraphicFramePr>
            <a:graphicFrameLocks noChangeAspect="1"/>
          </p:cNvGraphicFramePr>
          <p:nvPr/>
        </p:nvGraphicFramePr>
        <p:xfrm>
          <a:off x="744538" y="4667250"/>
          <a:ext cx="1722437" cy="819150"/>
        </p:xfrm>
        <a:graphic>
          <a:graphicData uri="http://schemas.openxmlformats.org/presentationml/2006/ole">
            <mc:AlternateContent xmlns:mc="http://schemas.openxmlformats.org/markup-compatibility/2006">
              <mc:Choice xmlns:v="urn:schemas-microsoft-com:vml" Requires="v">
                <p:oleObj spid="_x0000_s22535" name="Equation" r:id="rId4" imgW="1574640" imgH="749160" progId="Equation.DSMT4">
                  <p:embed/>
                </p:oleObj>
              </mc:Choice>
              <mc:Fallback>
                <p:oleObj name="Equation" r:id="rId4" imgW="1574640" imgH="749160" progId="Equation.DSMT4">
                  <p:embed/>
                  <p:pic>
                    <p:nvPicPr>
                      <p:cNvPr id="0" name="Object 4" descr="E sub e l = k Q 1 Q 2, over 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4538" y="4667250"/>
                        <a:ext cx="1722437"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2533" name="Picture 3" descr="Two bar charts show that lattice energy tends to decrease as either cation or anion radius increases. The bar charts each showing lattice energy in kilojoules per mole. The first shows increasing cation radius and is summarized in the following list. Cation radius increases moving down the table. The following list provides the cation and Lattice energy, kilojoules per mole, for the data. Item 1. Cation, L i C l, smallest. Lattice energy, 834. Item 2. Cation, N ay C l. Lattice energy, 788. Item 3. Cation, K C l. Lattice energy, 701. Item 4. Cation, R b C l. Lattice energy, 691. Item 5. Cation, C s C l, largest. Lattice energy, 657. The second bar chart shows increasing anion radius and is summarized in the following list. Anion radius increases moving down the table. The following list provides the anion and Lattice energy, kilojoules per mole, for the data. Item 1. Anion, N ay F, smallest. Lattice energy, 910. Item 2. Anion, N ay C l. Lattice energy, 788. Item 3. Anion, N ay B r. Lattice energy, 732. Item 4. Anion, N ay I, largest. Lattice energy, 6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4813" y="1762125"/>
            <a:ext cx="4319587"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355725" y="41275"/>
            <a:ext cx="6188075" cy="461963"/>
          </a:xfrm>
          <a:prstGeom prst="rect">
            <a:avLst/>
          </a:prstGeom>
          <a:noFill/>
          <a:ln w="9525">
            <a:noFill/>
            <a:miter lim="800000"/>
            <a:headEnd/>
            <a:tailEnd/>
          </a:ln>
          <a:effectLst/>
        </p:spPr>
        <p:txBody>
          <a:bodyPr>
            <a:spAutoFit/>
          </a:bodyPr>
          <a:lstStyle/>
          <a:p>
            <a:pPr algn="ctr">
              <a:defRPr/>
            </a:pPr>
            <a:r>
              <a:rPr lang="en-US" b="1" dirty="0">
                <a:solidFill>
                  <a:schemeClr val="accent1">
                    <a:lumMod val="50000"/>
                  </a:schemeClr>
                </a:solidFill>
              </a:rPr>
              <a:t>Lattice Energy</a:t>
            </a:r>
            <a:endParaRPr lang="en-US" b="1" dirty="0">
              <a:solidFill>
                <a:schemeClr val="accent1">
                  <a:lumMod val="50000"/>
                </a:schemeClr>
              </a:solidFill>
              <a:latin typeface="Comic Sans MS" pitchFamily="66" charset="0"/>
            </a:endParaRPr>
          </a:p>
        </p:txBody>
      </p:sp>
      <p:sp>
        <p:nvSpPr>
          <p:cNvPr id="23555" name="Text Box 3"/>
          <p:cNvSpPr txBox="1">
            <a:spLocks noChangeArrowheads="1"/>
          </p:cNvSpPr>
          <p:nvPr/>
        </p:nvSpPr>
        <p:spPr bwMode="auto">
          <a:xfrm>
            <a:off x="381000" y="685800"/>
            <a:ext cx="85344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0099"/>
                </a:solidFill>
                <a:latin typeface="Comic Sans MS" panose="030F0702030302020204" pitchFamily="66" charset="0"/>
              </a:rPr>
              <a:t>THE ENERGY REQUIRED TO COMPLETELY SEPARATE ONE MOLE OF AN IONIC SOLID INTO ITS GASEOUS IONS.</a:t>
            </a:r>
          </a:p>
          <a:p>
            <a:endParaRPr lang="en-US" altLang="en-US" b="1">
              <a:latin typeface="Comic Sans MS" panose="030F0702030302020204" pitchFamily="66" charset="0"/>
            </a:endParaRPr>
          </a:p>
          <a:p>
            <a:r>
              <a:rPr lang="en-US" altLang="en-US" b="1">
                <a:latin typeface="Comic Sans MS" panose="030F0702030302020204" pitchFamily="66" charset="0"/>
              </a:rPr>
              <a:t>	NaBr</a:t>
            </a:r>
            <a:r>
              <a:rPr lang="en-US" altLang="en-US" b="1" baseline="-25000">
                <a:latin typeface="Comic Sans MS" panose="030F0702030302020204" pitchFamily="66" charset="0"/>
              </a:rPr>
              <a:t>(s)   </a:t>
            </a:r>
            <a:r>
              <a:rPr lang="en-US" altLang="en-US" b="1">
                <a:latin typeface="Comic Sans MS" panose="030F0702030302020204" pitchFamily="66" charset="0"/>
                <a:sym typeface="Symbol" panose="05050102010706020507" pitchFamily="18" charset="2"/>
              </a:rPr>
              <a:t>  Na</a:t>
            </a:r>
            <a:r>
              <a:rPr lang="en-US" altLang="en-US" b="1" baseline="30000">
                <a:latin typeface="Comic Sans MS" panose="030F0702030302020204" pitchFamily="66" charset="0"/>
                <a:sym typeface="Symbol" panose="05050102010706020507" pitchFamily="18" charset="2"/>
              </a:rPr>
              <a:t>+</a:t>
            </a:r>
            <a:r>
              <a:rPr lang="en-US" altLang="en-US" b="1" baseline="-25000">
                <a:latin typeface="Comic Sans MS" panose="030F0702030302020204" pitchFamily="66" charset="0"/>
                <a:sym typeface="Symbol" panose="05050102010706020507" pitchFamily="18" charset="2"/>
              </a:rPr>
              <a:t>(g)</a:t>
            </a:r>
            <a:r>
              <a:rPr lang="en-US" altLang="en-US" b="1">
                <a:latin typeface="Comic Sans MS" panose="030F0702030302020204" pitchFamily="66" charset="0"/>
                <a:sym typeface="Symbol" panose="05050102010706020507" pitchFamily="18" charset="2"/>
              </a:rPr>
              <a:t>  +  Br</a:t>
            </a:r>
            <a:r>
              <a:rPr lang="en-US" altLang="en-US" b="1" baseline="30000">
                <a:latin typeface="Comic Sans MS" panose="030F0702030302020204" pitchFamily="66" charset="0"/>
                <a:sym typeface="Symbol" panose="05050102010706020507" pitchFamily="18" charset="2"/>
              </a:rPr>
              <a:t>-</a:t>
            </a:r>
            <a:r>
              <a:rPr lang="en-US" altLang="en-US" b="1" baseline="-25000">
                <a:latin typeface="Comic Sans MS" panose="030F0702030302020204" pitchFamily="66" charset="0"/>
                <a:sym typeface="Symbol" panose="05050102010706020507" pitchFamily="18" charset="2"/>
              </a:rPr>
              <a:t>(g)</a:t>
            </a:r>
            <a:r>
              <a:rPr lang="en-US" altLang="en-US" b="1">
                <a:latin typeface="Comic Sans MS" panose="030F0702030302020204" pitchFamily="66" charset="0"/>
                <a:sym typeface="Symbol" panose="05050102010706020507" pitchFamily="18" charset="2"/>
              </a:rPr>
              <a:t> H= +751  kJ/mol</a:t>
            </a:r>
          </a:p>
          <a:p>
            <a:r>
              <a:rPr lang="en-US" altLang="en-US" b="1">
                <a:latin typeface="Comic Sans MS" panose="030F0702030302020204" pitchFamily="66" charset="0"/>
                <a:sym typeface="Symbol" panose="05050102010706020507" pitchFamily="18" charset="2"/>
              </a:rPr>
              <a:t>		     endothermic process!</a:t>
            </a:r>
          </a:p>
          <a:p>
            <a:endParaRPr lang="en-US" altLang="en-US" b="1">
              <a:latin typeface="Comic Sans MS" panose="030F0702030302020204" pitchFamily="66" charset="0"/>
              <a:sym typeface="Symbol" panose="05050102010706020507" pitchFamily="18" charset="2"/>
            </a:endParaRPr>
          </a:p>
          <a:p>
            <a:r>
              <a:rPr lang="en-US" altLang="en-US" sz="2800" b="1">
                <a:solidFill>
                  <a:srgbClr val="003300"/>
                </a:solidFill>
                <a:latin typeface="Comic Sans MS" panose="030F0702030302020204" pitchFamily="66" charset="0"/>
                <a:sym typeface="Symbol" panose="05050102010706020507" pitchFamily="18" charset="2"/>
              </a:rPr>
              <a:t>-  the magnitude of the lattice energy depends on the amount of charge on the Ionic species</a:t>
            </a:r>
          </a:p>
          <a:p>
            <a:r>
              <a:rPr lang="en-US" altLang="en-US" sz="2800" b="1">
                <a:solidFill>
                  <a:srgbClr val="003300"/>
                </a:solidFill>
                <a:latin typeface="Comic Sans MS" panose="030F0702030302020204" pitchFamily="66" charset="0"/>
                <a:sym typeface="Symbol" panose="05050102010706020507" pitchFamily="18" charset="2"/>
              </a:rPr>
              <a:t>	(low charge = low lattice energy)</a:t>
            </a:r>
            <a:endParaRPr lang="en-US" altLang="en-US" sz="2800" b="1">
              <a:latin typeface="Comic Sans MS" panose="030F0702030302020204" pitchFamily="66" charset="0"/>
              <a:sym typeface="Symbol" panose="05050102010706020507" pitchFamily="18" charset="2"/>
            </a:endParaRPr>
          </a:p>
          <a:p>
            <a:pPr marL="0" lvl="1" algn="ctr"/>
            <a:r>
              <a:rPr lang="en-US" altLang="en-US" b="1">
                <a:solidFill>
                  <a:schemeClr val="hlink"/>
                </a:solidFill>
              </a:rPr>
              <a:t>larger ion ► weaker attraction ► smaller lattice energy</a:t>
            </a:r>
          </a:p>
          <a:p>
            <a:pPr marL="0" lvl="1" algn="ctr"/>
            <a:r>
              <a:rPr lang="en-US" altLang="en-US" b="1">
                <a:solidFill>
                  <a:schemeClr val="hlink"/>
                </a:solidFill>
              </a:rPr>
              <a:t>larger charge ► stronger attraction ► larger lattice energy</a:t>
            </a:r>
          </a:p>
          <a:p>
            <a:endParaRPr lang="en-US" altLang="en-US" sz="2800" b="1">
              <a:latin typeface="Comic Sans MS" panose="030F0702030302020204" pitchFamily="66" charset="0"/>
              <a:sym typeface="Symbol" panose="05050102010706020507" pitchFamily="18" charset="2"/>
            </a:endParaRPr>
          </a:p>
          <a:p>
            <a:r>
              <a:rPr lang="en-US" altLang="en-US" sz="2800" b="1">
                <a:solidFill>
                  <a:srgbClr val="993366"/>
                </a:solidFill>
                <a:latin typeface="Comic Sans MS" panose="030F0702030302020204" pitchFamily="66" charset="0"/>
                <a:sym typeface="Symbol" panose="05050102010706020507" pitchFamily="18" charset="2"/>
              </a:rPr>
              <a:t>-  the attractive interactions Increase with increasing charge and decreasing distances.</a:t>
            </a:r>
            <a:endParaRPr lang="en-US" altLang="en-US" sz="2800" b="1">
              <a:latin typeface="Comic Sans MS" panose="030F0702030302020204" pitchFamily="66"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descr="09_06-02UN[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7200"/>
            <a:ext cx="269875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79" name="Group 8" title="decorative picture"/>
          <p:cNvGrpSpPr>
            <a:grpSpLocks/>
          </p:cNvGrpSpPr>
          <p:nvPr/>
        </p:nvGrpSpPr>
        <p:grpSpPr bwMode="auto">
          <a:xfrm>
            <a:off x="6977063" y="228600"/>
            <a:ext cx="1954212" cy="2346325"/>
            <a:chOff x="4224" y="768"/>
            <a:chExt cx="1405" cy="1478"/>
          </a:xfrm>
        </p:grpSpPr>
        <p:sp>
          <p:nvSpPr>
            <p:cNvPr id="24605" name="Text Box 4"/>
            <p:cNvSpPr txBox="1">
              <a:spLocks noChangeArrowheads="1"/>
            </p:cNvSpPr>
            <p:nvPr/>
          </p:nvSpPr>
          <p:spPr bwMode="auto">
            <a:xfrm>
              <a:off x="4224" y="1728"/>
              <a:ext cx="140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a:t>Lattice Energy =</a:t>
              </a:r>
            </a:p>
            <a:p>
              <a:pPr algn="r"/>
              <a:r>
                <a:rPr lang="en-US" altLang="en-US"/>
                <a:t>-910 kJ/mol</a:t>
              </a:r>
            </a:p>
          </p:txBody>
        </p:sp>
        <p:pic>
          <p:nvPicPr>
            <p:cNvPr id="24606" name="Picture 6" descr="09_06-03U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9" y="768"/>
              <a:ext cx="1056" cy="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580" name="Group 9" title="decorative picture"/>
          <p:cNvGrpSpPr>
            <a:grpSpLocks/>
          </p:cNvGrpSpPr>
          <p:nvPr/>
        </p:nvGrpSpPr>
        <p:grpSpPr bwMode="auto">
          <a:xfrm>
            <a:off x="5030788" y="2214563"/>
            <a:ext cx="2449512" cy="2397125"/>
            <a:chOff x="4224" y="2352"/>
            <a:chExt cx="1405" cy="1430"/>
          </a:xfrm>
        </p:grpSpPr>
        <p:sp>
          <p:nvSpPr>
            <p:cNvPr id="24603" name="Text Box 5"/>
            <p:cNvSpPr txBox="1">
              <a:spLocks noChangeArrowheads="1"/>
            </p:cNvSpPr>
            <p:nvPr/>
          </p:nvSpPr>
          <p:spPr bwMode="auto">
            <a:xfrm>
              <a:off x="4224" y="3264"/>
              <a:ext cx="140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en-US"/>
                <a:t>Lattice Energy =</a:t>
              </a:r>
            </a:p>
            <a:p>
              <a:pPr algn="r"/>
              <a:r>
                <a:rPr lang="en-US" altLang="en-US"/>
                <a:t>-3414 kJ/mol</a:t>
              </a:r>
            </a:p>
          </p:txBody>
        </p:sp>
        <p:pic>
          <p:nvPicPr>
            <p:cNvPr id="24604" name="Picture 7" descr="09_06-03U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5" y="2352"/>
              <a:ext cx="1104" cy="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9" name="Group 33" title="decorative picture"/>
          <p:cNvGraphicFramePr>
            <a:graphicFrameLocks noGrp="1"/>
          </p:cNvGraphicFramePr>
          <p:nvPr>
            <p:extLst>
              <p:ext uri="{D42A27DB-BD31-4B8C-83A1-F6EECF244321}">
                <p14:modId xmlns:p14="http://schemas.microsoft.com/office/powerpoint/2010/main" val="2960710591"/>
              </p:ext>
            </p:extLst>
          </p:nvPr>
        </p:nvGraphicFramePr>
        <p:xfrm>
          <a:off x="2590800" y="3200400"/>
          <a:ext cx="2286000" cy="2651300"/>
        </p:xfrm>
        <a:graphic>
          <a:graphicData uri="http://schemas.openxmlformats.org/drawingml/2006/table">
            <a:tbl>
              <a:tblPr/>
              <a:tblGrid>
                <a:gridCol w="1124857">
                  <a:extLst>
                    <a:ext uri="{9D8B030D-6E8A-4147-A177-3AD203B41FA5}">
                      <a16:colId xmlns:a16="http://schemas.microsoft.com/office/drawing/2014/main" val="20000"/>
                    </a:ext>
                  </a:extLst>
                </a:gridCol>
                <a:gridCol w="1161143">
                  <a:extLst>
                    <a:ext uri="{9D8B030D-6E8A-4147-A177-3AD203B41FA5}">
                      <a16:colId xmlns:a16="http://schemas.microsoft.com/office/drawing/2014/main" val="20001"/>
                    </a:ext>
                  </a:extLst>
                </a:gridCol>
              </a:tblGrid>
              <a:tr h="822809">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0" lang="en-US" sz="1600" b="0" i="0" u="none" strike="noStrike" cap="none" normalizeH="0" baseline="0" dirty="0" smtClean="0">
                          <a:ln>
                            <a:noFill/>
                          </a:ln>
                          <a:solidFill>
                            <a:srgbClr val="FFFF66"/>
                          </a:solidFill>
                          <a:effectLst/>
                          <a:latin typeface="Times New Roman" pitchFamily="18" charset="0"/>
                        </a:rPr>
                        <a:t>Metal Chloride</a:t>
                      </a:r>
                    </a:p>
                  </a:txBody>
                  <a:tcPr marT="45674" marB="4567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0" lang="en-US" sz="1600" b="0" i="0" u="none" strike="noStrike" cap="none" normalizeH="0" baseline="0" dirty="0" smtClean="0">
                          <a:ln>
                            <a:noFill/>
                          </a:ln>
                          <a:solidFill>
                            <a:srgbClr val="FFFF66"/>
                          </a:solidFill>
                          <a:effectLst/>
                          <a:latin typeface="Times New Roman" pitchFamily="18" charset="0"/>
                        </a:rPr>
                        <a:t>Lattice Energy (kJ/mol)</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457079">
                <a:tc>
                  <a:txBody>
                    <a:bodyPr/>
                    <a:lstStyle/>
                    <a:p>
                      <a:pPr marL="0" marR="0" lvl="0" indent="0" algn="l"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smtClean="0">
                          <a:ln>
                            <a:noFill/>
                          </a:ln>
                          <a:solidFill>
                            <a:schemeClr val="tx1"/>
                          </a:solidFill>
                          <a:effectLst/>
                          <a:latin typeface="Times New Roman" pitchFamily="18" charset="0"/>
                        </a:rPr>
                        <a:t>LiCl</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dirty="0" smtClean="0">
                          <a:ln>
                            <a:noFill/>
                          </a:ln>
                          <a:solidFill>
                            <a:schemeClr val="tx1"/>
                          </a:solidFill>
                          <a:effectLst/>
                          <a:latin typeface="Times New Roman" pitchFamily="18" charset="0"/>
                        </a:rPr>
                        <a:t>-834</a:t>
                      </a:r>
                    </a:p>
                  </a:txBody>
                  <a:tcPr marT="45674" marB="456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079">
                <a:tc>
                  <a:txBody>
                    <a:bodyPr/>
                    <a:lstStyle/>
                    <a:p>
                      <a:pPr marL="0" marR="0" lvl="0" indent="0" algn="l"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smtClean="0">
                          <a:ln>
                            <a:noFill/>
                          </a:ln>
                          <a:solidFill>
                            <a:schemeClr val="tx1"/>
                          </a:solidFill>
                          <a:effectLst/>
                          <a:latin typeface="Times New Roman" pitchFamily="18" charset="0"/>
                        </a:rPr>
                        <a:t>NaCl</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dirty="0" smtClean="0">
                          <a:ln>
                            <a:noFill/>
                          </a:ln>
                          <a:solidFill>
                            <a:schemeClr val="tx1"/>
                          </a:solidFill>
                          <a:effectLst/>
                          <a:latin typeface="Times New Roman" pitchFamily="18" charset="0"/>
                        </a:rPr>
                        <a:t>-787</a:t>
                      </a:r>
                    </a:p>
                  </a:txBody>
                  <a:tcPr marT="45674" marB="456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079">
                <a:tc>
                  <a:txBody>
                    <a:bodyPr/>
                    <a:lstStyle/>
                    <a:p>
                      <a:pPr marL="0" marR="0" lvl="0" indent="0" algn="l"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dirty="0" err="1" smtClean="0">
                          <a:ln>
                            <a:noFill/>
                          </a:ln>
                          <a:solidFill>
                            <a:schemeClr val="tx1"/>
                          </a:solidFill>
                          <a:effectLst/>
                          <a:latin typeface="Times New Roman" pitchFamily="18" charset="0"/>
                        </a:rPr>
                        <a:t>KCl</a:t>
                      </a:r>
                      <a:endParaRPr kumimoji="0" lang="en-US" sz="2400" b="0" i="0" u="none" strike="noStrike" cap="none" normalizeH="0" baseline="0" dirty="0" smtClean="0">
                        <a:ln>
                          <a:noFill/>
                        </a:ln>
                        <a:solidFill>
                          <a:schemeClr val="tx1"/>
                        </a:solidFill>
                        <a:effectLst/>
                        <a:latin typeface="Times New Roman" pitchFamily="18" charset="0"/>
                      </a:endParaRP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dirty="0" smtClean="0">
                          <a:ln>
                            <a:noFill/>
                          </a:ln>
                          <a:solidFill>
                            <a:schemeClr val="tx1"/>
                          </a:solidFill>
                          <a:effectLst/>
                          <a:latin typeface="Times New Roman" pitchFamily="18" charset="0"/>
                        </a:rPr>
                        <a:t>-701</a:t>
                      </a:r>
                    </a:p>
                  </a:txBody>
                  <a:tcPr marT="45674" marB="456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7079">
                <a:tc>
                  <a:txBody>
                    <a:bodyPr/>
                    <a:lstStyle/>
                    <a:p>
                      <a:pPr marL="0" marR="0" lvl="0" indent="0" algn="l"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smtClean="0">
                          <a:ln>
                            <a:noFill/>
                          </a:ln>
                          <a:solidFill>
                            <a:schemeClr val="tx1"/>
                          </a:solidFill>
                          <a:effectLst/>
                          <a:latin typeface="Times New Roman" pitchFamily="18" charset="0"/>
                        </a:rPr>
                        <a:t>CsCl</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0" lang="en-US" sz="2400" b="0" i="0" u="none" strike="noStrike" cap="none" normalizeH="0" baseline="0" dirty="0" smtClean="0">
                          <a:ln>
                            <a:noFill/>
                          </a:ln>
                          <a:solidFill>
                            <a:schemeClr val="tx1"/>
                          </a:solidFill>
                          <a:effectLst/>
                          <a:latin typeface="Times New Roman" pitchFamily="18" charset="0"/>
                        </a:rPr>
                        <a:t>-657</a:t>
                      </a:r>
                    </a:p>
                  </a:txBody>
                  <a:tcPr marT="45674" marB="456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4601" name="TextBox 9"/>
          <p:cNvSpPr txBox="1">
            <a:spLocks noChangeArrowheads="1"/>
          </p:cNvSpPr>
          <p:nvPr/>
        </p:nvSpPr>
        <p:spPr bwMode="auto">
          <a:xfrm>
            <a:off x="2438400" y="609600"/>
            <a:ext cx="2590800" cy="22463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lvl="1" algn="ctr"/>
            <a:r>
              <a:rPr lang="en-US" altLang="en-US" sz="2800" b="1">
                <a:solidFill>
                  <a:srgbClr val="FFFF00"/>
                </a:solidFill>
              </a:rPr>
              <a:t>larger ion ► weaker attraction ► smaller lattice energy</a:t>
            </a:r>
          </a:p>
        </p:txBody>
      </p:sp>
      <p:sp>
        <p:nvSpPr>
          <p:cNvPr id="24602" name="TextBox 10"/>
          <p:cNvSpPr txBox="1">
            <a:spLocks noChangeArrowheads="1"/>
          </p:cNvSpPr>
          <p:nvPr/>
        </p:nvSpPr>
        <p:spPr bwMode="auto">
          <a:xfrm>
            <a:off x="5715000" y="4611688"/>
            <a:ext cx="3429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lvl="1"/>
            <a:r>
              <a:rPr lang="en-US" altLang="en-US" sz="2800" b="1">
                <a:solidFill>
                  <a:schemeClr val="hlink"/>
                </a:solidFill>
              </a:rPr>
              <a:t>larger charge ► stronger attraction ► larger lattice energy</a:t>
            </a:r>
            <a:endParaRPr lang="en-US"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EC58C15B-41F8-4344-A0E2-06A455D9053A}" type="slidenum">
              <a:rPr lang="en-US" altLang="en-US" sz="1400"/>
              <a:pPr algn="ctr"/>
              <a:t>23</a:t>
            </a:fld>
            <a:endParaRPr lang="en-US" altLang="en-US" sz="1400"/>
          </a:p>
        </p:txBody>
      </p:sp>
      <p:sp>
        <p:nvSpPr>
          <p:cNvPr id="25603" name="Rectangle 2"/>
          <p:cNvSpPr>
            <a:spLocks noGrp="1" noChangeArrowheads="1"/>
          </p:cNvSpPr>
          <p:nvPr>
            <p:ph type="title"/>
          </p:nvPr>
        </p:nvSpPr>
        <p:spPr>
          <a:xfrm>
            <a:off x="304800" y="381000"/>
            <a:ext cx="8458200" cy="1143000"/>
          </a:xfrm>
        </p:spPr>
        <p:txBody>
          <a:bodyPr/>
          <a:lstStyle/>
          <a:p>
            <a:r>
              <a:rPr lang="en-US" altLang="en-US" sz="3200" smtClean="0"/>
              <a:t>Example 9.2 – Order the following ionic compounds in order of increasing magnitude of  lattice energy.</a:t>
            </a:r>
            <a:br>
              <a:rPr lang="en-US" altLang="en-US" sz="3200" smtClean="0"/>
            </a:br>
            <a:r>
              <a:rPr lang="en-US" altLang="en-US" sz="3200" smtClean="0"/>
              <a:t>CaO, KBr, KCl, SrO</a:t>
            </a:r>
          </a:p>
        </p:txBody>
      </p:sp>
      <p:sp>
        <p:nvSpPr>
          <p:cNvPr id="36868" name="Text Box 4"/>
          <p:cNvSpPr txBox="1">
            <a:spLocks noChangeArrowheads="1"/>
          </p:cNvSpPr>
          <p:nvPr/>
        </p:nvSpPr>
        <p:spPr bwMode="auto">
          <a:xfrm>
            <a:off x="517525" y="2251075"/>
            <a:ext cx="4587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First examine the ion charges and order by product of the charges</a:t>
            </a:r>
          </a:p>
        </p:txBody>
      </p:sp>
      <p:sp>
        <p:nvSpPr>
          <p:cNvPr id="36869" name="Text Box 5"/>
          <p:cNvSpPr txBox="1">
            <a:spLocks noChangeArrowheads="1"/>
          </p:cNvSpPr>
          <p:nvPr/>
        </p:nvSpPr>
        <p:spPr bwMode="auto">
          <a:xfrm>
            <a:off x="5181600" y="2286000"/>
            <a:ext cx="32083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Ca</a:t>
            </a:r>
            <a:r>
              <a:rPr lang="en-US" altLang="en-US" baseline="30000"/>
              <a:t>2+</a:t>
            </a:r>
            <a:r>
              <a:rPr lang="en-US" altLang="en-US"/>
              <a:t>&amp; O</a:t>
            </a:r>
            <a:r>
              <a:rPr lang="en-US" altLang="en-US" baseline="30000"/>
              <a:t>2-</a:t>
            </a:r>
            <a:r>
              <a:rPr lang="en-US" altLang="en-US"/>
              <a:t>, K</a:t>
            </a:r>
            <a:r>
              <a:rPr lang="en-US" altLang="en-US" baseline="30000"/>
              <a:t>+</a:t>
            </a:r>
            <a:r>
              <a:rPr lang="en-US" altLang="en-US"/>
              <a:t> &amp; Br</a:t>
            </a:r>
            <a:r>
              <a:rPr lang="en-US" altLang="en-US" baseline="30000">
                <a:cs typeface="Times New Roman" panose="02020603050405020304" pitchFamily="18" charset="0"/>
              </a:rPr>
              <a:t>─</a:t>
            </a:r>
            <a:r>
              <a:rPr lang="en-US" altLang="en-US">
                <a:cs typeface="Times New Roman" panose="02020603050405020304" pitchFamily="18" charset="0"/>
              </a:rPr>
              <a:t>, K</a:t>
            </a:r>
            <a:r>
              <a:rPr lang="en-US" altLang="en-US" baseline="30000">
                <a:cs typeface="Times New Roman" panose="02020603050405020304" pitchFamily="18" charset="0"/>
              </a:rPr>
              <a:t>+</a:t>
            </a:r>
            <a:r>
              <a:rPr lang="en-US" altLang="en-US">
                <a:cs typeface="Times New Roman" panose="02020603050405020304" pitchFamily="18" charset="0"/>
              </a:rPr>
              <a:t> &amp; Cl</a:t>
            </a:r>
            <a:r>
              <a:rPr lang="en-US" altLang="en-US" baseline="30000"/>
              <a:t>─</a:t>
            </a:r>
            <a:r>
              <a:rPr lang="en-US" altLang="en-US"/>
              <a:t>, Sr</a:t>
            </a:r>
            <a:r>
              <a:rPr lang="en-US" altLang="en-US" baseline="30000"/>
              <a:t>2+</a:t>
            </a:r>
            <a:r>
              <a:rPr lang="en-US" altLang="en-US"/>
              <a:t> &amp; O</a:t>
            </a:r>
            <a:r>
              <a:rPr lang="en-US" altLang="en-US" baseline="30000"/>
              <a:t>2─</a:t>
            </a:r>
          </a:p>
        </p:txBody>
      </p:sp>
      <p:sp>
        <p:nvSpPr>
          <p:cNvPr id="36870" name="Text Box 6"/>
          <p:cNvSpPr txBox="1">
            <a:spLocks noChangeArrowheads="1"/>
          </p:cNvSpPr>
          <p:nvPr/>
        </p:nvSpPr>
        <p:spPr bwMode="auto">
          <a:xfrm>
            <a:off x="2667000" y="3200400"/>
            <a:ext cx="335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solidFill>
                  <a:schemeClr val="hlink"/>
                </a:solidFill>
              </a:rPr>
              <a:t>(KBr, KCl) &lt; (CaO, SrO)</a:t>
            </a:r>
            <a:endParaRPr lang="en-US" altLang="en-US" baseline="30000">
              <a:solidFill>
                <a:schemeClr val="hlink"/>
              </a:solidFill>
            </a:endParaRPr>
          </a:p>
        </p:txBody>
      </p:sp>
      <p:sp>
        <p:nvSpPr>
          <p:cNvPr id="36871" name="Text Box 7"/>
          <p:cNvSpPr txBox="1">
            <a:spLocks noChangeArrowheads="1"/>
          </p:cNvSpPr>
          <p:nvPr/>
        </p:nvSpPr>
        <p:spPr bwMode="auto">
          <a:xfrm>
            <a:off x="457200" y="3810000"/>
            <a:ext cx="4267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Then examine the ion sizes of each group and order by radius; larger &lt; smaller</a:t>
            </a:r>
          </a:p>
        </p:txBody>
      </p:sp>
      <p:sp>
        <p:nvSpPr>
          <p:cNvPr id="36872" name="Text Box 8"/>
          <p:cNvSpPr txBox="1">
            <a:spLocks noChangeArrowheads="1"/>
          </p:cNvSpPr>
          <p:nvPr/>
        </p:nvSpPr>
        <p:spPr bwMode="auto">
          <a:xfrm>
            <a:off x="5257800" y="3810000"/>
            <a:ext cx="3352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(KBr, KCl)  same cation, Br</a:t>
            </a:r>
            <a:r>
              <a:rPr lang="en-US" altLang="en-US" baseline="30000"/>
              <a:t>─</a:t>
            </a:r>
            <a:r>
              <a:rPr lang="en-US" altLang="en-US"/>
              <a:t> &gt; Cl</a:t>
            </a:r>
            <a:r>
              <a:rPr lang="en-US" altLang="en-US" baseline="30000"/>
              <a:t>─</a:t>
            </a:r>
            <a:r>
              <a:rPr lang="en-US" altLang="en-US"/>
              <a:t> (same Group)</a:t>
            </a:r>
            <a:endParaRPr lang="en-US" altLang="en-US" baseline="30000"/>
          </a:p>
        </p:txBody>
      </p:sp>
      <p:sp>
        <p:nvSpPr>
          <p:cNvPr id="36873" name="Text Box 9"/>
          <p:cNvSpPr txBox="1">
            <a:spLocks noChangeArrowheads="1"/>
          </p:cNvSpPr>
          <p:nvPr/>
        </p:nvSpPr>
        <p:spPr bwMode="auto">
          <a:xfrm>
            <a:off x="2667000" y="56388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solidFill>
                  <a:schemeClr val="hlink"/>
                </a:solidFill>
              </a:rPr>
              <a:t>KBr &lt; KCl &lt; (CaO, SrO)</a:t>
            </a:r>
            <a:endParaRPr lang="en-US" altLang="en-US" baseline="30000">
              <a:solidFill>
                <a:schemeClr val="hlink"/>
              </a:solidFill>
            </a:endParaRPr>
          </a:p>
        </p:txBody>
      </p:sp>
      <p:sp>
        <p:nvSpPr>
          <p:cNvPr id="36874" name="Text Box 10"/>
          <p:cNvSpPr txBox="1">
            <a:spLocks noChangeArrowheads="1"/>
          </p:cNvSpPr>
          <p:nvPr/>
        </p:nvSpPr>
        <p:spPr bwMode="auto">
          <a:xfrm>
            <a:off x="5257800" y="4800600"/>
            <a:ext cx="3352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(CaO, SrO)  same anion, Sr</a:t>
            </a:r>
            <a:r>
              <a:rPr lang="en-US" altLang="en-US" baseline="30000"/>
              <a:t>2+</a:t>
            </a:r>
            <a:r>
              <a:rPr lang="en-US" altLang="en-US"/>
              <a:t> &gt; Ca</a:t>
            </a:r>
            <a:r>
              <a:rPr lang="en-US" altLang="en-US" baseline="30000"/>
              <a:t>2+</a:t>
            </a:r>
            <a:r>
              <a:rPr lang="en-US" altLang="en-US"/>
              <a:t> (same Group)</a:t>
            </a:r>
            <a:endParaRPr lang="en-US" altLang="en-US" baseline="30000"/>
          </a:p>
        </p:txBody>
      </p:sp>
      <p:sp>
        <p:nvSpPr>
          <p:cNvPr id="36875" name="Text Box 11"/>
          <p:cNvSpPr txBox="1">
            <a:spLocks noChangeArrowheads="1"/>
          </p:cNvSpPr>
          <p:nvPr/>
        </p:nvSpPr>
        <p:spPr bwMode="auto">
          <a:xfrm>
            <a:off x="2667000" y="56388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solidFill>
                  <a:schemeClr val="hlink"/>
                </a:solidFill>
              </a:rPr>
              <a:t>KBr &lt; KCl &lt; SrO &lt; CaO</a:t>
            </a:r>
            <a:endParaRPr lang="en-US" altLang="en-US" baseline="3000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dissolve">
                                      <p:cBhvr>
                                        <p:cTn id="7" dur="500"/>
                                        <p:tgtEl>
                                          <p:spTgt spid="368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869"/>
                                        </p:tgtEl>
                                        <p:attrNameLst>
                                          <p:attrName>style.visibility</p:attrName>
                                        </p:attrNameLst>
                                      </p:cBhvr>
                                      <p:to>
                                        <p:strVal val="visible"/>
                                      </p:to>
                                    </p:set>
                                    <p:animEffect transition="in" filter="dissolve">
                                      <p:cBhvr>
                                        <p:cTn id="12" dur="500"/>
                                        <p:tgtEl>
                                          <p:spTgt spid="368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6870"/>
                                        </p:tgtEl>
                                        <p:attrNameLst>
                                          <p:attrName>style.visibility</p:attrName>
                                        </p:attrNameLst>
                                      </p:cBhvr>
                                      <p:to>
                                        <p:strVal val="visible"/>
                                      </p:to>
                                    </p:set>
                                    <p:animEffect transition="in" filter="dissolve">
                                      <p:cBhvr>
                                        <p:cTn id="17" dur="500"/>
                                        <p:tgtEl>
                                          <p:spTgt spid="368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6871"/>
                                        </p:tgtEl>
                                        <p:attrNameLst>
                                          <p:attrName>style.visibility</p:attrName>
                                        </p:attrNameLst>
                                      </p:cBhvr>
                                      <p:to>
                                        <p:strVal val="visible"/>
                                      </p:to>
                                    </p:set>
                                    <p:animEffect transition="in" filter="dissolve">
                                      <p:cBhvr>
                                        <p:cTn id="22" dur="500"/>
                                        <p:tgtEl>
                                          <p:spTgt spid="3687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6872"/>
                                        </p:tgtEl>
                                        <p:attrNameLst>
                                          <p:attrName>style.visibility</p:attrName>
                                        </p:attrNameLst>
                                      </p:cBhvr>
                                      <p:to>
                                        <p:strVal val="visible"/>
                                      </p:to>
                                    </p:set>
                                    <p:animEffect transition="in" filter="dissolve">
                                      <p:cBhvr>
                                        <p:cTn id="27" dur="500"/>
                                        <p:tgtEl>
                                          <p:spTgt spid="3687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6873"/>
                                        </p:tgtEl>
                                        <p:attrNameLst>
                                          <p:attrName>style.visibility</p:attrName>
                                        </p:attrNameLst>
                                      </p:cBhvr>
                                      <p:to>
                                        <p:strVal val="visible"/>
                                      </p:to>
                                    </p:set>
                                    <p:animEffect transition="in" filter="dissolve">
                                      <p:cBhvr>
                                        <p:cTn id="32" dur="500"/>
                                        <p:tgtEl>
                                          <p:spTgt spid="3687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6874"/>
                                        </p:tgtEl>
                                        <p:attrNameLst>
                                          <p:attrName>style.visibility</p:attrName>
                                        </p:attrNameLst>
                                      </p:cBhvr>
                                      <p:to>
                                        <p:strVal val="visible"/>
                                      </p:to>
                                    </p:set>
                                    <p:animEffect transition="in" filter="dissolve">
                                      <p:cBhvr>
                                        <p:cTn id="37" dur="500"/>
                                        <p:tgtEl>
                                          <p:spTgt spid="3687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xit" presetSubtype="0" fill="hold" grpId="1" nodeType="clickEffect">
                                  <p:stCondLst>
                                    <p:cond delay="0"/>
                                  </p:stCondLst>
                                  <p:childTnLst>
                                    <p:animEffect transition="out" filter="dissolve">
                                      <p:cBhvr>
                                        <p:cTn id="41" dur="500"/>
                                        <p:tgtEl>
                                          <p:spTgt spid="36873"/>
                                        </p:tgtEl>
                                      </p:cBhvr>
                                    </p:animEffect>
                                    <p:set>
                                      <p:cBhvr>
                                        <p:cTn id="42" dur="1" fill="hold">
                                          <p:stCondLst>
                                            <p:cond delay="499"/>
                                          </p:stCondLst>
                                        </p:cTn>
                                        <p:tgtEl>
                                          <p:spTgt spid="36873"/>
                                        </p:tgtEl>
                                        <p:attrNameLst>
                                          <p:attrName>style.visibility</p:attrName>
                                        </p:attrNameLst>
                                      </p:cBhvr>
                                      <p:to>
                                        <p:strVal val="hidden"/>
                                      </p:to>
                                    </p:set>
                                  </p:childTnLst>
                                </p:cTn>
                              </p:par>
                              <p:par>
                                <p:cTn id="43" presetID="9" presetClass="entr" presetSubtype="0" fill="hold" grpId="0" nodeType="withEffect">
                                  <p:stCondLst>
                                    <p:cond delay="0"/>
                                  </p:stCondLst>
                                  <p:childTnLst>
                                    <p:set>
                                      <p:cBhvr>
                                        <p:cTn id="44" dur="1" fill="hold">
                                          <p:stCondLst>
                                            <p:cond delay="0"/>
                                          </p:stCondLst>
                                        </p:cTn>
                                        <p:tgtEl>
                                          <p:spTgt spid="36875"/>
                                        </p:tgtEl>
                                        <p:attrNameLst>
                                          <p:attrName>style.visibility</p:attrName>
                                        </p:attrNameLst>
                                      </p:cBhvr>
                                      <p:to>
                                        <p:strVal val="visible"/>
                                      </p:to>
                                    </p:set>
                                    <p:animEffect transition="in" filter="dissolve">
                                      <p:cBhvr>
                                        <p:cTn id="45" dur="500"/>
                                        <p:tgtEl>
                                          <p:spTgt spid="36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p:bldP spid="36869" grpId="0"/>
      <p:bldP spid="36870" grpId="0"/>
      <p:bldP spid="36871" grpId="0"/>
      <p:bldP spid="36872" grpId="0"/>
      <p:bldP spid="36873" grpId="0"/>
      <p:bldP spid="36873" grpId="1"/>
      <p:bldP spid="36874" grpId="0"/>
      <p:bldP spid="36875"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B3422A0A-FBB2-4917-9A48-17878282C51E}" type="slidenum">
              <a:rPr lang="en-US" altLang="en-US" sz="1400"/>
              <a:pPr algn="ctr"/>
              <a:t>24</a:t>
            </a:fld>
            <a:endParaRPr lang="en-US" altLang="en-US" sz="1400"/>
          </a:p>
        </p:txBody>
      </p:sp>
      <p:sp>
        <p:nvSpPr>
          <p:cNvPr id="26627" name="Rectangle 2"/>
          <p:cNvSpPr>
            <a:spLocks noGrp="1" noChangeArrowheads="1"/>
          </p:cNvSpPr>
          <p:nvPr>
            <p:ph type="title"/>
          </p:nvPr>
        </p:nvSpPr>
        <p:spPr>
          <a:xfrm>
            <a:off x="666750" y="203200"/>
            <a:ext cx="7772400" cy="895350"/>
          </a:xfrm>
          <a:noFill/>
        </p:spPr>
        <p:txBody>
          <a:bodyPr lIns="90488" tIns="44450" rIns="90488" bIns="44450"/>
          <a:lstStyle/>
          <a:p>
            <a:r>
              <a:rPr lang="en-US" altLang="en-US" smtClean="0"/>
              <a:t>Born-Haber Cycle</a:t>
            </a:r>
          </a:p>
        </p:txBody>
      </p:sp>
      <p:sp>
        <p:nvSpPr>
          <p:cNvPr id="27651" name="Rectangle 3"/>
          <p:cNvSpPr>
            <a:spLocks noGrp="1" noChangeArrowheads="1"/>
          </p:cNvSpPr>
          <p:nvPr>
            <p:ph type="body" idx="1"/>
          </p:nvPr>
        </p:nvSpPr>
        <p:spPr>
          <a:xfrm>
            <a:off x="41275" y="1103313"/>
            <a:ext cx="8977313" cy="5419725"/>
          </a:xfrm>
          <a:noFill/>
        </p:spPr>
        <p:txBody>
          <a:bodyPr lIns="90488" tIns="44450" rIns="90488" bIns="44450"/>
          <a:lstStyle/>
          <a:p>
            <a:r>
              <a:rPr lang="en-US" altLang="en-US" smtClean="0"/>
              <a:t>method for determining the lattice energy of an ionic substance by using other reactions </a:t>
            </a:r>
          </a:p>
          <a:p>
            <a:pPr lvl="1"/>
            <a:r>
              <a:rPr lang="en-US" altLang="en-US" smtClean="0"/>
              <a:t>use Hess’s Law to add up heats of other processes</a:t>
            </a:r>
          </a:p>
          <a:p>
            <a:r>
              <a:rPr lang="en-US" altLang="en-US" smtClean="0"/>
              <a:t> </a:t>
            </a:r>
            <a:r>
              <a:rPr lang="en-US" altLang="en-US" sz="2800" smtClean="0">
                <a:latin typeface="Symbol" panose="05050102010706020507" pitchFamily="18" charset="2"/>
              </a:rPr>
              <a:t>D</a:t>
            </a:r>
            <a:r>
              <a:rPr lang="en-US" altLang="en-US" sz="2800" smtClean="0"/>
              <a:t>H°</a:t>
            </a:r>
            <a:r>
              <a:rPr lang="en-US" altLang="en-US" baseline="-25000" smtClean="0"/>
              <a:t>f</a:t>
            </a:r>
            <a:r>
              <a:rPr lang="en-US" altLang="en-US" smtClean="0"/>
              <a:t>(</a:t>
            </a:r>
            <a:r>
              <a:rPr lang="en-US" altLang="en-US" sz="2400" smtClean="0"/>
              <a:t>salt</a:t>
            </a:r>
            <a:r>
              <a:rPr lang="en-US" altLang="en-US" smtClean="0"/>
              <a:t>) = </a:t>
            </a:r>
            <a:r>
              <a:rPr lang="en-US" altLang="en-US" sz="2800" smtClean="0">
                <a:latin typeface="Symbol" panose="05050102010706020507" pitchFamily="18" charset="2"/>
              </a:rPr>
              <a:t>D</a:t>
            </a:r>
            <a:r>
              <a:rPr lang="en-US" altLang="en-US" sz="2800" smtClean="0"/>
              <a:t>H°</a:t>
            </a:r>
            <a:r>
              <a:rPr lang="en-US" altLang="en-US" baseline="-25000" smtClean="0"/>
              <a:t>f</a:t>
            </a:r>
            <a:r>
              <a:rPr lang="en-US" altLang="en-US" smtClean="0"/>
              <a:t>(</a:t>
            </a:r>
            <a:r>
              <a:rPr lang="en-US" altLang="en-US" sz="2400" smtClean="0"/>
              <a:t>metal atoms, g</a:t>
            </a:r>
            <a:r>
              <a:rPr lang="en-US" altLang="en-US" smtClean="0"/>
              <a:t>) + </a:t>
            </a:r>
            <a:r>
              <a:rPr lang="en-US" altLang="en-US" sz="2800" smtClean="0">
                <a:latin typeface="Symbol" panose="05050102010706020507" pitchFamily="18" charset="2"/>
              </a:rPr>
              <a:t>D</a:t>
            </a:r>
            <a:r>
              <a:rPr lang="en-US" altLang="en-US" sz="2800" smtClean="0"/>
              <a:t>H°</a:t>
            </a:r>
            <a:r>
              <a:rPr lang="en-US" altLang="en-US" baseline="-25000" smtClean="0"/>
              <a:t>f</a:t>
            </a:r>
            <a:r>
              <a:rPr lang="en-US" altLang="en-US" smtClean="0"/>
              <a:t>(</a:t>
            </a:r>
            <a:r>
              <a:rPr lang="en-US" altLang="en-US" sz="2400" smtClean="0"/>
              <a:t>nonmetal atoms, g</a:t>
            </a:r>
            <a:r>
              <a:rPr lang="en-US" altLang="en-US" smtClean="0"/>
              <a:t>) + </a:t>
            </a:r>
            <a:r>
              <a:rPr lang="en-US" altLang="en-US" sz="2800" smtClean="0">
                <a:latin typeface="Symbol" panose="05050102010706020507" pitchFamily="18" charset="2"/>
              </a:rPr>
              <a:t>D</a:t>
            </a:r>
            <a:r>
              <a:rPr lang="en-US" altLang="en-US" sz="2800" smtClean="0"/>
              <a:t>H°</a:t>
            </a:r>
            <a:r>
              <a:rPr lang="en-US" altLang="en-US" baseline="-25000" smtClean="0"/>
              <a:t>f</a:t>
            </a:r>
            <a:r>
              <a:rPr lang="en-US" altLang="en-US" smtClean="0"/>
              <a:t>(</a:t>
            </a:r>
            <a:r>
              <a:rPr lang="en-US" altLang="en-US" sz="2400" smtClean="0"/>
              <a:t>cations, g</a:t>
            </a:r>
            <a:r>
              <a:rPr lang="en-US" altLang="en-US" smtClean="0"/>
              <a:t>) + </a:t>
            </a:r>
            <a:r>
              <a:rPr lang="en-US" altLang="en-US" sz="2800" smtClean="0">
                <a:latin typeface="Symbol" panose="05050102010706020507" pitchFamily="18" charset="2"/>
              </a:rPr>
              <a:t>D</a:t>
            </a:r>
            <a:r>
              <a:rPr lang="en-US" altLang="en-US" sz="2800" smtClean="0"/>
              <a:t>H°</a:t>
            </a:r>
            <a:r>
              <a:rPr lang="en-US" altLang="en-US" baseline="-25000" smtClean="0"/>
              <a:t>f</a:t>
            </a:r>
            <a:r>
              <a:rPr lang="en-US" altLang="en-US" smtClean="0"/>
              <a:t>(</a:t>
            </a:r>
            <a:r>
              <a:rPr lang="en-US" altLang="en-US" sz="2400" smtClean="0"/>
              <a:t>anions, g</a:t>
            </a:r>
            <a:r>
              <a:rPr lang="en-US" altLang="en-US" smtClean="0"/>
              <a:t>) + </a:t>
            </a:r>
            <a:r>
              <a:rPr lang="en-US" altLang="en-US" sz="2800" smtClean="0">
                <a:latin typeface="Symbol" panose="05050102010706020507" pitchFamily="18" charset="2"/>
              </a:rPr>
              <a:t>D</a:t>
            </a:r>
            <a:r>
              <a:rPr lang="en-US" altLang="en-US" sz="2800" smtClean="0"/>
              <a:t>H°</a:t>
            </a:r>
            <a:r>
              <a:rPr lang="en-US" altLang="en-US" baseline="-25000" smtClean="0"/>
              <a:t>f</a:t>
            </a:r>
            <a:r>
              <a:rPr lang="en-US" altLang="en-US" smtClean="0"/>
              <a:t>(</a:t>
            </a:r>
            <a:r>
              <a:rPr lang="en-US" altLang="en-US" sz="2400" smtClean="0"/>
              <a:t>crystal lattice</a:t>
            </a:r>
            <a:r>
              <a:rPr lang="en-US" altLang="en-US" smtClean="0"/>
              <a:t>)</a:t>
            </a:r>
          </a:p>
          <a:p>
            <a:pPr lvl="1"/>
            <a:r>
              <a:rPr lang="en-US" altLang="en-US" sz="2400" smtClean="0">
                <a:solidFill>
                  <a:schemeClr val="hlink"/>
                </a:solidFill>
                <a:latin typeface="Symbol" panose="05050102010706020507" pitchFamily="18" charset="2"/>
              </a:rPr>
              <a:t>D</a:t>
            </a:r>
            <a:r>
              <a:rPr lang="en-US" altLang="en-US" sz="2400" smtClean="0">
                <a:solidFill>
                  <a:schemeClr val="hlink"/>
                </a:solidFill>
              </a:rPr>
              <a:t>H°</a:t>
            </a:r>
            <a:r>
              <a:rPr lang="en-US" altLang="en-US" sz="2400" baseline="-25000" smtClean="0">
                <a:solidFill>
                  <a:schemeClr val="hlink"/>
                </a:solidFill>
              </a:rPr>
              <a:t>f</a:t>
            </a:r>
            <a:r>
              <a:rPr lang="en-US" altLang="en-US" sz="2400" smtClean="0">
                <a:solidFill>
                  <a:schemeClr val="hlink"/>
                </a:solidFill>
              </a:rPr>
              <a:t>(</a:t>
            </a:r>
            <a:r>
              <a:rPr lang="en-US" altLang="en-US" sz="2200" smtClean="0">
                <a:solidFill>
                  <a:schemeClr val="hlink"/>
                </a:solidFill>
              </a:rPr>
              <a:t>crystal lattice</a:t>
            </a:r>
            <a:r>
              <a:rPr lang="en-US" altLang="en-US" sz="2400" smtClean="0">
                <a:solidFill>
                  <a:schemeClr val="hlink"/>
                </a:solidFill>
              </a:rPr>
              <a:t>) = Lattice Energy</a:t>
            </a:r>
          </a:p>
          <a:p>
            <a:pPr lvl="1"/>
            <a:r>
              <a:rPr lang="en-US" altLang="en-US" sz="2400" smtClean="0"/>
              <a:t>metal atoms (g) </a:t>
            </a:r>
            <a:r>
              <a:rPr lang="en-US" altLang="en-US" sz="2400" smtClean="0">
                <a:sym typeface="Symbol" panose="05050102010706020507" pitchFamily="18" charset="2"/>
              </a:rPr>
              <a:t> cations (g), </a:t>
            </a:r>
            <a:r>
              <a:rPr lang="en-US" altLang="en-US" sz="2400" smtClean="0">
                <a:latin typeface="Symbol" panose="05050102010706020507" pitchFamily="18" charset="2"/>
              </a:rPr>
              <a:t>D</a:t>
            </a:r>
            <a:r>
              <a:rPr lang="en-US" altLang="en-US" sz="2400" smtClean="0"/>
              <a:t>H°</a:t>
            </a:r>
            <a:r>
              <a:rPr lang="en-US" altLang="en-US" sz="2400" baseline="-25000" smtClean="0"/>
              <a:t>f</a:t>
            </a:r>
            <a:r>
              <a:rPr lang="en-US" altLang="en-US" sz="2400" smtClean="0"/>
              <a:t> = ionization energy</a:t>
            </a:r>
          </a:p>
          <a:p>
            <a:pPr lvl="2"/>
            <a:r>
              <a:rPr lang="en-US" altLang="en-US" sz="2200" smtClean="0"/>
              <a:t>don’t forget to add together all the ionization energies to get to the desired cation</a:t>
            </a:r>
          </a:p>
          <a:p>
            <a:pPr lvl="3"/>
            <a:r>
              <a:rPr lang="en-US" altLang="en-US" smtClean="0"/>
              <a:t>M</a:t>
            </a:r>
            <a:r>
              <a:rPr lang="en-US" altLang="en-US" baseline="30000" smtClean="0"/>
              <a:t>2+</a:t>
            </a:r>
            <a:r>
              <a:rPr lang="en-US" altLang="en-US" smtClean="0"/>
              <a:t> = 1</a:t>
            </a:r>
            <a:r>
              <a:rPr lang="en-US" altLang="en-US" baseline="30000" smtClean="0"/>
              <a:t>st</a:t>
            </a:r>
            <a:r>
              <a:rPr lang="en-US" altLang="en-US" smtClean="0"/>
              <a:t> IE + 2</a:t>
            </a:r>
            <a:r>
              <a:rPr lang="en-US" altLang="en-US" baseline="30000" smtClean="0"/>
              <a:t>nd</a:t>
            </a:r>
            <a:r>
              <a:rPr lang="en-US" altLang="en-US" smtClean="0"/>
              <a:t> IE</a:t>
            </a:r>
          </a:p>
          <a:p>
            <a:pPr lvl="1"/>
            <a:r>
              <a:rPr lang="en-US" altLang="en-US" sz="2400" smtClean="0"/>
              <a:t>nonmetal atoms (g) </a:t>
            </a:r>
            <a:r>
              <a:rPr lang="en-US" altLang="en-US" sz="2400" smtClean="0">
                <a:sym typeface="Symbol" panose="05050102010706020507" pitchFamily="18" charset="2"/>
              </a:rPr>
              <a:t> anions (g), </a:t>
            </a:r>
            <a:r>
              <a:rPr lang="en-US" altLang="en-US" sz="2400" smtClean="0">
                <a:latin typeface="Symbol" panose="05050102010706020507" pitchFamily="18" charset="2"/>
              </a:rPr>
              <a:t>D</a:t>
            </a:r>
            <a:r>
              <a:rPr lang="en-US" altLang="en-US" sz="2400" smtClean="0"/>
              <a:t>H°</a:t>
            </a:r>
            <a:r>
              <a:rPr lang="en-US" altLang="en-US" sz="2400" baseline="-25000" smtClean="0"/>
              <a:t>f</a:t>
            </a:r>
            <a:r>
              <a:rPr lang="en-US" altLang="en-US" sz="2400" smtClean="0"/>
              <a:t> = electron affinity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ipe(right)">
                                      <p:cBhvr>
                                        <p:cTn id="7" dur="500"/>
                                        <p:tgtEl>
                                          <p:spTgt spid="27651">
                                            <p:txEl>
                                              <p:pRg st="0" end="0"/>
                                            </p:tx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27651">
                                            <p:txEl>
                                              <p:pRg st="1" end="1"/>
                                            </p:txEl>
                                          </p:spTgt>
                                        </p:tgtEl>
                                        <p:attrNameLst>
                                          <p:attrName>style.visibility</p:attrName>
                                        </p:attrNameLst>
                                      </p:cBhvr>
                                      <p:to>
                                        <p:strVal val="visible"/>
                                      </p:to>
                                    </p:set>
                                    <p:animEffect transition="in" filter="wipe(right)">
                                      <p:cBhvr>
                                        <p:cTn id="10" dur="500"/>
                                        <p:tgtEl>
                                          <p:spTgt spid="2765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27651">
                                            <p:txEl>
                                              <p:pRg st="2" end="2"/>
                                            </p:txEl>
                                          </p:spTgt>
                                        </p:tgtEl>
                                        <p:attrNameLst>
                                          <p:attrName>style.visibility</p:attrName>
                                        </p:attrNameLst>
                                      </p:cBhvr>
                                      <p:to>
                                        <p:strVal val="visible"/>
                                      </p:to>
                                    </p:set>
                                    <p:animEffect transition="in" filter="wipe(right)">
                                      <p:cBhvr>
                                        <p:cTn id="15" dur="500"/>
                                        <p:tgtEl>
                                          <p:spTgt spid="27651">
                                            <p:txEl>
                                              <p:pRg st="2" end="2"/>
                                            </p:txEl>
                                          </p:spTgt>
                                        </p:tgtEl>
                                      </p:cBhvr>
                                    </p:animEffect>
                                  </p:childTnLst>
                                </p:cTn>
                              </p:par>
                              <p:par>
                                <p:cTn id="16" presetID="22" presetClass="entr" presetSubtype="2" fill="hold" grpId="0" nodeType="withEffect">
                                  <p:stCondLst>
                                    <p:cond delay="0"/>
                                  </p:stCondLst>
                                  <p:childTnLst>
                                    <p:set>
                                      <p:cBhvr>
                                        <p:cTn id="17" dur="1" fill="hold">
                                          <p:stCondLst>
                                            <p:cond delay="0"/>
                                          </p:stCondLst>
                                        </p:cTn>
                                        <p:tgtEl>
                                          <p:spTgt spid="27651">
                                            <p:txEl>
                                              <p:pRg st="3" end="3"/>
                                            </p:txEl>
                                          </p:spTgt>
                                        </p:tgtEl>
                                        <p:attrNameLst>
                                          <p:attrName>style.visibility</p:attrName>
                                        </p:attrNameLst>
                                      </p:cBhvr>
                                      <p:to>
                                        <p:strVal val="visible"/>
                                      </p:to>
                                    </p:set>
                                    <p:animEffect transition="in" filter="wipe(right)">
                                      <p:cBhvr>
                                        <p:cTn id="18" dur="500"/>
                                        <p:tgtEl>
                                          <p:spTgt spid="27651">
                                            <p:txEl>
                                              <p:pRg st="3" end="3"/>
                                            </p:txEl>
                                          </p:spTgt>
                                        </p:tgtEl>
                                      </p:cBhvr>
                                    </p:animEffect>
                                  </p:childTnLst>
                                </p:cTn>
                              </p:par>
                              <p:par>
                                <p:cTn id="19" presetID="22" presetClass="entr" presetSubtype="2" fill="hold" grpId="0" nodeType="withEffect">
                                  <p:stCondLst>
                                    <p:cond delay="0"/>
                                  </p:stCondLst>
                                  <p:childTnLst>
                                    <p:set>
                                      <p:cBhvr>
                                        <p:cTn id="20" dur="1" fill="hold">
                                          <p:stCondLst>
                                            <p:cond delay="0"/>
                                          </p:stCondLst>
                                        </p:cTn>
                                        <p:tgtEl>
                                          <p:spTgt spid="27651">
                                            <p:txEl>
                                              <p:pRg st="4" end="4"/>
                                            </p:txEl>
                                          </p:spTgt>
                                        </p:tgtEl>
                                        <p:attrNameLst>
                                          <p:attrName>style.visibility</p:attrName>
                                        </p:attrNameLst>
                                      </p:cBhvr>
                                      <p:to>
                                        <p:strVal val="visible"/>
                                      </p:to>
                                    </p:set>
                                    <p:animEffect transition="in" filter="wipe(right)">
                                      <p:cBhvr>
                                        <p:cTn id="21" dur="500"/>
                                        <p:tgtEl>
                                          <p:spTgt spid="27651">
                                            <p:txEl>
                                              <p:pRg st="4" end="4"/>
                                            </p:txEl>
                                          </p:spTgt>
                                        </p:tgtEl>
                                      </p:cBhvr>
                                    </p:animEffect>
                                  </p:childTnLst>
                                </p:cTn>
                              </p:par>
                              <p:par>
                                <p:cTn id="22" presetID="22" presetClass="entr" presetSubtype="2" fill="hold" grpId="0" nodeType="withEffect">
                                  <p:stCondLst>
                                    <p:cond delay="0"/>
                                  </p:stCondLst>
                                  <p:childTnLst>
                                    <p:set>
                                      <p:cBhvr>
                                        <p:cTn id="23" dur="1" fill="hold">
                                          <p:stCondLst>
                                            <p:cond delay="0"/>
                                          </p:stCondLst>
                                        </p:cTn>
                                        <p:tgtEl>
                                          <p:spTgt spid="27651">
                                            <p:txEl>
                                              <p:pRg st="5" end="5"/>
                                            </p:txEl>
                                          </p:spTgt>
                                        </p:tgtEl>
                                        <p:attrNameLst>
                                          <p:attrName>style.visibility</p:attrName>
                                        </p:attrNameLst>
                                      </p:cBhvr>
                                      <p:to>
                                        <p:strVal val="visible"/>
                                      </p:to>
                                    </p:set>
                                    <p:animEffect transition="in" filter="wipe(right)">
                                      <p:cBhvr>
                                        <p:cTn id="24" dur="500"/>
                                        <p:tgtEl>
                                          <p:spTgt spid="27651">
                                            <p:txEl>
                                              <p:pRg st="5" end="5"/>
                                            </p:txEl>
                                          </p:spTgt>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27651">
                                            <p:txEl>
                                              <p:pRg st="6" end="6"/>
                                            </p:txEl>
                                          </p:spTgt>
                                        </p:tgtEl>
                                        <p:attrNameLst>
                                          <p:attrName>style.visibility</p:attrName>
                                        </p:attrNameLst>
                                      </p:cBhvr>
                                      <p:to>
                                        <p:strVal val="visible"/>
                                      </p:to>
                                    </p:set>
                                    <p:animEffect transition="in" filter="wipe(right)">
                                      <p:cBhvr>
                                        <p:cTn id="27" dur="500"/>
                                        <p:tgtEl>
                                          <p:spTgt spid="27651">
                                            <p:txEl>
                                              <p:pRg st="6" end="6"/>
                                            </p:txEl>
                                          </p:spTgt>
                                        </p:tgtEl>
                                      </p:cBhvr>
                                    </p:animEffect>
                                  </p:childTnLst>
                                </p:cTn>
                              </p:par>
                              <p:par>
                                <p:cTn id="28" presetID="22" presetClass="entr" presetSubtype="2" fill="hold" grpId="0" nodeType="withEffect">
                                  <p:stCondLst>
                                    <p:cond delay="0"/>
                                  </p:stCondLst>
                                  <p:childTnLst>
                                    <p:set>
                                      <p:cBhvr>
                                        <p:cTn id="29" dur="1" fill="hold">
                                          <p:stCondLst>
                                            <p:cond delay="0"/>
                                          </p:stCondLst>
                                        </p:cTn>
                                        <p:tgtEl>
                                          <p:spTgt spid="27651">
                                            <p:txEl>
                                              <p:pRg st="7" end="7"/>
                                            </p:txEl>
                                          </p:spTgt>
                                        </p:tgtEl>
                                        <p:attrNameLst>
                                          <p:attrName>style.visibility</p:attrName>
                                        </p:attrNameLst>
                                      </p:cBhvr>
                                      <p:to>
                                        <p:strVal val="visible"/>
                                      </p:to>
                                    </p:set>
                                    <p:animEffect transition="in" filter="wipe(right)">
                                      <p:cBhvr>
                                        <p:cTn id="30" dur="500"/>
                                        <p:tgtEl>
                                          <p:spTgt spid="276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9C1E3C80-5435-44C8-82FE-A06EAC5367B0}" type="slidenum">
              <a:rPr lang="en-US" altLang="en-US" sz="1400"/>
              <a:pPr algn="ctr"/>
              <a:t>25</a:t>
            </a:fld>
            <a:endParaRPr lang="en-US" altLang="en-US" sz="1400"/>
          </a:p>
        </p:txBody>
      </p:sp>
      <p:sp>
        <p:nvSpPr>
          <p:cNvPr id="27651" name="Rectangle 4"/>
          <p:cNvSpPr>
            <a:spLocks noGrp="1" noChangeArrowheads="1"/>
          </p:cNvSpPr>
          <p:nvPr>
            <p:ph type="title"/>
          </p:nvPr>
        </p:nvSpPr>
        <p:spPr>
          <a:xfrm>
            <a:off x="381000" y="0"/>
            <a:ext cx="8458200" cy="838200"/>
          </a:xfrm>
        </p:spPr>
        <p:txBody>
          <a:bodyPr/>
          <a:lstStyle/>
          <a:p>
            <a:r>
              <a:rPr lang="en-US" altLang="en-US" smtClean="0"/>
              <a:t>Born-Haber Cycle for NaCl</a:t>
            </a:r>
          </a:p>
        </p:txBody>
      </p:sp>
      <p:pic>
        <p:nvPicPr>
          <p:cNvPr id="27652" name="Picture 5" descr="09_0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685800"/>
            <a:ext cx="550545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0"/>
            <a:ext cx="7772400" cy="838200"/>
          </a:xfrm>
        </p:spPr>
        <p:txBody>
          <a:bodyPr/>
          <a:lstStyle/>
          <a:p>
            <a:r>
              <a:rPr lang="en-US" altLang="en-US" smtClean="0"/>
              <a:t>Born-Haber cycle for NaCl</a:t>
            </a:r>
          </a:p>
        </p:txBody>
      </p:sp>
      <p:sp>
        <p:nvSpPr>
          <p:cNvPr id="28675" name="Rectangle 3"/>
          <p:cNvSpPr>
            <a:spLocks noGrp="1" noChangeArrowheads="1"/>
          </p:cNvSpPr>
          <p:nvPr>
            <p:ph type="body" idx="1"/>
          </p:nvPr>
        </p:nvSpPr>
        <p:spPr>
          <a:xfrm>
            <a:off x="0" y="762000"/>
            <a:ext cx="9144000" cy="6096000"/>
          </a:xfrm>
        </p:spPr>
        <p:txBody>
          <a:bodyPr/>
          <a:lstStyle/>
          <a:p>
            <a:pPr>
              <a:lnSpc>
                <a:spcPct val="90000"/>
              </a:lnSpc>
            </a:pPr>
            <a:r>
              <a:rPr lang="en-US" altLang="en-US" sz="2800" b="1" smtClean="0">
                <a:latin typeface="Comic Sans MS" panose="030F0702030302020204" pitchFamily="66" charset="0"/>
              </a:rPr>
              <a:t>The transfer of an electron from an Na atom to a Cl atom is not in itself energetically favorable; it requires 147 kJ/mol of energy (step 1).</a:t>
            </a:r>
          </a:p>
          <a:p>
            <a:pPr>
              <a:lnSpc>
                <a:spcPct val="90000"/>
              </a:lnSpc>
            </a:pPr>
            <a:r>
              <a:rPr lang="en-US" altLang="en-US" sz="2800" b="1" smtClean="0">
                <a:latin typeface="Comic Sans MS" panose="030F0702030302020204" pitchFamily="66" charset="0"/>
              </a:rPr>
              <a:t>493 kJ of energy is released when these oppositely charged ions come together to form ion pairs (step 2a)</a:t>
            </a:r>
          </a:p>
          <a:p>
            <a:pPr>
              <a:lnSpc>
                <a:spcPct val="90000"/>
              </a:lnSpc>
            </a:pPr>
            <a:r>
              <a:rPr lang="en-US" altLang="en-US" sz="2800" b="1" smtClean="0">
                <a:latin typeface="Comic Sans MS" panose="030F0702030302020204" pitchFamily="66" charset="0"/>
              </a:rPr>
              <a:t>Additional energy 293 kJ is released when these ion pairs form the solid crystal (step 2b)</a:t>
            </a:r>
          </a:p>
          <a:p>
            <a:pPr>
              <a:lnSpc>
                <a:spcPct val="90000"/>
              </a:lnSpc>
            </a:pPr>
            <a:r>
              <a:rPr lang="en-US" altLang="en-US" sz="2800" b="1" smtClean="0">
                <a:latin typeface="Comic Sans MS" panose="030F0702030302020204" pitchFamily="66" charset="0"/>
              </a:rPr>
              <a:t>The lattice energy released when 1 mol of Na+ &amp; Cl- ions react to produce NaCl (s) is 786 kJ/mol</a:t>
            </a:r>
          </a:p>
          <a:p>
            <a:pPr>
              <a:lnSpc>
                <a:spcPct val="90000"/>
              </a:lnSpc>
            </a:pPr>
            <a:r>
              <a:rPr lang="en-US" altLang="en-US" sz="2800" b="1" smtClean="0">
                <a:latin typeface="Comic Sans MS" panose="030F0702030302020204" pitchFamily="66" charset="0"/>
              </a:rPr>
              <a:t>The overall process of NaCl formation is energetically favorable, releasing 639 kJ/mol if gaseous Na &amp; Cl atoms are initially used.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0"/>
            <a:ext cx="7772400" cy="838200"/>
          </a:xfrm>
        </p:spPr>
        <p:txBody>
          <a:bodyPr/>
          <a:lstStyle/>
          <a:p>
            <a:r>
              <a:rPr lang="en-US" altLang="en-US" smtClean="0"/>
              <a:t>Born-Haber cycle for NaCl</a:t>
            </a:r>
          </a:p>
        </p:txBody>
      </p:sp>
      <p:sp>
        <p:nvSpPr>
          <p:cNvPr id="29699" name="Rectangle 3"/>
          <p:cNvSpPr>
            <a:spLocks noGrp="1" noChangeArrowheads="1"/>
          </p:cNvSpPr>
          <p:nvPr>
            <p:ph type="body" idx="1"/>
          </p:nvPr>
        </p:nvSpPr>
        <p:spPr>
          <a:xfrm>
            <a:off x="0" y="914400"/>
            <a:ext cx="9144000" cy="5943600"/>
          </a:xfrm>
        </p:spPr>
        <p:txBody>
          <a:bodyPr/>
          <a:lstStyle/>
          <a:p>
            <a:pPr>
              <a:lnSpc>
                <a:spcPct val="90000"/>
              </a:lnSpc>
            </a:pPr>
            <a:r>
              <a:rPr lang="en-US" altLang="en-US" b="1" smtClean="0">
                <a:latin typeface="Comic Sans MS" panose="030F0702030302020204" pitchFamily="66" charset="0"/>
              </a:rPr>
              <a:t>Na(s) </a:t>
            </a:r>
            <a:r>
              <a:rPr lang="en-US" altLang="en-US" sz="3600" b="1" smtClean="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 Na(g)			 </a:t>
            </a:r>
            <a:r>
              <a:rPr lang="en-US" altLang="en-US" b="1" smtClean="0">
                <a:latin typeface="Symbol" panose="05050102010706020507" pitchFamily="18" charset="2"/>
                <a:cs typeface="Times New Roman" panose="02020603050405020304" pitchFamily="18" charset="0"/>
              </a:rPr>
              <a:t>D</a:t>
            </a:r>
            <a:r>
              <a:rPr lang="en-US" altLang="en-US" b="1" smtClean="0">
                <a:latin typeface="Comic Sans MS" panose="030F0702030302020204" pitchFamily="66" charset="0"/>
                <a:cs typeface="Times New Roman" panose="02020603050405020304" pitchFamily="18" charset="0"/>
              </a:rPr>
              <a:t>H</a:t>
            </a:r>
            <a:r>
              <a:rPr lang="en-US" altLang="en-US" b="1" baseline="-25000" smtClean="0">
                <a:latin typeface="Comic Sans MS" panose="030F0702030302020204" pitchFamily="66" charset="0"/>
                <a:cs typeface="Times New Roman" panose="02020603050405020304" pitchFamily="18" charset="0"/>
              </a:rPr>
              <a:t>1</a:t>
            </a:r>
            <a:r>
              <a:rPr lang="en-US" altLang="en-US" b="1" smtClean="0">
                <a:latin typeface="Comic Sans MS" panose="030F0702030302020204" pitchFamily="66" charset="0"/>
                <a:cs typeface="Times New Roman" panose="02020603050405020304" pitchFamily="18" charset="0"/>
              </a:rPr>
              <a:t> = 108 kJ</a:t>
            </a:r>
          </a:p>
          <a:p>
            <a:pPr>
              <a:lnSpc>
                <a:spcPct val="90000"/>
              </a:lnSpc>
            </a:pPr>
            <a:r>
              <a:rPr lang="en-US" altLang="en-US" b="1" smtClean="0">
                <a:latin typeface="Comic Sans MS" panose="030F0702030302020204" pitchFamily="66" charset="0"/>
                <a:cs typeface="Times New Roman" panose="02020603050405020304" pitchFamily="18" charset="0"/>
              </a:rPr>
              <a:t>½Cl</a:t>
            </a:r>
            <a:r>
              <a:rPr lang="en-US" altLang="en-US" b="1" baseline="-25000" smtClean="0">
                <a:latin typeface="Comic Sans MS" panose="030F0702030302020204" pitchFamily="66" charset="0"/>
                <a:cs typeface="Times New Roman" panose="02020603050405020304" pitchFamily="18" charset="0"/>
              </a:rPr>
              <a:t>2</a:t>
            </a:r>
            <a:r>
              <a:rPr lang="en-US" altLang="en-US" b="1" smtClean="0">
                <a:latin typeface="Comic Sans MS" panose="030F0702030302020204" pitchFamily="66" charset="0"/>
                <a:cs typeface="Times New Roman" panose="02020603050405020304" pitchFamily="18" charset="0"/>
              </a:rPr>
              <a:t>(g) </a:t>
            </a:r>
            <a:r>
              <a:rPr lang="en-US" altLang="en-US" sz="3600" b="1" smtClean="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 Cl(g)		 	 </a:t>
            </a:r>
            <a:r>
              <a:rPr lang="en-US" altLang="en-US" b="1" smtClean="0">
                <a:latin typeface="Symbol" panose="05050102010706020507" pitchFamily="18" charset="2"/>
                <a:cs typeface="Times New Roman" panose="02020603050405020304" pitchFamily="18" charset="0"/>
              </a:rPr>
              <a:t>D</a:t>
            </a:r>
            <a:r>
              <a:rPr lang="en-US" altLang="en-US" b="1" smtClean="0">
                <a:latin typeface="Comic Sans MS" panose="030F0702030302020204" pitchFamily="66" charset="0"/>
                <a:cs typeface="Times New Roman" panose="02020603050405020304" pitchFamily="18" charset="0"/>
              </a:rPr>
              <a:t>H</a:t>
            </a:r>
            <a:r>
              <a:rPr lang="en-US" altLang="en-US" b="1" baseline="-25000" smtClean="0">
                <a:latin typeface="Comic Sans MS" panose="030F0702030302020204" pitchFamily="66" charset="0"/>
                <a:cs typeface="Times New Roman" panose="02020603050405020304" pitchFamily="18" charset="0"/>
              </a:rPr>
              <a:t>2</a:t>
            </a:r>
            <a:r>
              <a:rPr lang="en-US" altLang="en-US" b="1" smtClean="0">
                <a:latin typeface="Comic Sans MS" panose="030F0702030302020204" pitchFamily="66" charset="0"/>
                <a:cs typeface="Times New Roman" panose="02020603050405020304" pitchFamily="18" charset="0"/>
              </a:rPr>
              <a:t> = 120 kJ</a:t>
            </a:r>
          </a:p>
          <a:p>
            <a:pPr>
              <a:lnSpc>
                <a:spcPct val="90000"/>
              </a:lnSpc>
            </a:pPr>
            <a:r>
              <a:rPr lang="en-US" altLang="en-US" b="1" smtClean="0">
                <a:latin typeface="Comic Sans MS" panose="030F0702030302020204" pitchFamily="66" charset="0"/>
                <a:cs typeface="Times New Roman" panose="02020603050405020304" pitchFamily="18" charset="0"/>
              </a:rPr>
              <a:t>Na(g) </a:t>
            </a:r>
            <a:r>
              <a:rPr lang="en-US" altLang="en-US" sz="3600" b="1" smtClean="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 Na</a:t>
            </a:r>
            <a:r>
              <a:rPr lang="en-US" altLang="en-US" b="1" baseline="30000" smtClean="0">
                <a:latin typeface="Comic Sans MS" panose="030F0702030302020204" pitchFamily="66" charset="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(g) + e</a:t>
            </a:r>
            <a:r>
              <a:rPr lang="en-US" altLang="en-US" b="1" baseline="30000" smtClean="0">
                <a:latin typeface="Comic Sans MS" panose="030F0702030302020204" pitchFamily="66" charset="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(g) 	 </a:t>
            </a:r>
            <a:r>
              <a:rPr lang="en-US" altLang="en-US" b="1" smtClean="0">
                <a:latin typeface="Symbol" panose="05050102010706020507" pitchFamily="18" charset="2"/>
                <a:cs typeface="Times New Roman" panose="02020603050405020304" pitchFamily="18" charset="0"/>
              </a:rPr>
              <a:t>D</a:t>
            </a:r>
            <a:r>
              <a:rPr lang="en-US" altLang="en-US" b="1" smtClean="0">
                <a:latin typeface="Comic Sans MS" panose="030F0702030302020204" pitchFamily="66" charset="0"/>
                <a:cs typeface="Times New Roman" panose="02020603050405020304" pitchFamily="18" charset="0"/>
              </a:rPr>
              <a:t>H</a:t>
            </a:r>
            <a:r>
              <a:rPr lang="en-US" altLang="en-US" b="1" baseline="-25000" smtClean="0">
                <a:latin typeface="Comic Sans MS" panose="030F0702030302020204" pitchFamily="66" charset="0"/>
                <a:cs typeface="Times New Roman" panose="02020603050405020304" pitchFamily="18" charset="0"/>
              </a:rPr>
              <a:t>3</a:t>
            </a:r>
            <a:r>
              <a:rPr lang="en-US" altLang="en-US" b="1" smtClean="0">
                <a:latin typeface="Comic Sans MS" panose="030F0702030302020204" pitchFamily="66" charset="0"/>
                <a:cs typeface="Times New Roman" panose="02020603050405020304" pitchFamily="18" charset="0"/>
              </a:rPr>
              <a:t> = 496 kJ</a:t>
            </a:r>
          </a:p>
          <a:p>
            <a:pPr>
              <a:lnSpc>
                <a:spcPct val="90000"/>
              </a:lnSpc>
            </a:pPr>
            <a:r>
              <a:rPr lang="en-US" altLang="en-US" b="1" smtClean="0">
                <a:latin typeface="Comic Sans MS" panose="030F0702030302020204" pitchFamily="66" charset="0"/>
                <a:cs typeface="Times New Roman" panose="02020603050405020304" pitchFamily="18" charset="0"/>
              </a:rPr>
              <a:t>Cl(g) + e</a:t>
            </a:r>
            <a:r>
              <a:rPr lang="en-US" altLang="en-US" b="1" baseline="30000" smtClean="0">
                <a:latin typeface="Comic Sans MS" panose="030F0702030302020204" pitchFamily="66" charset="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(g) </a:t>
            </a:r>
            <a:r>
              <a:rPr lang="en-US" altLang="en-US" sz="3600" b="1" smtClean="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 Cl</a:t>
            </a:r>
            <a:r>
              <a:rPr lang="en-US" altLang="en-US" b="1" baseline="30000" smtClean="0">
                <a:latin typeface="Comic Sans MS" panose="030F0702030302020204" pitchFamily="66" charset="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(g)	 </a:t>
            </a:r>
            <a:r>
              <a:rPr lang="en-US" altLang="en-US" b="1" smtClean="0">
                <a:latin typeface="Symbol" panose="05050102010706020507" pitchFamily="18" charset="2"/>
                <a:cs typeface="Times New Roman" panose="02020603050405020304" pitchFamily="18" charset="0"/>
              </a:rPr>
              <a:t>D</a:t>
            </a:r>
            <a:r>
              <a:rPr lang="en-US" altLang="en-US" b="1" smtClean="0">
                <a:latin typeface="Comic Sans MS" panose="030F0702030302020204" pitchFamily="66" charset="0"/>
                <a:cs typeface="Times New Roman" panose="02020603050405020304" pitchFamily="18" charset="0"/>
              </a:rPr>
              <a:t>H</a:t>
            </a:r>
            <a:r>
              <a:rPr lang="en-US" altLang="en-US" b="1" baseline="-25000" smtClean="0">
                <a:latin typeface="Comic Sans MS" panose="030F0702030302020204" pitchFamily="66" charset="0"/>
                <a:cs typeface="Times New Roman" panose="02020603050405020304" pitchFamily="18" charset="0"/>
              </a:rPr>
              <a:t>4</a:t>
            </a:r>
            <a:r>
              <a:rPr lang="en-US" altLang="en-US" b="1" smtClean="0">
                <a:latin typeface="Comic Sans MS" panose="030F0702030302020204" pitchFamily="66" charset="0"/>
                <a:cs typeface="Times New Roman" panose="02020603050405020304" pitchFamily="18" charset="0"/>
              </a:rPr>
              <a:t> = -349 kJ</a:t>
            </a:r>
          </a:p>
          <a:p>
            <a:pPr>
              <a:lnSpc>
                <a:spcPct val="90000"/>
              </a:lnSpc>
            </a:pPr>
            <a:r>
              <a:rPr lang="en-US" altLang="en-US" b="1" smtClean="0">
                <a:latin typeface="Comic Sans MS" panose="030F0702030302020204" pitchFamily="66" charset="0"/>
                <a:cs typeface="Times New Roman" panose="02020603050405020304" pitchFamily="18" charset="0"/>
              </a:rPr>
              <a:t>Na</a:t>
            </a:r>
            <a:r>
              <a:rPr lang="en-US" altLang="en-US" b="1" baseline="30000" smtClean="0">
                <a:latin typeface="Comic Sans MS" panose="030F0702030302020204" pitchFamily="66" charset="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(g) + Cl</a:t>
            </a:r>
            <a:r>
              <a:rPr lang="en-US" altLang="en-US" b="1" baseline="30000" smtClean="0">
                <a:latin typeface="Comic Sans MS" panose="030F0702030302020204" pitchFamily="66" charset="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(g) </a:t>
            </a:r>
            <a:r>
              <a:rPr lang="en-US" altLang="en-US" sz="3600" b="1" smtClean="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 NaCl(s)	 </a:t>
            </a:r>
            <a:r>
              <a:rPr lang="en-US" altLang="en-US" b="1" smtClean="0">
                <a:latin typeface="Symbol" panose="05050102010706020507" pitchFamily="18" charset="2"/>
                <a:cs typeface="Times New Roman" panose="02020603050405020304" pitchFamily="18" charset="0"/>
              </a:rPr>
              <a:t>D</a:t>
            </a:r>
            <a:r>
              <a:rPr lang="en-US" altLang="en-US" b="1" smtClean="0">
                <a:latin typeface="Comic Sans MS" panose="030F0702030302020204" pitchFamily="66" charset="0"/>
                <a:cs typeface="Times New Roman" panose="02020603050405020304" pitchFamily="18" charset="0"/>
              </a:rPr>
              <a:t>H</a:t>
            </a:r>
            <a:r>
              <a:rPr lang="en-US" altLang="en-US" b="1" baseline="-25000" smtClean="0">
                <a:latin typeface="Comic Sans MS" panose="030F0702030302020204" pitchFamily="66" charset="0"/>
                <a:cs typeface="Times New Roman" panose="02020603050405020304" pitchFamily="18" charset="0"/>
              </a:rPr>
              <a:t>5</a:t>
            </a:r>
            <a:r>
              <a:rPr lang="en-US" altLang="en-US" b="1" smtClean="0">
                <a:latin typeface="Comic Sans MS" panose="030F0702030302020204" pitchFamily="66" charset="0"/>
                <a:cs typeface="Times New Roman" panose="02020603050405020304" pitchFamily="18" charset="0"/>
              </a:rPr>
              <a:t> = -786 kJ</a:t>
            </a:r>
          </a:p>
          <a:p>
            <a:pPr>
              <a:lnSpc>
                <a:spcPct val="90000"/>
              </a:lnSpc>
            </a:pPr>
            <a:r>
              <a:rPr lang="en-US" altLang="en-US" b="1" baseline="30000" smtClean="0">
                <a:latin typeface="Comic Sans MS" panose="030F0702030302020204" pitchFamily="66" charset="0"/>
                <a:cs typeface="Times New Roman" panose="02020603050405020304" pitchFamily="18" charset="0"/>
              </a:rPr>
              <a:t>__________________________________________________</a:t>
            </a:r>
          </a:p>
          <a:p>
            <a:pPr>
              <a:lnSpc>
                <a:spcPct val="90000"/>
              </a:lnSpc>
            </a:pPr>
            <a:r>
              <a:rPr lang="en-US" altLang="en-US" b="1" smtClean="0">
                <a:latin typeface="Comic Sans MS" panose="030F0702030302020204" pitchFamily="66" charset="0"/>
                <a:cs typeface="Times New Roman" panose="02020603050405020304" pitchFamily="18" charset="0"/>
              </a:rPr>
              <a:t>Na(s) + ½Cl</a:t>
            </a:r>
            <a:r>
              <a:rPr lang="en-US" altLang="en-US" b="1" baseline="-25000" smtClean="0">
                <a:latin typeface="Comic Sans MS" panose="030F0702030302020204" pitchFamily="66" charset="0"/>
                <a:cs typeface="Times New Roman" panose="02020603050405020304" pitchFamily="18" charset="0"/>
              </a:rPr>
              <a:t>2</a:t>
            </a:r>
            <a:r>
              <a:rPr lang="en-US" altLang="en-US" b="1" smtClean="0">
                <a:latin typeface="Comic Sans MS" panose="030F0702030302020204" pitchFamily="66" charset="0"/>
                <a:cs typeface="Times New Roman" panose="02020603050405020304" pitchFamily="18" charset="0"/>
              </a:rPr>
              <a:t>(g) </a:t>
            </a:r>
            <a:r>
              <a:rPr lang="en-US" altLang="en-US" sz="3600" b="1" smtClean="0">
                <a:cs typeface="Times New Roman" panose="02020603050405020304" pitchFamily="18" charset="0"/>
              </a:rPr>
              <a:t>→</a:t>
            </a:r>
            <a:r>
              <a:rPr lang="en-US" altLang="en-US" b="1" smtClean="0">
                <a:latin typeface="Comic Sans MS" panose="030F0702030302020204" pitchFamily="66" charset="0"/>
                <a:cs typeface="Times New Roman" panose="02020603050405020304" pitchFamily="18" charset="0"/>
              </a:rPr>
              <a:t> NaCl(s)  </a:t>
            </a:r>
            <a:r>
              <a:rPr lang="en-US" altLang="en-US" b="1" smtClean="0">
                <a:latin typeface="Symbol" panose="05050102010706020507" pitchFamily="18" charset="2"/>
                <a:cs typeface="Times New Roman" panose="02020603050405020304" pitchFamily="18" charset="0"/>
              </a:rPr>
              <a:t>D</a:t>
            </a:r>
            <a:r>
              <a:rPr lang="en-US" altLang="en-US" b="1" smtClean="0">
                <a:latin typeface="Comic Sans MS" panose="030F0702030302020204" pitchFamily="66" charset="0"/>
                <a:cs typeface="Times New Roman" panose="02020603050405020304" pitchFamily="18" charset="0"/>
              </a:rPr>
              <a:t>H</a:t>
            </a:r>
            <a:r>
              <a:rPr lang="en-US" altLang="en-US" b="1" baseline="30000" smtClean="0">
                <a:latin typeface="Comic Sans MS" panose="030F0702030302020204" pitchFamily="66" charset="0"/>
                <a:cs typeface="Times New Roman" panose="02020603050405020304" pitchFamily="18" charset="0"/>
              </a:rPr>
              <a:t>o</a:t>
            </a:r>
            <a:r>
              <a:rPr lang="en-US" altLang="en-US" b="1" baseline="-25000" smtClean="0">
                <a:latin typeface="Comic Sans MS" panose="030F0702030302020204" pitchFamily="66" charset="0"/>
                <a:cs typeface="Times New Roman" panose="02020603050405020304" pitchFamily="18" charset="0"/>
              </a:rPr>
              <a:t>f</a:t>
            </a:r>
            <a:r>
              <a:rPr lang="en-US" altLang="en-US" b="1" smtClean="0">
                <a:latin typeface="Comic Sans MS" panose="030F0702030302020204" pitchFamily="66" charset="0"/>
                <a:cs typeface="Times New Roman" panose="02020603050405020304" pitchFamily="18" charset="0"/>
              </a:rPr>
              <a:t> = ?</a:t>
            </a:r>
          </a:p>
          <a:p>
            <a:pPr>
              <a:lnSpc>
                <a:spcPct val="90000"/>
              </a:lnSpc>
            </a:pPr>
            <a:endParaRPr lang="en-US" altLang="en-US" b="1" smtClean="0">
              <a:latin typeface="Comic Sans MS" panose="030F0702030302020204" pitchFamily="66" charset="0"/>
              <a:cs typeface="Times New Roman" panose="02020603050405020304" pitchFamily="18" charset="0"/>
            </a:endParaRPr>
          </a:p>
          <a:p>
            <a:pPr>
              <a:lnSpc>
                <a:spcPct val="90000"/>
              </a:lnSpc>
              <a:buFontTx/>
              <a:buNone/>
            </a:pPr>
            <a:r>
              <a:rPr lang="en-US" altLang="en-US" sz="2400" b="1" smtClean="0">
                <a:latin typeface="Comic Sans MS" panose="030F0702030302020204" pitchFamily="66" charset="0"/>
                <a:cs typeface="Times New Roman" panose="02020603050405020304" pitchFamily="18" charset="0"/>
              </a:rPr>
              <a:t>**Step 1:Sublimation of sodium, Step 2: dissociation of chlorine, Step 3: ionization of sodium, Step 4: formation of chloride ion, Step 5: formation of sodium chloride from ions.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CA5F3881-876E-428A-9CB8-F33F3F5297FC}" type="slidenum">
              <a:rPr lang="en-US" altLang="en-US" sz="1400"/>
              <a:pPr algn="ctr"/>
              <a:t>28</a:t>
            </a:fld>
            <a:endParaRPr lang="en-US" altLang="en-US" sz="1400"/>
          </a:p>
        </p:txBody>
      </p:sp>
      <p:sp>
        <p:nvSpPr>
          <p:cNvPr id="30723" name="Rectangle 2"/>
          <p:cNvSpPr>
            <a:spLocks noGrp="1" noChangeArrowheads="1"/>
          </p:cNvSpPr>
          <p:nvPr>
            <p:ph type="title"/>
          </p:nvPr>
        </p:nvSpPr>
        <p:spPr>
          <a:xfrm>
            <a:off x="685800" y="76200"/>
            <a:ext cx="7772400" cy="1143000"/>
          </a:xfrm>
          <a:noFill/>
        </p:spPr>
        <p:txBody>
          <a:bodyPr lIns="90488" tIns="44450" rIns="90488" bIns="44450"/>
          <a:lstStyle/>
          <a:p>
            <a:r>
              <a:rPr lang="en-US" altLang="en-US" sz="3200" b="1" smtClean="0"/>
              <a:t>Practice - Given the Information Below, Determine the Lattice Energy of MgCl</a:t>
            </a:r>
            <a:r>
              <a:rPr lang="en-US" altLang="en-US" sz="3200" b="1" baseline="-25000" smtClean="0"/>
              <a:t>2</a:t>
            </a:r>
          </a:p>
        </p:txBody>
      </p:sp>
      <p:sp>
        <p:nvSpPr>
          <p:cNvPr id="30724" name="Rectangle 3"/>
          <p:cNvSpPr>
            <a:spLocks noChangeArrowheads="1"/>
          </p:cNvSpPr>
          <p:nvPr/>
        </p:nvSpPr>
        <p:spPr bwMode="auto">
          <a:xfrm>
            <a:off x="304800" y="1646238"/>
            <a:ext cx="8534400" cy="307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Mg(</a:t>
            </a:r>
            <a:r>
              <a:rPr lang="en-US" altLang="en-US" sz="2800" i="1">
                <a:solidFill>
                  <a:schemeClr val="hlink"/>
                </a:solidFill>
              </a:rPr>
              <a:t>s</a:t>
            </a:r>
            <a:r>
              <a:rPr lang="en-US" altLang="en-US" sz="2800">
                <a:solidFill>
                  <a:schemeClr val="hlink"/>
                </a:solidFill>
              </a:rPr>
              <a:t>) </a:t>
            </a:r>
            <a:r>
              <a:rPr lang="en-US" altLang="en-US" sz="2800">
                <a:solidFill>
                  <a:schemeClr val="hlink"/>
                </a:solidFill>
                <a:latin typeface="Symbol" panose="05050102010706020507" pitchFamily="18" charset="2"/>
              </a:rPr>
              <a:t>®</a:t>
            </a:r>
            <a:r>
              <a:rPr lang="en-US" altLang="en-US" sz="2800">
                <a:solidFill>
                  <a:schemeClr val="hlink"/>
                </a:solidFill>
              </a:rPr>
              <a:t> Mg(</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D</a:t>
            </a:r>
            <a:r>
              <a:rPr lang="en-US" altLang="en-US" sz="2800">
                <a:solidFill>
                  <a:schemeClr val="hlink"/>
                </a:solidFill>
              </a:rPr>
              <a:t>H</a:t>
            </a:r>
            <a:r>
              <a:rPr lang="en-US" altLang="en-US" sz="2800" baseline="-25000">
                <a:solidFill>
                  <a:schemeClr val="hlink"/>
                </a:solidFill>
              </a:rPr>
              <a:t>1</a:t>
            </a:r>
            <a:r>
              <a:rPr lang="en-US" altLang="en-US" sz="2800">
                <a:solidFill>
                  <a:schemeClr val="hlink"/>
                </a:solidFill>
              </a:rPr>
              <a:t>°</a:t>
            </a:r>
            <a:r>
              <a:rPr lang="en-US" altLang="en-US" sz="2800" baseline="-25000">
                <a:solidFill>
                  <a:schemeClr val="hlink"/>
                </a:solidFill>
              </a:rPr>
              <a:t>f</a:t>
            </a:r>
            <a:r>
              <a:rPr lang="en-US" altLang="en-US" sz="2800">
                <a:solidFill>
                  <a:schemeClr val="hlink"/>
                </a:solidFill>
              </a:rPr>
              <a:t> = +147.1 kJ/mol</a:t>
            </a:r>
          </a:p>
          <a:p>
            <a:r>
              <a:rPr lang="en-US" altLang="en-US" sz="2800">
                <a:solidFill>
                  <a:schemeClr val="hlink"/>
                </a:solidFill>
              </a:rPr>
              <a:t>½ Cl</a:t>
            </a:r>
            <a:r>
              <a:rPr lang="en-US" altLang="en-US" sz="2800" baseline="-25000">
                <a:solidFill>
                  <a:schemeClr val="hlink"/>
                </a:solidFill>
              </a:rPr>
              <a:t>2</a:t>
            </a:r>
            <a:r>
              <a:rPr lang="en-US" altLang="en-US" sz="2800">
                <a:solidFill>
                  <a:schemeClr val="hlink"/>
                </a:solidFill>
              </a:rPr>
              <a:t>(</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a:t>
            </a:r>
            <a:r>
              <a:rPr lang="en-US" altLang="en-US" sz="2800">
                <a:solidFill>
                  <a:schemeClr val="hlink"/>
                </a:solidFill>
              </a:rPr>
              <a:t> Cl(</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D</a:t>
            </a:r>
            <a:r>
              <a:rPr lang="en-US" altLang="en-US" sz="2800">
                <a:solidFill>
                  <a:schemeClr val="hlink"/>
                </a:solidFill>
              </a:rPr>
              <a:t>H</a:t>
            </a:r>
            <a:r>
              <a:rPr lang="en-US" altLang="en-US" sz="2800" baseline="-25000">
                <a:solidFill>
                  <a:schemeClr val="hlink"/>
                </a:solidFill>
              </a:rPr>
              <a:t>2</a:t>
            </a:r>
            <a:r>
              <a:rPr lang="en-US" altLang="en-US" sz="2800">
                <a:solidFill>
                  <a:schemeClr val="hlink"/>
                </a:solidFill>
              </a:rPr>
              <a:t>°</a:t>
            </a:r>
            <a:r>
              <a:rPr lang="en-US" altLang="en-US" sz="2800" baseline="-25000">
                <a:solidFill>
                  <a:schemeClr val="hlink"/>
                </a:solidFill>
              </a:rPr>
              <a:t>f</a:t>
            </a:r>
            <a:r>
              <a:rPr lang="en-US" altLang="en-US" sz="2800">
                <a:solidFill>
                  <a:schemeClr val="hlink"/>
                </a:solidFill>
              </a:rPr>
              <a:t> = +121.3 kJ/mol</a:t>
            </a:r>
          </a:p>
          <a:p>
            <a:r>
              <a:rPr lang="en-US" altLang="en-US" sz="2800">
                <a:solidFill>
                  <a:schemeClr val="hlink"/>
                </a:solidFill>
              </a:rPr>
              <a:t>Mg(</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a:t>
            </a:r>
            <a:r>
              <a:rPr lang="en-US" altLang="en-US" sz="2800">
                <a:solidFill>
                  <a:schemeClr val="hlink"/>
                </a:solidFill>
              </a:rPr>
              <a:t> Mg</a:t>
            </a:r>
            <a:r>
              <a:rPr lang="en-US" altLang="en-US" sz="2800" baseline="30000">
                <a:solidFill>
                  <a:schemeClr val="hlink"/>
                </a:solidFill>
              </a:rPr>
              <a:t>+1</a:t>
            </a:r>
            <a:r>
              <a:rPr lang="en-US" altLang="en-US" sz="2800">
                <a:solidFill>
                  <a:schemeClr val="hlink"/>
                </a:solidFill>
              </a:rPr>
              <a:t>(</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D</a:t>
            </a:r>
            <a:r>
              <a:rPr lang="en-US" altLang="en-US" sz="2800">
                <a:solidFill>
                  <a:schemeClr val="hlink"/>
                </a:solidFill>
              </a:rPr>
              <a:t>H</a:t>
            </a:r>
            <a:r>
              <a:rPr lang="en-US" altLang="en-US" sz="2800" baseline="-25000">
                <a:solidFill>
                  <a:schemeClr val="hlink"/>
                </a:solidFill>
              </a:rPr>
              <a:t>3</a:t>
            </a:r>
            <a:r>
              <a:rPr lang="en-US" altLang="en-US" sz="2800">
                <a:solidFill>
                  <a:schemeClr val="hlink"/>
                </a:solidFill>
              </a:rPr>
              <a:t>°</a:t>
            </a:r>
            <a:r>
              <a:rPr lang="en-US" altLang="en-US" sz="2800" baseline="-25000">
                <a:solidFill>
                  <a:schemeClr val="hlink"/>
                </a:solidFill>
              </a:rPr>
              <a:t>f</a:t>
            </a:r>
            <a:r>
              <a:rPr lang="en-US" altLang="en-US" sz="2800">
                <a:solidFill>
                  <a:schemeClr val="hlink"/>
                </a:solidFill>
              </a:rPr>
              <a:t> = +738 kJ/mol</a:t>
            </a:r>
          </a:p>
          <a:p>
            <a:r>
              <a:rPr lang="en-US" altLang="en-US" sz="2800">
                <a:solidFill>
                  <a:schemeClr val="hlink"/>
                </a:solidFill>
              </a:rPr>
              <a:t>Mg</a:t>
            </a:r>
            <a:r>
              <a:rPr lang="en-US" altLang="en-US" sz="2800" baseline="30000">
                <a:solidFill>
                  <a:schemeClr val="hlink"/>
                </a:solidFill>
              </a:rPr>
              <a:t>+1</a:t>
            </a:r>
            <a:r>
              <a:rPr lang="en-US" altLang="en-US" sz="2800">
                <a:solidFill>
                  <a:schemeClr val="hlink"/>
                </a:solidFill>
              </a:rPr>
              <a:t>(</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a:t>
            </a:r>
            <a:r>
              <a:rPr lang="en-US" altLang="en-US" sz="2800">
                <a:solidFill>
                  <a:schemeClr val="hlink"/>
                </a:solidFill>
              </a:rPr>
              <a:t> Mg</a:t>
            </a:r>
            <a:r>
              <a:rPr lang="en-US" altLang="en-US" sz="2800" baseline="30000">
                <a:solidFill>
                  <a:schemeClr val="hlink"/>
                </a:solidFill>
              </a:rPr>
              <a:t>+2</a:t>
            </a:r>
            <a:r>
              <a:rPr lang="en-US" altLang="en-US" sz="2800">
                <a:solidFill>
                  <a:schemeClr val="hlink"/>
                </a:solidFill>
              </a:rPr>
              <a:t>(</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D</a:t>
            </a:r>
            <a:r>
              <a:rPr lang="en-US" altLang="en-US" sz="2800">
                <a:solidFill>
                  <a:schemeClr val="hlink"/>
                </a:solidFill>
              </a:rPr>
              <a:t>H</a:t>
            </a:r>
            <a:r>
              <a:rPr lang="en-US" altLang="en-US" sz="2800" baseline="-25000">
                <a:solidFill>
                  <a:schemeClr val="hlink"/>
                </a:solidFill>
              </a:rPr>
              <a:t>4</a:t>
            </a:r>
            <a:r>
              <a:rPr lang="en-US" altLang="en-US" sz="2800">
                <a:solidFill>
                  <a:schemeClr val="hlink"/>
                </a:solidFill>
              </a:rPr>
              <a:t>°</a:t>
            </a:r>
            <a:r>
              <a:rPr lang="en-US" altLang="en-US" sz="2800" baseline="-25000">
                <a:solidFill>
                  <a:schemeClr val="hlink"/>
                </a:solidFill>
              </a:rPr>
              <a:t>f</a:t>
            </a:r>
            <a:r>
              <a:rPr lang="en-US" altLang="en-US" sz="2800">
                <a:solidFill>
                  <a:schemeClr val="hlink"/>
                </a:solidFill>
              </a:rPr>
              <a:t> = +1450 kJ/mol</a:t>
            </a:r>
          </a:p>
          <a:p>
            <a:r>
              <a:rPr lang="en-US" altLang="en-US" sz="2800">
                <a:solidFill>
                  <a:schemeClr val="hlink"/>
                </a:solidFill>
              </a:rPr>
              <a:t>Cl(</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a:t>
            </a:r>
            <a:r>
              <a:rPr lang="en-US" altLang="en-US" sz="2800">
                <a:solidFill>
                  <a:schemeClr val="hlink"/>
                </a:solidFill>
              </a:rPr>
              <a:t> Cl</a:t>
            </a:r>
            <a:r>
              <a:rPr lang="en-US" altLang="en-US" sz="2800" baseline="30000">
                <a:solidFill>
                  <a:schemeClr val="hlink"/>
                </a:solidFill>
              </a:rPr>
              <a:t>-1</a:t>
            </a:r>
            <a:r>
              <a:rPr lang="en-US" altLang="en-US" sz="2800">
                <a:solidFill>
                  <a:schemeClr val="hlink"/>
                </a:solidFill>
              </a:rPr>
              <a:t>(</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D</a:t>
            </a:r>
            <a:r>
              <a:rPr lang="en-US" altLang="en-US" sz="2800">
                <a:solidFill>
                  <a:schemeClr val="hlink"/>
                </a:solidFill>
              </a:rPr>
              <a:t>H</a:t>
            </a:r>
            <a:r>
              <a:rPr lang="en-US" altLang="en-US" sz="2800" baseline="-25000">
                <a:solidFill>
                  <a:schemeClr val="hlink"/>
                </a:solidFill>
              </a:rPr>
              <a:t>5</a:t>
            </a:r>
            <a:r>
              <a:rPr lang="en-US" altLang="en-US" sz="2800">
                <a:solidFill>
                  <a:schemeClr val="hlink"/>
                </a:solidFill>
              </a:rPr>
              <a:t>°</a:t>
            </a:r>
            <a:r>
              <a:rPr lang="en-US" altLang="en-US" sz="2800" baseline="-25000">
                <a:solidFill>
                  <a:schemeClr val="hlink"/>
                </a:solidFill>
              </a:rPr>
              <a:t>f</a:t>
            </a:r>
            <a:r>
              <a:rPr lang="en-US" altLang="en-US" sz="2800">
                <a:solidFill>
                  <a:schemeClr val="hlink"/>
                </a:solidFill>
              </a:rPr>
              <a:t> = -349 kJ/mol</a:t>
            </a:r>
          </a:p>
          <a:p>
            <a:r>
              <a:rPr lang="en-US" altLang="en-US" sz="2800">
                <a:solidFill>
                  <a:schemeClr val="hlink"/>
                </a:solidFill>
              </a:rPr>
              <a:t>Mg(</a:t>
            </a:r>
            <a:r>
              <a:rPr lang="en-US" altLang="en-US" sz="2800" i="1">
                <a:solidFill>
                  <a:schemeClr val="hlink"/>
                </a:solidFill>
              </a:rPr>
              <a:t>s</a:t>
            </a:r>
            <a:r>
              <a:rPr lang="en-US" altLang="en-US" sz="2800">
                <a:solidFill>
                  <a:schemeClr val="hlink"/>
                </a:solidFill>
              </a:rPr>
              <a:t>) + Cl</a:t>
            </a:r>
            <a:r>
              <a:rPr lang="en-US" altLang="en-US" sz="2800" baseline="-25000">
                <a:solidFill>
                  <a:schemeClr val="hlink"/>
                </a:solidFill>
              </a:rPr>
              <a:t>2</a:t>
            </a:r>
            <a:r>
              <a:rPr lang="en-US" altLang="en-US" sz="2800">
                <a:solidFill>
                  <a:schemeClr val="hlink"/>
                </a:solidFill>
              </a:rPr>
              <a:t>(</a:t>
            </a:r>
            <a:r>
              <a:rPr lang="en-US" altLang="en-US" sz="2800" i="1">
                <a:solidFill>
                  <a:schemeClr val="hlink"/>
                </a:solidFill>
              </a:rPr>
              <a:t>g</a:t>
            </a:r>
            <a:r>
              <a:rPr lang="en-US" altLang="en-US" sz="2800">
                <a:solidFill>
                  <a:schemeClr val="hlink"/>
                </a:solidFill>
              </a:rPr>
              <a:t>) </a:t>
            </a:r>
            <a:r>
              <a:rPr lang="en-US" altLang="en-US" sz="2800">
                <a:solidFill>
                  <a:schemeClr val="hlink"/>
                </a:solidFill>
                <a:latin typeface="Symbol" panose="05050102010706020507" pitchFamily="18" charset="2"/>
              </a:rPr>
              <a:t>®</a:t>
            </a:r>
            <a:r>
              <a:rPr lang="en-US" altLang="en-US" sz="2800">
                <a:solidFill>
                  <a:schemeClr val="hlink"/>
                </a:solidFill>
              </a:rPr>
              <a:t>  MgCl</a:t>
            </a:r>
            <a:r>
              <a:rPr lang="en-US" altLang="en-US" sz="2800" baseline="-25000">
                <a:solidFill>
                  <a:schemeClr val="hlink"/>
                </a:solidFill>
              </a:rPr>
              <a:t>2</a:t>
            </a:r>
            <a:r>
              <a:rPr lang="en-US" altLang="en-US" sz="2800">
                <a:solidFill>
                  <a:schemeClr val="hlink"/>
                </a:solidFill>
              </a:rPr>
              <a:t>(</a:t>
            </a:r>
            <a:r>
              <a:rPr lang="en-US" altLang="en-US" sz="2800" i="1">
                <a:solidFill>
                  <a:schemeClr val="hlink"/>
                </a:solidFill>
              </a:rPr>
              <a:t>s</a:t>
            </a:r>
            <a:r>
              <a:rPr lang="en-US" altLang="en-US" sz="2800">
                <a:solidFill>
                  <a:schemeClr val="hlink"/>
                </a:solidFill>
              </a:rPr>
              <a:t>)	</a:t>
            </a:r>
            <a:r>
              <a:rPr lang="en-US" altLang="en-US" sz="2800">
                <a:solidFill>
                  <a:schemeClr val="hlink"/>
                </a:solidFill>
                <a:latin typeface="Symbol" panose="05050102010706020507" pitchFamily="18" charset="2"/>
              </a:rPr>
              <a:t>D</a:t>
            </a:r>
            <a:r>
              <a:rPr lang="en-US" altLang="en-US" sz="2800">
                <a:solidFill>
                  <a:schemeClr val="hlink"/>
                </a:solidFill>
              </a:rPr>
              <a:t>H</a:t>
            </a:r>
            <a:r>
              <a:rPr lang="en-US" altLang="en-US" sz="2800" baseline="-25000">
                <a:solidFill>
                  <a:schemeClr val="hlink"/>
                </a:solidFill>
              </a:rPr>
              <a:t>6</a:t>
            </a:r>
            <a:r>
              <a:rPr lang="en-US" altLang="en-US" sz="2800">
                <a:solidFill>
                  <a:schemeClr val="hlink"/>
                </a:solidFill>
              </a:rPr>
              <a:t>°</a:t>
            </a:r>
            <a:r>
              <a:rPr lang="en-US" altLang="en-US" sz="2800" baseline="-25000">
                <a:solidFill>
                  <a:schemeClr val="hlink"/>
                </a:solidFill>
              </a:rPr>
              <a:t>f</a:t>
            </a:r>
            <a:r>
              <a:rPr lang="en-US" altLang="en-US" sz="2800">
                <a:solidFill>
                  <a:schemeClr val="hlink"/>
                </a:solidFill>
              </a:rPr>
              <a:t> = -641.3 kJ/mol</a:t>
            </a:r>
          </a:p>
          <a:p>
            <a:endParaRPr lang="en-US" altLang="en-US" sz="2800">
              <a:solidFill>
                <a:schemeClr val="hlink"/>
              </a:solidFill>
            </a:endParaRPr>
          </a:p>
        </p:txBody>
      </p:sp>
    </p:spTree>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6A2ADF86-0212-49EF-A0B9-7E7EB2B91108}" type="slidenum">
              <a:rPr lang="en-US" altLang="en-US" sz="1400"/>
              <a:pPr algn="ctr"/>
              <a:t>29</a:t>
            </a:fld>
            <a:endParaRPr lang="en-US" altLang="en-US" sz="1400"/>
          </a:p>
        </p:txBody>
      </p:sp>
      <p:sp>
        <p:nvSpPr>
          <p:cNvPr id="31747" name="Rectangle 2"/>
          <p:cNvSpPr>
            <a:spLocks noGrp="1" noChangeArrowheads="1"/>
          </p:cNvSpPr>
          <p:nvPr>
            <p:ph type="title"/>
          </p:nvPr>
        </p:nvSpPr>
        <p:spPr>
          <a:xfrm>
            <a:off x="685800" y="76200"/>
            <a:ext cx="7772400" cy="1143000"/>
          </a:xfrm>
          <a:noFill/>
        </p:spPr>
        <p:txBody>
          <a:bodyPr lIns="90488" tIns="44450" rIns="90488" bIns="44450"/>
          <a:lstStyle/>
          <a:p>
            <a:r>
              <a:rPr lang="en-US" altLang="en-US" sz="3200" b="1" smtClean="0"/>
              <a:t>Practice - Given the Information Below, Determine the Lattice Energy of MgCl</a:t>
            </a:r>
            <a:r>
              <a:rPr lang="en-US" altLang="en-US" sz="3200" b="1" baseline="-25000" smtClean="0"/>
              <a:t>2</a:t>
            </a:r>
          </a:p>
        </p:txBody>
      </p:sp>
      <p:sp>
        <p:nvSpPr>
          <p:cNvPr id="31748" name="Rectangle 3"/>
          <p:cNvSpPr>
            <a:spLocks noChangeArrowheads="1"/>
          </p:cNvSpPr>
          <p:nvPr/>
        </p:nvSpPr>
        <p:spPr bwMode="auto">
          <a:xfrm>
            <a:off x="304800" y="1295400"/>
            <a:ext cx="8534400" cy="264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solidFill>
                  <a:schemeClr val="hlink"/>
                </a:solidFill>
              </a:rPr>
              <a:t>Mg(</a:t>
            </a:r>
            <a:r>
              <a:rPr lang="en-US" altLang="en-US" i="1">
                <a:solidFill>
                  <a:schemeClr val="hlink"/>
                </a:solidFill>
              </a:rPr>
              <a:t>s</a:t>
            </a:r>
            <a:r>
              <a:rPr lang="en-US" altLang="en-US">
                <a:solidFill>
                  <a:schemeClr val="hlink"/>
                </a:solidFill>
              </a:rPr>
              <a:t>) </a:t>
            </a:r>
            <a:r>
              <a:rPr lang="en-US" altLang="en-US">
                <a:solidFill>
                  <a:schemeClr val="hlink"/>
                </a:solidFill>
                <a:latin typeface="Symbol" panose="05050102010706020507" pitchFamily="18" charset="2"/>
              </a:rPr>
              <a:t>®</a:t>
            </a:r>
            <a:r>
              <a:rPr lang="en-US" altLang="en-US">
                <a:solidFill>
                  <a:schemeClr val="hlink"/>
                </a:solidFill>
              </a:rPr>
              <a:t> Mg(</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D</a:t>
            </a:r>
            <a:r>
              <a:rPr lang="en-US" altLang="en-US">
                <a:solidFill>
                  <a:schemeClr val="hlink"/>
                </a:solidFill>
              </a:rPr>
              <a:t>H</a:t>
            </a:r>
            <a:r>
              <a:rPr lang="en-US" altLang="en-US" baseline="-25000">
                <a:solidFill>
                  <a:schemeClr val="hlink"/>
                </a:solidFill>
              </a:rPr>
              <a:t>1</a:t>
            </a:r>
            <a:r>
              <a:rPr lang="en-US" altLang="en-US">
                <a:solidFill>
                  <a:schemeClr val="hlink"/>
                </a:solidFill>
              </a:rPr>
              <a:t>°</a:t>
            </a:r>
            <a:r>
              <a:rPr lang="en-US" altLang="en-US" baseline="-25000">
                <a:solidFill>
                  <a:schemeClr val="hlink"/>
                </a:solidFill>
              </a:rPr>
              <a:t>f</a:t>
            </a:r>
            <a:r>
              <a:rPr lang="en-US" altLang="en-US">
                <a:solidFill>
                  <a:schemeClr val="hlink"/>
                </a:solidFill>
              </a:rPr>
              <a:t> = +147.1 kJ/mol</a:t>
            </a:r>
          </a:p>
          <a:p>
            <a:r>
              <a:rPr lang="en-US" altLang="en-US">
                <a:solidFill>
                  <a:schemeClr val="hlink"/>
                </a:solidFill>
              </a:rPr>
              <a:t>½ Cl</a:t>
            </a:r>
            <a:r>
              <a:rPr lang="en-US" altLang="en-US" baseline="-25000">
                <a:solidFill>
                  <a:schemeClr val="hlink"/>
                </a:solidFill>
              </a:rPr>
              <a:t>2</a:t>
            </a:r>
            <a:r>
              <a:rPr lang="en-US" altLang="en-US">
                <a:solidFill>
                  <a:schemeClr val="hlink"/>
                </a:solidFill>
              </a:rPr>
              <a:t>(</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a:t>
            </a:r>
            <a:r>
              <a:rPr lang="en-US" altLang="en-US">
                <a:solidFill>
                  <a:schemeClr val="hlink"/>
                </a:solidFill>
              </a:rPr>
              <a:t> Cl(</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D</a:t>
            </a:r>
            <a:r>
              <a:rPr lang="en-US" altLang="en-US">
                <a:solidFill>
                  <a:schemeClr val="hlink"/>
                </a:solidFill>
              </a:rPr>
              <a:t>H</a:t>
            </a:r>
            <a:r>
              <a:rPr lang="en-US" altLang="en-US" baseline="-25000">
                <a:solidFill>
                  <a:schemeClr val="hlink"/>
                </a:solidFill>
              </a:rPr>
              <a:t>2</a:t>
            </a:r>
            <a:r>
              <a:rPr lang="en-US" altLang="en-US">
                <a:solidFill>
                  <a:schemeClr val="hlink"/>
                </a:solidFill>
              </a:rPr>
              <a:t>°</a:t>
            </a:r>
            <a:r>
              <a:rPr lang="en-US" altLang="en-US" baseline="-25000">
                <a:solidFill>
                  <a:schemeClr val="hlink"/>
                </a:solidFill>
              </a:rPr>
              <a:t>f</a:t>
            </a:r>
            <a:r>
              <a:rPr lang="en-US" altLang="en-US">
                <a:solidFill>
                  <a:schemeClr val="hlink"/>
                </a:solidFill>
              </a:rPr>
              <a:t> = +121.3 kJ/mol</a:t>
            </a:r>
          </a:p>
          <a:p>
            <a:r>
              <a:rPr lang="en-US" altLang="en-US">
                <a:solidFill>
                  <a:schemeClr val="hlink"/>
                </a:solidFill>
              </a:rPr>
              <a:t>Mg(</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a:t>
            </a:r>
            <a:r>
              <a:rPr lang="en-US" altLang="en-US">
                <a:solidFill>
                  <a:schemeClr val="hlink"/>
                </a:solidFill>
              </a:rPr>
              <a:t> Mg</a:t>
            </a:r>
            <a:r>
              <a:rPr lang="en-US" altLang="en-US" baseline="30000">
                <a:solidFill>
                  <a:schemeClr val="hlink"/>
                </a:solidFill>
              </a:rPr>
              <a:t>+1</a:t>
            </a:r>
            <a:r>
              <a:rPr lang="en-US" altLang="en-US">
                <a:solidFill>
                  <a:schemeClr val="hlink"/>
                </a:solidFill>
              </a:rPr>
              <a:t>(</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D</a:t>
            </a:r>
            <a:r>
              <a:rPr lang="en-US" altLang="en-US">
                <a:solidFill>
                  <a:schemeClr val="hlink"/>
                </a:solidFill>
              </a:rPr>
              <a:t>H</a:t>
            </a:r>
            <a:r>
              <a:rPr lang="en-US" altLang="en-US" baseline="-25000">
                <a:solidFill>
                  <a:schemeClr val="hlink"/>
                </a:solidFill>
              </a:rPr>
              <a:t>3</a:t>
            </a:r>
            <a:r>
              <a:rPr lang="en-US" altLang="en-US">
                <a:solidFill>
                  <a:schemeClr val="hlink"/>
                </a:solidFill>
              </a:rPr>
              <a:t>°</a:t>
            </a:r>
            <a:r>
              <a:rPr lang="en-US" altLang="en-US" baseline="-25000">
                <a:solidFill>
                  <a:schemeClr val="hlink"/>
                </a:solidFill>
              </a:rPr>
              <a:t>f</a:t>
            </a:r>
            <a:r>
              <a:rPr lang="en-US" altLang="en-US">
                <a:solidFill>
                  <a:schemeClr val="hlink"/>
                </a:solidFill>
              </a:rPr>
              <a:t> = +738 kJ/mol</a:t>
            </a:r>
          </a:p>
          <a:p>
            <a:r>
              <a:rPr lang="en-US" altLang="en-US">
                <a:solidFill>
                  <a:schemeClr val="hlink"/>
                </a:solidFill>
              </a:rPr>
              <a:t>Mg</a:t>
            </a:r>
            <a:r>
              <a:rPr lang="en-US" altLang="en-US" baseline="30000">
                <a:solidFill>
                  <a:schemeClr val="hlink"/>
                </a:solidFill>
              </a:rPr>
              <a:t>+1</a:t>
            </a:r>
            <a:r>
              <a:rPr lang="en-US" altLang="en-US">
                <a:solidFill>
                  <a:schemeClr val="hlink"/>
                </a:solidFill>
              </a:rPr>
              <a:t>(</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a:t>
            </a:r>
            <a:r>
              <a:rPr lang="en-US" altLang="en-US">
                <a:solidFill>
                  <a:schemeClr val="hlink"/>
                </a:solidFill>
              </a:rPr>
              <a:t> Mg</a:t>
            </a:r>
            <a:r>
              <a:rPr lang="en-US" altLang="en-US" baseline="30000">
                <a:solidFill>
                  <a:schemeClr val="hlink"/>
                </a:solidFill>
              </a:rPr>
              <a:t>+2</a:t>
            </a:r>
            <a:r>
              <a:rPr lang="en-US" altLang="en-US">
                <a:solidFill>
                  <a:schemeClr val="hlink"/>
                </a:solidFill>
              </a:rPr>
              <a:t>(</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D</a:t>
            </a:r>
            <a:r>
              <a:rPr lang="en-US" altLang="en-US">
                <a:solidFill>
                  <a:schemeClr val="hlink"/>
                </a:solidFill>
              </a:rPr>
              <a:t>H</a:t>
            </a:r>
            <a:r>
              <a:rPr lang="en-US" altLang="en-US" baseline="-25000">
                <a:solidFill>
                  <a:schemeClr val="hlink"/>
                </a:solidFill>
              </a:rPr>
              <a:t>4</a:t>
            </a:r>
            <a:r>
              <a:rPr lang="en-US" altLang="en-US">
                <a:solidFill>
                  <a:schemeClr val="hlink"/>
                </a:solidFill>
              </a:rPr>
              <a:t>°</a:t>
            </a:r>
            <a:r>
              <a:rPr lang="en-US" altLang="en-US" baseline="-25000">
                <a:solidFill>
                  <a:schemeClr val="hlink"/>
                </a:solidFill>
              </a:rPr>
              <a:t>f</a:t>
            </a:r>
            <a:r>
              <a:rPr lang="en-US" altLang="en-US">
                <a:solidFill>
                  <a:schemeClr val="hlink"/>
                </a:solidFill>
              </a:rPr>
              <a:t> = +1450 kJ/mol</a:t>
            </a:r>
          </a:p>
          <a:p>
            <a:r>
              <a:rPr lang="en-US" altLang="en-US">
                <a:solidFill>
                  <a:schemeClr val="hlink"/>
                </a:solidFill>
              </a:rPr>
              <a:t>Cl(</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a:t>
            </a:r>
            <a:r>
              <a:rPr lang="en-US" altLang="en-US">
                <a:solidFill>
                  <a:schemeClr val="hlink"/>
                </a:solidFill>
              </a:rPr>
              <a:t> Cl</a:t>
            </a:r>
            <a:r>
              <a:rPr lang="en-US" altLang="en-US" baseline="30000">
                <a:solidFill>
                  <a:schemeClr val="hlink"/>
                </a:solidFill>
              </a:rPr>
              <a:t>-1</a:t>
            </a:r>
            <a:r>
              <a:rPr lang="en-US" altLang="en-US">
                <a:solidFill>
                  <a:schemeClr val="hlink"/>
                </a:solidFill>
              </a:rPr>
              <a:t>(</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D</a:t>
            </a:r>
            <a:r>
              <a:rPr lang="en-US" altLang="en-US">
                <a:solidFill>
                  <a:schemeClr val="hlink"/>
                </a:solidFill>
              </a:rPr>
              <a:t>H</a:t>
            </a:r>
            <a:r>
              <a:rPr lang="en-US" altLang="en-US" baseline="-25000">
                <a:solidFill>
                  <a:schemeClr val="hlink"/>
                </a:solidFill>
              </a:rPr>
              <a:t>5</a:t>
            </a:r>
            <a:r>
              <a:rPr lang="en-US" altLang="en-US">
                <a:solidFill>
                  <a:schemeClr val="hlink"/>
                </a:solidFill>
              </a:rPr>
              <a:t>°</a:t>
            </a:r>
            <a:r>
              <a:rPr lang="en-US" altLang="en-US" baseline="-25000">
                <a:solidFill>
                  <a:schemeClr val="hlink"/>
                </a:solidFill>
              </a:rPr>
              <a:t>f</a:t>
            </a:r>
            <a:r>
              <a:rPr lang="en-US" altLang="en-US">
                <a:solidFill>
                  <a:schemeClr val="hlink"/>
                </a:solidFill>
              </a:rPr>
              <a:t> = -349 kJ/mol</a:t>
            </a:r>
          </a:p>
          <a:p>
            <a:r>
              <a:rPr lang="en-US" altLang="en-US">
                <a:solidFill>
                  <a:schemeClr val="hlink"/>
                </a:solidFill>
              </a:rPr>
              <a:t>Mg(</a:t>
            </a:r>
            <a:r>
              <a:rPr lang="en-US" altLang="en-US" i="1">
                <a:solidFill>
                  <a:schemeClr val="hlink"/>
                </a:solidFill>
              </a:rPr>
              <a:t>s</a:t>
            </a:r>
            <a:r>
              <a:rPr lang="en-US" altLang="en-US">
                <a:solidFill>
                  <a:schemeClr val="hlink"/>
                </a:solidFill>
              </a:rPr>
              <a:t>) + Cl</a:t>
            </a:r>
            <a:r>
              <a:rPr lang="en-US" altLang="en-US" baseline="-25000">
                <a:solidFill>
                  <a:schemeClr val="hlink"/>
                </a:solidFill>
              </a:rPr>
              <a:t>2</a:t>
            </a:r>
            <a:r>
              <a:rPr lang="en-US" altLang="en-US">
                <a:solidFill>
                  <a:schemeClr val="hlink"/>
                </a:solidFill>
              </a:rPr>
              <a:t>(</a:t>
            </a:r>
            <a:r>
              <a:rPr lang="en-US" altLang="en-US" i="1">
                <a:solidFill>
                  <a:schemeClr val="hlink"/>
                </a:solidFill>
              </a:rPr>
              <a:t>g</a:t>
            </a:r>
            <a:r>
              <a:rPr lang="en-US" altLang="en-US">
                <a:solidFill>
                  <a:schemeClr val="hlink"/>
                </a:solidFill>
              </a:rPr>
              <a:t>) </a:t>
            </a:r>
            <a:r>
              <a:rPr lang="en-US" altLang="en-US">
                <a:solidFill>
                  <a:schemeClr val="hlink"/>
                </a:solidFill>
                <a:latin typeface="Symbol" panose="05050102010706020507" pitchFamily="18" charset="2"/>
              </a:rPr>
              <a:t>®</a:t>
            </a:r>
            <a:r>
              <a:rPr lang="en-US" altLang="en-US">
                <a:solidFill>
                  <a:schemeClr val="hlink"/>
                </a:solidFill>
              </a:rPr>
              <a:t>  MgCl</a:t>
            </a:r>
            <a:r>
              <a:rPr lang="en-US" altLang="en-US" baseline="-25000">
                <a:solidFill>
                  <a:schemeClr val="hlink"/>
                </a:solidFill>
              </a:rPr>
              <a:t>2</a:t>
            </a:r>
            <a:r>
              <a:rPr lang="en-US" altLang="en-US">
                <a:solidFill>
                  <a:schemeClr val="hlink"/>
                </a:solidFill>
              </a:rPr>
              <a:t>(</a:t>
            </a:r>
            <a:r>
              <a:rPr lang="en-US" altLang="en-US" i="1">
                <a:solidFill>
                  <a:schemeClr val="hlink"/>
                </a:solidFill>
              </a:rPr>
              <a:t>s</a:t>
            </a:r>
            <a:r>
              <a:rPr lang="en-US" altLang="en-US">
                <a:solidFill>
                  <a:schemeClr val="hlink"/>
                </a:solidFill>
              </a:rPr>
              <a:t>)		</a:t>
            </a:r>
            <a:r>
              <a:rPr lang="en-US" altLang="en-US">
                <a:solidFill>
                  <a:schemeClr val="hlink"/>
                </a:solidFill>
                <a:latin typeface="Symbol" panose="05050102010706020507" pitchFamily="18" charset="2"/>
              </a:rPr>
              <a:t>D</a:t>
            </a:r>
            <a:r>
              <a:rPr lang="en-US" altLang="en-US">
                <a:solidFill>
                  <a:schemeClr val="hlink"/>
                </a:solidFill>
              </a:rPr>
              <a:t>H</a:t>
            </a:r>
            <a:r>
              <a:rPr lang="en-US" altLang="en-US" baseline="-25000">
                <a:solidFill>
                  <a:schemeClr val="hlink"/>
                </a:solidFill>
              </a:rPr>
              <a:t>6</a:t>
            </a:r>
            <a:r>
              <a:rPr lang="en-US" altLang="en-US">
                <a:solidFill>
                  <a:schemeClr val="hlink"/>
                </a:solidFill>
              </a:rPr>
              <a:t>°</a:t>
            </a:r>
            <a:r>
              <a:rPr lang="en-US" altLang="en-US" baseline="-25000">
                <a:solidFill>
                  <a:schemeClr val="hlink"/>
                </a:solidFill>
              </a:rPr>
              <a:t>f</a:t>
            </a:r>
            <a:r>
              <a:rPr lang="en-US" altLang="en-US">
                <a:solidFill>
                  <a:schemeClr val="hlink"/>
                </a:solidFill>
              </a:rPr>
              <a:t> = -641.3 kJ/mol</a:t>
            </a:r>
          </a:p>
          <a:p>
            <a:endParaRPr lang="en-US" altLang="en-US">
              <a:solidFill>
                <a:schemeClr val="hlink"/>
              </a:solidFill>
            </a:endParaRPr>
          </a:p>
        </p:txBody>
      </p:sp>
      <p:graphicFrame>
        <p:nvGraphicFramePr>
          <p:cNvPr id="31749" name="Object 2"/>
          <p:cNvGraphicFramePr>
            <a:graphicFrameLocks noChangeAspect="1"/>
          </p:cNvGraphicFramePr>
          <p:nvPr/>
        </p:nvGraphicFramePr>
        <p:xfrm>
          <a:off x="152400" y="3810000"/>
          <a:ext cx="8763000" cy="1600200"/>
        </p:xfrm>
        <a:graphic>
          <a:graphicData uri="http://schemas.openxmlformats.org/presentationml/2006/ole">
            <mc:AlternateContent xmlns:mc="http://schemas.openxmlformats.org/markup-compatibility/2006">
              <mc:Choice xmlns:v="urn:schemas-microsoft-com:vml" Requires="v">
                <p:oleObj spid="_x0000_s31751" name="Equation" r:id="rId4" imgW="5781642" imgH="1009560" progId="Equation.3">
                  <p:embed/>
                </p:oleObj>
              </mc:Choice>
              <mc:Fallback>
                <p:oleObj name="Equation" r:id="rId4" imgW="5781642" imgH="100956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3810000"/>
                        <a:ext cx="8763000" cy="160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143000" y="1219200"/>
            <a:ext cx="1219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2800" b="1">
                <a:latin typeface="Arial" panose="020B0604020202020204" pitchFamily="34" charset="0"/>
              </a:rPr>
              <a:t>Ionic</a:t>
            </a:r>
          </a:p>
        </p:txBody>
      </p:sp>
      <p:sp>
        <p:nvSpPr>
          <p:cNvPr id="5123" name="Text Box 3"/>
          <p:cNvSpPr txBox="1">
            <a:spLocks noChangeArrowheads="1"/>
          </p:cNvSpPr>
          <p:nvPr/>
        </p:nvSpPr>
        <p:spPr bwMode="auto">
          <a:xfrm>
            <a:off x="3886200" y="1219200"/>
            <a:ext cx="1752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2800" b="1">
                <a:solidFill>
                  <a:srgbClr val="000066"/>
                </a:solidFill>
                <a:latin typeface="Arial" panose="020B0604020202020204" pitchFamily="34" charset="0"/>
              </a:rPr>
              <a:t>Covalent</a:t>
            </a:r>
          </a:p>
        </p:txBody>
      </p:sp>
      <p:sp>
        <p:nvSpPr>
          <p:cNvPr id="5124" name="Text Box 4"/>
          <p:cNvSpPr txBox="1">
            <a:spLocks noChangeArrowheads="1"/>
          </p:cNvSpPr>
          <p:nvPr/>
        </p:nvSpPr>
        <p:spPr bwMode="auto">
          <a:xfrm>
            <a:off x="6781800" y="1219200"/>
            <a:ext cx="152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2800" b="1">
                <a:solidFill>
                  <a:srgbClr val="990099"/>
                </a:solidFill>
                <a:latin typeface="Arial" panose="020B0604020202020204" pitchFamily="34" charset="0"/>
              </a:rPr>
              <a:t>Metallic </a:t>
            </a:r>
          </a:p>
        </p:txBody>
      </p:sp>
      <p:sp>
        <p:nvSpPr>
          <p:cNvPr id="35846" name="Text Box 6"/>
          <p:cNvSpPr txBox="1">
            <a:spLocks noChangeArrowheads="1"/>
          </p:cNvSpPr>
          <p:nvPr/>
        </p:nvSpPr>
        <p:spPr bwMode="auto">
          <a:xfrm>
            <a:off x="3429000" y="381000"/>
            <a:ext cx="2590800" cy="519113"/>
          </a:xfrm>
          <a:prstGeom prst="rect">
            <a:avLst/>
          </a:prstGeom>
          <a:noFill/>
          <a:ln w="9525">
            <a:noFill/>
            <a:miter lim="800000"/>
            <a:headEnd/>
            <a:tailEnd/>
          </a:ln>
          <a:effectLst/>
        </p:spPr>
        <p:txBody>
          <a:bodyPr>
            <a:spAutoFit/>
          </a:bodyPr>
          <a:lstStyle/>
          <a:p>
            <a:pPr algn="ctr" eaLnBrk="1" hangingPunct="1">
              <a:spcBef>
                <a:spcPct val="50000"/>
              </a:spcBef>
              <a:defRPr/>
            </a:pPr>
            <a:r>
              <a:rPr lang="en-US" sz="2800" b="1">
                <a:solidFill>
                  <a:srgbClr val="008000"/>
                </a:solidFill>
                <a:effectLst>
                  <a:outerShdw blurRad="38100" dist="38100" dir="2700000" algn="tl">
                    <a:srgbClr val="C0C0C0"/>
                  </a:outerShdw>
                </a:effectLst>
                <a:latin typeface="Arial" charset="0"/>
              </a:rPr>
              <a:t>Bonding</a:t>
            </a:r>
          </a:p>
        </p:txBody>
      </p:sp>
      <p:sp>
        <p:nvSpPr>
          <p:cNvPr id="5127" name="Text Box 7"/>
          <p:cNvSpPr txBox="1">
            <a:spLocks noChangeArrowheads="1"/>
          </p:cNvSpPr>
          <p:nvPr/>
        </p:nvSpPr>
        <p:spPr bwMode="auto">
          <a:xfrm>
            <a:off x="457200" y="1905000"/>
            <a:ext cx="2819400" cy="485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buFont typeface="Wingdings" panose="05000000000000000000" pitchFamily="2" charset="2"/>
              <a:buChar char="§"/>
            </a:pPr>
            <a:r>
              <a:rPr lang="en-US" altLang="en-US" sz="1800" b="1">
                <a:latin typeface="Arial" panose="020B0604020202020204" pitchFamily="34" charset="0"/>
              </a:rPr>
              <a:t> e- transfer</a:t>
            </a:r>
          </a:p>
          <a:p>
            <a:pPr eaLnBrk="1" hangingPunct="1">
              <a:spcBef>
                <a:spcPct val="50000"/>
              </a:spcBef>
              <a:buFont typeface="Wingdings" panose="05000000000000000000" pitchFamily="2" charset="2"/>
              <a:buChar char="§"/>
            </a:pPr>
            <a:r>
              <a:rPr lang="en-US" altLang="en-US" sz="1800" b="1">
                <a:latin typeface="Arial" panose="020B0604020202020204" pitchFamily="34" charset="0"/>
              </a:rPr>
              <a:t> </a:t>
            </a:r>
            <a:r>
              <a:rPr lang="en-US" altLang="en-US" sz="1800" b="1">
                <a:latin typeface="Symbol" panose="05050102010706020507" pitchFamily="18" charset="2"/>
              </a:rPr>
              <a:t>D</a:t>
            </a:r>
            <a:r>
              <a:rPr lang="en-US" altLang="en-US" sz="1800" b="1">
                <a:latin typeface="Arial" panose="020B0604020202020204" pitchFamily="34" charset="0"/>
              </a:rPr>
              <a:t>EN &gt; 1.6</a:t>
            </a:r>
          </a:p>
          <a:p>
            <a:pPr eaLnBrk="1" hangingPunct="1">
              <a:spcBef>
                <a:spcPct val="50000"/>
              </a:spcBef>
              <a:buFont typeface="Wingdings" panose="05000000000000000000" pitchFamily="2" charset="2"/>
              <a:buChar char="§"/>
            </a:pPr>
            <a:r>
              <a:rPr lang="en-US" altLang="en-US" sz="1800" b="1">
                <a:latin typeface="Arial" panose="020B0604020202020204" pitchFamily="34" charset="0"/>
              </a:rPr>
              <a:t> Crystal lattice</a:t>
            </a:r>
          </a:p>
          <a:p>
            <a:pPr eaLnBrk="1" hangingPunct="1">
              <a:spcBef>
                <a:spcPct val="50000"/>
              </a:spcBef>
              <a:buFont typeface="Wingdings" panose="05000000000000000000" pitchFamily="2" charset="2"/>
              <a:buChar char="§"/>
            </a:pPr>
            <a:r>
              <a:rPr lang="en-US" altLang="en-US" sz="1800">
                <a:latin typeface="Arial" panose="020B0604020202020204" pitchFamily="34" charset="0"/>
              </a:rPr>
              <a:t>                 ions</a:t>
            </a:r>
          </a:p>
          <a:p>
            <a:pPr eaLnBrk="1" hangingPunct="1">
              <a:lnSpc>
                <a:spcPct val="50000"/>
              </a:lnSpc>
              <a:spcBef>
                <a:spcPct val="50000"/>
              </a:spcBef>
              <a:buFont typeface="Wingdings" panose="05000000000000000000" pitchFamily="2" charset="2"/>
              <a:buNone/>
            </a:pPr>
            <a:endParaRPr lang="en-US" altLang="en-US" sz="1800">
              <a:latin typeface="Arial" panose="020B0604020202020204" pitchFamily="34" charset="0"/>
            </a:endParaRPr>
          </a:p>
          <a:p>
            <a:pPr eaLnBrk="1" hangingPunct="1">
              <a:spcBef>
                <a:spcPct val="50000"/>
              </a:spcBef>
              <a:buFont typeface="Wingdings" panose="05000000000000000000" pitchFamily="2" charset="2"/>
              <a:buChar char="§"/>
            </a:pPr>
            <a:r>
              <a:rPr lang="en-US" altLang="en-US" sz="1800">
                <a:latin typeface="Arial" panose="020B0604020202020204" pitchFamily="34" charset="0"/>
              </a:rPr>
              <a:t> Na  +  Cl           Na</a:t>
            </a:r>
            <a:r>
              <a:rPr lang="en-US" altLang="en-US" b="1" baseline="30000">
                <a:latin typeface="Arial" panose="020B0604020202020204" pitchFamily="34" charset="0"/>
              </a:rPr>
              <a:t>+</a:t>
            </a:r>
          </a:p>
          <a:p>
            <a:pPr eaLnBrk="1" hangingPunct="1">
              <a:lnSpc>
                <a:spcPct val="75000"/>
              </a:lnSpc>
              <a:spcBef>
                <a:spcPct val="50000"/>
              </a:spcBef>
              <a:buFont typeface="Wingdings" panose="05000000000000000000" pitchFamily="2" charset="2"/>
              <a:buNone/>
            </a:pPr>
            <a:r>
              <a:rPr lang="en-US" altLang="en-US" sz="1800">
                <a:latin typeface="Arial" panose="020B0604020202020204" pitchFamily="34" charset="0"/>
                <a:cs typeface="Arial" panose="020B0604020202020204" pitchFamily="34" charset="0"/>
              </a:rPr>
              <a:t>  </a:t>
            </a:r>
            <a:r>
              <a:rPr lang="en-US" altLang="en-US" sz="1600">
                <a:latin typeface="Arial" panose="020B0604020202020204" pitchFamily="34" charset="0"/>
                <a:cs typeface="Arial" panose="020B0604020202020204" pitchFamily="34" charset="0"/>
              </a:rPr>
              <a:t> 3s</a:t>
            </a:r>
            <a:r>
              <a:rPr lang="en-US" altLang="en-US" sz="1600" baseline="30000">
                <a:latin typeface="Arial" panose="020B0604020202020204" pitchFamily="34" charset="0"/>
                <a:cs typeface="Arial" panose="020B0604020202020204" pitchFamily="34" charset="0"/>
              </a:rPr>
              <a:t>1       </a:t>
            </a:r>
            <a:r>
              <a:rPr lang="en-US" altLang="en-US" sz="1600">
                <a:latin typeface="Arial" panose="020B0604020202020204" pitchFamily="34" charset="0"/>
                <a:cs typeface="Arial" panose="020B0604020202020204" pitchFamily="34" charset="0"/>
              </a:rPr>
              <a:t>3s</a:t>
            </a:r>
            <a:r>
              <a:rPr lang="en-US" altLang="en-US" sz="1600" baseline="30000">
                <a:latin typeface="Arial" panose="020B0604020202020204" pitchFamily="34" charset="0"/>
                <a:cs typeface="Arial" panose="020B0604020202020204" pitchFamily="34" charset="0"/>
              </a:rPr>
              <a:t>2</a:t>
            </a:r>
            <a:r>
              <a:rPr lang="en-US" altLang="en-US" sz="1600">
                <a:latin typeface="Arial" panose="020B0604020202020204" pitchFamily="34" charset="0"/>
                <a:cs typeface="Arial" panose="020B0604020202020204" pitchFamily="34" charset="0"/>
              </a:rPr>
              <a:t>3p</a:t>
            </a:r>
            <a:r>
              <a:rPr lang="en-US" altLang="en-US" sz="1600" baseline="30000">
                <a:latin typeface="Arial" panose="020B0604020202020204" pitchFamily="34" charset="0"/>
                <a:cs typeface="Arial" panose="020B0604020202020204" pitchFamily="34" charset="0"/>
              </a:rPr>
              <a:t>5</a:t>
            </a:r>
            <a:r>
              <a:rPr lang="en-US" altLang="en-US" sz="1600">
                <a:latin typeface="Arial" panose="020B0604020202020204" pitchFamily="34" charset="0"/>
                <a:cs typeface="Arial" panose="020B0604020202020204" pitchFamily="34" charset="0"/>
              </a:rPr>
              <a:t>         </a:t>
            </a:r>
            <a:r>
              <a:rPr lang="en-US" altLang="en-US" sz="1800">
                <a:latin typeface="Arial" panose="020B0604020202020204" pitchFamily="34" charset="0"/>
              </a:rPr>
              <a:t>Cl   </a:t>
            </a:r>
            <a:r>
              <a:rPr lang="en-US" altLang="en-US" sz="2800" baseline="30000">
                <a:latin typeface="Arial" panose="020B0604020202020204" pitchFamily="34" charset="0"/>
              </a:rPr>
              <a:t>-</a:t>
            </a:r>
          </a:p>
          <a:p>
            <a:pPr eaLnBrk="1" hangingPunct="1">
              <a:lnSpc>
                <a:spcPct val="75000"/>
              </a:lnSpc>
              <a:spcBef>
                <a:spcPct val="50000"/>
              </a:spcBef>
              <a:buFont typeface="Wingdings" panose="05000000000000000000" pitchFamily="2" charset="2"/>
              <a:buChar char="§"/>
            </a:pPr>
            <a:r>
              <a:rPr lang="en-US" altLang="en-US" sz="1800" b="1">
                <a:latin typeface="Arial" panose="020B0604020202020204" pitchFamily="34" charset="0"/>
              </a:rPr>
              <a:t> “salts”</a:t>
            </a:r>
          </a:p>
          <a:p>
            <a:pPr eaLnBrk="1" hangingPunct="1">
              <a:lnSpc>
                <a:spcPct val="75000"/>
              </a:lnSpc>
              <a:spcBef>
                <a:spcPct val="50000"/>
              </a:spcBef>
              <a:buFont typeface="Wingdings" panose="05000000000000000000" pitchFamily="2" charset="2"/>
              <a:buChar char="§"/>
            </a:pPr>
            <a:r>
              <a:rPr lang="en-US" altLang="en-US" sz="1800" b="1">
                <a:latin typeface="Arial" panose="020B0604020202020204" pitchFamily="34" charset="0"/>
              </a:rPr>
              <a:t> very strong bonds generally between metals and non metals.</a:t>
            </a:r>
          </a:p>
          <a:p>
            <a:pPr eaLnBrk="1" hangingPunct="1">
              <a:lnSpc>
                <a:spcPct val="75000"/>
              </a:lnSpc>
              <a:spcBef>
                <a:spcPct val="50000"/>
              </a:spcBef>
              <a:buFont typeface="Wingdings" panose="05000000000000000000" pitchFamily="2" charset="2"/>
              <a:buChar char="§"/>
            </a:pPr>
            <a:r>
              <a:rPr lang="en-US" altLang="en-US" sz="1800" b="1">
                <a:latin typeface="Arial" panose="020B0604020202020204" pitchFamily="34" charset="0"/>
              </a:rPr>
              <a:t> Solids at room temp.</a:t>
            </a:r>
          </a:p>
          <a:p>
            <a:pPr eaLnBrk="1" hangingPunct="1">
              <a:lnSpc>
                <a:spcPct val="75000"/>
              </a:lnSpc>
              <a:spcBef>
                <a:spcPct val="50000"/>
              </a:spcBef>
              <a:buFont typeface="Wingdings" panose="05000000000000000000" pitchFamily="2" charset="2"/>
              <a:buChar char="§"/>
            </a:pPr>
            <a:r>
              <a:rPr lang="en-US" altLang="en-US" sz="1800" b="1">
                <a:latin typeface="Arial" panose="020B0604020202020204" pitchFamily="34" charset="0"/>
              </a:rPr>
              <a:t> Poor conductors of electricity in a solid state</a:t>
            </a:r>
          </a:p>
        </p:txBody>
      </p:sp>
      <p:sp>
        <p:nvSpPr>
          <p:cNvPr id="5128" name="Oval 8"/>
          <p:cNvSpPr>
            <a:spLocks noChangeArrowheads="1"/>
          </p:cNvSpPr>
          <p:nvPr/>
        </p:nvSpPr>
        <p:spPr bwMode="auto">
          <a:xfrm>
            <a:off x="762000" y="3200400"/>
            <a:ext cx="381000" cy="3048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latin typeface="Arial" panose="020B0604020202020204" pitchFamily="34" charset="0"/>
              </a:rPr>
              <a:t>+</a:t>
            </a:r>
          </a:p>
        </p:txBody>
      </p:sp>
      <p:sp>
        <p:nvSpPr>
          <p:cNvPr id="5129" name="Oval 9"/>
          <p:cNvSpPr>
            <a:spLocks noChangeArrowheads="1"/>
          </p:cNvSpPr>
          <p:nvPr/>
        </p:nvSpPr>
        <p:spPr bwMode="auto">
          <a:xfrm>
            <a:off x="1295400" y="3200400"/>
            <a:ext cx="381000" cy="3048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a:latin typeface="Arial" panose="020B0604020202020204" pitchFamily="34" charset="0"/>
              </a:rPr>
              <a:t>-</a:t>
            </a:r>
          </a:p>
        </p:txBody>
      </p:sp>
      <p:sp>
        <p:nvSpPr>
          <p:cNvPr id="5130" name="Oval 10"/>
          <p:cNvSpPr>
            <a:spLocks noChangeArrowheads="1"/>
          </p:cNvSpPr>
          <p:nvPr/>
        </p:nvSpPr>
        <p:spPr bwMode="auto">
          <a:xfrm>
            <a:off x="990600" y="40386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1" name="Oval 11"/>
          <p:cNvSpPr>
            <a:spLocks noChangeArrowheads="1"/>
          </p:cNvSpPr>
          <p:nvPr/>
        </p:nvSpPr>
        <p:spPr bwMode="auto">
          <a:xfrm>
            <a:off x="1295400" y="40386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2" name="Oval 12"/>
          <p:cNvSpPr>
            <a:spLocks noChangeArrowheads="1"/>
          </p:cNvSpPr>
          <p:nvPr/>
        </p:nvSpPr>
        <p:spPr bwMode="auto">
          <a:xfrm>
            <a:off x="1371600" y="38100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3" name="Oval 13"/>
          <p:cNvSpPr>
            <a:spLocks noChangeArrowheads="1"/>
          </p:cNvSpPr>
          <p:nvPr/>
        </p:nvSpPr>
        <p:spPr bwMode="auto">
          <a:xfrm>
            <a:off x="1524000" y="38100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4" name="Oval 14"/>
          <p:cNvSpPr>
            <a:spLocks noChangeArrowheads="1"/>
          </p:cNvSpPr>
          <p:nvPr/>
        </p:nvSpPr>
        <p:spPr bwMode="auto">
          <a:xfrm>
            <a:off x="1600200" y="38862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5" name="Oval 15"/>
          <p:cNvSpPr>
            <a:spLocks noChangeArrowheads="1"/>
          </p:cNvSpPr>
          <p:nvPr/>
        </p:nvSpPr>
        <p:spPr bwMode="auto">
          <a:xfrm>
            <a:off x="1600200" y="40386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6" name="Oval 16"/>
          <p:cNvSpPr>
            <a:spLocks noChangeArrowheads="1"/>
          </p:cNvSpPr>
          <p:nvPr/>
        </p:nvSpPr>
        <p:spPr bwMode="auto">
          <a:xfrm>
            <a:off x="1371600" y="41148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7" name="Oval 17"/>
          <p:cNvSpPr>
            <a:spLocks noChangeArrowheads="1"/>
          </p:cNvSpPr>
          <p:nvPr/>
        </p:nvSpPr>
        <p:spPr bwMode="auto">
          <a:xfrm>
            <a:off x="1524000" y="41148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38" name="Line 18"/>
          <p:cNvSpPr>
            <a:spLocks noChangeShapeType="1"/>
          </p:cNvSpPr>
          <p:nvPr/>
        </p:nvSpPr>
        <p:spPr bwMode="auto">
          <a:xfrm>
            <a:off x="1828800" y="4038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9" name="Oval 19"/>
          <p:cNvSpPr>
            <a:spLocks noChangeArrowheads="1"/>
          </p:cNvSpPr>
          <p:nvPr/>
        </p:nvSpPr>
        <p:spPr bwMode="auto">
          <a:xfrm>
            <a:off x="2286000" y="44196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0" name="Oval 20"/>
          <p:cNvSpPr>
            <a:spLocks noChangeArrowheads="1"/>
          </p:cNvSpPr>
          <p:nvPr/>
        </p:nvSpPr>
        <p:spPr bwMode="auto">
          <a:xfrm>
            <a:off x="2286000" y="42672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1" name="Oval 21"/>
          <p:cNvSpPr>
            <a:spLocks noChangeArrowheads="1"/>
          </p:cNvSpPr>
          <p:nvPr/>
        </p:nvSpPr>
        <p:spPr bwMode="auto">
          <a:xfrm>
            <a:off x="2362200" y="44958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2" name="Oval 22"/>
          <p:cNvSpPr>
            <a:spLocks noChangeArrowheads="1"/>
          </p:cNvSpPr>
          <p:nvPr/>
        </p:nvSpPr>
        <p:spPr bwMode="auto">
          <a:xfrm>
            <a:off x="2514600" y="44958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3" name="Oval 23"/>
          <p:cNvSpPr>
            <a:spLocks noChangeArrowheads="1"/>
          </p:cNvSpPr>
          <p:nvPr/>
        </p:nvSpPr>
        <p:spPr bwMode="auto">
          <a:xfrm>
            <a:off x="2362200" y="41910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4" name="Oval 24"/>
          <p:cNvSpPr>
            <a:spLocks noChangeArrowheads="1"/>
          </p:cNvSpPr>
          <p:nvPr/>
        </p:nvSpPr>
        <p:spPr bwMode="auto">
          <a:xfrm>
            <a:off x="2514600" y="41910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5" name="Oval 25"/>
          <p:cNvSpPr>
            <a:spLocks noChangeArrowheads="1"/>
          </p:cNvSpPr>
          <p:nvPr/>
        </p:nvSpPr>
        <p:spPr bwMode="auto">
          <a:xfrm>
            <a:off x="2667000" y="42672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6" name="Oval 26"/>
          <p:cNvSpPr>
            <a:spLocks noChangeArrowheads="1"/>
          </p:cNvSpPr>
          <p:nvPr/>
        </p:nvSpPr>
        <p:spPr bwMode="auto">
          <a:xfrm>
            <a:off x="2667000" y="44196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47" name="Text Box 27"/>
          <p:cNvSpPr txBox="1">
            <a:spLocks noChangeArrowheads="1"/>
          </p:cNvSpPr>
          <p:nvPr/>
        </p:nvSpPr>
        <p:spPr bwMode="auto">
          <a:xfrm>
            <a:off x="3810000" y="1905000"/>
            <a:ext cx="2438400" cy="476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sharing</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1.6 &gt;  </a:t>
            </a:r>
            <a:r>
              <a:rPr lang="en-US" altLang="en-US" sz="1800" b="1">
                <a:solidFill>
                  <a:srgbClr val="000066"/>
                </a:solidFill>
                <a:latin typeface="Symbol" panose="05050102010706020507" pitchFamily="18" charset="2"/>
              </a:rPr>
              <a:t>D</a:t>
            </a:r>
            <a:r>
              <a:rPr lang="en-US" altLang="en-US" sz="1800" b="1">
                <a:solidFill>
                  <a:srgbClr val="000066"/>
                </a:solidFill>
                <a:latin typeface="Arial" panose="020B0604020202020204" pitchFamily="34" charset="0"/>
              </a:rPr>
              <a:t>EN &gt; 0</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“molecules”</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hypothetical charge</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H   +   H       H  H</a:t>
            </a:r>
          </a:p>
          <a:p>
            <a:pPr eaLnBrk="1" hangingPunct="1">
              <a:spcBef>
                <a:spcPct val="50000"/>
              </a:spcBef>
              <a:buFont typeface="Wingdings" panose="05000000000000000000" pitchFamily="2" charset="2"/>
              <a:buNone/>
            </a:pPr>
            <a:r>
              <a:rPr lang="en-US" altLang="en-US" sz="1800" b="1">
                <a:solidFill>
                  <a:srgbClr val="000066"/>
                </a:solidFill>
                <a:latin typeface="Arial" panose="020B0604020202020204" pitchFamily="34" charset="0"/>
              </a:rPr>
              <a:t>  1s</a:t>
            </a:r>
            <a:r>
              <a:rPr lang="en-US" altLang="en-US" sz="1800" b="1" baseline="30000">
                <a:solidFill>
                  <a:srgbClr val="000066"/>
                </a:solidFill>
                <a:latin typeface="Arial" panose="020B0604020202020204" pitchFamily="34" charset="0"/>
              </a:rPr>
              <a:t>1</a:t>
            </a:r>
            <a:r>
              <a:rPr lang="en-US" altLang="en-US" sz="1800" b="1">
                <a:solidFill>
                  <a:srgbClr val="000066"/>
                </a:solidFill>
                <a:latin typeface="Arial" panose="020B0604020202020204" pitchFamily="34" charset="0"/>
              </a:rPr>
              <a:t>     1s</a:t>
            </a:r>
            <a:r>
              <a:rPr lang="en-US" altLang="en-US" sz="1800" b="1" baseline="30000">
                <a:solidFill>
                  <a:srgbClr val="000066"/>
                </a:solidFill>
                <a:latin typeface="Arial" panose="020B0604020202020204" pitchFamily="34" charset="0"/>
              </a:rPr>
              <a:t>1</a:t>
            </a:r>
            <a:r>
              <a:rPr lang="en-US" altLang="en-US" sz="1800" b="1">
                <a:solidFill>
                  <a:srgbClr val="000066"/>
                </a:solidFill>
                <a:latin typeface="Arial" panose="020B0604020202020204" pitchFamily="34" charset="0"/>
              </a:rPr>
              <a:t>      1s</a:t>
            </a:r>
            <a:r>
              <a:rPr lang="en-US" altLang="en-US" sz="1800" b="1" baseline="30000">
                <a:solidFill>
                  <a:srgbClr val="000066"/>
                </a:solidFill>
                <a:latin typeface="Arial" panose="020B0604020202020204" pitchFamily="34" charset="0"/>
              </a:rPr>
              <a:t>2</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orbital overlap</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Bonding e- are localized between two atoms</a:t>
            </a:r>
          </a:p>
          <a:p>
            <a:pPr eaLnBrk="1" hangingPunct="1">
              <a:spcBef>
                <a:spcPct val="50000"/>
              </a:spcBef>
              <a:buFont typeface="Wingdings" panose="05000000000000000000" pitchFamily="2" charset="2"/>
              <a:buChar char="§"/>
            </a:pPr>
            <a:r>
              <a:rPr lang="en-US" altLang="en-US" sz="1800" b="1">
                <a:solidFill>
                  <a:srgbClr val="000066"/>
                </a:solidFill>
                <a:latin typeface="Arial" panose="020B0604020202020204" pitchFamily="34" charset="0"/>
              </a:rPr>
              <a:t> Formed between two nonmetals</a:t>
            </a:r>
            <a:endParaRPr lang="en-US" altLang="en-US" sz="1800">
              <a:latin typeface="Arial" panose="020B0604020202020204" pitchFamily="34" charset="0"/>
            </a:endParaRPr>
          </a:p>
        </p:txBody>
      </p:sp>
      <p:sp>
        <p:nvSpPr>
          <p:cNvPr id="5148" name="Line 28"/>
          <p:cNvSpPr>
            <a:spLocks noChangeShapeType="1"/>
          </p:cNvSpPr>
          <p:nvPr/>
        </p:nvSpPr>
        <p:spPr bwMode="auto">
          <a:xfrm>
            <a:off x="5029200" y="4038600"/>
            <a:ext cx="304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9" name="Oval 29"/>
          <p:cNvSpPr>
            <a:spLocks noChangeArrowheads="1"/>
          </p:cNvSpPr>
          <p:nvPr/>
        </p:nvSpPr>
        <p:spPr bwMode="auto">
          <a:xfrm>
            <a:off x="4267200" y="39624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50" name="Oval 30"/>
          <p:cNvSpPr>
            <a:spLocks noChangeArrowheads="1"/>
          </p:cNvSpPr>
          <p:nvPr/>
        </p:nvSpPr>
        <p:spPr bwMode="auto">
          <a:xfrm>
            <a:off x="4572000" y="39624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51" name="Oval 31"/>
          <p:cNvSpPr>
            <a:spLocks noChangeArrowheads="1"/>
          </p:cNvSpPr>
          <p:nvPr/>
        </p:nvSpPr>
        <p:spPr bwMode="auto">
          <a:xfrm>
            <a:off x="5562600" y="38862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52" name="Oval 32"/>
          <p:cNvSpPr>
            <a:spLocks noChangeArrowheads="1"/>
          </p:cNvSpPr>
          <p:nvPr/>
        </p:nvSpPr>
        <p:spPr bwMode="auto">
          <a:xfrm>
            <a:off x="5562600" y="4038600"/>
            <a:ext cx="76200" cy="76200"/>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5153" name="Text Box 33"/>
          <p:cNvSpPr txBox="1">
            <a:spLocks noChangeArrowheads="1"/>
          </p:cNvSpPr>
          <p:nvPr/>
        </p:nvSpPr>
        <p:spPr bwMode="auto">
          <a:xfrm>
            <a:off x="6781800" y="1981200"/>
            <a:ext cx="160020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buFont typeface="Wingdings" panose="05000000000000000000" pitchFamily="2" charset="2"/>
              <a:buChar char="§"/>
            </a:pPr>
            <a:r>
              <a:rPr lang="en-US" altLang="en-US" sz="1800" b="1">
                <a:solidFill>
                  <a:srgbClr val="990099"/>
                </a:solidFill>
                <a:latin typeface="Arial" panose="020B0604020202020204" pitchFamily="34" charset="0"/>
              </a:rPr>
              <a:t> “sea” of e-</a:t>
            </a:r>
          </a:p>
          <a:p>
            <a:pPr eaLnBrk="1" hangingPunct="1">
              <a:spcBef>
                <a:spcPct val="50000"/>
              </a:spcBef>
              <a:buFont typeface="Wingdings" panose="05000000000000000000" pitchFamily="2" charset="2"/>
              <a:buChar char="§"/>
            </a:pPr>
            <a:r>
              <a:rPr lang="en-US" altLang="en-US" sz="1800" b="1">
                <a:solidFill>
                  <a:srgbClr val="990099"/>
                </a:solidFill>
                <a:latin typeface="Arial" panose="020B0604020202020204" pitchFamily="34" charset="0"/>
              </a:rPr>
              <a:t> e- are delocalized.</a:t>
            </a:r>
          </a:p>
        </p:txBody>
      </p:sp>
      <p:cxnSp>
        <p:nvCxnSpPr>
          <p:cNvPr id="5154" name="AutoShape 34"/>
          <p:cNvCxnSpPr>
            <a:cxnSpLocks noChangeShapeType="1"/>
            <a:stCxn id="5122" idx="0"/>
            <a:endCxn id="5123" idx="0"/>
          </p:cNvCxnSpPr>
          <p:nvPr/>
        </p:nvCxnSpPr>
        <p:spPr bwMode="auto">
          <a:xfrm rot="5400000" flipV="1">
            <a:off x="3256756" y="-284956"/>
            <a:ext cx="1588" cy="3009900"/>
          </a:xfrm>
          <a:prstGeom prst="bentConnector3">
            <a:avLst>
              <a:gd name="adj1" fmla="val -14400005"/>
            </a:avLst>
          </a:prstGeom>
          <a:noFill/>
          <a:ln w="9525">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5155" name="AutoShape 35"/>
          <p:cNvCxnSpPr>
            <a:cxnSpLocks noChangeShapeType="1"/>
            <a:stCxn id="5123" idx="3"/>
            <a:endCxn id="5124" idx="0"/>
          </p:cNvCxnSpPr>
          <p:nvPr/>
        </p:nvCxnSpPr>
        <p:spPr bwMode="auto">
          <a:xfrm flipV="1">
            <a:off x="5638800" y="1219200"/>
            <a:ext cx="1905000" cy="260350"/>
          </a:xfrm>
          <a:prstGeom prst="bentConnector4">
            <a:avLst>
              <a:gd name="adj1" fmla="val 30000"/>
              <a:gd name="adj2" fmla="val 187806"/>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5156" name="Text Box 36"/>
          <p:cNvSpPr txBox="1">
            <a:spLocks noChangeArrowheads="1"/>
          </p:cNvSpPr>
          <p:nvPr/>
        </p:nvSpPr>
        <p:spPr bwMode="auto">
          <a:xfrm>
            <a:off x="2590800" y="1066800"/>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800">
                <a:latin typeface="Arial" panose="020B0604020202020204" pitchFamily="34" charset="0"/>
              </a:rPr>
              <a:t>“glue”</a:t>
            </a:r>
          </a:p>
        </p:txBody>
      </p:sp>
      <p:sp>
        <p:nvSpPr>
          <p:cNvPr id="5157" name="Text Box 37"/>
          <p:cNvSpPr txBox="1">
            <a:spLocks noChangeArrowheads="1"/>
          </p:cNvSpPr>
          <p:nvPr/>
        </p:nvSpPr>
        <p:spPr bwMode="auto">
          <a:xfrm>
            <a:off x="2590800" y="609600"/>
            <a:ext cx="838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a:latin typeface="Arial" panose="020B0604020202020204" pitchFamily="34" charset="0"/>
              </a:rPr>
              <a:t>Bonds</a:t>
            </a:r>
          </a:p>
        </p:txBody>
      </p:sp>
      <p:sp>
        <p:nvSpPr>
          <p:cNvPr id="5158" name="Text Box 38"/>
          <p:cNvSpPr txBox="1">
            <a:spLocks noChangeArrowheads="1"/>
          </p:cNvSpPr>
          <p:nvPr/>
        </p:nvSpPr>
        <p:spPr bwMode="auto">
          <a:xfrm>
            <a:off x="2286000" y="609600"/>
            <a:ext cx="1447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endParaRPr lang="en-US" altLang="en-US" sz="1800">
              <a:latin typeface="Arial" panose="020B0604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Text Box 3"/>
          <p:cNvSpPr txBox="1">
            <a:spLocks noChangeArrowheads="1"/>
          </p:cNvSpPr>
          <p:nvPr/>
        </p:nvSpPr>
        <p:spPr bwMode="auto">
          <a:xfrm>
            <a:off x="0" y="0"/>
            <a:ext cx="9144000" cy="680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577850">
              <a:defRPr sz="2400">
                <a:solidFill>
                  <a:schemeClr val="tx1"/>
                </a:solidFill>
                <a:latin typeface="Times New Roman" panose="02020603050405020304" pitchFamily="18" charset="0"/>
              </a:defRPr>
            </a:lvl3pPr>
            <a:lvl4pPr marL="9144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u="sng"/>
              <a:t>The Born-Haber Cycle</a:t>
            </a:r>
          </a:p>
          <a:p>
            <a:endParaRPr lang="en-US" altLang="en-US" sz="1200"/>
          </a:p>
          <a:p>
            <a:r>
              <a:rPr lang="en-US" altLang="en-US" sz="2000" b="1">
                <a:latin typeface="Arial" panose="020B0604020202020204" pitchFamily="34" charset="0"/>
              </a:rPr>
              <a:t>1.  For a given solid, the difference in molar enthalpy between the solid and a gas of widely separated ions is called the lattice enthalpy (energy) of the solid.  That is, lattice enthalpy (or energy) is the energy required to separate gaseous ions from a solid.</a:t>
            </a:r>
            <a:endParaRPr lang="en-US" altLang="en-US">
              <a:latin typeface="Arial" panose="020B0604020202020204" pitchFamily="34" charset="0"/>
            </a:endParaRPr>
          </a:p>
          <a:p>
            <a:r>
              <a:rPr lang="en-US" altLang="en-US" sz="2000" b="1">
                <a:latin typeface="Arial" panose="020B0604020202020204" pitchFamily="34" charset="0"/>
              </a:rPr>
              <a:t>			</a:t>
            </a:r>
            <a:r>
              <a:rPr lang="en-US" altLang="en-US" sz="2000" b="1">
                <a:solidFill>
                  <a:srgbClr val="000099"/>
                </a:solidFill>
                <a:latin typeface="Arial" panose="020B0604020202020204" pitchFamily="34" charset="0"/>
              </a:rPr>
              <a:t>MX</a:t>
            </a:r>
            <a:r>
              <a:rPr lang="en-US" altLang="en-US" sz="2000" b="1" baseline="-25000">
                <a:solidFill>
                  <a:srgbClr val="000099"/>
                </a:solidFill>
                <a:latin typeface="Arial" panose="020B0604020202020204" pitchFamily="34" charset="0"/>
              </a:rPr>
              <a:t>(s)</a:t>
            </a:r>
            <a:r>
              <a:rPr lang="en-US" altLang="en-US" sz="2000" b="1">
                <a:solidFill>
                  <a:srgbClr val="000099"/>
                </a:solidFill>
                <a:latin typeface="Arial" panose="020B0604020202020204" pitchFamily="34" charset="0"/>
              </a:rPr>
              <a:t>  </a:t>
            </a:r>
            <a:r>
              <a:rPr lang="en-US" altLang="en-US" sz="2000" b="1">
                <a:solidFill>
                  <a:srgbClr val="000099"/>
                </a:solidFill>
                <a:latin typeface="Arial" panose="020B0604020202020204" pitchFamily="34" charset="0"/>
                <a:sym typeface="Symbol" panose="05050102010706020507" pitchFamily="18" charset="2"/>
              </a:rPr>
              <a:t></a:t>
            </a:r>
            <a:r>
              <a:rPr lang="en-US" altLang="en-US" sz="2000" b="1">
                <a:solidFill>
                  <a:srgbClr val="000099"/>
                </a:solidFill>
                <a:latin typeface="Arial" panose="020B0604020202020204" pitchFamily="34" charset="0"/>
              </a:rPr>
              <a:t>  M</a:t>
            </a:r>
            <a:r>
              <a:rPr lang="en-US" altLang="en-US" sz="2000" b="1" baseline="30000">
                <a:solidFill>
                  <a:srgbClr val="000099"/>
                </a:solidFill>
                <a:latin typeface="Arial" panose="020B0604020202020204" pitchFamily="34" charset="0"/>
              </a:rPr>
              <a:t>+</a:t>
            </a:r>
            <a:r>
              <a:rPr lang="en-US" altLang="en-US" sz="2000" b="1" baseline="-25000">
                <a:solidFill>
                  <a:srgbClr val="000099"/>
                </a:solidFill>
                <a:latin typeface="Arial" panose="020B0604020202020204" pitchFamily="34" charset="0"/>
              </a:rPr>
              <a:t>(g)</a:t>
            </a:r>
            <a:r>
              <a:rPr lang="en-US" altLang="en-US" sz="2000" b="1">
                <a:solidFill>
                  <a:srgbClr val="000099"/>
                </a:solidFill>
                <a:latin typeface="Arial" panose="020B0604020202020204" pitchFamily="34" charset="0"/>
              </a:rPr>
              <a:t>  +  X</a:t>
            </a:r>
            <a:r>
              <a:rPr lang="en-US" altLang="en-US" sz="2000" b="1" baseline="30000">
                <a:solidFill>
                  <a:srgbClr val="000099"/>
                </a:solidFill>
                <a:latin typeface="Arial" panose="020B0604020202020204" pitchFamily="34" charset="0"/>
              </a:rPr>
              <a:t>-</a:t>
            </a:r>
            <a:r>
              <a:rPr lang="en-US" altLang="en-US" sz="2000" b="1" baseline="-25000">
                <a:solidFill>
                  <a:srgbClr val="000099"/>
                </a:solidFill>
                <a:latin typeface="Arial" panose="020B0604020202020204" pitchFamily="34" charset="0"/>
              </a:rPr>
              <a:t>(g)</a:t>
            </a:r>
          </a:p>
          <a:p>
            <a:endParaRPr lang="en-US" altLang="en-US" sz="2000" b="1">
              <a:latin typeface="Arial" panose="020B0604020202020204" pitchFamily="34" charset="0"/>
            </a:endParaRPr>
          </a:p>
          <a:p>
            <a:pPr lvl="2"/>
            <a:r>
              <a:rPr lang="en-US" altLang="en-US" sz="2000" b="1">
                <a:solidFill>
                  <a:srgbClr val="800080"/>
                </a:solidFill>
                <a:latin typeface="Arial" panose="020B0604020202020204" pitchFamily="34" charset="0"/>
              </a:rPr>
              <a:t>A.  The lattice enthalpy of a solid CANNOT be measured directly</a:t>
            </a:r>
            <a:r>
              <a:rPr lang="en-US" altLang="en-US" sz="2000" b="1">
                <a:latin typeface="Arial" panose="020B0604020202020204" pitchFamily="34" charset="0"/>
              </a:rPr>
              <a:t>.</a:t>
            </a:r>
          </a:p>
          <a:p>
            <a:pPr lvl="2"/>
            <a:endParaRPr lang="en-US" altLang="en-US" sz="2000" b="1">
              <a:latin typeface="Arial" panose="020B0604020202020204" pitchFamily="34" charset="0"/>
            </a:endParaRPr>
          </a:p>
          <a:p>
            <a:pPr lvl="2"/>
            <a:r>
              <a:rPr lang="en-US" altLang="en-US" sz="2000" b="1">
                <a:solidFill>
                  <a:srgbClr val="660066"/>
                </a:solidFill>
                <a:latin typeface="Arial" panose="020B0604020202020204" pitchFamily="34" charset="0"/>
              </a:rPr>
              <a:t>B.  However, it can be calculated by utilizing the first law of thermodynamics and, in particular, the fact that enthalpy is a state function.</a:t>
            </a:r>
          </a:p>
          <a:p>
            <a:pPr lvl="2"/>
            <a:endParaRPr lang="en-US" altLang="en-US" sz="2000" b="1">
              <a:solidFill>
                <a:srgbClr val="660066"/>
              </a:solidFill>
              <a:latin typeface="Arial" panose="020B0604020202020204" pitchFamily="34" charset="0"/>
            </a:endParaRPr>
          </a:p>
          <a:p>
            <a:pPr lvl="2"/>
            <a:r>
              <a:rPr lang="en-US" altLang="en-US" sz="2000" b="1">
                <a:solidFill>
                  <a:srgbClr val="800080"/>
                </a:solidFill>
                <a:latin typeface="Arial" panose="020B0604020202020204" pitchFamily="34" charset="0"/>
              </a:rPr>
              <a:t>C.  This calculation invokes the use of a Born-Haber cycle, a closed path of steps, one of which is the formation of a solid lattice from its gaseous ions.  The cycle traces the enthalpy changes that occur:</a:t>
            </a:r>
            <a:endParaRPr lang="en-US" altLang="en-US" sz="2000">
              <a:latin typeface="Arial" panose="020B0604020202020204" pitchFamily="34" charset="0"/>
            </a:endParaRPr>
          </a:p>
          <a:p>
            <a:pPr lvl="3"/>
            <a:r>
              <a:rPr lang="en-US" altLang="en-US" sz="2000" b="1">
                <a:solidFill>
                  <a:srgbClr val="000099"/>
                </a:solidFill>
                <a:latin typeface="Arial" panose="020B0604020202020204" pitchFamily="34" charset="0"/>
              </a:rPr>
              <a:t>1.  beginning with the pure elements,</a:t>
            </a:r>
          </a:p>
          <a:p>
            <a:pPr lvl="3"/>
            <a:r>
              <a:rPr lang="en-US" altLang="en-US" sz="2000" b="1">
                <a:solidFill>
                  <a:srgbClr val="000099"/>
                </a:solidFill>
                <a:latin typeface="Arial" panose="020B0604020202020204" pitchFamily="34" charset="0"/>
              </a:rPr>
              <a:t>2.  atomize the pure elements to form gaseous atoms,</a:t>
            </a:r>
          </a:p>
          <a:p>
            <a:pPr lvl="3"/>
            <a:r>
              <a:rPr lang="en-US" altLang="en-US" sz="2000" b="1">
                <a:solidFill>
                  <a:srgbClr val="000099"/>
                </a:solidFill>
                <a:latin typeface="Arial" panose="020B0604020202020204" pitchFamily="34" charset="0"/>
              </a:rPr>
              <a:t>3.  ionize the atoms to form gaseous ions,</a:t>
            </a:r>
          </a:p>
          <a:p>
            <a:pPr lvl="3"/>
            <a:r>
              <a:rPr lang="en-US" altLang="en-US" sz="2000" b="1">
                <a:solidFill>
                  <a:srgbClr val="000099"/>
                </a:solidFill>
                <a:latin typeface="Arial" panose="020B0604020202020204" pitchFamily="34" charset="0"/>
              </a:rPr>
              <a:t>4.  allow the ions to form an ionic solid,</a:t>
            </a:r>
          </a:p>
          <a:p>
            <a:pPr lvl="3"/>
            <a:r>
              <a:rPr lang="en-US" altLang="en-US" sz="2000" b="1">
                <a:solidFill>
                  <a:srgbClr val="000099"/>
                </a:solidFill>
                <a:latin typeface="Arial" panose="020B0604020202020204" pitchFamily="34" charset="0"/>
              </a:rPr>
              <a:t>5.  AND convert the solid back into the pure elements.</a:t>
            </a:r>
            <a:endParaRPr lang="en-US" altLang="en-US">
              <a:latin typeface="Arial" panose="020B0604020202020204"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381000" y="304800"/>
            <a:ext cx="8229600" cy="643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u="sng"/>
              <a:t>Workshop 1 on Born-Haber Process</a:t>
            </a:r>
          </a:p>
          <a:p>
            <a:endParaRPr lang="en-US" altLang="en-US" sz="2800" b="1" u="sng"/>
          </a:p>
          <a:p>
            <a:r>
              <a:rPr lang="en-US" altLang="en-US" sz="2800" b="1" u="sng"/>
              <a:t>Problem #1</a:t>
            </a:r>
            <a:r>
              <a:rPr lang="en-US" altLang="en-US" sz="2800" b="1"/>
              <a:t>: Devise and use a Born-Haber cycle to calculate the lattice enthalpy of potassium chloride.</a:t>
            </a:r>
          </a:p>
          <a:p>
            <a:endParaRPr lang="en-US" altLang="en-US" sz="2800" b="1"/>
          </a:p>
          <a:p>
            <a:endParaRPr lang="en-US" altLang="en-US" sz="2800" b="1" u="sng"/>
          </a:p>
          <a:p>
            <a:endParaRPr lang="en-US" altLang="en-US" sz="2800" b="1" u="sng"/>
          </a:p>
          <a:p>
            <a:r>
              <a:rPr lang="en-US" altLang="en-US" sz="2800" b="1" u="sng"/>
              <a:t>Problem #2</a:t>
            </a:r>
            <a:r>
              <a:rPr lang="en-US" altLang="en-US" sz="2800" b="1"/>
              <a:t>: Calculate the lattice enthalpy of calcium chloride.</a:t>
            </a:r>
          </a:p>
          <a:p>
            <a:endParaRPr lang="en-US" altLang="en-US" sz="2800" b="1"/>
          </a:p>
          <a:p>
            <a:endParaRPr lang="en-US" altLang="en-US" sz="2800" b="1" u="sng"/>
          </a:p>
          <a:p>
            <a:endParaRPr lang="en-US" altLang="en-US" sz="2800" b="1" u="sng"/>
          </a:p>
          <a:p>
            <a:r>
              <a:rPr lang="en-US" altLang="en-US" sz="2800" b="1" u="sng"/>
              <a:t>Problem #3</a:t>
            </a:r>
            <a:r>
              <a:rPr lang="en-US" altLang="en-US" sz="2800" b="1"/>
              <a:t>: Calculate the lattice enthalpy of magnesium bromide.</a:t>
            </a:r>
            <a:endParaRPr lang="en-US" altLang="en-US"/>
          </a:p>
          <a:p>
            <a:endParaRPr lang="en-US"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C0C0C0"/>
        </a:solidFill>
        <a:effectLst/>
      </p:bgPr>
    </p:bg>
    <p:spTree>
      <p:nvGrpSpPr>
        <p:cNvPr id="1" name=""/>
        <p:cNvGrpSpPr/>
        <p:nvPr/>
      </p:nvGrpSpPr>
      <p:grpSpPr>
        <a:xfrm>
          <a:off x="0" y="0"/>
          <a:ext cx="0" cy="0"/>
          <a:chOff x="0" y="0"/>
          <a:chExt cx="0" cy="0"/>
        </a:xfrm>
      </p:grpSpPr>
      <p:pic>
        <p:nvPicPr>
          <p:cNvPr id="34818" name="Picture1" descr="12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00" y="1806575"/>
            <a:ext cx="8964613" cy="307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3" hidden="1"/>
          <p:cNvSpPr>
            <a:spLocks noGrp="1" noChangeArrowheads="1"/>
          </p:cNvSpPr>
          <p:nvPr>
            <p:ph type="title"/>
          </p:nvPr>
        </p:nvSpPr>
        <p:spPr/>
        <p:txBody>
          <a:bodyPr/>
          <a:lstStyle/>
          <a:p>
            <a:endParaRPr lang="en-US" altLang="en-US" smtClean="0"/>
          </a:p>
        </p:txBody>
      </p:sp>
      <p:sp>
        <p:nvSpPr>
          <p:cNvPr id="53253" name="Text Box 5"/>
          <p:cNvSpPr txBox="1">
            <a:spLocks noChangeArrowheads="1"/>
          </p:cNvSpPr>
          <p:nvPr/>
        </p:nvSpPr>
        <p:spPr bwMode="auto">
          <a:xfrm>
            <a:off x="2803525" y="381000"/>
            <a:ext cx="3978275" cy="519113"/>
          </a:xfrm>
          <a:prstGeom prst="rect">
            <a:avLst/>
          </a:prstGeom>
          <a:solidFill>
            <a:srgbClr val="FFFF99"/>
          </a:solidFill>
          <a:ln w="9525">
            <a:noFill/>
            <a:miter lim="800000"/>
            <a:headEnd/>
            <a:tailEnd/>
          </a:ln>
          <a:effectLst/>
        </p:spPr>
        <p:txBody>
          <a:bodyPr>
            <a:spAutoFit/>
          </a:bodyPr>
          <a:lstStyle/>
          <a:p>
            <a:pPr algn="ctr">
              <a:spcBef>
                <a:spcPct val="50000"/>
              </a:spcBef>
              <a:defRPr/>
            </a:pPr>
            <a:r>
              <a:rPr lang="en-US" sz="2800" b="1">
                <a:solidFill>
                  <a:srgbClr val="339933"/>
                </a:solidFill>
                <a:effectLst>
                  <a:outerShdw blurRad="38100" dist="38100" dir="2700000" algn="tl">
                    <a:srgbClr val="000000"/>
                  </a:outerShdw>
                </a:effectLst>
                <a:latin typeface="Comic Sans MS" pitchFamily="66" charset="0"/>
              </a:rPr>
              <a:t>COVALENT BONDS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752600" y="0"/>
            <a:ext cx="56546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a:latin typeface="Comic Sans MS" panose="030F0702030302020204" pitchFamily="66" charset="0"/>
              </a:rPr>
              <a:t>ELECTRONEGATIVITY</a:t>
            </a:r>
          </a:p>
        </p:txBody>
      </p:sp>
      <p:sp>
        <p:nvSpPr>
          <p:cNvPr id="35843" name="Text Box 3"/>
          <p:cNvSpPr txBox="1">
            <a:spLocks noChangeArrowheads="1"/>
          </p:cNvSpPr>
          <p:nvPr/>
        </p:nvSpPr>
        <p:spPr bwMode="auto">
          <a:xfrm>
            <a:off x="152400" y="533400"/>
            <a:ext cx="8991600" cy="611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660066"/>
                </a:solidFill>
                <a:latin typeface="Arial" panose="020B0604020202020204" pitchFamily="34" charset="0"/>
              </a:rPr>
              <a:t>-  </a:t>
            </a:r>
            <a:r>
              <a:rPr lang="en-US" altLang="en-US" b="1">
                <a:solidFill>
                  <a:srgbClr val="660066"/>
                </a:solidFill>
                <a:latin typeface="Comic Sans MS" panose="030F0702030302020204" pitchFamily="66" charset="0"/>
              </a:rPr>
              <a:t>A PROPERTY OF ALL ATOMS</a:t>
            </a:r>
            <a:endParaRPr lang="en-US" altLang="en-US" b="1">
              <a:latin typeface="Comic Sans MS" panose="030F0702030302020204" pitchFamily="66" charset="0"/>
            </a:endParaRPr>
          </a:p>
          <a:p>
            <a:endParaRPr lang="en-US" altLang="en-US" sz="1200" b="1">
              <a:latin typeface="Comic Sans MS" panose="030F0702030302020204" pitchFamily="66" charset="0"/>
            </a:endParaRPr>
          </a:p>
          <a:p>
            <a:r>
              <a:rPr lang="en-US" altLang="en-US" b="1">
                <a:solidFill>
                  <a:srgbClr val="000099"/>
                </a:solidFill>
                <a:latin typeface="Comic Sans MS" panose="030F0702030302020204" pitchFamily="66" charset="0"/>
              </a:rPr>
              <a:t>-  IS THE ABILITY OF AN ATOM TO ATTRACT A PAIR OF SHARED ELECTRONS.</a:t>
            </a:r>
            <a:endParaRPr lang="en-US" altLang="en-US" b="1">
              <a:latin typeface="Comic Sans MS" panose="030F0702030302020204" pitchFamily="66" charset="0"/>
            </a:endParaRPr>
          </a:p>
          <a:p>
            <a:endParaRPr lang="en-US" altLang="en-US" sz="1200" b="1">
              <a:latin typeface="Comic Sans MS" panose="030F0702030302020204" pitchFamily="66" charset="0"/>
            </a:endParaRPr>
          </a:p>
          <a:p>
            <a:r>
              <a:rPr lang="en-US" altLang="en-US" b="1">
                <a:solidFill>
                  <a:srgbClr val="660066"/>
                </a:solidFill>
                <a:latin typeface="Comic Sans MS" panose="030F0702030302020204" pitchFamily="66" charset="0"/>
              </a:rPr>
              <a:t>-  METALS GENERALLY HAVE LOW ELECTONEGATIVITY VALUES, METALS TEND TO LOSE ELECTRONS.</a:t>
            </a:r>
            <a:endParaRPr lang="en-US" altLang="en-US" b="1">
              <a:latin typeface="Comic Sans MS" panose="030F0702030302020204" pitchFamily="66" charset="0"/>
            </a:endParaRPr>
          </a:p>
          <a:p>
            <a:endParaRPr lang="en-US" altLang="en-US" sz="1200" b="1">
              <a:latin typeface="Comic Sans MS" panose="030F0702030302020204" pitchFamily="66" charset="0"/>
            </a:endParaRPr>
          </a:p>
          <a:p>
            <a:r>
              <a:rPr lang="en-US" altLang="en-US" b="1">
                <a:solidFill>
                  <a:srgbClr val="000099"/>
                </a:solidFill>
                <a:latin typeface="Comic Sans MS" panose="030F0702030302020204" pitchFamily="66" charset="0"/>
              </a:rPr>
              <a:t>-  NONMETALS GENERALLY HAVE HIGH ELECTRONEGATIVITY VALUES, NONMETALS TEND TO GAIN ELECTRONS.</a:t>
            </a:r>
            <a:endParaRPr lang="en-US" altLang="en-US" b="1">
              <a:latin typeface="Comic Sans MS" panose="030F0702030302020204" pitchFamily="66" charset="0"/>
            </a:endParaRPr>
          </a:p>
          <a:p>
            <a:endParaRPr lang="en-US" altLang="en-US" sz="1200" b="1">
              <a:latin typeface="Comic Sans MS" panose="030F0702030302020204" pitchFamily="66" charset="0"/>
            </a:endParaRPr>
          </a:p>
          <a:p>
            <a:r>
              <a:rPr lang="en-US" altLang="en-US" b="1">
                <a:solidFill>
                  <a:srgbClr val="660066"/>
                </a:solidFill>
                <a:latin typeface="Comic Sans MS" panose="030F0702030302020204" pitchFamily="66" charset="0"/>
              </a:rPr>
              <a:t>-  FLOURINE HAS THE HIGHEST VALUE (4.0) AND FRANCIUM HAS THE LOWEST (0.7)</a:t>
            </a:r>
            <a:endParaRPr lang="en-US" altLang="en-US" b="1">
              <a:latin typeface="Comic Sans MS" panose="030F0702030302020204" pitchFamily="66" charset="0"/>
            </a:endParaRPr>
          </a:p>
          <a:p>
            <a:endParaRPr lang="en-US" altLang="en-US" sz="1200" b="1">
              <a:latin typeface="Comic Sans MS" panose="030F0702030302020204" pitchFamily="66" charset="0"/>
            </a:endParaRPr>
          </a:p>
          <a:p>
            <a:r>
              <a:rPr lang="en-US" altLang="en-US" b="1">
                <a:solidFill>
                  <a:srgbClr val="000099"/>
                </a:solidFill>
                <a:latin typeface="Comic Sans MS" panose="030F0702030302020204" pitchFamily="66" charset="0"/>
              </a:rPr>
              <a:t>-  GENERAL TREND</a:t>
            </a:r>
          </a:p>
          <a:p>
            <a:r>
              <a:rPr lang="en-US" altLang="en-US" b="1">
                <a:solidFill>
                  <a:srgbClr val="000099"/>
                </a:solidFill>
                <a:latin typeface="Comic Sans MS" panose="030F0702030302020204" pitchFamily="66" charset="0"/>
              </a:rPr>
              <a:t>	INCREASES GOING ACROSS A PERIOD AND DECREASES GOING DOWN A COLUMN</a:t>
            </a:r>
            <a:endParaRPr lang="en-US" altLang="en-US" b="1">
              <a:latin typeface="Comic Sans MS" panose="030F0702030302020204" pitchFamily="66"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965325" y="219075"/>
            <a:ext cx="48926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800" b="1">
                <a:solidFill>
                  <a:srgbClr val="339933"/>
                </a:solidFill>
              </a:rPr>
              <a:t>CHEMICAL BONDS</a:t>
            </a:r>
          </a:p>
        </p:txBody>
      </p:sp>
      <p:sp>
        <p:nvSpPr>
          <p:cNvPr id="36867" name="Text Box 3"/>
          <p:cNvSpPr txBox="1">
            <a:spLocks noChangeArrowheads="1"/>
          </p:cNvSpPr>
          <p:nvPr/>
        </p:nvSpPr>
        <p:spPr bwMode="auto">
          <a:xfrm>
            <a:off x="304800" y="762000"/>
            <a:ext cx="8815388" cy="593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003300"/>
                </a:solidFill>
                <a:latin typeface="Arial" panose="020B0604020202020204" pitchFamily="34" charset="0"/>
              </a:rPr>
              <a:t>COVALENT BONDS</a:t>
            </a:r>
            <a:endParaRPr lang="en-US" altLang="en-US" b="1">
              <a:latin typeface="Arial" panose="020B0604020202020204" pitchFamily="34" charset="0"/>
            </a:endParaRPr>
          </a:p>
          <a:p>
            <a:r>
              <a:rPr lang="en-US" altLang="en-US" b="1">
                <a:solidFill>
                  <a:srgbClr val="003300"/>
                </a:solidFill>
                <a:latin typeface="Arial" panose="020B0604020202020204" pitchFamily="34" charset="0"/>
              </a:rPr>
              <a:t>- 	 ARE FORMED BY THE SHARING OF A PAIR OF	</a:t>
            </a:r>
          </a:p>
          <a:p>
            <a:r>
              <a:rPr lang="en-US" altLang="en-US" b="1">
                <a:solidFill>
                  <a:srgbClr val="003300"/>
                </a:solidFill>
                <a:latin typeface="Arial" panose="020B0604020202020204" pitchFamily="34" charset="0"/>
              </a:rPr>
              <a:t>	ELECTRONS BETWEEN TWO ATOMS.</a:t>
            </a:r>
            <a:endParaRPr lang="en-US" altLang="en-US" b="1">
              <a:latin typeface="Arial" panose="020B0604020202020204" pitchFamily="34" charset="0"/>
            </a:endParaRPr>
          </a:p>
          <a:p>
            <a:r>
              <a:rPr lang="en-US" altLang="en-US" b="1">
                <a:solidFill>
                  <a:srgbClr val="339933"/>
                </a:solidFill>
                <a:latin typeface="Arial" panose="020B0604020202020204" pitchFamily="34" charset="0"/>
              </a:rPr>
              <a:t>-  	INVOLVES THE OVERLAPPING OF THE VALENCE </a:t>
            </a:r>
          </a:p>
          <a:p>
            <a:r>
              <a:rPr lang="en-US" altLang="en-US" b="1">
                <a:solidFill>
                  <a:srgbClr val="339933"/>
                </a:solidFill>
                <a:latin typeface="Arial" panose="020B0604020202020204" pitchFamily="34" charset="0"/>
              </a:rPr>
              <a:t>	ORBITALS.</a:t>
            </a:r>
          </a:p>
          <a:p>
            <a:r>
              <a:rPr lang="en-US" altLang="en-US" b="1">
                <a:solidFill>
                  <a:srgbClr val="003300"/>
                </a:solidFill>
                <a:latin typeface="Arial" panose="020B0604020202020204" pitchFamily="34" charset="0"/>
              </a:rPr>
              <a:t>- 	THE PROBABLITY OF FINDING THE VALENCE </a:t>
            </a:r>
          </a:p>
          <a:p>
            <a:r>
              <a:rPr lang="en-US" altLang="en-US" b="1">
                <a:solidFill>
                  <a:srgbClr val="003300"/>
                </a:solidFill>
                <a:latin typeface="Arial" panose="020B0604020202020204" pitchFamily="34" charset="0"/>
              </a:rPr>
              <a:t>	ELECTRON OF ONE ATOM IS HIGHEST BETWEEN</a:t>
            </a:r>
          </a:p>
          <a:p>
            <a:r>
              <a:rPr lang="en-US" altLang="en-US" b="1">
                <a:solidFill>
                  <a:srgbClr val="003300"/>
                </a:solidFill>
                <a:latin typeface="Arial" panose="020B0604020202020204" pitchFamily="34" charset="0"/>
              </a:rPr>
              <a:t>	THE TWO NUCLEI.</a:t>
            </a:r>
            <a:endParaRPr lang="en-US" altLang="en-US" b="1">
              <a:latin typeface="Arial" panose="020B0604020202020204" pitchFamily="34" charset="0"/>
            </a:endParaRPr>
          </a:p>
          <a:p>
            <a:r>
              <a:rPr lang="en-US" altLang="en-US" b="1">
                <a:solidFill>
                  <a:srgbClr val="339933"/>
                </a:solidFill>
                <a:latin typeface="Arial" panose="020B0604020202020204" pitchFamily="34" charset="0"/>
              </a:rPr>
              <a:t>-	EACH VALENCE ELECTRON IS EQUALLY </a:t>
            </a:r>
          </a:p>
          <a:p>
            <a:r>
              <a:rPr lang="en-US" altLang="en-US" b="1">
                <a:solidFill>
                  <a:srgbClr val="339933"/>
                </a:solidFill>
                <a:latin typeface="Arial" panose="020B0604020202020204" pitchFamily="34" charset="0"/>
              </a:rPr>
              <a:t>	ATTRACTED TO BOTH NUCLEI, WHICH </a:t>
            </a:r>
          </a:p>
          <a:p>
            <a:r>
              <a:rPr lang="en-US" altLang="en-US" b="1">
                <a:solidFill>
                  <a:srgbClr val="339933"/>
                </a:solidFill>
                <a:latin typeface="Arial" panose="020B0604020202020204" pitchFamily="34" charset="0"/>
              </a:rPr>
              <a:t>	STABILIZES THE MOLECULE.</a:t>
            </a:r>
          </a:p>
          <a:p>
            <a:r>
              <a:rPr lang="en-US" altLang="en-US" b="1">
                <a:solidFill>
                  <a:srgbClr val="003300"/>
                </a:solidFill>
                <a:latin typeface="Arial" panose="020B0604020202020204" pitchFamily="34" charset="0"/>
              </a:rPr>
              <a:t>- 	GENERALLY FULFILLS THE OCTET RULE FOR</a:t>
            </a:r>
          </a:p>
          <a:p>
            <a:r>
              <a:rPr lang="en-US" altLang="en-US" b="1">
                <a:solidFill>
                  <a:srgbClr val="003300"/>
                </a:solidFill>
                <a:latin typeface="Arial" panose="020B0604020202020204" pitchFamily="34" charset="0"/>
              </a:rPr>
              <a:t>	BOTH ATOMS.</a:t>
            </a:r>
            <a:endParaRPr lang="en-US" altLang="en-US" b="1">
              <a:latin typeface="Arial" panose="020B0604020202020204" pitchFamily="34" charset="0"/>
            </a:endParaRPr>
          </a:p>
          <a:p>
            <a:r>
              <a:rPr lang="en-US" altLang="en-US" b="1">
                <a:solidFill>
                  <a:srgbClr val="339933"/>
                </a:solidFill>
                <a:latin typeface="Arial" panose="020B0604020202020204" pitchFamily="34" charset="0"/>
              </a:rPr>
              <a:t>-	OCCURS BETWEEN ATOMS OF SIMILAR</a:t>
            </a:r>
          </a:p>
          <a:p>
            <a:r>
              <a:rPr lang="en-US" altLang="en-US" b="1">
                <a:solidFill>
                  <a:srgbClr val="339933"/>
                </a:solidFill>
                <a:latin typeface="Arial" panose="020B0604020202020204" pitchFamily="34" charset="0"/>
              </a:rPr>
              <a:t>	ELECTRONEGATIVITIES ( </a:t>
            </a:r>
            <a:r>
              <a:rPr lang="en-US" altLang="en-US" b="1">
                <a:solidFill>
                  <a:srgbClr val="339933"/>
                </a:solidFill>
                <a:latin typeface="Arial" panose="020B0604020202020204" pitchFamily="34" charset="0"/>
                <a:sym typeface="Symbol" panose="05050102010706020507" pitchFamily="18" charset="2"/>
              </a:rPr>
              <a:t></a:t>
            </a:r>
            <a:r>
              <a:rPr lang="en-US" altLang="en-US" b="1">
                <a:solidFill>
                  <a:srgbClr val="339933"/>
                </a:solidFill>
                <a:latin typeface="Arial" panose="020B0604020202020204" pitchFamily="34" charset="0"/>
              </a:rPr>
              <a:t> 0 OR VERY SMALL)</a:t>
            </a:r>
          </a:p>
          <a:p>
            <a:endParaRPr lang="en-US" altLang="en-US" b="1">
              <a:solidFill>
                <a:srgbClr val="339933"/>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0"/>
            <a:ext cx="7772400" cy="762000"/>
          </a:xfrm>
        </p:spPr>
        <p:txBody>
          <a:bodyPr/>
          <a:lstStyle/>
          <a:p>
            <a:r>
              <a:rPr lang="en-US" altLang="en-US" sz="3200" b="1" smtClean="0">
                <a:latin typeface="Comic Sans MS" panose="030F0702030302020204" pitchFamily="66" charset="0"/>
              </a:rPr>
              <a:t>Potential Energy Diagram</a:t>
            </a:r>
          </a:p>
        </p:txBody>
      </p:sp>
      <p:sp>
        <p:nvSpPr>
          <p:cNvPr id="37891" name="Rectangle 3"/>
          <p:cNvSpPr>
            <a:spLocks noGrp="1" noChangeArrowheads="1"/>
          </p:cNvSpPr>
          <p:nvPr>
            <p:ph type="body" idx="1"/>
          </p:nvPr>
        </p:nvSpPr>
        <p:spPr>
          <a:xfrm>
            <a:off x="228600" y="762000"/>
            <a:ext cx="8686800" cy="5867400"/>
          </a:xfrm>
        </p:spPr>
        <p:txBody>
          <a:bodyPr/>
          <a:lstStyle/>
          <a:p>
            <a:pPr>
              <a:lnSpc>
                <a:spcPct val="80000"/>
              </a:lnSpc>
            </a:pPr>
            <a:r>
              <a:rPr lang="en-US" altLang="en-US" sz="2800" b="1" smtClean="0">
                <a:latin typeface="Comic Sans MS" panose="030F0702030302020204" pitchFamily="66" charset="0"/>
              </a:rPr>
              <a:t>The overall energy term involved is due to the net potential energy, which results from the attractive &amp; repulsive forces between charged particles, and the Kinetic energy due to the motion of the electrons.</a:t>
            </a:r>
          </a:p>
          <a:p>
            <a:pPr>
              <a:lnSpc>
                <a:spcPct val="80000"/>
              </a:lnSpc>
            </a:pPr>
            <a:endParaRPr lang="en-US" altLang="en-US" sz="2800" b="1" smtClean="0">
              <a:latin typeface="Comic Sans MS" panose="030F0702030302020204" pitchFamily="66" charset="0"/>
            </a:endParaRPr>
          </a:p>
          <a:p>
            <a:pPr>
              <a:lnSpc>
                <a:spcPct val="80000"/>
              </a:lnSpc>
            </a:pPr>
            <a:r>
              <a:rPr lang="en-US" altLang="en-US" sz="2800" b="1" smtClean="0">
                <a:latin typeface="Comic Sans MS" panose="030F0702030302020204" pitchFamily="66" charset="0"/>
              </a:rPr>
              <a:t>The zero point energy is defined as where the atoms are at infinite separation.</a:t>
            </a:r>
          </a:p>
          <a:p>
            <a:pPr>
              <a:lnSpc>
                <a:spcPct val="80000"/>
              </a:lnSpc>
            </a:pPr>
            <a:endParaRPr lang="en-US" altLang="en-US" sz="2800" b="1" smtClean="0">
              <a:latin typeface="Comic Sans MS" panose="030F0702030302020204" pitchFamily="66" charset="0"/>
            </a:endParaRPr>
          </a:p>
          <a:p>
            <a:pPr>
              <a:lnSpc>
                <a:spcPct val="80000"/>
              </a:lnSpc>
            </a:pPr>
            <a:r>
              <a:rPr lang="en-US" altLang="en-US" sz="2800" b="1" smtClean="0">
                <a:latin typeface="Comic Sans MS" panose="030F0702030302020204" pitchFamily="66" charset="0"/>
              </a:rPr>
              <a:t>At very short distances the energy rises steeply due to the repulsive forces that exist when atoms are close together.</a:t>
            </a:r>
          </a:p>
          <a:p>
            <a:pPr>
              <a:lnSpc>
                <a:spcPct val="80000"/>
              </a:lnSpc>
            </a:pPr>
            <a:endParaRPr lang="en-US" altLang="en-US" sz="2800" b="1" smtClean="0">
              <a:latin typeface="Comic Sans MS" panose="030F0702030302020204" pitchFamily="66" charset="0"/>
            </a:endParaRPr>
          </a:p>
          <a:p>
            <a:pPr>
              <a:lnSpc>
                <a:spcPct val="80000"/>
              </a:lnSpc>
            </a:pPr>
            <a:r>
              <a:rPr lang="en-US" altLang="en-US" sz="2800" b="1" smtClean="0">
                <a:latin typeface="Comic Sans MS" panose="030F0702030302020204" pitchFamily="66" charset="0"/>
              </a:rPr>
              <a:t>The bond length is at a distance where the system has minimal energy.</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5" descr="Morsecurv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744538"/>
            <a:ext cx="6781800" cy="519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152400"/>
            <a:ext cx="7772400" cy="685800"/>
          </a:xfrm>
        </p:spPr>
        <p:txBody>
          <a:bodyPr/>
          <a:lstStyle/>
          <a:p>
            <a:pPr>
              <a:defRPr/>
            </a:pPr>
            <a:r>
              <a:rPr lang="en-US" sz="3600" b="1" smtClean="0">
                <a:effectLst>
                  <a:outerShdw blurRad="38100" dist="38100" dir="2700000" algn="tl">
                    <a:srgbClr val="C0C0C0"/>
                  </a:outerShdw>
                </a:effectLst>
                <a:latin typeface="Comic Sans MS" pitchFamily="66" charset="0"/>
              </a:rPr>
              <a:t>BOND LENGTH</a:t>
            </a:r>
          </a:p>
        </p:txBody>
      </p:sp>
      <p:sp>
        <p:nvSpPr>
          <p:cNvPr id="39939" name="Rectangle 3"/>
          <p:cNvSpPr>
            <a:spLocks noGrp="1" noChangeArrowheads="1"/>
          </p:cNvSpPr>
          <p:nvPr>
            <p:ph type="body" idx="1"/>
          </p:nvPr>
        </p:nvSpPr>
        <p:spPr>
          <a:xfrm>
            <a:off x="381000" y="685800"/>
            <a:ext cx="8534400" cy="5791200"/>
          </a:xfrm>
        </p:spPr>
        <p:txBody>
          <a:bodyPr/>
          <a:lstStyle/>
          <a:p>
            <a:pPr>
              <a:lnSpc>
                <a:spcPct val="90000"/>
              </a:lnSpc>
            </a:pPr>
            <a:r>
              <a:rPr lang="en-US" altLang="en-US" sz="2400" b="1" smtClean="0">
                <a:latin typeface="Comic Sans MS" panose="030F0702030302020204" pitchFamily="66" charset="0"/>
              </a:rPr>
              <a:t>“THE DISTANCE BETWEEN NUCLEI AT ITS MINIMUM ENERGY.</a:t>
            </a:r>
          </a:p>
          <a:p>
            <a:pPr>
              <a:lnSpc>
                <a:spcPct val="90000"/>
              </a:lnSpc>
            </a:pPr>
            <a:endParaRPr lang="en-US" altLang="en-US" sz="2400" b="1" smtClean="0">
              <a:latin typeface="Comic Sans MS" panose="030F0702030302020204" pitchFamily="66" charset="0"/>
            </a:endParaRPr>
          </a:p>
          <a:p>
            <a:pPr>
              <a:lnSpc>
                <a:spcPct val="90000"/>
              </a:lnSpc>
            </a:pPr>
            <a:r>
              <a:rPr lang="en-US" altLang="en-US" sz="2400" b="1" smtClean="0">
                <a:latin typeface="Comic Sans MS" panose="030F0702030302020204" pitchFamily="66" charset="0"/>
              </a:rPr>
              <a:t>In order to break covalent bonds the </a:t>
            </a:r>
            <a:r>
              <a:rPr lang="en-US" altLang="en-US" sz="2400" b="1" smtClean="0">
                <a:solidFill>
                  <a:srgbClr val="660066"/>
                </a:solidFill>
                <a:latin typeface="Comic Sans MS" panose="030F0702030302020204" pitchFamily="66" charset="0"/>
              </a:rPr>
              <a:t>BOND DISSOCIATION ENERGY</a:t>
            </a:r>
            <a:r>
              <a:rPr lang="en-US" altLang="en-US" sz="2400" b="1" smtClean="0">
                <a:latin typeface="Comic Sans MS" panose="030F0702030302020204" pitchFamily="66" charset="0"/>
              </a:rPr>
              <a:t> must be added to the system.</a:t>
            </a:r>
          </a:p>
          <a:p>
            <a:pPr>
              <a:lnSpc>
                <a:spcPct val="90000"/>
              </a:lnSpc>
            </a:pPr>
            <a:endParaRPr lang="en-US" altLang="en-US" sz="2400" b="1" smtClean="0">
              <a:latin typeface="Comic Sans MS" panose="030F0702030302020204" pitchFamily="66" charset="0"/>
            </a:endParaRPr>
          </a:p>
          <a:p>
            <a:pPr>
              <a:lnSpc>
                <a:spcPct val="90000"/>
              </a:lnSpc>
            </a:pPr>
            <a:r>
              <a:rPr lang="en-US" altLang="en-US" sz="2400" b="1" smtClean="0">
                <a:latin typeface="Comic Sans MS" panose="030F0702030302020204" pitchFamily="66" charset="0"/>
              </a:rPr>
              <a:t>In general the larger the </a:t>
            </a:r>
            <a:r>
              <a:rPr lang="en-US" altLang="en-US" sz="2400" b="1" smtClean="0">
                <a:solidFill>
                  <a:srgbClr val="660066"/>
                </a:solidFill>
                <a:latin typeface="Comic Sans MS" panose="030F0702030302020204" pitchFamily="66" charset="0"/>
              </a:rPr>
              <a:t>BDE</a:t>
            </a:r>
            <a:r>
              <a:rPr lang="en-US" altLang="en-US" sz="2400" b="1" smtClean="0">
                <a:latin typeface="Comic Sans MS" panose="030F0702030302020204" pitchFamily="66" charset="0"/>
              </a:rPr>
              <a:t>, the stronger the bond.</a:t>
            </a:r>
          </a:p>
          <a:p>
            <a:pPr>
              <a:lnSpc>
                <a:spcPct val="90000"/>
              </a:lnSpc>
            </a:pPr>
            <a:endParaRPr lang="en-US" altLang="en-US" sz="2400" b="1" smtClean="0">
              <a:latin typeface="Comic Sans MS" panose="030F0702030302020204" pitchFamily="66" charset="0"/>
            </a:endParaRPr>
          </a:p>
          <a:p>
            <a:pPr>
              <a:lnSpc>
                <a:spcPct val="90000"/>
              </a:lnSpc>
            </a:pPr>
            <a:r>
              <a:rPr lang="en-US" altLang="en-US" sz="2400" b="1" smtClean="0">
                <a:latin typeface="Comic Sans MS" panose="030F0702030302020204" pitchFamily="66" charset="0"/>
              </a:rPr>
              <a:t>Average bond lengths can be estimated by using the trends in the periodic table.</a:t>
            </a:r>
          </a:p>
          <a:p>
            <a:pPr>
              <a:lnSpc>
                <a:spcPct val="90000"/>
              </a:lnSpc>
            </a:pPr>
            <a:endParaRPr lang="en-US" altLang="en-US" sz="2400" b="1" smtClean="0">
              <a:latin typeface="Comic Sans MS" panose="030F0702030302020204" pitchFamily="66" charset="0"/>
            </a:endParaRPr>
          </a:p>
          <a:p>
            <a:pPr>
              <a:lnSpc>
                <a:spcPct val="90000"/>
              </a:lnSpc>
            </a:pPr>
            <a:r>
              <a:rPr lang="en-US" altLang="en-US" sz="2400" b="1" smtClean="0">
                <a:latin typeface="Comic Sans MS" panose="030F0702030302020204" pitchFamily="66" charset="0"/>
              </a:rPr>
              <a:t>C-C  1.54 A     C=C  1.34 A     C</a:t>
            </a:r>
            <a:r>
              <a:rPr lang="el-GR" altLang="en-US" sz="2400" b="1" smtClean="0">
                <a:cs typeface="Times New Roman" panose="02020603050405020304" pitchFamily="18" charset="0"/>
              </a:rPr>
              <a:t>≡</a:t>
            </a:r>
            <a:r>
              <a:rPr lang="en-US" altLang="en-US" sz="2400" b="1" smtClean="0">
                <a:latin typeface="Comic Sans MS" panose="030F0702030302020204" pitchFamily="66" charset="0"/>
              </a:rPr>
              <a:t>C    1.20 A</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85800" y="228600"/>
            <a:ext cx="7772400" cy="762000"/>
          </a:xfrm>
        </p:spPr>
        <p:txBody>
          <a:bodyPr/>
          <a:lstStyle/>
          <a:p>
            <a:pPr>
              <a:defRPr/>
            </a:pPr>
            <a:r>
              <a:rPr lang="en-US" sz="3600" b="1" smtClean="0">
                <a:effectLst>
                  <a:outerShdw blurRad="38100" dist="38100" dir="2700000" algn="tl">
                    <a:srgbClr val="C0C0C0"/>
                  </a:outerShdw>
                </a:effectLst>
                <a:latin typeface="Comic Sans MS" pitchFamily="66" charset="0"/>
              </a:rPr>
              <a:t>BOND ORDER</a:t>
            </a:r>
          </a:p>
        </p:txBody>
      </p:sp>
      <p:sp>
        <p:nvSpPr>
          <p:cNvPr id="40963" name="Rectangle 3"/>
          <p:cNvSpPr>
            <a:spLocks noGrp="1" noChangeArrowheads="1"/>
          </p:cNvSpPr>
          <p:nvPr>
            <p:ph type="body" idx="1"/>
          </p:nvPr>
        </p:nvSpPr>
        <p:spPr>
          <a:xfrm>
            <a:off x="685800" y="990600"/>
            <a:ext cx="8153400" cy="5486400"/>
          </a:xfrm>
        </p:spPr>
        <p:txBody>
          <a:bodyPr/>
          <a:lstStyle/>
          <a:p>
            <a:r>
              <a:rPr lang="en-US" altLang="en-US" b="1" smtClean="0">
                <a:latin typeface="Comic Sans MS" panose="030F0702030302020204" pitchFamily="66" charset="0"/>
              </a:rPr>
              <a:t>Describes the number of electron pairs being shared between any two bonded atoms.</a:t>
            </a:r>
          </a:p>
          <a:p>
            <a:endParaRPr lang="en-US" altLang="en-US" b="1" smtClean="0">
              <a:latin typeface="Comic Sans MS" panose="030F0702030302020204" pitchFamily="66" charset="0"/>
            </a:endParaRPr>
          </a:p>
          <a:p>
            <a:r>
              <a:rPr lang="en-US" altLang="en-US" b="1" smtClean="0">
                <a:latin typeface="Comic Sans MS" panose="030F0702030302020204" pitchFamily="66" charset="0"/>
              </a:rPr>
              <a:t>Single bonds </a:t>
            </a:r>
            <a:r>
              <a:rPr lang="en-US" altLang="en-US" b="1" smtClean="0">
                <a:latin typeface="Comic Sans MS" panose="030F0702030302020204" pitchFamily="66" charset="0"/>
                <a:cs typeface="Times New Roman" panose="02020603050405020304" pitchFamily="18" charset="0"/>
              </a:rPr>
              <a:t>≡  B.O. of 1</a:t>
            </a:r>
          </a:p>
          <a:p>
            <a:r>
              <a:rPr lang="en-US" altLang="en-US" b="1" smtClean="0">
                <a:latin typeface="Comic Sans MS" panose="030F0702030302020204" pitchFamily="66" charset="0"/>
                <a:cs typeface="Times New Roman" panose="02020603050405020304" pitchFamily="18" charset="0"/>
              </a:rPr>
              <a:t>Double bonds ≡ B.O. of 2</a:t>
            </a:r>
          </a:p>
          <a:p>
            <a:r>
              <a:rPr lang="en-US" altLang="en-US" b="1" smtClean="0">
                <a:latin typeface="Comic Sans MS" panose="030F0702030302020204" pitchFamily="66" charset="0"/>
                <a:cs typeface="Times New Roman" panose="02020603050405020304" pitchFamily="18" charset="0"/>
              </a:rPr>
              <a:t>Triple bonds ≡ B. O. of 3</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0"/>
            <a:ext cx="9144000" cy="990600"/>
          </a:xfrm>
        </p:spPr>
        <p:txBody>
          <a:bodyPr/>
          <a:lstStyle/>
          <a:p>
            <a:pPr>
              <a:defRPr/>
            </a:pPr>
            <a:r>
              <a:rPr lang="en-US" b="1" smtClean="0">
                <a:solidFill>
                  <a:srgbClr val="3333CC"/>
                </a:solidFill>
                <a:effectLst>
                  <a:outerShdw blurRad="38100" dist="38100" dir="2700000" algn="tl">
                    <a:srgbClr val="C0C0C0"/>
                  </a:outerShdw>
                </a:effectLst>
                <a:latin typeface="Arial" charset="0"/>
              </a:rPr>
              <a:t>DIPOLE MOMENT &amp; POLARITY</a:t>
            </a:r>
            <a:endParaRPr lang="en-US" smtClean="0"/>
          </a:p>
        </p:txBody>
      </p:sp>
      <p:sp>
        <p:nvSpPr>
          <p:cNvPr id="37891" name="Rectangle 3"/>
          <p:cNvSpPr>
            <a:spLocks noGrp="1" noChangeArrowheads="1"/>
          </p:cNvSpPr>
          <p:nvPr>
            <p:ph type="body" idx="1"/>
          </p:nvPr>
        </p:nvSpPr>
        <p:spPr>
          <a:xfrm>
            <a:off x="0" y="762000"/>
            <a:ext cx="8458200" cy="6096000"/>
          </a:xfrm>
        </p:spPr>
        <p:txBody>
          <a:bodyPr/>
          <a:lstStyle/>
          <a:p>
            <a:pPr algn="ctr">
              <a:buFontTx/>
              <a:buNone/>
              <a:defRPr/>
            </a:pPr>
            <a:r>
              <a:rPr lang="en-US" sz="2800" noProof="1" smtClean="0">
                <a:latin typeface="Arial" charset="0"/>
              </a:rPr>
              <a:t>   </a:t>
            </a:r>
            <a:r>
              <a:rPr lang="en-US" sz="2800" b="1" noProof="1" smtClean="0">
                <a:solidFill>
                  <a:srgbClr val="FF33CC"/>
                </a:solidFill>
                <a:effectLst>
                  <a:outerShdw blurRad="38100" dist="38100" dir="2700000" algn="tl">
                    <a:srgbClr val="C0C0C0"/>
                  </a:outerShdw>
                </a:effectLst>
                <a:latin typeface="Arial" charset="0"/>
              </a:rPr>
              <a:t>Polarity</a:t>
            </a:r>
            <a:r>
              <a:rPr lang="en-US" sz="2800" b="1" noProof="1" smtClean="0">
                <a:effectLst>
                  <a:outerShdw blurRad="38100" dist="38100" dir="2700000" algn="tl">
                    <a:srgbClr val="C0C0C0"/>
                  </a:outerShdw>
                </a:effectLst>
                <a:latin typeface="Arial" charset="0"/>
              </a:rPr>
              <a:t> is a term that describes the charge distribution about either a bond or a molecule.</a:t>
            </a:r>
            <a:r>
              <a:rPr lang="en-US" noProof="1" smtClean="0">
                <a:latin typeface="Arial" charset="0"/>
              </a:rPr>
              <a:t> </a:t>
            </a:r>
          </a:p>
          <a:p>
            <a:pPr>
              <a:buFontTx/>
              <a:buNone/>
              <a:defRPr/>
            </a:pPr>
            <a:r>
              <a:rPr lang="en-US" noProof="1" smtClean="0">
                <a:latin typeface="Arial" charset="0"/>
              </a:rPr>
              <a:t>  </a:t>
            </a:r>
            <a:r>
              <a:rPr lang="en-US" sz="2400" b="1" noProof="1" smtClean="0">
                <a:latin typeface="Arial" charset="0"/>
              </a:rPr>
              <a:t>If the electrons involved in a bond are unequally distributed along the bond axis and the electrons reside closer to the more electronegative atom, this bond is refered to as a </a:t>
            </a:r>
            <a:r>
              <a:rPr lang="en-US" sz="2400" b="1" noProof="1" smtClean="0">
                <a:solidFill>
                  <a:srgbClr val="CC0099"/>
                </a:solidFill>
                <a:effectLst>
                  <a:outerShdw blurRad="38100" dist="38100" dir="2700000" algn="tl">
                    <a:srgbClr val="C0C0C0"/>
                  </a:outerShdw>
                </a:effectLst>
                <a:latin typeface="Arial" charset="0"/>
              </a:rPr>
              <a:t>POLAR covalent bond</a:t>
            </a:r>
            <a:r>
              <a:rPr lang="en-US" sz="2400" b="1" noProof="1" smtClean="0">
                <a:latin typeface="Arial" charset="0"/>
              </a:rPr>
              <a:t>.</a:t>
            </a:r>
            <a:endParaRPr lang="en-US" noProof="1" smtClean="0">
              <a:latin typeface="Arial" charset="0"/>
            </a:endParaRPr>
          </a:p>
          <a:p>
            <a:pPr>
              <a:lnSpc>
                <a:spcPct val="75000"/>
              </a:lnSpc>
              <a:buFontTx/>
              <a:buNone/>
              <a:defRPr/>
            </a:pPr>
            <a:endParaRPr lang="en-US" sz="2400" noProof="1" smtClean="0">
              <a:latin typeface="Arial" charset="0"/>
            </a:endParaRPr>
          </a:p>
          <a:p>
            <a:pPr>
              <a:buFontTx/>
              <a:buNone/>
              <a:defRPr/>
            </a:pPr>
            <a:r>
              <a:rPr lang="en-US" sz="2400" b="1" noProof="1" smtClean="0">
                <a:latin typeface="Arial" charset="0"/>
              </a:rPr>
              <a:t>   If the electrons are equally distributed (shared) along the bond axis then this type of bond is called </a:t>
            </a:r>
            <a:r>
              <a:rPr lang="en-US" sz="2400" b="1" noProof="1" smtClean="0">
                <a:solidFill>
                  <a:srgbClr val="CC0099"/>
                </a:solidFill>
                <a:effectLst>
                  <a:outerShdw blurRad="38100" dist="38100" dir="2700000" algn="tl">
                    <a:srgbClr val="C0C0C0"/>
                  </a:outerShdw>
                </a:effectLst>
                <a:latin typeface="Arial" charset="0"/>
              </a:rPr>
              <a:t>NONPOLAR covalent bonds</a:t>
            </a:r>
            <a:r>
              <a:rPr lang="en-US" sz="2400" b="1" noProof="1" smtClean="0">
                <a:latin typeface="Arial" charset="0"/>
              </a:rPr>
              <a:t>.</a:t>
            </a:r>
          </a:p>
          <a:p>
            <a:pPr>
              <a:lnSpc>
                <a:spcPct val="75000"/>
              </a:lnSpc>
              <a:buFontTx/>
              <a:buNone/>
              <a:defRPr/>
            </a:pPr>
            <a:endParaRPr lang="en-US" sz="2400" b="1" noProof="1" smtClean="0">
              <a:latin typeface="Arial" charset="0"/>
            </a:endParaRPr>
          </a:p>
          <a:p>
            <a:pPr>
              <a:buFontTx/>
              <a:buNone/>
              <a:defRPr/>
            </a:pPr>
            <a:r>
              <a:rPr lang="en-US" sz="2400" b="1" noProof="1" smtClean="0">
                <a:latin typeface="Arial" charset="0"/>
              </a:rPr>
              <a:t>  A </a:t>
            </a:r>
            <a:r>
              <a:rPr lang="en-US" sz="2400" b="1" noProof="1" smtClean="0">
                <a:solidFill>
                  <a:srgbClr val="33CC33"/>
                </a:solidFill>
                <a:effectLst>
                  <a:outerShdw blurRad="38100" dist="38100" dir="2700000" algn="tl">
                    <a:srgbClr val="C0C0C0"/>
                  </a:outerShdw>
                </a:effectLst>
                <a:latin typeface="Arial" charset="0"/>
              </a:rPr>
              <a:t>dipole moment</a:t>
            </a:r>
            <a:r>
              <a:rPr lang="en-US" sz="2400" b="1" noProof="1" smtClean="0">
                <a:latin typeface="Arial" charset="0"/>
              </a:rPr>
              <a:t> can be used to visualize the polarity of the bond and is represented by an arrow pointing towards the more electronegative atom and a “+” on the tail.</a:t>
            </a: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0E143368-E955-4044-BD57-51024F02A90F}" type="slidenum">
              <a:rPr lang="en-US" altLang="en-US" sz="1400"/>
              <a:pPr algn="ctr"/>
              <a:t>4</a:t>
            </a:fld>
            <a:endParaRPr lang="en-US" altLang="en-US" sz="1400"/>
          </a:p>
        </p:txBody>
      </p:sp>
      <p:pic>
        <p:nvPicPr>
          <p:cNvPr id="6147" name="Picture 6" descr="09_0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815975"/>
            <a:ext cx="7251700"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4"/>
          <p:cNvSpPr>
            <a:spLocks noGrp="1" noChangeArrowheads="1"/>
          </p:cNvSpPr>
          <p:nvPr>
            <p:ph type="title"/>
          </p:nvPr>
        </p:nvSpPr>
        <p:spPr>
          <a:xfrm>
            <a:off x="304800" y="0"/>
            <a:ext cx="8458200" cy="1143000"/>
          </a:xfrm>
        </p:spPr>
        <p:txBody>
          <a:bodyPr/>
          <a:lstStyle/>
          <a:p>
            <a:r>
              <a:rPr lang="en-US" altLang="en-US" smtClean="0"/>
              <a:t>Types of Bonding</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0"/>
            <a:ext cx="9144000" cy="990600"/>
          </a:xfrm>
        </p:spPr>
        <p:txBody>
          <a:bodyPr/>
          <a:lstStyle/>
          <a:p>
            <a:pPr>
              <a:defRPr/>
            </a:pPr>
            <a:r>
              <a:rPr lang="en-US" b="1" dirty="0" smtClean="0">
                <a:solidFill>
                  <a:schemeClr val="tx1"/>
                </a:solidFill>
                <a:effectLst>
                  <a:outerShdw blurRad="38100" dist="38100" dir="2700000" algn="tl">
                    <a:srgbClr val="C0C0C0"/>
                  </a:outerShdw>
                </a:effectLst>
                <a:latin typeface="Arial" charset="0"/>
              </a:rPr>
              <a:t>POLARITY OF A BOND</a:t>
            </a:r>
            <a:endParaRPr lang="en-US" dirty="0" smtClean="0"/>
          </a:p>
        </p:txBody>
      </p:sp>
      <p:sp>
        <p:nvSpPr>
          <p:cNvPr id="38915" name="Rectangle 3"/>
          <p:cNvSpPr>
            <a:spLocks noGrp="1" noChangeArrowheads="1"/>
          </p:cNvSpPr>
          <p:nvPr>
            <p:ph type="body" idx="1"/>
          </p:nvPr>
        </p:nvSpPr>
        <p:spPr>
          <a:xfrm>
            <a:off x="228600" y="685800"/>
            <a:ext cx="8534400" cy="5791200"/>
          </a:xfrm>
        </p:spPr>
        <p:txBody>
          <a:bodyPr/>
          <a:lstStyle/>
          <a:p>
            <a:pPr>
              <a:lnSpc>
                <a:spcPct val="85000"/>
              </a:lnSpc>
              <a:buFontTx/>
              <a:buNone/>
              <a:defRPr/>
            </a:pPr>
            <a:r>
              <a:rPr lang="en-US" sz="2800" noProof="1" smtClean="0">
                <a:solidFill>
                  <a:srgbClr val="3333CC"/>
                </a:solidFill>
                <a:latin typeface="Arial" charset="0"/>
              </a:rPr>
              <a:t>      +</a:t>
            </a:r>
            <a:r>
              <a:rPr lang="en-US" sz="2800" b="1" noProof="1" smtClean="0">
                <a:solidFill>
                  <a:srgbClr val="3333CC"/>
                </a:solidFill>
                <a:latin typeface="Arial" charset="0"/>
                <a:sym typeface="Symbol Set SWA" pitchFamily="18" charset="2"/>
              </a:rPr>
              <a:t></a:t>
            </a:r>
            <a:r>
              <a:rPr lang="en-US" sz="2800" noProof="1" smtClean="0">
                <a:solidFill>
                  <a:srgbClr val="3333CC"/>
                </a:solidFill>
                <a:latin typeface="Arial" charset="0"/>
                <a:sym typeface="Symbol Set SWA" pitchFamily="18" charset="2"/>
              </a:rPr>
              <a:t>		           </a:t>
            </a:r>
            <a:r>
              <a:rPr lang="en-US" sz="2800" noProof="1" smtClean="0">
                <a:solidFill>
                  <a:srgbClr val="3333CC"/>
                </a:solidFill>
                <a:latin typeface="Arial" charset="0"/>
              </a:rPr>
              <a:t>+</a:t>
            </a:r>
            <a:r>
              <a:rPr lang="en-US" sz="2800" b="1" noProof="1" smtClean="0">
                <a:solidFill>
                  <a:srgbClr val="3333CC"/>
                </a:solidFill>
                <a:latin typeface="Arial" charset="0"/>
                <a:sym typeface="Symbol Set SWA" pitchFamily="18" charset="2"/>
              </a:rPr>
              <a:t></a:t>
            </a:r>
            <a:r>
              <a:rPr lang="en-US" sz="2800" noProof="1" smtClean="0">
                <a:solidFill>
                  <a:srgbClr val="3333CC"/>
                </a:solidFill>
                <a:latin typeface="Arial" charset="0"/>
                <a:sym typeface="Symbol Set SWA" pitchFamily="18" charset="2"/>
              </a:rPr>
              <a:t> 	                     </a:t>
            </a:r>
            <a:r>
              <a:rPr lang="en-US" sz="2800" noProof="1" smtClean="0">
                <a:solidFill>
                  <a:srgbClr val="3333CC"/>
                </a:solidFill>
                <a:latin typeface="Arial" charset="0"/>
              </a:rPr>
              <a:t>+</a:t>
            </a:r>
            <a:r>
              <a:rPr lang="en-US" sz="2800" b="1" noProof="1" smtClean="0">
                <a:solidFill>
                  <a:srgbClr val="3333CC"/>
                </a:solidFill>
                <a:latin typeface="Arial" charset="0"/>
                <a:sym typeface="Symbol Set SWA" pitchFamily="18" charset="2"/>
              </a:rPr>
              <a:t></a:t>
            </a:r>
            <a:endParaRPr lang="en-US" sz="2800" noProof="1" smtClean="0">
              <a:solidFill>
                <a:srgbClr val="3333CC"/>
              </a:solidFill>
              <a:latin typeface="Arial" charset="0"/>
            </a:endParaRPr>
          </a:p>
          <a:p>
            <a:pPr>
              <a:lnSpc>
                <a:spcPct val="85000"/>
              </a:lnSpc>
              <a:buFontTx/>
              <a:buNone/>
              <a:defRPr/>
            </a:pPr>
            <a:r>
              <a:rPr lang="en-US" sz="2800" noProof="1" smtClean="0">
                <a:solidFill>
                  <a:srgbClr val="3333CC"/>
                </a:solidFill>
                <a:latin typeface="Arial" charset="0"/>
              </a:rPr>
              <a:t>     </a:t>
            </a:r>
            <a:r>
              <a:rPr lang="en-US" sz="2800" b="1" noProof="1" smtClean="0">
                <a:solidFill>
                  <a:srgbClr val="3333CC"/>
                </a:solidFill>
                <a:latin typeface="Arial" charset="0"/>
              </a:rPr>
              <a:t>H-Cl	                   S - N			 C - O</a:t>
            </a:r>
          </a:p>
          <a:p>
            <a:pPr>
              <a:lnSpc>
                <a:spcPct val="85000"/>
              </a:lnSpc>
              <a:buFontTx/>
              <a:buNone/>
              <a:defRPr/>
            </a:pPr>
            <a:r>
              <a:rPr lang="en-US" sz="2800" b="1" noProof="1" smtClean="0">
                <a:solidFill>
                  <a:srgbClr val="3333CC"/>
                </a:solidFill>
                <a:latin typeface="Arial" charset="0"/>
              </a:rPr>
              <a:t>   2.1 - 3.0                   2.5 - 3.0	        2.5 - 3.5</a:t>
            </a:r>
          </a:p>
          <a:p>
            <a:pPr>
              <a:lnSpc>
                <a:spcPct val="85000"/>
              </a:lnSpc>
              <a:buFontTx/>
              <a:buNone/>
              <a:defRPr/>
            </a:pPr>
            <a:r>
              <a:rPr lang="en-US" sz="2800" b="1" noProof="1" smtClean="0">
                <a:solidFill>
                  <a:srgbClr val="3333CC"/>
                </a:solidFill>
                <a:latin typeface="Arial" charset="0"/>
              </a:rPr>
              <a:t>    </a:t>
            </a:r>
            <a:r>
              <a:rPr lang="en-US" sz="2800" b="1" noProof="1" smtClean="0">
                <a:solidFill>
                  <a:srgbClr val="3333CC"/>
                </a:solidFill>
                <a:latin typeface="Symbol" pitchFamily="18" charset="2"/>
              </a:rPr>
              <a:t>D</a:t>
            </a:r>
            <a:r>
              <a:rPr lang="en-US" sz="2800" b="1" noProof="1" smtClean="0">
                <a:solidFill>
                  <a:srgbClr val="3333CC"/>
                </a:solidFill>
                <a:latin typeface="Arial" charset="0"/>
              </a:rPr>
              <a:t> = 0.9                     </a:t>
            </a:r>
            <a:r>
              <a:rPr lang="en-US" sz="2800" b="1" noProof="1" smtClean="0">
                <a:solidFill>
                  <a:srgbClr val="3333CC"/>
                </a:solidFill>
                <a:latin typeface="Symbol" pitchFamily="18" charset="2"/>
              </a:rPr>
              <a:t>D</a:t>
            </a:r>
            <a:r>
              <a:rPr lang="en-US" sz="2800" b="1" noProof="1" smtClean="0">
                <a:solidFill>
                  <a:srgbClr val="3333CC"/>
                </a:solidFill>
                <a:latin typeface="Arial" charset="0"/>
              </a:rPr>
              <a:t> = 0.5                 </a:t>
            </a:r>
            <a:r>
              <a:rPr lang="en-US" sz="2800" b="1" noProof="1" smtClean="0">
                <a:solidFill>
                  <a:srgbClr val="3333CC"/>
                </a:solidFill>
                <a:latin typeface="Symbol" pitchFamily="18" charset="2"/>
              </a:rPr>
              <a:t>D</a:t>
            </a:r>
            <a:r>
              <a:rPr lang="en-US" sz="2800" b="1" noProof="1" smtClean="0">
                <a:solidFill>
                  <a:srgbClr val="3333CC"/>
                </a:solidFill>
                <a:latin typeface="Arial" charset="0"/>
              </a:rPr>
              <a:t> = 1.0</a:t>
            </a:r>
            <a:endParaRPr lang="en-US" sz="2800" b="1" noProof="1" smtClean="0">
              <a:latin typeface="Arial" charset="0"/>
            </a:endParaRPr>
          </a:p>
          <a:p>
            <a:pPr>
              <a:lnSpc>
                <a:spcPct val="85000"/>
              </a:lnSpc>
              <a:buFontTx/>
              <a:buNone/>
              <a:defRPr/>
            </a:pPr>
            <a:r>
              <a:rPr lang="en-US" sz="2800" b="1" noProof="1" smtClean="0">
                <a:latin typeface="Arial" charset="0"/>
              </a:rPr>
              <a:t>  If bonds were formed between any of the above examples, the bond would be refered to as a </a:t>
            </a:r>
            <a:r>
              <a:rPr lang="en-US" sz="2800" b="1" noProof="1" smtClean="0">
                <a:solidFill>
                  <a:srgbClr val="3333CC"/>
                </a:solidFill>
                <a:effectLst>
                  <a:outerShdw blurRad="38100" dist="38100" dir="2700000" algn="tl">
                    <a:srgbClr val="C0C0C0"/>
                  </a:outerShdw>
                </a:effectLst>
                <a:latin typeface="Arial" charset="0"/>
              </a:rPr>
              <a:t>polar covalent bond.</a:t>
            </a:r>
            <a:r>
              <a:rPr lang="en-US" sz="2800" b="1" noProof="1" smtClean="0">
                <a:latin typeface="Arial" charset="0"/>
              </a:rPr>
              <a:t>   A dipole moment can be drawn in each case because the difference in electronegativity is greateer than zero.  The example below has zero difference in electronegativity and no dipole can be drawn.</a:t>
            </a:r>
          </a:p>
          <a:p>
            <a:pPr>
              <a:lnSpc>
                <a:spcPct val="85000"/>
              </a:lnSpc>
              <a:buFontTx/>
              <a:buNone/>
              <a:defRPr/>
            </a:pPr>
            <a:r>
              <a:rPr lang="en-US" sz="2800" b="1" noProof="1" smtClean="0">
                <a:latin typeface="Arial" charset="0"/>
              </a:rPr>
              <a:t>      </a:t>
            </a:r>
            <a:r>
              <a:rPr lang="en-US" sz="2800" b="1" noProof="1" smtClean="0">
                <a:solidFill>
                  <a:srgbClr val="008000"/>
                </a:solidFill>
                <a:latin typeface="Arial" charset="0"/>
              </a:rPr>
              <a:t>S - C           </a:t>
            </a:r>
            <a:r>
              <a:rPr lang="en-US" sz="2800" b="1" noProof="1" smtClean="0">
                <a:solidFill>
                  <a:srgbClr val="008000"/>
                </a:solidFill>
                <a:effectLst>
                  <a:outerShdw blurRad="38100" dist="38100" dir="2700000" algn="tl">
                    <a:srgbClr val="C0C0C0"/>
                  </a:outerShdw>
                </a:effectLst>
                <a:latin typeface="Arial" charset="0"/>
              </a:rPr>
              <a:t>nonpolar covalent bond</a:t>
            </a:r>
            <a:endParaRPr lang="en-US" sz="2800" b="1" noProof="1" smtClean="0">
              <a:solidFill>
                <a:srgbClr val="008000"/>
              </a:solidFill>
              <a:latin typeface="Arial" charset="0"/>
            </a:endParaRPr>
          </a:p>
          <a:p>
            <a:pPr>
              <a:lnSpc>
                <a:spcPct val="85000"/>
              </a:lnSpc>
              <a:buFontTx/>
              <a:buNone/>
              <a:defRPr/>
            </a:pPr>
            <a:r>
              <a:rPr lang="en-US" sz="2800" b="1" noProof="1" smtClean="0">
                <a:solidFill>
                  <a:srgbClr val="008000"/>
                </a:solidFill>
                <a:latin typeface="Arial" charset="0"/>
              </a:rPr>
              <a:t>    2.5 - 2.5 </a:t>
            </a:r>
          </a:p>
          <a:p>
            <a:pPr>
              <a:defRPr/>
            </a:pPr>
            <a:r>
              <a:rPr lang="en-US" sz="2800" b="1" noProof="1" smtClean="0">
                <a:solidFill>
                  <a:srgbClr val="008000"/>
                </a:solidFill>
                <a:latin typeface="Symbol" pitchFamily="18" charset="2"/>
              </a:rPr>
              <a:t> D</a:t>
            </a:r>
            <a:r>
              <a:rPr lang="en-US" sz="2800" b="1" noProof="1" smtClean="0">
                <a:solidFill>
                  <a:srgbClr val="008000"/>
                </a:solidFill>
                <a:latin typeface="Arial" charset="0"/>
              </a:rPr>
              <a:t> = 0</a:t>
            </a:r>
            <a:endParaRPr lang="en-US" sz="2800" dirty="0" smtClean="0">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1" descr="13p380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3113" y="1447800"/>
            <a:ext cx="431482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Rectangle 3" hidden="1"/>
          <p:cNvSpPr>
            <a:spLocks noGrp="1" noChangeArrowheads="1"/>
          </p:cNvSpPr>
          <p:nvPr>
            <p:ph type="title"/>
          </p:nvPr>
        </p:nvSpPr>
        <p:spPr/>
        <p:txBody>
          <a:bodyPr/>
          <a:lstStyle/>
          <a:p>
            <a:endParaRPr lang="en-US" altLang="en-US" smtClean="0"/>
          </a:p>
        </p:txBody>
      </p:sp>
      <p:sp>
        <p:nvSpPr>
          <p:cNvPr id="44036" name="TextBox 6"/>
          <p:cNvSpPr txBox="1">
            <a:spLocks noChangeArrowheads="1"/>
          </p:cNvSpPr>
          <p:nvPr/>
        </p:nvSpPr>
        <p:spPr bwMode="auto">
          <a:xfrm>
            <a:off x="304800" y="533400"/>
            <a:ext cx="4572000" cy="615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b="1">
                <a:solidFill>
                  <a:schemeClr val="hlink"/>
                </a:solidFill>
              </a:rPr>
              <a:t>dipole moment</a:t>
            </a:r>
            <a:r>
              <a:rPr lang="en-US" altLang="en-US" sz="3200"/>
              <a:t>, </a:t>
            </a:r>
            <a:r>
              <a:rPr lang="en-US" altLang="en-US" sz="3200">
                <a:latin typeface="Symbol" panose="05050102010706020507" pitchFamily="18" charset="2"/>
              </a:rPr>
              <a:t>m</a:t>
            </a:r>
            <a:r>
              <a:rPr lang="en-US" altLang="en-US" sz="3200"/>
              <a:t>, is a measure of bond polarity</a:t>
            </a:r>
          </a:p>
          <a:p>
            <a:pPr lvl="1">
              <a:buFontTx/>
              <a:buChar char="-"/>
            </a:pPr>
            <a:r>
              <a:rPr lang="en-US" altLang="en-US" sz="3200"/>
              <a:t>it is directly proportional to the size of the partial charges and </a:t>
            </a:r>
            <a:r>
              <a:rPr lang="en-US" altLang="en-US" sz="3200" b="1" u="sng"/>
              <a:t>directly</a:t>
            </a:r>
            <a:r>
              <a:rPr lang="en-US" altLang="en-US" sz="3200"/>
              <a:t> proportional to the distance between them </a:t>
            </a:r>
          </a:p>
          <a:p>
            <a:pPr lvl="1">
              <a:buFontTx/>
              <a:buChar char="-"/>
            </a:pPr>
            <a:endParaRPr lang="en-US" altLang="en-US" sz="1400"/>
          </a:p>
          <a:p>
            <a:pPr lvl="2"/>
            <a:r>
              <a:rPr lang="en-US" altLang="en-US" sz="3200" b="1">
                <a:latin typeface="Symbol" panose="05050102010706020507" pitchFamily="18" charset="2"/>
              </a:rPr>
              <a:t> m</a:t>
            </a:r>
            <a:r>
              <a:rPr lang="en-US" altLang="en-US" sz="3200" b="1"/>
              <a:t> = (</a:t>
            </a:r>
            <a:r>
              <a:rPr lang="en-US" altLang="en-US" sz="3200" b="1" i="1"/>
              <a:t>q</a:t>
            </a:r>
            <a:r>
              <a:rPr lang="en-US" altLang="en-US" sz="3200" b="1"/>
              <a:t>)(</a:t>
            </a:r>
            <a:r>
              <a:rPr lang="en-US" altLang="en-US" sz="3200" b="1" i="1"/>
              <a:t>r</a:t>
            </a:r>
            <a:r>
              <a:rPr lang="en-US" altLang="en-US" sz="3200" b="1"/>
              <a:t>)</a:t>
            </a:r>
          </a:p>
          <a:p>
            <a:pPr lvl="2"/>
            <a:r>
              <a:rPr lang="en-US" altLang="en-US" sz="3200" b="1"/>
              <a:t>(not Coulomb’s Law)</a:t>
            </a:r>
          </a:p>
          <a:p>
            <a:pPr lvl="2"/>
            <a:r>
              <a:rPr lang="en-US" altLang="en-US" sz="2800" b="1"/>
              <a:t>measured in Debyes, D</a:t>
            </a:r>
            <a:endParaRPr lang="en-US" altLang="en-US" sz="28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BC37CB01-835F-4F88-85A3-7C091198F187}" type="slidenum">
              <a:rPr lang="en-US" altLang="en-US" sz="1400"/>
              <a:pPr algn="ctr"/>
              <a:t>42</a:t>
            </a:fld>
            <a:endParaRPr lang="en-US" altLang="en-US" sz="1400"/>
          </a:p>
        </p:txBody>
      </p:sp>
      <p:sp>
        <p:nvSpPr>
          <p:cNvPr id="45059" name="Rectangle 2"/>
          <p:cNvSpPr>
            <a:spLocks noGrp="1" noChangeArrowheads="1"/>
          </p:cNvSpPr>
          <p:nvPr>
            <p:ph type="title"/>
          </p:nvPr>
        </p:nvSpPr>
        <p:spPr>
          <a:xfrm>
            <a:off x="381000" y="152400"/>
            <a:ext cx="8382000" cy="838200"/>
          </a:xfrm>
          <a:noFill/>
        </p:spPr>
        <p:txBody>
          <a:bodyPr lIns="90488" tIns="44450" rIns="90488" bIns="44450"/>
          <a:lstStyle/>
          <a:p>
            <a:r>
              <a:rPr lang="en-US" altLang="en-US" smtClean="0"/>
              <a:t>Electronegativity and Bond Polarity</a:t>
            </a:r>
          </a:p>
        </p:txBody>
      </p:sp>
      <p:sp>
        <p:nvSpPr>
          <p:cNvPr id="59395" name="Rectangle 3"/>
          <p:cNvSpPr>
            <a:spLocks noGrp="1" noChangeArrowheads="1"/>
          </p:cNvSpPr>
          <p:nvPr>
            <p:ph type="body" idx="1"/>
          </p:nvPr>
        </p:nvSpPr>
        <p:spPr>
          <a:xfrm>
            <a:off x="228600" y="1066800"/>
            <a:ext cx="8686800" cy="3429000"/>
          </a:xfrm>
          <a:noFill/>
        </p:spPr>
        <p:txBody>
          <a:bodyPr lIns="90488" tIns="44450" rIns="90488" bIns="44450"/>
          <a:lstStyle/>
          <a:p>
            <a:pPr>
              <a:lnSpc>
                <a:spcPct val="90000"/>
              </a:lnSpc>
            </a:pPr>
            <a:r>
              <a:rPr lang="en-US" altLang="en-US" sz="2800" smtClean="0"/>
              <a:t>If difference in electronegativity between bonded atoms is 0, the bond is </a:t>
            </a:r>
            <a:r>
              <a:rPr lang="en-US" altLang="en-US" sz="2800" b="1" smtClean="0">
                <a:solidFill>
                  <a:schemeClr val="hlink"/>
                </a:solidFill>
              </a:rPr>
              <a:t>pure covalent</a:t>
            </a:r>
          </a:p>
          <a:p>
            <a:pPr lvl="1">
              <a:lnSpc>
                <a:spcPct val="90000"/>
              </a:lnSpc>
            </a:pPr>
            <a:r>
              <a:rPr lang="en-US" altLang="en-US" sz="2400" smtClean="0"/>
              <a:t>equal sharing</a:t>
            </a:r>
          </a:p>
          <a:p>
            <a:pPr>
              <a:lnSpc>
                <a:spcPct val="90000"/>
              </a:lnSpc>
            </a:pPr>
            <a:r>
              <a:rPr lang="en-US" altLang="en-US" sz="2800" smtClean="0"/>
              <a:t>If difference in electronegativity between bonded atoms is 0.1 to 0.4, the bond is </a:t>
            </a:r>
            <a:r>
              <a:rPr lang="en-US" altLang="en-US" sz="2800" b="1" smtClean="0">
                <a:solidFill>
                  <a:schemeClr val="hlink"/>
                </a:solidFill>
              </a:rPr>
              <a:t>nonpolar covalent</a:t>
            </a:r>
          </a:p>
          <a:p>
            <a:pPr>
              <a:lnSpc>
                <a:spcPct val="90000"/>
              </a:lnSpc>
            </a:pPr>
            <a:r>
              <a:rPr lang="en-US" altLang="en-US" sz="2800" smtClean="0"/>
              <a:t>If difference in electronegativity between bonded atoms 0.5 to 1.9, the bond is </a:t>
            </a:r>
            <a:r>
              <a:rPr lang="en-US" altLang="en-US" sz="2800" b="1" smtClean="0">
                <a:solidFill>
                  <a:schemeClr val="hlink"/>
                </a:solidFill>
              </a:rPr>
              <a:t>polar covalent</a:t>
            </a:r>
            <a:endParaRPr lang="en-US" altLang="en-US" sz="2800" smtClean="0">
              <a:solidFill>
                <a:schemeClr val="hlink"/>
              </a:solidFill>
            </a:endParaRPr>
          </a:p>
          <a:p>
            <a:pPr>
              <a:lnSpc>
                <a:spcPct val="90000"/>
              </a:lnSpc>
            </a:pPr>
            <a:r>
              <a:rPr lang="en-US" altLang="en-US" sz="2800" smtClean="0"/>
              <a:t>If difference in electronegativity between bonded atoms larger than or equal to 2.0, the bond is </a:t>
            </a:r>
            <a:r>
              <a:rPr lang="en-US" altLang="en-US" sz="2800" b="1" smtClean="0">
                <a:solidFill>
                  <a:schemeClr val="hlink"/>
                </a:solidFill>
              </a:rPr>
              <a:t>ionic</a:t>
            </a:r>
          </a:p>
        </p:txBody>
      </p:sp>
      <p:sp>
        <p:nvSpPr>
          <p:cNvPr id="45061" name="Rectangle 4"/>
          <p:cNvSpPr>
            <a:spLocks noChangeArrowheads="1"/>
          </p:cNvSpPr>
          <p:nvPr/>
        </p:nvSpPr>
        <p:spPr bwMode="auto">
          <a:xfrm>
            <a:off x="7981950" y="5181600"/>
            <a:ext cx="116205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“100%”</a:t>
            </a:r>
          </a:p>
        </p:txBody>
      </p:sp>
      <p:grpSp>
        <p:nvGrpSpPr>
          <p:cNvPr id="45062" name="Group 5"/>
          <p:cNvGrpSpPr>
            <a:grpSpLocks/>
          </p:cNvGrpSpPr>
          <p:nvPr/>
        </p:nvGrpSpPr>
        <p:grpSpPr bwMode="auto">
          <a:xfrm>
            <a:off x="84138" y="4881563"/>
            <a:ext cx="8715375" cy="1673225"/>
            <a:chOff x="87" y="2775"/>
            <a:chExt cx="5490" cy="1054"/>
          </a:xfrm>
        </p:grpSpPr>
        <p:sp>
          <p:nvSpPr>
            <p:cNvPr id="45063" name="Line 6"/>
            <p:cNvSpPr>
              <a:spLocks noChangeShapeType="1"/>
            </p:cNvSpPr>
            <p:nvPr/>
          </p:nvSpPr>
          <p:spPr bwMode="auto">
            <a:xfrm>
              <a:off x="196" y="3312"/>
              <a:ext cx="128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64" name="Line 7"/>
            <p:cNvSpPr>
              <a:spLocks noChangeShapeType="1"/>
            </p:cNvSpPr>
            <p:nvPr/>
          </p:nvSpPr>
          <p:spPr bwMode="auto">
            <a:xfrm>
              <a:off x="4084" y="3312"/>
              <a:ext cx="128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65" name="Line 8"/>
            <p:cNvSpPr>
              <a:spLocks noChangeShapeType="1"/>
            </p:cNvSpPr>
            <p:nvPr/>
          </p:nvSpPr>
          <p:spPr bwMode="auto">
            <a:xfrm>
              <a:off x="192" y="3220"/>
              <a:ext cx="0" cy="1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66" name="Line 9"/>
            <p:cNvSpPr>
              <a:spLocks noChangeShapeType="1"/>
            </p:cNvSpPr>
            <p:nvPr/>
          </p:nvSpPr>
          <p:spPr bwMode="auto">
            <a:xfrm>
              <a:off x="1492" y="3312"/>
              <a:ext cx="128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67" name="Line 10"/>
            <p:cNvSpPr>
              <a:spLocks noChangeShapeType="1"/>
            </p:cNvSpPr>
            <p:nvPr/>
          </p:nvSpPr>
          <p:spPr bwMode="auto">
            <a:xfrm>
              <a:off x="2788" y="3312"/>
              <a:ext cx="128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68" name="Line 11"/>
            <p:cNvSpPr>
              <a:spLocks noChangeShapeType="1"/>
            </p:cNvSpPr>
            <p:nvPr/>
          </p:nvSpPr>
          <p:spPr bwMode="auto">
            <a:xfrm>
              <a:off x="768" y="3220"/>
              <a:ext cx="0" cy="1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69" name="Line 12"/>
            <p:cNvSpPr>
              <a:spLocks noChangeShapeType="1"/>
            </p:cNvSpPr>
            <p:nvPr/>
          </p:nvSpPr>
          <p:spPr bwMode="auto">
            <a:xfrm>
              <a:off x="5376" y="3220"/>
              <a:ext cx="0" cy="1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70" name="Line 13"/>
            <p:cNvSpPr>
              <a:spLocks noChangeShapeType="1"/>
            </p:cNvSpPr>
            <p:nvPr/>
          </p:nvSpPr>
          <p:spPr bwMode="auto">
            <a:xfrm>
              <a:off x="2640" y="3220"/>
              <a:ext cx="0" cy="1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071" name="Rectangle 14"/>
            <p:cNvSpPr>
              <a:spLocks noChangeArrowheads="1"/>
            </p:cNvSpPr>
            <p:nvPr/>
          </p:nvSpPr>
          <p:spPr bwMode="auto">
            <a:xfrm>
              <a:off x="87" y="3351"/>
              <a:ext cx="210"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0</a:t>
              </a:r>
            </a:p>
          </p:txBody>
        </p:sp>
        <p:sp>
          <p:nvSpPr>
            <p:cNvPr id="45072" name="Rectangle 15"/>
            <p:cNvSpPr>
              <a:spLocks noChangeArrowheads="1"/>
            </p:cNvSpPr>
            <p:nvPr/>
          </p:nvSpPr>
          <p:spPr bwMode="auto">
            <a:xfrm>
              <a:off x="615" y="3351"/>
              <a:ext cx="35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0.4</a:t>
              </a:r>
            </a:p>
          </p:txBody>
        </p:sp>
        <p:sp>
          <p:nvSpPr>
            <p:cNvPr id="45073" name="Rectangle 16"/>
            <p:cNvSpPr>
              <a:spLocks noChangeArrowheads="1"/>
            </p:cNvSpPr>
            <p:nvPr/>
          </p:nvSpPr>
          <p:spPr bwMode="auto">
            <a:xfrm>
              <a:off x="2487" y="3351"/>
              <a:ext cx="35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2.0</a:t>
              </a:r>
            </a:p>
          </p:txBody>
        </p:sp>
        <p:sp>
          <p:nvSpPr>
            <p:cNvPr id="45074" name="Rectangle 17"/>
            <p:cNvSpPr>
              <a:spLocks noChangeArrowheads="1"/>
            </p:cNvSpPr>
            <p:nvPr/>
          </p:nvSpPr>
          <p:spPr bwMode="auto">
            <a:xfrm>
              <a:off x="5223" y="3351"/>
              <a:ext cx="35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4.0</a:t>
              </a:r>
            </a:p>
          </p:txBody>
        </p:sp>
        <p:sp>
          <p:nvSpPr>
            <p:cNvPr id="45075" name="Rectangle 18"/>
            <p:cNvSpPr>
              <a:spLocks noChangeArrowheads="1"/>
            </p:cNvSpPr>
            <p:nvPr/>
          </p:nvSpPr>
          <p:spPr bwMode="auto">
            <a:xfrm>
              <a:off x="615" y="2967"/>
              <a:ext cx="370"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4%</a:t>
              </a:r>
            </a:p>
          </p:txBody>
        </p:sp>
        <p:sp>
          <p:nvSpPr>
            <p:cNvPr id="45076" name="Rectangle 19"/>
            <p:cNvSpPr>
              <a:spLocks noChangeArrowheads="1"/>
            </p:cNvSpPr>
            <p:nvPr/>
          </p:nvSpPr>
          <p:spPr bwMode="auto">
            <a:xfrm>
              <a:off x="2439" y="2967"/>
              <a:ext cx="466"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51%</a:t>
              </a:r>
            </a:p>
          </p:txBody>
        </p:sp>
        <p:sp>
          <p:nvSpPr>
            <p:cNvPr id="45077" name="Rectangle 20"/>
            <p:cNvSpPr>
              <a:spLocks noChangeArrowheads="1"/>
            </p:cNvSpPr>
            <p:nvPr/>
          </p:nvSpPr>
          <p:spPr bwMode="auto">
            <a:xfrm>
              <a:off x="1719" y="2775"/>
              <a:ext cx="19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Percent Ionic Character</a:t>
              </a:r>
            </a:p>
          </p:txBody>
        </p:sp>
        <p:sp>
          <p:nvSpPr>
            <p:cNvPr id="45078" name="Rectangle 21"/>
            <p:cNvSpPr>
              <a:spLocks noChangeArrowheads="1"/>
            </p:cNvSpPr>
            <p:nvPr/>
          </p:nvSpPr>
          <p:spPr bwMode="auto">
            <a:xfrm>
              <a:off x="1575" y="3543"/>
              <a:ext cx="2301"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Electronegativity Difference</a:t>
              </a:r>
            </a:p>
          </p:txBody>
        </p:sp>
      </p:gr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wipe(right)">
                                      <p:cBhvr>
                                        <p:cTn id="7" dur="500"/>
                                        <p:tgtEl>
                                          <p:spTgt spid="59395">
                                            <p:txEl>
                                              <p:pRg st="0" end="0"/>
                                            </p:txEl>
                                          </p:spTgt>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59395">
                                            <p:txEl>
                                              <p:pRg st="1" end="1"/>
                                            </p:txEl>
                                          </p:spTgt>
                                        </p:tgtEl>
                                        <p:attrNameLst>
                                          <p:attrName>style.visibility</p:attrName>
                                        </p:attrNameLst>
                                      </p:cBhvr>
                                      <p:to>
                                        <p:strVal val="visible"/>
                                      </p:to>
                                    </p:set>
                                    <p:animEffect transition="in" filter="wipe(right)">
                                      <p:cBhvr>
                                        <p:cTn id="10" dur="500"/>
                                        <p:tgtEl>
                                          <p:spTgt spid="5939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animEffect transition="in" filter="wipe(right)">
                                      <p:cBhvr>
                                        <p:cTn id="15" dur="500"/>
                                        <p:tgtEl>
                                          <p:spTgt spid="59395">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2" fill="hold" grpId="0" nodeType="clickEffect">
                                  <p:stCondLst>
                                    <p:cond delay="0"/>
                                  </p:stCondLst>
                                  <p:childTnLst>
                                    <p:set>
                                      <p:cBhvr>
                                        <p:cTn id="19" dur="1" fill="hold">
                                          <p:stCondLst>
                                            <p:cond delay="0"/>
                                          </p:stCondLst>
                                        </p:cTn>
                                        <p:tgtEl>
                                          <p:spTgt spid="59395">
                                            <p:txEl>
                                              <p:pRg st="3" end="3"/>
                                            </p:txEl>
                                          </p:spTgt>
                                        </p:tgtEl>
                                        <p:attrNameLst>
                                          <p:attrName>style.visibility</p:attrName>
                                        </p:attrNameLst>
                                      </p:cBhvr>
                                      <p:to>
                                        <p:strVal val="visible"/>
                                      </p:to>
                                    </p:set>
                                    <p:animEffect transition="in" filter="wipe(right)">
                                      <p:cBhvr>
                                        <p:cTn id="20" dur="500"/>
                                        <p:tgtEl>
                                          <p:spTgt spid="59395">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59395">
                                            <p:txEl>
                                              <p:pRg st="4" end="4"/>
                                            </p:txEl>
                                          </p:spTgt>
                                        </p:tgtEl>
                                        <p:attrNameLst>
                                          <p:attrName>style.visibility</p:attrName>
                                        </p:attrNameLst>
                                      </p:cBhvr>
                                      <p:to>
                                        <p:strVal val="visible"/>
                                      </p:to>
                                    </p:set>
                                    <p:animEffect transition="in" filter="wipe(right)">
                                      <p:cBhvr>
                                        <p:cTn id="25" dur="500"/>
                                        <p:tgtEl>
                                          <p:spTgt spid="593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1" descr="12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00" y="2038350"/>
            <a:ext cx="8964613"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Rectangle 3" hidden="1"/>
          <p:cNvSpPr>
            <a:spLocks noGrp="1" noChangeArrowheads="1"/>
          </p:cNvSpPr>
          <p:nvPr>
            <p:ph type="title"/>
          </p:nvPr>
        </p:nvSpPr>
        <p:spPr/>
        <p:txBody>
          <a:bodyPr/>
          <a:lstStyle/>
          <a:p>
            <a:endParaRPr lang="en-US" altLang="en-US" smtClean="0"/>
          </a:p>
        </p:txBody>
      </p:sp>
      <p:sp>
        <p:nvSpPr>
          <p:cNvPr id="57349" name="Text Box 5"/>
          <p:cNvSpPr txBox="1">
            <a:spLocks noChangeArrowheads="1"/>
          </p:cNvSpPr>
          <p:nvPr/>
        </p:nvSpPr>
        <p:spPr bwMode="auto">
          <a:xfrm>
            <a:off x="2971800" y="457200"/>
            <a:ext cx="3597275" cy="641350"/>
          </a:xfrm>
          <a:prstGeom prst="rect">
            <a:avLst/>
          </a:prstGeom>
          <a:solidFill>
            <a:srgbClr val="FFFF99"/>
          </a:solidFill>
          <a:ln w="9525">
            <a:noFill/>
            <a:miter lim="800000"/>
            <a:headEnd/>
            <a:tailEnd/>
          </a:ln>
          <a:effectLst/>
        </p:spPr>
        <p:txBody>
          <a:bodyPr>
            <a:spAutoFit/>
          </a:bodyPr>
          <a:lstStyle/>
          <a:p>
            <a:pPr>
              <a:defRPr/>
            </a:pPr>
            <a:r>
              <a:rPr lang="en-US" sz="3600" b="1">
                <a:solidFill>
                  <a:srgbClr val="339933"/>
                </a:solidFill>
                <a:effectLst>
                  <a:outerShdw blurRad="38100" dist="38100" dir="2700000" algn="tl">
                    <a:srgbClr val="000000"/>
                  </a:outerShdw>
                </a:effectLst>
                <a:latin typeface="Comic Sans MS" pitchFamily="66" charset="0"/>
              </a:rPr>
              <a:t>Chemical Bonds</a:t>
            </a:r>
            <a:r>
              <a:rPr lang="en-US"/>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0C0C0"/>
        </a:solidFill>
        <a:effectLst/>
      </p:bgPr>
    </p:bg>
    <p:spTree>
      <p:nvGrpSpPr>
        <p:cNvPr id="1" name=""/>
        <p:cNvGrpSpPr/>
        <p:nvPr/>
      </p:nvGrpSpPr>
      <p:grpSpPr>
        <a:xfrm>
          <a:off x="0" y="0"/>
          <a:ext cx="0" cy="0"/>
          <a:chOff x="0" y="0"/>
          <a:chExt cx="0" cy="0"/>
        </a:xfrm>
      </p:grpSpPr>
      <p:pic>
        <p:nvPicPr>
          <p:cNvPr id="7170" name="Picture1" descr="12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00" y="1824038"/>
            <a:ext cx="8964613" cy="305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hidden="1"/>
          <p:cNvSpPr>
            <a:spLocks noGrp="1" noChangeArrowheads="1"/>
          </p:cNvSpPr>
          <p:nvPr>
            <p:ph type="title"/>
          </p:nvPr>
        </p:nvSpPr>
        <p:spPr/>
        <p:txBody>
          <a:bodyPr/>
          <a:lstStyle/>
          <a:p>
            <a:endParaRPr lang="en-US" altLang="en-US" smtClean="0"/>
          </a:p>
        </p:txBody>
      </p:sp>
      <p:sp>
        <p:nvSpPr>
          <p:cNvPr id="59397" name="Text Box 5"/>
          <p:cNvSpPr txBox="1">
            <a:spLocks noChangeArrowheads="1"/>
          </p:cNvSpPr>
          <p:nvPr/>
        </p:nvSpPr>
        <p:spPr bwMode="auto">
          <a:xfrm>
            <a:off x="2895600" y="336550"/>
            <a:ext cx="3487738" cy="519113"/>
          </a:xfrm>
          <a:prstGeom prst="rect">
            <a:avLst/>
          </a:prstGeom>
          <a:solidFill>
            <a:srgbClr val="FFFF99"/>
          </a:solidFill>
          <a:ln w="9525">
            <a:noFill/>
            <a:miter lim="800000"/>
            <a:headEnd/>
            <a:tailEnd/>
          </a:ln>
          <a:effectLst/>
        </p:spPr>
        <p:txBody>
          <a:bodyPr wrap="none">
            <a:spAutoFit/>
          </a:bodyPr>
          <a:lstStyle/>
          <a:p>
            <a:pPr>
              <a:defRPr/>
            </a:pPr>
            <a:r>
              <a:rPr lang="en-US" sz="2800" b="1">
                <a:solidFill>
                  <a:srgbClr val="339933"/>
                </a:solidFill>
                <a:effectLst>
                  <a:outerShdw blurRad="38100" dist="38100" dir="2700000" algn="tl">
                    <a:srgbClr val="000000"/>
                  </a:outerShdw>
                </a:effectLst>
                <a:latin typeface="Comic Sans MS" pitchFamily="66" charset="0"/>
              </a:rPr>
              <a:t>METALLIC BONDS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686800" cy="6407150"/>
          </a:xfrm>
          <a:prstGeom prst="rect">
            <a:avLst/>
          </a:prstGeom>
          <a:noFill/>
        </p:spPr>
        <p:txBody>
          <a:bodyPr>
            <a:spAutoFit/>
          </a:bodyPr>
          <a:lstStyle/>
          <a:p>
            <a:pPr algn="ctr">
              <a:lnSpc>
                <a:spcPct val="90000"/>
              </a:lnSpc>
              <a:defRPr/>
            </a:pPr>
            <a:r>
              <a:rPr lang="en-US" sz="3600" b="1" i="1" dirty="0">
                <a:solidFill>
                  <a:srgbClr val="0070C0"/>
                </a:solidFill>
                <a:effectLst>
                  <a:outerShdw blurRad="38100" dist="38100" dir="2700000" algn="tl">
                    <a:srgbClr val="000000">
                      <a:alpha val="43137"/>
                    </a:srgbClr>
                  </a:outerShdw>
                </a:effectLst>
                <a:latin typeface="Arial" pitchFamily="34" charset="0"/>
                <a:cs typeface="Arial" pitchFamily="34" charset="0"/>
              </a:rPr>
              <a:t>Metallic Bonds</a:t>
            </a:r>
          </a:p>
          <a:p>
            <a:pPr>
              <a:lnSpc>
                <a:spcPct val="90000"/>
              </a:lnSpc>
              <a:defRPr/>
            </a:pPr>
            <a:endParaRPr lang="en-US" sz="2800" b="1" dirty="0">
              <a:latin typeface="Arial" pitchFamily="34" charset="0"/>
              <a:cs typeface="Arial" pitchFamily="34" charset="0"/>
            </a:endParaRPr>
          </a:p>
          <a:p>
            <a:pPr>
              <a:lnSpc>
                <a:spcPct val="90000"/>
              </a:lnSpc>
              <a:buFont typeface="Arial" pitchFamily="34" charset="0"/>
              <a:buChar char="•"/>
              <a:defRPr/>
            </a:pPr>
            <a:r>
              <a:rPr lang="en-US" sz="2800" b="1" dirty="0">
                <a:latin typeface="Arial" pitchFamily="34" charset="0"/>
                <a:cs typeface="Arial" pitchFamily="34" charset="0"/>
              </a:rPr>
              <a:t>low ionization energy of metals allows them to lose electrons easily</a:t>
            </a:r>
          </a:p>
          <a:p>
            <a:pPr>
              <a:lnSpc>
                <a:spcPct val="90000"/>
              </a:lnSpc>
              <a:buFont typeface="Arial" pitchFamily="34" charset="0"/>
              <a:buChar char="•"/>
              <a:defRPr/>
            </a:pPr>
            <a:endParaRPr lang="en-US" sz="2800" b="1" dirty="0">
              <a:latin typeface="Arial" pitchFamily="34" charset="0"/>
              <a:cs typeface="Arial" pitchFamily="34" charset="0"/>
            </a:endParaRPr>
          </a:p>
          <a:p>
            <a:pPr>
              <a:lnSpc>
                <a:spcPct val="90000"/>
              </a:lnSpc>
              <a:buFont typeface="Arial" pitchFamily="34" charset="0"/>
              <a:buChar char="•"/>
              <a:defRPr/>
            </a:pPr>
            <a:r>
              <a:rPr lang="en-US" sz="2800" b="1" dirty="0">
                <a:latin typeface="Arial" pitchFamily="34" charset="0"/>
                <a:cs typeface="Arial" pitchFamily="34" charset="0"/>
              </a:rPr>
              <a:t>the simplest theory of metallic bonding involves the metals atoms releasing their valence electrons to be shared by all to atoms/ions in the metal</a:t>
            </a:r>
          </a:p>
          <a:p>
            <a:pPr lvl="1">
              <a:lnSpc>
                <a:spcPct val="90000"/>
              </a:lnSpc>
              <a:defRPr/>
            </a:pPr>
            <a:r>
              <a:rPr lang="en-US" sz="2800" b="1" dirty="0">
                <a:latin typeface="Arial" pitchFamily="34" charset="0"/>
                <a:cs typeface="Arial" pitchFamily="34" charset="0"/>
              </a:rPr>
              <a:t>-   an organization of metal </a:t>
            </a:r>
            <a:r>
              <a:rPr lang="en-US" sz="2800" b="1" dirty="0" err="1">
                <a:latin typeface="Arial" pitchFamily="34" charset="0"/>
                <a:cs typeface="Arial" pitchFamily="34" charset="0"/>
              </a:rPr>
              <a:t>cation</a:t>
            </a:r>
            <a:r>
              <a:rPr lang="en-US" sz="2800" b="1" dirty="0">
                <a:latin typeface="Arial" pitchFamily="34" charset="0"/>
                <a:cs typeface="Arial" pitchFamily="34" charset="0"/>
              </a:rPr>
              <a:t> islands in a sea of electrons</a:t>
            </a:r>
          </a:p>
          <a:p>
            <a:pPr lvl="1">
              <a:lnSpc>
                <a:spcPct val="90000"/>
              </a:lnSpc>
              <a:buFontTx/>
              <a:buChar char="-"/>
              <a:defRPr/>
            </a:pPr>
            <a:r>
              <a:rPr lang="en-US" sz="2800" b="1" dirty="0">
                <a:latin typeface="Arial" pitchFamily="34" charset="0"/>
                <a:cs typeface="Arial" pitchFamily="34" charset="0"/>
              </a:rPr>
              <a:t>  electrons delocalized throughout the metal structure</a:t>
            </a:r>
          </a:p>
          <a:p>
            <a:pPr lvl="1">
              <a:lnSpc>
                <a:spcPct val="90000"/>
              </a:lnSpc>
              <a:buFontTx/>
              <a:buChar char="-"/>
              <a:defRPr/>
            </a:pPr>
            <a:endParaRPr lang="en-US" sz="2800" b="1" dirty="0">
              <a:latin typeface="Arial" pitchFamily="34" charset="0"/>
              <a:cs typeface="Arial" pitchFamily="34" charset="0"/>
            </a:endParaRPr>
          </a:p>
          <a:p>
            <a:pPr>
              <a:lnSpc>
                <a:spcPct val="90000"/>
              </a:lnSpc>
              <a:buFont typeface="Arial" pitchFamily="34" charset="0"/>
              <a:buChar char="•"/>
              <a:defRPr/>
            </a:pPr>
            <a:r>
              <a:rPr lang="en-US" sz="2800" b="1" dirty="0">
                <a:latin typeface="Arial" pitchFamily="34" charset="0"/>
                <a:cs typeface="Arial" pitchFamily="34" charset="0"/>
              </a:rPr>
              <a:t>bonding results from attraction of </a:t>
            </a:r>
            <a:r>
              <a:rPr lang="en-US" sz="2800" b="1" dirty="0" err="1">
                <a:latin typeface="Arial" pitchFamily="34" charset="0"/>
                <a:cs typeface="Arial" pitchFamily="34" charset="0"/>
              </a:rPr>
              <a:t>cation</a:t>
            </a:r>
            <a:r>
              <a:rPr lang="en-US" sz="2800" b="1" dirty="0">
                <a:latin typeface="Arial" pitchFamily="34" charset="0"/>
                <a:cs typeface="Arial" pitchFamily="34" charset="0"/>
              </a:rPr>
              <a:t> for the delocalized electrons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686800" cy="6038850"/>
          </a:xfrm>
          <a:prstGeom prst="rect">
            <a:avLst/>
          </a:prstGeom>
          <a:noFill/>
        </p:spPr>
        <p:txBody>
          <a:bodyPr>
            <a:spAutoFit/>
          </a:bodyPr>
          <a:lstStyle/>
          <a:p>
            <a:pPr algn="ctr">
              <a:lnSpc>
                <a:spcPct val="90000"/>
              </a:lnSpc>
              <a:defRPr/>
            </a:pPr>
            <a:r>
              <a:rPr lang="en-US" sz="3600" b="1" i="1" dirty="0">
                <a:solidFill>
                  <a:srgbClr val="0070C0"/>
                </a:solidFill>
                <a:effectLst>
                  <a:outerShdw blurRad="38100" dist="38100" dir="2700000" algn="tl">
                    <a:srgbClr val="000000">
                      <a:alpha val="43137"/>
                    </a:srgbClr>
                  </a:outerShdw>
                </a:effectLst>
                <a:latin typeface="Arial" pitchFamily="34" charset="0"/>
                <a:cs typeface="Arial" pitchFamily="34" charset="0"/>
              </a:rPr>
              <a:t>Metallic Bonds</a:t>
            </a:r>
          </a:p>
          <a:p>
            <a:pPr>
              <a:lnSpc>
                <a:spcPct val="90000"/>
              </a:lnSpc>
              <a:defRPr/>
            </a:pPr>
            <a:endParaRPr lang="en-US" sz="1200" b="1" dirty="0">
              <a:latin typeface="Arial" pitchFamily="34" charset="0"/>
              <a:cs typeface="Arial" pitchFamily="34" charset="0"/>
            </a:endParaRPr>
          </a:p>
          <a:p>
            <a:pPr>
              <a:lnSpc>
                <a:spcPct val="90000"/>
              </a:lnSpc>
              <a:buFont typeface="Arial" pitchFamily="34" charset="0"/>
              <a:buChar char="•"/>
              <a:defRPr/>
            </a:pPr>
            <a:r>
              <a:rPr lang="en-US" sz="2800" b="1" dirty="0">
                <a:latin typeface="Arial" pitchFamily="34" charset="0"/>
                <a:cs typeface="Arial" pitchFamily="34" charset="0"/>
              </a:rPr>
              <a:t>metallic solids conduct electricity &amp; heat</a:t>
            </a:r>
          </a:p>
          <a:p>
            <a:pPr>
              <a:lnSpc>
                <a:spcPct val="90000"/>
              </a:lnSpc>
              <a:buFont typeface="Arial" pitchFamily="34" charset="0"/>
              <a:buChar char="•"/>
              <a:defRPr/>
            </a:pPr>
            <a:endParaRPr lang="en-US" sz="1400" b="1" dirty="0">
              <a:latin typeface="Arial" pitchFamily="34" charset="0"/>
              <a:cs typeface="Arial" pitchFamily="34" charset="0"/>
            </a:endParaRPr>
          </a:p>
          <a:p>
            <a:pPr>
              <a:lnSpc>
                <a:spcPct val="90000"/>
              </a:lnSpc>
              <a:buFont typeface="Arial" pitchFamily="34" charset="0"/>
              <a:buChar char="•"/>
              <a:defRPr/>
            </a:pPr>
            <a:r>
              <a:rPr lang="en-US" sz="2800" b="1" dirty="0">
                <a:latin typeface="Arial" pitchFamily="34" charset="0"/>
                <a:cs typeface="Arial" pitchFamily="34" charset="0"/>
              </a:rPr>
              <a:t>as temperature increases, electrical conductivity decreases</a:t>
            </a:r>
          </a:p>
          <a:p>
            <a:pPr>
              <a:lnSpc>
                <a:spcPct val="90000"/>
              </a:lnSpc>
              <a:buFont typeface="Arial" pitchFamily="34" charset="0"/>
              <a:buChar char="•"/>
              <a:defRPr/>
            </a:pPr>
            <a:endParaRPr lang="en-US" sz="1400" b="1" dirty="0">
              <a:latin typeface="Arial" pitchFamily="34" charset="0"/>
              <a:cs typeface="Arial" pitchFamily="34" charset="0"/>
            </a:endParaRPr>
          </a:p>
          <a:p>
            <a:pPr>
              <a:buFont typeface="Arial" pitchFamily="34" charset="0"/>
              <a:buChar char="•"/>
              <a:defRPr/>
            </a:pPr>
            <a:r>
              <a:rPr lang="en-US" sz="2800" b="1" dirty="0">
                <a:latin typeface="Arial" pitchFamily="34" charset="0"/>
                <a:cs typeface="Arial" pitchFamily="34" charset="0"/>
              </a:rPr>
              <a:t>metallic solids reflect light</a:t>
            </a:r>
          </a:p>
          <a:p>
            <a:pPr>
              <a:defRPr/>
            </a:pPr>
            <a:endParaRPr lang="en-US" sz="1400" b="1" dirty="0">
              <a:latin typeface="Arial" pitchFamily="34" charset="0"/>
              <a:cs typeface="Arial" pitchFamily="34" charset="0"/>
            </a:endParaRPr>
          </a:p>
          <a:p>
            <a:pPr>
              <a:buFont typeface="Arial" pitchFamily="34" charset="0"/>
              <a:buChar char="•"/>
              <a:defRPr/>
            </a:pPr>
            <a:r>
              <a:rPr lang="en-US" sz="2800" b="1" dirty="0">
                <a:latin typeface="Arial" pitchFamily="34" charset="0"/>
                <a:cs typeface="Arial" pitchFamily="34" charset="0"/>
              </a:rPr>
              <a:t>metallic solids are malleable and ductile</a:t>
            </a:r>
          </a:p>
          <a:p>
            <a:pPr>
              <a:buFont typeface="Arial" pitchFamily="34" charset="0"/>
              <a:buChar char="•"/>
              <a:defRPr/>
            </a:pPr>
            <a:endParaRPr lang="en-US" sz="1400" b="1" dirty="0">
              <a:latin typeface="Arial" pitchFamily="34" charset="0"/>
              <a:cs typeface="Arial" pitchFamily="34" charset="0"/>
            </a:endParaRPr>
          </a:p>
          <a:p>
            <a:pPr>
              <a:lnSpc>
                <a:spcPct val="80000"/>
              </a:lnSpc>
              <a:buFont typeface="Arial" pitchFamily="34" charset="0"/>
              <a:buChar char="•"/>
              <a:defRPr/>
            </a:pPr>
            <a:r>
              <a:rPr lang="en-US" sz="2800" b="1" dirty="0">
                <a:latin typeface="Arial" pitchFamily="34" charset="0"/>
                <a:cs typeface="Arial" pitchFamily="34" charset="0"/>
              </a:rPr>
              <a:t>metals generally have high melting points and boiling points</a:t>
            </a:r>
          </a:p>
          <a:p>
            <a:pPr>
              <a:lnSpc>
                <a:spcPct val="80000"/>
              </a:lnSpc>
              <a:buFont typeface="Arial" pitchFamily="34" charset="0"/>
              <a:buChar char="•"/>
              <a:defRPr/>
            </a:pPr>
            <a:endParaRPr lang="en-US" sz="2800" b="1" dirty="0">
              <a:latin typeface="Arial" pitchFamily="34" charset="0"/>
              <a:cs typeface="Arial" pitchFamily="34" charset="0"/>
            </a:endParaRPr>
          </a:p>
          <a:p>
            <a:pPr lvl="1">
              <a:lnSpc>
                <a:spcPct val="80000"/>
              </a:lnSpc>
              <a:defRPr/>
            </a:pPr>
            <a:r>
              <a:rPr lang="en-US" b="1" dirty="0">
                <a:latin typeface="Arial" pitchFamily="34" charset="0"/>
                <a:cs typeface="Arial" pitchFamily="34" charset="0"/>
              </a:rPr>
              <a:t>- all but Hg are solids at room temperature</a:t>
            </a:r>
          </a:p>
          <a:p>
            <a:pPr>
              <a:defRPr/>
            </a:pPr>
            <a:r>
              <a:rPr lang="en-US" b="1" dirty="0">
                <a:latin typeface="Arial" pitchFamily="34" charset="0"/>
                <a:cs typeface="Arial" pitchFamily="34" charset="0"/>
              </a:rPr>
              <a:t>      - melting points generally increase to right across </a:t>
            </a:r>
          </a:p>
          <a:p>
            <a:pPr>
              <a:defRPr/>
            </a:pPr>
            <a:r>
              <a:rPr lang="en-US" b="1" dirty="0">
                <a:latin typeface="Arial" pitchFamily="34" charset="0"/>
                <a:cs typeface="Arial" pitchFamily="34" charset="0"/>
              </a:rPr>
              <a:t>        period</a:t>
            </a:r>
          </a:p>
          <a:p>
            <a:pPr>
              <a:defRPr/>
            </a:pPr>
            <a:r>
              <a:rPr lang="en-US" b="1" dirty="0">
                <a:latin typeface="Arial" pitchFamily="34" charset="0"/>
                <a:cs typeface="Arial" pitchFamily="34" charset="0"/>
              </a:rPr>
              <a:t>     - melting points generally decrease down column</a:t>
            </a:r>
            <a:endParaRPr lang="en-US" b="1" dirty="0">
              <a:solidFill>
                <a:schemeClr val="hlink"/>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FBFB7B38-67E4-4D32-9155-3F3363C5C631}" type="slidenum">
              <a:rPr lang="en-US" altLang="en-US" sz="1400"/>
              <a:pPr algn="ctr"/>
              <a:t>8</a:t>
            </a:fld>
            <a:endParaRPr lang="en-US" altLang="en-US" sz="1400"/>
          </a:p>
        </p:txBody>
      </p:sp>
      <p:sp>
        <p:nvSpPr>
          <p:cNvPr id="10243" name="Rectangle 2"/>
          <p:cNvSpPr>
            <a:spLocks noGrp="1" noChangeArrowheads="1"/>
          </p:cNvSpPr>
          <p:nvPr>
            <p:ph type="title"/>
          </p:nvPr>
        </p:nvSpPr>
        <p:spPr>
          <a:xfrm>
            <a:off x="685800" y="381000"/>
            <a:ext cx="7772400" cy="1143000"/>
          </a:xfrm>
        </p:spPr>
        <p:txBody>
          <a:bodyPr/>
          <a:lstStyle/>
          <a:p>
            <a:r>
              <a:rPr lang="en-US" altLang="en-US" smtClean="0">
                <a:hlinkClick r:id="rId3" action="ppaction://hlinksldjump"/>
              </a:rPr>
              <a:t>Why Do Atoms Bond?</a:t>
            </a:r>
            <a:endParaRPr lang="en-US" altLang="en-US" smtClean="0"/>
          </a:p>
        </p:txBody>
      </p:sp>
      <p:sp>
        <p:nvSpPr>
          <p:cNvPr id="10244" name="Rectangle 3"/>
          <p:cNvSpPr>
            <a:spLocks noGrp="1" noChangeArrowheads="1"/>
          </p:cNvSpPr>
          <p:nvPr>
            <p:ph type="body" idx="1"/>
          </p:nvPr>
        </p:nvSpPr>
        <p:spPr>
          <a:xfrm>
            <a:off x="228600" y="1371600"/>
            <a:ext cx="8610600" cy="5181600"/>
          </a:xfrm>
        </p:spPr>
        <p:txBody>
          <a:bodyPr/>
          <a:lstStyle/>
          <a:p>
            <a:pPr>
              <a:lnSpc>
                <a:spcPct val="90000"/>
              </a:lnSpc>
            </a:pPr>
            <a:r>
              <a:rPr lang="en-US" altLang="en-US" b="1" smtClean="0">
                <a:latin typeface="Arial" panose="020B0604020202020204" pitchFamily="34" charset="0"/>
                <a:cs typeface="Arial" panose="020B0604020202020204" pitchFamily="34" charset="0"/>
              </a:rPr>
              <a:t>processes are spontaneous if they result in a system with lower potential energy</a:t>
            </a:r>
          </a:p>
          <a:p>
            <a:pPr>
              <a:lnSpc>
                <a:spcPct val="90000"/>
              </a:lnSpc>
            </a:pPr>
            <a:r>
              <a:rPr lang="en-US" altLang="en-US" b="1" smtClean="0">
                <a:latin typeface="Arial" panose="020B0604020202020204" pitchFamily="34" charset="0"/>
                <a:cs typeface="Arial" panose="020B0604020202020204" pitchFamily="34" charset="0"/>
              </a:rPr>
              <a:t>chemical bonds form because they lower the potential energy between the charged particles that compose atoms</a:t>
            </a:r>
          </a:p>
          <a:p>
            <a:pPr>
              <a:lnSpc>
                <a:spcPct val="90000"/>
              </a:lnSpc>
            </a:pPr>
            <a:r>
              <a:rPr lang="en-US" altLang="en-US" b="1" smtClean="0">
                <a:latin typeface="Arial" panose="020B0604020202020204" pitchFamily="34" charset="0"/>
                <a:cs typeface="Arial" panose="020B0604020202020204" pitchFamily="34" charset="0"/>
              </a:rPr>
              <a:t>the potential energy between charged particles is directly proportional to the product of the charges</a:t>
            </a:r>
          </a:p>
          <a:p>
            <a:pPr>
              <a:lnSpc>
                <a:spcPct val="90000"/>
              </a:lnSpc>
            </a:pPr>
            <a:r>
              <a:rPr lang="en-US" altLang="en-US" b="1" smtClean="0">
                <a:latin typeface="Arial" panose="020B0604020202020204" pitchFamily="34" charset="0"/>
                <a:cs typeface="Arial" panose="020B0604020202020204" pitchFamily="34" charset="0"/>
              </a:rPr>
              <a:t>the potential energy between charged particles is inversely proportional to the distance between the charges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D059B8EB-6FD9-48B1-B46D-0DC84AF6F357}" type="slidenum">
              <a:rPr lang="en-US" altLang="en-US" sz="1400"/>
              <a:pPr algn="ctr"/>
              <a:t>9</a:t>
            </a:fld>
            <a:endParaRPr lang="en-US" altLang="en-US" sz="1400"/>
          </a:p>
        </p:txBody>
      </p:sp>
      <p:sp>
        <p:nvSpPr>
          <p:cNvPr id="11267" name="Rectangle 4"/>
          <p:cNvSpPr>
            <a:spLocks noGrp="1" noChangeArrowheads="1"/>
          </p:cNvSpPr>
          <p:nvPr>
            <p:ph type="title"/>
          </p:nvPr>
        </p:nvSpPr>
        <p:spPr>
          <a:xfrm>
            <a:off x="457200" y="304800"/>
            <a:ext cx="8305800" cy="1143000"/>
          </a:xfrm>
        </p:spPr>
        <p:txBody>
          <a:bodyPr/>
          <a:lstStyle/>
          <a:p>
            <a:r>
              <a:rPr lang="en-US" altLang="en-US" sz="3200" b="1" smtClean="0">
                <a:hlinkClick r:id="rId3" action="ppaction://hlinksldjump"/>
              </a:rPr>
              <a:t>Potential Energy Between Charged Particles</a:t>
            </a:r>
            <a:endParaRPr lang="en-US" altLang="en-US" sz="3200" b="1" smtClean="0"/>
          </a:p>
        </p:txBody>
      </p:sp>
      <p:grpSp>
        <p:nvGrpSpPr>
          <p:cNvPr id="2" name="Group 7"/>
          <p:cNvGrpSpPr>
            <a:grpSpLocks/>
          </p:cNvGrpSpPr>
          <p:nvPr/>
        </p:nvGrpSpPr>
        <p:grpSpPr bwMode="auto">
          <a:xfrm>
            <a:off x="1066800" y="1981200"/>
            <a:ext cx="7620000" cy="3978275"/>
            <a:chOff x="672" y="1248"/>
            <a:chExt cx="4800" cy="2506"/>
          </a:xfrm>
        </p:grpSpPr>
        <p:pic>
          <p:nvPicPr>
            <p:cNvPr id="11272" name="Picture 5" descr="09_0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1248"/>
              <a:ext cx="2832" cy="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3" name="Text Box 6"/>
            <p:cNvSpPr txBox="1">
              <a:spLocks noChangeArrowheads="1"/>
            </p:cNvSpPr>
            <p:nvPr/>
          </p:nvSpPr>
          <p:spPr bwMode="auto">
            <a:xfrm>
              <a:off x="3552" y="1440"/>
              <a:ext cx="1920" cy="1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The repulsion between like-charged particles increases as the particles get closer together.  To bring them closer requires the addition of more energy.</a:t>
              </a:r>
            </a:p>
          </p:txBody>
        </p:sp>
      </p:grpSp>
      <p:grpSp>
        <p:nvGrpSpPr>
          <p:cNvPr id="3" name="Group 10"/>
          <p:cNvGrpSpPr>
            <a:grpSpLocks/>
          </p:cNvGrpSpPr>
          <p:nvPr/>
        </p:nvGrpSpPr>
        <p:grpSpPr bwMode="auto">
          <a:xfrm>
            <a:off x="762000" y="1905000"/>
            <a:ext cx="7924800" cy="4114800"/>
            <a:chOff x="480" y="1200"/>
            <a:chExt cx="4992" cy="2592"/>
          </a:xfrm>
        </p:grpSpPr>
        <p:pic>
          <p:nvPicPr>
            <p:cNvPr id="11270" name="Picture 8" descr="09_0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 y="1200"/>
              <a:ext cx="3072" cy="2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Text Box 9"/>
            <p:cNvSpPr txBox="1">
              <a:spLocks noChangeArrowheads="1"/>
            </p:cNvSpPr>
            <p:nvPr/>
          </p:nvSpPr>
          <p:spPr bwMode="auto">
            <a:xfrm>
              <a:off x="3552" y="1440"/>
              <a:ext cx="1920" cy="1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The attraction between opposite-charged particles increases as the particles get closer together.  Bringing them closer lowers the potential energy of the system.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9"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ssolv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2938</Words>
  <Application>Microsoft Office PowerPoint</Application>
  <PresentationFormat>On-screen Show (4:3)</PresentationFormat>
  <Paragraphs>436</Paragraphs>
  <Slides>43</Slides>
  <Notes>41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43</vt:i4>
      </vt:variant>
    </vt:vector>
  </HeadingPairs>
  <TitlesOfParts>
    <vt:vector size="54" baseType="lpstr">
      <vt:lpstr>Times New Roman</vt:lpstr>
      <vt:lpstr>Arial</vt:lpstr>
      <vt:lpstr>Comic Sans MS</vt:lpstr>
      <vt:lpstr>Rockwell Extra Bold</vt:lpstr>
      <vt:lpstr>Symbol</vt:lpstr>
      <vt:lpstr>Wingdings</vt:lpstr>
      <vt:lpstr>MS PGothic</vt:lpstr>
      <vt:lpstr>Symbol Set SWA</vt:lpstr>
      <vt:lpstr>Default Design</vt:lpstr>
      <vt:lpstr>Microsoft Equation 3.0</vt:lpstr>
      <vt:lpstr>Equation</vt:lpstr>
      <vt:lpstr>PowerPoint Presentation</vt:lpstr>
      <vt:lpstr>PowerPoint Presentation</vt:lpstr>
      <vt:lpstr>PowerPoint Presentation</vt:lpstr>
      <vt:lpstr>Types of Bonding</vt:lpstr>
      <vt:lpstr>PowerPoint Presentation</vt:lpstr>
      <vt:lpstr>PowerPoint Presentation</vt:lpstr>
      <vt:lpstr>PowerPoint Presentation</vt:lpstr>
      <vt:lpstr>Why Do Atoms Bond?</vt:lpstr>
      <vt:lpstr>Potential Energy Between Charged Particles</vt:lpstr>
      <vt:lpstr>Bonding</vt:lpstr>
      <vt:lpstr>PowerPoint Presentation</vt:lpstr>
      <vt:lpstr>PowerPoint Presentation</vt:lpstr>
      <vt:lpstr>PowerPoint Presentation</vt:lpstr>
      <vt:lpstr>PowerPoint Presentation</vt:lpstr>
      <vt:lpstr>Potential Energy Between Charged Particles</vt:lpstr>
      <vt:lpstr>PowerPoint Presentation</vt:lpstr>
      <vt:lpstr>PowerPoint Presentation</vt:lpstr>
      <vt:lpstr>Lattice Energy</vt:lpstr>
      <vt:lpstr>Lattice Energy (2 of 2)</vt:lpstr>
      <vt:lpstr>Trends in Lattice Energy</vt:lpstr>
      <vt:lpstr>PowerPoint Presentation</vt:lpstr>
      <vt:lpstr>PowerPoint Presentation</vt:lpstr>
      <vt:lpstr>Example 9.2 – Order the following ionic compounds in order of increasing magnitude of  lattice energy. CaO, KBr, KCl, SrO</vt:lpstr>
      <vt:lpstr>Born-Haber Cycle</vt:lpstr>
      <vt:lpstr>Born-Haber Cycle for NaCl</vt:lpstr>
      <vt:lpstr>Born-Haber cycle for NaCl</vt:lpstr>
      <vt:lpstr>Born-Haber cycle for NaCl</vt:lpstr>
      <vt:lpstr>Practice - Given the Information Below, Determine the Lattice Energy of MgCl2</vt:lpstr>
      <vt:lpstr>Practice - Given the Information Below, Determine the Lattice Energy of MgCl2</vt:lpstr>
      <vt:lpstr>PowerPoint Presentation</vt:lpstr>
      <vt:lpstr>PowerPoint Presentation</vt:lpstr>
      <vt:lpstr>PowerPoint Presentation</vt:lpstr>
      <vt:lpstr>PowerPoint Presentation</vt:lpstr>
      <vt:lpstr>PowerPoint Presentation</vt:lpstr>
      <vt:lpstr>Potential Energy Diagram</vt:lpstr>
      <vt:lpstr>PowerPoint Presentation</vt:lpstr>
      <vt:lpstr>BOND LENGTH</vt:lpstr>
      <vt:lpstr>BOND ORDER</vt:lpstr>
      <vt:lpstr>DIPOLE MOMENT &amp; POLARITY</vt:lpstr>
      <vt:lpstr>POLARITY OF A BOND</vt:lpstr>
      <vt:lpstr>PowerPoint Presentation</vt:lpstr>
      <vt:lpstr>Electronegativity and Bond Polarity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terry boan</dc:creator>
  <cp:lastModifiedBy>Boan, Terry A</cp:lastModifiedBy>
  <cp:revision>77</cp:revision>
  <dcterms:created xsi:type="dcterms:W3CDTF">2005-09-04T02:09:32Z</dcterms:created>
  <dcterms:modified xsi:type="dcterms:W3CDTF">2020-06-04T20:17:36Z</dcterms:modified>
</cp:coreProperties>
</file>