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sldIdLst>
    <p:sldId id="325" r:id="rId2"/>
    <p:sldId id="283" r:id="rId3"/>
    <p:sldId id="284" r:id="rId4"/>
    <p:sldId id="290" r:id="rId5"/>
    <p:sldId id="296" r:id="rId6"/>
    <p:sldId id="297" r:id="rId7"/>
    <p:sldId id="292" r:id="rId8"/>
    <p:sldId id="303" r:id="rId9"/>
    <p:sldId id="302" r:id="rId10"/>
    <p:sldId id="274" r:id="rId11"/>
    <p:sldId id="310" r:id="rId12"/>
    <p:sldId id="311" r:id="rId13"/>
    <p:sldId id="293" r:id="rId14"/>
    <p:sldId id="294" r:id="rId15"/>
    <p:sldId id="287" r:id="rId16"/>
    <p:sldId id="295" r:id="rId17"/>
    <p:sldId id="282" r:id="rId18"/>
    <p:sldId id="299" r:id="rId19"/>
    <p:sldId id="306" r:id="rId20"/>
    <p:sldId id="298" r:id="rId21"/>
    <p:sldId id="307" r:id="rId22"/>
    <p:sldId id="305" r:id="rId23"/>
    <p:sldId id="300" r:id="rId24"/>
    <p:sldId id="301" r:id="rId25"/>
    <p:sldId id="276" r:id="rId26"/>
    <p:sldId id="291" r:id="rId27"/>
    <p:sldId id="324" r:id="rId28"/>
    <p:sldId id="308" r:id="rId29"/>
    <p:sldId id="275" r:id="rId30"/>
    <p:sldId id="279" r:id="rId31"/>
    <p:sldId id="312" r:id="rId32"/>
    <p:sldId id="313" r:id="rId33"/>
    <p:sldId id="314" r:id="rId34"/>
    <p:sldId id="315" r:id="rId35"/>
    <p:sldId id="316" r:id="rId36"/>
    <p:sldId id="317" r:id="rId37"/>
    <p:sldId id="318" r:id="rId38"/>
    <p:sldId id="319" r:id="rId39"/>
    <p:sldId id="320" r:id="rId40"/>
    <p:sldId id="321" r:id="rId41"/>
    <p:sldId id="304" r:id="rId42"/>
    <p:sldId id="322" r:id="rId43"/>
    <p:sldId id="280" r:id="rId44"/>
    <p:sldId id="323" r:id="rId45"/>
    <p:sldId id="326" r:id="rId46"/>
    <p:sldId id="327" r:id="rId47"/>
    <p:sldId id="328" r:id="rId48"/>
    <p:sldId id="329" r:id="rId49"/>
    <p:sldId id="330" r:id="rId50"/>
    <p:sldId id="331" r:id="rId51"/>
    <p:sldId id="332" r:id="rId52"/>
    <p:sldId id="333" r:id="rId53"/>
    <p:sldId id="281"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3300"/>
    <a:srgbClr val="800080"/>
    <a:srgbClr val="9900FF"/>
    <a:srgbClr val="008000"/>
    <a:srgbClr val="FFFF00"/>
    <a:srgbClr val="0033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68" d="100"/>
          <a:sy n="68" d="100"/>
        </p:scale>
        <p:origin x="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D4EEDD0-3574-4B02-BCA7-57C0797DE584}" type="datetimeFigureOut">
              <a:rPr lang="en-US"/>
              <a:pPr>
                <a:defRPr/>
              </a:pPr>
              <a:t>6/4/2020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CA16DD3-4ED5-4ABF-A501-E644A2775A5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2ECA4B-4C42-40F4-BA53-BB5B497D9491}" type="slidenum">
              <a:rPr lang="en-US" altLang="en-US" sz="120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0BFD2B-97FB-4276-AB07-FFDE990E1C0E}" type="slidenum">
              <a:rPr lang="en-US" altLang="en-US" sz="1200"/>
              <a:pPr/>
              <a:t>14</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CE1725-B1DF-409D-8672-7D2567EF1D18}" type="slidenum">
              <a:rPr lang="en-US" altLang="en-US" sz="1200"/>
              <a:pPr/>
              <a:t>15</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66AFF2-5268-402F-B481-250F0F9ABD76}" type="slidenum">
              <a:rPr lang="en-US" altLang="en-US" sz="1200"/>
              <a:pPr/>
              <a:t>17</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69F8A5-65DD-4E64-90EA-E884C5C413F2}" type="slidenum">
              <a:rPr lang="en-US" altLang="en-US" sz="1200"/>
              <a:pPr/>
              <a:t>18</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3A8AFD-42DB-469D-8D4B-E5F528CF770E}" type="slidenum">
              <a:rPr lang="en-US" altLang="en-US" sz="1200"/>
              <a:pPr/>
              <a:t>23</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A875FF-8E0F-4B19-84F2-A70271FBB58B}" type="slidenum">
              <a:rPr lang="en-US" altLang="en-US" sz="1200"/>
              <a:pPr/>
              <a:t>24</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3714EE-55E9-4EEE-BCFB-617D07B527BF}" type="slidenum">
              <a:rPr lang="en-US" altLang="en-US" sz="1200"/>
              <a:pPr/>
              <a:t>25</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D58031-6B4B-4B7F-B62B-9E10700A28BC}" type="slidenum">
              <a:rPr lang="en-US" altLang="en-US" sz="1200"/>
              <a:pPr/>
              <a:t>26</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3CBD21-1A19-48C3-95FB-F81038192AC7}" type="slidenum">
              <a:rPr lang="en-US" altLang="en-US" sz="1200"/>
              <a:pPr/>
              <a:t>29</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119D383-1059-43A2-A6A9-97CB76FF8025}" type="slidenum">
              <a:rPr lang="en-US" altLang="en-US" sz="1200"/>
              <a:pPr/>
              <a:t>30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274AEF-AEEF-4026-9F6C-13368C6F2FB0}" type="slidenum">
              <a:rPr lang="en-US" altLang="en-US" sz="1200"/>
              <a:pPr/>
              <a:t>3</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798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200" smtClean="0"/>
          </a:p>
        </p:txBody>
      </p:sp>
      <p:sp>
        <p:nvSpPr>
          <p:cNvPr id="798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366B9D-7237-44B3-B32E-336987B98934}" type="slidenum">
              <a:rPr lang="en-US" altLang="en-US" sz="1200"/>
              <a:pPr/>
              <a:t>35</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86B973-9EEF-4AA7-A745-E72187CC8CE8}" type="slidenum">
              <a:rPr lang="en-US" altLang="en-US" sz="1200"/>
              <a:pPr/>
              <a:t>41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8749EC-FC82-4E72-AEC5-A1C2B1E89E72}" type="slidenum">
              <a:rPr lang="en-US" altLang="en-US" sz="1200"/>
              <a:pPr/>
              <a:t>43</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C235436-DE57-4FB0-ACD9-08C523447C51}" type="slidenum">
              <a:rPr lang="en-US" altLang="en-US" sz="1200">
                <a:latin typeface="Arial" panose="020B0604020202020204" pitchFamily="34" charset="0"/>
                <a:ea typeface="MS PGothic" panose="020B0600070205080204" pitchFamily="34" charset="-128"/>
              </a:rPr>
              <a:pPr/>
              <a:t>45</a:t>
            </a:fld>
            <a:endParaRPr lang="en-US" altLang="en-US" sz="1200">
              <a:latin typeface="Arial" panose="020B0604020202020204" pitchFamily="34" charset="0"/>
              <a:ea typeface="MS PGothic" panose="020B0600070205080204" pitchFamily="34" charset="-128"/>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70A52C-11E3-40EF-97E4-551207C2DFB4}" type="slidenum">
              <a:rPr lang="en-US" altLang="en-US" sz="1200">
                <a:latin typeface="Arial" panose="020B0604020202020204" pitchFamily="34" charset="0"/>
                <a:ea typeface="MS PGothic" panose="020B0600070205080204" pitchFamily="34" charset="-128"/>
              </a:rPr>
              <a:pPr/>
              <a:t>46</a:t>
            </a:fld>
            <a:endParaRPr lang="en-US" altLang="en-US" sz="1200">
              <a:latin typeface="Arial" panose="020B0604020202020204" pitchFamily="34" charset="0"/>
              <a:ea typeface="MS PGothic" panose="020B0600070205080204" pitchFamily="34" charset="-128"/>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14726D-114A-4912-8C7B-C22752C93B41}" type="slidenum">
              <a:rPr lang="en-US" altLang="en-US" sz="1200">
                <a:latin typeface="Arial" panose="020B0604020202020204" pitchFamily="34" charset="0"/>
                <a:ea typeface="MS PGothic" panose="020B0600070205080204" pitchFamily="34" charset="-128"/>
              </a:rPr>
              <a:pPr/>
              <a:t>47</a:t>
            </a:fld>
            <a:endParaRPr lang="en-US" altLang="en-US" sz="1200">
              <a:latin typeface="Arial" panose="020B0604020202020204" pitchFamily="34" charset="0"/>
              <a:ea typeface="MS PGothic" panose="020B0600070205080204" pitchFamily="34" charset="-128"/>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D9D25D-6C09-458C-8ACD-44BD09607249}" type="slidenum">
              <a:rPr lang="en-US" altLang="en-US" sz="1200">
                <a:latin typeface="Arial" panose="020B0604020202020204" pitchFamily="34" charset="0"/>
                <a:ea typeface="MS PGothic" panose="020B0600070205080204" pitchFamily="34" charset="-128"/>
              </a:rPr>
              <a:pPr/>
              <a:t>48</a:t>
            </a:fld>
            <a:endParaRPr lang="en-US" altLang="en-US" sz="1200">
              <a:latin typeface="Arial" panose="020B0604020202020204" pitchFamily="34" charset="0"/>
              <a:ea typeface="MS PGothic" panose="020B0600070205080204" pitchFamily="34" charset="-128"/>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C2CD96-A2AA-41EE-A572-D289BEECC031}" type="slidenum">
              <a:rPr lang="en-US" altLang="en-US" sz="1200">
                <a:latin typeface="Arial" panose="020B0604020202020204" pitchFamily="34" charset="0"/>
                <a:ea typeface="MS PGothic" panose="020B0600070205080204" pitchFamily="34" charset="-128"/>
              </a:rPr>
              <a:pPr/>
              <a:t>49</a:t>
            </a:fld>
            <a:endParaRPr lang="en-US" altLang="en-US" sz="1200">
              <a:latin typeface="Arial" panose="020B0604020202020204" pitchFamily="34" charset="0"/>
              <a:ea typeface="MS PGothic" panose="020B0600070205080204" pitchFamily="34" charset="-128"/>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BFFBAFE-C53E-4AE2-80C5-254C2D8AFBBC}" type="slidenum">
              <a:rPr lang="en-US" altLang="en-US" sz="1200">
                <a:latin typeface="Arial" panose="020B0604020202020204" pitchFamily="34" charset="0"/>
                <a:ea typeface="MS PGothic" panose="020B0600070205080204" pitchFamily="34" charset="-128"/>
              </a:rPr>
              <a:pPr/>
              <a:t>50</a:t>
            </a:fld>
            <a:endParaRPr lang="en-US" altLang="en-US" sz="1200">
              <a:latin typeface="Arial" panose="020B0604020202020204" pitchFamily="34" charset="0"/>
              <a:ea typeface="MS PGothic" panose="020B0600070205080204" pitchFamily="34" charset="-128"/>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069226C-1014-4063-97AC-63A6960868A3}" type="slidenum">
              <a:rPr lang="en-US" altLang="en-US" sz="1200">
                <a:latin typeface="Arial" panose="020B0604020202020204" pitchFamily="34" charset="0"/>
                <a:ea typeface="MS PGothic" panose="020B0600070205080204" pitchFamily="34" charset="-128"/>
              </a:rPr>
              <a:pPr/>
              <a:t>51</a:t>
            </a:fld>
            <a:endParaRPr lang="en-US" altLang="en-US" sz="1200">
              <a:latin typeface="Arial" panose="020B0604020202020204" pitchFamily="34" charset="0"/>
              <a:ea typeface="MS PGothic" panose="020B0600070205080204" pitchFamily="34" charset="-128"/>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B6226F-7068-4F5D-BF0E-C85A9FB4BCD9}" type="slidenum">
              <a:rPr lang="en-US" altLang="en-US" sz="1200"/>
              <a:pPr/>
              <a:t>4</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F474CF-2140-4C50-BD33-0270AF0F98A9}" type="slidenum">
              <a:rPr lang="en-US" altLang="en-US" sz="1200">
                <a:latin typeface="Arial" panose="020B0604020202020204" pitchFamily="34" charset="0"/>
                <a:ea typeface="MS PGothic" panose="020B0600070205080204" pitchFamily="34" charset="-128"/>
              </a:rPr>
              <a:pPr/>
              <a:t>52</a:t>
            </a:fld>
            <a:endParaRPr lang="en-US" altLang="en-US" sz="1200">
              <a:latin typeface="Arial" panose="020B0604020202020204" pitchFamily="34" charset="0"/>
              <a:ea typeface="MS PGothic" panose="020B0600070205080204" pitchFamily="34" charset="-128"/>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98CD23-C1E2-4F47-8238-DD6F6D6A7CC4}" type="slidenum">
              <a:rPr lang="en-US" altLang="en-US" sz="1200"/>
              <a:pPr/>
              <a:t>53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69C7B8-2183-44C7-897C-791F4D46F7A5}" type="slidenum">
              <a:rPr lang="en-US" altLang="en-US" sz="120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1509201-67B4-440C-9BEB-3652C0D9A80C}" type="slidenum">
              <a:rPr lang="en-US" altLang="en-US" sz="120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AF9239C-0E9D-477E-9830-2661AA76FE71}" type="slidenum">
              <a:rPr lang="en-US" altLang="en-US" sz="120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00475A-8606-4DA9-A853-7E2C7D2ED663}" type="slidenum">
              <a:rPr lang="en-US" altLang="en-US" sz="120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BA0436-99DB-4538-8DCA-16FCA5397475}" type="slidenum">
              <a:rPr lang="en-US" altLang="en-US" sz="1200"/>
              <a:pPr/>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8A8543B-9FB7-4946-B1BA-A73E80823BC7}" type="slidenum">
              <a:rPr lang="en-US" altLang="en-US" sz="1200"/>
              <a:pPr/>
              <a:t>13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9CB33A-010E-4051-9CDE-75D8BBA59530}" type="slidenum">
              <a:rPr lang="en-US" altLang="en-US"/>
              <a:pPr/>
              <a:t>‹#›</a:t>
            </a:fld>
            <a:endParaRPr lang="en-US" altLang="en-US"/>
          </a:p>
        </p:txBody>
      </p:sp>
    </p:spTree>
    <p:extLst>
      <p:ext uri="{BB962C8B-B14F-4D97-AF65-F5344CB8AC3E}">
        <p14:creationId xmlns:p14="http://schemas.microsoft.com/office/powerpoint/2010/main" val="241296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E0FDAD4-4DDA-40F7-A14C-8CB188250216}" type="slidenum">
              <a:rPr lang="en-US" altLang="en-US"/>
              <a:pPr/>
              <a:t>‹#›</a:t>
            </a:fld>
            <a:endParaRPr lang="en-US" altLang="en-US"/>
          </a:p>
        </p:txBody>
      </p:sp>
    </p:spTree>
    <p:extLst>
      <p:ext uri="{BB962C8B-B14F-4D97-AF65-F5344CB8AC3E}">
        <p14:creationId xmlns:p14="http://schemas.microsoft.com/office/powerpoint/2010/main" val="227314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FB4DE5-CECD-43F1-8DF6-99D7BA07909E}" type="slidenum">
              <a:rPr lang="en-US" altLang="en-US"/>
              <a:pPr/>
              <a:t>‹#›</a:t>
            </a:fld>
            <a:endParaRPr lang="en-US" altLang="en-US"/>
          </a:p>
        </p:txBody>
      </p:sp>
    </p:spTree>
    <p:extLst>
      <p:ext uri="{BB962C8B-B14F-4D97-AF65-F5344CB8AC3E}">
        <p14:creationId xmlns:p14="http://schemas.microsoft.com/office/powerpoint/2010/main" val="1460305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4"/>
          </p:nvPr>
        </p:nvSpPr>
        <p:spPr>
          <a:xfrm>
            <a:off x="93663" y="6172200"/>
            <a:ext cx="8596312" cy="234950"/>
          </a:xfrm>
        </p:spPr>
        <p:txBody>
          <a:bodyPr/>
          <a:lstStyle>
            <a:lvl1pPr>
              <a:defRPr dirty="0"/>
            </a:lvl1pPr>
          </a:lstStyle>
          <a:p>
            <a:pPr>
              <a:defRPr/>
            </a:pPr>
            <a:endParaRPr lang="en-US"/>
          </a:p>
        </p:txBody>
      </p:sp>
      <p:sp>
        <p:nvSpPr>
          <p:cNvPr id="6" name="Date Placeholder 3"/>
          <p:cNvSpPr>
            <a:spLocks noGrp="1"/>
          </p:cNvSpPr>
          <p:nvPr>
            <p:ph type="dt" sz="half" idx="15"/>
          </p:nvPr>
        </p:nvSpPr>
        <p:spPr/>
        <p:txBody>
          <a:bodyPr/>
          <a:lstStyle>
            <a:lvl1pPr>
              <a:defRPr smtClean="0"/>
            </a:lvl1pPr>
          </a:lstStyle>
          <a:p>
            <a:pPr>
              <a:defRPr/>
            </a:pPr>
            <a:fld id="{E325079D-104C-4DDF-813F-729B189F3FA1}" type="datetimeFigureOut">
              <a:rPr lang="en-US"/>
              <a:pPr>
                <a:defRPr/>
              </a:pPr>
              <a:t>6/4/2020</a:t>
            </a:fld>
            <a:endParaRPr lang="en-US" dirty="0"/>
          </a:p>
        </p:txBody>
      </p:sp>
      <p:sp>
        <p:nvSpPr>
          <p:cNvPr id="9" name="Slide Number Placeholder 5"/>
          <p:cNvSpPr>
            <a:spLocks noGrp="1"/>
          </p:cNvSpPr>
          <p:nvPr>
            <p:ph type="sldNum" sz="quarter" idx="16"/>
          </p:nvPr>
        </p:nvSpPr>
        <p:spPr/>
        <p:txBody>
          <a:bodyPr/>
          <a:lstStyle>
            <a:lvl1pPr>
              <a:defRPr/>
            </a:lvl1pPr>
          </a:lstStyle>
          <a:p>
            <a:fld id="{F6345D89-A51C-4DD7-BD95-236E9A68C8FB}" type="slidenum">
              <a:rPr lang="en-US" altLang="en-US"/>
              <a:pPr/>
              <a:t>‹#›</a:t>
            </a:fld>
            <a:endParaRPr lang="en-US" altLang="en-US"/>
          </a:p>
        </p:txBody>
      </p:sp>
    </p:spTree>
    <p:extLst>
      <p:ext uri="{BB962C8B-B14F-4D97-AF65-F5344CB8AC3E}">
        <p14:creationId xmlns:p14="http://schemas.microsoft.com/office/powerpoint/2010/main" val="203725768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57200" y="4596819"/>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915075"/>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5"/>
          </p:nvPr>
        </p:nvSpPr>
        <p:spPr>
          <a:xfrm>
            <a:off x="93663" y="6172200"/>
            <a:ext cx="8596312" cy="234950"/>
          </a:xfrm>
        </p:spPr>
        <p:txBody>
          <a:bodyPr/>
          <a:lstStyle>
            <a:lvl1pPr>
              <a:defRPr dirty="0"/>
            </a:lvl1pPr>
          </a:lstStyle>
          <a:p>
            <a:pPr>
              <a:defRPr/>
            </a:pPr>
            <a:endParaRPr lang="en-US"/>
          </a:p>
        </p:txBody>
      </p:sp>
      <p:sp>
        <p:nvSpPr>
          <p:cNvPr id="10" name="Date Placeholder 3"/>
          <p:cNvSpPr>
            <a:spLocks noGrp="1"/>
          </p:cNvSpPr>
          <p:nvPr>
            <p:ph type="dt" sz="half" idx="16"/>
          </p:nvPr>
        </p:nvSpPr>
        <p:spPr/>
        <p:txBody>
          <a:bodyPr/>
          <a:lstStyle>
            <a:lvl1pPr>
              <a:defRPr smtClean="0"/>
            </a:lvl1pPr>
          </a:lstStyle>
          <a:p>
            <a:pPr>
              <a:defRPr/>
            </a:pPr>
            <a:fld id="{2FF678FD-23D5-4512-A1F1-3BD3A949E247}" type="datetimeFigureOut">
              <a:rPr lang="en-US"/>
              <a:pPr>
                <a:defRPr/>
              </a:pPr>
              <a:t>6/4/2020</a:t>
            </a:fld>
            <a:endParaRPr lang="en-US" dirty="0"/>
          </a:p>
        </p:txBody>
      </p:sp>
      <p:sp>
        <p:nvSpPr>
          <p:cNvPr id="11" name="Slide Number Placeholder 5"/>
          <p:cNvSpPr>
            <a:spLocks noGrp="1"/>
          </p:cNvSpPr>
          <p:nvPr>
            <p:ph type="sldNum" sz="quarter" idx="17"/>
          </p:nvPr>
        </p:nvSpPr>
        <p:spPr/>
        <p:txBody>
          <a:bodyPr/>
          <a:lstStyle>
            <a:lvl1pPr>
              <a:defRPr/>
            </a:lvl1pPr>
          </a:lstStyle>
          <a:p>
            <a:fld id="{9CDA40C7-681F-4A3F-9314-0AAA4EA754FA}" type="slidenum">
              <a:rPr lang="en-US" altLang="en-US"/>
              <a:pPr/>
              <a:t>‹#›</a:t>
            </a:fld>
            <a:endParaRPr lang="en-US" altLang="en-US"/>
          </a:p>
        </p:txBody>
      </p:sp>
    </p:spTree>
    <p:extLst>
      <p:ext uri="{BB962C8B-B14F-4D97-AF65-F5344CB8AC3E}">
        <p14:creationId xmlns:p14="http://schemas.microsoft.com/office/powerpoint/2010/main" val="37113075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11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93663" y="6172200"/>
            <a:ext cx="8596312" cy="234950"/>
          </a:xfrm>
        </p:spPr>
        <p:txBody>
          <a:bodyPr/>
          <a:lstStyle>
            <a:lvl1pPr>
              <a:defRPr dirty="0"/>
            </a:lvl1pPr>
          </a:lstStyle>
          <a:p>
            <a:pPr>
              <a:defRPr/>
            </a:pPr>
            <a:endParaRPr lang="en-US"/>
          </a:p>
        </p:txBody>
      </p:sp>
      <p:sp>
        <p:nvSpPr>
          <p:cNvPr id="5" name="Date Placeholder 3"/>
          <p:cNvSpPr>
            <a:spLocks noGrp="1"/>
          </p:cNvSpPr>
          <p:nvPr>
            <p:ph type="dt" sz="half" idx="11"/>
          </p:nvPr>
        </p:nvSpPr>
        <p:spPr/>
        <p:txBody>
          <a:bodyPr/>
          <a:lstStyle>
            <a:lvl1pPr>
              <a:defRPr smtClean="0"/>
            </a:lvl1pPr>
          </a:lstStyle>
          <a:p>
            <a:pPr>
              <a:defRPr/>
            </a:pPr>
            <a:fld id="{FF012991-B84F-45E3-9AE1-E4FBC7070D99}" type="datetimeFigureOut">
              <a:rPr lang="en-US"/>
              <a:pPr>
                <a:defRPr/>
              </a:pPr>
              <a:t>6/4/2020</a:t>
            </a:fld>
            <a:endParaRPr lang="en-US" dirty="0"/>
          </a:p>
        </p:txBody>
      </p:sp>
      <p:sp>
        <p:nvSpPr>
          <p:cNvPr id="6" name="Slide Number Placeholder 5"/>
          <p:cNvSpPr>
            <a:spLocks noGrp="1"/>
          </p:cNvSpPr>
          <p:nvPr>
            <p:ph type="sldNum" sz="quarter" idx="12"/>
          </p:nvPr>
        </p:nvSpPr>
        <p:spPr/>
        <p:txBody>
          <a:bodyPr/>
          <a:lstStyle>
            <a:lvl1pPr>
              <a:defRPr/>
            </a:lvl1pPr>
          </a:lstStyle>
          <a:p>
            <a:fld id="{EB71D033-5519-43ED-84A6-047B30A28508}" type="slidenum">
              <a:rPr lang="en-US" altLang="en-US"/>
              <a:pPr/>
              <a:t>‹#›</a:t>
            </a:fld>
            <a:endParaRPr lang="en-US" altLang="en-US"/>
          </a:p>
        </p:txBody>
      </p:sp>
    </p:spTree>
    <p:extLst>
      <p:ext uri="{BB962C8B-B14F-4D97-AF65-F5344CB8AC3E}">
        <p14:creationId xmlns:p14="http://schemas.microsoft.com/office/powerpoint/2010/main" val="106766898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655DF6-19FC-4068-80D9-0646B8CE00FD}" type="slidenum">
              <a:rPr lang="en-US" altLang="en-US"/>
              <a:pPr/>
              <a:t>‹#›</a:t>
            </a:fld>
            <a:endParaRPr lang="en-US" altLang="en-US"/>
          </a:p>
        </p:txBody>
      </p:sp>
    </p:spTree>
    <p:extLst>
      <p:ext uri="{BB962C8B-B14F-4D97-AF65-F5344CB8AC3E}">
        <p14:creationId xmlns:p14="http://schemas.microsoft.com/office/powerpoint/2010/main" val="183834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F3A448-4C5A-4DB6-BC9E-571637A77604}" type="slidenum">
              <a:rPr lang="en-US" altLang="en-US"/>
              <a:pPr/>
              <a:t>‹#›</a:t>
            </a:fld>
            <a:endParaRPr lang="en-US" altLang="en-US"/>
          </a:p>
        </p:txBody>
      </p:sp>
    </p:spTree>
    <p:extLst>
      <p:ext uri="{BB962C8B-B14F-4D97-AF65-F5344CB8AC3E}">
        <p14:creationId xmlns:p14="http://schemas.microsoft.com/office/powerpoint/2010/main" val="92861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8E10642-39C5-4193-9D6C-0D113A52CBA4}" type="slidenum">
              <a:rPr lang="en-US" altLang="en-US"/>
              <a:pPr/>
              <a:t>‹#›</a:t>
            </a:fld>
            <a:endParaRPr lang="en-US" altLang="en-US"/>
          </a:p>
        </p:txBody>
      </p:sp>
    </p:spTree>
    <p:extLst>
      <p:ext uri="{BB962C8B-B14F-4D97-AF65-F5344CB8AC3E}">
        <p14:creationId xmlns:p14="http://schemas.microsoft.com/office/powerpoint/2010/main" val="289194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5743E46-E7A3-4A66-A3F9-C71A04AB168D}" type="slidenum">
              <a:rPr lang="en-US" altLang="en-US"/>
              <a:pPr/>
              <a:t>‹#›</a:t>
            </a:fld>
            <a:endParaRPr lang="en-US" altLang="en-US"/>
          </a:p>
        </p:txBody>
      </p:sp>
    </p:spTree>
    <p:extLst>
      <p:ext uri="{BB962C8B-B14F-4D97-AF65-F5344CB8AC3E}">
        <p14:creationId xmlns:p14="http://schemas.microsoft.com/office/powerpoint/2010/main" val="271113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F6D83F9-465E-46AF-8C3A-974581677C31}" type="slidenum">
              <a:rPr lang="en-US" altLang="en-US"/>
              <a:pPr/>
              <a:t>‹#›</a:t>
            </a:fld>
            <a:endParaRPr lang="en-US" altLang="en-US"/>
          </a:p>
        </p:txBody>
      </p:sp>
    </p:spTree>
    <p:extLst>
      <p:ext uri="{BB962C8B-B14F-4D97-AF65-F5344CB8AC3E}">
        <p14:creationId xmlns:p14="http://schemas.microsoft.com/office/powerpoint/2010/main" val="391279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8936033-0351-41CD-9975-64A8BB353C02}" type="slidenum">
              <a:rPr lang="en-US" altLang="en-US"/>
              <a:pPr/>
              <a:t>‹#›</a:t>
            </a:fld>
            <a:endParaRPr lang="en-US" altLang="en-US"/>
          </a:p>
        </p:txBody>
      </p:sp>
    </p:spTree>
    <p:extLst>
      <p:ext uri="{BB962C8B-B14F-4D97-AF65-F5344CB8AC3E}">
        <p14:creationId xmlns:p14="http://schemas.microsoft.com/office/powerpoint/2010/main" val="47714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A84BA5F-06D4-4EF0-A7D4-9DE323B816DA}" type="slidenum">
              <a:rPr lang="en-US" altLang="en-US"/>
              <a:pPr/>
              <a:t>‹#›</a:t>
            </a:fld>
            <a:endParaRPr lang="en-US" altLang="en-US"/>
          </a:p>
        </p:txBody>
      </p:sp>
    </p:spTree>
    <p:extLst>
      <p:ext uri="{BB962C8B-B14F-4D97-AF65-F5344CB8AC3E}">
        <p14:creationId xmlns:p14="http://schemas.microsoft.com/office/powerpoint/2010/main" val="217409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DB5685D-C7CF-42DA-B5A5-C4DD75CE016A}" type="slidenum">
              <a:rPr lang="en-US" altLang="en-US"/>
              <a:pPr/>
              <a:t>‹#›</a:t>
            </a:fld>
            <a:endParaRPr lang="en-US" altLang="en-US"/>
          </a:p>
        </p:txBody>
      </p:sp>
    </p:spTree>
    <p:extLst>
      <p:ext uri="{BB962C8B-B14F-4D97-AF65-F5344CB8AC3E}">
        <p14:creationId xmlns:p14="http://schemas.microsoft.com/office/powerpoint/2010/main" val="76543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14A01E-533E-4908-9D16-298AF4CA87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3.jpeg"/><Relationship Id="rId4" Type="http://schemas.openxmlformats.org/officeDocument/2006/relationships/image" Target="../media/image22.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24.w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289175"/>
            <a:ext cx="5064125" cy="1446213"/>
          </a:xfrm>
          <a:prstGeom prst="rect">
            <a:avLst/>
          </a:prstGeom>
          <a:noFill/>
        </p:spPr>
        <p:txBody>
          <a:bodyPr wrap="none">
            <a:spAutoFit/>
          </a:bodyPr>
          <a:lstStyle/>
          <a:p>
            <a:pPr algn="ctr">
              <a:defRPr/>
            </a:pPr>
            <a:r>
              <a:rPr lang="en-US" sz="4400" b="1" dirty="0">
                <a:effectLst>
                  <a:outerShdw blurRad="38100" dist="38100" dir="2700000" algn="tl">
                    <a:srgbClr val="000000">
                      <a:alpha val="43137"/>
                    </a:srgbClr>
                  </a:outerShdw>
                </a:effectLst>
              </a:rPr>
              <a:t>ELECTRON </a:t>
            </a:r>
          </a:p>
          <a:p>
            <a:pPr algn="ctr">
              <a:defRPr/>
            </a:pPr>
            <a:r>
              <a:rPr lang="en-US" sz="4400" b="1" dirty="0">
                <a:effectLst>
                  <a:outerShdw blurRad="38100" dist="38100" dir="2700000" algn="tl">
                    <a:srgbClr val="000000">
                      <a:alpha val="43137"/>
                    </a:srgbClr>
                  </a:outerShdw>
                </a:effectLst>
              </a:rPr>
              <a:t>CONFIGURATION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0"/>
            <a:ext cx="8915400" cy="6678613"/>
          </a:xfrm>
          <a:prstGeom prst="rect">
            <a:avLst/>
          </a:prstGeom>
          <a:noFill/>
          <a:ln w="9525">
            <a:noFill/>
            <a:miter lim="800000"/>
            <a:headEnd/>
            <a:tailEnd/>
          </a:ln>
          <a:effectLst/>
        </p:spPr>
        <p:txBody>
          <a:bodyPr>
            <a:spAutoFit/>
          </a:bodyPr>
          <a:lstStyle/>
          <a:p>
            <a:pPr lvl="1">
              <a:defRPr/>
            </a:pPr>
            <a:r>
              <a:rPr lang="en-US" b="1" u="sng" dirty="0"/>
              <a:t>Many-Electron Atoms</a:t>
            </a:r>
          </a:p>
          <a:p>
            <a:pPr>
              <a:defRPr/>
            </a:pPr>
            <a:r>
              <a:rPr lang="en-US" sz="2000" dirty="0">
                <a:solidFill>
                  <a:srgbClr val="6600FF"/>
                </a:solidFill>
              </a:rPr>
              <a:t>	</a:t>
            </a:r>
            <a:r>
              <a:rPr lang="en-US" sz="2000" b="1" dirty="0">
                <a:solidFill>
                  <a:schemeClr val="accent1">
                    <a:lumMod val="50000"/>
                  </a:schemeClr>
                </a:solidFill>
              </a:rPr>
              <a:t>We have to examine the balance of attractions and repulsions in the atom to explain why </a:t>
            </a:r>
            <a:r>
              <a:rPr lang="en-US" sz="2000" b="1" dirty="0" err="1">
                <a:solidFill>
                  <a:srgbClr val="FF0000"/>
                </a:solidFill>
              </a:rPr>
              <a:t>subshells</a:t>
            </a:r>
            <a:r>
              <a:rPr lang="en-US" sz="2000" b="1" dirty="0">
                <a:solidFill>
                  <a:schemeClr val="accent1">
                    <a:lumMod val="50000"/>
                  </a:schemeClr>
                </a:solidFill>
              </a:rPr>
              <a:t> of a given shell have different energies.  As well as being attracted by the nucleus, each electron in a many-electron atom is repelled by the other electrons present.  As a result, it is less tightly bound to the nucleus than it would be if those other electrons were absent.  We say that each electron is </a:t>
            </a:r>
            <a:r>
              <a:rPr lang="en-US" sz="2000" b="1" i="1" dirty="0">
                <a:solidFill>
                  <a:srgbClr val="FF0000"/>
                </a:solidFill>
                <a:effectLst>
                  <a:outerShdw blurRad="38100" dist="38100" dir="2700000" algn="tl">
                    <a:srgbClr val="000000">
                      <a:alpha val="43137"/>
                    </a:srgbClr>
                  </a:outerShdw>
                </a:effectLst>
              </a:rPr>
              <a:t>shielded</a:t>
            </a:r>
            <a:r>
              <a:rPr lang="en-US" sz="2000" b="1" dirty="0">
                <a:solidFill>
                  <a:srgbClr val="FF0000"/>
                </a:solidFill>
                <a:effectLst>
                  <a:outerShdw blurRad="38100" dist="38100" dir="2700000" algn="tl">
                    <a:srgbClr val="000000">
                      <a:alpha val="43137"/>
                    </a:srgbClr>
                  </a:outerShdw>
                </a:effectLst>
              </a:rPr>
              <a:t> </a:t>
            </a:r>
            <a:r>
              <a:rPr lang="en-US" sz="2000" b="1" dirty="0">
                <a:solidFill>
                  <a:schemeClr val="accent1">
                    <a:lumMod val="50000"/>
                  </a:schemeClr>
                </a:solidFill>
              </a:rPr>
              <a:t>from the full attraction of the nucleus by the other electrons in the atom.  The shielding effectively reduces the pull of the nucleus on an electron.</a:t>
            </a:r>
            <a:r>
              <a:rPr lang="en-US" b="1" dirty="0">
                <a:solidFill>
                  <a:schemeClr val="accent1">
                    <a:lumMod val="50000"/>
                  </a:schemeClr>
                </a:solidFill>
              </a:rPr>
              <a:t>  </a:t>
            </a:r>
            <a:r>
              <a:rPr lang="en-US" sz="2000" b="1" dirty="0">
                <a:solidFill>
                  <a:schemeClr val="accent1">
                    <a:lumMod val="50000"/>
                  </a:schemeClr>
                </a:solidFill>
              </a:rPr>
              <a:t>The </a:t>
            </a:r>
            <a:r>
              <a:rPr lang="en-US" sz="2000" b="1" i="1" dirty="0">
                <a:solidFill>
                  <a:schemeClr val="accent1">
                    <a:lumMod val="50000"/>
                  </a:schemeClr>
                </a:solidFill>
                <a:effectLst>
                  <a:outerShdw blurRad="38100" dist="38100" dir="2700000" algn="tl">
                    <a:srgbClr val="000000">
                      <a:alpha val="43137"/>
                    </a:srgbClr>
                  </a:outerShdw>
                </a:effectLst>
                <a:hlinkClick r:id="rId3" action="ppaction://hlinksldjump"/>
              </a:rPr>
              <a:t>effective nuclear charge, </a:t>
            </a:r>
            <a:r>
              <a:rPr lang="en-US" sz="2000" b="1" i="1" dirty="0" err="1">
                <a:solidFill>
                  <a:schemeClr val="accent1">
                    <a:lumMod val="50000"/>
                  </a:schemeClr>
                </a:solidFill>
                <a:effectLst>
                  <a:outerShdw blurRad="38100" dist="38100" dir="2700000" algn="tl">
                    <a:srgbClr val="000000">
                      <a:alpha val="43137"/>
                    </a:srgbClr>
                  </a:outerShdw>
                </a:effectLst>
                <a:hlinkClick r:id="rId3" action="ppaction://hlinksldjump"/>
              </a:rPr>
              <a:t>Z</a:t>
            </a:r>
            <a:r>
              <a:rPr lang="en-US" sz="2000" b="1" i="1" baseline="-25000" dirty="0" err="1">
                <a:solidFill>
                  <a:schemeClr val="accent1">
                    <a:lumMod val="50000"/>
                  </a:schemeClr>
                </a:solidFill>
                <a:effectLst>
                  <a:outerShdw blurRad="38100" dist="38100" dir="2700000" algn="tl">
                    <a:srgbClr val="000000">
                      <a:alpha val="43137"/>
                    </a:srgbClr>
                  </a:outerShdw>
                </a:effectLst>
                <a:hlinkClick r:id="rId3" action="ppaction://hlinksldjump"/>
              </a:rPr>
              <a:t>eff</a:t>
            </a:r>
            <a:r>
              <a:rPr lang="en-US" sz="2000" b="1" i="1" dirty="0">
                <a:solidFill>
                  <a:schemeClr val="accent1">
                    <a:lumMod val="50000"/>
                  </a:schemeClr>
                </a:solidFill>
                <a:effectLst>
                  <a:outerShdw blurRad="38100" dist="38100" dir="2700000" algn="tl">
                    <a:srgbClr val="000000">
                      <a:alpha val="43137"/>
                    </a:srgbClr>
                  </a:outerShdw>
                </a:effectLst>
                <a:hlinkClick r:id="rId3" action="ppaction://hlinksldjump"/>
              </a:rPr>
              <a:t>,</a:t>
            </a:r>
            <a:r>
              <a:rPr lang="en-US" sz="2000" b="1" dirty="0">
                <a:solidFill>
                  <a:schemeClr val="accent1">
                    <a:lumMod val="50000"/>
                  </a:schemeClr>
                </a:solidFill>
                <a:effectLst>
                  <a:outerShdw blurRad="38100" dist="38100" dir="2700000" algn="tl">
                    <a:srgbClr val="000000">
                      <a:alpha val="43137"/>
                    </a:srgbClr>
                  </a:outerShdw>
                </a:effectLst>
              </a:rPr>
              <a:t> </a:t>
            </a:r>
            <a:r>
              <a:rPr lang="en-US" sz="2000" b="1" dirty="0">
                <a:solidFill>
                  <a:schemeClr val="accent1">
                    <a:lumMod val="50000"/>
                  </a:schemeClr>
                </a:solidFill>
              </a:rPr>
              <a:t>experienced by the electron is always less than the actual nuclear charge, Z, because the electron-electron repulsions work against the pull of the nucleus.  Note that the other electrons do not “block” the influence of the nucleus; they simply provide additional repulsive </a:t>
            </a:r>
            <a:r>
              <a:rPr lang="en-US" sz="2000" b="1" dirty="0" err="1">
                <a:solidFill>
                  <a:schemeClr val="accent1">
                    <a:lumMod val="50000"/>
                  </a:schemeClr>
                </a:solidFill>
              </a:rPr>
              <a:t>Coulombic</a:t>
            </a:r>
            <a:r>
              <a:rPr lang="en-US" sz="2000" b="1" dirty="0">
                <a:solidFill>
                  <a:schemeClr val="accent1">
                    <a:lumMod val="50000"/>
                  </a:schemeClr>
                </a:solidFill>
              </a:rPr>
              <a:t> interactions that partly counteract the pull of the nucleus.  Finally, an </a:t>
            </a:r>
            <a:r>
              <a:rPr lang="en-US" sz="2000" b="1" i="1" dirty="0">
                <a:solidFill>
                  <a:schemeClr val="accent1">
                    <a:lumMod val="50000"/>
                  </a:schemeClr>
                </a:solidFill>
              </a:rPr>
              <a:t>s</a:t>
            </a:r>
            <a:r>
              <a:rPr lang="en-US" sz="2000" b="1" dirty="0">
                <a:solidFill>
                  <a:schemeClr val="accent1">
                    <a:lumMod val="50000"/>
                  </a:schemeClr>
                </a:solidFill>
              </a:rPr>
              <a:t>-electron of any shell can be found very close to the nucleus, so we say that it can </a:t>
            </a:r>
            <a:r>
              <a:rPr lang="en-US" sz="2000" b="1" i="1" dirty="0">
                <a:solidFill>
                  <a:srgbClr val="FF0000"/>
                </a:solidFill>
                <a:effectLst>
                  <a:outerShdw blurRad="38100" dist="38100" dir="2700000" algn="tl">
                    <a:srgbClr val="000000">
                      <a:alpha val="43137"/>
                    </a:srgbClr>
                  </a:outerShdw>
                </a:effectLst>
              </a:rPr>
              <a:t>penetrate</a:t>
            </a:r>
            <a:r>
              <a:rPr lang="en-US" sz="2000" b="1" dirty="0">
                <a:solidFill>
                  <a:srgbClr val="FF0000"/>
                </a:solidFill>
              </a:rPr>
              <a:t> </a:t>
            </a:r>
            <a:r>
              <a:rPr lang="en-US" sz="2000" b="1" dirty="0">
                <a:solidFill>
                  <a:schemeClr val="accent1">
                    <a:lumMod val="50000"/>
                  </a:schemeClr>
                </a:solidFill>
              </a:rPr>
              <a:t>through the inner shells.  A </a:t>
            </a:r>
            <a:r>
              <a:rPr lang="en-US" sz="2000" b="1" i="1" dirty="0">
                <a:solidFill>
                  <a:schemeClr val="accent1">
                    <a:lumMod val="50000"/>
                  </a:schemeClr>
                </a:solidFill>
              </a:rPr>
              <a:t>p</a:t>
            </a:r>
            <a:r>
              <a:rPr lang="en-US" sz="2000" b="1" dirty="0">
                <a:solidFill>
                  <a:schemeClr val="accent1">
                    <a:lumMod val="50000"/>
                  </a:schemeClr>
                </a:solidFill>
              </a:rPr>
              <a:t>-electron penetrates much less.  Because a </a:t>
            </a:r>
            <a:r>
              <a:rPr lang="en-US" sz="2000" b="1" i="1" dirty="0">
                <a:solidFill>
                  <a:schemeClr val="accent1">
                    <a:lumMod val="50000"/>
                  </a:schemeClr>
                </a:solidFill>
              </a:rPr>
              <a:t>p</a:t>
            </a:r>
            <a:r>
              <a:rPr lang="en-US" sz="2000" b="1" dirty="0">
                <a:solidFill>
                  <a:schemeClr val="accent1">
                    <a:lumMod val="50000"/>
                  </a:schemeClr>
                </a:solidFill>
              </a:rPr>
              <a:t>-electron penetrates less than an </a:t>
            </a:r>
            <a:r>
              <a:rPr lang="en-US" sz="2000" b="1" i="1" dirty="0">
                <a:solidFill>
                  <a:schemeClr val="accent1">
                    <a:lumMod val="50000"/>
                  </a:schemeClr>
                </a:solidFill>
              </a:rPr>
              <a:t>s</a:t>
            </a:r>
            <a:r>
              <a:rPr lang="en-US" sz="2000" b="1" dirty="0">
                <a:solidFill>
                  <a:schemeClr val="accent1">
                    <a:lumMod val="50000"/>
                  </a:schemeClr>
                </a:solidFill>
              </a:rPr>
              <a:t>-electron through the inner shells of the atom, it is more effectively shielded from the nucleus and hence experiences a smaller effective nuclear charge than an </a:t>
            </a:r>
            <a:r>
              <a:rPr lang="en-US" sz="2000" b="1" i="1" dirty="0">
                <a:solidFill>
                  <a:schemeClr val="accent1">
                    <a:lumMod val="50000"/>
                  </a:schemeClr>
                </a:solidFill>
              </a:rPr>
              <a:t>s</a:t>
            </a:r>
            <a:r>
              <a:rPr lang="en-US" sz="2000" b="1" dirty="0">
                <a:solidFill>
                  <a:schemeClr val="accent1">
                    <a:lumMod val="50000"/>
                  </a:schemeClr>
                </a:solidFill>
              </a:rPr>
              <a:t>-electron does.  That is, an </a:t>
            </a:r>
            <a:r>
              <a:rPr lang="en-US" sz="2000" b="1" i="1" dirty="0">
                <a:solidFill>
                  <a:schemeClr val="accent1">
                    <a:lumMod val="50000"/>
                  </a:schemeClr>
                </a:solidFill>
              </a:rPr>
              <a:t>s</a:t>
            </a:r>
            <a:r>
              <a:rPr lang="en-US" sz="2000" b="1" dirty="0">
                <a:solidFill>
                  <a:schemeClr val="accent1">
                    <a:lumMod val="50000"/>
                  </a:schemeClr>
                </a:solidFill>
              </a:rPr>
              <a:t>-electron is bound more tightly than a </a:t>
            </a:r>
            <a:r>
              <a:rPr lang="en-US" sz="2000" b="1" i="1" dirty="0">
                <a:solidFill>
                  <a:schemeClr val="accent1">
                    <a:lumMod val="50000"/>
                  </a:schemeClr>
                </a:solidFill>
              </a:rPr>
              <a:t>p</a:t>
            </a:r>
            <a:r>
              <a:rPr lang="en-US" sz="2000" b="1" dirty="0">
                <a:solidFill>
                  <a:schemeClr val="accent1">
                    <a:lumMod val="50000"/>
                  </a:schemeClr>
                </a:solidFill>
              </a:rPr>
              <a:t>-electron and has a slightly lower (more negative) energy.  In a many-electron atom, because of the effects of penetration and shielding, the order of energies of </a:t>
            </a:r>
            <a:r>
              <a:rPr lang="en-US" sz="2000" b="1" dirty="0" err="1">
                <a:solidFill>
                  <a:schemeClr val="accent1">
                    <a:lumMod val="50000"/>
                  </a:schemeClr>
                </a:solidFill>
              </a:rPr>
              <a:t>orbitals</a:t>
            </a:r>
            <a:r>
              <a:rPr lang="en-US" sz="2000" b="1" dirty="0">
                <a:solidFill>
                  <a:schemeClr val="accent1">
                    <a:lumMod val="50000"/>
                  </a:schemeClr>
                </a:solidFill>
              </a:rPr>
              <a:t> in a given shell is typically </a:t>
            </a:r>
            <a:r>
              <a:rPr lang="en-US" sz="2000" b="1" i="1" dirty="0">
                <a:solidFill>
                  <a:srgbClr val="FF0000"/>
                </a:solidFill>
                <a:effectLst>
                  <a:outerShdw blurRad="38100" dist="38100" dir="2700000" algn="tl">
                    <a:srgbClr val="000000">
                      <a:alpha val="43137"/>
                    </a:srgbClr>
                  </a:outerShdw>
                </a:effectLst>
              </a:rPr>
              <a:t>s</a:t>
            </a:r>
            <a:r>
              <a:rPr lang="en-US" sz="2000" b="1" dirty="0">
                <a:solidFill>
                  <a:srgbClr val="FF0000"/>
                </a:solidFill>
                <a:effectLst>
                  <a:outerShdw blurRad="38100" dist="38100" dir="2700000" algn="tl">
                    <a:srgbClr val="000000">
                      <a:alpha val="43137"/>
                    </a:srgbClr>
                  </a:outerShdw>
                </a:effectLst>
              </a:rPr>
              <a:t> &lt; </a:t>
            </a:r>
            <a:r>
              <a:rPr lang="en-US" sz="2000" b="1" i="1" dirty="0">
                <a:solidFill>
                  <a:srgbClr val="FF0000"/>
                </a:solidFill>
                <a:effectLst>
                  <a:outerShdw blurRad="38100" dist="38100" dir="2700000" algn="tl">
                    <a:srgbClr val="000000">
                      <a:alpha val="43137"/>
                    </a:srgbClr>
                  </a:outerShdw>
                </a:effectLst>
              </a:rPr>
              <a:t>p</a:t>
            </a:r>
            <a:r>
              <a:rPr lang="en-US" sz="2000" b="1" dirty="0">
                <a:solidFill>
                  <a:srgbClr val="FF0000"/>
                </a:solidFill>
                <a:effectLst>
                  <a:outerShdw blurRad="38100" dist="38100" dir="2700000" algn="tl">
                    <a:srgbClr val="000000">
                      <a:alpha val="43137"/>
                    </a:srgbClr>
                  </a:outerShdw>
                </a:effectLst>
              </a:rPr>
              <a:t> &lt; </a:t>
            </a:r>
            <a:r>
              <a:rPr lang="en-US" sz="2000" b="1" i="1" dirty="0">
                <a:solidFill>
                  <a:srgbClr val="FF0000"/>
                </a:solidFill>
                <a:effectLst>
                  <a:outerShdw blurRad="38100" dist="38100" dir="2700000" algn="tl">
                    <a:srgbClr val="000000">
                      <a:alpha val="43137"/>
                    </a:srgbClr>
                  </a:outerShdw>
                </a:effectLst>
              </a:rPr>
              <a:t>d</a:t>
            </a:r>
            <a:r>
              <a:rPr lang="en-US" sz="2000" b="1" dirty="0">
                <a:solidFill>
                  <a:srgbClr val="FF0000"/>
                </a:solidFill>
                <a:effectLst>
                  <a:outerShdw blurRad="38100" dist="38100" dir="2700000" algn="tl">
                    <a:srgbClr val="000000">
                      <a:alpha val="43137"/>
                    </a:srgbClr>
                  </a:outerShdw>
                </a:effectLst>
              </a:rPr>
              <a:t> &lt; </a:t>
            </a:r>
            <a:r>
              <a:rPr lang="en-US" sz="2000" b="1" i="1" dirty="0">
                <a:solidFill>
                  <a:srgbClr val="FF0000"/>
                </a:solidFill>
                <a:effectLst>
                  <a:outerShdw blurRad="38100" dist="38100" dir="2700000" algn="tl">
                    <a:srgbClr val="000000">
                      <a:alpha val="43137"/>
                    </a:srgbClr>
                  </a:outerShdw>
                </a:effectLst>
              </a:rPr>
              <a:t>f</a:t>
            </a:r>
            <a:r>
              <a:rPr lang="en-US" sz="2000" b="1" dirty="0">
                <a:solidFill>
                  <a:srgbClr val="FF0000"/>
                </a:solidFill>
                <a:effectLst>
                  <a:outerShdw blurRad="38100" dist="38100" dir="2700000" algn="tl">
                    <a:srgbClr val="000000">
                      <a:alpha val="43137"/>
                    </a:srgbClr>
                  </a:outerShdw>
                </a:effectLst>
              </a:rPr>
              <a:t>.</a:t>
            </a:r>
            <a:endParaRPr lang="en-US"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Effective Nuclear Charge </a:t>
            </a:r>
            <a:r>
              <a:rPr lang="en-US" altLang="en-US" sz="2000" smtClean="0"/>
              <a:t>(1 of 2)</a:t>
            </a:r>
            <a:endParaRPr lang="en-IN" altLang="en-US" sz="2000" smtClean="0"/>
          </a:p>
        </p:txBody>
      </p:sp>
      <p:sp>
        <p:nvSpPr>
          <p:cNvPr id="15363" name="Content Placeholder 2"/>
          <p:cNvSpPr>
            <a:spLocks noGrp="1"/>
          </p:cNvSpPr>
          <p:nvPr>
            <p:ph idx="1"/>
          </p:nvPr>
        </p:nvSpPr>
        <p:spPr>
          <a:xfrm>
            <a:off x="457200" y="1600200"/>
            <a:ext cx="4343400" cy="4343400"/>
          </a:xfrm>
        </p:spPr>
        <p:txBody>
          <a:bodyPr/>
          <a:lstStyle/>
          <a:p>
            <a:r>
              <a:rPr lang="en-US" altLang="en-US" sz="2600" smtClean="0"/>
              <a:t>Many properties depend on attractions between valence electrons and the nucleus.</a:t>
            </a:r>
          </a:p>
          <a:p>
            <a:r>
              <a:rPr lang="en-US" altLang="en-US" sz="2600" smtClean="0"/>
              <a:t>Electrons are both attracted to the nucleus and repelled by other electrons.</a:t>
            </a:r>
          </a:p>
          <a:p>
            <a:r>
              <a:rPr lang="en-US" altLang="en-US" sz="2600" smtClean="0"/>
              <a:t>The forces an electron experiences depend on both factors.</a:t>
            </a:r>
          </a:p>
        </p:txBody>
      </p:sp>
      <p:pic>
        <p:nvPicPr>
          <p:cNvPr id="4" name="Picture 3" descr="The odium nucleus contains 11 protons, 11 positive charges.  Ten core electrons, 1 s 2, 2 s 2, 2 p 6, screen the nucleus from the valence electron, 10 negative charges.  The valence electron, 3 s, is beyond the core electrons."/>
          <p:cNvPicPr>
            <a:picLocks noChangeAspect="1" noChangeArrowheads="1"/>
          </p:cNvPicPr>
          <p:nvPr/>
        </p:nvPicPr>
        <p:blipFill>
          <a:blip r:embed="rId2"/>
          <a:srcRect/>
          <a:stretch>
            <a:fillRect/>
          </a:stretch>
        </p:blipFill>
        <p:spPr bwMode="auto">
          <a:xfrm>
            <a:off x="4895850" y="1752600"/>
            <a:ext cx="3790950"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Effective Nuclear Charge </a:t>
            </a:r>
            <a:r>
              <a:rPr lang="en-US" altLang="en-US" sz="2000" smtClean="0"/>
              <a:t>(2 of 2)</a:t>
            </a:r>
            <a:endParaRPr lang="en-IN" altLang="en-US" sz="2000" smtClean="0"/>
          </a:p>
        </p:txBody>
      </p:sp>
      <p:sp>
        <p:nvSpPr>
          <p:cNvPr id="16387" name="Content Placeholder 3"/>
          <p:cNvSpPr>
            <a:spLocks noGrp="1"/>
          </p:cNvSpPr>
          <p:nvPr>
            <p:ph idx="1"/>
          </p:nvPr>
        </p:nvSpPr>
        <p:spPr>
          <a:xfrm>
            <a:off x="457200" y="1600200"/>
            <a:ext cx="4572000" cy="685800"/>
          </a:xfrm>
        </p:spPr>
        <p:txBody>
          <a:bodyPr/>
          <a:lstStyle/>
          <a:p>
            <a:r>
              <a:rPr lang="en-US" altLang="en-US" sz="2200" smtClean="0"/>
              <a:t>The effective nuclear charge, Z</a:t>
            </a:r>
            <a:r>
              <a:rPr lang="en-US" altLang="en-US" sz="2200" baseline="-25000" smtClean="0"/>
              <a:t>eff</a:t>
            </a:r>
            <a:r>
              <a:rPr lang="en-US" altLang="en-US" sz="2200" smtClean="0"/>
              <a:t>, is found this way:</a:t>
            </a:r>
            <a:endParaRPr lang="en-IN" altLang="en-US" sz="2200" smtClean="0"/>
          </a:p>
        </p:txBody>
      </p:sp>
      <p:sp>
        <p:nvSpPr>
          <p:cNvPr id="16388" name="Content Placeholder 4"/>
          <p:cNvSpPr>
            <a:spLocks noGrp="1"/>
          </p:cNvSpPr>
          <p:nvPr>
            <p:ph idx="13"/>
          </p:nvPr>
        </p:nvSpPr>
        <p:spPr>
          <a:xfrm>
            <a:off x="2028825" y="2336800"/>
            <a:ext cx="2619375" cy="482600"/>
          </a:xfrm>
        </p:spPr>
        <p:txBody>
          <a:bodyPr/>
          <a:lstStyle/>
          <a:p>
            <a:pPr marL="0" indent="0">
              <a:buFontTx/>
              <a:buNone/>
            </a:pPr>
            <a:r>
              <a:rPr lang="en-US" altLang="en-US" sz="2200" smtClean="0"/>
              <a:t>Z</a:t>
            </a:r>
            <a:r>
              <a:rPr lang="en-US" altLang="en-US" sz="2200" baseline="-25000" smtClean="0"/>
              <a:t>eff</a:t>
            </a:r>
            <a:r>
              <a:rPr lang="en-US" altLang="en-US" sz="2200" smtClean="0"/>
              <a:t> = Z − S</a:t>
            </a:r>
            <a:endParaRPr lang="en-IN" altLang="en-US" sz="2200" smtClean="0"/>
          </a:p>
        </p:txBody>
      </p:sp>
      <p:sp>
        <p:nvSpPr>
          <p:cNvPr id="6" name="Content Placeholder 5"/>
          <p:cNvSpPr>
            <a:spLocks noGrp="1"/>
          </p:cNvSpPr>
          <p:nvPr>
            <p:ph idx="14"/>
          </p:nvPr>
        </p:nvSpPr>
        <p:spPr>
          <a:xfrm>
            <a:off x="519113" y="2819400"/>
            <a:ext cx="4572000" cy="3536950"/>
          </a:xfrm>
        </p:spPr>
        <p:txBody>
          <a:bodyPr/>
          <a:lstStyle/>
          <a:p>
            <a:pPr marL="0" indent="0">
              <a:buFontTx/>
              <a:buNone/>
              <a:defRPr/>
            </a:pPr>
            <a:r>
              <a:rPr lang="en-US" altLang="en-US" sz="2200" dirty="0"/>
              <a:t>where Z is the atomic number and S is a screening constant, usually close to the number of inner electrons.</a:t>
            </a:r>
          </a:p>
          <a:p>
            <a:pPr>
              <a:defRPr/>
            </a:pPr>
            <a:r>
              <a:rPr lang="en-US" altLang="en-US" sz="2200" dirty="0"/>
              <a:t>Effective nuclear charge is a periodic property:</a:t>
            </a:r>
          </a:p>
          <a:p>
            <a:pPr marL="740664" indent="-283464">
              <a:buFont typeface="Lucida Grande"/>
              <a:buChar char="–"/>
              <a:defRPr/>
            </a:pPr>
            <a:r>
              <a:rPr lang="en-US" altLang="en-US" sz="2200" dirty="0"/>
              <a:t>It increases across a period.</a:t>
            </a:r>
          </a:p>
          <a:p>
            <a:pPr marL="740664" indent="-283464">
              <a:buFont typeface="Lucida Grande"/>
              <a:buChar char="–"/>
              <a:defRPr/>
            </a:pPr>
            <a:r>
              <a:rPr lang="en-US" altLang="en-US" sz="2200" dirty="0"/>
              <a:t>It increases </a:t>
            </a:r>
            <a:r>
              <a:rPr lang="en-US" altLang="en-US" sz="2200" b="1" dirty="0"/>
              <a:t>slightly</a:t>
            </a:r>
            <a:r>
              <a:rPr lang="en-US" altLang="en-US" sz="2200" dirty="0"/>
              <a:t> </a:t>
            </a:r>
            <a:r>
              <a:rPr lang="en-US" altLang="en-US" sz="2200" dirty="0" smtClean="0"/>
              <a:t>down a </a:t>
            </a:r>
            <a:r>
              <a:rPr lang="en-US" altLang="en-US" sz="2200" dirty="0"/>
              <a:t>group</a:t>
            </a:r>
            <a:r>
              <a:rPr lang="en-US" altLang="en-US" sz="2200" dirty="0" smtClean="0"/>
              <a:t>.</a:t>
            </a:r>
            <a:endParaRPr lang="en-US" altLang="en-US" sz="2200" dirty="0"/>
          </a:p>
        </p:txBody>
      </p:sp>
      <p:pic>
        <p:nvPicPr>
          <p:cNvPr id="7" name="Picture 3" descr="A line graph shows the effective charges of elements according to different calculations. A line graph has atomic number, Z, on the X-axis, ranging from 2 to 20 with intervals of 2, and Z effective on the Y-axis, ranging from 0 to 20 with intervals of two.  4 lines are shown, each for different calculations of effective charge.  Data are summarized in the following list; values are approximate. The following list provides the Element, Atomic number, Z, charge of nucleus, Z effective for core 1 s electrons calculated with advanced methods, Z effective for valence electrons calculated with Equation 7.1, assuming S equals number of core electrons, Z effective for valence electrons calculated with advanced methods, Z effective for valence electrons calculated with Slater’s rules for the data. Item 1. L i, 3, 3, 1, 1.5, 1. Item 2. B e, 4, 4, 2, 2, 1.8. Item 3. B, 5, 5, 3, 2.5, 2.3. Item 4. C, 6, 5.9, 4, 3, 2.8. Item 5. N, 7, 6.8, 5, 4, 3.8. Item 6. O, 8, 7.8, 6, 4.4, 4.2. Item 7. F, 9, 8.7, 7, 5, 4.9. Item 8. N e, 10, 9.9, 8, 5.9, 5.7. Item 9. N ay, 11, 10.8, 1, 2.7, 2. Item 10. M g, 12, 11.9, 2, 3.5, 2.5. Item 11. Ay l, 13, 12.8, 3, 4.1, 3. Item 12. S i, 14, 13.9, 4, 4.3, 3.9. Item 13. P, 15, 14.6, 5, 5, 4.5. Item 14. S, 16, 15.8, 6, 5.8, 5.2. Item 15. C l, 17, 16.4, 7, 6, 5.8. Item 16. Ay r, 18, 17.7, 8, 6.7, 6.3."/>
          <p:cNvPicPr>
            <a:picLocks noChangeAspect="1" noChangeArrowheads="1"/>
          </p:cNvPicPr>
          <p:nvPr/>
        </p:nvPicPr>
        <p:blipFill>
          <a:blip r:embed="rId2"/>
          <a:srcRect/>
          <a:stretch>
            <a:fillRect/>
          </a:stretch>
        </p:blipFill>
        <p:spPr bwMode="auto">
          <a:xfrm>
            <a:off x="5099050" y="1627188"/>
            <a:ext cx="35877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3CC077BF-3C61-4579-95CF-7ABE01351C13}" type="slidenum">
              <a:rPr lang="en-US" altLang="en-US" sz="1400"/>
              <a:pPr algn="ctr"/>
              <a:t>13</a:t>
            </a:fld>
            <a:endParaRPr lang="en-US" altLang="en-US" sz="1400"/>
          </a:p>
        </p:txBody>
      </p:sp>
      <p:sp>
        <p:nvSpPr>
          <p:cNvPr id="17411" name="Rectangle 2"/>
          <p:cNvSpPr>
            <a:spLocks noGrp="1" noChangeArrowheads="1"/>
          </p:cNvSpPr>
          <p:nvPr>
            <p:ph type="title"/>
          </p:nvPr>
        </p:nvSpPr>
        <p:spPr>
          <a:xfrm>
            <a:off x="381000" y="152400"/>
            <a:ext cx="8458200" cy="990600"/>
          </a:xfrm>
        </p:spPr>
        <p:txBody>
          <a:bodyPr/>
          <a:lstStyle/>
          <a:p>
            <a:r>
              <a:rPr lang="en-US" altLang="en-US" smtClean="0"/>
              <a:t>Penetrating and Shielding</a:t>
            </a:r>
          </a:p>
        </p:txBody>
      </p:sp>
      <p:sp>
        <p:nvSpPr>
          <p:cNvPr id="17412" name="Rectangle 3"/>
          <p:cNvSpPr>
            <a:spLocks noGrp="1" noChangeArrowheads="1"/>
          </p:cNvSpPr>
          <p:nvPr>
            <p:ph type="body" idx="1"/>
          </p:nvPr>
        </p:nvSpPr>
        <p:spPr>
          <a:xfrm>
            <a:off x="119063" y="1066800"/>
            <a:ext cx="5672137" cy="5181600"/>
          </a:xfrm>
        </p:spPr>
        <p:txBody>
          <a:bodyPr/>
          <a:lstStyle/>
          <a:p>
            <a:pPr>
              <a:lnSpc>
                <a:spcPct val="80000"/>
              </a:lnSpc>
            </a:pPr>
            <a:r>
              <a:rPr lang="en-US" altLang="en-US" sz="2400" smtClean="0"/>
              <a:t>the radial distribution function shows that the 2</a:t>
            </a:r>
            <a:r>
              <a:rPr lang="en-US" altLang="en-US" sz="2400" i="1" smtClean="0"/>
              <a:t>s</a:t>
            </a:r>
            <a:r>
              <a:rPr lang="en-US" altLang="en-US" sz="2400" smtClean="0"/>
              <a:t> orbital penetrates more deeply into the 1</a:t>
            </a:r>
            <a:r>
              <a:rPr lang="en-US" altLang="en-US" sz="2400" i="1" smtClean="0"/>
              <a:t>s</a:t>
            </a:r>
            <a:r>
              <a:rPr lang="en-US" altLang="en-US" sz="2400" smtClean="0"/>
              <a:t> orbital than does the 2</a:t>
            </a:r>
            <a:r>
              <a:rPr lang="en-US" altLang="en-US" sz="2400" i="1" smtClean="0"/>
              <a:t>p</a:t>
            </a:r>
            <a:endParaRPr lang="en-US" altLang="en-US" sz="2400" smtClean="0"/>
          </a:p>
          <a:p>
            <a:pPr>
              <a:lnSpc>
                <a:spcPct val="80000"/>
              </a:lnSpc>
            </a:pPr>
            <a:r>
              <a:rPr lang="en-US" altLang="en-US" sz="2400" smtClean="0"/>
              <a:t>the weaker penetration of the 2</a:t>
            </a:r>
            <a:r>
              <a:rPr lang="en-US" altLang="en-US" sz="2400" i="1" smtClean="0"/>
              <a:t>p</a:t>
            </a:r>
            <a:r>
              <a:rPr lang="en-US" altLang="en-US" sz="2400" smtClean="0"/>
              <a:t> sublevel means that electrons in the 2</a:t>
            </a:r>
            <a:r>
              <a:rPr lang="en-US" altLang="en-US" sz="2400" i="1" smtClean="0"/>
              <a:t>p</a:t>
            </a:r>
            <a:r>
              <a:rPr lang="en-US" altLang="en-US" sz="2400" smtClean="0"/>
              <a:t> sublevel experience more repulsive force, they are more shielded from the attractive force of the nucleus</a:t>
            </a:r>
          </a:p>
          <a:p>
            <a:pPr>
              <a:lnSpc>
                <a:spcPct val="80000"/>
              </a:lnSpc>
            </a:pPr>
            <a:r>
              <a:rPr lang="en-US" altLang="en-US" sz="2400" smtClean="0"/>
              <a:t>the deeper penetration of the 2</a:t>
            </a:r>
            <a:r>
              <a:rPr lang="en-US" altLang="en-US" sz="2400" i="1" smtClean="0"/>
              <a:t>s</a:t>
            </a:r>
            <a:r>
              <a:rPr lang="en-US" altLang="en-US" sz="2400" smtClean="0"/>
              <a:t> electrons means electrons in the 2</a:t>
            </a:r>
            <a:r>
              <a:rPr lang="en-US" altLang="en-US" sz="2400" i="1" smtClean="0"/>
              <a:t>s</a:t>
            </a:r>
            <a:r>
              <a:rPr lang="en-US" altLang="en-US" sz="2400" smtClean="0"/>
              <a:t> sublevel experience a greater attractive force to the nucleus and are not shielded as effectively</a:t>
            </a:r>
          </a:p>
          <a:p>
            <a:pPr>
              <a:lnSpc>
                <a:spcPct val="80000"/>
              </a:lnSpc>
            </a:pPr>
            <a:r>
              <a:rPr lang="en-US" altLang="en-US" sz="2400" smtClean="0"/>
              <a:t>the result is that the electrons in the 2</a:t>
            </a:r>
            <a:r>
              <a:rPr lang="en-US" altLang="en-US" sz="2400" i="1" smtClean="0"/>
              <a:t>s</a:t>
            </a:r>
            <a:r>
              <a:rPr lang="en-US" altLang="en-US" sz="2400" smtClean="0"/>
              <a:t> sublevel are lower in energy than the electrons in the 2</a:t>
            </a:r>
            <a:r>
              <a:rPr lang="en-US" altLang="en-US" sz="2400" i="1" smtClean="0"/>
              <a:t>p</a:t>
            </a:r>
          </a:p>
        </p:txBody>
      </p:sp>
      <p:pic>
        <p:nvPicPr>
          <p:cNvPr id="17413" name="Picture 4" descr="0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1447800"/>
            <a:ext cx="32988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B7A1B337-2C23-4897-96DF-CCB5881DE509}" type="slidenum">
              <a:rPr lang="en-US" altLang="en-US" sz="1400"/>
              <a:pPr algn="ctr"/>
              <a:t>14</a:t>
            </a:fld>
            <a:endParaRPr lang="en-US" altLang="en-US" sz="1400"/>
          </a:p>
        </p:txBody>
      </p:sp>
      <p:sp>
        <p:nvSpPr>
          <p:cNvPr id="18435" name="Rectangle 4"/>
          <p:cNvSpPr>
            <a:spLocks noGrp="1" noChangeArrowheads="1"/>
          </p:cNvSpPr>
          <p:nvPr>
            <p:ph type="title"/>
          </p:nvPr>
        </p:nvSpPr>
        <p:spPr>
          <a:xfrm>
            <a:off x="304800" y="304800"/>
            <a:ext cx="8458200" cy="1143000"/>
          </a:xfrm>
        </p:spPr>
        <p:txBody>
          <a:bodyPr/>
          <a:lstStyle/>
          <a:p>
            <a:r>
              <a:rPr lang="en-US" altLang="en-US" smtClean="0"/>
              <a:t>Penetration &amp; Shielding </a:t>
            </a:r>
          </a:p>
        </p:txBody>
      </p:sp>
      <p:pic>
        <p:nvPicPr>
          <p:cNvPr id="18436" name="Picture 6" descr="08_04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81125"/>
            <a:ext cx="82296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0"/>
            <a:ext cx="7772400" cy="1143000"/>
          </a:xfrm>
        </p:spPr>
        <p:txBody>
          <a:bodyPr/>
          <a:lstStyle/>
          <a:p>
            <a:pPr>
              <a:defRPr/>
            </a:pPr>
            <a:r>
              <a:rPr lang="en-US" b="1" smtClean="0">
                <a:solidFill>
                  <a:schemeClr val="accent2"/>
                </a:solidFill>
                <a:effectLst>
                  <a:outerShdw blurRad="38100" dist="38100" dir="2700000" algn="tl">
                    <a:srgbClr val="C0C0C0"/>
                  </a:outerShdw>
                </a:effectLst>
                <a:latin typeface="Comic Sans MS" pitchFamily="66" charset="0"/>
              </a:rPr>
              <a:t>Orbital Diagrams</a:t>
            </a:r>
            <a:endParaRPr lang="en-US" smtClean="0"/>
          </a:p>
        </p:txBody>
      </p:sp>
      <p:sp>
        <p:nvSpPr>
          <p:cNvPr id="19459" name="Rectangle 3"/>
          <p:cNvSpPr>
            <a:spLocks noGrp="1" noChangeArrowheads="1"/>
          </p:cNvSpPr>
          <p:nvPr>
            <p:ph type="body" idx="1"/>
          </p:nvPr>
        </p:nvSpPr>
        <p:spPr>
          <a:xfrm>
            <a:off x="228600" y="914400"/>
            <a:ext cx="8610600" cy="5943600"/>
          </a:xfrm>
        </p:spPr>
        <p:txBody>
          <a:bodyPr/>
          <a:lstStyle/>
          <a:p>
            <a:pPr>
              <a:buFontTx/>
              <a:buNone/>
            </a:pPr>
            <a:r>
              <a:rPr lang="en-US" altLang="en-US" sz="2400" smtClean="0">
                <a:latin typeface="Arial" panose="020B0604020202020204" pitchFamily="34" charset="0"/>
              </a:rPr>
              <a:t>Orbital diagrams are written in order of increasing energy levels starting with the lowest energy level the 1s orbital.</a:t>
            </a:r>
            <a:endParaRPr lang="en-US" altLang="en-US" smtClean="0"/>
          </a:p>
          <a:p>
            <a:pPr>
              <a:buFontTx/>
              <a:buNone/>
            </a:pPr>
            <a:r>
              <a:rPr lang="en-US" altLang="en-US" smtClean="0"/>
              <a:t>	___   ___  ___ 4p</a:t>
            </a:r>
          </a:p>
          <a:p>
            <a:pPr>
              <a:buFontTx/>
              <a:buNone/>
            </a:pPr>
            <a:r>
              <a:rPr lang="en-US" altLang="en-US" smtClean="0"/>
              <a:t>	___  ___  ___  ___  ___ 3d</a:t>
            </a:r>
          </a:p>
          <a:p>
            <a:pPr>
              <a:buFontTx/>
              <a:buNone/>
            </a:pPr>
            <a:r>
              <a:rPr lang="en-US" altLang="en-US" smtClean="0"/>
              <a:t>	___  4s</a:t>
            </a:r>
          </a:p>
          <a:p>
            <a:pPr>
              <a:buFontTx/>
              <a:buNone/>
            </a:pPr>
            <a:r>
              <a:rPr lang="en-US" altLang="en-US" smtClean="0"/>
              <a:t>	___   ___  ___ 3p</a:t>
            </a:r>
          </a:p>
          <a:p>
            <a:pPr>
              <a:buFontTx/>
              <a:buNone/>
            </a:pPr>
            <a:r>
              <a:rPr lang="en-US" altLang="en-US" smtClean="0"/>
              <a:t>	___  3s </a:t>
            </a:r>
          </a:p>
          <a:p>
            <a:pPr>
              <a:buFontTx/>
              <a:buNone/>
            </a:pPr>
            <a:r>
              <a:rPr lang="en-US" altLang="en-US" smtClean="0"/>
              <a:t>	___   ___  ___ 2p</a:t>
            </a:r>
          </a:p>
          <a:p>
            <a:pPr>
              <a:buFontTx/>
              <a:buNone/>
            </a:pPr>
            <a:r>
              <a:rPr lang="en-US" altLang="en-US" smtClean="0"/>
              <a:t>	___  2s</a:t>
            </a:r>
          </a:p>
          <a:p>
            <a:pPr>
              <a:buFontTx/>
              <a:buNone/>
            </a:pPr>
            <a:r>
              <a:rPr lang="en-US" altLang="en-US" smtClean="0"/>
              <a:t>	___  1s</a:t>
            </a:r>
          </a:p>
        </p:txBody>
      </p:sp>
      <p:sp>
        <p:nvSpPr>
          <p:cNvPr id="19460" name="Text Box 4"/>
          <p:cNvSpPr txBox="1">
            <a:spLocks noChangeArrowheads="1"/>
          </p:cNvSpPr>
          <p:nvPr/>
        </p:nvSpPr>
        <p:spPr bwMode="auto">
          <a:xfrm>
            <a:off x="5486400" y="2057400"/>
            <a:ext cx="3352800" cy="46561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latin typeface="Arial" panose="020B0604020202020204" pitchFamily="34" charset="0"/>
              </a:rPr>
              <a:t>RULES:</a:t>
            </a:r>
          </a:p>
          <a:p>
            <a:pPr>
              <a:spcBef>
                <a:spcPct val="50000"/>
              </a:spcBef>
            </a:pPr>
            <a:r>
              <a:rPr lang="en-US" altLang="en-US" b="1">
                <a:latin typeface="Arial" panose="020B0604020202020204" pitchFamily="34" charset="0"/>
              </a:rPr>
              <a:t>(1) fill the lowest energy level first</a:t>
            </a:r>
          </a:p>
          <a:p>
            <a:pPr>
              <a:spcBef>
                <a:spcPct val="50000"/>
              </a:spcBef>
            </a:pPr>
            <a:r>
              <a:rPr lang="en-US" altLang="en-US" b="1">
                <a:latin typeface="Arial" panose="020B0604020202020204" pitchFamily="34" charset="0"/>
              </a:rPr>
              <a:t>(2) fill each orbital in a subshell with one electron first before you double up. </a:t>
            </a:r>
          </a:p>
          <a:p>
            <a:pPr>
              <a:spcBef>
                <a:spcPct val="50000"/>
              </a:spcBef>
            </a:pPr>
            <a:r>
              <a:rPr lang="en-US" altLang="en-US" b="1">
                <a:latin typeface="Arial" panose="020B0604020202020204" pitchFamily="34" charset="0"/>
              </a:rPr>
              <a:t>(3) Completely fill each subshell before proceeding to the next energy level.</a:t>
            </a:r>
            <a:endParaRPr lang="en-US" altLang="en-US"/>
          </a:p>
        </p:txBody>
      </p:sp>
      <p:sp>
        <p:nvSpPr>
          <p:cNvPr id="49157" name="AutoShape 5" title="arrow up"/>
          <p:cNvSpPr>
            <a:spLocks noChangeArrowheads="1"/>
          </p:cNvSpPr>
          <p:nvPr/>
        </p:nvSpPr>
        <p:spPr bwMode="auto">
          <a:xfrm>
            <a:off x="685800" y="5943600"/>
            <a:ext cx="228600" cy="381000"/>
          </a:xfrm>
          <a:prstGeom prst="upArrow">
            <a:avLst>
              <a:gd name="adj1" fmla="val 50000"/>
              <a:gd name="adj2" fmla="val 41667"/>
            </a:avLst>
          </a:prstGeom>
          <a:solidFill>
            <a:srgbClr val="99336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58" name="AutoShape 6" title="arrow up"/>
          <p:cNvSpPr>
            <a:spLocks noChangeArrowheads="1"/>
          </p:cNvSpPr>
          <p:nvPr/>
        </p:nvSpPr>
        <p:spPr bwMode="auto">
          <a:xfrm>
            <a:off x="609600" y="5334000"/>
            <a:ext cx="228600" cy="381000"/>
          </a:xfrm>
          <a:prstGeom prst="upArrow">
            <a:avLst>
              <a:gd name="adj1" fmla="val 50000"/>
              <a:gd name="adj2" fmla="val 41667"/>
            </a:avLst>
          </a:prstGeom>
          <a:solidFill>
            <a:srgbClr val="99336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59" name="AutoShape 7" title="arrow up"/>
          <p:cNvSpPr>
            <a:spLocks noChangeArrowheads="1"/>
          </p:cNvSpPr>
          <p:nvPr/>
        </p:nvSpPr>
        <p:spPr bwMode="auto">
          <a:xfrm>
            <a:off x="609600" y="4724400"/>
            <a:ext cx="228600" cy="381000"/>
          </a:xfrm>
          <a:prstGeom prst="upArrow">
            <a:avLst>
              <a:gd name="adj1" fmla="val 50000"/>
              <a:gd name="adj2" fmla="val 41667"/>
            </a:avLst>
          </a:prstGeom>
          <a:solidFill>
            <a:srgbClr val="99336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60" name="AutoShape 8" title="arrow up"/>
          <p:cNvSpPr>
            <a:spLocks noChangeArrowheads="1"/>
          </p:cNvSpPr>
          <p:nvPr/>
        </p:nvSpPr>
        <p:spPr bwMode="auto">
          <a:xfrm>
            <a:off x="1600200" y="4724400"/>
            <a:ext cx="228600" cy="381000"/>
          </a:xfrm>
          <a:prstGeom prst="upArrow">
            <a:avLst>
              <a:gd name="adj1" fmla="val 50000"/>
              <a:gd name="adj2" fmla="val 41667"/>
            </a:avLst>
          </a:prstGeom>
          <a:solidFill>
            <a:srgbClr val="99336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61" name="AutoShape 9" title="arrow up"/>
          <p:cNvSpPr>
            <a:spLocks noChangeArrowheads="1"/>
          </p:cNvSpPr>
          <p:nvPr/>
        </p:nvSpPr>
        <p:spPr bwMode="auto">
          <a:xfrm>
            <a:off x="2438400" y="4724400"/>
            <a:ext cx="228600" cy="381000"/>
          </a:xfrm>
          <a:prstGeom prst="upArrow">
            <a:avLst>
              <a:gd name="adj1" fmla="val 50000"/>
              <a:gd name="adj2" fmla="val 41667"/>
            </a:avLst>
          </a:prstGeom>
          <a:solidFill>
            <a:srgbClr val="99336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62" name="AutoShape 10" title="arrow up"/>
          <p:cNvSpPr>
            <a:spLocks noChangeArrowheads="1"/>
          </p:cNvSpPr>
          <p:nvPr/>
        </p:nvSpPr>
        <p:spPr bwMode="auto">
          <a:xfrm>
            <a:off x="609600" y="4114800"/>
            <a:ext cx="228600" cy="381000"/>
          </a:xfrm>
          <a:prstGeom prst="upArrow">
            <a:avLst>
              <a:gd name="adj1" fmla="val 50000"/>
              <a:gd name="adj2" fmla="val 41667"/>
            </a:avLst>
          </a:prstGeom>
          <a:solidFill>
            <a:srgbClr val="99336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63" name="AutoShape 11" title="arrow down"/>
          <p:cNvSpPr>
            <a:spLocks noChangeArrowheads="1"/>
          </p:cNvSpPr>
          <p:nvPr/>
        </p:nvSpPr>
        <p:spPr bwMode="auto">
          <a:xfrm>
            <a:off x="990600" y="59436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64" name="AutoShape 12" title="arrow down"/>
          <p:cNvSpPr>
            <a:spLocks noChangeArrowheads="1"/>
          </p:cNvSpPr>
          <p:nvPr/>
        </p:nvSpPr>
        <p:spPr bwMode="auto">
          <a:xfrm>
            <a:off x="990600" y="53340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65" name="AutoShape 13" title="arrow down"/>
          <p:cNvSpPr>
            <a:spLocks noChangeArrowheads="1"/>
          </p:cNvSpPr>
          <p:nvPr/>
        </p:nvSpPr>
        <p:spPr bwMode="auto">
          <a:xfrm>
            <a:off x="914400" y="47244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66" name="AutoShape 14" title="arrow down"/>
          <p:cNvSpPr>
            <a:spLocks noChangeArrowheads="1"/>
          </p:cNvSpPr>
          <p:nvPr/>
        </p:nvSpPr>
        <p:spPr bwMode="auto">
          <a:xfrm>
            <a:off x="1905000" y="47244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67" name="AutoShape 15" title="arrow down"/>
          <p:cNvSpPr>
            <a:spLocks noChangeArrowheads="1"/>
          </p:cNvSpPr>
          <p:nvPr/>
        </p:nvSpPr>
        <p:spPr bwMode="auto">
          <a:xfrm>
            <a:off x="2667000" y="47244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68" name="AutoShape 16" title="arrow down"/>
          <p:cNvSpPr>
            <a:spLocks noChangeArrowheads="1"/>
          </p:cNvSpPr>
          <p:nvPr/>
        </p:nvSpPr>
        <p:spPr bwMode="auto">
          <a:xfrm>
            <a:off x="990600" y="41148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69" name="Text Box 17"/>
          <p:cNvSpPr txBox="1">
            <a:spLocks noChangeArrowheads="1"/>
          </p:cNvSpPr>
          <p:nvPr/>
        </p:nvSpPr>
        <p:spPr bwMode="auto">
          <a:xfrm>
            <a:off x="2133600" y="5638800"/>
            <a:ext cx="3048000" cy="396875"/>
          </a:xfrm>
          <a:prstGeom prst="rect">
            <a:avLst/>
          </a:prstGeom>
          <a:noFill/>
          <a:ln w="9525">
            <a:noFill/>
            <a:miter lim="800000"/>
            <a:headEnd/>
            <a:tailEnd/>
          </a:ln>
          <a:effectLst/>
        </p:spPr>
        <p:txBody>
          <a:bodyPr>
            <a:spAutoFit/>
          </a:bodyPr>
          <a:lstStyle/>
          <a:p>
            <a:pPr>
              <a:spcBef>
                <a:spcPct val="50000"/>
              </a:spcBef>
              <a:defRPr/>
            </a:pPr>
            <a:r>
              <a:rPr lang="en-US" sz="2000">
                <a:solidFill>
                  <a:srgbClr val="FF00FF"/>
                </a:solidFill>
                <a:effectLst>
                  <a:outerShdw blurRad="38100" dist="38100" dir="2700000" algn="tl">
                    <a:srgbClr val="C0C0C0"/>
                  </a:outerShdw>
                </a:effectLst>
                <a:latin typeface="Comic Sans MS" pitchFamily="66" charset="0"/>
              </a:rPr>
              <a:t>Remember the order!!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91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91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91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916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916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9162"/>
                                        </p:tgtEl>
                                        <p:attrNameLst>
                                          <p:attrName>style.visibility</p:attrName>
                                        </p:attrNameLst>
                                      </p:cBhvr>
                                      <p:to>
                                        <p:strVal val="visible"/>
                                      </p:to>
                                    </p:set>
                                  </p:childTnLst>
                                </p:cTn>
                              </p:par>
                            </p:childTnLst>
                          </p:cTn>
                        </p:par>
                        <p:par>
                          <p:cTn id="47" fill="hold" nodeType="afterGroup">
                            <p:stCondLst>
                              <p:cond delay="500"/>
                            </p:stCondLst>
                            <p:childTnLst>
                              <p:par>
                                <p:cTn id="48" presetID="1" presetClass="entr" presetSubtype="0" fill="hold" grpId="0" nodeType="afterEffect">
                                  <p:stCondLst>
                                    <p:cond delay="1000"/>
                                  </p:stCondLst>
                                  <p:childTnLst>
                                    <p:set>
                                      <p:cBhvr>
                                        <p:cTn id="49" dur="1" fill="hold">
                                          <p:stCondLst>
                                            <p:cond delay="499"/>
                                          </p:stCondLst>
                                        </p:cTn>
                                        <p:tgtEl>
                                          <p:spTgt spid="49168"/>
                                        </p:tgtEl>
                                        <p:attrNameLst>
                                          <p:attrName>style.visibility</p:attrName>
                                        </p:attrNameLst>
                                      </p:cBhvr>
                                      <p:to>
                                        <p:strVal val="visible"/>
                                      </p:to>
                                    </p:set>
                                  </p:childTnLst>
                                </p:cTn>
                              </p:par>
                            </p:childTnLst>
                          </p:cTn>
                        </p:par>
                        <p:par>
                          <p:cTn id="50" fill="hold" nodeType="afterGroup">
                            <p:stCondLst>
                              <p:cond delay="2000"/>
                            </p:stCondLst>
                            <p:childTnLst>
                              <p:par>
                                <p:cTn id="51" presetID="1" presetClass="entr" presetSubtype="0" fill="hold" grpId="0" nodeType="afterEffect">
                                  <p:stCondLst>
                                    <p:cond delay="1000"/>
                                  </p:stCondLst>
                                  <p:childTnLst>
                                    <p:set>
                                      <p:cBhvr>
                                        <p:cTn id="52" dur="1" fill="hold">
                                          <p:stCondLst>
                                            <p:cond delay="499"/>
                                          </p:stCondLst>
                                        </p:cTn>
                                        <p:tgtEl>
                                          <p:spTgt spid="49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8" grpId="0" animBg="1"/>
      <p:bldP spid="49159" grpId="0" animBg="1"/>
      <p:bldP spid="49160" grpId="0" animBg="1"/>
      <p:bldP spid="49161" grpId="0" animBg="1"/>
      <p:bldP spid="49162" grpId="0" animBg="1"/>
      <p:bldP spid="49163" grpId="0" animBg="1"/>
      <p:bldP spid="49164" grpId="0" animBg="1"/>
      <p:bldP spid="49165" grpId="0" animBg="1"/>
      <p:bldP spid="49166" grpId="0" animBg="1"/>
      <p:bldP spid="49167" grpId="0" animBg="1"/>
      <p:bldP spid="49168" grpId="0" animBg="1"/>
      <p:bldP spid="4916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609600" y="609600"/>
            <a:ext cx="0" cy="579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3" name="Rectangle 3"/>
          <p:cNvSpPr>
            <a:spLocks noChangeArrowheads="1"/>
          </p:cNvSpPr>
          <p:nvPr/>
        </p:nvSpPr>
        <p:spPr bwMode="auto">
          <a:xfrm rot="-5400000">
            <a:off x="-247650" y="2992438"/>
            <a:ext cx="12080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Energy</a:t>
            </a:r>
          </a:p>
        </p:txBody>
      </p:sp>
      <p:sp>
        <p:nvSpPr>
          <p:cNvPr id="20484" name="Line 4"/>
          <p:cNvSpPr>
            <a:spLocks noChangeShapeType="1"/>
          </p:cNvSpPr>
          <p:nvPr/>
        </p:nvSpPr>
        <p:spPr bwMode="auto">
          <a:xfrm flipV="1">
            <a:off x="381000" y="1905000"/>
            <a:ext cx="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5"/>
          <p:cNvGrpSpPr>
            <a:grpSpLocks/>
          </p:cNvGrpSpPr>
          <p:nvPr/>
        </p:nvGrpSpPr>
        <p:grpSpPr bwMode="auto">
          <a:xfrm>
            <a:off x="806450" y="6188075"/>
            <a:ext cx="742950" cy="515938"/>
            <a:chOff x="508" y="3898"/>
            <a:chExt cx="468" cy="325"/>
          </a:xfrm>
        </p:grpSpPr>
        <p:sp>
          <p:nvSpPr>
            <p:cNvPr id="20584" name="Oval 6"/>
            <p:cNvSpPr>
              <a:spLocks noChangeArrowheads="1"/>
            </p:cNvSpPr>
            <p:nvPr/>
          </p:nvSpPr>
          <p:spPr bwMode="auto">
            <a:xfrm>
              <a:off x="508" y="3940"/>
              <a:ext cx="184" cy="184"/>
            </a:xfrm>
            <a:prstGeom prst="ellipse">
              <a:avLst/>
            </a:prstGeom>
            <a:solidFill>
              <a:srgbClr val="00DFCA"/>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85" name="Rectangle 7"/>
            <p:cNvSpPr>
              <a:spLocks noChangeArrowheads="1"/>
            </p:cNvSpPr>
            <p:nvPr/>
          </p:nvSpPr>
          <p:spPr bwMode="auto">
            <a:xfrm>
              <a:off x="663" y="3898"/>
              <a:ext cx="31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1s</a:t>
              </a:r>
            </a:p>
          </p:txBody>
        </p:sp>
      </p:grpSp>
      <p:grpSp>
        <p:nvGrpSpPr>
          <p:cNvPr id="3" name="Group 8"/>
          <p:cNvGrpSpPr>
            <a:grpSpLocks/>
          </p:cNvGrpSpPr>
          <p:nvPr/>
        </p:nvGrpSpPr>
        <p:grpSpPr bwMode="auto">
          <a:xfrm>
            <a:off x="806450" y="473075"/>
            <a:ext cx="742950" cy="515938"/>
            <a:chOff x="508" y="298"/>
            <a:chExt cx="468" cy="325"/>
          </a:xfrm>
        </p:grpSpPr>
        <p:sp>
          <p:nvSpPr>
            <p:cNvPr id="20582" name="Oval 9"/>
            <p:cNvSpPr>
              <a:spLocks noChangeArrowheads="1"/>
            </p:cNvSpPr>
            <p:nvPr/>
          </p:nvSpPr>
          <p:spPr bwMode="auto">
            <a:xfrm>
              <a:off x="508" y="388"/>
              <a:ext cx="184" cy="184"/>
            </a:xfrm>
            <a:prstGeom prst="ellipse">
              <a:avLst/>
            </a:prstGeom>
            <a:solidFill>
              <a:srgbClr val="71440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83" name="Rectangle 10"/>
            <p:cNvSpPr>
              <a:spLocks noChangeArrowheads="1"/>
            </p:cNvSpPr>
            <p:nvPr/>
          </p:nvSpPr>
          <p:spPr bwMode="auto">
            <a:xfrm>
              <a:off x="663" y="298"/>
              <a:ext cx="31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7s</a:t>
              </a:r>
            </a:p>
          </p:txBody>
        </p:sp>
      </p:grpSp>
      <p:grpSp>
        <p:nvGrpSpPr>
          <p:cNvPr id="4" name="Group 11"/>
          <p:cNvGrpSpPr>
            <a:grpSpLocks/>
          </p:cNvGrpSpPr>
          <p:nvPr/>
        </p:nvGrpSpPr>
        <p:grpSpPr bwMode="auto">
          <a:xfrm>
            <a:off x="806450" y="4359275"/>
            <a:ext cx="2459038" cy="1125538"/>
            <a:chOff x="508" y="2746"/>
            <a:chExt cx="1549" cy="709"/>
          </a:xfrm>
        </p:grpSpPr>
        <p:sp>
          <p:nvSpPr>
            <p:cNvPr id="20575" name="Oval 12"/>
            <p:cNvSpPr>
              <a:spLocks noChangeArrowheads="1"/>
            </p:cNvSpPr>
            <p:nvPr/>
          </p:nvSpPr>
          <p:spPr bwMode="auto">
            <a:xfrm>
              <a:off x="508" y="3172"/>
              <a:ext cx="184" cy="184"/>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0576" name="Group 13"/>
            <p:cNvGrpSpPr>
              <a:grpSpLocks/>
            </p:cNvGrpSpPr>
            <p:nvPr/>
          </p:nvGrpSpPr>
          <p:grpSpPr bwMode="auto">
            <a:xfrm>
              <a:off x="988" y="2788"/>
              <a:ext cx="760" cy="184"/>
              <a:chOff x="988" y="2788"/>
              <a:chExt cx="760" cy="184"/>
            </a:xfrm>
          </p:grpSpPr>
          <p:sp>
            <p:nvSpPr>
              <p:cNvPr id="20579" name="Oval 14"/>
              <p:cNvSpPr>
                <a:spLocks noChangeArrowheads="1"/>
              </p:cNvSpPr>
              <p:nvPr/>
            </p:nvSpPr>
            <p:spPr bwMode="auto">
              <a:xfrm>
                <a:off x="988" y="2788"/>
                <a:ext cx="184" cy="184"/>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80" name="Oval 15"/>
              <p:cNvSpPr>
                <a:spLocks noChangeArrowheads="1"/>
              </p:cNvSpPr>
              <p:nvPr/>
            </p:nvSpPr>
            <p:spPr bwMode="auto">
              <a:xfrm>
                <a:off x="1276" y="2788"/>
                <a:ext cx="184" cy="184"/>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81" name="Oval 16"/>
              <p:cNvSpPr>
                <a:spLocks noChangeArrowheads="1"/>
              </p:cNvSpPr>
              <p:nvPr/>
            </p:nvSpPr>
            <p:spPr bwMode="auto">
              <a:xfrm>
                <a:off x="1564" y="2788"/>
                <a:ext cx="184" cy="184"/>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77" name="Rectangle 17"/>
            <p:cNvSpPr>
              <a:spLocks noChangeArrowheads="1"/>
            </p:cNvSpPr>
            <p:nvPr/>
          </p:nvSpPr>
          <p:spPr bwMode="auto">
            <a:xfrm>
              <a:off x="663" y="3130"/>
              <a:ext cx="31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2s</a:t>
              </a:r>
            </a:p>
          </p:txBody>
        </p:sp>
        <p:sp>
          <p:nvSpPr>
            <p:cNvPr id="20578" name="Rectangle 18"/>
            <p:cNvSpPr>
              <a:spLocks noChangeArrowheads="1"/>
            </p:cNvSpPr>
            <p:nvPr/>
          </p:nvSpPr>
          <p:spPr bwMode="auto">
            <a:xfrm>
              <a:off x="1719" y="2746"/>
              <a:ext cx="33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2p</a:t>
              </a:r>
            </a:p>
          </p:txBody>
        </p:sp>
      </p:grpSp>
      <p:grpSp>
        <p:nvGrpSpPr>
          <p:cNvPr id="6" name="Group 19"/>
          <p:cNvGrpSpPr>
            <a:grpSpLocks/>
          </p:cNvGrpSpPr>
          <p:nvPr/>
        </p:nvGrpSpPr>
        <p:grpSpPr bwMode="auto">
          <a:xfrm>
            <a:off x="806450" y="2759075"/>
            <a:ext cx="5049838" cy="1582738"/>
            <a:chOff x="508" y="1738"/>
            <a:chExt cx="3181" cy="997"/>
          </a:xfrm>
        </p:grpSpPr>
        <p:sp>
          <p:nvSpPr>
            <p:cNvPr id="20560" name="Oval 20"/>
            <p:cNvSpPr>
              <a:spLocks noChangeArrowheads="1"/>
            </p:cNvSpPr>
            <p:nvPr/>
          </p:nvSpPr>
          <p:spPr bwMode="auto">
            <a:xfrm>
              <a:off x="508" y="2452"/>
              <a:ext cx="184" cy="18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0561" name="Group 21"/>
            <p:cNvGrpSpPr>
              <a:grpSpLocks/>
            </p:cNvGrpSpPr>
            <p:nvPr/>
          </p:nvGrpSpPr>
          <p:grpSpPr bwMode="auto">
            <a:xfrm>
              <a:off x="988" y="2068"/>
              <a:ext cx="760" cy="184"/>
              <a:chOff x="988" y="2068"/>
              <a:chExt cx="760" cy="184"/>
            </a:xfrm>
          </p:grpSpPr>
          <p:sp>
            <p:nvSpPr>
              <p:cNvPr id="20572" name="Oval 22"/>
              <p:cNvSpPr>
                <a:spLocks noChangeArrowheads="1"/>
              </p:cNvSpPr>
              <p:nvPr/>
            </p:nvSpPr>
            <p:spPr bwMode="auto">
              <a:xfrm>
                <a:off x="988" y="2068"/>
                <a:ext cx="184" cy="18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73" name="Oval 23"/>
              <p:cNvSpPr>
                <a:spLocks noChangeArrowheads="1"/>
              </p:cNvSpPr>
              <p:nvPr/>
            </p:nvSpPr>
            <p:spPr bwMode="auto">
              <a:xfrm>
                <a:off x="1276" y="2068"/>
                <a:ext cx="184" cy="18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74" name="Oval 24"/>
              <p:cNvSpPr>
                <a:spLocks noChangeArrowheads="1"/>
              </p:cNvSpPr>
              <p:nvPr/>
            </p:nvSpPr>
            <p:spPr bwMode="auto">
              <a:xfrm>
                <a:off x="1564" y="2068"/>
                <a:ext cx="184" cy="18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20562" name="Group 25"/>
            <p:cNvGrpSpPr>
              <a:grpSpLocks/>
            </p:cNvGrpSpPr>
            <p:nvPr/>
          </p:nvGrpSpPr>
          <p:grpSpPr bwMode="auto">
            <a:xfrm>
              <a:off x="2116" y="1780"/>
              <a:ext cx="1288" cy="184"/>
              <a:chOff x="2116" y="1780"/>
              <a:chExt cx="1288" cy="184"/>
            </a:xfrm>
          </p:grpSpPr>
          <p:grpSp>
            <p:nvGrpSpPr>
              <p:cNvPr id="20566" name="Group 26"/>
              <p:cNvGrpSpPr>
                <a:grpSpLocks/>
              </p:cNvGrpSpPr>
              <p:nvPr/>
            </p:nvGrpSpPr>
            <p:grpSpPr bwMode="auto">
              <a:xfrm>
                <a:off x="2644" y="1780"/>
                <a:ext cx="760" cy="184"/>
                <a:chOff x="2644" y="1780"/>
                <a:chExt cx="760" cy="184"/>
              </a:xfrm>
            </p:grpSpPr>
            <p:sp>
              <p:nvSpPr>
                <p:cNvPr id="20569" name="Oval 27"/>
                <p:cNvSpPr>
                  <a:spLocks noChangeArrowheads="1"/>
                </p:cNvSpPr>
                <p:nvPr/>
              </p:nvSpPr>
              <p:spPr bwMode="auto">
                <a:xfrm>
                  <a:off x="2644" y="1780"/>
                  <a:ext cx="184" cy="18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70" name="Oval 28"/>
                <p:cNvSpPr>
                  <a:spLocks noChangeArrowheads="1"/>
                </p:cNvSpPr>
                <p:nvPr/>
              </p:nvSpPr>
              <p:spPr bwMode="auto">
                <a:xfrm>
                  <a:off x="2932" y="1780"/>
                  <a:ext cx="184" cy="18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71" name="Oval 29"/>
                <p:cNvSpPr>
                  <a:spLocks noChangeArrowheads="1"/>
                </p:cNvSpPr>
                <p:nvPr/>
              </p:nvSpPr>
              <p:spPr bwMode="auto">
                <a:xfrm>
                  <a:off x="3220" y="1780"/>
                  <a:ext cx="184" cy="18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67" name="Oval 30"/>
              <p:cNvSpPr>
                <a:spLocks noChangeArrowheads="1"/>
              </p:cNvSpPr>
              <p:nvPr/>
            </p:nvSpPr>
            <p:spPr bwMode="auto">
              <a:xfrm>
                <a:off x="2116" y="1780"/>
                <a:ext cx="184" cy="18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68" name="Oval 31"/>
              <p:cNvSpPr>
                <a:spLocks noChangeArrowheads="1"/>
              </p:cNvSpPr>
              <p:nvPr/>
            </p:nvSpPr>
            <p:spPr bwMode="auto">
              <a:xfrm>
                <a:off x="2404" y="1780"/>
                <a:ext cx="184" cy="18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63" name="Rectangle 32"/>
            <p:cNvSpPr>
              <a:spLocks noChangeArrowheads="1"/>
            </p:cNvSpPr>
            <p:nvPr/>
          </p:nvSpPr>
          <p:spPr bwMode="auto">
            <a:xfrm>
              <a:off x="663" y="2410"/>
              <a:ext cx="31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3s</a:t>
              </a:r>
            </a:p>
          </p:txBody>
        </p:sp>
        <p:sp>
          <p:nvSpPr>
            <p:cNvPr id="20564" name="Rectangle 33"/>
            <p:cNvSpPr>
              <a:spLocks noChangeArrowheads="1"/>
            </p:cNvSpPr>
            <p:nvPr/>
          </p:nvSpPr>
          <p:spPr bwMode="auto">
            <a:xfrm>
              <a:off x="1719" y="2026"/>
              <a:ext cx="33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3p</a:t>
              </a:r>
            </a:p>
          </p:txBody>
        </p:sp>
        <p:sp>
          <p:nvSpPr>
            <p:cNvPr id="20565" name="Rectangle 34"/>
            <p:cNvSpPr>
              <a:spLocks noChangeArrowheads="1"/>
            </p:cNvSpPr>
            <p:nvPr/>
          </p:nvSpPr>
          <p:spPr bwMode="auto">
            <a:xfrm>
              <a:off x="3351" y="1738"/>
              <a:ext cx="33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3d</a:t>
              </a:r>
            </a:p>
          </p:txBody>
        </p:sp>
      </p:grpSp>
      <p:grpSp>
        <p:nvGrpSpPr>
          <p:cNvPr id="10" name="Group 35"/>
          <p:cNvGrpSpPr>
            <a:grpSpLocks/>
          </p:cNvGrpSpPr>
          <p:nvPr/>
        </p:nvGrpSpPr>
        <p:grpSpPr bwMode="auto">
          <a:xfrm>
            <a:off x="806450" y="311150"/>
            <a:ext cx="5126038" cy="1363663"/>
            <a:chOff x="508" y="196"/>
            <a:chExt cx="3229" cy="859"/>
          </a:xfrm>
        </p:grpSpPr>
        <p:sp>
          <p:nvSpPr>
            <p:cNvPr id="20545" name="Oval 36"/>
            <p:cNvSpPr>
              <a:spLocks noChangeArrowheads="1"/>
            </p:cNvSpPr>
            <p:nvPr/>
          </p:nvSpPr>
          <p:spPr bwMode="auto">
            <a:xfrm>
              <a:off x="508" y="772"/>
              <a:ext cx="184" cy="184"/>
            </a:xfrm>
            <a:prstGeom prst="ellipse">
              <a:avLst/>
            </a:prstGeom>
            <a:solidFill>
              <a:srgbClr val="438E0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0546" name="Group 37"/>
            <p:cNvGrpSpPr>
              <a:grpSpLocks/>
            </p:cNvGrpSpPr>
            <p:nvPr/>
          </p:nvGrpSpPr>
          <p:grpSpPr bwMode="auto">
            <a:xfrm>
              <a:off x="988" y="532"/>
              <a:ext cx="760" cy="184"/>
              <a:chOff x="988" y="532"/>
              <a:chExt cx="760" cy="184"/>
            </a:xfrm>
          </p:grpSpPr>
          <p:sp>
            <p:nvSpPr>
              <p:cNvPr id="20557" name="Oval 38"/>
              <p:cNvSpPr>
                <a:spLocks noChangeArrowheads="1"/>
              </p:cNvSpPr>
              <p:nvPr/>
            </p:nvSpPr>
            <p:spPr bwMode="auto">
              <a:xfrm>
                <a:off x="988" y="532"/>
                <a:ext cx="184" cy="184"/>
              </a:xfrm>
              <a:prstGeom prst="ellipse">
                <a:avLst/>
              </a:prstGeom>
              <a:solidFill>
                <a:srgbClr val="438E0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58" name="Oval 39"/>
              <p:cNvSpPr>
                <a:spLocks noChangeArrowheads="1"/>
              </p:cNvSpPr>
              <p:nvPr/>
            </p:nvSpPr>
            <p:spPr bwMode="auto">
              <a:xfrm>
                <a:off x="1276" y="532"/>
                <a:ext cx="184" cy="184"/>
              </a:xfrm>
              <a:prstGeom prst="ellipse">
                <a:avLst/>
              </a:prstGeom>
              <a:solidFill>
                <a:srgbClr val="438E0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59" name="Oval 40"/>
              <p:cNvSpPr>
                <a:spLocks noChangeArrowheads="1"/>
              </p:cNvSpPr>
              <p:nvPr/>
            </p:nvSpPr>
            <p:spPr bwMode="auto">
              <a:xfrm>
                <a:off x="1564" y="532"/>
                <a:ext cx="184" cy="184"/>
              </a:xfrm>
              <a:prstGeom prst="ellipse">
                <a:avLst/>
              </a:prstGeom>
              <a:solidFill>
                <a:srgbClr val="438E0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20547" name="Group 41"/>
            <p:cNvGrpSpPr>
              <a:grpSpLocks/>
            </p:cNvGrpSpPr>
            <p:nvPr/>
          </p:nvGrpSpPr>
          <p:grpSpPr bwMode="auto">
            <a:xfrm>
              <a:off x="2116" y="196"/>
              <a:ext cx="1288" cy="184"/>
              <a:chOff x="2116" y="196"/>
              <a:chExt cx="1288" cy="184"/>
            </a:xfrm>
          </p:grpSpPr>
          <p:grpSp>
            <p:nvGrpSpPr>
              <p:cNvPr id="20551" name="Group 42"/>
              <p:cNvGrpSpPr>
                <a:grpSpLocks/>
              </p:cNvGrpSpPr>
              <p:nvPr/>
            </p:nvGrpSpPr>
            <p:grpSpPr bwMode="auto">
              <a:xfrm>
                <a:off x="2644" y="196"/>
                <a:ext cx="760" cy="184"/>
                <a:chOff x="2644" y="196"/>
                <a:chExt cx="760" cy="184"/>
              </a:xfrm>
            </p:grpSpPr>
            <p:sp>
              <p:nvSpPr>
                <p:cNvPr id="20554" name="Oval 43"/>
                <p:cNvSpPr>
                  <a:spLocks noChangeArrowheads="1"/>
                </p:cNvSpPr>
                <p:nvPr/>
              </p:nvSpPr>
              <p:spPr bwMode="auto">
                <a:xfrm>
                  <a:off x="2644" y="196"/>
                  <a:ext cx="184" cy="184"/>
                </a:xfrm>
                <a:prstGeom prst="ellipse">
                  <a:avLst/>
                </a:prstGeom>
                <a:solidFill>
                  <a:srgbClr val="438E0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55" name="Oval 44"/>
                <p:cNvSpPr>
                  <a:spLocks noChangeArrowheads="1"/>
                </p:cNvSpPr>
                <p:nvPr/>
              </p:nvSpPr>
              <p:spPr bwMode="auto">
                <a:xfrm>
                  <a:off x="2932" y="196"/>
                  <a:ext cx="184" cy="184"/>
                </a:xfrm>
                <a:prstGeom prst="ellipse">
                  <a:avLst/>
                </a:prstGeom>
                <a:solidFill>
                  <a:srgbClr val="438E0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56" name="Oval 45"/>
                <p:cNvSpPr>
                  <a:spLocks noChangeArrowheads="1"/>
                </p:cNvSpPr>
                <p:nvPr/>
              </p:nvSpPr>
              <p:spPr bwMode="auto">
                <a:xfrm>
                  <a:off x="3220" y="196"/>
                  <a:ext cx="184" cy="184"/>
                </a:xfrm>
                <a:prstGeom prst="ellipse">
                  <a:avLst/>
                </a:prstGeom>
                <a:solidFill>
                  <a:srgbClr val="438E0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52" name="Oval 46"/>
              <p:cNvSpPr>
                <a:spLocks noChangeArrowheads="1"/>
              </p:cNvSpPr>
              <p:nvPr/>
            </p:nvSpPr>
            <p:spPr bwMode="auto">
              <a:xfrm>
                <a:off x="2116" y="196"/>
                <a:ext cx="184" cy="184"/>
              </a:xfrm>
              <a:prstGeom prst="ellipse">
                <a:avLst/>
              </a:prstGeom>
              <a:solidFill>
                <a:srgbClr val="438E0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53" name="Oval 47"/>
              <p:cNvSpPr>
                <a:spLocks noChangeArrowheads="1"/>
              </p:cNvSpPr>
              <p:nvPr/>
            </p:nvSpPr>
            <p:spPr bwMode="auto">
              <a:xfrm>
                <a:off x="2404" y="196"/>
                <a:ext cx="184" cy="184"/>
              </a:xfrm>
              <a:prstGeom prst="ellipse">
                <a:avLst/>
              </a:prstGeom>
              <a:solidFill>
                <a:srgbClr val="438E0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48" name="Rectangle 48"/>
            <p:cNvSpPr>
              <a:spLocks noChangeArrowheads="1"/>
            </p:cNvSpPr>
            <p:nvPr/>
          </p:nvSpPr>
          <p:spPr bwMode="auto">
            <a:xfrm>
              <a:off x="663" y="730"/>
              <a:ext cx="31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6s</a:t>
              </a:r>
            </a:p>
          </p:txBody>
        </p:sp>
        <p:sp>
          <p:nvSpPr>
            <p:cNvPr id="20549" name="Rectangle 49"/>
            <p:cNvSpPr>
              <a:spLocks noChangeArrowheads="1"/>
            </p:cNvSpPr>
            <p:nvPr/>
          </p:nvSpPr>
          <p:spPr bwMode="auto">
            <a:xfrm>
              <a:off x="1719" y="490"/>
              <a:ext cx="33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6p</a:t>
              </a:r>
            </a:p>
          </p:txBody>
        </p:sp>
        <p:sp>
          <p:nvSpPr>
            <p:cNvPr id="20550" name="Rectangle 50"/>
            <p:cNvSpPr>
              <a:spLocks noChangeArrowheads="1"/>
            </p:cNvSpPr>
            <p:nvPr/>
          </p:nvSpPr>
          <p:spPr bwMode="auto">
            <a:xfrm>
              <a:off x="3399" y="202"/>
              <a:ext cx="33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6d</a:t>
              </a:r>
            </a:p>
          </p:txBody>
        </p:sp>
      </p:grpSp>
      <p:grpSp>
        <p:nvGrpSpPr>
          <p:cNvPr id="14" name="Group 51"/>
          <p:cNvGrpSpPr>
            <a:grpSpLocks/>
          </p:cNvGrpSpPr>
          <p:nvPr/>
        </p:nvGrpSpPr>
        <p:grpSpPr bwMode="auto">
          <a:xfrm>
            <a:off x="806450" y="1073150"/>
            <a:ext cx="8102600" cy="2354263"/>
            <a:chOff x="508" y="676"/>
            <a:chExt cx="5104" cy="1483"/>
          </a:xfrm>
        </p:grpSpPr>
        <p:sp>
          <p:nvSpPr>
            <p:cNvPr id="20519" name="Oval 52"/>
            <p:cNvSpPr>
              <a:spLocks noChangeArrowheads="1"/>
            </p:cNvSpPr>
            <p:nvPr/>
          </p:nvSpPr>
          <p:spPr bwMode="auto">
            <a:xfrm>
              <a:off x="508" y="187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0520" name="Group 53"/>
            <p:cNvGrpSpPr>
              <a:grpSpLocks/>
            </p:cNvGrpSpPr>
            <p:nvPr/>
          </p:nvGrpSpPr>
          <p:grpSpPr bwMode="auto">
            <a:xfrm>
              <a:off x="988" y="1444"/>
              <a:ext cx="760" cy="184"/>
              <a:chOff x="988" y="1444"/>
              <a:chExt cx="760" cy="184"/>
            </a:xfrm>
          </p:grpSpPr>
          <p:sp>
            <p:nvSpPr>
              <p:cNvPr id="20542" name="Oval 54"/>
              <p:cNvSpPr>
                <a:spLocks noChangeArrowheads="1"/>
              </p:cNvSpPr>
              <p:nvPr/>
            </p:nvSpPr>
            <p:spPr bwMode="auto">
              <a:xfrm>
                <a:off x="988" y="1444"/>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43" name="Oval 55"/>
              <p:cNvSpPr>
                <a:spLocks noChangeArrowheads="1"/>
              </p:cNvSpPr>
              <p:nvPr/>
            </p:nvSpPr>
            <p:spPr bwMode="auto">
              <a:xfrm>
                <a:off x="1276" y="1444"/>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44" name="Oval 56"/>
              <p:cNvSpPr>
                <a:spLocks noChangeArrowheads="1"/>
              </p:cNvSpPr>
              <p:nvPr/>
            </p:nvSpPr>
            <p:spPr bwMode="auto">
              <a:xfrm>
                <a:off x="1564" y="1444"/>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20521" name="Group 57"/>
            <p:cNvGrpSpPr>
              <a:grpSpLocks/>
            </p:cNvGrpSpPr>
            <p:nvPr/>
          </p:nvGrpSpPr>
          <p:grpSpPr bwMode="auto">
            <a:xfrm>
              <a:off x="2116" y="1156"/>
              <a:ext cx="1288" cy="184"/>
              <a:chOff x="2116" y="1156"/>
              <a:chExt cx="1288" cy="184"/>
            </a:xfrm>
          </p:grpSpPr>
          <p:grpSp>
            <p:nvGrpSpPr>
              <p:cNvPr id="20536" name="Group 58"/>
              <p:cNvGrpSpPr>
                <a:grpSpLocks/>
              </p:cNvGrpSpPr>
              <p:nvPr/>
            </p:nvGrpSpPr>
            <p:grpSpPr bwMode="auto">
              <a:xfrm>
                <a:off x="2644" y="1156"/>
                <a:ext cx="760" cy="184"/>
                <a:chOff x="2644" y="1156"/>
                <a:chExt cx="760" cy="184"/>
              </a:xfrm>
            </p:grpSpPr>
            <p:sp>
              <p:nvSpPr>
                <p:cNvPr id="20539" name="Oval 59"/>
                <p:cNvSpPr>
                  <a:spLocks noChangeArrowheads="1"/>
                </p:cNvSpPr>
                <p:nvPr/>
              </p:nvSpPr>
              <p:spPr bwMode="auto">
                <a:xfrm>
                  <a:off x="2644" y="115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40" name="Oval 60"/>
                <p:cNvSpPr>
                  <a:spLocks noChangeArrowheads="1"/>
                </p:cNvSpPr>
                <p:nvPr/>
              </p:nvSpPr>
              <p:spPr bwMode="auto">
                <a:xfrm>
                  <a:off x="2932" y="115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41" name="Oval 61"/>
                <p:cNvSpPr>
                  <a:spLocks noChangeArrowheads="1"/>
                </p:cNvSpPr>
                <p:nvPr/>
              </p:nvSpPr>
              <p:spPr bwMode="auto">
                <a:xfrm>
                  <a:off x="3220" y="115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37" name="Oval 62"/>
              <p:cNvSpPr>
                <a:spLocks noChangeArrowheads="1"/>
              </p:cNvSpPr>
              <p:nvPr/>
            </p:nvSpPr>
            <p:spPr bwMode="auto">
              <a:xfrm>
                <a:off x="2116" y="115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38" name="Oval 63"/>
              <p:cNvSpPr>
                <a:spLocks noChangeArrowheads="1"/>
              </p:cNvSpPr>
              <p:nvPr/>
            </p:nvSpPr>
            <p:spPr bwMode="auto">
              <a:xfrm>
                <a:off x="2404" y="115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20522" name="Group 64"/>
            <p:cNvGrpSpPr>
              <a:grpSpLocks/>
            </p:cNvGrpSpPr>
            <p:nvPr/>
          </p:nvGrpSpPr>
          <p:grpSpPr bwMode="auto">
            <a:xfrm>
              <a:off x="3796" y="676"/>
              <a:ext cx="1816" cy="184"/>
              <a:chOff x="3796" y="676"/>
              <a:chExt cx="1816" cy="184"/>
            </a:xfrm>
          </p:grpSpPr>
          <p:grpSp>
            <p:nvGrpSpPr>
              <p:cNvPr id="20527" name="Group 65"/>
              <p:cNvGrpSpPr>
                <a:grpSpLocks/>
              </p:cNvGrpSpPr>
              <p:nvPr/>
            </p:nvGrpSpPr>
            <p:grpSpPr bwMode="auto">
              <a:xfrm>
                <a:off x="4324" y="676"/>
                <a:ext cx="1288" cy="184"/>
                <a:chOff x="4324" y="676"/>
                <a:chExt cx="1288" cy="184"/>
              </a:xfrm>
            </p:grpSpPr>
            <p:grpSp>
              <p:nvGrpSpPr>
                <p:cNvPr id="20530" name="Group 66"/>
                <p:cNvGrpSpPr>
                  <a:grpSpLocks/>
                </p:cNvGrpSpPr>
                <p:nvPr/>
              </p:nvGrpSpPr>
              <p:grpSpPr bwMode="auto">
                <a:xfrm>
                  <a:off x="4852" y="676"/>
                  <a:ext cx="760" cy="184"/>
                  <a:chOff x="4852" y="676"/>
                  <a:chExt cx="760" cy="184"/>
                </a:xfrm>
              </p:grpSpPr>
              <p:sp>
                <p:nvSpPr>
                  <p:cNvPr id="20533" name="Oval 67"/>
                  <p:cNvSpPr>
                    <a:spLocks noChangeArrowheads="1"/>
                  </p:cNvSpPr>
                  <p:nvPr/>
                </p:nvSpPr>
                <p:spPr bwMode="auto">
                  <a:xfrm>
                    <a:off x="4852" y="67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34" name="Oval 68"/>
                  <p:cNvSpPr>
                    <a:spLocks noChangeArrowheads="1"/>
                  </p:cNvSpPr>
                  <p:nvPr/>
                </p:nvSpPr>
                <p:spPr bwMode="auto">
                  <a:xfrm>
                    <a:off x="5140" y="67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35" name="Oval 69"/>
                  <p:cNvSpPr>
                    <a:spLocks noChangeArrowheads="1"/>
                  </p:cNvSpPr>
                  <p:nvPr/>
                </p:nvSpPr>
                <p:spPr bwMode="auto">
                  <a:xfrm>
                    <a:off x="5428" y="67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31" name="Oval 70"/>
                <p:cNvSpPr>
                  <a:spLocks noChangeArrowheads="1"/>
                </p:cNvSpPr>
                <p:nvPr/>
              </p:nvSpPr>
              <p:spPr bwMode="auto">
                <a:xfrm>
                  <a:off x="4324" y="67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32" name="Oval 71"/>
                <p:cNvSpPr>
                  <a:spLocks noChangeArrowheads="1"/>
                </p:cNvSpPr>
                <p:nvPr/>
              </p:nvSpPr>
              <p:spPr bwMode="auto">
                <a:xfrm>
                  <a:off x="4612" y="67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28" name="Oval 72"/>
              <p:cNvSpPr>
                <a:spLocks noChangeArrowheads="1"/>
              </p:cNvSpPr>
              <p:nvPr/>
            </p:nvSpPr>
            <p:spPr bwMode="auto">
              <a:xfrm>
                <a:off x="3796" y="67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29" name="Oval 73"/>
              <p:cNvSpPr>
                <a:spLocks noChangeArrowheads="1"/>
              </p:cNvSpPr>
              <p:nvPr/>
            </p:nvSpPr>
            <p:spPr bwMode="auto">
              <a:xfrm>
                <a:off x="4084" y="676"/>
                <a:ext cx="184" cy="184"/>
              </a:xfrm>
              <a:prstGeom prst="ellipse">
                <a:avLst/>
              </a:prstGeom>
              <a:solidFill>
                <a:srgbClr val="FF814B"/>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23" name="Rectangle 74"/>
            <p:cNvSpPr>
              <a:spLocks noChangeArrowheads="1"/>
            </p:cNvSpPr>
            <p:nvPr/>
          </p:nvSpPr>
          <p:spPr bwMode="auto">
            <a:xfrm>
              <a:off x="663" y="1834"/>
              <a:ext cx="31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4s</a:t>
              </a:r>
            </a:p>
          </p:txBody>
        </p:sp>
        <p:sp>
          <p:nvSpPr>
            <p:cNvPr id="20524" name="Rectangle 75"/>
            <p:cNvSpPr>
              <a:spLocks noChangeArrowheads="1"/>
            </p:cNvSpPr>
            <p:nvPr/>
          </p:nvSpPr>
          <p:spPr bwMode="auto">
            <a:xfrm>
              <a:off x="1719" y="1402"/>
              <a:ext cx="33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4p</a:t>
              </a:r>
            </a:p>
          </p:txBody>
        </p:sp>
        <p:sp>
          <p:nvSpPr>
            <p:cNvPr id="20525" name="Rectangle 76"/>
            <p:cNvSpPr>
              <a:spLocks noChangeArrowheads="1"/>
            </p:cNvSpPr>
            <p:nvPr/>
          </p:nvSpPr>
          <p:spPr bwMode="auto">
            <a:xfrm>
              <a:off x="3399" y="1114"/>
              <a:ext cx="33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4d</a:t>
              </a:r>
            </a:p>
          </p:txBody>
        </p:sp>
        <p:sp>
          <p:nvSpPr>
            <p:cNvPr id="20526" name="Rectangle 77"/>
            <p:cNvSpPr>
              <a:spLocks noChangeArrowheads="1"/>
            </p:cNvSpPr>
            <p:nvPr/>
          </p:nvSpPr>
          <p:spPr bwMode="auto">
            <a:xfrm>
              <a:off x="4887" y="778"/>
              <a:ext cx="30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4f</a:t>
              </a:r>
            </a:p>
          </p:txBody>
        </p:sp>
      </p:grpSp>
      <p:grpSp>
        <p:nvGrpSpPr>
          <p:cNvPr id="21" name="Group 78"/>
          <p:cNvGrpSpPr>
            <a:grpSpLocks/>
          </p:cNvGrpSpPr>
          <p:nvPr/>
        </p:nvGrpSpPr>
        <p:grpSpPr bwMode="auto">
          <a:xfrm>
            <a:off x="806450" y="463550"/>
            <a:ext cx="8178800" cy="2049463"/>
            <a:chOff x="508" y="292"/>
            <a:chExt cx="5152" cy="1291"/>
          </a:xfrm>
        </p:grpSpPr>
        <p:sp>
          <p:nvSpPr>
            <p:cNvPr id="20493" name="Oval 79"/>
            <p:cNvSpPr>
              <a:spLocks noChangeArrowheads="1"/>
            </p:cNvSpPr>
            <p:nvPr/>
          </p:nvSpPr>
          <p:spPr bwMode="auto">
            <a:xfrm>
              <a:off x="508" y="1300"/>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0494" name="Group 80"/>
            <p:cNvGrpSpPr>
              <a:grpSpLocks/>
            </p:cNvGrpSpPr>
            <p:nvPr/>
          </p:nvGrpSpPr>
          <p:grpSpPr bwMode="auto">
            <a:xfrm>
              <a:off x="988" y="964"/>
              <a:ext cx="760" cy="184"/>
              <a:chOff x="988" y="964"/>
              <a:chExt cx="760" cy="184"/>
            </a:xfrm>
          </p:grpSpPr>
          <p:sp>
            <p:nvSpPr>
              <p:cNvPr id="20516" name="Oval 81"/>
              <p:cNvSpPr>
                <a:spLocks noChangeArrowheads="1"/>
              </p:cNvSpPr>
              <p:nvPr/>
            </p:nvSpPr>
            <p:spPr bwMode="auto">
              <a:xfrm>
                <a:off x="988" y="964"/>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17" name="Oval 82"/>
              <p:cNvSpPr>
                <a:spLocks noChangeArrowheads="1"/>
              </p:cNvSpPr>
              <p:nvPr/>
            </p:nvSpPr>
            <p:spPr bwMode="auto">
              <a:xfrm>
                <a:off x="1276" y="964"/>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18" name="Oval 83"/>
              <p:cNvSpPr>
                <a:spLocks noChangeArrowheads="1"/>
              </p:cNvSpPr>
              <p:nvPr/>
            </p:nvSpPr>
            <p:spPr bwMode="auto">
              <a:xfrm>
                <a:off x="1564" y="964"/>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20495" name="Group 84"/>
            <p:cNvGrpSpPr>
              <a:grpSpLocks/>
            </p:cNvGrpSpPr>
            <p:nvPr/>
          </p:nvGrpSpPr>
          <p:grpSpPr bwMode="auto">
            <a:xfrm>
              <a:off x="2116" y="628"/>
              <a:ext cx="1288" cy="184"/>
              <a:chOff x="2116" y="628"/>
              <a:chExt cx="1288" cy="184"/>
            </a:xfrm>
          </p:grpSpPr>
          <p:grpSp>
            <p:nvGrpSpPr>
              <p:cNvPr id="20510" name="Group 85"/>
              <p:cNvGrpSpPr>
                <a:grpSpLocks/>
              </p:cNvGrpSpPr>
              <p:nvPr/>
            </p:nvGrpSpPr>
            <p:grpSpPr bwMode="auto">
              <a:xfrm>
                <a:off x="2644" y="628"/>
                <a:ext cx="760" cy="184"/>
                <a:chOff x="2644" y="628"/>
                <a:chExt cx="760" cy="184"/>
              </a:xfrm>
            </p:grpSpPr>
            <p:sp>
              <p:nvSpPr>
                <p:cNvPr id="20513" name="Oval 86"/>
                <p:cNvSpPr>
                  <a:spLocks noChangeArrowheads="1"/>
                </p:cNvSpPr>
                <p:nvPr/>
              </p:nvSpPr>
              <p:spPr bwMode="auto">
                <a:xfrm>
                  <a:off x="2644" y="628"/>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14" name="Oval 87"/>
                <p:cNvSpPr>
                  <a:spLocks noChangeArrowheads="1"/>
                </p:cNvSpPr>
                <p:nvPr/>
              </p:nvSpPr>
              <p:spPr bwMode="auto">
                <a:xfrm>
                  <a:off x="2932" y="628"/>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15" name="Oval 88"/>
                <p:cNvSpPr>
                  <a:spLocks noChangeArrowheads="1"/>
                </p:cNvSpPr>
                <p:nvPr/>
              </p:nvSpPr>
              <p:spPr bwMode="auto">
                <a:xfrm>
                  <a:off x="3220" y="628"/>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11" name="Oval 89"/>
              <p:cNvSpPr>
                <a:spLocks noChangeArrowheads="1"/>
              </p:cNvSpPr>
              <p:nvPr/>
            </p:nvSpPr>
            <p:spPr bwMode="auto">
              <a:xfrm>
                <a:off x="2116" y="628"/>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12" name="Oval 90"/>
              <p:cNvSpPr>
                <a:spLocks noChangeArrowheads="1"/>
              </p:cNvSpPr>
              <p:nvPr/>
            </p:nvSpPr>
            <p:spPr bwMode="auto">
              <a:xfrm>
                <a:off x="2404" y="628"/>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20496" name="Group 91"/>
            <p:cNvGrpSpPr>
              <a:grpSpLocks/>
            </p:cNvGrpSpPr>
            <p:nvPr/>
          </p:nvGrpSpPr>
          <p:grpSpPr bwMode="auto">
            <a:xfrm>
              <a:off x="3844" y="292"/>
              <a:ext cx="1816" cy="184"/>
              <a:chOff x="3844" y="292"/>
              <a:chExt cx="1816" cy="184"/>
            </a:xfrm>
          </p:grpSpPr>
          <p:grpSp>
            <p:nvGrpSpPr>
              <p:cNvPr id="20501" name="Group 92"/>
              <p:cNvGrpSpPr>
                <a:grpSpLocks/>
              </p:cNvGrpSpPr>
              <p:nvPr/>
            </p:nvGrpSpPr>
            <p:grpSpPr bwMode="auto">
              <a:xfrm>
                <a:off x="4372" y="292"/>
                <a:ext cx="1288" cy="184"/>
                <a:chOff x="4372" y="292"/>
                <a:chExt cx="1288" cy="184"/>
              </a:xfrm>
            </p:grpSpPr>
            <p:grpSp>
              <p:nvGrpSpPr>
                <p:cNvPr id="20504" name="Group 93"/>
                <p:cNvGrpSpPr>
                  <a:grpSpLocks/>
                </p:cNvGrpSpPr>
                <p:nvPr/>
              </p:nvGrpSpPr>
              <p:grpSpPr bwMode="auto">
                <a:xfrm>
                  <a:off x="4900" y="292"/>
                  <a:ext cx="760" cy="184"/>
                  <a:chOff x="4900" y="292"/>
                  <a:chExt cx="760" cy="184"/>
                </a:xfrm>
              </p:grpSpPr>
              <p:sp>
                <p:nvSpPr>
                  <p:cNvPr id="20507" name="Oval 94"/>
                  <p:cNvSpPr>
                    <a:spLocks noChangeArrowheads="1"/>
                  </p:cNvSpPr>
                  <p:nvPr/>
                </p:nvSpPr>
                <p:spPr bwMode="auto">
                  <a:xfrm>
                    <a:off x="4900" y="292"/>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08" name="Oval 95"/>
                  <p:cNvSpPr>
                    <a:spLocks noChangeArrowheads="1"/>
                  </p:cNvSpPr>
                  <p:nvPr/>
                </p:nvSpPr>
                <p:spPr bwMode="auto">
                  <a:xfrm>
                    <a:off x="5188" y="292"/>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09" name="Oval 96"/>
                  <p:cNvSpPr>
                    <a:spLocks noChangeArrowheads="1"/>
                  </p:cNvSpPr>
                  <p:nvPr/>
                </p:nvSpPr>
                <p:spPr bwMode="auto">
                  <a:xfrm>
                    <a:off x="5476" y="292"/>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05" name="Oval 97"/>
                <p:cNvSpPr>
                  <a:spLocks noChangeArrowheads="1"/>
                </p:cNvSpPr>
                <p:nvPr/>
              </p:nvSpPr>
              <p:spPr bwMode="auto">
                <a:xfrm>
                  <a:off x="4372" y="292"/>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06" name="Oval 98"/>
                <p:cNvSpPr>
                  <a:spLocks noChangeArrowheads="1"/>
                </p:cNvSpPr>
                <p:nvPr/>
              </p:nvSpPr>
              <p:spPr bwMode="auto">
                <a:xfrm>
                  <a:off x="4660" y="292"/>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502" name="Oval 99"/>
              <p:cNvSpPr>
                <a:spLocks noChangeArrowheads="1"/>
              </p:cNvSpPr>
              <p:nvPr/>
            </p:nvSpPr>
            <p:spPr bwMode="auto">
              <a:xfrm>
                <a:off x="3844" y="292"/>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03" name="Oval 100"/>
              <p:cNvSpPr>
                <a:spLocks noChangeArrowheads="1"/>
              </p:cNvSpPr>
              <p:nvPr/>
            </p:nvSpPr>
            <p:spPr bwMode="auto">
              <a:xfrm>
                <a:off x="4132" y="292"/>
                <a:ext cx="184" cy="184"/>
              </a:xfrm>
              <a:prstGeom prst="ellipse">
                <a:avLst/>
              </a:prstGeom>
              <a:solidFill>
                <a:srgbClr val="9116F0"/>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20497" name="Rectangle 101"/>
            <p:cNvSpPr>
              <a:spLocks noChangeArrowheads="1"/>
            </p:cNvSpPr>
            <p:nvPr/>
          </p:nvSpPr>
          <p:spPr bwMode="auto">
            <a:xfrm>
              <a:off x="663" y="1258"/>
              <a:ext cx="31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5s</a:t>
              </a:r>
            </a:p>
          </p:txBody>
        </p:sp>
        <p:sp>
          <p:nvSpPr>
            <p:cNvPr id="20498" name="Rectangle 102"/>
            <p:cNvSpPr>
              <a:spLocks noChangeArrowheads="1"/>
            </p:cNvSpPr>
            <p:nvPr/>
          </p:nvSpPr>
          <p:spPr bwMode="auto">
            <a:xfrm>
              <a:off x="1719" y="922"/>
              <a:ext cx="33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5p</a:t>
              </a:r>
            </a:p>
          </p:txBody>
        </p:sp>
        <p:sp>
          <p:nvSpPr>
            <p:cNvPr id="20499" name="Rectangle 103"/>
            <p:cNvSpPr>
              <a:spLocks noChangeArrowheads="1"/>
            </p:cNvSpPr>
            <p:nvPr/>
          </p:nvSpPr>
          <p:spPr bwMode="auto">
            <a:xfrm>
              <a:off x="3351" y="586"/>
              <a:ext cx="33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5d</a:t>
              </a:r>
            </a:p>
          </p:txBody>
        </p:sp>
        <p:sp>
          <p:nvSpPr>
            <p:cNvPr id="20500" name="Rectangle 104"/>
            <p:cNvSpPr>
              <a:spLocks noChangeArrowheads="1"/>
            </p:cNvSpPr>
            <p:nvPr/>
          </p:nvSpPr>
          <p:spPr bwMode="auto">
            <a:xfrm>
              <a:off x="4839" y="394"/>
              <a:ext cx="30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5f</a:t>
              </a:r>
            </a:p>
          </p:txBody>
        </p:sp>
      </p:grpSp>
      <p:sp>
        <p:nvSpPr>
          <p:cNvPr id="21609" name="Text Box 105"/>
          <p:cNvSpPr txBox="1">
            <a:spLocks noChangeArrowheads="1"/>
          </p:cNvSpPr>
          <p:nvPr/>
        </p:nvSpPr>
        <p:spPr bwMode="auto">
          <a:xfrm>
            <a:off x="3429000" y="3479800"/>
            <a:ext cx="5715000" cy="3378200"/>
          </a:xfrm>
          <a:prstGeom prst="rect">
            <a:avLst/>
          </a:prstGeom>
          <a:solidFill>
            <a:schemeClr val="accent1">
              <a:lumMod val="20000"/>
              <a:lumOff val="80000"/>
            </a:schemeClr>
          </a:solidFill>
          <a:ln w="9525">
            <a:noFill/>
            <a:miter lim="800000"/>
            <a:headEnd/>
            <a:tailEnd/>
          </a:ln>
          <a:effectLst/>
        </p:spPr>
        <p:txBody>
          <a:bodyPr>
            <a:spAutoFit/>
          </a:bodyPr>
          <a:lstStyle/>
          <a:p>
            <a:pPr marL="342900" indent="-342900">
              <a:defRPr/>
            </a:pPr>
            <a:r>
              <a:rPr lang="en-US" dirty="0"/>
              <a:t>Notice the following:</a:t>
            </a:r>
          </a:p>
          <a:p>
            <a:pPr marL="342900" indent="-342900">
              <a:buFontTx/>
              <a:buAutoNum type="arabicPeriod"/>
              <a:defRPr/>
            </a:pPr>
            <a:r>
              <a:rPr lang="en-US" dirty="0"/>
              <a:t>because of penetration, sublevels within an energy level are not degenerate</a:t>
            </a:r>
          </a:p>
          <a:p>
            <a:pPr marL="342900" indent="-342900">
              <a:buFontTx/>
              <a:buAutoNum type="arabicPeriod"/>
              <a:defRPr/>
            </a:pPr>
            <a:r>
              <a:rPr lang="en-US" dirty="0"/>
              <a:t>penetration of the 4</a:t>
            </a:r>
            <a:r>
              <a:rPr lang="en-US" baseline="30000" dirty="0"/>
              <a:t>th</a:t>
            </a:r>
            <a:r>
              <a:rPr lang="en-US" dirty="0"/>
              <a:t> and higher energy levels is so strong that their </a:t>
            </a:r>
            <a:r>
              <a:rPr lang="en-US" i="1" dirty="0"/>
              <a:t>s </a:t>
            </a:r>
            <a:r>
              <a:rPr lang="en-US" dirty="0"/>
              <a:t>sublevel is lower in energy than the </a:t>
            </a:r>
            <a:r>
              <a:rPr lang="en-US" i="1" dirty="0"/>
              <a:t>d</a:t>
            </a:r>
            <a:r>
              <a:rPr lang="en-US" dirty="0"/>
              <a:t> sublevel of the previous energy level </a:t>
            </a:r>
          </a:p>
          <a:p>
            <a:pPr marL="342900" indent="-342900">
              <a:buFontTx/>
              <a:buAutoNum type="arabicPeriod"/>
              <a:defRPr/>
            </a:pPr>
            <a:r>
              <a:rPr lang="en-US" dirty="0"/>
              <a:t>the energy difference between levels becomes smaller for higher energy levels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609">
                                            <p:bg/>
                                          </p:spTgt>
                                        </p:tgtEl>
                                        <p:attrNameLst>
                                          <p:attrName>style.visibility</p:attrName>
                                        </p:attrNameLst>
                                      </p:cBhvr>
                                      <p:to>
                                        <p:strVal val="visible"/>
                                      </p:to>
                                    </p:set>
                                    <p:animEffect transition="in" filter="wipe(left)">
                                      <p:cBhvr>
                                        <p:cTn id="42" dur="500"/>
                                        <p:tgtEl>
                                          <p:spTgt spid="21609">
                                            <p:bg/>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609">
                                            <p:txEl>
                                              <p:pRg st="0" end="0"/>
                                            </p:txEl>
                                          </p:spTgt>
                                        </p:tgtEl>
                                        <p:attrNameLst>
                                          <p:attrName>style.visibility</p:attrName>
                                        </p:attrNameLst>
                                      </p:cBhvr>
                                      <p:to>
                                        <p:strVal val="visible"/>
                                      </p:to>
                                    </p:set>
                                    <p:animEffect transition="in" filter="wipe(left)">
                                      <p:cBhvr>
                                        <p:cTn id="47" dur="500"/>
                                        <p:tgtEl>
                                          <p:spTgt spid="21609">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609">
                                            <p:txEl>
                                              <p:pRg st="1" end="1"/>
                                            </p:txEl>
                                          </p:spTgt>
                                        </p:tgtEl>
                                        <p:attrNameLst>
                                          <p:attrName>style.visibility</p:attrName>
                                        </p:attrNameLst>
                                      </p:cBhvr>
                                      <p:to>
                                        <p:strVal val="visible"/>
                                      </p:to>
                                    </p:set>
                                    <p:animEffect transition="in" filter="wipe(left)">
                                      <p:cBhvr>
                                        <p:cTn id="52" dur="500"/>
                                        <p:tgtEl>
                                          <p:spTgt spid="21609">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609">
                                            <p:txEl>
                                              <p:pRg st="2" end="2"/>
                                            </p:txEl>
                                          </p:spTgt>
                                        </p:tgtEl>
                                        <p:attrNameLst>
                                          <p:attrName>style.visibility</p:attrName>
                                        </p:attrNameLst>
                                      </p:cBhvr>
                                      <p:to>
                                        <p:strVal val="visible"/>
                                      </p:to>
                                    </p:set>
                                    <p:animEffect transition="in" filter="wipe(left)">
                                      <p:cBhvr>
                                        <p:cTn id="57" dur="500"/>
                                        <p:tgtEl>
                                          <p:spTgt spid="21609">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1609">
                                            <p:txEl>
                                              <p:pRg st="3" end="3"/>
                                            </p:txEl>
                                          </p:spTgt>
                                        </p:tgtEl>
                                        <p:attrNameLst>
                                          <p:attrName>style.visibility</p:attrName>
                                        </p:attrNameLst>
                                      </p:cBhvr>
                                      <p:to>
                                        <p:strVal val="visible"/>
                                      </p:to>
                                    </p:set>
                                    <p:animEffect transition="in" filter="wipe(left)">
                                      <p:cBhvr>
                                        <p:cTn id="62" dur="500"/>
                                        <p:tgtEl>
                                          <p:spTgt spid="216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36525" y="-34925"/>
            <a:ext cx="9007475" cy="66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2000" b="1" u="sng"/>
              <a:t>QUANTUM MECHANICS &amp; ORBITAL DIAGRAMS</a:t>
            </a:r>
            <a:endParaRPr lang="en-US" altLang="en-US"/>
          </a:p>
          <a:p>
            <a:r>
              <a:rPr lang="en-US" altLang="en-US" sz="2000">
                <a:solidFill>
                  <a:srgbClr val="000066"/>
                </a:solidFill>
              </a:rPr>
              <a:t>Orbital Energy Levels:</a:t>
            </a:r>
            <a:endParaRPr lang="en-US" altLang="en-US"/>
          </a:p>
          <a:p>
            <a:r>
              <a:rPr lang="en-US" altLang="en-US"/>
              <a:t>     	</a:t>
            </a:r>
            <a:r>
              <a:rPr lang="en-US" altLang="en-US" sz="1800"/>
              <a:t>		 _ _ _</a:t>
            </a:r>
          </a:p>
          <a:p>
            <a:r>
              <a:rPr lang="en-US" altLang="en-US" sz="1800"/>
              <a:t> 		    	    6p		_ _ _ _ _</a:t>
            </a:r>
          </a:p>
          <a:p>
            <a:r>
              <a:rPr lang="en-US" altLang="en-US" sz="1800"/>
              <a:t>				    	    5d		_ _ _ _ _ _ _</a:t>
            </a:r>
          </a:p>
          <a:p>
            <a:r>
              <a:rPr lang="en-US" altLang="en-US" sz="1800"/>
              <a:t>	__					       	        4f</a:t>
            </a:r>
          </a:p>
          <a:p>
            <a:r>
              <a:rPr lang="en-US" altLang="en-US" sz="1800">
                <a:solidFill>
                  <a:srgbClr val="CC00CC"/>
                </a:solidFill>
              </a:rPr>
              <a:t>E</a:t>
            </a:r>
            <a:r>
              <a:rPr lang="en-US" altLang="en-US" sz="1800"/>
              <a:t>	6s		 _ _ _</a:t>
            </a:r>
          </a:p>
          <a:p>
            <a:r>
              <a:rPr lang="en-US" altLang="en-US" sz="1800">
                <a:solidFill>
                  <a:srgbClr val="CC00CC"/>
                </a:solidFill>
              </a:rPr>
              <a:t>n</a:t>
            </a:r>
            <a:r>
              <a:rPr lang="en-US" altLang="en-US" sz="1800"/>
              <a:t>		   	    5p		_ _ _ _ _</a:t>
            </a:r>
          </a:p>
          <a:p>
            <a:r>
              <a:rPr lang="en-US" altLang="en-US" sz="1800">
                <a:solidFill>
                  <a:srgbClr val="CC00CC"/>
                </a:solidFill>
              </a:rPr>
              <a:t>e</a:t>
            </a:r>
            <a:r>
              <a:rPr lang="en-US" altLang="en-US" sz="1800"/>
              <a:t>				    	     4d</a:t>
            </a:r>
          </a:p>
          <a:p>
            <a:r>
              <a:rPr lang="en-US" altLang="en-US" sz="1800">
                <a:solidFill>
                  <a:srgbClr val="CC00CC"/>
                </a:solidFill>
              </a:rPr>
              <a:t>r</a:t>
            </a:r>
            <a:r>
              <a:rPr lang="en-US" altLang="en-US" sz="1800"/>
              <a:t>	__</a:t>
            </a:r>
          </a:p>
          <a:p>
            <a:r>
              <a:rPr lang="en-US" altLang="en-US" sz="1800">
                <a:solidFill>
                  <a:srgbClr val="CC00CC"/>
                </a:solidFill>
              </a:rPr>
              <a:t>g</a:t>
            </a:r>
            <a:r>
              <a:rPr lang="en-US" altLang="en-US" sz="1800"/>
              <a:t>	5s		 _ _ _</a:t>
            </a:r>
          </a:p>
          <a:p>
            <a:r>
              <a:rPr lang="en-US" altLang="en-US" sz="1800">
                <a:solidFill>
                  <a:srgbClr val="CC00CC"/>
                </a:solidFill>
              </a:rPr>
              <a:t>y</a:t>
            </a:r>
            <a:r>
              <a:rPr lang="en-US" altLang="en-US" sz="1800"/>
              <a:t>		   	    4p	 	_ _ _ _ _</a:t>
            </a:r>
          </a:p>
          <a:p>
            <a:r>
              <a:rPr lang="en-US" altLang="en-US" sz="1800"/>
              <a:t>				     	      3d</a:t>
            </a:r>
          </a:p>
          <a:p>
            <a:r>
              <a:rPr lang="en-US" altLang="en-US" sz="1800"/>
              <a:t>	__</a:t>
            </a:r>
          </a:p>
          <a:p>
            <a:r>
              <a:rPr lang="en-US" altLang="en-US" sz="1800"/>
              <a:t>	4s		_ _ _</a:t>
            </a:r>
          </a:p>
          <a:p>
            <a:r>
              <a:rPr lang="en-US" altLang="en-US" sz="1800"/>
              <a:t>		  	   3p</a:t>
            </a:r>
          </a:p>
          <a:p>
            <a:r>
              <a:rPr lang="en-US" altLang="en-US" sz="1800"/>
              <a:t>	__</a:t>
            </a:r>
          </a:p>
          <a:p>
            <a:r>
              <a:rPr lang="en-US" altLang="en-US" sz="1800"/>
              <a:t>	3s		_ _ _</a:t>
            </a:r>
          </a:p>
          <a:p>
            <a:r>
              <a:rPr lang="en-US" altLang="en-US" sz="1800"/>
              <a:t>		   	   2p</a:t>
            </a:r>
          </a:p>
          <a:p>
            <a:r>
              <a:rPr lang="en-US" altLang="en-US" sz="1800"/>
              <a:t>	__</a:t>
            </a:r>
          </a:p>
          <a:p>
            <a:r>
              <a:rPr lang="en-US" altLang="en-US" sz="1800"/>
              <a:t>	2s</a:t>
            </a:r>
          </a:p>
          <a:p>
            <a:r>
              <a:rPr lang="en-US" altLang="en-US" sz="1800"/>
              <a:t>	__</a:t>
            </a:r>
          </a:p>
          <a:p>
            <a:r>
              <a:rPr lang="en-US" altLang="en-US" sz="1800"/>
              <a:t>	1s			</a:t>
            </a:r>
            <a:r>
              <a:rPr lang="en-US" altLang="en-US"/>
              <a:t>	</a:t>
            </a:r>
          </a:p>
        </p:txBody>
      </p:sp>
      <p:sp>
        <p:nvSpPr>
          <p:cNvPr id="21507" name="Line 3"/>
          <p:cNvSpPr>
            <a:spLocks noChangeShapeType="1"/>
          </p:cNvSpPr>
          <p:nvPr/>
        </p:nvSpPr>
        <p:spPr bwMode="auto">
          <a:xfrm flipV="1">
            <a:off x="838200" y="990600"/>
            <a:ext cx="0" cy="586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8" name="Text Box 5"/>
          <p:cNvSpPr txBox="1">
            <a:spLocks noChangeArrowheads="1"/>
          </p:cNvSpPr>
          <p:nvPr/>
        </p:nvSpPr>
        <p:spPr bwMode="auto">
          <a:xfrm>
            <a:off x="3733800" y="3657600"/>
            <a:ext cx="5410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a:p>
            <a:endParaRPr lang="en-US" altLang="en-US"/>
          </a:p>
          <a:p>
            <a:r>
              <a:rPr lang="en-US" altLang="en-US" sz="2000">
                <a:solidFill>
                  <a:srgbClr val="000066"/>
                </a:solidFill>
              </a:rPr>
              <a:t>Example of Ionization Energies:</a:t>
            </a:r>
            <a:endParaRPr lang="en-US" altLang="en-US"/>
          </a:p>
          <a:p>
            <a:endParaRPr lang="en-US" altLang="en-US" sz="2000"/>
          </a:p>
          <a:p>
            <a:r>
              <a:rPr lang="en-US" altLang="en-US" sz="2000">
                <a:solidFill>
                  <a:srgbClr val="FF0000"/>
                </a:solidFill>
              </a:rPr>
              <a:t>Al</a:t>
            </a:r>
            <a:r>
              <a:rPr lang="en-US" altLang="en-US" sz="2000" baseline="-25000">
                <a:solidFill>
                  <a:srgbClr val="FF0000"/>
                </a:solidFill>
              </a:rPr>
              <a:t>(g)</a:t>
            </a:r>
            <a:r>
              <a:rPr lang="en-US" altLang="en-US" sz="2000">
                <a:solidFill>
                  <a:srgbClr val="FF0000"/>
                </a:solidFill>
              </a:rPr>
              <a:t>   </a:t>
            </a:r>
            <a:r>
              <a:rPr lang="en-US" altLang="en-US" sz="2000">
                <a:solidFill>
                  <a:srgbClr val="FF0000"/>
                </a:solidFill>
                <a:sym typeface="Symbol" panose="05050102010706020507" pitchFamily="18" charset="2"/>
              </a:rPr>
              <a:t></a:t>
            </a:r>
            <a:r>
              <a:rPr lang="en-US" altLang="en-US" sz="2000">
                <a:solidFill>
                  <a:srgbClr val="FF0000"/>
                </a:solidFill>
              </a:rPr>
              <a:t>   Al</a:t>
            </a:r>
            <a:r>
              <a:rPr lang="en-US" altLang="en-US" sz="2000" baseline="30000">
                <a:solidFill>
                  <a:srgbClr val="FF0000"/>
                </a:solidFill>
              </a:rPr>
              <a:t>+</a:t>
            </a:r>
            <a:r>
              <a:rPr lang="en-US" altLang="en-US" sz="2000" baseline="-25000">
                <a:solidFill>
                  <a:srgbClr val="FF0000"/>
                </a:solidFill>
              </a:rPr>
              <a:t>(g)</a:t>
            </a:r>
            <a:r>
              <a:rPr lang="en-US" altLang="en-US" sz="2000">
                <a:solidFill>
                  <a:srgbClr val="FF0000"/>
                </a:solidFill>
              </a:rPr>
              <a:t>   +   e</a:t>
            </a:r>
            <a:r>
              <a:rPr lang="en-US" altLang="en-US" sz="2000" baseline="30000">
                <a:solidFill>
                  <a:srgbClr val="FF0000"/>
                </a:solidFill>
              </a:rPr>
              <a:t>-</a:t>
            </a:r>
            <a:r>
              <a:rPr lang="en-US" altLang="en-US" sz="2000">
                <a:solidFill>
                  <a:srgbClr val="FF0000"/>
                </a:solidFill>
              </a:rPr>
              <a:t>	   I</a:t>
            </a:r>
            <a:r>
              <a:rPr lang="en-US" altLang="en-US" sz="2000" baseline="-25000">
                <a:solidFill>
                  <a:srgbClr val="FF0000"/>
                </a:solidFill>
              </a:rPr>
              <a:t>1</a:t>
            </a:r>
            <a:r>
              <a:rPr lang="en-US" altLang="en-US" sz="2000">
                <a:solidFill>
                  <a:srgbClr val="FF0000"/>
                </a:solidFill>
              </a:rPr>
              <a:t>   =   580 kJ/mol</a:t>
            </a:r>
          </a:p>
          <a:p>
            <a:r>
              <a:rPr lang="en-US" altLang="en-US" sz="2000">
                <a:solidFill>
                  <a:srgbClr val="FF0000"/>
                </a:solidFill>
              </a:rPr>
              <a:t>Al</a:t>
            </a:r>
            <a:r>
              <a:rPr lang="en-US" altLang="en-US" sz="2000" baseline="30000">
                <a:solidFill>
                  <a:srgbClr val="FF0000"/>
                </a:solidFill>
              </a:rPr>
              <a:t>+</a:t>
            </a:r>
            <a:r>
              <a:rPr lang="en-US" altLang="en-US" sz="2000" baseline="-25000">
                <a:solidFill>
                  <a:srgbClr val="FF0000"/>
                </a:solidFill>
              </a:rPr>
              <a:t>(g)</a:t>
            </a:r>
            <a:r>
              <a:rPr lang="en-US" altLang="en-US" sz="2000">
                <a:solidFill>
                  <a:srgbClr val="FF0000"/>
                </a:solidFill>
              </a:rPr>
              <a:t>   </a:t>
            </a:r>
            <a:r>
              <a:rPr lang="en-US" altLang="en-US" sz="2000">
                <a:solidFill>
                  <a:srgbClr val="FF0000"/>
                </a:solidFill>
                <a:sym typeface="Symbol" panose="05050102010706020507" pitchFamily="18" charset="2"/>
              </a:rPr>
              <a:t></a:t>
            </a:r>
            <a:r>
              <a:rPr lang="en-US" altLang="en-US" sz="2000">
                <a:solidFill>
                  <a:srgbClr val="FF0000"/>
                </a:solidFill>
              </a:rPr>
              <a:t>   Al</a:t>
            </a:r>
            <a:r>
              <a:rPr lang="en-US" altLang="en-US" sz="2000" baseline="30000">
                <a:solidFill>
                  <a:srgbClr val="FF0000"/>
                </a:solidFill>
              </a:rPr>
              <a:t>2+</a:t>
            </a:r>
            <a:r>
              <a:rPr lang="en-US" altLang="en-US" sz="2000" baseline="-25000">
                <a:solidFill>
                  <a:srgbClr val="FF0000"/>
                </a:solidFill>
              </a:rPr>
              <a:t>(g)</a:t>
            </a:r>
            <a:r>
              <a:rPr lang="en-US" altLang="en-US" sz="2000">
                <a:solidFill>
                  <a:srgbClr val="FF0000"/>
                </a:solidFill>
              </a:rPr>
              <a:t>   +   e</a:t>
            </a:r>
            <a:r>
              <a:rPr lang="en-US" altLang="en-US" sz="2000" baseline="30000">
                <a:solidFill>
                  <a:srgbClr val="FF0000"/>
                </a:solidFill>
              </a:rPr>
              <a:t>-</a:t>
            </a:r>
            <a:r>
              <a:rPr lang="en-US" altLang="en-US" sz="2000">
                <a:solidFill>
                  <a:srgbClr val="FF0000"/>
                </a:solidFill>
              </a:rPr>
              <a:t>	   I</a:t>
            </a:r>
            <a:r>
              <a:rPr lang="en-US" altLang="en-US" sz="2000" baseline="-25000">
                <a:solidFill>
                  <a:srgbClr val="FF0000"/>
                </a:solidFill>
              </a:rPr>
              <a:t>2</a:t>
            </a:r>
            <a:r>
              <a:rPr lang="en-US" altLang="en-US" sz="2000">
                <a:solidFill>
                  <a:srgbClr val="FF0000"/>
                </a:solidFill>
              </a:rPr>
              <a:t>   =   1815 kJ/mol</a:t>
            </a:r>
          </a:p>
          <a:p>
            <a:r>
              <a:rPr lang="en-US" altLang="en-US" sz="2000">
                <a:solidFill>
                  <a:srgbClr val="FF0000"/>
                </a:solidFill>
              </a:rPr>
              <a:t>Al</a:t>
            </a:r>
            <a:r>
              <a:rPr lang="en-US" altLang="en-US" sz="2000" baseline="30000">
                <a:solidFill>
                  <a:srgbClr val="FF0000"/>
                </a:solidFill>
              </a:rPr>
              <a:t>2+</a:t>
            </a:r>
            <a:r>
              <a:rPr lang="en-US" altLang="en-US" sz="2000" baseline="-25000">
                <a:solidFill>
                  <a:srgbClr val="FF0000"/>
                </a:solidFill>
              </a:rPr>
              <a:t>(g)</a:t>
            </a:r>
            <a:r>
              <a:rPr lang="en-US" altLang="en-US" sz="2000">
                <a:solidFill>
                  <a:srgbClr val="FF0000"/>
                </a:solidFill>
              </a:rPr>
              <a:t>   </a:t>
            </a:r>
            <a:r>
              <a:rPr lang="en-US" altLang="en-US" sz="2000">
                <a:solidFill>
                  <a:srgbClr val="FF0000"/>
                </a:solidFill>
                <a:sym typeface="Symbol" panose="05050102010706020507" pitchFamily="18" charset="2"/>
              </a:rPr>
              <a:t></a:t>
            </a:r>
            <a:r>
              <a:rPr lang="en-US" altLang="en-US" sz="2000">
                <a:solidFill>
                  <a:srgbClr val="FF0000"/>
                </a:solidFill>
              </a:rPr>
              <a:t>   Al</a:t>
            </a:r>
            <a:r>
              <a:rPr lang="en-US" altLang="en-US" sz="2000" baseline="30000">
                <a:solidFill>
                  <a:srgbClr val="FF0000"/>
                </a:solidFill>
              </a:rPr>
              <a:t>3+</a:t>
            </a:r>
            <a:r>
              <a:rPr lang="en-US" altLang="en-US" sz="2000" baseline="-25000">
                <a:solidFill>
                  <a:srgbClr val="FF0000"/>
                </a:solidFill>
              </a:rPr>
              <a:t>(g)</a:t>
            </a:r>
            <a:r>
              <a:rPr lang="en-US" altLang="en-US" sz="2000">
                <a:solidFill>
                  <a:srgbClr val="FF0000"/>
                </a:solidFill>
              </a:rPr>
              <a:t>   +   e</a:t>
            </a:r>
            <a:r>
              <a:rPr lang="en-US" altLang="en-US" sz="2000" baseline="30000">
                <a:solidFill>
                  <a:srgbClr val="FF0000"/>
                </a:solidFill>
              </a:rPr>
              <a:t>-</a:t>
            </a:r>
            <a:r>
              <a:rPr lang="en-US" altLang="en-US" sz="2000">
                <a:solidFill>
                  <a:srgbClr val="FF0000"/>
                </a:solidFill>
              </a:rPr>
              <a:t>	   I</a:t>
            </a:r>
            <a:r>
              <a:rPr lang="en-US" altLang="en-US" sz="2000" baseline="-25000">
                <a:solidFill>
                  <a:srgbClr val="FF0000"/>
                </a:solidFill>
              </a:rPr>
              <a:t>3</a:t>
            </a:r>
            <a:r>
              <a:rPr lang="en-US" altLang="en-US" sz="2000">
                <a:solidFill>
                  <a:srgbClr val="FF0000"/>
                </a:solidFill>
              </a:rPr>
              <a:t>   =   2740 kJ/mol</a:t>
            </a:r>
          </a:p>
          <a:p>
            <a:r>
              <a:rPr lang="en-US" altLang="en-US" sz="2000">
                <a:solidFill>
                  <a:srgbClr val="FF0000"/>
                </a:solidFill>
              </a:rPr>
              <a:t>Al</a:t>
            </a:r>
            <a:r>
              <a:rPr lang="en-US" altLang="en-US" sz="2000" baseline="30000">
                <a:solidFill>
                  <a:srgbClr val="FF0000"/>
                </a:solidFill>
              </a:rPr>
              <a:t>3+</a:t>
            </a:r>
            <a:r>
              <a:rPr lang="en-US" altLang="en-US" sz="2000" baseline="-25000">
                <a:solidFill>
                  <a:srgbClr val="FF0000"/>
                </a:solidFill>
              </a:rPr>
              <a:t>(g)</a:t>
            </a:r>
            <a:r>
              <a:rPr lang="en-US" altLang="en-US" sz="2000">
                <a:solidFill>
                  <a:srgbClr val="FF0000"/>
                </a:solidFill>
              </a:rPr>
              <a:t>   </a:t>
            </a:r>
            <a:r>
              <a:rPr lang="en-US" altLang="en-US" sz="2000">
                <a:solidFill>
                  <a:srgbClr val="FF0000"/>
                </a:solidFill>
                <a:sym typeface="Symbol" panose="05050102010706020507" pitchFamily="18" charset="2"/>
              </a:rPr>
              <a:t></a:t>
            </a:r>
            <a:r>
              <a:rPr lang="en-US" altLang="en-US" sz="2000">
                <a:solidFill>
                  <a:srgbClr val="FF0000"/>
                </a:solidFill>
              </a:rPr>
              <a:t>   Al</a:t>
            </a:r>
            <a:r>
              <a:rPr lang="en-US" altLang="en-US" sz="2000" baseline="30000">
                <a:solidFill>
                  <a:srgbClr val="FF0000"/>
                </a:solidFill>
              </a:rPr>
              <a:t>4+</a:t>
            </a:r>
            <a:r>
              <a:rPr lang="en-US" altLang="en-US" sz="2000" baseline="-25000">
                <a:solidFill>
                  <a:srgbClr val="FF0000"/>
                </a:solidFill>
              </a:rPr>
              <a:t>(g)</a:t>
            </a:r>
            <a:r>
              <a:rPr lang="en-US" altLang="en-US" sz="2000">
                <a:solidFill>
                  <a:srgbClr val="FF0000"/>
                </a:solidFill>
              </a:rPr>
              <a:t>   +   e</a:t>
            </a:r>
            <a:r>
              <a:rPr lang="en-US" altLang="en-US" sz="2000" baseline="30000">
                <a:solidFill>
                  <a:srgbClr val="FF0000"/>
                </a:solidFill>
              </a:rPr>
              <a:t>-</a:t>
            </a:r>
            <a:r>
              <a:rPr lang="en-US" altLang="en-US" sz="2000">
                <a:solidFill>
                  <a:srgbClr val="FF0000"/>
                </a:solidFill>
              </a:rPr>
              <a:t>	   I</a:t>
            </a:r>
            <a:r>
              <a:rPr lang="en-US" altLang="en-US" sz="2000" baseline="-25000">
                <a:solidFill>
                  <a:srgbClr val="FF0000"/>
                </a:solidFill>
              </a:rPr>
              <a:t>4</a:t>
            </a:r>
            <a:r>
              <a:rPr lang="en-US" altLang="en-US" sz="2000">
                <a:solidFill>
                  <a:srgbClr val="FF0000"/>
                </a:solidFill>
              </a:rPr>
              <a:t>   =   11,600 kJ/mol</a:t>
            </a:r>
            <a:endParaRPr lang="en-US" altLang="en-US" sz="2000"/>
          </a:p>
        </p:txBody>
      </p:sp>
      <p:sp>
        <p:nvSpPr>
          <p:cNvPr id="21509" name="Line 6"/>
          <p:cNvSpPr>
            <a:spLocks noChangeShapeType="1"/>
          </p:cNvSpPr>
          <p:nvPr/>
        </p:nvSpPr>
        <p:spPr bwMode="auto">
          <a:xfrm>
            <a:off x="3657600" y="5029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0" name="Line 7"/>
          <p:cNvSpPr>
            <a:spLocks noChangeShapeType="1"/>
          </p:cNvSpPr>
          <p:nvPr/>
        </p:nvSpPr>
        <p:spPr bwMode="auto">
          <a:xfrm>
            <a:off x="3657600" y="5029200"/>
            <a:ext cx="525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8"/>
          <p:cNvSpPr>
            <a:spLocks noChangeShapeType="1"/>
          </p:cNvSpPr>
          <p:nvPr/>
        </p:nvSpPr>
        <p:spPr bwMode="auto">
          <a:xfrm>
            <a:off x="3657600" y="6477000"/>
            <a:ext cx="525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9"/>
          <p:cNvSpPr>
            <a:spLocks noChangeShapeType="1"/>
          </p:cNvSpPr>
          <p:nvPr/>
        </p:nvSpPr>
        <p:spPr bwMode="auto">
          <a:xfrm>
            <a:off x="8915400" y="5029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572ADEAF-9DE2-4AF0-B86C-6D7F90BE23BE}" type="slidenum">
              <a:rPr lang="en-US" altLang="en-US" sz="1400"/>
              <a:pPr algn="ctr"/>
              <a:t>18</a:t>
            </a:fld>
            <a:endParaRPr lang="en-US" altLang="en-US" sz="1400"/>
          </a:p>
        </p:txBody>
      </p:sp>
      <p:sp>
        <p:nvSpPr>
          <p:cNvPr id="22531" name="Rectangle 2"/>
          <p:cNvSpPr>
            <a:spLocks noGrp="1" noChangeArrowheads="1"/>
          </p:cNvSpPr>
          <p:nvPr>
            <p:ph type="title"/>
          </p:nvPr>
        </p:nvSpPr>
        <p:spPr>
          <a:xfrm>
            <a:off x="685800" y="228600"/>
            <a:ext cx="7772400" cy="1143000"/>
          </a:xfrm>
        </p:spPr>
        <p:txBody>
          <a:bodyPr/>
          <a:lstStyle/>
          <a:p>
            <a:r>
              <a:rPr lang="en-US" altLang="en-US" smtClean="0"/>
              <a:t>Electron Configuration from</a:t>
            </a:r>
            <a:br>
              <a:rPr lang="en-US" altLang="en-US" smtClean="0"/>
            </a:br>
            <a:r>
              <a:rPr lang="en-US" altLang="en-US" smtClean="0"/>
              <a:t>the Periodic Table</a:t>
            </a:r>
          </a:p>
        </p:txBody>
      </p:sp>
      <p:sp>
        <p:nvSpPr>
          <p:cNvPr id="33795" name="Text Box 3"/>
          <p:cNvSpPr txBox="1">
            <a:spLocks noChangeArrowheads="1"/>
          </p:cNvSpPr>
          <p:nvPr/>
        </p:nvSpPr>
        <p:spPr bwMode="auto">
          <a:xfrm>
            <a:off x="2811463" y="5486400"/>
            <a:ext cx="34147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hlink"/>
                </a:solidFill>
              </a:rPr>
              <a:t>As = [Ar]4</a:t>
            </a:r>
            <a:r>
              <a:rPr lang="en-US" altLang="en-US" i="1">
                <a:solidFill>
                  <a:schemeClr val="hlink"/>
                </a:solidFill>
              </a:rPr>
              <a:t>s</a:t>
            </a:r>
            <a:r>
              <a:rPr lang="en-US" altLang="en-US" baseline="30000">
                <a:solidFill>
                  <a:schemeClr val="hlink"/>
                </a:solidFill>
              </a:rPr>
              <a:t>2</a:t>
            </a:r>
            <a:r>
              <a:rPr lang="en-US" altLang="en-US">
                <a:solidFill>
                  <a:schemeClr val="hlink"/>
                </a:solidFill>
              </a:rPr>
              <a:t>3</a:t>
            </a:r>
            <a:r>
              <a:rPr lang="en-US" altLang="en-US" i="1">
                <a:solidFill>
                  <a:schemeClr val="hlink"/>
                </a:solidFill>
              </a:rPr>
              <a:t>d</a:t>
            </a:r>
            <a:r>
              <a:rPr lang="en-US" altLang="en-US" baseline="30000">
                <a:solidFill>
                  <a:schemeClr val="hlink"/>
                </a:solidFill>
              </a:rPr>
              <a:t>10</a:t>
            </a:r>
            <a:r>
              <a:rPr lang="en-US" altLang="en-US">
                <a:solidFill>
                  <a:schemeClr val="hlink"/>
                </a:solidFill>
              </a:rPr>
              <a:t>4</a:t>
            </a:r>
            <a:r>
              <a:rPr lang="en-US" altLang="en-US" i="1">
                <a:solidFill>
                  <a:schemeClr val="hlink"/>
                </a:solidFill>
              </a:rPr>
              <a:t>p</a:t>
            </a:r>
            <a:r>
              <a:rPr lang="en-US" altLang="en-US" baseline="30000">
                <a:solidFill>
                  <a:schemeClr val="hlink"/>
                </a:solidFill>
              </a:rPr>
              <a:t>3</a:t>
            </a:r>
          </a:p>
          <a:p>
            <a:pPr algn="ctr"/>
            <a:r>
              <a:rPr lang="en-US" altLang="en-US">
                <a:solidFill>
                  <a:schemeClr val="hlink"/>
                </a:solidFill>
              </a:rPr>
              <a:t>As has 5 valence electrons</a:t>
            </a:r>
          </a:p>
        </p:txBody>
      </p:sp>
      <p:sp>
        <p:nvSpPr>
          <p:cNvPr id="22533" name="Rectangle 4"/>
          <p:cNvSpPr>
            <a:spLocks noChangeArrowheads="1"/>
          </p:cNvSpPr>
          <p:nvPr/>
        </p:nvSpPr>
        <p:spPr bwMode="auto">
          <a:xfrm>
            <a:off x="1295400"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34" name="Rectangle 5"/>
          <p:cNvSpPr>
            <a:spLocks noChangeArrowheads="1"/>
          </p:cNvSpPr>
          <p:nvPr/>
        </p:nvSpPr>
        <p:spPr bwMode="auto">
          <a:xfrm>
            <a:off x="1633538"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35" name="Rectangle 6"/>
          <p:cNvSpPr>
            <a:spLocks noChangeArrowheads="1"/>
          </p:cNvSpPr>
          <p:nvPr/>
        </p:nvSpPr>
        <p:spPr bwMode="auto">
          <a:xfrm>
            <a:off x="1971675" y="3297238"/>
            <a:ext cx="339725"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36" name="Rectangle 7"/>
          <p:cNvSpPr>
            <a:spLocks noChangeArrowheads="1"/>
          </p:cNvSpPr>
          <p:nvPr/>
        </p:nvSpPr>
        <p:spPr bwMode="auto">
          <a:xfrm>
            <a:off x="2320925" y="3297238"/>
            <a:ext cx="339725"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37" name="Rectangle 8"/>
          <p:cNvSpPr>
            <a:spLocks noChangeArrowheads="1"/>
          </p:cNvSpPr>
          <p:nvPr/>
        </p:nvSpPr>
        <p:spPr bwMode="auto">
          <a:xfrm>
            <a:off x="2668588" y="3297238"/>
            <a:ext cx="330200"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38" name="Rectangle 9"/>
          <p:cNvSpPr>
            <a:spLocks noChangeArrowheads="1"/>
          </p:cNvSpPr>
          <p:nvPr/>
        </p:nvSpPr>
        <p:spPr bwMode="auto">
          <a:xfrm>
            <a:off x="3006725" y="3297238"/>
            <a:ext cx="330200"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39" name="Rectangle 10"/>
          <p:cNvSpPr>
            <a:spLocks noChangeArrowheads="1"/>
          </p:cNvSpPr>
          <p:nvPr/>
        </p:nvSpPr>
        <p:spPr bwMode="auto">
          <a:xfrm>
            <a:off x="3346450"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40" name="Rectangle 11"/>
          <p:cNvSpPr>
            <a:spLocks noChangeArrowheads="1"/>
          </p:cNvSpPr>
          <p:nvPr/>
        </p:nvSpPr>
        <p:spPr bwMode="auto">
          <a:xfrm>
            <a:off x="3684588"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41" name="Rectangle 12"/>
          <p:cNvSpPr>
            <a:spLocks noChangeArrowheads="1"/>
          </p:cNvSpPr>
          <p:nvPr/>
        </p:nvSpPr>
        <p:spPr bwMode="auto">
          <a:xfrm>
            <a:off x="4022725"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42" name="Rectangle 13"/>
          <p:cNvSpPr>
            <a:spLocks noChangeArrowheads="1"/>
          </p:cNvSpPr>
          <p:nvPr/>
        </p:nvSpPr>
        <p:spPr bwMode="auto">
          <a:xfrm>
            <a:off x="4360863"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43" name="Rectangle 14"/>
          <p:cNvSpPr>
            <a:spLocks noChangeArrowheads="1"/>
          </p:cNvSpPr>
          <p:nvPr/>
        </p:nvSpPr>
        <p:spPr bwMode="auto">
          <a:xfrm>
            <a:off x="4699000"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44" name="Rectangle 15"/>
          <p:cNvSpPr>
            <a:spLocks noChangeArrowheads="1"/>
          </p:cNvSpPr>
          <p:nvPr/>
        </p:nvSpPr>
        <p:spPr bwMode="auto">
          <a:xfrm>
            <a:off x="5037138"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45" name="Rectangle 16"/>
          <p:cNvSpPr>
            <a:spLocks noChangeArrowheads="1"/>
          </p:cNvSpPr>
          <p:nvPr/>
        </p:nvSpPr>
        <p:spPr bwMode="auto">
          <a:xfrm>
            <a:off x="5375275"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46" name="Rectangle 17"/>
          <p:cNvSpPr>
            <a:spLocks noChangeArrowheads="1"/>
          </p:cNvSpPr>
          <p:nvPr/>
        </p:nvSpPr>
        <p:spPr bwMode="auto">
          <a:xfrm>
            <a:off x="5713413"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47" name="Rectangle 18"/>
          <p:cNvSpPr>
            <a:spLocks noChangeArrowheads="1"/>
          </p:cNvSpPr>
          <p:nvPr/>
        </p:nvSpPr>
        <p:spPr bwMode="auto">
          <a:xfrm>
            <a:off x="6051550"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48" name="Rectangle 19"/>
          <p:cNvSpPr>
            <a:spLocks noChangeArrowheads="1"/>
          </p:cNvSpPr>
          <p:nvPr/>
        </p:nvSpPr>
        <p:spPr bwMode="auto">
          <a:xfrm>
            <a:off x="6389688"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49" name="Rectangle 20"/>
          <p:cNvSpPr>
            <a:spLocks noChangeArrowheads="1"/>
          </p:cNvSpPr>
          <p:nvPr/>
        </p:nvSpPr>
        <p:spPr bwMode="auto">
          <a:xfrm>
            <a:off x="6727825"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50" name="Rectangle 21"/>
          <p:cNvSpPr>
            <a:spLocks noChangeArrowheads="1"/>
          </p:cNvSpPr>
          <p:nvPr/>
        </p:nvSpPr>
        <p:spPr bwMode="auto">
          <a:xfrm>
            <a:off x="7065963"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51" name="Rectangle 22"/>
          <p:cNvSpPr>
            <a:spLocks noChangeArrowheads="1"/>
          </p:cNvSpPr>
          <p:nvPr/>
        </p:nvSpPr>
        <p:spPr bwMode="auto">
          <a:xfrm>
            <a:off x="1295400"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52" name="Rectangle 23"/>
          <p:cNvSpPr>
            <a:spLocks noChangeArrowheads="1"/>
          </p:cNvSpPr>
          <p:nvPr/>
        </p:nvSpPr>
        <p:spPr bwMode="auto">
          <a:xfrm>
            <a:off x="1633538"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53" name="Rectangle 24"/>
          <p:cNvSpPr>
            <a:spLocks noChangeArrowheads="1"/>
          </p:cNvSpPr>
          <p:nvPr/>
        </p:nvSpPr>
        <p:spPr bwMode="auto">
          <a:xfrm>
            <a:off x="1971675"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54" name="Rectangle 25"/>
          <p:cNvSpPr>
            <a:spLocks noChangeArrowheads="1"/>
          </p:cNvSpPr>
          <p:nvPr/>
        </p:nvSpPr>
        <p:spPr bwMode="auto">
          <a:xfrm>
            <a:off x="2330450" y="3683000"/>
            <a:ext cx="330200"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55" name="Rectangle 26"/>
          <p:cNvSpPr>
            <a:spLocks noChangeArrowheads="1"/>
          </p:cNvSpPr>
          <p:nvPr/>
        </p:nvSpPr>
        <p:spPr bwMode="auto">
          <a:xfrm>
            <a:off x="2668588" y="3683000"/>
            <a:ext cx="330200"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56" name="Rectangle 27"/>
          <p:cNvSpPr>
            <a:spLocks noChangeArrowheads="1"/>
          </p:cNvSpPr>
          <p:nvPr/>
        </p:nvSpPr>
        <p:spPr bwMode="auto">
          <a:xfrm>
            <a:off x="3006725" y="3683000"/>
            <a:ext cx="330200"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57" name="Rectangle 28"/>
          <p:cNvSpPr>
            <a:spLocks noChangeArrowheads="1"/>
          </p:cNvSpPr>
          <p:nvPr/>
        </p:nvSpPr>
        <p:spPr bwMode="auto">
          <a:xfrm>
            <a:off x="3346450"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58" name="Rectangle 29"/>
          <p:cNvSpPr>
            <a:spLocks noChangeArrowheads="1"/>
          </p:cNvSpPr>
          <p:nvPr/>
        </p:nvSpPr>
        <p:spPr bwMode="auto">
          <a:xfrm>
            <a:off x="3684588"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59" name="Rectangle 30"/>
          <p:cNvSpPr>
            <a:spLocks noChangeArrowheads="1"/>
          </p:cNvSpPr>
          <p:nvPr/>
        </p:nvSpPr>
        <p:spPr bwMode="auto">
          <a:xfrm>
            <a:off x="4022725"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60" name="Rectangle 31"/>
          <p:cNvSpPr>
            <a:spLocks noChangeArrowheads="1"/>
          </p:cNvSpPr>
          <p:nvPr/>
        </p:nvSpPr>
        <p:spPr bwMode="auto">
          <a:xfrm>
            <a:off x="4360863"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61" name="Rectangle 32"/>
          <p:cNvSpPr>
            <a:spLocks noChangeArrowheads="1"/>
          </p:cNvSpPr>
          <p:nvPr/>
        </p:nvSpPr>
        <p:spPr bwMode="auto">
          <a:xfrm>
            <a:off x="4699000"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62" name="Rectangle 33"/>
          <p:cNvSpPr>
            <a:spLocks noChangeArrowheads="1"/>
          </p:cNvSpPr>
          <p:nvPr/>
        </p:nvSpPr>
        <p:spPr bwMode="auto">
          <a:xfrm>
            <a:off x="5037138"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63" name="Rectangle 34"/>
          <p:cNvSpPr>
            <a:spLocks noChangeArrowheads="1"/>
          </p:cNvSpPr>
          <p:nvPr/>
        </p:nvSpPr>
        <p:spPr bwMode="auto">
          <a:xfrm>
            <a:off x="5375275"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64" name="Rectangle 35"/>
          <p:cNvSpPr>
            <a:spLocks noChangeArrowheads="1"/>
          </p:cNvSpPr>
          <p:nvPr/>
        </p:nvSpPr>
        <p:spPr bwMode="auto">
          <a:xfrm>
            <a:off x="5713413"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65" name="Rectangle 36"/>
          <p:cNvSpPr>
            <a:spLocks noChangeArrowheads="1"/>
          </p:cNvSpPr>
          <p:nvPr/>
        </p:nvSpPr>
        <p:spPr bwMode="auto">
          <a:xfrm>
            <a:off x="6051550"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66" name="Rectangle 37"/>
          <p:cNvSpPr>
            <a:spLocks noChangeArrowheads="1"/>
          </p:cNvSpPr>
          <p:nvPr/>
        </p:nvSpPr>
        <p:spPr bwMode="auto">
          <a:xfrm>
            <a:off x="6389688"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67" name="Rectangle 38"/>
          <p:cNvSpPr>
            <a:spLocks noChangeArrowheads="1"/>
          </p:cNvSpPr>
          <p:nvPr/>
        </p:nvSpPr>
        <p:spPr bwMode="auto">
          <a:xfrm>
            <a:off x="6727825"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68" name="Rectangle 39"/>
          <p:cNvSpPr>
            <a:spLocks noChangeArrowheads="1"/>
          </p:cNvSpPr>
          <p:nvPr/>
        </p:nvSpPr>
        <p:spPr bwMode="auto">
          <a:xfrm>
            <a:off x="7065963"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69" name="Rectangle 40"/>
          <p:cNvSpPr>
            <a:spLocks noChangeArrowheads="1"/>
          </p:cNvSpPr>
          <p:nvPr/>
        </p:nvSpPr>
        <p:spPr bwMode="auto">
          <a:xfrm>
            <a:off x="1295400"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70" name="Rectangle 41"/>
          <p:cNvSpPr>
            <a:spLocks noChangeArrowheads="1"/>
          </p:cNvSpPr>
          <p:nvPr/>
        </p:nvSpPr>
        <p:spPr bwMode="auto">
          <a:xfrm>
            <a:off x="1633538"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71" name="Rectangle 42"/>
          <p:cNvSpPr>
            <a:spLocks noChangeArrowheads="1"/>
          </p:cNvSpPr>
          <p:nvPr/>
        </p:nvSpPr>
        <p:spPr bwMode="auto">
          <a:xfrm>
            <a:off x="1971675" y="2911475"/>
            <a:ext cx="331788"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72" name="Rectangle 43"/>
          <p:cNvSpPr>
            <a:spLocks noChangeArrowheads="1"/>
          </p:cNvSpPr>
          <p:nvPr/>
        </p:nvSpPr>
        <p:spPr bwMode="auto">
          <a:xfrm>
            <a:off x="2309813" y="2911475"/>
            <a:ext cx="350837"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73" name="Rectangle 44"/>
          <p:cNvSpPr>
            <a:spLocks noChangeArrowheads="1"/>
          </p:cNvSpPr>
          <p:nvPr/>
        </p:nvSpPr>
        <p:spPr bwMode="auto">
          <a:xfrm>
            <a:off x="2668588" y="2911475"/>
            <a:ext cx="330200"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74" name="Rectangle 45"/>
          <p:cNvSpPr>
            <a:spLocks noChangeArrowheads="1"/>
          </p:cNvSpPr>
          <p:nvPr/>
        </p:nvSpPr>
        <p:spPr bwMode="auto">
          <a:xfrm>
            <a:off x="3006725" y="2911475"/>
            <a:ext cx="330200"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75" name="Rectangle 46"/>
          <p:cNvSpPr>
            <a:spLocks noChangeArrowheads="1"/>
          </p:cNvSpPr>
          <p:nvPr/>
        </p:nvSpPr>
        <p:spPr bwMode="auto">
          <a:xfrm>
            <a:off x="3346450"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76" name="Rectangle 47"/>
          <p:cNvSpPr>
            <a:spLocks noChangeArrowheads="1"/>
          </p:cNvSpPr>
          <p:nvPr/>
        </p:nvSpPr>
        <p:spPr bwMode="auto">
          <a:xfrm>
            <a:off x="3684588"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77" name="Rectangle 48"/>
          <p:cNvSpPr>
            <a:spLocks noChangeArrowheads="1"/>
          </p:cNvSpPr>
          <p:nvPr/>
        </p:nvSpPr>
        <p:spPr bwMode="auto">
          <a:xfrm>
            <a:off x="4022725"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78" name="Rectangle 49"/>
          <p:cNvSpPr>
            <a:spLocks noChangeArrowheads="1"/>
          </p:cNvSpPr>
          <p:nvPr/>
        </p:nvSpPr>
        <p:spPr bwMode="auto">
          <a:xfrm>
            <a:off x="4360863"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79" name="Rectangle 50"/>
          <p:cNvSpPr>
            <a:spLocks noChangeArrowheads="1"/>
          </p:cNvSpPr>
          <p:nvPr/>
        </p:nvSpPr>
        <p:spPr bwMode="auto">
          <a:xfrm>
            <a:off x="4699000"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80" name="Rectangle 51"/>
          <p:cNvSpPr>
            <a:spLocks noChangeArrowheads="1"/>
          </p:cNvSpPr>
          <p:nvPr/>
        </p:nvSpPr>
        <p:spPr bwMode="auto">
          <a:xfrm>
            <a:off x="5037138"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81" name="Rectangle 52"/>
          <p:cNvSpPr>
            <a:spLocks noChangeArrowheads="1"/>
          </p:cNvSpPr>
          <p:nvPr/>
        </p:nvSpPr>
        <p:spPr bwMode="auto">
          <a:xfrm>
            <a:off x="5375275"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82" name="Rectangle 53"/>
          <p:cNvSpPr>
            <a:spLocks noChangeArrowheads="1"/>
          </p:cNvSpPr>
          <p:nvPr/>
        </p:nvSpPr>
        <p:spPr bwMode="auto">
          <a:xfrm>
            <a:off x="5715000" y="2895600"/>
            <a:ext cx="328613"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83" name="Rectangle 54"/>
          <p:cNvSpPr>
            <a:spLocks noChangeArrowheads="1"/>
          </p:cNvSpPr>
          <p:nvPr/>
        </p:nvSpPr>
        <p:spPr bwMode="auto">
          <a:xfrm>
            <a:off x="6051550"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hlink"/>
                </a:solidFill>
              </a:rPr>
              <a:t>As</a:t>
            </a:r>
          </a:p>
        </p:txBody>
      </p:sp>
      <p:sp>
        <p:nvSpPr>
          <p:cNvPr id="22584" name="Rectangle 55"/>
          <p:cNvSpPr>
            <a:spLocks noChangeArrowheads="1"/>
          </p:cNvSpPr>
          <p:nvPr/>
        </p:nvSpPr>
        <p:spPr bwMode="auto">
          <a:xfrm>
            <a:off x="6389688"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85" name="Rectangle 56"/>
          <p:cNvSpPr>
            <a:spLocks noChangeArrowheads="1"/>
          </p:cNvSpPr>
          <p:nvPr/>
        </p:nvSpPr>
        <p:spPr bwMode="auto">
          <a:xfrm>
            <a:off x="6727825"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86" name="Rectangle 57"/>
          <p:cNvSpPr>
            <a:spLocks noChangeArrowheads="1"/>
          </p:cNvSpPr>
          <p:nvPr/>
        </p:nvSpPr>
        <p:spPr bwMode="auto">
          <a:xfrm>
            <a:off x="7065963"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87" name="Rectangle 58"/>
          <p:cNvSpPr>
            <a:spLocks noChangeArrowheads="1"/>
          </p:cNvSpPr>
          <p:nvPr/>
        </p:nvSpPr>
        <p:spPr bwMode="auto">
          <a:xfrm>
            <a:off x="1295400" y="2525713"/>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88" name="Rectangle 59"/>
          <p:cNvSpPr>
            <a:spLocks noChangeArrowheads="1"/>
          </p:cNvSpPr>
          <p:nvPr/>
        </p:nvSpPr>
        <p:spPr bwMode="auto">
          <a:xfrm>
            <a:off x="1633538" y="2525713"/>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89" name="Rectangle 60"/>
          <p:cNvSpPr>
            <a:spLocks noChangeArrowheads="1"/>
          </p:cNvSpPr>
          <p:nvPr/>
        </p:nvSpPr>
        <p:spPr bwMode="auto">
          <a:xfrm>
            <a:off x="5375275" y="2525713"/>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90" name="Rectangle 61"/>
          <p:cNvSpPr>
            <a:spLocks noChangeArrowheads="1"/>
          </p:cNvSpPr>
          <p:nvPr/>
        </p:nvSpPr>
        <p:spPr bwMode="auto">
          <a:xfrm>
            <a:off x="5713413" y="2525713"/>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91" name="Rectangle 62"/>
          <p:cNvSpPr>
            <a:spLocks noChangeArrowheads="1"/>
          </p:cNvSpPr>
          <p:nvPr/>
        </p:nvSpPr>
        <p:spPr bwMode="auto">
          <a:xfrm>
            <a:off x="6051550" y="2525713"/>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000">
              <a:solidFill>
                <a:schemeClr val="hlink"/>
              </a:solidFill>
            </a:endParaRPr>
          </a:p>
        </p:txBody>
      </p:sp>
      <p:sp>
        <p:nvSpPr>
          <p:cNvPr id="22592" name="Rectangle 63"/>
          <p:cNvSpPr>
            <a:spLocks noChangeArrowheads="1"/>
          </p:cNvSpPr>
          <p:nvPr/>
        </p:nvSpPr>
        <p:spPr bwMode="auto">
          <a:xfrm>
            <a:off x="6389688" y="2525713"/>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93" name="Rectangle 64"/>
          <p:cNvSpPr>
            <a:spLocks noChangeArrowheads="1"/>
          </p:cNvSpPr>
          <p:nvPr/>
        </p:nvSpPr>
        <p:spPr bwMode="auto">
          <a:xfrm>
            <a:off x="6727825" y="2525713"/>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94" name="Rectangle 65"/>
          <p:cNvSpPr>
            <a:spLocks noChangeArrowheads="1"/>
          </p:cNvSpPr>
          <p:nvPr/>
        </p:nvSpPr>
        <p:spPr bwMode="auto">
          <a:xfrm>
            <a:off x="7065963" y="2525713"/>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95" name="Rectangle 66"/>
          <p:cNvSpPr>
            <a:spLocks noChangeArrowheads="1"/>
          </p:cNvSpPr>
          <p:nvPr/>
        </p:nvSpPr>
        <p:spPr bwMode="auto">
          <a:xfrm>
            <a:off x="1295400" y="2138363"/>
            <a:ext cx="328613"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96" name="Rectangle 67"/>
          <p:cNvSpPr>
            <a:spLocks noChangeArrowheads="1"/>
          </p:cNvSpPr>
          <p:nvPr/>
        </p:nvSpPr>
        <p:spPr bwMode="auto">
          <a:xfrm>
            <a:off x="1633538" y="2138363"/>
            <a:ext cx="328612"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97" name="Rectangle 68"/>
          <p:cNvSpPr>
            <a:spLocks noChangeArrowheads="1"/>
          </p:cNvSpPr>
          <p:nvPr/>
        </p:nvSpPr>
        <p:spPr bwMode="auto">
          <a:xfrm>
            <a:off x="5375275" y="2138363"/>
            <a:ext cx="328613"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98" name="Rectangle 69"/>
          <p:cNvSpPr>
            <a:spLocks noChangeArrowheads="1"/>
          </p:cNvSpPr>
          <p:nvPr/>
        </p:nvSpPr>
        <p:spPr bwMode="auto">
          <a:xfrm>
            <a:off x="5713413" y="2138363"/>
            <a:ext cx="328612"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99" name="Rectangle 70"/>
          <p:cNvSpPr>
            <a:spLocks noChangeArrowheads="1"/>
          </p:cNvSpPr>
          <p:nvPr/>
        </p:nvSpPr>
        <p:spPr bwMode="auto">
          <a:xfrm>
            <a:off x="6051550" y="2138363"/>
            <a:ext cx="328613"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00" name="Rectangle 71"/>
          <p:cNvSpPr>
            <a:spLocks noChangeArrowheads="1"/>
          </p:cNvSpPr>
          <p:nvPr/>
        </p:nvSpPr>
        <p:spPr bwMode="auto">
          <a:xfrm>
            <a:off x="6389688" y="2138363"/>
            <a:ext cx="328612"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01" name="Rectangle 72"/>
          <p:cNvSpPr>
            <a:spLocks noChangeArrowheads="1"/>
          </p:cNvSpPr>
          <p:nvPr/>
        </p:nvSpPr>
        <p:spPr bwMode="auto">
          <a:xfrm>
            <a:off x="6727825" y="2138363"/>
            <a:ext cx="328613"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02" name="Rectangle 73"/>
          <p:cNvSpPr>
            <a:spLocks noChangeArrowheads="1"/>
          </p:cNvSpPr>
          <p:nvPr/>
        </p:nvSpPr>
        <p:spPr bwMode="auto">
          <a:xfrm>
            <a:off x="7067550" y="2143125"/>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000">
              <a:solidFill>
                <a:schemeClr val="hlink"/>
              </a:solidFill>
            </a:endParaRPr>
          </a:p>
        </p:txBody>
      </p:sp>
      <p:sp>
        <p:nvSpPr>
          <p:cNvPr id="22603" name="Rectangle 74"/>
          <p:cNvSpPr>
            <a:spLocks noChangeArrowheads="1"/>
          </p:cNvSpPr>
          <p:nvPr/>
        </p:nvSpPr>
        <p:spPr bwMode="auto">
          <a:xfrm>
            <a:off x="1295400" y="175260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04" name="Rectangle 75"/>
          <p:cNvSpPr>
            <a:spLocks noChangeArrowheads="1"/>
          </p:cNvSpPr>
          <p:nvPr/>
        </p:nvSpPr>
        <p:spPr bwMode="auto">
          <a:xfrm>
            <a:off x="7065963" y="1752600"/>
            <a:ext cx="328612" cy="3889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05" name="Rectangle 76"/>
          <p:cNvSpPr>
            <a:spLocks noChangeArrowheads="1"/>
          </p:cNvSpPr>
          <p:nvPr/>
        </p:nvSpPr>
        <p:spPr bwMode="auto">
          <a:xfrm>
            <a:off x="1295400" y="407035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06" name="Rectangle 77"/>
          <p:cNvSpPr>
            <a:spLocks noChangeArrowheads="1"/>
          </p:cNvSpPr>
          <p:nvPr/>
        </p:nvSpPr>
        <p:spPr bwMode="auto">
          <a:xfrm>
            <a:off x="1633538" y="4070350"/>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07" name="Rectangle 78"/>
          <p:cNvSpPr>
            <a:spLocks noChangeArrowheads="1"/>
          </p:cNvSpPr>
          <p:nvPr/>
        </p:nvSpPr>
        <p:spPr bwMode="auto">
          <a:xfrm>
            <a:off x="1971675" y="407035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08" name="Rectangle 79"/>
          <p:cNvSpPr>
            <a:spLocks noChangeArrowheads="1"/>
          </p:cNvSpPr>
          <p:nvPr/>
        </p:nvSpPr>
        <p:spPr bwMode="auto">
          <a:xfrm>
            <a:off x="2332038" y="4070350"/>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09" name="Rectangle 80"/>
          <p:cNvSpPr>
            <a:spLocks noChangeArrowheads="1"/>
          </p:cNvSpPr>
          <p:nvPr/>
        </p:nvSpPr>
        <p:spPr bwMode="auto">
          <a:xfrm>
            <a:off x="2670175" y="407035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10" name="Rectangle 81"/>
          <p:cNvSpPr>
            <a:spLocks noChangeArrowheads="1"/>
          </p:cNvSpPr>
          <p:nvPr/>
        </p:nvSpPr>
        <p:spPr bwMode="auto">
          <a:xfrm>
            <a:off x="3008313" y="4070350"/>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11" name="Rectangle 82"/>
          <p:cNvSpPr>
            <a:spLocks noChangeArrowheads="1"/>
          </p:cNvSpPr>
          <p:nvPr/>
        </p:nvSpPr>
        <p:spPr bwMode="auto">
          <a:xfrm>
            <a:off x="3346450" y="407035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12" name="Rectangle 83"/>
          <p:cNvSpPr>
            <a:spLocks noChangeArrowheads="1"/>
          </p:cNvSpPr>
          <p:nvPr/>
        </p:nvSpPr>
        <p:spPr bwMode="auto">
          <a:xfrm>
            <a:off x="3684588" y="4070350"/>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13" name="Rectangle 84"/>
          <p:cNvSpPr>
            <a:spLocks noChangeArrowheads="1"/>
          </p:cNvSpPr>
          <p:nvPr/>
        </p:nvSpPr>
        <p:spPr bwMode="auto">
          <a:xfrm>
            <a:off x="4022725" y="407035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2614" name="Group 85"/>
          <p:cNvGrpSpPr>
            <a:grpSpLocks/>
          </p:cNvGrpSpPr>
          <p:nvPr/>
        </p:nvGrpSpPr>
        <p:grpSpPr bwMode="auto">
          <a:xfrm>
            <a:off x="3581400" y="4572000"/>
            <a:ext cx="4724400" cy="762000"/>
            <a:chOff x="1540" y="3172"/>
            <a:chExt cx="4024" cy="568"/>
          </a:xfrm>
        </p:grpSpPr>
        <p:grpSp>
          <p:nvGrpSpPr>
            <p:cNvPr id="22631" name="Group 86"/>
            <p:cNvGrpSpPr>
              <a:grpSpLocks/>
            </p:cNvGrpSpPr>
            <p:nvPr/>
          </p:nvGrpSpPr>
          <p:grpSpPr bwMode="auto">
            <a:xfrm>
              <a:off x="1540" y="3172"/>
              <a:ext cx="4024" cy="280"/>
              <a:chOff x="1540" y="3172"/>
              <a:chExt cx="4024" cy="280"/>
            </a:xfrm>
          </p:grpSpPr>
          <p:sp>
            <p:nvSpPr>
              <p:cNvPr id="22647" name="Rectangle 87"/>
              <p:cNvSpPr>
                <a:spLocks noChangeArrowheads="1"/>
              </p:cNvSpPr>
              <p:nvPr/>
            </p:nvSpPr>
            <p:spPr bwMode="auto">
              <a:xfrm>
                <a:off x="1540"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48" name="Rectangle 88"/>
              <p:cNvSpPr>
                <a:spLocks noChangeArrowheads="1"/>
              </p:cNvSpPr>
              <p:nvPr/>
            </p:nvSpPr>
            <p:spPr bwMode="auto">
              <a:xfrm>
                <a:off x="1828"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49" name="Rectangle 89"/>
              <p:cNvSpPr>
                <a:spLocks noChangeArrowheads="1"/>
              </p:cNvSpPr>
              <p:nvPr/>
            </p:nvSpPr>
            <p:spPr bwMode="auto">
              <a:xfrm>
                <a:off x="2116"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50" name="Rectangle 90"/>
              <p:cNvSpPr>
                <a:spLocks noChangeArrowheads="1"/>
              </p:cNvSpPr>
              <p:nvPr/>
            </p:nvSpPr>
            <p:spPr bwMode="auto">
              <a:xfrm>
                <a:off x="2404"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51" name="Rectangle 91"/>
              <p:cNvSpPr>
                <a:spLocks noChangeArrowheads="1"/>
              </p:cNvSpPr>
              <p:nvPr/>
            </p:nvSpPr>
            <p:spPr bwMode="auto">
              <a:xfrm>
                <a:off x="2692"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52" name="Rectangle 92"/>
              <p:cNvSpPr>
                <a:spLocks noChangeArrowheads="1"/>
              </p:cNvSpPr>
              <p:nvPr/>
            </p:nvSpPr>
            <p:spPr bwMode="auto">
              <a:xfrm>
                <a:off x="2980"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53" name="Rectangle 93"/>
              <p:cNvSpPr>
                <a:spLocks noChangeArrowheads="1"/>
              </p:cNvSpPr>
              <p:nvPr/>
            </p:nvSpPr>
            <p:spPr bwMode="auto">
              <a:xfrm>
                <a:off x="3268"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54" name="Rectangle 94"/>
              <p:cNvSpPr>
                <a:spLocks noChangeArrowheads="1"/>
              </p:cNvSpPr>
              <p:nvPr/>
            </p:nvSpPr>
            <p:spPr bwMode="auto">
              <a:xfrm>
                <a:off x="3556"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55" name="Rectangle 95"/>
              <p:cNvSpPr>
                <a:spLocks noChangeArrowheads="1"/>
              </p:cNvSpPr>
              <p:nvPr/>
            </p:nvSpPr>
            <p:spPr bwMode="auto">
              <a:xfrm>
                <a:off x="3844"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56" name="Rectangle 96"/>
              <p:cNvSpPr>
                <a:spLocks noChangeArrowheads="1"/>
              </p:cNvSpPr>
              <p:nvPr/>
            </p:nvSpPr>
            <p:spPr bwMode="auto">
              <a:xfrm>
                <a:off x="4132"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57" name="Rectangle 97"/>
              <p:cNvSpPr>
                <a:spLocks noChangeArrowheads="1"/>
              </p:cNvSpPr>
              <p:nvPr/>
            </p:nvSpPr>
            <p:spPr bwMode="auto">
              <a:xfrm>
                <a:off x="4420"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58" name="Rectangle 98"/>
              <p:cNvSpPr>
                <a:spLocks noChangeArrowheads="1"/>
              </p:cNvSpPr>
              <p:nvPr/>
            </p:nvSpPr>
            <p:spPr bwMode="auto">
              <a:xfrm>
                <a:off x="4708"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59" name="Rectangle 99"/>
              <p:cNvSpPr>
                <a:spLocks noChangeArrowheads="1"/>
              </p:cNvSpPr>
              <p:nvPr/>
            </p:nvSpPr>
            <p:spPr bwMode="auto">
              <a:xfrm>
                <a:off x="4996"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60" name="Rectangle 100"/>
              <p:cNvSpPr>
                <a:spLocks noChangeArrowheads="1"/>
              </p:cNvSpPr>
              <p:nvPr/>
            </p:nvSpPr>
            <p:spPr bwMode="auto">
              <a:xfrm>
                <a:off x="5284"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22632" name="Group 101"/>
            <p:cNvGrpSpPr>
              <a:grpSpLocks/>
            </p:cNvGrpSpPr>
            <p:nvPr/>
          </p:nvGrpSpPr>
          <p:grpSpPr bwMode="auto">
            <a:xfrm>
              <a:off x="1540" y="3460"/>
              <a:ext cx="4024" cy="280"/>
              <a:chOff x="1540" y="3460"/>
              <a:chExt cx="4024" cy="280"/>
            </a:xfrm>
          </p:grpSpPr>
          <p:sp>
            <p:nvSpPr>
              <p:cNvPr id="22633" name="Rectangle 102"/>
              <p:cNvSpPr>
                <a:spLocks noChangeArrowheads="1"/>
              </p:cNvSpPr>
              <p:nvPr/>
            </p:nvSpPr>
            <p:spPr bwMode="auto">
              <a:xfrm>
                <a:off x="1540"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34" name="Rectangle 103"/>
              <p:cNvSpPr>
                <a:spLocks noChangeArrowheads="1"/>
              </p:cNvSpPr>
              <p:nvPr/>
            </p:nvSpPr>
            <p:spPr bwMode="auto">
              <a:xfrm>
                <a:off x="1828"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35" name="Rectangle 104"/>
              <p:cNvSpPr>
                <a:spLocks noChangeArrowheads="1"/>
              </p:cNvSpPr>
              <p:nvPr/>
            </p:nvSpPr>
            <p:spPr bwMode="auto">
              <a:xfrm>
                <a:off x="2116"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36" name="Rectangle 105"/>
              <p:cNvSpPr>
                <a:spLocks noChangeArrowheads="1"/>
              </p:cNvSpPr>
              <p:nvPr/>
            </p:nvSpPr>
            <p:spPr bwMode="auto">
              <a:xfrm>
                <a:off x="2404"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37" name="Rectangle 106"/>
              <p:cNvSpPr>
                <a:spLocks noChangeArrowheads="1"/>
              </p:cNvSpPr>
              <p:nvPr/>
            </p:nvSpPr>
            <p:spPr bwMode="auto">
              <a:xfrm>
                <a:off x="2692"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38" name="Rectangle 107"/>
              <p:cNvSpPr>
                <a:spLocks noChangeArrowheads="1"/>
              </p:cNvSpPr>
              <p:nvPr/>
            </p:nvSpPr>
            <p:spPr bwMode="auto">
              <a:xfrm>
                <a:off x="2980"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39" name="Rectangle 108"/>
              <p:cNvSpPr>
                <a:spLocks noChangeArrowheads="1"/>
              </p:cNvSpPr>
              <p:nvPr/>
            </p:nvSpPr>
            <p:spPr bwMode="auto">
              <a:xfrm>
                <a:off x="3268"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40" name="Rectangle 109"/>
              <p:cNvSpPr>
                <a:spLocks noChangeArrowheads="1"/>
              </p:cNvSpPr>
              <p:nvPr/>
            </p:nvSpPr>
            <p:spPr bwMode="auto">
              <a:xfrm>
                <a:off x="3556"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41" name="Rectangle 110"/>
              <p:cNvSpPr>
                <a:spLocks noChangeArrowheads="1"/>
              </p:cNvSpPr>
              <p:nvPr/>
            </p:nvSpPr>
            <p:spPr bwMode="auto">
              <a:xfrm>
                <a:off x="3844"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42" name="Rectangle 111"/>
              <p:cNvSpPr>
                <a:spLocks noChangeArrowheads="1"/>
              </p:cNvSpPr>
              <p:nvPr/>
            </p:nvSpPr>
            <p:spPr bwMode="auto">
              <a:xfrm>
                <a:off x="4132"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43" name="Rectangle 112"/>
              <p:cNvSpPr>
                <a:spLocks noChangeArrowheads="1"/>
              </p:cNvSpPr>
              <p:nvPr/>
            </p:nvSpPr>
            <p:spPr bwMode="auto">
              <a:xfrm>
                <a:off x="4420"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44" name="Rectangle 113"/>
              <p:cNvSpPr>
                <a:spLocks noChangeArrowheads="1"/>
              </p:cNvSpPr>
              <p:nvPr/>
            </p:nvSpPr>
            <p:spPr bwMode="auto">
              <a:xfrm>
                <a:off x="4708"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45" name="Rectangle 114"/>
              <p:cNvSpPr>
                <a:spLocks noChangeArrowheads="1"/>
              </p:cNvSpPr>
              <p:nvPr/>
            </p:nvSpPr>
            <p:spPr bwMode="auto">
              <a:xfrm>
                <a:off x="4996"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646" name="Rectangle 115"/>
              <p:cNvSpPr>
                <a:spLocks noChangeArrowheads="1"/>
              </p:cNvSpPr>
              <p:nvPr/>
            </p:nvSpPr>
            <p:spPr bwMode="auto">
              <a:xfrm>
                <a:off x="5284"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sp>
        <p:nvSpPr>
          <p:cNvPr id="22615" name="Text Box 116"/>
          <p:cNvSpPr txBox="1">
            <a:spLocks noChangeArrowheads="1"/>
          </p:cNvSpPr>
          <p:nvPr/>
        </p:nvSpPr>
        <p:spPr bwMode="auto">
          <a:xfrm>
            <a:off x="838200" y="1752600"/>
            <a:ext cx="3365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
              </a:spcBef>
            </a:pPr>
            <a:r>
              <a:rPr lang="en-US" altLang="en-US"/>
              <a:t>1</a:t>
            </a:r>
          </a:p>
          <a:p>
            <a:pPr>
              <a:spcBef>
                <a:spcPct val="2000"/>
              </a:spcBef>
            </a:pPr>
            <a:r>
              <a:rPr lang="en-US" altLang="en-US"/>
              <a:t>2</a:t>
            </a:r>
          </a:p>
          <a:p>
            <a:pPr>
              <a:spcBef>
                <a:spcPct val="2000"/>
              </a:spcBef>
            </a:pPr>
            <a:r>
              <a:rPr lang="en-US" altLang="en-US"/>
              <a:t>3</a:t>
            </a:r>
          </a:p>
          <a:p>
            <a:pPr>
              <a:spcBef>
                <a:spcPct val="2000"/>
              </a:spcBef>
            </a:pPr>
            <a:r>
              <a:rPr lang="en-US" altLang="en-US"/>
              <a:t>4</a:t>
            </a:r>
          </a:p>
          <a:p>
            <a:pPr>
              <a:spcBef>
                <a:spcPct val="2000"/>
              </a:spcBef>
            </a:pPr>
            <a:r>
              <a:rPr lang="en-US" altLang="en-US"/>
              <a:t>5</a:t>
            </a:r>
          </a:p>
          <a:p>
            <a:pPr>
              <a:spcBef>
                <a:spcPct val="2000"/>
              </a:spcBef>
            </a:pPr>
            <a:r>
              <a:rPr lang="en-US" altLang="en-US"/>
              <a:t>6</a:t>
            </a:r>
          </a:p>
          <a:p>
            <a:pPr>
              <a:spcBef>
                <a:spcPct val="2000"/>
              </a:spcBef>
            </a:pPr>
            <a:r>
              <a:rPr lang="en-US" altLang="en-US"/>
              <a:t>7</a:t>
            </a:r>
          </a:p>
        </p:txBody>
      </p:sp>
      <p:sp>
        <p:nvSpPr>
          <p:cNvPr id="22616" name="Text Box 117"/>
          <p:cNvSpPr txBox="1">
            <a:spLocks noChangeArrowheads="1"/>
          </p:cNvSpPr>
          <p:nvPr/>
        </p:nvSpPr>
        <p:spPr bwMode="auto">
          <a:xfrm>
            <a:off x="1219200" y="13843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1A</a:t>
            </a:r>
          </a:p>
        </p:txBody>
      </p:sp>
      <p:sp>
        <p:nvSpPr>
          <p:cNvPr id="22617" name="Text Box 118"/>
          <p:cNvSpPr txBox="1">
            <a:spLocks noChangeArrowheads="1"/>
          </p:cNvSpPr>
          <p:nvPr/>
        </p:nvSpPr>
        <p:spPr bwMode="auto">
          <a:xfrm>
            <a:off x="1600200" y="17653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2A</a:t>
            </a:r>
          </a:p>
        </p:txBody>
      </p:sp>
      <p:sp>
        <p:nvSpPr>
          <p:cNvPr id="22618" name="Text Box 119"/>
          <p:cNvSpPr txBox="1">
            <a:spLocks noChangeArrowheads="1"/>
          </p:cNvSpPr>
          <p:nvPr/>
        </p:nvSpPr>
        <p:spPr bwMode="auto">
          <a:xfrm>
            <a:off x="5257800" y="1752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3A</a:t>
            </a:r>
          </a:p>
        </p:txBody>
      </p:sp>
      <p:sp>
        <p:nvSpPr>
          <p:cNvPr id="22619" name="Text Box 120"/>
          <p:cNvSpPr txBox="1">
            <a:spLocks noChangeArrowheads="1"/>
          </p:cNvSpPr>
          <p:nvPr/>
        </p:nvSpPr>
        <p:spPr bwMode="auto">
          <a:xfrm>
            <a:off x="5619750" y="1752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4A</a:t>
            </a:r>
          </a:p>
        </p:txBody>
      </p:sp>
      <p:sp>
        <p:nvSpPr>
          <p:cNvPr id="22620" name="Text Box 121"/>
          <p:cNvSpPr txBox="1">
            <a:spLocks noChangeArrowheads="1"/>
          </p:cNvSpPr>
          <p:nvPr/>
        </p:nvSpPr>
        <p:spPr bwMode="auto">
          <a:xfrm>
            <a:off x="5981700" y="1752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solidFill>
                  <a:schemeClr val="hlink"/>
                </a:solidFill>
              </a:rPr>
              <a:t>5A</a:t>
            </a:r>
          </a:p>
        </p:txBody>
      </p:sp>
      <p:sp>
        <p:nvSpPr>
          <p:cNvPr id="22621" name="Text Box 122"/>
          <p:cNvSpPr txBox="1">
            <a:spLocks noChangeArrowheads="1"/>
          </p:cNvSpPr>
          <p:nvPr/>
        </p:nvSpPr>
        <p:spPr bwMode="auto">
          <a:xfrm>
            <a:off x="6343650" y="1752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6A</a:t>
            </a:r>
          </a:p>
        </p:txBody>
      </p:sp>
      <p:sp>
        <p:nvSpPr>
          <p:cNvPr id="22622" name="Text Box 123"/>
          <p:cNvSpPr txBox="1">
            <a:spLocks noChangeArrowheads="1"/>
          </p:cNvSpPr>
          <p:nvPr/>
        </p:nvSpPr>
        <p:spPr bwMode="auto">
          <a:xfrm>
            <a:off x="6677025" y="1752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7A</a:t>
            </a:r>
          </a:p>
        </p:txBody>
      </p:sp>
      <p:sp>
        <p:nvSpPr>
          <p:cNvPr id="22623" name="Text Box 124"/>
          <p:cNvSpPr txBox="1">
            <a:spLocks noChangeArrowheads="1"/>
          </p:cNvSpPr>
          <p:nvPr/>
        </p:nvSpPr>
        <p:spPr bwMode="auto">
          <a:xfrm>
            <a:off x="7010400" y="1371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8A</a:t>
            </a:r>
          </a:p>
        </p:txBody>
      </p:sp>
      <p:sp>
        <p:nvSpPr>
          <p:cNvPr id="33917" name="Text Box 125"/>
          <p:cNvSpPr txBox="1">
            <a:spLocks noChangeArrowheads="1"/>
          </p:cNvSpPr>
          <p:nvPr/>
        </p:nvSpPr>
        <p:spPr bwMode="auto">
          <a:xfrm>
            <a:off x="1905000" y="296862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chemeClr val="hlink"/>
                </a:solidFill>
              </a:rPr>
              <a:t>4</a:t>
            </a:r>
            <a:r>
              <a:rPr lang="en-US" altLang="en-US" sz="1800" i="1">
                <a:solidFill>
                  <a:schemeClr val="hlink"/>
                </a:solidFill>
              </a:rPr>
              <a:t>s</a:t>
            </a:r>
            <a:r>
              <a:rPr lang="en-US" altLang="en-US" sz="1800" baseline="30000">
                <a:solidFill>
                  <a:schemeClr val="hlink"/>
                </a:solidFill>
              </a:rPr>
              <a:t>2</a:t>
            </a:r>
            <a:endParaRPr lang="en-US" altLang="en-US" sz="1800">
              <a:solidFill>
                <a:schemeClr val="hlink"/>
              </a:solidFill>
            </a:endParaRPr>
          </a:p>
        </p:txBody>
      </p:sp>
      <p:cxnSp>
        <p:nvCxnSpPr>
          <p:cNvPr id="33918" name="AutoShape 126"/>
          <p:cNvCxnSpPr>
            <a:cxnSpLocks noChangeShapeType="1"/>
            <a:stCxn id="33919" idx="3"/>
            <a:endCxn id="33917" idx="1"/>
          </p:cNvCxnSpPr>
          <p:nvPr/>
        </p:nvCxnSpPr>
        <p:spPr bwMode="auto">
          <a:xfrm flipH="1">
            <a:off x="1905000" y="2701925"/>
            <a:ext cx="5510213" cy="450850"/>
          </a:xfrm>
          <a:prstGeom prst="curvedConnector5">
            <a:avLst>
              <a:gd name="adj1" fmla="val -4148"/>
              <a:gd name="adj2" fmla="val 62676"/>
              <a:gd name="adj3" fmla="val 118639"/>
            </a:avLst>
          </a:prstGeom>
          <a:noFill/>
          <a:ln w="19050">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33919" name="Rectangle 127"/>
          <p:cNvSpPr>
            <a:spLocks noChangeArrowheads="1"/>
          </p:cNvSpPr>
          <p:nvPr/>
        </p:nvSpPr>
        <p:spPr bwMode="auto">
          <a:xfrm>
            <a:off x="7072313" y="2514600"/>
            <a:ext cx="342900"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hlink"/>
                </a:solidFill>
              </a:rPr>
              <a:t>Ar</a:t>
            </a:r>
          </a:p>
        </p:txBody>
      </p:sp>
      <p:sp>
        <p:nvSpPr>
          <p:cNvPr id="33920" name="Text Box 128"/>
          <p:cNvSpPr txBox="1">
            <a:spLocks noChangeArrowheads="1"/>
          </p:cNvSpPr>
          <p:nvPr/>
        </p:nvSpPr>
        <p:spPr bwMode="auto">
          <a:xfrm>
            <a:off x="4800600" y="2514600"/>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chemeClr val="hlink"/>
                </a:solidFill>
              </a:rPr>
              <a:t>3</a:t>
            </a:r>
            <a:r>
              <a:rPr lang="en-US" altLang="en-US" sz="1800" i="1">
                <a:solidFill>
                  <a:schemeClr val="hlink"/>
                </a:solidFill>
              </a:rPr>
              <a:t>d</a:t>
            </a:r>
            <a:r>
              <a:rPr lang="en-US" altLang="en-US" sz="1800" baseline="30000">
                <a:solidFill>
                  <a:schemeClr val="hlink"/>
                </a:solidFill>
              </a:rPr>
              <a:t>10</a:t>
            </a:r>
            <a:endParaRPr lang="en-US" altLang="en-US" sz="1800">
              <a:solidFill>
                <a:schemeClr val="hlink"/>
              </a:solidFill>
            </a:endParaRPr>
          </a:p>
        </p:txBody>
      </p:sp>
      <p:sp>
        <p:nvSpPr>
          <p:cNvPr id="33921" name="Text Box 129"/>
          <p:cNvSpPr txBox="1">
            <a:spLocks noChangeArrowheads="1"/>
          </p:cNvSpPr>
          <p:nvPr/>
        </p:nvSpPr>
        <p:spPr bwMode="auto">
          <a:xfrm>
            <a:off x="5943600" y="32766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chemeClr val="hlink"/>
                </a:solidFill>
              </a:rPr>
              <a:t>4</a:t>
            </a:r>
            <a:r>
              <a:rPr lang="en-US" altLang="en-US" sz="1800" i="1">
                <a:solidFill>
                  <a:schemeClr val="hlink"/>
                </a:solidFill>
              </a:rPr>
              <a:t>p</a:t>
            </a:r>
            <a:r>
              <a:rPr lang="en-US" altLang="en-US" sz="1800" baseline="30000">
                <a:solidFill>
                  <a:schemeClr val="hlink"/>
                </a:solidFill>
              </a:rPr>
              <a:t>3</a:t>
            </a:r>
            <a:endParaRPr lang="en-US" altLang="en-US" sz="1800">
              <a:solidFill>
                <a:schemeClr val="hlink"/>
              </a:solidFill>
            </a:endParaRPr>
          </a:p>
        </p:txBody>
      </p:sp>
      <p:cxnSp>
        <p:nvCxnSpPr>
          <p:cNvPr id="33922" name="AutoShape 130"/>
          <p:cNvCxnSpPr>
            <a:cxnSpLocks noChangeShapeType="1"/>
            <a:stCxn id="22581" idx="1"/>
            <a:endCxn id="22583" idx="1"/>
          </p:cNvCxnSpPr>
          <p:nvPr/>
        </p:nvCxnSpPr>
        <p:spPr bwMode="auto">
          <a:xfrm>
            <a:off x="5375275" y="3098800"/>
            <a:ext cx="676275" cy="0"/>
          </a:xfrm>
          <a:prstGeom prst="straightConnector1">
            <a:avLst/>
          </a:prstGeom>
          <a:noFill/>
          <a:ln w="19050">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cxnSp>
        <p:nvCxnSpPr>
          <p:cNvPr id="33923" name="AutoShape 131"/>
          <p:cNvCxnSpPr>
            <a:cxnSpLocks noChangeShapeType="1"/>
            <a:stCxn id="33917" idx="3"/>
            <a:endCxn id="22581" idx="1"/>
          </p:cNvCxnSpPr>
          <p:nvPr/>
        </p:nvCxnSpPr>
        <p:spPr bwMode="auto">
          <a:xfrm flipV="1">
            <a:off x="2368550" y="3098800"/>
            <a:ext cx="3006725" cy="53975"/>
          </a:xfrm>
          <a:prstGeom prst="straightConnector1">
            <a:avLst/>
          </a:prstGeom>
          <a:noFill/>
          <a:ln w="19050">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919"/>
                                        </p:tgtEl>
                                        <p:attrNameLst>
                                          <p:attrName>style.visibility</p:attrName>
                                        </p:attrNameLst>
                                      </p:cBhvr>
                                      <p:to>
                                        <p:strVal val="visible"/>
                                      </p:to>
                                    </p:set>
                                    <p:animEffect transition="in" filter="wipe(left)">
                                      <p:cBhvr>
                                        <p:cTn id="7" dur="500"/>
                                        <p:tgtEl>
                                          <p:spTgt spid="339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3918"/>
                                        </p:tgtEl>
                                        <p:attrNameLst>
                                          <p:attrName>style.visibility</p:attrName>
                                        </p:attrNameLst>
                                      </p:cBhvr>
                                      <p:to>
                                        <p:strVal val="visible"/>
                                      </p:to>
                                    </p:set>
                                    <p:animEffect transition="in" filter="wipe(right)">
                                      <p:cBhvr>
                                        <p:cTn id="12" dur="2000"/>
                                        <p:tgtEl>
                                          <p:spTgt spid="33918"/>
                                        </p:tgtEl>
                                      </p:cBhvr>
                                    </p:animEffect>
                                  </p:childTnLst>
                                </p:cTn>
                              </p:par>
                            </p:childTnLst>
                          </p:cTn>
                        </p:par>
                        <p:par>
                          <p:cTn id="13" fill="hold" nodeType="afterGroup">
                            <p:stCondLst>
                              <p:cond delay="2000"/>
                            </p:stCondLst>
                            <p:childTnLst>
                              <p:par>
                                <p:cTn id="14" presetID="22" presetClass="entr" presetSubtype="8" fill="hold" grpId="0" nodeType="afterEffect">
                                  <p:stCondLst>
                                    <p:cond delay="500"/>
                                  </p:stCondLst>
                                  <p:childTnLst>
                                    <p:set>
                                      <p:cBhvr>
                                        <p:cTn id="15" dur="1" fill="hold">
                                          <p:stCondLst>
                                            <p:cond delay="0"/>
                                          </p:stCondLst>
                                        </p:cTn>
                                        <p:tgtEl>
                                          <p:spTgt spid="33917"/>
                                        </p:tgtEl>
                                        <p:attrNameLst>
                                          <p:attrName>style.visibility</p:attrName>
                                        </p:attrNameLst>
                                      </p:cBhvr>
                                      <p:to>
                                        <p:strVal val="visible"/>
                                      </p:to>
                                    </p:set>
                                    <p:animEffect transition="in" filter="wipe(left)">
                                      <p:cBhvr>
                                        <p:cTn id="16" dur="1000"/>
                                        <p:tgtEl>
                                          <p:spTgt spid="339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3923"/>
                                        </p:tgtEl>
                                        <p:attrNameLst>
                                          <p:attrName>style.visibility</p:attrName>
                                        </p:attrNameLst>
                                      </p:cBhvr>
                                      <p:to>
                                        <p:strVal val="visible"/>
                                      </p:to>
                                    </p:set>
                                    <p:animEffect transition="in" filter="wipe(left)">
                                      <p:cBhvr>
                                        <p:cTn id="21" dur="2000"/>
                                        <p:tgtEl>
                                          <p:spTgt spid="33923"/>
                                        </p:tgtEl>
                                      </p:cBhvr>
                                    </p:animEffect>
                                  </p:childTnLst>
                                </p:cTn>
                              </p:par>
                            </p:childTnLst>
                          </p:cTn>
                        </p:par>
                        <p:par>
                          <p:cTn id="22" fill="hold" nodeType="afterGroup">
                            <p:stCondLst>
                              <p:cond delay="2000"/>
                            </p:stCondLst>
                            <p:childTnLst>
                              <p:par>
                                <p:cTn id="23" presetID="22" presetClass="entr" presetSubtype="8" fill="hold" grpId="0" nodeType="afterEffect">
                                  <p:stCondLst>
                                    <p:cond delay="500"/>
                                  </p:stCondLst>
                                  <p:childTnLst>
                                    <p:set>
                                      <p:cBhvr>
                                        <p:cTn id="24" dur="1" fill="hold">
                                          <p:stCondLst>
                                            <p:cond delay="0"/>
                                          </p:stCondLst>
                                        </p:cTn>
                                        <p:tgtEl>
                                          <p:spTgt spid="33920"/>
                                        </p:tgtEl>
                                        <p:attrNameLst>
                                          <p:attrName>style.visibility</p:attrName>
                                        </p:attrNameLst>
                                      </p:cBhvr>
                                      <p:to>
                                        <p:strVal val="visible"/>
                                      </p:to>
                                    </p:set>
                                    <p:animEffect transition="in" filter="wipe(left)">
                                      <p:cBhvr>
                                        <p:cTn id="25" dur="1000"/>
                                        <p:tgtEl>
                                          <p:spTgt spid="339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3922"/>
                                        </p:tgtEl>
                                        <p:attrNameLst>
                                          <p:attrName>style.visibility</p:attrName>
                                        </p:attrNameLst>
                                      </p:cBhvr>
                                      <p:to>
                                        <p:strVal val="visible"/>
                                      </p:to>
                                    </p:set>
                                    <p:animEffect transition="in" filter="wipe(left)">
                                      <p:cBhvr>
                                        <p:cTn id="30" dur="1000"/>
                                        <p:tgtEl>
                                          <p:spTgt spid="33922"/>
                                        </p:tgtEl>
                                      </p:cBhvr>
                                    </p:animEffect>
                                  </p:childTnLst>
                                </p:cTn>
                              </p:par>
                            </p:childTnLst>
                          </p:cTn>
                        </p:par>
                        <p:par>
                          <p:cTn id="31" fill="hold" nodeType="afterGroup">
                            <p:stCondLst>
                              <p:cond delay="1000"/>
                            </p:stCondLst>
                            <p:childTnLst>
                              <p:par>
                                <p:cTn id="32" presetID="22" presetClass="entr" presetSubtype="8" fill="hold" grpId="0" nodeType="afterEffect">
                                  <p:stCondLst>
                                    <p:cond delay="500"/>
                                  </p:stCondLst>
                                  <p:childTnLst>
                                    <p:set>
                                      <p:cBhvr>
                                        <p:cTn id="33" dur="1" fill="hold">
                                          <p:stCondLst>
                                            <p:cond delay="0"/>
                                          </p:stCondLst>
                                        </p:cTn>
                                        <p:tgtEl>
                                          <p:spTgt spid="33921"/>
                                        </p:tgtEl>
                                        <p:attrNameLst>
                                          <p:attrName>style.visibility</p:attrName>
                                        </p:attrNameLst>
                                      </p:cBhvr>
                                      <p:to>
                                        <p:strVal val="visible"/>
                                      </p:to>
                                    </p:set>
                                    <p:animEffect transition="in" filter="wipe(left)">
                                      <p:cBhvr>
                                        <p:cTn id="34" dur="1000"/>
                                        <p:tgtEl>
                                          <p:spTgt spid="339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3795"/>
                                        </p:tgtEl>
                                        <p:attrNameLst>
                                          <p:attrName>style.visibility</p:attrName>
                                        </p:attrNameLst>
                                      </p:cBhvr>
                                      <p:to>
                                        <p:strVal val="visible"/>
                                      </p:to>
                                    </p:set>
                                    <p:anim calcmode="lin" valueType="num">
                                      <p:cBhvr additive="base">
                                        <p:cTn id="39" dur="500" fill="hold"/>
                                        <p:tgtEl>
                                          <p:spTgt spid="33795"/>
                                        </p:tgtEl>
                                        <p:attrNameLst>
                                          <p:attrName>ppt_x</p:attrName>
                                        </p:attrNameLst>
                                      </p:cBhvr>
                                      <p:tavLst>
                                        <p:tav tm="0">
                                          <p:val>
                                            <p:strVal val="#ppt_x"/>
                                          </p:val>
                                        </p:tav>
                                        <p:tav tm="100000">
                                          <p:val>
                                            <p:strVal val="#ppt_x"/>
                                          </p:val>
                                        </p:tav>
                                      </p:tavLst>
                                    </p:anim>
                                    <p:anim calcmode="lin" valueType="num">
                                      <p:cBhvr additive="base">
                                        <p:cTn id="40"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917" grpId="0" autoUpdateAnimBg="0"/>
      <p:bldP spid="33919" grpId="0" animBg="1" autoUpdateAnimBg="0"/>
      <p:bldP spid="33920" grpId="0" autoUpdateAnimBg="0"/>
      <p:bldP spid="3392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3600" smtClean="0"/>
              <a:t>Transition Metals</a:t>
            </a:r>
            <a:endParaRPr lang="en-IN" altLang="en-US" sz="3600" smtClean="0"/>
          </a:p>
        </p:txBody>
      </p:sp>
      <p:sp>
        <p:nvSpPr>
          <p:cNvPr id="23555" name="Content Placeholder 2"/>
          <p:cNvSpPr>
            <a:spLocks noGrp="1"/>
          </p:cNvSpPr>
          <p:nvPr>
            <p:ph idx="1"/>
          </p:nvPr>
        </p:nvSpPr>
        <p:spPr>
          <a:xfrm>
            <a:off x="457200" y="1600200"/>
            <a:ext cx="4495800" cy="1676400"/>
          </a:xfrm>
        </p:spPr>
        <p:txBody>
          <a:bodyPr/>
          <a:lstStyle/>
          <a:p>
            <a:r>
              <a:rPr lang="en-US" altLang="en-US" sz="2600" smtClean="0"/>
              <a:t>Argon (atomic number 18) ends period 3. Its electron configuration is</a:t>
            </a:r>
            <a:endParaRPr lang="en-IN" altLang="en-US" sz="2600" smtClean="0"/>
          </a:p>
        </p:txBody>
      </p:sp>
      <p:graphicFrame>
        <p:nvGraphicFramePr>
          <p:cNvPr id="23556" name="Object 6" descr="1 s 2, 2 s 2, 2 p 6, 3 s 2, 3 p 6"/>
          <p:cNvGraphicFramePr>
            <a:graphicFrameLocks noChangeAspect="1"/>
          </p:cNvGraphicFramePr>
          <p:nvPr/>
        </p:nvGraphicFramePr>
        <p:xfrm>
          <a:off x="682625" y="2787650"/>
          <a:ext cx="2589213" cy="479425"/>
        </p:xfrm>
        <a:graphic>
          <a:graphicData uri="http://schemas.openxmlformats.org/presentationml/2006/ole">
            <mc:AlternateContent xmlns:mc="http://schemas.openxmlformats.org/markup-compatibility/2006">
              <mc:Choice xmlns:v="urn:schemas-microsoft-com:vml" Requires="v">
                <p:oleObj spid="_x0000_s23561" name="Equation" r:id="rId3" imgW="1231560" imgH="228600" progId="Equation.DSMT4">
                  <p:embed/>
                </p:oleObj>
              </mc:Choice>
              <mc:Fallback>
                <p:oleObj name="Equation" r:id="rId3" imgW="1231560" imgH="228600" progId="Equation.DSMT4">
                  <p:embed/>
                  <p:pic>
                    <p:nvPicPr>
                      <p:cNvPr id="0" name="Object 6" descr="1 s 2, 2 s 2, 2 p 6, 3 s 2, 3 p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2787650"/>
                        <a:ext cx="25892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Content Placeholder 3"/>
          <p:cNvSpPr>
            <a:spLocks noGrp="1"/>
          </p:cNvSpPr>
          <p:nvPr>
            <p:ph idx="13"/>
          </p:nvPr>
        </p:nvSpPr>
        <p:spPr>
          <a:xfrm>
            <a:off x="457200" y="3379788"/>
            <a:ext cx="4267200" cy="2971800"/>
          </a:xfrm>
        </p:spPr>
        <p:txBody>
          <a:bodyPr/>
          <a:lstStyle/>
          <a:p>
            <a:r>
              <a:rPr lang="en-US" altLang="en-US" sz="2600" smtClean="0"/>
              <a:t>Potassium (atomic number 19) might be expected to have electrons in 3</a:t>
            </a:r>
            <a:r>
              <a:rPr lang="en-US" altLang="en-US" sz="2600" i="1" smtClean="0"/>
              <a:t>d</a:t>
            </a:r>
            <a:r>
              <a:rPr lang="en-US" altLang="en-US" sz="2600" smtClean="0"/>
              <a:t>. </a:t>
            </a:r>
            <a:r>
              <a:rPr lang="en-US" altLang="en-US" sz="2600" b="1" smtClean="0"/>
              <a:t>But</a:t>
            </a:r>
            <a:r>
              <a:rPr lang="en-US" altLang="en-US" sz="2600" smtClean="0"/>
              <a:t> 4</a:t>
            </a:r>
            <a:r>
              <a:rPr lang="en-US" altLang="en-US" sz="2600" i="1" smtClean="0"/>
              <a:t>s</a:t>
            </a:r>
            <a:r>
              <a:rPr lang="en-US" altLang="en-US" sz="2600" smtClean="0"/>
              <a:t> fills next.</a:t>
            </a:r>
          </a:p>
          <a:p>
            <a:r>
              <a:rPr lang="en-US" altLang="en-US" sz="2600" b="1" smtClean="0"/>
              <a:t>Transition metals </a:t>
            </a:r>
            <a:r>
              <a:rPr lang="en-US" altLang="en-US" sz="2600" smtClean="0"/>
              <a:t>follow the filling of 4</a:t>
            </a:r>
            <a:r>
              <a:rPr lang="en-US" altLang="en-US" sz="2600" i="1" smtClean="0"/>
              <a:t>s</a:t>
            </a:r>
            <a:r>
              <a:rPr lang="en-US" altLang="en-US" sz="2600" smtClean="0"/>
              <a:t> by filling 3</a:t>
            </a:r>
            <a:r>
              <a:rPr lang="en-US" altLang="en-US" sz="2600" i="1" smtClean="0"/>
              <a:t>d</a:t>
            </a:r>
            <a:r>
              <a:rPr lang="en-US" altLang="en-US" sz="2600" smtClean="0"/>
              <a:t> in the 4th period.</a:t>
            </a:r>
          </a:p>
        </p:txBody>
      </p:sp>
      <p:pic>
        <p:nvPicPr>
          <p:cNvPr id="23558" name="Picture 4" descr="A diagram shows different subshells arranged in order of increasing energy. The energies of subshells follow the order: n s is less than n p is less than n d is less than n f. Orbitals in any subshell are degenerate, have the same energy. The subshells shown are as follows, in order of increasing energy with number of orbitals: 1 s, 1 orbital, 2 s, one orbital, 2 p, three orbitals, 3 s, 1, 3 p, 3, 4 s, 1, 3 d, 5, 4 p,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72050" y="1728788"/>
            <a:ext cx="3538538"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descr="Condensed configurations are shown for manganese and zinc. The configuration for manganese is written as either open bracket Ay r close brace 4 s 2, 3 d 5 or as open bracket Ay r close bracket and then two electrons in the one 4 s orbital and five electrons in the five 3 d orbitals, one electron per orbital."/>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37138" y="5219700"/>
            <a:ext cx="34083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9144000" cy="762000"/>
          </a:xfrm>
        </p:spPr>
        <p:txBody>
          <a:bodyPr/>
          <a:lstStyle/>
          <a:p>
            <a:r>
              <a:rPr lang="en-US" altLang="en-US" b="1" smtClean="0">
                <a:solidFill>
                  <a:schemeClr val="accent2"/>
                </a:solidFill>
                <a:latin typeface="Comic Sans MS" panose="030F0702030302020204" pitchFamily="66" charset="0"/>
              </a:rPr>
              <a:t>Electron Configuration</a:t>
            </a:r>
            <a:endParaRPr lang="en-US" altLang="en-US" smtClean="0"/>
          </a:p>
        </p:txBody>
      </p:sp>
      <p:sp>
        <p:nvSpPr>
          <p:cNvPr id="45059" name="Rectangle 3"/>
          <p:cNvSpPr>
            <a:spLocks noGrp="1" noChangeArrowheads="1"/>
          </p:cNvSpPr>
          <p:nvPr>
            <p:ph type="body" idx="1"/>
          </p:nvPr>
        </p:nvSpPr>
        <p:spPr>
          <a:xfrm>
            <a:off x="228600" y="914400"/>
            <a:ext cx="8915400" cy="5638800"/>
          </a:xfrm>
        </p:spPr>
        <p:txBody>
          <a:bodyPr/>
          <a:lstStyle/>
          <a:p>
            <a:pPr algn="ctr">
              <a:buFontTx/>
              <a:buNone/>
              <a:defRPr/>
            </a:pPr>
            <a:r>
              <a:rPr lang="en-US" b="1" smtClean="0">
                <a:solidFill>
                  <a:schemeClr val="accent2"/>
                </a:solidFill>
                <a:latin typeface="Comic Sans MS" pitchFamily="66" charset="0"/>
              </a:rPr>
              <a:t>Electron configuration is a shorthand notation for describing the arrangement of the electrons about the nucleus.</a:t>
            </a:r>
            <a:endParaRPr lang="en-US" smtClean="0">
              <a:latin typeface="Arial" charset="0"/>
            </a:endParaRPr>
          </a:p>
          <a:p>
            <a:pPr algn="ctr">
              <a:buFontTx/>
              <a:buNone/>
              <a:defRPr/>
            </a:pPr>
            <a:r>
              <a:rPr lang="en-US" smtClean="0">
                <a:latin typeface="Arial" charset="0"/>
              </a:rPr>
              <a:t>General Format using the quantum numbers:</a:t>
            </a:r>
          </a:p>
          <a:p>
            <a:pPr>
              <a:buFontTx/>
              <a:buNone/>
              <a:defRPr/>
            </a:pPr>
            <a:r>
              <a:rPr lang="en-US" sz="4800" b="1" smtClean="0">
                <a:solidFill>
                  <a:srgbClr val="A50021"/>
                </a:solidFill>
                <a:effectLst>
                  <a:outerShdw blurRad="38100" dist="38100" dir="2700000" algn="tl">
                    <a:srgbClr val="C0C0C0"/>
                  </a:outerShdw>
                </a:effectLst>
                <a:latin typeface="Arial" charset="0"/>
              </a:rPr>
              <a:t>             n </a:t>
            </a:r>
            <a:r>
              <a:rPr lang="en-US" sz="4800" b="1" i="1" smtClean="0">
                <a:solidFill>
                  <a:srgbClr val="A50021"/>
                </a:solidFill>
                <a:effectLst>
                  <a:outerShdw blurRad="38100" dist="38100" dir="2700000" algn="tl">
                    <a:srgbClr val="C0C0C0"/>
                  </a:outerShdw>
                </a:effectLst>
                <a:latin typeface="Gigi" pitchFamily="82" charset="0"/>
              </a:rPr>
              <a:t>l  </a:t>
            </a:r>
            <a:r>
              <a:rPr lang="en-US" sz="4800" b="1" baseline="30000" smtClean="0">
                <a:solidFill>
                  <a:srgbClr val="A50021"/>
                </a:solidFill>
                <a:effectLst>
                  <a:outerShdw blurRad="38100" dist="38100" dir="2700000" algn="tl">
                    <a:srgbClr val="C0C0C0"/>
                  </a:outerShdw>
                </a:effectLst>
                <a:latin typeface="Arial" charset="0"/>
              </a:rPr>
              <a:t>e-</a:t>
            </a:r>
            <a:endParaRPr lang="en-US" sz="4800" smtClean="0">
              <a:solidFill>
                <a:srgbClr val="A50021"/>
              </a:solidFill>
              <a:latin typeface="Arial" charset="0"/>
            </a:endParaRPr>
          </a:p>
          <a:p>
            <a:pPr>
              <a:buFontTx/>
              <a:buNone/>
              <a:defRPr/>
            </a:pPr>
            <a:r>
              <a:rPr lang="en-US" smtClean="0">
                <a:latin typeface="Arial" charset="0"/>
              </a:rPr>
              <a:t>RULES:</a:t>
            </a:r>
          </a:p>
          <a:p>
            <a:pPr>
              <a:buFontTx/>
              <a:buNone/>
              <a:defRPr/>
            </a:pPr>
            <a:r>
              <a:rPr lang="en-US" smtClean="0">
                <a:latin typeface="Arial" charset="0"/>
              </a:rPr>
              <a:t>1. Fill the lowest energy levels first.</a:t>
            </a:r>
          </a:p>
          <a:p>
            <a:pPr algn="ctr">
              <a:buFontTx/>
              <a:buNone/>
              <a:defRPr/>
            </a:pPr>
            <a:r>
              <a:rPr lang="en-US" b="1" smtClean="0">
                <a:solidFill>
                  <a:schemeClr val="accent2"/>
                </a:solidFill>
                <a:latin typeface="Arial" charset="0"/>
              </a:rPr>
              <a:t>1s  2s  2p  3s  3p  4s  3d  4p</a:t>
            </a:r>
          </a:p>
          <a:p>
            <a:pPr>
              <a:buFontTx/>
              <a:buNone/>
              <a:defRPr/>
            </a:pPr>
            <a:r>
              <a:rPr lang="en-US" smtClean="0">
                <a:latin typeface="Arial" charset="0"/>
              </a:rPr>
              <a:t>2. No more than two electrons per orbital.</a:t>
            </a:r>
            <a:endParaRPr lang="en-US" sz="4400" smtClean="0">
              <a:latin typeface="Arial" charset="0"/>
            </a:endParaRPr>
          </a:p>
        </p:txBody>
      </p:sp>
      <p:sp>
        <p:nvSpPr>
          <p:cNvPr id="6148" name="Text Box 4"/>
          <p:cNvSpPr txBox="1">
            <a:spLocks noChangeArrowheads="1"/>
          </p:cNvSpPr>
          <p:nvPr/>
        </p:nvSpPr>
        <p:spPr bwMode="auto">
          <a:xfrm>
            <a:off x="4724400" y="2971800"/>
            <a:ext cx="3810000" cy="14668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solidFill>
                  <a:srgbClr val="A50021"/>
                </a:solidFill>
                <a:latin typeface="Arial" panose="020B0604020202020204" pitchFamily="34" charset="0"/>
              </a:rPr>
              <a:t>n = principle quantum number</a:t>
            </a:r>
          </a:p>
          <a:p>
            <a:pPr>
              <a:spcBef>
                <a:spcPct val="50000"/>
              </a:spcBef>
            </a:pPr>
            <a:r>
              <a:rPr lang="en-US" altLang="en-US" sz="1800" b="1">
                <a:solidFill>
                  <a:srgbClr val="A50021"/>
                </a:solidFill>
                <a:latin typeface="Gigi" panose="04040504061007020D02" pitchFamily="82" charset="0"/>
              </a:rPr>
              <a:t>l</a:t>
            </a:r>
            <a:r>
              <a:rPr lang="en-US" altLang="en-US" sz="1800" b="1">
                <a:solidFill>
                  <a:srgbClr val="A50021"/>
                </a:solidFill>
                <a:latin typeface="Arial" panose="020B0604020202020204" pitchFamily="34" charset="0"/>
              </a:rPr>
              <a:t> = angular momentum quantum number</a:t>
            </a:r>
          </a:p>
          <a:p>
            <a:pPr>
              <a:spcBef>
                <a:spcPct val="50000"/>
              </a:spcBef>
            </a:pPr>
            <a:r>
              <a:rPr lang="en-US" altLang="en-US" sz="1800" b="1">
                <a:solidFill>
                  <a:srgbClr val="A50021"/>
                </a:solidFill>
                <a:latin typeface="Arial" panose="020B0604020202020204" pitchFamily="34" charset="0"/>
              </a:rPr>
              <a:t>e- = number of electrons</a:t>
            </a:r>
            <a:endParaRPr lang="en-US" altLang="en-US"/>
          </a:p>
        </p:txBody>
      </p:sp>
      <p:sp>
        <p:nvSpPr>
          <p:cNvPr id="6149" name="AutoShape 5"/>
          <p:cNvSpPr>
            <a:spLocks noChangeArrowheads="1"/>
          </p:cNvSpPr>
          <p:nvPr/>
        </p:nvSpPr>
        <p:spPr bwMode="auto">
          <a:xfrm>
            <a:off x="609600" y="5181600"/>
            <a:ext cx="1066800" cy="381000"/>
          </a:xfrm>
          <a:prstGeom prst="rightArrow">
            <a:avLst>
              <a:gd name="adj1" fmla="val 50000"/>
              <a:gd name="adj2" fmla="val 7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t>Lowest</a:t>
            </a:r>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0E22A66C-ED02-4F4B-A943-B85DF91D54DC}" type="slidenum">
              <a:rPr lang="en-US" altLang="en-US" sz="1400"/>
              <a:pPr algn="ctr"/>
              <a:t>20</a:t>
            </a:fld>
            <a:endParaRPr lang="en-US" altLang="en-US" sz="1400"/>
          </a:p>
        </p:txBody>
      </p:sp>
      <p:sp>
        <p:nvSpPr>
          <p:cNvPr id="24579" name="Rectangle 2"/>
          <p:cNvSpPr>
            <a:spLocks noGrp="1" noChangeArrowheads="1"/>
          </p:cNvSpPr>
          <p:nvPr>
            <p:ph type="title"/>
          </p:nvPr>
        </p:nvSpPr>
        <p:spPr>
          <a:xfrm>
            <a:off x="304800" y="228600"/>
            <a:ext cx="8458200" cy="838200"/>
          </a:xfrm>
        </p:spPr>
        <p:txBody>
          <a:bodyPr/>
          <a:lstStyle/>
          <a:p>
            <a:r>
              <a:rPr lang="en-US" altLang="en-US" smtClean="0"/>
              <a:t>Transition Elements</a:t>
            </a:r>
          </a:p>
        </p:txBody>
      </p:sp>
      <p:sp>
        <p:nvSpPr>
          <p:cNvPr id="24580" name="Rectangle 3"/>
          <p:cNvSpPr>
            <a:spLocks noGrp="1" noChangeArrowheads="1"/>
          </p:cNvSpPr>
          <p:nvPr>
            <p:ph type="body" idx="1"/>
          </p:nvPr>
        </p:nvSpPr>
        <p:spPr>
          <a:xfrm>
            <a:off x="304800" y="990600"/>
            <a:ext cx="8458200" cy="1524000"/>
          </a:xfrm>
        </p:spPr>
        <p:txBody>
          <a:bodyPr/>
          <a:lstStyle/>
          <a:p>
            <a:pPr>
              <a:lnSpc>
                <a:spcPct val="90000"/>
              </a:lnSpc>
            </a:pPr>
            <a:r>
              <a:rPr lang="en-US" altLang="en-US" sz="2400" smtClean="0"/>
              <a:t>for the </a:t>
            </a:r>
            <a:r>
              <a:rPr lang="en-US" altLang="en-US" sz="2400" i="1" smtClean="0"/>
              <a:t>d</a:t>
            </a:r>
            <a:r>
              <a:rPr lang="en-US" altLang="en-US" sz="2400" smtClean="0"/>
              <a:t> block metals, the principal energy level is one less than valence shell</a:t>
            </a:r>
          </a:p>
          <a:p>
            <a:pPr lvl="1">
              <a:lnSpc>
                <a:spcPct val="90000"/>
              </a:lnSpc>
            </a:pPr>
            <a:r>
              <a:rPr lang="en-US" altLang="en-US" sz="2000" smtClean="0"/>
              <a:t>one less than the Period number</a:t>
            </a:r>
          </a:p>
          <a:p>
            <a:pPr lvl="1">
              <a:lnSpc>
                <a:spcPct val="90000"/>
              </a:lnSpc>
            </a:pPr>
            <a:r>
              <a:rPr lang="en-US" altLang="en-US" sz="2000" smtClean="0"/>
              <a:t>sometimes </a:t>
            </a:r>
            <a:r>
              <a:rPr lang="en-US" altLang="en-US" sz="2000" i="1" smtClean="0"/>
              <a:t>s</a:t>
            </a:r>
            <a:r>
              <a:rPr lang="en-US" altLang="en-US" sz="2000" smtClean="0"/>
              <a:t> electron “promoted” to  </a:t>
            </a:r>
            <a:r>
              <a:rPr lang="en-US" altLang="en-US" sz="2000" i="1" smtClean="0"/>
              <a:t>d</a:t>
            </a:r>
            <a:r>
              <a:rPr lang="en-US" altLang="en-US" sz="2000" smtClean="0"/>
              <a:t> sublevel</a:t>
            </a:r>
          </a:p>
          <a:p>
            <a:pPr lvl="1">
              <a:lnSpc>
                <a:spcPct val="90000"/>
              </a:lnSpc>
            </a:pPr>
            <a:endParaRPr lang="en-US" altLang="en-US" sz="2400" smtClean="0"/>
          </a:p>
        </p:txBody>
      </p:sp>
      <p:grpSp>
        <p:nvGrpSpPr>
          <p:cNvPr id="2" name="Group 25"/>
          <p:cNvGrpSpPr>
            <a:grpSpLocks/>
          </p:cNvGrpSpPr>
          <p:nvPr/>
        </p:nvGrpSpPr>
        <p:grpSpPr bwMode="auto">
          <a:xfrm>
            <a:off x="4724400" y="2590800"/>
            <a:ext cx="2819400" cy="838200"/>
            <a:chOff x="3696" y="2208"/>
            <a:chExt cx="1776" cy="528"/>
          </a:xfrm>
        </p:grpSpPr>
        <p:sp>
          <p:nvSpPr>
            <p:cNvPr id="24605" name="Rectangle 4"/>
            <p:cNvSpPr>
              <a:spLocks noChangeArrowheads="1"/>
            </p:cNvSpPr>
            <p:nvPr/>
          </p:nvSpPr>
          <p:spPr bwMode="auto">
            <a:xfrm>
              <a:off x="3744" y="2208"/>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606" name="Rectangle 5"/>
            <p:cNvSpPr>
              <a:spLocks noChangeArrowheads="1"/>
            </p:cNvSpPr>
            <p:nvPr/>
          </p:nvSpPr>
          <p:spPr bwMode="auto">
            <a:xfrm>
              <a:off x="4272" y="2208"/>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607" name="Rectangle 6"/>
            <p:cNvSpPr>
              <a:spLocks noChangeArrowheads="1"/>
            </p:cNvSpPr>
            <p:nvPr/>
          </p:nvSpPr>
          <p:spPr bwMode="auto">
            <a:xfrm>
              <a:off x="4512" y="2208"/>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608" name="Rectangle 7"/>
            <p:cNvSpPr>
              <a:spLocks noChangeArrowheads="1"/>
            </p:cNvSpPr>
            <p:nvPr/>
          </p:nvSpPr>
          <p:spPr bwMode="auto">
            <a:xfrm>
              <a:off x="4752" y="2208"/>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609" name="Rectangle 8"/>
            <p:cNvSpPr>
              <a:spLocks noChangeArrowheads="1"/>
            </p:cNvSpPr>
            <p:nvPr/>
          </p:nvSpPr>
          <p:spPr bwMode="auto">
            <a:xfrm>
              <a:off x="4992" y="2208"/>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610" name="Rectangle 9"/>
            <p:cNvSpPr>
              <a:spLocks noChangeArrowheads="1"/>
            </p:cNvSpPr>
            <p:nvPr/>
          </p:nvSpPr>
          <p:spPr bwMode="auto">
            <a:xfrm>
              <a:off x="5232" y="2208"/>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611" name="Text Box 10"/>
            <p:cNvSpPr txBox="1">
              <a:spLocks noChangeArrowheads="1"/>
            </p:cNvSpPr>
            <p:nvPr/>
          </p:nvSpPr>
          <p:spPr bwMode="auto">
            <a:xfrm>
              <a:off x="3696" y="2448"/>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4s</a:t>
              </a:r>
            </a:p>
          </p:txBody>
        </p:sp>
        <p:sp>
          <p:nvSpPr>
            <p:cNvPr id="24612" name="Text Box 11"/>
            <p:cNvSpPr txBox="1">
              <a:spLocks noChangeArrowheads="1"/>
            </p:cNvSpPr>
            <p:nvPr/>
          </p:nvSpPr>
          <p:spPr bwMode="auto">
            <a:xfrm>
              <a:off x="4704" y="2448"/>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3d</a:t>
              </a:r>
            </a:p>
          </p:txBody>
        </p:sp>
        <p:sp>
          <p:nvSpPr>
            <p:cNvPr id="24613" name="Line 12"/>
            <p:cNvSpPr>
              <a:spLocks noChangeShapeType="1"/>
            </p:cNvSpPr>
            <p:nvPr/>
          </p:nvSpPr>
          <p:spPr bwMode="auto">
            <a:xfrm flipV="1">
              <a:off x="3840"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4" name="Line 13"/>
            <p:cNvSpPr>
              <a:spLocks noChangeShapeType="1"/>
            </p:cNvSpPr>
            <p:nvPr/>
          </p:nvSpPr>
          <p:spPr bwMode="auto">
            <a:xfrm>
              <a:off x="3888"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5" name="Line 14"/>
            <p:cNvSpPr>
              <a:spLocks noChangeShapeType="1"/>
            </p:cNvSpPr>
            <p:nvPr/>
          </p:nvSpPr>
          <p:spPr bwMode="auto">
            <a:xfrm flipV="1">
              <a:off x="4368"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6" name="Line 15"/>
            <p:cNvSpPr>
              <a:spLocks noChangeShapeType="1"/>
            </p:cNvSpPr>
            <p:nvPr/>
          </p:nvSpPr>
          <p:spPr bwMode="auto">
            <a:xfrm>
              <a:off x="4416"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7" name="Line 16"/>
            <p:cNvSpPr>
              <a:spLocks noChangeShapeType="1"/>
            </p:cNvSpPr>
            <p:nvPr/>
          </p:nvSpPr>
          <p:spPr bwMode="auto">
            <a:xfrm flipV="1">
              <a:off x="4608"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8" name="Line 17"/>
            <p:cNvSpPr>
              <a:spLocks noChangeShapeType="1"/>
            </p:cNvSpPr>
            <p:nvPr/>
          </p:nvSpPr>
          <p:spPr bwMode="auto">
            <a:xfrm>
              <a:off x="4656"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9" name="Line 18"/>
            <p:cNvSpPr>
              <a:spLocks noChangeShapeType="1"/>
            </p:cNvSpPr>
            <p:nvPr/>
          </p:nvSpPr>
          <p:spPr bwMode="auto">
            <a:xfrm flipV="1">
              <a:off x="4848"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0" name="Line 19"/>
            <p:cNvSpPr>
              <a:spLocks noChangeShapeType="1"/>
            </p:cNvSpPr>
            <p:nvPr/>
          </p:nvSpPr>
          <p:spPr bwMode="auto">
            <a:xfrm>
              <a:off x="4896"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1" name="Line 20"/>
            <p:cNvSpPr>
              <a:spLocks noChangeShapeType="1"/>
            </p:cNvSpPr>
            <p:nvPr/>
          </p:nvSpPr>
          <p:spPr bwMode="auto">
            <a:xfrm flipV="1">
              <a:off x="5088"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2" name="Line 21"/>
            <p:cNvSpPr>
              <a:spLocks noChangeShapeType="1"/>
            </p:cNvSpPr>
            <p:nvPr/>
          </p:nvSpPr>
          <p:spPr bwMode="auto">
            <a:xfrm>
              <a:off x="5136"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3" name="Line 22"/>
            <p:cNvSpPr>
              <a:spLocks noChangeShapeType="1"/>
            </p:cNvSpPr>
            <p:nvPr/>
          </p:nvSpPr>
          <p:spPr bwMode="auto">
            <a:xfrm flipV="1">
              <a:off x="5328"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4" name="Line 23"/>
            <p:cNvSpPr>
              <a:spLocks noChangeShapeType="1"/>
            </p:cNvSpPr>
            <p:nvPr/>
          </p:nvSpPr>
          <p:spPr bwMode="auto">
            <a:xfrm>
              <a:off x="5376" y="2256"/>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864" name="Text Box 24"/>
          <p:cNvSpPr txBox="1">
            <a:spLocks noChangeArrowheads="1"/>
          </p:cNvSpPr>
          <p:nvPr/>
        </p:nvSpPr>
        <p:spPr bwMode="auto">
          <a:xfrm>
            <a:off x="838200" y="2286000"/>
            <a:ext cx="35385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Zn</a:t>
            </a:r>
          </a:p>
          <a:p>
            <a:r>
              <a:rPr lang="en-US" altLang="en-US"/>
              <a:t>Z = 30, Period 4, Group 2B</a:t>
            </a:r>
          </a:p>
          <a:p>
            <a:r>
              <a:rPr lang="en-US" altLang="en-US"/>
              <a:t>[Ar]4</a:t>
            </a:r>
            <a:r>
              <a:rPr lang="en-US" altLang="en-US" i="1"/>
              <a:t>s</a:t>
            </a:r>
            <a:r>
              <a:rPr lang="en-US" altLang="en-US" baseline="30000"/>
              <a:t>2</a:t>
            </a:r>
            <a:r>
              <a:rPr lang="en-US" altLang="en-US"/>
              <a:t>3</a:t>
            </a:r>
            <a:r>
              <a:rPr lang="en-US" altLang="en-US" i="1"/>
              <a:t>d</a:t>
            </a:r>
            <a:r>
              <a:rPr lang="en-US" altLang="en-US" baseline="30000"/>
              <a:t>10</a:t>
            </a:r>
            <a:endParaRPr lang="en-US" altLang="en-US"/>
          </a:p>
        </p:txBody>
      </p:sp>
      <p:sp>
        <p:nvSpPr>
          <p:cNvPr id="35866" name="Rectangle 26"/>
          <p:cNvSpPr>
            <a:spLocks noChangeArrowheads="1"/>
          </p:cNvSpPr>
          <p:nvPr/>
        </p:nvSpPr>
        <p:spPr bwMode="auto">
          <a:xfrm>
            <a:off x="228600" y="3581400"/>
            <a:ext cx="861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SzPct val="120000"/>
              <a:buFontTx/>
              <a:buChar char="•"/>
            </a:pPr>
            <a:r>
              <a:rPr lang="en-US" altLang="en-US" sz="2800"/>
              <a:t>for the </a:t>
            </a:r>
            <a:r>
              <a:rPr lang="en-US" altLang="en-US" sz="2800" i="1"/>
              <a:t>f</a:t>
            </a:r>
            <a:r>
              <a:rPr lang="en-US" altLang="en-US" sz="2800"/>
              <a:t> block metals, the principal energy level is two less than valence shell</a:t>
            </a:r>
          </a:p>
          <a:p>
            <a:pPr lvl="1">
              <a:lnSpc>
                <a:spcPct val="90000"/>
              </a:lnSpc>
              <a:spcBef>
                <a:spcPct val="20000"/>
              </a:spcBef>
              <a:buFont typeface="Wingdings" panose="05000000000000000000" pitchFamily="2" charset="2"/>
              <a:buChar char="ü"/>
            </a:pPr>
            <a:r>
              <a:rPr lang="en-US" altLang="en-US"/>
              <a:t>two less than the Period number they really belong to</a:t>
            </a:r>
          </a:p>
          <a:p>
            <a:pPr lvl="1">
              <a:lnSpc>
                <a:spcPct val="90000"/>
              </a:lnSpc>
              <a:spcBef>
                <a:spcPct val="20000"/>
              </a:spcBef>
              <a:buFont typeface="Wingdings" panose="05000000000000000000" pitchFamily="2" charset="2"/>
              <a:buChar char="ü"/>
            </a:pPr>
            <a:r>
              <a:rPr lang="en-US" altLang="en-US"/>
              <a:t>sometimes </a:t>
            </a:r>
            <a:r>
              <a:rPr lang="en-US" altLang="en-US" i="1"/>
              <a:t>d</a:t>
            </a:r>
            <a:r>
              <a:rPr lang="en-US" altLang="en-US"/>
              <a:t> electron in configuration</a:t>
            </a:r>
          </a:p>
          <a:p>
            <a:pPr lvl="1">
              <a:lnSpc>
                <a:spcPct val="90000"/>
              </a:lnSpc>
              <a:spcBef>
                <a:spcPct val="20000"/>
              </a:spcBef>
              <a:buFont typeface="Wingdings" panose="05000000000000000000" pitchFamily="2" charset="2"/>
              <a:buChar char="ü"/>
            </a:pPr>
            <a:endParaRPr lang="en-US" altLang="en-US"/>
          </a:p>
        </p:txBody>
      </p:sp>
      <p:sp>
        <p:nvSpPr>
          <p:cNvPr id="35867" name="Text Box 27"/>
          <p:cNvSpPr txBox="1">
            <a:spLocks noChangeArrowheads="1"/>
          </p:cNvSpPr>
          <p:nvPr/>
        </p:nvSpPr>
        <p:spPr bwMode="auto">
          <a:xfrm>
            <a:off x="838200" y="5181600"/>
            <a:ext cx="2209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Eu</a:t>
            </a:r>
          </a:p>
          <a:p>
            <a:r>
              <a:rPr lang="en-US" altLang="en-US"/>
              <a:t>Z = 63, Period 6</a:t>
            </a:r>
          </a:p>
          <a:p>
            <a:r>
              <a:rPr lang="en-US" altLang="en-US"/>
              <a:t>[Xe]6</a:t>
            </a:r>
            <a:r>
              <a:rPr lang="en-US" altLang="en-US" i="1"/>
              <a:t>s</a:t>
            </a:r>
            <a:r>
              <a:rPr lang="en-US" altLang="en-US" baseline="30000"/>
              <a:t>2</a:t>
            </a:r>
            <a:r>
              <a:rPr lang="en-US" altLang="en-US"/>
              <a:t>4</a:t>
            </a:r>
            <a:r>
              <a:rPr lang="en-US" altLang="en-US" i="1"/>
              <a:t>f </a:t>
            </a:r>
            <a:r>
              <a:rPr lang="en-US" altLang="en-US" baseline="30000"/>
              <a:t>7</a:t>
            </a:r>
            <a:endParaRPr lang="en-US" altLang="en-US"/>
          </a:p>
        </p:txBody>
      </p:sp>
      <p:grpSp>
        <p:nvGrpSpPr>
          <p:cNvPr id="3" name="Group 47"/>
          <p:cNvGrpSpPr>
            <a:grpSpLocks/>
          </p:cNvGrpSpPr>
          <p:nvPr/>
        </p:nvGrpSpPr>
        <p:grpSpPr bwMode="auto">
          <a:xfrm>
            <a:off x="4419600" y="5486400"/>
            <a:ext cx="3505200" cy="838200"/>
            <a:chOff x="2640" y="3072"/>
            <a:chExt cx="2208" cy="528"/>
          </a:xfrm>
        </p:grpSpPr>
        <p:sp>
          <p:nvSpPr>
            <p:cNvPr id="24586" name="Rectangle 28"/>
            <p:cNvSpPr>
              <a:spLocks noChangeArrowheads="1"/>
            </p:cNvSpPr>
            <p:nvPr/>
          </p:nvSpPr>
          <p:spPr bwMode="auto">
            <a:xfrm>
              <a:off x="2688" y="3072"/>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587" name="Text Box 29"/>
            <p:cNvSpPr txBox="1">
              <a:spLocks noChangeArrowheads="1"/>
            </p:cNvSpPr>
            <p:nvPr/>
          </p:nvSpPr>
          <p:spPr bwMode="auto">
            <a:xfrm>
              <a:off x="2640" y="3312"/>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6s</a:t>
              </a:r>
            </a:p>
          </p:txBody>
        </p:sp>
        <p:sp>
          <p:nvSpPr>
            <p:cNvPr id="24588" name="Line 30"/>
            <p:cNvSpPr>
              <a:spLocks noChangeShapeType="1"/>
            </p:cNvSpPr>
            <p:nvPr/>
          </p:nvSpPr>
          <p:spPr bwMode="auto">
            <a:xfrm flipV="1">
              <a:off x="2784" y="3120"/>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9" name="Line 31"/>
            <p:cNvSpPr>
              <a:spLocks noChangeShapeType="1"/>
            </p:cNvSpPr>
            <p:nvPr/>
          </p:nvSpPr>
          <p:spPr bwMode="auto">
            <a:xfrm>
              <a:off x="2832" y="3120"/>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0" name="Rectangle 32"/>
            <p:cNvSpPr>
              <a:spLocks noChangeArrowheads="1"/>
            </p:cNvSpPr>
            <p:nvPr/>
          </p:nvSpPr>
          <p:spPr bwMode="auto">
            <a:xfrm>
              <a:off x="3168" y="3072"/>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591" name="Rectangle 33"/>
            <p:cNvSpPr>
              <a:spLocks noChangeArrowheads="1"/>
            </p:cNvSpPr>
            <p:nvPr/>
          </p:nvSpPr>
          <p:spPr bwMode="auto">
            <a:xfrm>
              <a:off x="3408" y="3072"/>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592" name="Rectangle 34"/>
            <p:cNvSpPr>
              <a:spLocks noChangeArrowheads="1"/>
            </p:cNvSpPr>
            <p:nvPr/>
          </p:nvSpPr>
          <p:spPr bwMode="auto">
            <a:xfrm>
              <a:off x="3648" y="3072"/>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593" name="Text Box 35"/>
            <p:cNvSpPr txBox="1">
              <a:spLocks noChangeArrowheads="1"/>
            </p:cNvSpPr>
            <p:nvPr/>
          </p:nvSpPr>
          <p:spPr bwMode="auto">
            <a:xfrm>
              <a:off x="3840" y="3312"/>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4f</a:t>
              </a:r>
            </a:p>
          </p:txBody>
        </p:sp>
        <p:sp>
          <p:nvSpPr>
            <p:cNvPr id="24594" name="Line 36"/>
            <p:cNvSpPr>
              <a:spLocks noChangeShapeType="1"/>
            </p:cNvSpPr>
            <p:nvPr/>
          </p:nvSpPr>
          <p:spPr bwMode="auto">
            <a:xfrm flipV="1">
              <a:off x="3264" y="3120"/>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5" name="Line 37"/>
            <p:cNvSpPr>
              <a:spLocks noChangeShapeType="1"/>
            </p:cNvSpPr>
            <p:nvPr/>
          </p:nvSpPr>
          <p:spPr bwMode="auto">
            <a:xfrm flipV="1">
              <a:off x="3504" y="3120"/>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6" name="Line 38"/>
            <p:cNvSpPr>
              <a:spLocks noChangeShapeType="1"/>
            </p:cNvSpPr>
            <p:nvPr/>
          </p:nvSpPr>
          <p:spPr bwMode="auto">
            <a:xfrm flipV="1">
              <a:off x="3744" y="3120"/>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7" name="Rectangle 39"/>
            <p:cNvSpPr>
              <a:spLocks noChangeArrowheads="1"/>
            </p:cNvSpPr>
            <p:nvPr/>
          </p:nvSpPr>
          <p:spPr bwMode="auto">
            <a:xfrm>
              <a:off x="3888" y="3072"/>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598" name="Rectangle 40"/>
            <p:cNvSpPr>
              <a:spLocks noChangeArrowheads="1"/>
            </p:cNvSpPr>
            <p:nvPr/>
          </p:nvSpPr>
          <p:spPr bwMode="auto">
            <a:xfrm>
              <a:off x="4128" y="3072"/>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599" name="Rectangle 41"/>
            <p:cNvSpPr>
              <a:spLocks noChangeArrowheads="1"/>
            </p:cNvSpPr>
            <p:nvPr/>
          </p:nvSpPr>
          <p:spPr bwMode="auto">
            <a:xfrm>
              <a:off x="4368" y="3072"/>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600" name="Line 42"/>
            <p:cNvSpPr>
              <a:spLocks noChangeShapeType="1"/>
            </p:cNvSpPr>
            <p:nvPr/>
          </p:nvSpPr>
          <p:spPr bwMode="auto">
            <a:xfrm flipV="1">
              <a:off x="3984" y="3120"/>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1" name="Line 43"/>
            <p:cNvSpPr>
              <a:spLocks noChangeShapeType="1"/>
            </p:cNvSpPr>
            <p:nvPr/>
          </p:nvSpPr>
          <p:spPr bwMode="auto">
            <a:xfrm flipV="1">
              <a:off x="4224" y="3120"/>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2" name="Line 44"/>
            <p:cNvSpPr>
              <a:spLocks noChangeShapeType="1"/>
            </p:cNvSpPr>
            <p:nvPr/>
          </p:nvSpPr>
          <p:spPr bwMode="auto">
            <a:xfrm flipV="1">
              <a:off x="4464" y="3120"/>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3" name="Rectangle 45"/>
            <p:cNvSpPr>
              <a:spLocks noChangeArrowheads="1"/>
            </p:cNvSpPr>
            <p:nvPr/>
          </p:nvSpPr>
          <p:spPr bwMode="auto">
            <a:xfrm>
              <a:off x="4608" y="3072"/>
              <a:ext cx="240" cy="24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604" name="Line 46"/>
            <p:cNvSpPr>
              <a:spLocks noChangeShapeType="1"/>
            </p:cNvSpPr>
            <p:nvPr/>
          </p:nvSpPr>
          <p:spPr bwMode="auto">
            <a:xfrm flipV="1">
              <a:off x="4704" y="3120"/>
              <a:ext cx="0"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64"/>
                                        </p:tgtEl>
                                        <p:attrNameLst>
                                          <p:attrName>style.visibility</p:attrName>
                                        </p:attrNameLst>
                                      </p:cBhvr>
                                      <p:to>
                                        <p:strVal val="visible"/>
                                      </p:to>
                                    </p:set>
                                    <p:animEffect transition="in" filter="wipe(left)">
                                      <p:cBhvr>
                                        <p:cTn id="7" dur="500"/>
                                        <p:tgtEl>
                                          <p:spTgt spid="3586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866">
                                            <p:txEl>
                                              <p:pRg st="0" end="0"/>
                                            </p:txEl>
                                          </p:spTgt>
                                        </p:tgtEl>
                                        <p:attrNameLst>
                                          <p:attrName>style.visibility</p:attrName>
                                        </p:attrNameLst>
                                      </p:cBhvr>
                                      <p:to>
                                        <p:strVal val="visible"/>
                                      </p:to>
                                    </p:set>
                                    <p:animEffect transition="in" filter="wipe(left)">
                                      <p:cBhvr>
                                        <p:cTn id="16" dur="1000"/>
                                        <p:tgtEl>
                                          <p:spTgt spid="35866">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5866">
                                            <p:txEl>
                                              <p:pRg st="1" end="1"/>
                                            </p:txEl>
                                          </p:spTgt>
                                        </p:tgtEl>
                                        <p:attrNameLst>
                                          <p:attrName>style.visibility</p:attrName>
                                        </p:attrNameLst>
                                      </p:cBhvr>
                                      <p:to>
                                        <p:strVal val="visible"/>
                                      </p:to>
                                    </p:set>
                                    <p:animEffect transition="in" filter="wipe(left)">
                                      <p:cBhvr>
                                        <p:cTn id="19" dur="1000"/>
                                        <p:tgtEl>
                                          <p:spTgt spid="35866">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5866">
                                            <p:txEl>
                                              <p:pRg st="2" end="2"/>
                                            </p:txEl>
                                          </p:spTgt>
                                        </p:tgtEl>
                                        <p:attrNameLst>
                                          <p:attrName>style.visibility</p:attrName>
                                        </p:attrNameLst>
                                      </p:cBhvr>
                                      <p:to>
                                        <p:strVal val="visible"/>
                                      </p:to>
                                    </p:set>
                                    <p:animEffect transition="in" filter="wipe(left)">
                                      <p:cBhvr>
                                        <p:cTn id="22" dur="1000"/>
                                        <p:tgtEl>
                                          <p:spTgt spid="3586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67"/>
                                        </p:tgtEl>
                                        <p:attrNameLst>
                                          <p:attrName>style.visibility</p:attrName>
                                        </p:attrNameLst>
                                      </p:cBhvr>
                                      <p:to>
                                        <p:strVal val="visible"/>
                                      </p:to>
                                    </p:set>
                                    <p:animEffect transition="in" filter="wipe(left)">
                                      <p:cBhvr>
                                        <p:cTn id="27" dur="1000"/>
                                        <p:tgtEl>
                                          <p:spTgt spid="35867"/>
                                        </p:tgtEl>
                                      </p:cBhvr>
                                    </p:animEffect>
                                  </p:childTnLst>
                                </p:cTn>
                              </p:par>
                            </p:childTnLst>
                          </p:cTn>
                        </p:par>
                        <p:par>
                          <p:cTn id="28" fill="hold" nodeType="afterGroup">
                            <p:stCondLst>
                              <p:cond delay="1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4" grpId="0"/>
      <p:bldP spid="35866" grpId="0" build="p"/>
      <p:bldP spid="358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smtClean="0"/>
              <a:t>Lanthanides and Actinides</a:t>
            </a:r>
            <a:endParaRPr lang="en-IN" altLang="en-US" sz="3600" smtClean="0"/>
          </a:p>
        </p:txBody>
      </p:sp>
      <p:sp>
        <p:nvSpPr>
          <p:cNvPr id="25603" name="Content Placeholder 2"/>
          <p:cNvSpPr>
            <a:spLocks noGrp="1"/>
          </p:cNvSpPr>
          <p:nvPr>
            <p:ph idx="1"/>
          </p:nvPr>
        </p:nvSpPr>
        <p:spPr>
          <a:xfrm>
            <a:off x="457200" y="1600200"/>
            <a:ext cx="8229600" cy="3276600"/>
          </a:xfrm>
        </p:spPr>
        <p:txBody>
          <a:bodyPr/>
          <a:lstStyle/>
          <a:p>
            <a:r>
              <a:rPr lang="en-US" altLang="en-US" sz="2600" smtClean="0"/>
              <a:t>The elements which fill the </a:t>
            </a:r>
            <a:r>
              <a:rPr lang="en-US" altLang="en-US" sz="2600" i="1" smtClean="0"/>
              <a:t>f</a:t>
            </a:r>
            <a:r>
              <a:rPr lang="en-US" altLang="en-US" sz="2600" smtClean="0"/>
              <a:t> orbitals have special names as a portion of a period, not as a group.</a:t>
            </a:r>
          </a:p>
          <a:p>
            <a:r>
              <a:rPr lang="en-US" altLang="en-US" sz="2600" smtClean="0"/>
              <a:t>The </a:t>
            </a:r>
            <a:r>
              <a:rPr lang="en-US" altLang="en-US" sz="2600" b="1" smtClean="0"/>
              <a:t>lanthanide elements</a:t>
            </a:r>
            <a:r>
              <a:rPr lang="en-US" altLang="en-US" sz="2600" smtClean="0"/>
              <a:t> (atomic numbers 57 to 70) have electrons entering the 4</a:t>
            </a:r>
            <a:r>
              <a:rPr lang="en-US" altLang="en-US" sz="2600" i="1" smtClean="0"/>
              <a:t>f</a:t>
            </a:r>
            <a:r>
              <a:rPr lang="en-US" altLang="en-US" sz="2600" smtClean="0"/>
              <a:t> sublevel.</a:t>
            </a:r>
          </a:p>
          <a:p>
            <a:r>
              <a:rPr lang="en-US" altLang="en-US" sz="2600" smtClean="0"/>
              <a:t>The </a:t>
            </a:r>
            <a:r>
              <a:rPr lang="en-US" altLang="en-US" sz="2600" b="1" smtClean="0"/>
              <a:t>actinide elements</a:t>
            </a:r>
            <a:r>
              <a:rPr lang="en-US" altLang="en-US" sz="2600" smtClean="0"/>
              <a:t> (including Uranium, at. no. 92, and Plutonium, at. no. 94) have electrons entering the 5</a:t>
            </a:r>
            <a:r>
              <a:rPr lang="en-US" altLang="en-US" sz="2600" i="1" smtClean="0"/>
              <a:t>f</a:t>
            </a:r>
            <a:r>
              <a:rPr lang="en-US" altLang="en-US" sz="2600" smtClean="0"/>
              <a:t> sublevel.</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6781800" cy="5570538"/>
          </a:xfrm>
          <a:prstGeom prst="rect">
            <a:avLst/>
          </a:prstGeom>
          <a:noFill/>
        </p:spPr>
        <p:txBody>
          <a:bodyPr>
            <a:spAutoFit/>
          </a:bodyPr>
          <a:lstStyle/>
          <a:p>
            <a:pPr>
              <a:defRPr/>
            </a:pPr>
            <a:r>
              <a:rPr lang="en-US" sz="2000" dirty="0">
                <a:solidFill>
                  <a:srgbClr val="FF0000"/>
                </a:solidFill>
                <a:effectLst>
                  <a:outerShdw blurRad="38100" dist="38100" dir="2700000" algn="tl">
                    <a:srgbClr val="000000">
                      <a:alpha val="43137"/>
                    </a:srgbClr>
                  </a:outerShdw>
                </a:effectLst>
              </a:rPr>
              <a:t>Electron configuration: transition and inner-transition Elements.</a:t>
            </a:r>
          </a:p>
          <a:p>
            <a:pPr>
              <a:defRPr/>
            </a:pPr>
            <a:endParaRPr lang="en-US" dirty="0"/>
          </a:p>
          <a:p>
            <a:pPr>
              <a:defRPr/>
            </a:pPr>
            <a:r>
              <a:rPr lang="en-US" dirty="0"/>
              <a:t>In general we use the </a:t>
            </a:r>
            <a:r>
              <a:rPr lang="en-US" dirty="0" err="1"/>
              <a:t>Aufbau</a:t>
            </a:r>
            <a:r>
              <a:rPr lang="en-US" dirty="0"/>
              <a:t> (or building up) principle to determine electron configuration, but as with most chemistry, there are exceptions to the rule. Look to the right.</a:t>
            </a:r>
          </a:p>
          <a:p>
            <a:pPr>
              <a:defRPr/>
            </a:pPr>
            <a:endParaRPr lang="en-US" dirty="0"/>
          </a:p>
          <a:p>
            <a:pPr>
              <a:defRPr/>
            </a:pPr>
            <a:r>
              <a:rPr lang="en-US" dirty="0"/>
              <a:t>Unfortunately, the </a:t>
            </a:r>
            <a:r>
              <a:rPr lang="en-US" dirty="0" err="1"/>
              <a:t>Aufbau</a:t>
            </a:r>
            <a:r>
              <a:rPr lang="en-US" dirty="0"/>
              <a:t> rule cannot predict all electron configuration as it doesn't take into account electron-electron interactions and other quantum mechanical effects. In the end the </a:t>
            </a:r>
            <a:r>
              <a:rPr lang="en-US" dirty="0" err="1"/>
              <a:t>Aufbau</a:t>
            </a:r>
            <a:r>
              <a:rPr lang="en-US" dirty="0"/>
              <a:t> is only a rule of thumb. Electronic levels have to be found using quantum calculations taking into account electron-electron interactions (not to mention spin orbit coupling). </a:t>
            </a:r>
          </a:p>
        </p:txBody>
      </p:sp>
      <p:graphicFrame>
        <p:nvGraphicFramePr>
          <p:cNvPr id="3" name="Table 2" title="decorative picture"/>
          <p:cNvGraphicFramePr>
            <a:graphicFrameLocks noGrp="1"/>
          </p:cNvGraphicFramePr>
          <p:nvPr>
            <p:extLst>
              <p:ext uri="{D42A27DB-BD31-4B8C-83A1-F6EECF244321}">
                <p14:modId xmlns:p14="http://schemas.microsoft.com/office/powerpoint/2010/main" val="2735505399"/>
              </p:ext>
            </p:extLst>
          </p:nvPr>
        </p:nvGraphicFramePr>
        <p:xfrm>
          <a:off x="6705600" y="1177925"/>
          <a:ext cx="2286000" cy="4725996"/>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214818">
                <a:tc>
                  <a:txBody>
                    <a:bodyPr/>
                    <a:lstStyle/>
                    <a:p>
                      <a:r>
                        <a:rPr lang="en-US" sz="600" dirty="0">
                          <a:effectLst/>
                        </a:rPr>
                        <a:t>Chromium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[Ar] 3d</a:t>
                      </a:r>
                      <a:r>
                        <a:rPr lang="en-US" sz="600" baseline="30000">
                          <a:effectLst/>
                        </a:rPr>
                        <a:t>5</a:t>
                      </a:r>
                      <a:r>
                        <a:rPr lang="en-US" sz="600">
                          <a:effectLst/>
                        </a:rPr>
                        <a:t> 4s</a:t>
                      </a:r>
                      <a:r>
                        <a:rPr lang="en-US" sz="600" baseline="30000">
                          <a:effectLst/>
                        </a:rPr>
                        <a:t>1</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4818">
                <a:tc>
                  <a:txBody>
                    <a:bodyPr/>
                    <a:lstStyle/>
                    <a:p>
                      <a:r>
                        <a:rPr lang="en-US" sz="600">
                          <a:effectLst/>
                        </a:rPr>
                        <a:t>Copper</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[Ar] 3d</a:t>
                      </a:r>
                      <a:r>
                        <a:rPr lang="en-US" sz="600" baseline="30000">
                          <a:effectLst/>
                        </a:rPr>
                        <a:t>10</a:t>
                      </a:r>
                      <a:r>
                        <a:rPr lang="en-US" sz="600">
                          <a:effectLst/>
                        </a:rPr>
                        <a:t> 4s</a:t>
                      </a:r>
                      <a:r>
                        <a:rPr lang="en-US" sz="600" baseline="30000">
                          <a:effectLst/>
                        </a:rPr>
                        <a:t>1</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4818">
                <a:tc>
                  <a:txBody>
                    <a:bodyPr/>
                    <a:lstStyle/>
                    <a:p>
                      <a:r>
                        <a:rPr lang="en-US" sz="600">
                          <a:effectLst/>
                        </a:rPr>
                        <a:t> </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 </a:t>
                      </a: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4818">
                <a:tc>
                  <a:txBody>
                    <a:bodyPr/>
                    <a:lstStyle/>
                    <a:p>
                      <a:r>
                        <a:rPr lang="en-US" sz="600">
                          <a:effectLst/>
                        </a:rPr>
                        <a:t>Niobium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[Kr] 4d</a:t>
                      </a:r>
                      <a:r>
                        <a:rPr lang="en-US" sz="600" baseline="30000">
                          <a:effectLst/>
                        </a:rPr>
                        <a:t>4</a:t>
                      </a:r>
                      <a:r>
                        <a:rPr lang="en-US" sz="600">
                          <a:effectLst/>
                        </a:rPr>
                        <a:t> 5s</a:t>
                      </a:r>
                      <a:r>
                        <a:rPr lang="en-US" sz="600" baseline="30000">
                          <a:effectLst/>
                        </a:rPr>
                        <a:t>1</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4818">
                <a:tc>
                  <a:txBody>
                    <a:bodyPr/>
                    <a:lstStyle/>
                    <a:p>
                      <a:r>
                        <a:rPr lang="en-US" sz="600">
                          <a:effectLst/>
                        </a:rPr>
                        <a:t>Molybdenum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[Kr] 4d</a:t>
                      </a:r>
                      <a:r>
                        <a:rPr lang="en-US" sz="600" baseline="30000">
                          <a:effectLst/>
                        </a:rPr>
                        <a:t>5</a:t>
                      </a:r>
                      <a:r>
                        <a:rPr lang="en-US" sz="600">
                          <a:effectLst/>
                        </a:rPr>
                        <a:t> 5s</a:t>
                      </a:r>
                      <a:r>
                        <a:rPr lang="en-US" sz="600" baseline="30000">
                          <a:effectLst/>
                        </a:rPr>
                        <a:t>1</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4818">
                <a:tc>
                  <a:txBody>
                    <a:bodyPr/>
                    <a:lstStyle/>
                    <a:p>
                      <a:r>
                        <a:rPr lang="en-US" sz="600">
                          <a:effectLst/>
                        </a:rPr>
                        <a:t>Ruthenium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[Kr] 4d</a:t>
                      </a:r>
                      <a:r>
                        <a:rPr lang="en-US" sz="600" baseline="30000">
                          <a:effectLst/>
                        </a:rPr>
                        <a:t>7</a:t>
                      </a:r>
                      <a:r>
                        <a:rPr lang="en-US" sz="600">
                          <a:effectLst/>
                        </a:rPr>
                        <a:t> 5s</a:t>
                      </a:r>
                      <a:r>
                        <a:rPr lang="en-US" sz="600" baseline="30000">
                          <a:effectLst/>
                        </a:rPr>
                        <a:t>1</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4818">
                <a:tc>
                  <a:txBody>
                    <a:bodyPr/>
                    <a:lstStyle/>
                    <a:p>
                      <a:r>
                        <a:rPr lang="en-US" sz="600">
                          <a:effectLst/>
                        </a:rPr>
                        <a:t>Rhodium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[Kr] 4d</a:t>
                      </a:r>
                      <a:r>
                        <a:rPr lang="en-US" sz="600" baseline="30000">
                          <a:effectLst/>
                        </a:rPr>
                        <a:t>8</a:t>
                      </a:r>
                      <a:r>
                        <a:rPr lang="en-US" sz="600">
                          <a:effectLst/>
                        </a:rPr>
                        <a:t> 5s</a:t>
                      </a:r>
                      <a:r>
                        <a:rPr lang="en-US" sz="600" baseline="30000">
                          <a:effectLst/>
                        </a:rPr>
                        <a:t>1</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4818">
                <a:tc>
                  <a:txBody>
                    <a:bodyPr/>
                    <a:lstStyle/>
                    <a:p>
                      <a:r>
                        <a:rPr lang="en-US" sz="600">
                          <a:effectLst/>
                        </a:rPr>
                        <a:t>Palladium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[Kr] 4d</a:t>
                      </a:r>
                      <a:r>
                        <a:rPr lang="en-US" sz="600" baseline="30000">
                          <a:effectLst/>
                        </a:rPr>
                        <a:t>10</a:t>
                      </a:r>
                      <a:r>
                        <a:rPr lang="en-US" sz="600">
                          <a:effectLst/>
                        </a:rPr>
                        <a:t> 5s</a:t>
                      </a:r>
                      <a:r>
                        <a:rPr lang="en-US" sz="600" baseline="30000">
                          <a:effectLst/>
                        </a:rPr>
                        <a:t>0</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4818">
                <a:tc>
                  <a:txBody>
                    <a:bodyPr/>
                    <a:lstStyle/>
                    <a:p>
                      <a:r>
                        <a:rPr lang="en-US" sz="600">
                          <a:effectLst/>
                        </a:rPr>
                        <a:t>Silver</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[Kr] 4d</a:t>
                      </a:r>
                      <a:r>
                        <a:rPr lang="en-US" sz="600" baseline="30000">
                          <a:effectLst/>
                        </a:rPr>
                        <a:t>10</a:t>
                      </a:r>
                      <a:r>
                        <a:rPr lang="en-US" sz="600">
                          <a:effectLst/>
                        </a:rPr>
                        <a:t> 5s</a:t>
                      </a:r>
                      <a:r>
                        <a:rPr lang="en-US" sz="600" baseline="30000">
                          <a:effectLst/>
                        </a:rPr>
                        <a:t>1</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4818">
                <a:tc>
                  <a:txBody>
                    <a:bodyPr/>
                    <a:lstStyle/>
                    <a:p>
                      <a:r>
                        <a:rPr lang="en-US" sz="600">
                          <a:effectLst/>
                        </a:rPr>
                        <a:t> </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 </a:t>
                      </a: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4818">
                <a:tc>
                  <a:txBody>
                    <a:bodyPr/>
                    <a:lstStyle/>
                    <a:p>
                      <a:r>
                        <a:rPr lang="en-US" sz="600" dirty="0">
                          <a:effectLst/>
                        </a:rPr>
                        <a:t>Lanthanum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[Xe] 5d</a:t>
                      </a:r>
                      <a:r>
                        <a:rPr lang="en-US" sz="600" baseline="30000">
                          <a:effectLst/>
                        </a:rPr>
                        <a:t>1</a:t>
                      </a:r>
                      <a:r>
                        <a:rPr lang="en-US" sz="600">
                          <a:effectLst/>
                        </a:rPr>
                        <a:t> 6s</a:t>
                      </a:r>
                      <a:r>
                        <a:rPr lang="en-US" sz="600" baseline="30000">
                          <a:effectLst/>
                        </a:rPr>
                        <a:t>2</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4818">
                <a:tc>
                  <a:txBody>
                    <a:bodyPr/>
                    <a:lstStyle/>
                    <a:p>
                      <a:r>
                        <a:rPr lang="en-US" sz="600">
                          <a:effectLst/>
                        </a:rPr>
                        <a:t>Cerium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[Xe] 4f</a:t>
                      </a:r>
                      <a:r>
                        <a:rPr lang="en-US" sz="600" baseline="30000">
                          <a:effectLst/>
                        </a:rPr>
                        <a:t>1</a:t>
                      </a:r>
                      <a:r>
                        <a:rPr lang="en-US" sz="600">
                          <a:effectLst/>
                        </a:rPr>
                        <a:t> 5d</a:t>
                      </a:r>
                      <a:r>
                        <a:rPr lang="en-US" sz="600" baseline="30000">
                          <a:effectLst/>
                        </a:rPr>
                        <a:t>1</a:t>
                      </a:r>
                      <a:r>
                        <a:rPr lang="en-US" sz="600">
                          <a:effectLst/>
                        </a:rPr>
                        <a:t> 6s</a:t>
                      </a:r>
                      <a:r>
                        <a:rPr lang="en-US" sz="600" baseline="30000">
                          <a:effectLst/>
                        </a:rPr>
                        <a:t>2</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4818">
                <a:tc>
                  <a:txBody>
                    <a:bodyPr/>
                    <a:lstStyle/>
                    <a:p>
                      <a:r>
                        <a:rPr lang="en-US" sz="600">
                          <a:effectLst/>
                        </a:rPr>
                        <a:t>Gadolinium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[Xe] 4f</a:t>
                      </a:r>
                      <a:r>
                        <a:rPr lang="en-US" sz="600" baseline="30000">
                          <a:effectLst/>
                        </a:rPr>
                        <a:t>7</a:t>
                      </a:r>
                      <a:r>
                        <a:rPr lang="en-US" sz="600">
                          <a:effectLst/>
                        </a:rPr>
                        <a:t> 5d</a:t>
                      </a:r>
                      <a:r>
                        <a:rPr lang="en-US" sz="600" baseline="30000">
                          <a:effectLst/>
                        </a:rPr>
                        <a:t>1</a:t>
                      </a:r>
                      <a:r>
                        <a:rPr lang="en-US" sz="600">
                          <a:effectLst/>
                        </a:rPr>
                        <a:t> 6s</a:t>
                      </a:r>
                      <a:r>
                        <a:rPr lang="en-US" sz="600" baseline="30000">
                          <a:effectLst/>
                        </a:rPr>
                        <a:t>2</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4818">
                <a:tc>
                  <a:txBody>
                    <a:bodyPr/>
                    <a:lstStyle/>
                    <a:p>
                      <a:r>
                        <a:rPr lang="en-US" sz="600">
                          <a:effectLst/>
                        </a:rPr>
                        <a:t>Platinum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[Xe] 4f</a:t>
                      </a:r>
                      <a:r>
                        <a:rPr lang="en-US" sz="600" baseline="30000">
                          <a:effectLst/>
                        </a:rPr>
                        <a:t>14 </a:t>
                      </a:r>
                      <a:r>
                        <a:rPr lang="en-US" sz="600">
                          <a:effectLst/>
                        </a:rPr>
                        <a:t>5d</a:t>
                      </a:r>
                      <a:r>
                        <a:rPr lang="en-US" sz="600" baseline="30000">
                          <a:effectLst/>
                        </a:rPr>
                        <a:t>9</a:t>
                      </a:r>
                      <a:r>
                        <a:rPr lang="en-US" sz="600">
                          <a:effectLst/>
                        </a:rPr>
                        <a:t> 6s</a:t>
                      </a:r>
                      <a:r>
                        <a:rPr lang="en-US" sz="600" baseline="30000">
                          <a:effectLst/>
                        </a:rPr>
                        <a:t>1</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4818">
                <a:tc>
                  <a:txBody>
                    <a:bodyPr/>
                    <a:lstStyle/>
                    <a:p>
                      <a:r>
                        <a:rPr lang="en-US" sz="600">
                          <a:effectLst/>
                        </a:rPr>
                        <a:t>Gold</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[Xe] 4f</a:t>
                      </a:r>
                      <a:r>
                        <a:rPr lang="en-US" sz="600" baseline="30000">
                          <a:effectLst/>
                        </a:rPr>
                        <a:t>14 </a:t>
                      </a:r>
                      <a:r>
                        <a:rPr lang="en-US" sz="600">
                          <a:effectLst/>
                        </a:rPr>
                        <a:t>5d</a:t>
                      </a:r>
                      <a:r>
                        <a:rPr lang="en-US" sz="600" baseline="30000">
                          <a:effectLst/>
                        </a:rPr>
                        <a:t>10</a:t>
                      </a:r>
                      <a:r>
                        <a:rPr lang="en-US" sz="600">
                          <a:effectLst/>
                        </a:rPr>
                        <a:t> 6s</a:t>
                      </a:r>
                      <a:r>
                        <a:rPr lang="en-US" sz="600" baseline="30000">
                          <a:effectLst/>
                        </a:rPr>
                        <a:t>1</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4818">
                <a:tc>
                  <a:txBody>
                    <a:bodyPr/>
                    <a:lstStyle/>
                    <a:p>
                      <a:r>
                        <a:rPr lang="en-US" sz="600">
                          <a:effectLst/>
                        </a:rPr>
                        <a:t> </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 </a:t>
                      </a: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4818">
                <a:tc>
                  <a:txBody>
                    <a:bodyPr/>
                    <a:lstStyle/>
                    <a:p>
                      <a:r>
                        <a:rPr lang="en-US" sz="600">
                          <a:effectLst/>
                        </a:rPr>
                        <a:t>Actinium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[Rn] 6d</a:t>
                      </a:r>
                      <a:r>
                        <a:rPr lang="en-US" sz="600" baseline="30000">
                          <a:effectLst/>
                        </a:rPr>
                        <a:t>1</a:t>
                      </a:r>
                      <a:r>
                        <a:rPr lang="en-US" sz="600">
                          <a:effectLst/>
                        </a:rPr>
                        <a:t> 7s</a:t>
                      </a:r>
                      <a:r>
                        <a:rPr lang="en-US" sz="600" baseline="30000">
                          <a:effectLst/>
                        </a:rPr>
                        <a:t>2</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4818">
                <a:tc>
                  <a:txBody>
                    <a:bodyPr/>
                    <a:lstStyle/>
                    <a:p>
                      <a:r>
                        <a:rPr lang="en-US" sz="600">
                          <a:effectLst/>
                        </a:rPr>
                        <a:t>Thorium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[Rn] 6d</a:t>
                      </a:r>
                      <a:r>
                        <a:rPr lang="en-US" sz="600" baseline="30000">
                          <a:effectLst/>
                        </a:rPr>
                        <a:t>2</a:t>
                      </a:r>
                      <a:r>
                        <a:rPr lang="en-US" sz="600">
                          <a:effectLst/>
                        </a:rPr>
                        <a:t> 7s</a:t>
                      </a:r>
                      <a:r>
                        <a:rPr lang="en-US" sz="600" baseline="30000">
                          <a:effectLst/>
                        </a:rPr>
                        <a:t>2</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4818">
                <a:tc>
                  <a:txBody>
                    <a:bodyPr/>
                    <a:lstStyle/>
                    <a:p>
                      <a:r>
                        <a:rPr lang="en-US" sz="600">
                          <a:effectLst/>
                        </a:rPr>
                        <a:t>Protactinium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[Rn] 5f</a:t>
                      </a:r>
                      <a:r>
                        <a:rPr lang="en-US" sz="600" baseline="30000">
                          <a:effectLst/>
                        </a:rPr>
                        <a:t>2</a:t>
                      </a:r>
                      <a:r>
                        <a:rPr lang="en-US" sz="600">
                          <a:effectLst/>
                        </a:rPr>
                        <a:t> 6d</a:t>
                      </a:r>
                      <a:r>
                        <a:rPr lang="en-US" sz="600" baseline="30000">
                          <a:effectLst/>
                        </a:rPr>
                        <a:t>1</a:t>
                      </a:r>
                      <a:r>
                        <a:rPr lang="en-US" sz="600">
                          <a:effectLst/>
                        </a:rPr>
                        <a:t> 7s</a:t>
                      </a:r>
                      <a:r>
                        <a:rPr lang="en-US" sz="600" baseline="30000">
                          <a:effectLst/>
                        </a:rPr>
                        <a:t>2</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4818">
                <a:tc>
                  <a:txBody>
                    <a:bodyPr/>
                    <a:lstStyle/>
                    <a:p>
                      <a:r>
                        <a:rPr lang="en-US" sz="600">
                          <a:effectLst/>
                        </a:rPr>
                        <a:t>Uranium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[Rn] 5f</a:t>
                      </a:r>
                      <a:r>
                        <a:rPr lang="en-US" sz="600" baseline="30000">
                          <a:effectLst/>
                        </a:rPr>
                        <a:t>3</a:t>
                      </a:r>
                      <a:r>
                        <a:rPr lang="en-US" sz="600">
                          <a:effectLst/>
                        </a:rPr>
                        <a:t> 6d</a:t>
                      </a:r>
                      <a:r>
                        <a:rPr lang="en-US" sz="600" baseline="30000">
                          <a:effectLst/>
                        </a:rPr>
                        <a:t>1</a:t>
                      </a:r>
                      <a:r>
                        <a:rPr lang="en-US" sz="600">
                          <a:effectLst/>
                        </a:rPr>
                        <a:t> 7s</a:t>
                      </a:r>
                      <a:r>
                        <a:rPr lang="en-US" sz="600" baseline="30000">
                          <a:effectLst/>
                        </a:rPr>
                        <a:t>2</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4818">
                <a:tc>
                  <a:txBody>
                    <a:bodyPr/>
                    <a:lstStyle/>
                    <a:p>
                      <a:r>
                        <a:rPr lang="en-US" sz="600">
                          <a:effectLst/>
                        </a:rPr>
                        <a:t>Neptunium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a:effectLst/>
                        </a:rPr>
                        <a:t>[Rn] 5f</a:t>
                      </a:r>
                      <a:r>
                        <a:rPr lang="en-US" sz="600" baseline="30000">
                          <a:effectLst/>
                        </a:rPr>
                        <a:t>4</a:t>
                      </a:r>
                      <a:r>
                        <a:rPr lang="en-US" sz="600">
                          <a:effectLst/>
                        </a:rPr>
                        <a:t> 6d</a:t>
                      </a:r>
                      <a:r>
                        <a:rPr lang="en-US" sz="600" baseline="30000">
                          <a:effectLst/>
                        </a:rPr>
                        <a:t>1</a:t>
                      </a:r>
                      <a:r>
                        <a:rPr lang="en-US" sz="600">
                          <a:effectLst/>
                        </a:rPr>
                        <a:t> 7s</a:t>
                      </a:r>
                      <a:r>
                        <a:rPr lang="en-US" sz="600" baseline="30000">
                          <a:effectLst/>
                        </a:rPr>
                        <a:t>2</a:t>
                      </a:r>
                      <a:endParaRPr lang="en-US" sz="60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4818">
                <a:tc>
                  <a:txBody>
                    <a:bodyPr/>
                    <a:lstStyle/>
                    <a:p>
                      <a:r>
                        <a:rPr lang="en-US" sz="600">
                          <a:effectLst/>
                        </a:rPr>
                        <a:t>Curium</a:t>
                      </a:r>
                    </a:p>
                  </a:txBody>
                  <a:tcPr marL="29316" marR="29316" marT="43972" marB="5862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600" dirty="0">
                          <a:effectLst/>
                        </a:rPr>
                        <a:t>[Rn] 5f</a:t>
                      </a:r>
                      <a:r>
                        <a:rPr lang="en-US" sz="600" baseline="30000" dirty="0">
                          <a:effectLst/>
                        </a:rPr>
                        <a:t>7</a:t>
                      </a:r>
                      <a:r>
                        <a:rPr lang="en-US" sz="600" dirty="0">
                          <a:effectLst/>
                        </a:rPr>
                        <a:t> 6d</a:t>
                      </a:r>
                      <a:r>
                        <a:rPr lang="en-US" sz="600" baseline="30000" dirty="0">
                          <a:effectLst/>
                        </a:rPr>
                        <a:t>1</a:t>
                      </a:r>
                      <a:r>
                        <a:rPr lang="en-US" sz="600" dirty="0">
                          <a:effectLst/>
                        </a:rPr>
                        <a:t> 7s</a:t>
                      </a:r>
                      <a:r>
                        <a:rPr lang="en-US" sz="600" baseline="30000" dirty="0">
                          <a:effectLst/>
                        </a:rPr>
                        <a:t>2</a:t>
                      </a:r>
                      <a:endParaRPr lang="en-US" sz="600" dirty="0">
                        <a:effectLst/>
                      </a:endParaRPr>
                    </a:p>
                  </a:txBody>
                  <a:tcPr marL="29316" marR="29316" marT="43972" marB="58629"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B4E5FA93-F826-4717-A7BF-5FCFFB2A9BDC}" type="slidenum">
              <a:rPr lang="en-US" altLang="en-US" sz="1400"/>
              <a:pPr algn="ctr"/>
              <a:t>23</a:t>
            </a:fld>
            <a:endParaRPr lang="en-US" altLang="en-US" sz="1400"/>
          </a:p>
        </p:txBody>
      </p:sp>
      <p:sp>
        <p:nvSpPr>
          <p:cNvPr id="27651" name="Rectangle 2"/>
          <p:cNvSpPr>
            <a:spLocks noGrp="1" noChangeArrowheads="1"/>
          </p:cNvSpPr>
          <p:nvPr>
            <p:ph type="title"/>
          </p:nvPr>
        </p:nvSpPr>
        <p:spPr/>
        <p:txBody>
          <a:bodyPr/>
          <a:lstStyle/>
          <a:p>
            <a:r>
              <a:rPr lang="en-US" altLang="en-US" sz="2800" smtClean="0"/>
              <a:t>Practice – Use the Periodic Table to write the short electron configuration and orbital diagram for each of the following</a:t>
            </a:r>
          </a:p>
        </p:txBody>
      </p:sp>
      <p:sp>
        <p:nvSpPr>
          <p:cNvPr id="27652" name="Rectangle 3"/>
          <p:cNvSpPr>
            <a:spLocks noGrp="1" noChangeArrowheads="1"/>
          </p:cNvSpPr>
          <p:nvPr>
            <p:ph type="body" idx="1"/>
          </p:nvPr>
        </p:nvSpPr>
        <p:spPr/>
        <p:txBody>
          <a:bodyPr/>
          <a:lstStyle/>
          <a:p>
            <a:r>
              <a:rPr lang="en-US" altLang="en-US" smtClean="0"/>
              <a:t>Na (at. no. 11)</a:t>
            </a:r>
          </a:p>
          <a:p>
            <a:pPr>
              <a:spcBef>
                <a:spcPct val="200000"/>
              </a:spcBef>
            </a:pPr>
            <a:r>
              <a:rPr lang="en-US" altLang="en-US" smtClean="0"/>
              <a:t>Te (at. no. 52)</a:t>
            </a:r>
          </a:p>
          <a:p>
            <a:pPr>
              <a:spcBef>
                <a:spcPct val="200000"/>
              </a:spcBef>
            </a:pPr>
            <a:r>
              <a:rPr lang="en-US" altLang="en-US" smtClean="0"/>
              <a:t>Tc (at. no. 43)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5C2C235C-CEE6-443E-90BB-5D0BA0C7D150}" type="slidenum">
              <a:rPr lang="en-US" altLang="en-US" sz="1400"/>
              <a:pPr algn="ctr"/>
              <a:t>24</a:t>
            </a:fld>
            <a:endParaRPr lang="en-US" altLang="en-US" sz="1400"/>
          </a:p>
        </p:txBody>
      </p:sp>
      <p:sp>
        <p:nvSpPr>
          <p:cNvPr id="28675" name="Rectangle 2"/>
          <p:cNvSpPr>
            <a:spLocks noGrp="1" noChangeArrowheads="1"/>
          </p:cNvSpPr>
          <p:nvPr>
            <p:ph type="title"/>
          </p:nvPr>
        </p:nvSpPr>
        <p:spPr/>
        <p:txBody>
          <a:bodyPr/>
          <a:lstStyle/>
          <a:p>
            <a:r>
              <a:rPr lang="en-US" altLang="en-US" sz="2800" smtClean="0"/>
              <a:t>Practice – Use the Periodic Table to write the short electron configuration and orbital diagram for each of the following</a:t>
            </a:r>
          </a:p>
        </p:txBody>
      </p:sp>
      <p:sp>
        <p:nvSpPr>
          <p:cNvPr id="28676" name="Rectangle 3"/>
          <p:cNvSpPr>
            <a:spLocks noGrp="1" noChangeArrowheads="1"/>
          </p:cNvSpPr>
          <p:nvPr>
            <p:ph type="body" idx="1"/>
          </p:nvPr>
        </p:nvSpPr>
        <p:spPr>
          <a:xfrm>
            <a:off x="304800" y="1981200"/>
            <a:ext cx="5970588" cy="4114800"/>
          </a:xfrm>
        </p:spPr>
        <p:txBody>
          <a:bodyPr/>
          <a:lstStyle/>
          <a:p>
            <a:r>
              <a:rPr lang="en-US" altLang="en-US" smtClean="0"/>
              <a:t>Na (at. no. 11)  </a:t>
            </a:r>
            <a:r>
              <a:rPr lang="en-US" altLang="en-US" smtClean="0">
                <a:solidFill>
                  <a:schemeClr val="hlink"/>
                </a:solidFill>
              </a:rPr>
              <a:t>[Ne]3s</a:t>
            </a:r>
            <a:r>
              <a:rPr lang="en-US" altLang="en-US" baseline="30000" smtClean="0">
                <a:solidFill>
                  <a:schemeClr val="hlink"/>
                </a:solidFill>
              </a:rPr>
              <a:t>1</a:t>
            </a:r>
            <a:endParaRPr lang="en-US" altLang="en-US" smtClean="0"/>
          </a:p>
          <a:p>
            <a:pPr>
              <a:spcBef>
                <a:spcPct val="200000"/>
              </a:spcBef>
            </a:pPr>
            <a:r>
              <a:rPr lang="en-US" altLang="en-US" smtClean="0"/>
              <a:t>Te (at. no. 52)  </a:t>
            </a:r>
            <a:r>
              <a:rPr lang="en-US" altLang="en-US" smtClean="0">
                <a:solidFill>
                  <a:schemeClr val="hlink"/>
                </a:solidFill>
              </a:rPr>
              <a:t>[Kr]5s</a:t>
            </a:r>
            <a:r>
              <a:rPr lang="en-US" altLang="en-US" baseline="30000" smtClean="0">
                <a:solidFill>
                  <a:schemeClr val="hlink"/>
                </a:solidFill>
              </a:rPr>
              <a:t>2</a:t>
            </a:r>
            <a:r>
              <a:rPr lang="en-US" altLang="en-US" smtClean="0">
                <a:solidFill>
                  <a:schemeClr val="hlink"/>
                </a:solidFill>
              </a:rPr>
              <a:t>4d</a:t>
            </a:r>
            <a:r>
              <a:rPr lang="en-US" altLang="en-US" baseline="30000" smtClean="0">
                <a:solidFill>
                  <a:schemeClr val="hlink"/>
                </a:solidFill>
              </a:rPr>
              <a:t>10</a:t>
            </a:r>
            <a:r>
              <a:rPr lang="en-US" altLang="en-US" smtClean="0">
                <a:solidFill>
                  <a:schemeClr val="hlink"/>
                </a:solidFill>
              </a:rPr>
              <a:t>5p</a:t>
            </a:r>
            <a:r>
              <a:rPr lang="en-US" altLang="en-US" baseline="30000" smtClean="0">
                <a:solidFill>
                  <a:schemeClr val="hlink"/>
                </a:solidFill>
              </a:rPr>
              <a:t>4</a:t>
            </a:r>
            <a:endParaRPr lang="en-US" altLang="en-US" smtClean="0"/>
          </a:p>
          <a:p>
            <a:pPr>
              <a:spcBef>
                <a:spcPct val="200000"/>
              </a:spcBef>
            </a:pPr>
            <a:r>
              <a:rPr lang="en-US" altLang="en-US" smtClean="0"/>
              <a:t>Tc (at. no. 43) </a:t>
            </a:r>
            <a:r>
              <a:rPr lang="en-US" altLang="en-US" smtClean="0">
                <a:solidFill>
                  <a:schemeClr val="hlink"/>
                </a:solidFill>
              </a:rPr>
              <a:t>[Kr]5s</a:t>
            </a:r>
            <a:r>
              <a:rPr lang="en-US" altLang="en-US" baseline="30000" smtClean="0">
                <a:solidFill>
                  <a:schemeClr val="hlink"/>
                </a:solidFill>
              </a:rPr>
              <a:t>2</a:t>
            </a:r>
            <a:r>
              <a:rPr lang="en-US" altLang="en-US" smtClean="0">
                <a:solidFill>
                  <a:schemeClr val="hlink"/>
                </a:solidFill>
              </a:rPr>
              <a:t>4d</a:t>
            </a:r>
            <a:r>
              <a:rPr lang="en-US" altLang="en-US" baseline="30000" smtClean="0">
                <a:solidFill>
                  <a:schemeClr val="hlink"/>
                </a:solidFill>
              </a:rPr>
              <a:t>5</a:t>
            </a:r>
          </a:p>
        </p:txBody>
      </p:sp>
      <p:sp>
        <p:nvSpPr>
          <p:cNvPr id="28677" name="Rectangle 4"/>
          <p:cNvSpPr>
            <a:spLocks noChangeArrowheads="1"/>
          </p:cNvSpPr>
          <p:nvPr/>
        </p:nvSpPr>
        <p:spPr bwMode="auto">
          <a:xfrm>
            <a:off x="3962400" y="2586038"/>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678" name="Text Box 5"/>
          <p:cNvSpPr txBox="1">
            <a:spLocks noChangeArrowheads="1"/>
          </p:cNvSpPr>
          <p:nvPr/>
        </p:nvSpPr>
        <p:spPr bwMode="auto">
          <a:xfrm>
            <a:off x="3924300" y="2967038"/>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hlink"/>
                </a:solidFill>
              </a:rPr>
              <a:t>3s</a:t>
            </a:r>
          </a:p>
        </p:txBody>
      </p:sp>
      <p:sp>
        <p:nvSpPr>
          <p:cNvPr id="28679" name="Line 6"/>
          <p:cNvSpPr>
            <a:spLocks noChangeShapeType="1"/>
          </p:cNvSpPr>
          <p:nvPr/>
        </p:nvSpPr>
        <p:spPr bwMode="auto">
          <a:xfrm flipV="1">
            <a:off x="4076700" y="2662238"/>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Rectangle 7"/>
          <p:cNvSpPr>
            <a:spLocks noChangeArrowheads="1"/>
          </p:cNvSpPr>
          <p:nvPr/>
        </p:nvSpPr>
        <p:spPr bwMode="auto">
          <a:xfrm>
            <a:off x="2452688" y="4035425"/>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681" name="Rectangle 8"/>
          <p:cNvSpPr>
            <a:spLocks noChangeArrowheads="1"/>
          </p:cNvSpPr>
          <p:nvPr/>
        </p:nvSpPr>
        <p:spPr bwMode="auto">
          <a:xfrm>
            <a:off x="3290888" y="4035425"/>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682" name="Rectangle 9"/>
          <p:cNvSpPr>
            <a:spLocks noChangeArrowheads="1"/>
          </p:cNvSpPr>
          <p:nvPr/>
        </p:nvSpPr>
        <p:spPr bwMode="auto">
          <a:xfrm>
            <a:off x="3671888" y="4035425"/>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683" name="Rectangle 10"/>
          <p:cNvSpPr>
            <a:spLocks noChangeArrowheads="1"/>
          </p:cNvSpPr>
          <p:nvPr/>
        </p:nvSpPr>
        <p:spPr bwMode="auto">
          <a:xfrm>
            <a:off x="4052888" y="4035425"/>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684" name="Rectangle 11"/>
          <p:cNvSpPr>
            <a:spLocks noChangeArrowheads="1"/>
          </p:cNvSpPr>
          <p:nvPr/>
        </p:nvSpPr>
        <p:spPr bwMode="auto">
          <a:xfrm>
            <a:off x="4433888" y="4035425"/>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685" name="Rectangle 12"/>
          <p:cNvSpPr>
            <a:spLocks noChangeArrowheads="1"/>
          </p:cNvSpPr>
          <p:nvPr/>
        </p:nvSpPr>
        <p:spPr bwMode="auto">
          <a:xfrm>
            <a:off x="4814888" y="4035425"/>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686" name="Rectangle 13"/>
          <p:cNvSpPr>
            <a:spLocks noChangeArrowheads="1"/>
          </p:cNvSpPr>
          <p:nvPr/>
        </p:nvSpPr>
        <p:spPr bwMode="auto">
          <a:xfrm>
            <a:off x="5729288" y="4035425"/>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687" name="Rectangle 14"/>
          <p:cNvSpPr>
            <a:spLocks noChangeArrowheads="1"/>
          </p:cNvSpPr>
          <p:nvPr/>
        </p:nvSpPr>
        <p:spPr bwMode="auto">
          <a:xfrm>
            <a:off x="6110288" y="4035425"/>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688" name="Rectangle 15"/>
          <p:cNvSpPr>
            <a:spLocks noChangeArrowheads="1"/>
          </p:cNvSpPr>
          <p:nvPr/>
        </p:nvSpPr>
        <p:spPr bwMode="auto">
          <a:xfrm>
            <a:off x="6491288" y="4035425"/>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689" name="Text Box 16"/>
          <p:cNvSpPr txBox="1">
            <a:spLocks noChangeArrowheads="1"/>
          </p:cNvSpPr>
          <p:nvPr/>
        </p:nvSpPr>
        <p:spPr bwMode="auto">
          <a:xfrm>
            <a:off x="2376488" y="44164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hlink"/>
                </a:solidFill>
              </a:rPr>
              <a:t>5s</a:t>
            </a:r>
          </a:p>
        </p:txBody>
      </p:sp>
      <p:sp>
        <p:nvSpPr>
          <p:cNvPr id="28690" name="Text Box 17"/>
          <p:cNvSpPr txBox="1">
            <a:spLocks noChangeArrowheads="1"/>
          </p:cNvSpPr>
          <p:nvPr/>
        </p:nvSpPr>
        <p:spPr bwMode="auto">
          <a:xfrm>
            <a:off x="6110288" y="44164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hlink"/>
                </a:solidFill>
              </a:rPr>
              <a:t>5p</a:t>
            </a:r>
          </a:p>
        </p:txBody>
      </p:sp>
      <p:sp>
        <p:nvSpPr>
          <p:cNvPr id="28691" name="Text Box 18"/>
          <p:cNvSpPr txBox="1">
            <a:spLocks noChangeArrowheads="1"/>
          </p:cNvSpPr>
          <p:nvPr/>
        </p:nvSpPr>
        <p:spPr bwMode="auto">
          <a:xfrm>
            <a:off x="3962400" y="4419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hlink"/>
                </a:solidFill>
              </a:rPr>
              <a:t>4d</a:t>
            </a:r>
          </a:p>
        </p:txBody>
      </p:sp>
      <p:sp>
        <p:nvSpPr>
          <p:cNvPr id="28692" name="Line 19"/>
          <p:cNvSpPr>
            <a:spLocks noChangeShapeType="1"/>
          </p:cNvSpPr>
          <p:nvPr/>
        </p:nvSpPr>
        <p:spPr bwMode="auto">
          <a:xfrm flipV="1">
            <a:off x="26050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3" name="Line 20"/>
          <p:cNvSpPr>
            <a:spLocks noChangeShapeType="1"/>
          </p:cNvSpPr>
          <p:nvPr/>
        </p:nvSpPr>
        <p:spPr bwMode="auto">
          <a:xfrm>
            <a:off x="26812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4" name="Line 21"/>
          <p:cNvSpPr>
            <a:spLocks noChangeShapeType="1"/>
          </p:cNvSpPr>
          <p:nvPr/>
        </p:nvSpPr>
        <p:spPr bwMode="auto">
          <a:xfrm flipV="1">
            <a:off x="34432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5" name="Line 22"/>
          <p:cNvSpPr>
            <a:spLocks noChangeShapeType="1"/>
          </p:cNvSpPr>
          <p:nvPr/>
        </p:nvSpPr>
        <p:spPr bwMode="auto">
          <a:xfrm>
            <a:off x="35194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6" name="Line 23"/>
          <p:cNvSpPr>
            <a:spLocks noChangeShapeType="1"/>
          </p:cNvSpPr>
          <p:nvPr/>
        </p:nvSpPr>
        <p:spPr bwMode="auto">
          <a:xfrm flipV="1">
            <a:off x="38242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7" name="Line 24"/>
          <p:cNvSpPr>
            <a:spLocks noChangeShapeType="1"/>
          </p:cNvSpPr>
          <p:nvPr/>
        </p:nvSpPr>
        <p:spPr bwMode="auto">
          <a:xfrm>
            <a:off x="39004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8" name="Line 25"/>
          <p:cNvSpPr>
            <a:spLocks noChangeShapeType="1"/>
          </p:cNvSpPr>
          <p:nvPr/>
        </p:nvSpPr>
        <p:spPr bwMode="auto">
          <a:xfrm flipV="1">
            <a:off x="42052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9" name="Line 26"/>
          <p:cNvSpPr>
            <a:spLocks noChangeShapeType="1"/>
          </p:cNvSpPr>
          <p:nvPr/>
        </p:nvSpPr>
        <p:spPr bwMode="auto">
          <a:xfrm>
            <a:off x="42814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0" name="Line 27"/>
          <p:cNvSpPr>
            <a:spLocks noChangeShapeType="1"/>
          </p:cNvSpPr>
          <p:nvPr/>
        </p:nvSpPr>
        <p:spPr bwMode="auto">
          <a:xfrm flipV="1">
            <a:off x="45862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1" name="Line 28"/>
          <p:cNvSpPr>
            <a:spLocks noChangeShapeType="1"/>
          </p:cNvSpPr>
          <p:nvPr/>
        </p:nvSpPr>
        <p:spPr bwMode="auto">
          <a:xfrm>
            <a:off x="46624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2" name="Line 29"/>
          <p:cNvSpPr>
            <a:spLocks noChangeShapeType="1"/>
          </p:cNvSpPr>
          <p:nvPr/>
        </p:nvSpPr>
        <p:spPr bwMode="auto">
          <a:xfrm flipV="1">
            <a:off x="49672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3" name="Line 30"/>
          <p:cNvSpPr>
            <a:spLocks noChangeShapeType="1"/>
          </p:cNvSpPr>
          <p:nvPr/>
        </p:nvSpPr>
        <p:spPr bwMode="auto">
          <a:xfrm>
            <a:off x="50434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4" name="Line 31"/>
          <p:cNvSpPr>
            <a:spLocks noChangeShapeType="1"/>
          </p:cNvSpPr>
          <p:nvPr/>
        </p:nvSpPr>
        <p:spPr bwMode="auto">
          <a:xfrm flipV="1">
            <a:off x="58816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5" name="Line 32"/>
          <p:cNvSpPr>
            <a:spLocks noChangeShapeType="1"/>
          </p:cNvSpPr>
          <p:nvPr/>
        </p:nvSpPr>
        <p:spPr bwMode="auto">
          <a:xfrm flipV="1">
            <a:off x="62626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6" name="Line 33"/>
          <p:cNvSpPr>
            <a:spLocks noChangeShapeType="1"/>
          </p:cNvSpPr>
          <p:nvPr/>
        </p:nvSpPr>
        <p:spPr bwMode="auto">
          <a:xfrm flipV="1">
            <a:off x="6643688" y="4111625"/>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7" name="Line 34"/>
          <p:cNvSpPr>
            <a:spLocks noChangeShapeType="1"/>
          </p:cNvSpPr>
          <p:nvPr/>
        </p:nvSpPr>
        <p:spPr bwMode="auto">
          <a:xfrm>
            <a:off x="5972175" y="4114800"/>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8" name="Rectangle 35"/>
          <p:cNvSpPr>
            <a:spLocks noChangeArrowheads="1"/>
          </p:cNvSpPr>
          <p:nvPr/>
        </p:nvSpPr>
        <p:spPr bwMode="auto">
          <a:xfrm>
            <a:off x="2438400" y="5562600"/>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709" name="Text Box 36"/>
          <p:cNvSpPr txBox="1">
            <a:spLocks noChangeArrowheads="1"/>
          </p:cNvSpPr>
          <p:nvPr/>
        </p:nvSpPr>
        <p:spPr bwMode="auto">
          <a:xfrm>
            <a:off x="2362200" y="59436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hlink"/>
                </a:solidFill>
              </a:rPr>
              <a:t>5s</a:t>
            </a:r>
          </a:p>
        </p:txBody>
      </p:sp>
      <p:sp>
        <p:nvSpPr>
          <p:cNvPr id="28710" name="Line 37"/>
          <p:cNvSpPr>
            <a:spLocks noChangeShapeType="1"/>
          </p:cNvSpPr>
          <p:nvPr/>
        </p:nvSpPr>
        <p:spPr bwMode="auto">
          <a:xfrm flipV="1">
            <a:off x="2590800" y="5638800"/>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1" name="Line 38"/>
          <p:cNvSpPr>
            <a:spLocks noChangeShapeType="1"/>
          </p:cNvSpPr>
          <p:nvPr/>
        </p:nvSpPr>
        <p:spPr bwMode="auto">
          <a:xfrm>
            <a:off x="2667000" y="5638800"/>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2" name="Rectangle 39"/>
          <p:cNvSpPr>
            <a:spLocks noChangeArrowheads="1"/>
          </p:cNvSpPr>
          <p:nvPr/>
        </p:nvSpPr>
        <p:spPr bwMode="auto">
          <a:xfrm>
            <a:off x="3200400" y="5562600"/>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713" name="Rectangle 40"/>
          <p:cNvSpPr>
            <a:spLocks noChangeArrowheads="1"/>
          </p:cNvSpPr>
          <p:nvPr/>
        </p:nvSpPr>
        <p:spPr bwMode="auto">
          <a:xfrm>
            <a:off x="3581400" y="5562600"/>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714" name="Rectangle 41"/>
          <p:cNvSpPr>
            <a:spLocks noChangeArrowheads="1"/>
          </p:cNvSpPr>
          <p:nvPr/>
        </p:nvSpPr>
        <p:spPr bwMode="auto">
          <a:xfrm>
            <a:off x="3962400" y="5562600"/>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715" name="Text Box 42"/>
          <p:cNvSpPr txBox="1">
            <a:spLocks noChangeArrowheads="1"/>
          </p:cNvSpPr>
          <p:nvPr/>
        </p:nvSpPr>
        <p:spPr bwMode="auto">
          <a:xfrm>
            <a:off x="3886200" y="5943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hlink"/>
                </a:solidFill>
              </a:rPr>
              <a:t>4d</a:t>
            </a:r>
          </a:p>
        </p:txBody>
      </p:sp>
      <p:sp>
        <p:nvSpPr>
          <p:cNvPr id="28716" name="Line 43"/>
          <p:cNvSpPr>
            <a:spLocks noChangeShapeType="1"/>
          </p:cNvSpPr>
          <p:nvPr/>
        </p:nvSpPr>
        <p:spPr bwMode="auto">
          <a:xfrm flipV="1">
            <a:off x="3352800" y="5638800"/>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7" name="Line 44"/>
          <p:cNvSpPr>
            <a:spLocks noChangeShapeType="1"/>
          </p:cNvSpPr>
          <p:nvPr/>
        </p:nvSpPr>
        <p:spPr bwMode="auto">
          <a:xfrm flipV="1">
            <a:off x="3733800" y="5638800"/>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8" name="Line 45"/>
          <p:cNvSpPr>
            <a:spLocks noChangeShapeType="1"/>
          </p:cNvSpPr>
          <p:nvPr/>
        </p:nvSpPr>
        <p:spPr bwMode="auto">
          <a:xfrm flipV="1">
            <a:off x="4114800" y="5638800"/>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9" name="Rectangle 46"/>
          <p:cNvSpPr>
            <a:spLocks noChangeArrowheads="1"/>
          </p:cNvSpPr>
          <p:nvPr/>
        </p:nvSpPr>
        <p:spPr bwMode="auto">
          <a:xfrm>
            <a:off x="4343400" y="5562600"/>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720" name="Rectangle 47"/>
          <p:cNvSpPr>
            <a:spLocks noChangeArrowheads="1"/>
          </p:cNvSpPr>
          <p:nvPr/>
        </p:nvSpPr>
        <p:spPr bwMode="auto">
          <a:xfrm>
            <a:off x="4724400" y="5562600"/>
            <a:ext cx="381000" cy="38100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721" name="Line 48"/>
          <p:cNvSpPr>
            <a:spLocks noChangeShapeType="1"/>
          </p:cNvSpPr>
          <p:nvPr/>
        </p:nvSpPr>
        <p:spPr bwMode="auto">
          <a:xfrm flipV="1">
            <a:off x="4495800" y="5638800"/>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22" name="Line 49"/>
          <p:cNvSpPr>
            <a:spLocks noChangeShapeType="1"/>
          </p:cNvSpPr>
          <p:nvPr/>
        </p:nvSpPr>
        <p:spPr bwMode="auto">
          <a:xfrm flipV="1">
            <a:off x="4876800" y="5638800"/>
            <a:ext cx="0" cy="2286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 y="381000"/>
            <a:ext cx="8763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0066"/>
                </a:solidFill>
              </a:rPr>
              <a:t>1.  Determine the ground-state electron configuration for each of the following elements:</a:t>
            </a:r>
            <a:endParaRPr lang="en-US" altLang="en-US" sz="2000" b="1"/>
          </a:p>
          <a:p>
            <a:pPr lvl="2"/>
            <a:r>
              <a:rPr lang="en-US" altLang="en-US" sz="2000" b="1">
                <a:solidFill>
                  <a:srgbClr val="CC00CC"/>
                </a:solidFill>
              </a:rPr>
              <a:t>A.	sulfur			B.	polonium		</a:t>
            </a:r>
          </a:p>
          <a:p>
            <a:r>
              <a:rPr lang="en-US" altLang="en-US" sz="2000" b="1">
                <a:solidFill>
                  <a:srgbClr val="000066"/>
                </a:solidFill>
              </a:rPr>
              <a:t>2.   Predict the number of valence electrons present in each of the following atoms (include the outermost </a:t>
            </a:r>
            <a:r>
              <a:rPr lang="en-US" altLang="en-US" sz="2000" b="1" i="1">
                <a:solidFill>
                  <a:srgbClr val="000066"/>
                </a:solidFill>
              </a:rPr>
              <a:t>d</a:t>
            </a:r>
            <a:r>
              <a:rPr lang="en-US" altLang="en-US" sz="2000" b="1">
                <a:solidFill>
                  <a:srgbClr val="000066"/>
                </a:solidFill>
              </a:rPr>
              <a:t>-electrons when necessary):</a:t>
            </a:r>
            <a:endParaRPr lang="en-US" altLang="en-US" sz="2000" b="1"/>
          </a:p>
          <a:p>
            <a:pPr lvl="2"/>
            <a:r>
              <a:rPr lang="en-US" altLang="en-US" sz="2000" b="1">
                <a:solidFill>
                  <a:srgbClr val="CC00CC"/>
                </a:solidFill>
              </a:rPr>
              <a:t>A.  B				B.  Ba			C.  Bi</a:t>
            </a:r>
            <a:endParaRPr lang="en-US" altLang="en-US" b="1"/>
          </a:p>
        </p:txBody>
      </p:sp>
      <p:sp>
        <p:nvSpPr>
          <p:cNvPr id="29699" name="Text Box 3"/>
          <p:cNvSpPr txBox="1">
            <a:spLocks noChangeArrowheads="1"/>
          </p:cNvSpPr>
          <p:nvPr/>
        </p:nvSpPr>
        <p:spPr bwMode="auto">
          <a:xfrm>
            <a:off x="152400" y="2362200"/>
            <a:ext cx="8839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6600"/>
                </a:solidFill>
              </a:rPr>
              <a:t>3.  Determine the ground-state electron configuration for each of the following ions:</a:t>
            </a:r>
            <a:endParaRPr lang="en-US" altLang="en-US" sz="2000" b="1"/>
          </a:p>
          <a:p>
            <a:pPr lvl="2"/>
            <a:r>
              <a:rPr lang="en-US" altLang="en-US" sz="2000" b="1">
                <a:solidFill>
                  <a:srgbClr val="000066"/>
                </a:solidFill>
              </a:rPr>
              <a:t>A.   Al</a:t>
            </a:r>
            <a:r>
              <a:rPr lang="en-US" altLang="en-US" sz="2000" b="1" baseline="30000">
                <a:solidFill>
                  <a:srgbClr val="000066"/>
                </a:solidFill>
              </a:rPr>
              <a:t>+3</a:t>
            </a:r>
            <a:r>
              <a:rPr lang="en-US" altLang="en-US" sz="2000" b="1">
                <a:solidFill>
                  <a:srgbClr val="000066"/>
                </a:solidFill>
              </a:rPr>
              <a:t>				B.   Tc</a:t>
            </a:r>
            <a:r>
              <a:rPr lang="en-US" altLang="en-US" sz="2000" b="1" baseline="30000">
                <a:solidFill>
                  <a:srgbClr val="000066"/>
                </a:solidFill>
              </a:rPr>
              <a:t>+4</a:t>
            </a:r>
            <a:r>
              <a:rPr lang="en-US" altLang="en-US" sz="2000" b="1">
                <a:solidFill>
                  <a:srgbClr val="000066"/>
                </a:solidFill>
              </a:rPr>
              <a:t>	</a:t>
            </a:r>
          </a:p>
          <a:p>
            <a:r>
              <a:rPr lang="en-US" altLang="en-US" sz="2000" b="1">
                <a:solidFill>
                  <a:srgbClr val="006600"/>
                </a:solidFill>
              </a:rPr>
              <a:t>4.  Predict the number of valence electrons present for each of the following ions:</a:t>
            </a:r>
            <a:endParaRPr lang="en-US" altLang="en-US" sz="2000" b="1"/>
          </a:p>
          <a:p>
            <a:pPr lvl="2"/>
            <a:r>
              <a:rPr lang="en-US" altLang="en-US" sz="2000" b="1">
                <a:solidFill>
                  <a:srgbClr val="000066"/>
                </a:solidFill>
              </a:rPr>
              <a:t>A.   In</a:t>
            </a:r>
            <a:r>
              <a:rPr lang="en-US" altLang="en-US" sz="2000" b="1" baseline="30000">
                <a:solidFill>
                  <a:srgbClr val="000066"/>
                </a:solidFill>
              </a:rPr>
              <a:t>+</a:t>
            </a:r>
            <a:r>
              <a:rPr lang="en-US" altLang="en-US" sz="2000" b="1">
                <a:solidFill>
                  <a:srgbClr val="000066"/>
                </a:solidFill>
              </a:rPr>
              <a:t>				B.    Tc</a:t>
            </a:r>
            <a:r>
              <a:rPr lang="en-US" altLang="en-US" sz="2000" b="1" baseline="30000">
                <a:solidFill>
                  <a:srgbClr val="000066"/>
                </a:solidFill>
              </a:rPr>
              <a:t>+2</a:t>
            </a:r>
            <a:endParaRPr lang="en-US" altLang="en-US" b="1" baseline="30000">
              <a:solidFill>
                <a:srgbClr val="000066"/>
              </a:solidFill>
            </a:endParaRPr>
          </a:p>
        </p:txBody>
      </p:sp>
      <p:sp>
        <p:nvSpPr>
          <p:cNvPr id="29700" name="Text Box 4"/>
          <p:cNvSpPr txBox="1">
            <a:spLocks noChangeArrowheads="1"/>
          </p:cNvSpPr>
          <p:nvPr/>
        </p:nvSpPr>
        <p:spPr bwMode="auto">
          <a:xfrm>
            <a:off x="152400" y="4343400"/>
            <a:ext cx="8991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663300"/>
                </a:solidFill>
              </a:rPr>
              <a:t>5.  Give the ground-state electron configuration and number of unpaired electrons expected for each of the following ions:</a:t>
            </a:r>
            <a:endParaRPr lang="en-US" altLang="en-US" sz="2000" b="1"/>
          </a:p>
          <a:p>
            <a:r>
              <a:rPr lang="en-US" altLang="en-US" sz="2000" b="1"/>
              <a:t>	</a:t>
            </a:r>
            <a:r>
              <a:rPr lang="en-US" altLang="en-US" sz="2000" b="1">
                <a:solidFill>
                  <a:srgbClr val="006600"/>
                </a:solidFill>
              </a:rPr>
              <a:t>A.    Ga</a:t>
            </a:r>
            <a:r>
              <a:rPr lang="en-US" altLang="en-US" sz="2000" b="1" baseline="30000">
                <a:solidFill>
                  <a:srgbClr val="006600"/>
                </a:solidFill>
              </a:rPr>
              <a:t>3+</a:t>
            </a:r>
            <a:r>
              <a:rPr lang="en-US" altLang="en-US" sz="2000" b="1">
                <a:solidFill>
                  <a:srgbClr val="006600"/>
                </a:solidFill>
              </a:rPr>
              <a:t>			B.   Cu</a:t>
            </a:r>
            <a:r>
              <a:rPr lang="en-US" altLang="en-US" sz="2000" b="1" baseline="30000">
                <a:solidFill>
                  <a:srgbClr val="006600"/>
                </a:solidFill>
              </a:rPr>
              <a:t>+2</a:t>
            </a:r>
            <a:r>
              <a:rPr lang="en-US" altLang="en-US" sz="2000" b="1">
                <a:solidFill>
                  <a:srgbClr val="006600"/>
                </a:solidFill>
              </a:rPr>
              <a:t>	</a:t>
            </a:r>
            <a:endParaRPr lang="en-US" altLang="en-US" sz="2000" b="1" baseline="30000"/>
          </a:p>
          <a:p>
            <a:endParaRPr lang="en-US" altLang="en-US" sz="2000" b="1">
              <a:solidFill>
                <a:srgbClr val="663300"/>
              </a:solidFill>
            </a:endParaRPr>
          </a:p>
          <a:p>
            <a:r>
              <a:rPr lang="en-US" altLang="en-US" sz="2000" b="1">
                <a:solidFill>
                  <a:srgbClr val="663300"/>
                </a:solidFill>
              </a:rPr>
              <a:t>6.  For each of the following ground-state ions, predict the type of orbital that the electrons of highest energy will occupy:</a:t>
            </a:r>
            <a:endParaRPr lang="en-US" altLang="en-US" sz="2000" b="1"/>
          </a:p>
          <a:p>
            <a:pPr lvl="2"/>
            <a:r>
              <a:rPr lang="en-US" altLang="en-US" sz="2000" b="1">
                <a:solidFill>
                  <a:srgbClr val="006600"/>
                </a:solidFill>
              </a:rPr>
              <a:t>A.    Fe</a:t>
            </a:r>
            <a:r>
              <a:rPr lang="en-US" altLang="en-US" sz="2000" b="1" baseline="30000">
                <a:solidFill>
                  <a:srgbClr val="006600"/>
                </a:solidFill>
              </a:rPr>
              <a:t>+2			</a:t>
            </a:r>
            <a:r>
              <a:rPr lang="en-US" altLang="en-US" sz="2000" b="1">
                <a:solidFill>
                  <a:srgbClr val="006600"/>
                </a:solidFill>
              </a:rPr>
              <a:t>B.    Bi</a:t>
            </a:r>
            <a:r>
              <a:rPr lang="en-US" altLang="en-US" sz="2000" b="1" baseline="30000">
                <a:solidFill>
                  <a:srgbClr val="006600"/>
                </a:solidFill>
              </a:rPr>
              <a:t>+3</a:t>
            </a:r>
            <a:r>
              <a:rPr lang="en-US" altLang="en-US" sz="2000" b="1">
                <a:solidFill>
                  <a:srgbClr val="006600"/>
                </a:solidFill>
              </a:rPr>
              <a:t>	</a:t>
            </a:r>
            <a:endParaRPr lang="en-US" altLang="en-US" sz="2000"/>
          </a:p>
        </p:txBody>
      </p:sp>
      <p:sp>
        <p:nvSpPr>
          <p:cNvPr id="29701" name="Text Box 5"/>
          <p:cNvSpPr txBox="1">
            <a:spLocks noChangeArrowheads="1"/>
          </p:cNvSpPr>
          <p:nvPr/>
        </p:nvSpPr>
        <p:spPr bwMode="auto">
          <a:xfrm>
            <a:off x="28956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Lecture Questions</a:t>
            </a:r>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DCDB"/>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152400"/>
            <a:ext cx="8915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Workshop on electron configuration</a:t>
            </a:r>
            <a:endParaRPr lang="en-US" altLang="en-US" sz="2000" b="1">
              <a:solidFill>
                <a:srgbClr val="000066"/>
              </a:solidFill>
            </a:endParaRPr>
          </a:p>
          <a:p>
            <a:r>
              <a:rPr lang="en-US" altLang="en-US" sz="2000" b="1">
                <a:solidFill>
                  <a:srgbClr val="000066"/>
                </a:solidFill>
              </a:rPr>
              <a:t>1.  Determine the ground-state electron configuration for each of the following elements (see last page of this section for sample energy levels):</a:t>
            </a:r>
            <a:endParaRPr lang="en-US" altLang="en-US" sz="2000" b="1"/>
          </a:p>
          <a:p>
            <a:pPr lvl="2"/>
            <a:r>
              <a:rPr lang="en-US" altLang="en-US" sz="2000" b="1">
                <a:solidFill>
                  <a:srgbClr val="CC00CC"/>
                </a:solidFill>
              </a:rPr>
              <a:t>A.	chlorine			B.	cesium</a:t>
            </a:r>
          </a:p>
          <a:p>
            <a:pPr lvl="2"/>
            <a:r>
              <a:rPr lang="en-US" altLang="en-US" sz="2000" b="1">
                <a:solidFill>
                  <a:srgbClr val="CC00CC"/>
                </a:solidFill>
              </a:rPr>
              <a:t>C.	vanadium 		D.	rhenium</a:t>
            </a:r>
          </a:p>
          <a:p>
            <a:r>
              <a:rPr lang="en-US" altLang="en-US" sz="2000" b="1">
                <a:solidFill>
                  <a:srgbClr val="000066"/>
                </a:solidFill>
              </a:rPr>
              <a:t>2.   Predict the number of valence electrons present in each of the following atoms (include the outermost </a:t>
            </a:r>
            <a:r>
              <a:rPr lang="en-US" altLang="en-US" sz="2000" b="1" i="1">
                <a:solidFill>
                  <a:srgbClr val="000066"/>
                </a:solidFill>
              </a:rPr>
              <a:t>d</a:t>
            </a:r>
            <a:r>
              <a:rPr lang="en-US" altLang="en-US" sz="2000" b="1">
                <a:solidFill>
                  <a:srgbClr val="000066"/>
                </a:solidFill>
              </a:rPr>
              <a:t>-electrons):</a:t>
            </a:r>
            <a:endParaRPr lang="en-US" altLang="en-US" sz="2000" b="1"/>
          </a:p>
          <a:p>
            <a:pPr lvl="2"/>
            <a:r>
              <a:rPr lang="en-US" altLang="en-US" sz="2000" b="1">
                <a:solidFill>
                  <a:srgbClr val="CC00CC"/>
                </a:solidFill>
              </a:rPr>
              <a:t>A.	Sn	B.	La	C.	Mn	D.	Zn</a:t>
            </a:r>
          </a:p>
        </p:txBody>
      </p:sp>
      <p:sp>
        <p:nvSpPr>
          <p:cNvPr id="30723" name="Text Box 3"/>
          <p:cNvSpPr txBox="1">
            <a:spLocks noChangeArrowheads="1"/>
          </p:cNvSpPr>
          <p:nvPr/>
        </p:nvSpPr>
        <p:spPr bwMode="auto">
          <a:xfrm>
            <a:off x="0" y="2590800"/>
            <a:ext cx="9144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6600"/>
                </a:solidFill>
              </a:rPr>
              <a:t>3.  Determine the ground-state electron configuration for each of the following ions:</a:t>
            </a:r>
            <a:endParaRPr lang="en-US" altLang="en-US" sz="2000" b="1"/>
          </a:p>
          <a:p>
            <a:r>
              <a:rPr lang="en-US" altLang="en-US" sz="2000" b="1">
                <a:solidFill>
                  <a:srgbClr val="000066"/>
                </a:solidFill>
              </a:rPr>
              <a:t>	A.   Co</a:t>
            </a:r>
            <a:r>
              <a:rPr lang="en-US" altLang="en-US" sz="2000" b="1" baseline="30000">
                <a:solidFill>
                  <a:srgbClr val="000066"/>
                </a:solidFill>
              </a:rPr>
              <a:t>+3	</a:t>
            </a:r>
            <a:r>
              <a:rPr lang="en-US" altLang="en-US" sz="2000" b="1">
                <a:solidFill>
                  <a:srgbClr val="000066"/>
                </a:solidFill>
              </a:rPr>
              <a:t>B.   Mo</a:t>
            </a:r>
            <a:r>
              <a:rPr lang="en-US" altLang="en-US" sz="2000" b="1" baseline="30000">
                <a:solidFill>
                  <a:srgbClr val="000066"/>
                </a:solidFill>
              </a:rPr>
              <a:t>+2 </a:t>
            </a:r>
            <a:r>
              <a:rPr lang="en-US" altLang="en-US" sz="2000" b="1">
                <a:solidFill>
                  <a:srgbClr val="000066"/>
                </a:solidFill>
              </a:rPr>
              <a:t>	C.   Ra</a:t>
            </a:r>
            <a:r>
              <a:rPr lang="en-US" altLang="en-US" sz="2000" b="1" baseline="30000">
                <a:solidFill>
                  <a:srgbClr val="000066"/>
                </a:solidFill>
              </a:rPr>
              <a:t>+2</a:t>
            </a:r>
            <a:r>
              <a:rPr lang="en-US" altLang="en-US" sz="2000" b="1">
                <a:solidFill>
                  <a:srgbClr val="000066"/>
                </a:solidFill>
              </a:rPr>
              <a:t>	</a:t>
            </a:r>
          </a:p>
          <a:p>
            <a:r>
              <a:rPr lang="en-US" altLang="en-US" sz="2000" b="1">
                <a:solidFill>
                  <a:srgbClr val="000066"/>
                </a:solidFill>
              </a:rPr>
              <a:t>	D.   I</a:t>
            </a:r>
            <a:r>
              <a:rPr lang="en-US" altLang="en-US" sz="2000" b="1" baseline="30000">
                <a:solidFill>
                  <a:srgbClr val="000066"/>
                </a:solidFill>
              </a:rPr>
              <a:t>-</a:t>
            </a:r>
            <a:r>
              <a:rPr lang="en-US" altLang="en-US" sz="2000" b="1">
                <a:solidFill>
                  <a:srgbClr val="000066"/>
                </a:solidFill>
              </a:rPr>
              <a:t>	   	E.   Ir</a:t>
            </a:r>
            <a:r>
              <a:rPr lang="en-US" altLang="en-US" sz="2000" b="1" baseline="30000">
                <a:solidFill>
                  <a:srgbClr val="000066"/>
                </a:solidFill>
              </a:rPr>
              <a:t>+</a:t>
            </a:r>
            <a:r>
              <a:rPr lang="en-US" altLang="en-US" sz="2000" b="1">
                <a:solidFill>
                  <a:srgbClr val="000066"/>
                </a:solidFill>
              </a:rPr>
              <a:t>		F.   Ru</a:t>
            </a:r>
            <a:r>
              <a:rPr lang="en-US" altLang="en-US" sz="2000" b="1" baseline="30000">
                <a:solidFill>
                  <a:srgbClr val="000066"/>
                </a:solidFill>
              </a:rPr>
              <a:t>+4</a:t>
            </a:r>
            <a:r>
              <a:rPr lang="en-US" altLang="en-US" sz="2000" b="1">
                <a:solidFill>
                  <a:srgbClr val="000066"/>
                </a:solidFill>
              </a:rPr>
              <a:t>	</a:t>
            </a:r>
            <a:endParaRPr lang="en-US" altLang="en-US" sz="2000" b="1" baseline="30000"/>
          </a:p>
          <a:p>
            <a:r>
              <a:rPr lang="en-US" altLang="en-US" sz="2000" b="1">
                <a:solidFill>
                  <a:srgbClr val="006600"/>
                </a:solidFill>
              </a:rPr>
              <a:t>4.  Predict the number of valence electrons present for each of the following ions:</a:t>
            </a:r>
            <a:endParaRPr lang="en-US" altLang="en-US" sz="2000" b="1"/>
          </a:p>
          <a:p>
            <a:pPr lvl="2"/>
            <a:r>
              <a:rPr lang="en-US" altLang="en-US" sz="2000" b="1">
                <a:solidFill>
                  <a:srgbClr val="000066"/>
                </a:solidFill>
              </a:rPr>
              <a:t>A.	Tl</a:t>
            </a:r>
            <a:r>
              <a:rPr lang="en-US" altLang="en-US" sz="2000" b="1" baseline="30000">
                <a:solidFill>
                  <a:srgbClr val="000066"/>
                </a:solidFill>
              </a:rPr>
              <a:t>+</a:t>
            </a:r>
            <a:r>
              <a:rPr lang="en-US" altLang="en-US" sz="2000" b="1">
                <a:solidFill>
                  <a:srgbClr val="000066"/>
                </a:solidFill>
              </a:rPr>
              <a:t>	B.	Po</a:t>
            </a:r>
            <a:r>
              <a:rPr lang="en-US" altLang="en-US" sz="2000" b="1" baseline="30000">
                <a:solidFill>
                  <a:srgbClr val="000066"/>
                </a:solidFill>
              </a:rPr>
              <a:t>+2</a:t>
            </a:r>
            <a:r>
              <a:rPr lang="en-US" altLang="en-US" sz="2000" b="1">
                <a:solidFill>
                  <a:srgbClr val="000066"/>
                </a:solidFill>
              </a:rPr>
              <a:t>	C.	Ta</a:t>
            </a:r>
            <a:r>
              <a:rPr lang="en-US" altLang="en-US" sz="2000" b="1" baseline="30000">
                <a:solidFill>
                  <a:srgbClr val="000066"/>
                </a:solidFill>
              </a:rPr>
              <a:t>+2</a:t>
            </a:r>
            <a:r>
              <a:rPr lang="en-US" altLang="en-US" sz="2000" b="1">
                <a:solidFill>
                  <a:srgbClr val="000066"/>
                </a:solidFill>
              </a:rPr>
              <a:t>	D.	Re</a:t>
            </a:r>
            <a:r>
              <a:rPr lang="en-US" altLang="en-US" sz="2000" b="1" baseline="30000">
                <a:solidFill>
                  <a:srgbClr val="000066"/>
                </a:solidFill>
              </a:rPr>
              <a:t>+</a:t>
            </a:r>
          </a:p>
        </p:txBody>
      </p:sp>
      <p:sp>
        <p:nvSpPr>
          <p:cNvPr id="30724" name="Text Box 4"/>
          <p:cNvSpPr txBox="1">
            <a:spLocks noChangeArrowheads="1"/>
          </p:cNvSpPr>
          <p:nvPr/>
        </p:nvSpPr>
        <p:spPr bwMode="auto">
          <a:xfrm>
            <a:off x="0" y="4572000"/>
            <a:ext cx="9144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663300"/>
                </a:solidFill>
              </a:rPr>
              <a:t>5.   Give the ground-state electron configuration and number of unpaired electrons expected for each of the following ions:</a:t>
            </a:r>
            <a:endParaRPr lang="en-US" altLang="en-US" sz="2000" b="1"/>
          </a:p>
          <a:p>
            <a:r>
              <a:rPr lang="en-US" altLang="en-US" sz="2000" b="1"/>
              <a:t>	</a:t>
            </a:r>
            <a:r>
              <a:rPr lang="en-US" altLang="en-US" sz="2000" b="1">
                <a:solidFill>
                  <a:srgbClr val="006600"/>
                </a:solidFill>
              </a:rPr>
              <a:t>A.   Ga</a:t>
            </a:r>
            <a:r>
              <a:rPr lang="en-US" altLang="en-US" sz="2000" b="1" baseline="30000">
                <a:solidFill>
                  <a:srgbClr val="006600"/>
                </a:solidFill>
              </a:rPr>
              <a:t>+</a:t>
            </a:r>
            <a:r>
              <a:rPr lang="en-US" altLang="en-US" sz="2000" b="1">
                <a:solidFill>
                  <a:srgbClr val="006600"/>
                </a:solidFill>
              </a:rPr>
              <a:t>		B.   Cu</a:t>
            </a:r>
            <a:r>
              <a:rPr lang="en-US" altLang="en-US" sz="2000" b="1" baseline="30000">
                <a:solidFill>
                  <a:srgbClr val="006600"/>
                </a:solidFill>
              </a:rPr>
              <a:t>+1</a:t>
            </a:r>
            <a:r>
              <a:rPr lang="en-US" altLang="en-US" sz="2000" b="1">
                <a:solidFill>
                  <a:srgbClr val="006600"/>
                </a:solidFill>
              </a:rPr>
              <a:t>	C.    Pb</a:t>
            </a:r>
            <a:r>
              <a:rPr lang="en-US" altLang="en-US" sz="2000" b="1" baseline="30000">
                <a:solidFill>
                  <a:srgbClr val="006600"/>
                </a:solidFill>
              </a:rPr>
              <a:t>+2</a:t>
            </a:r>
            <a:r>
              <a:rPr lang="en-US" altLang="en-US" sz="2000" b="1">
                <a:solidFill>
                  <a:srgbClr val="006600"/>
                </a:solidFill>
              </a:rPr>
              <a:t>	D.    Se</a:t>
            </a:r>
            <a:r>
              <a:rPr lang="en-US" altLang="en-US" sz="2000" b="1" baseline="30000">
                <a:solidFill>
                  <a:srgbClr val="006600"/>
                </a:solidFill>
              </a:rPr>
              <a:t>-2</a:t>
            </a:r>
          </a:p>
          <a:p>
            <a:endParaRPr lang="en-US" altLang="en-US" sz="2000" b="1" baseline="30000"/>
          </a:p>
          <a:p>
            <a:r>
              <a:rPr lang="en-US" altLang="en-US" sz="2000" b="1">
                <a:solidFill>
                  <a:srgbClr val="663300"/>
                </a:solidFill>
              </a:rPr>
              <a:t>6.   For each of the following ground-state ions, predict the type of orbital that the electrons of highest energy will occupy:</a:t>
            </a:r>
            <a:endParaRPr lang="en-US" altLang="en-US" sz="2000" b="1"/>
          </a:p>
          <a:p>
            <a:pPr lvl="2"/>
            <a:r>
              <a:rPr lang="en-US" altLang="en-US" sz="2000" b="1">
                <a:solidFill>
                  <a:srgbClr val="006600"/>
                </a:solidFill>
              </a:rPr>
              <a:t>A.    Fe</a:t>
            </a:r>
            <a:r>
              <a:rPr lang="en-US" altLang="en-US" sz="2000" b="1" baseline="30000">
                <a:solidFill>
                  <a:srgbClr val="006600"/>
                </a:solidFill>
              </a:rPr>
              <a:t>+3	</a:t>
            </a:r>
            <a:r>
              <a:rPr lang="en-US" altLang="en-US" sz="2000" b="1">
                <a:solidFill>
                  <a:srgbClr val="006600"/>
                </a:solidFill>
              </a:rPr>
              <a:t>B.      B</a:t>
            </a:r>
            <a:r>
              <a:rPr lang="en-US" altLang="en-US" sz="2000" b="1" baseline="30000">
                <a:solidFill>
                  <a:srgbClr val="006600"/>
                </a:solidFill>
              </a:rPr>
              <a:t>+3</a:t>
            </a:r>
            <a:r>
              <a:rPr lang="en-US" altLang="en-US" sz="2000" b="1">
                <a:solidFill>
                  <a:srgbClr val="006600"/>
                </a:solidFill>
              </a:rPr>
              <a:t>	C.    As</a:t>
            </a:r>
            <a:r>
              <a:rPr lang="en-US" altLang="en-US" sz="2000" b="1" baseline="30000">
                <a:solidFill>
                  <a:srgbClr val="006600"/>
                </a:solidFill>
              </a:rPr>
              <a:t>+3</a:t>
            </a:r>
            <a:r>
              <a:rPr lang="en-US" altLang="en-US" sz="2000" b="1">
                <a:solidFill>
                  <a:srgbClr val="006600"/>
                </a:solidFill>
              </a:rPr>
              <a:t>	D.    Os</a:t>
            </a:r>
            <a:r>
              <a:rPr lang="en-US" altLang="en-US" sz="2000" b="1" baseline="30000">
                <a:solidFill>
                  <a:srgbClr val="006600"/>
                </a:solidFill>
              </a:rPr>
              <a:t>+</a:t>
            </a:r>
            <a:endParaRPr lang="en-US" altLang="en-US" sz="2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09600"/>
            <a:ext cx="7772400" cy="5029200"/>
          </a:xfrm>
        </p:spPr>
        <p:txBody>
          <a:bodyPr/>
          <a:lstStyle/>
          <a:p>
            <a:r>
              <a:rPr lang="en-US" altLang="en-US" smtClean="0"/>
              <a:t>Chapter 7</a:t>
            </a:r>
            <a:br>
              <a:rPr lang="en-US" altLang="en-US" smtClean="0"/>
            </a:br>
            <a:r>
              <a:rPr lang="en-US" altLang="en-US" smtClean="0"/>
              <a:t/>
            </a:r>
            <a:br>
              <a:rPr lang="en-US" altLang="en-US" smtClean="0"/>
            </a:br>
            <a:r>
              <a:rPr lang="en-US" altLang="en-US" smtClean="0"/>
              <a:t>PERIODICITY</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600" smtClean="0"/>
              <a:t>Periodic Table</a:t>
            </a:r>
            <a:endParaRPr lang="en-IN" altLang="en-US" sz="3600" smtClean="0"/>
          </a:p>
        </p:txBody>
      </p:sp>
      <p:sp>
        <p:nvSpPr>
          <p:cNvPr id="32771" name="Content Placeholder 2"/>
          <p:cNvSpPr>
            <a:spLocks noGrp="1"/>
          </p:cNvSpPr>
          <p:nvPr>
            <p:ph idx="1"/>
          </p:nvPr>
        </p:nvSpPr>
        <p:spPr>
          <a:xfrm>
            <a:off x="457200" y="1600200"/>
            <a:ext cx="8229600" cy="2819400"/>
          </a:xfrm>
        </p:spPr>
        <p:txBody>
          <a:bodyPr/>
          <a:lstStyle/>
          <a:p>
            <a:pPr>
              <a:spcBef>
                <a:spcPts val="1000"/>
              </a:spcBef>
            </a:pPr>
            <a:r>
              <a:rPr lang="en-US" altLang="en-US" sz="2400" smtClean="0"/>
              <a:t>We fill orbitals in increasing order of energy.</a:t>
            </a:r>
          </a:p>
          <a:p>
            <a:pPr>
              <a:spcBef>
                <a:spcPts val="1000"/>
              </a:spcBef>
            </a:pPr>
            <a:r>
              <a:rPr lang="en-US" altLang="en-US" sz="2400" smtClean="0"/>
              <a:t>Different blocks on the periodic table correspond to different types of orbitals: </a:t>
            </a:r>
            <a:r>
              <a:rPr lang="en-US" altLang="en-US" sz="2400" i="1" smtClean="0"/>
              <a:t>s</a:t>
            </a:r>
            <a:r>
              <a:rPr lang="en-US" altLang="en-US" sz="2400" smtClean="0"/>
              <a:t> = blue, </a:t>
            </a:r>
            <a:r>
              <a:rPr lang="en-US" altLang="en-US" sz="2400" i="1" smtClean="0"/>
              <a:t>p</a:t>
            </a:r>
            <a:r>
              <a:rPr lang="en-US" altLang="en-US" sz="2400" smtClean="0"/>
              <a:t> = pink (</a:t>
            </a:r>
            <a:r>
              <a:rPr lang="en-US" altLang="en-US" sz="2400" i="1" smtClean="0"/>
              <a:t>s</a:t>
            </a:r>
            <a:r>
              <a:rPr lang="en-US" altLang="en-US" sz="2400" smtClean="0"/>
              <a:t> and </a:t>
            </a:r>
            <a:r>
              <a:rPr lang="en-US" altLang="en-US" sz="2400" i="1" smtClean="0"/>
              <a:t>p</a:t>
            </a:r>
            <a:r>
              <a:rPr lang="en-US" altLang="en-US" sz="2400" smtClean="0"/>
              <a:t> are representative elements); </a:t>
            </a:r>
            <a:r>
              <a:rPr lang="en-US" altLang="en-US" sz="2400" i="1" smtClean="0"/>
              <a:t>d</a:t>
            </a:r>
            <a:r>
              <a:rPr lang="en-US" altLang="en-US" sz="2400" smtClean="0"/>
              <a:t> = orange (transition elements); </a:t>
            </a:r>
            <a:r>
              <a:rPr lang="en-US" altLang="en-US" sz="2400" i="1" smtClean="0"/>
              <a:t>f</a:t>
            </a:r>
            <a:r>
              <a:rPr lang="en-US" altLang="en-US" sz="2400" smtClean="0"/>
              <a:t> = tan (lanthanides and actinides, or inner transition elements)</a:t>
            </a:r>
          </a:p>
          <a:p>
            <a:pPr>
              <a:spcBef>
                <a:spcPts val="1000"/>
              </a:spcBef>
            </a:pPr>
            <a:r>
              <a:rPr lang="en-US" altLang="en-US" sz="2400" smtClean="0"/>
              <a:t>The </a:t>
            </a:r>
            <a:r>
              <a:rPr lang="en-US" altLang="en-US" sz="2400" i="1" smtClean="0"/>
              <a:t>s</a:t>
            </a:r>
            <a:r>
              <a:rPr lang="en-US" altLang="en-US" sz="2400" smtClean="0"/>
              <a:t> and </a:t>
            </a:r>
            <a:r>
              <a:rPr lang="en-US" altLang="en-US" sz="2400" i="1" smtClean="0"/>
              <a:t>p</a:t>
            </a:r>
            <a:r>
              <a:rPr lang="en-US" altLang="en-US" sz="2400" smtClean="0"/>
              <a:t> blocks are called the </a:t>
            </a:r>
            <a:r>
              <a:rPr lang="en-US" altLang="en-US" sz="2400" b="1" smtClean="0"/>
              <a:t>main-group elements</a:t>
            </a:r>
            <a:r>
              <a:rPr lang="en-US" altLang="en-US" sz="2400" smtClean="0"/>
              <a:t>.</a:t>
            </a:r>
          </a:p>
        </p:txBody>
      </p:sp>
      <p:pic>
        <p:nvPicPr>
          <p:cNvPr id="32772" name="Picture 4" descr="A diagram shows the regions of representative elements in the periodic table. The s orbitals are found in the first two columns on the left, 1 s through 7 s, and in one cell or box on the far upper right corner, 1 s. To the right of the first two columns are the f orbitals in the f block metals, which only occupy rows 6 and 7, 4 f and 5 f. Right of these are the d orbitals, the transition metals, which occupy rows 4 through 7, 3 d through 6 d. Finally, on the far right are the p-orbitals, which occupy rows 2 through 7, 2 p through 7 p.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92625"/>
            <a:ext cx="60991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0" y="304800"/>
            <a:ext cx="8382000" cy="630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algn="ctr"/>
            <a:r>
              <a:rPr lang="en-US" altLang="en-US" sz="3200" b="1">
                <a:latin typeface="Arial" panose="020B0604020202020204" pitchFamily="34" charset="0"/>
              </a:rPr>
              <a:t>PERIODICITY</a:t>
            </a:r>
          </a:p>
          <a:p>
            <a:pPr lvl="2"/>
            <a:r>
              <a:rPr lang="en-US" altLang="en-US" sz="3200" b="1">
                <a:solidFill>
                  <a:srgbClr val="000066"/>
                </a:solidFill>
                <a:latin typeface="Arial" panose="020B0604020202020204" pitchFamily="34" charset="0"/>
              </a:rPr>
              <a:t>Diamagnetic vs. Paramagnetic species: </a:t>
            </a:r>
          </a:p>
          <a:p>
            <a:pPr lvl="2"/>
            <a:endParaRPr lang="en-US" altLang="en-US" sz="3200" b="1">
              <a:solidFill>
                <a:srgbClr val="000066"/>
              </a:solidFill>
              <a:latin typeface="Arial" panose="020B0604020202020204" pitchFamily="34" charset="0"/>
            </a:endParaRPr>
          </a:p>
          <a:p>
            <a:pPr lvl="2"/>
            <a:r>
              <a:rPr lang="en-US" altLang="en-US" sz="3200" b="1">
                <a:solidFill>
                  <a:srgbClr val="008000"/>
                </a:solidFill>
                <a:latin typeface="Arial" panose="020B0604020202020204" pitchFamily="34" charset="0"/>
              </a:rPr>
              <a:t>Diamagnetic</a:t>
            </a:r>
            <a:r>
              <a:rPr lang="en-US" altLang="en-US" sz="3200" b="1">
                <a:solidFill>
                  <a:srgbClr val="000066"/>
                </a:solidFill>
                <a:latin typeface="Arial" panose="020B0604020202020204" pitchFamily="34" charset="0"/>
              </a:rPr>
              <a:t> has all its electrons paired and is slightly repelled by a magnetic field</a:t>
            </a:r>
          </a:p>
          <a:p>
            <a:pPr lvl="2"/>
            <a:endParaRPr lang="en-US" altLang="en-US" sz="3200" b="1">
              <a:solidFill>
                <a:srgbClr val="000066"/>
              </a:solidFill>
              <a:latin typeface="Arial" panose="020B0604020202020204" pitchFamily="34" charset="0"/>
            </a:endParaRPr>
          </a:p>
          <a:p>
            <a:pPr lvl="2"/>
            <a:r>
              <a:rPr lang="en-US" altLang="en-US" sz="3200" b="1">
                <a:solidFill>
                  <a:srgbClr val="008000"/>
                </a:solidFill>
                <a:latin typeface="Arial" panose="020B0604020202020204" pitchFamily="34" charset="0"/>
              </a:rPr>
              <a:t> Paramagnetic</a:t>
            </a:r>
            <a:r>
              <a:rPr lang="en-US" altLang="en-US" sz="3200" b="1">
                <a:solidFill>
                  <a:srgbClr val="000066"/>
                </a:solidFill>
                <a:latin typeface="Arial" panose="020B0604020202020204" pitchFamily="34" charset="0"/>
              </a:rPr>
              <a:t> has one or more unpaired electrons and is attracted into a magnetic field.</a:t>
            </a:r>
          </a:p>
          <a:p>
            <a:pPr lvl="2"/>
            <a:endParaRPr lang="en-US" altLang="en-US" sz="3200" b="1">
              <a:solidFill>
                <a:srgbClr val="000066"/>
              </a:solidFill>
              <a:latin typeface="Arial" panose="020B0604020202020204" pitchFamily="34" charset="0"/>
            </a:endParaRPr>
          </a:p>
          <a:p>
            <a:pPr lvl="2"/>
            <a:r>
              <a:rPr lang="en-US" altLang="en-US" sz="2800" b="1">
                <a:solidFill>
                  <a:srgbClr val="9900FF"/>
                </a:solidFill>
                <a:latin typeface="Arial" panose="020B0604020202020204" pitchFamily="34" charset="0"/>
              </a:rPr>
              <a:t>Which group(s) on the periodic table will have elements that are always diamagnetic?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62000"/>
          </a:xfrm>
        </p:spPr>
        <p:txBody>
          <a:bodyPr/>
          <a:lstStyle/>
          <a:p>
            <a:r>
              <a:rPr lang="en-US" altLang="en-US" b="1" smtClean="0">
                <a:solidFill>
                  <a:schemeClr val="tx1"/>
                </a:solidFill>
                <a:latin typeface="Comic Sans MS" panose="030F0702030302020204" pitchFamily="66" charset="0"/>
              </a:rPr>
              <a:t>Electron Configuration</a:t>
            </a:r>
            <a:endParaRPr lang="en-US" altLang="en-US" smtClean="0"/>
          </a:p>
        </p:txBody>
      </p:sp>
      <p:sp>
        <p:nvSpPr>
          <p:cNvPr id="46083" name="Rectangle 3"/>
          <p:cNvSpPr>
            <a:spLocks noGrp="1" noChangeArrowheads="1"/>
          </p:cNvSpPr>
          <p:nvPr>
            <p:ph type="body" idx="1"/>
          </p:nvPr>
        </p:nvSpPr>
        <p:spPr>
          <a:xfrm>
            <a:off x="228600" y="457200"/>
            <a:ext cx="8686800" cy="6248400"/>
          </a:xfrm>
        </p:spPr>
        <p:txBody>
          <a:bodyPr/>
          <a:lstStyle/>
          <a:p>
            <a:pPr>
              <a:buFontTx/>
              <a:buNone/>
              <a:defRPr/>
            </a:pPr>
            <a:r>
              <a:rPr lang="en-US" b="1" dirty="0" smtClean="0">
                <a:solidFill>
                  <a:srgbClr val="000066"/>
                </a:solidFill>
                <a:effectLst>
                  <a:outerShdw blurRad="38100" dist="38100" dir="2700000" algn="tl">
                    <a:srgbClr val="C0C0C0"/>
                  </a:outerShdw>
                </a:effectLst>
                <a:latin typeface="Arial" charset="0"/>
              </a:rPr>
              <a:t>Examples:</a:t>
            </a:r>
          </a:p>
          <a:p>
            <a:pPr>
              <a:buFontTx/>
              <a:buNone/>
              <a:defRPr/>
            </a:pPr>
            <a:r>
              <a:rPr lang="en-US" b="1" dirty="0" smtClean="0">
                <a:solidFill>
                  <a:srgbClr val="000066"/>
                </a:solidFill>
                <a:effectLst>
                  <a:outerShdw blurRad="38100" dist="38100" dir="2700000" algn="tl">
                    <a:srgbClr val="C0C0C0"/>
                  </a:outerShdw>
                </a:effectLst>
                <a:latin typeface="Arial" charset="0"/>
              </a:rPr>
              <a:t>H	:</a:t>
            </a:r>
            <a:r>
              <a:rPr lang="en-US" b="1" dirty="0" smtClean="0">
                <a:latin typeface="Arial" charset="0"/>
              </a:rPr>
              <a:t>	1s</a:t>
            </a:r>
            <a:r>
              <a:rPr lang="en-US" b="1" baseline="30000" dirty="0" smtClean="0">
                <a:latin typeface="Arial" charset="0"/>
              </a:rPr>
              <a:t>1</a:t>
            </a:r>
            <a:r>
              <a:rPr lang="en-US" b="1" dirty="0" smtClean="0">
                <a:latin typeface="Arial" charset="0"/>
              </a:rPr>
              <a:t>		</a:t>
            </a:r>
            <a:r>
              <a:rPr lang="en-US" b="1" dirty="0" smtClean="0">
                <a:solidFill>
                  <a:srgbClr val="000066"/>
                </a:solidFill>
                <a:effectLst>
                  <a:outerShdw blurRad="38100" dist="38100" dir="2700000" algn="tl">
                    <a:srgbClr val="C0C0C0"/>
                  </a:outerShdw>
                </a:effectLst>
                <a:latin typeface="Arial" charset="0"/>
              </a:rPr>
              <a:t>He:</a:t>
            </a:r>
            <a:r>
              <a:rPr lang="en-US" b="1" dirty="0" smtClean="0">
                <a:solidFill>
                  <a:srgbClr val="000066"/>
                </a:solidFill>
                <a:latin typeface="Arial" charset="0"/>
              </a:rPr>
              <a:t>	</a:t>
            </a:r>
            <a:r>
              <a:rPr lang="en-US" b="1" dirty="0" smtClean="0">
                <a:latin typeface="Arial" charset="0"/>
              </a:rPr>
              <a:t>1s</a:t>
            </a:r>
            <a:r>
              <a:rPr lang="en-US" b="1" baseline="30000" dirty="0" smtClean="0">
                <a:latin typeface="Arial" charset="0"/>
              </a:rPr>
              <a:t>2</a:t>
            </a:r>
            <a:r>
              <a:rPr lang="en-US" b="1" dirty="0" smtClean="0">
                <a:latin typeface="Arial" charset="0"/>
              </a:rPr>
              <a:t>	</a:t>
            </a:r>
            <a:r>
              <a:rPr lang="en-US" b="1" dirty="0" smtClean="0">
                <a:effectLst>
                  <a:outerShdw blurRad="38100" dist="38100" dir="2700000" algn="tl">
                    <a:srgbClr val="C0C0C0"/>
                  </a:outerShdw>
                </a:effectLst>
                <a:latin typeface="Arial" charset="0"/>
              </a:rPr>
              <a:t>	</a:t>
            </a:r>
            <a:r>
              <a:rPr lang="en-US" b="1" dirty="0" smtClean="0">
                <a:solidFill>
                  <a:srgbClr val="000066"/>
                </a:solidFill>
                <a:effectLst>
                  <a:outerShdw blurRad="38100" dist="38100" dir="2700000" algn="tl">
                    <a:srgbClr val="C0C0C0"/>
                  </a:outerShdw>
                </a:effectLst>
                <a:latin typeface="Arial" charset="0"/>
              </a:rPr>
              <a:t>Li :</a:t>
            </a:r>
            <a:r>
              <a:rPr lang="en-US" b="1" dirty="0" smtClean="0">
                <a:latin typeface="Arial" charset="0"/>
              </a:rPr>
              <a:t>  1s</a:t>
            </a:r>
            <a:r>
              <a:rPr lang="en-US" b="1" baseline="30000" dirty="0" smtClean="0">
                <a:latin typeface="Arial" charset="0"/>
              </a:rPr>
              <a:t>2</a:t>
            </a:r>
            <a:r>
              <a:rPr lang="en-US" b="1" dirty="0" smtClean="0">
                <a:latin typeface="Arial" charset="0"/>
              </a:rPr>
              <a:t> 2s</a:t>
            </a:r>
            <a:r>
              <a:rPr lang="en-US" b="1" baseline="30000" dirty="0" smtClean="0">
                <a:latin typeface="Arial" charset="0"/>
              </a:rPr>
              <a:t>1</a:t>
            </a:r>
            <a:endParaRPr lang="en-US" b="1" dirty="0" smtClean="0">
              <a:solidFill>
                <a:schemeClr val="accent2"/>
              </a:solidFill>
              <a:latin typeface="Comic Sans MS" pitchFamily="66" charset="0"/>
            </a:endParaRPr>
          </a:p>
          <a:p>
            <a:pPr>
              <a:buFontTx/>
              <a:buNone/>
              <a:defRPr/>
            </a:pPr>
            <a:r>
              <a:rPr lang="en-US" b="1" dirty="0" smtClean="0">
                <a:solidFill>
                  <a:srgbClr val="A50021"/>
                </a:solidFill>
                <a:latin typeface="Arial" charset="0"/>
              </a:rPr>
              <a:t>    </a:t>
            </a:r>
            <a:r>
              <a:rPr lang="en-US" b="1" dirty="0" smtClean="0">
                <a:solidFill>
                  <a:srgbClr val="000066"/>
                </a:solidFill>
                <a:latin typeface="Arial" charset="0"/>
              </a:rPr>
              <a:t>Co:</a:t>
            </a:r>
            <a:r>
              <a:rPr lang="en-US" sz="2400" b="1" dirty="0" smtClean="0">
                <a:latin typeface="Arial" charset="0"/>
              </a:rPr>
              <a:t> </a:t>
            </a:r>
            <a:r>
              <a:rPr lang="en-US" b="1" dirty="0" smtClean="0">
                <a:effectLst>
                  <a:outerShdw blurRad="38100" dist="38100" dir="2700000" algn="tl">
                    <a:srgbClr val="C0C0C0"/>
                  </a:outerShdw>
                </a:effectLst>
                <a:latin typeface="Arial" charset="0"/>
              </a:rPr>
              <a:t>1s</a:t>
            </a:r>
            <a:r>
              <a:rPr lang="en-US" b="1" baseline="30000" dirty="0" smtClean="0">
                <a:effectLst>
                  <a:outerShdw blurRad="38100" dist="38100" dir="2700000" algn="tl">
                    <a:srgbClr val="C0C0C0"/>
                  </a:outerShdw>
                </a:effectLst>
                <a:latin typeface="Arial" charset="0"/>
              </a:rPr>
              <a:t>2</a:t>
            </a:r>
            <a:r>
              <a:rPr lang="en-US" b="1" dirty="0" smtClean="0">
                <a:effectLst>
                  <a:outerShdw blurRad="38100" dist="38100" dir="2700000" algn="tl">
                    <a:srgbClr val="C0C0C0"/>
                  </a:outerShdw>
                </a:effectLst>
                <a:latin typeface="Arial" charset="0"/>
              </a:rPr>
              <a:t> 2s</a:t>
            </a:r>
            <a:r>
              <a:rPr lang="en-US" b="1" baseline="30000" dirty="0" smtClean="0">
                <a:effectLst>
                  <a:outerShdw blurRad="38100" dist="38100" dir="2700000" algn="tl">
                    <a:srgbClr val="C0C0C0"/>
                  </a:outerShdw>
                </a:effectLst>
                <a:latin typeface="Arial" charset="0"/>
              </a:rPr>
              <a:t>2</a:t>
            </a:r>
            <a:r>
              <a:rPr lang="en-US" b="1" dirty="0" smtClean="0">
                <a:effectLst>
                  <a:outerShdw blurRad="38100" dist="38100" dir="2700000" algn="tl">
                    <a:srgbClr val="C0C0C0"/>
                  </a:outerShdw>
                </a:effectLst>
                <a:latin typeface="Arial" charset="0"/>
              </a:rPr>
              <a:t> 2p</a:t>
            </a:r>
            <a:r>
              <a:rPr lang="en-US" b="1" baseline="30000" dirty="0" smtClean="0">
                <a:effectLst>
                  <a:outerShdw blurRad="38100" dist="38100" dir="2700000" algn="tl">
                    <a:srgbClr val="C0C0C0"/>
                  </a:outerShdw>
                </a:effectLst>
                <a:latin typeface="Arial" charset="0"/>
              </a:rPr>
              <a:t>6</a:t>
            </a:r>
            <a:r>
              <a:rPr lang="en-US" b="1" dirty="0" smtClean="0">
                <a:effectLst>
                  <a:outerShdw blurRad="38100" dist="38100" dir="2700000" algn="tl">
                    <a:srgbClr val="C0C0C0"/>
                  </a:outerShdw>
                </a:effectLst>
                <a:latin typeface="Arial" charset="0"/>
              </a:rPr>
              <a:t> 3s</a:t>
            </a:r>
            <a:r>
              <a:rPr lang="en-US" b="1" baseline="30000" dirty="0" smtClean="0">
                <a:effectLst>
                  <a:outerShdw blurRad="38100" dist="38100" dir="2700000" algn="tl">
                    <a:srgbClr val="C0C0C0"/>
                  </a:outerShdw>
                </a:effectLst>
                <a:latin typeface="Arial" charset="0"/>
              </a:rPr>
              <a:t>2</a:t>
            </a:r>
            <a:r>
              <a:rPr lang="en-US" b="1" dirty="0" smtClean="0">
                <a:effectLst>
                  <a:outerShdw blurRad="38100" dist="38100" dir="2700000" algn="tl">
                    <a:srgbClr val="C0C0C0"/>
                  </a:outerShdw>
                </a:effectLst>
                <a:latin typeface="Arial" charset="0"/>
              </a:rPr>
              <a:t> 3p</a:t>
            </a:r>
            <a:r>
              <a:rPr lang="en-US" b="1" baseline="30000" dirty="0" smtClean="0">
                <a:effectLst>
                  <a:outerShdw blurRad="38100" dist="38100" dir="2700000" algn="tl">
                    <a:srgbClr val="C0C0C0"/>
                  </a:outerShdw>
                </a:effectLst>
                <a:latin typeface="Arial" charset="0"/>
              </a:rPr>
              <a:t>6 </a:t>
            </a:r>
            <a:r>
              <a:rPr lang="en-US" b="1" dirty="0" smtClean="0">
                <a:effectLst>
                  <a:outerShdw blurRad="38100" dist="38100" dir="2700000" algn="tl">
                    <a:srgbClr val="C0C0C0"/>
                  </a:outerShdw>
                </a:effectLst>
                <a:latin typeface="Arial" charset="0"/>
              </a:rPr>
              <a:t>4s</a:t>
            </a:r>
            <a:r>
              <a:rPr lang="en-US" b="1" baseline="30000" dirty="0" smtClean="0">
                <a:effectLst>
                  <a:outerShdw blurRad="38100" dist="38100" dir="2700000" algn="tl">
                    <a:srgbClr val="C0C0C0"/>
                  </a:outerShdw>
                </a:effectLst>
                <a:latin typeface="Arial" charset="0"/>
              </a:rPr>
              <a:t>2</a:t>
            </a:r>
            <a:r>
              <a:rPr lang="en-US" b="1" dirty="0" smtClean="0">
                <a:effectLst>
                  <a:outerShdw blurRad="38100" dist="38100" dir="2700000" algn="tl">
                    <a:srgbClr val="C0C0C0"/>
                  </a:outerShdw>
                </a:effectLst>
                <a:latin typeface="Arial" charset="0"/>
              </a:rPr>
              <a:t> 3d</a:t>
            </a:r>
            <a:r>
              <a:rPr lang="en-US" b="1" baseline="30000" dirty="0" smtClean="0">
                <a:effectLst>
                  <a:outerShdw blurRad="38100" dist="38100" dir="2700000" algn="tl">
                    <a:srgbClr val="C0C0C0"/>
                  </a:outerShdw>
                </a:effectLst>
                <a:latin typeface="Arial" charset="0"/>
              </a:rPr>
              <a:t>7</a:t>
            </a:r>
            <a:endParaRPr lang="en-US" sz="2400" b="1" dirty="0" smtClean="0">
              <a:latin typeface="Arial" charset="0"/>
            </a:endParaRPr>
          </a:p>
          <a:p>
            <a:pPr>
              <a:buFontTx/>
              <a:buNone/>
              <a:defRPr/>
            </a:pPr>
            <a:r>
              <a:rPr lang="en-US" sz="2400" b="1" dirty="0" smtClean="0">
                <a:latin typeface="Arial" charset="0"/>
              </a:rPr>
              <a:t>	  </a:t>
            </a:r>
            <a:r>
              <a:rPr lang="en-US" b="1" dirty="0" smtClean="0">
                <a:solidFill>
                  <a:srgbClr val="000066"/>
                </a:solidFill>
                <a:latin typeface="Arial" charset="0"/>
              </a:rPr>
              <a:t>Br:</a:t>
            </a:r>
            <a:r>
              <a:rPr lang="en-US" sz="2400" b="1" dirty="0" smtClean="0">
                <a:latin typeface="Arial" charset="0"/>
              </a:rPr>
              <a:t> </a:t>
            </a:r>
            <a:r>
              <a:rPr lang="en-US" b="1" dirty="0" smtClean="0">
                <a:effectLst>
                  <a:outerShdw blurRad="38100" dist="38100" dir="2700000" algn="tl">
                    <a:srgbClr val="C0C0C0"/>
                  </a:outerShdw>
                </a:effectLst>
                <a:latin typeface="Arial" charset="0"/>
              </a:rPr>
              <a:t>1s</a:t>
            </a:r>
            <a:r>
              <a:rPr lang="en-US" b="1" baseline="30000" dirty="0" smtClean="0">
                <a:effectLst>
                  <a:outerShdw blurRad="38100" dist="38100" dir="2700000" algn="tl">
                    <a:srgbClr val="C0C0C0"/>
                  </a:outerShdw>
                </a:effectLst>
                <a:latin typeface="Arial" charset="0"/>
              </a:rPr>
              <a:t>2</a:t>
            </a:r>
            <a:r>
              <a:rPr lang="en-US" b="1" dirty="0" smtClean="0">
                <a:effectLst>
                  <a:outerShdw blurRad="38100" dist="38100" dir="2700000" algn="tl">
                    <a:srgbClr val="C0C0C0"/>
                  </a:outerShdw>
                </a:effectLst>
                <a:latin typeface="Arial" charset="0"/>
              </a:rPr>
              <a:t> 2s</a:t>
            </a:r>
            <a:r>
              <a:rPr lang="en-US" b="1" baseline="30000" dirty="0" smtClean="0">
                <a:effectLst>
                  <a:outerShdw blurRad="38100" dist="38100" dir="2700000" algn="tl">
                    <a:srgbClr val="C0C0C0"/>
                  </a:outerShdw>
                </a:effectLst>
                <a:latin typeface="Arial" charset="0"/>
              </a:rPr>
              <a:t>2</a:t>
            </a:r>
            <a:r>
              <a:rPr lang="en-US" b="1" dirty="0" smtClean="0">
                <a:effectLst>
                  <a:outerShdw blurRad="38100" dist="38100" dir="2700000" algn="tl">
                    <a:srgbClr val="C0C0C0"/>
                  </a:outerShdw>
                </a:effectLst>
                <a:latin typeface="Arial" charset="0"/>
              </a:rPr>
              <a:t> 2p</a:t>
            </a:r>
            <a:r>
              <a:rPr lang="en-US" b="1" baseline="30000" dirty="0" smtClean="0">
                <a:effectLst>
                  <a:outerShdw blurRad="38100" dist="38100" dir="2700000" algn="tl">
                    <a:srgbClr val="C0C0C0"/>
                  </a:outerShdw>
                </a:effectLst>
                <a:latin typeface="Arial" charset="0"/>
              </a:rPr>
              <a:t>6</a:t>
            </a:r>
            <a:r>
              <a:rPr lang="en-US" b="1" dirty="0" smtClean="0">
                <a:effectLst>
                  <a:outerShdw blurRad="38100" dist="38100" dir="2700000" algn="tl">
                    <a:srgbClr val="C0C0C0"/>
                  </a:outerShdw>
                </a:effectLst>
                <a:latin typeface="Arial" charset="0"/>
              </a:rPr>
              <a:t> 3s</a:t>
            </a:r>
            <a:r>
              <a:rPr lang="en-US" b="1" baseline="30000" dirty="0" smtClean="0">
                <a:effectLst>
                  <a:outerShdw blurRad="38100" dist="38100" dir="2700000" algn="tl">
                    <a:srgbClr val="C0C0C0"/>
                  </a:outerShdw>
                </a:effectLst>
                <a:latin typeface="Arial" charset="0"/>
              </a:rPr>
              <a:t>2</a:t>
            </a:r>
            <a:r>
              <a:rPr lang="en-US" b="1" dirty="0" smtClean="0">
                <a:effectLst>
                  <a:outerShdw blurRad="38100" dist="38100" dir="2700000" algn="tl">
                    <a:srgbClr val="C0C0C0"/>
                  </a:outerShdw>
                </a:effectLst>
                <a:latin typeface="Arial" charset="0"/>
              </a:rPr>
              <a:t> 3p</a:t>
            </a:r>
            <a:r>
              <a:rPr lang="en-US" b="1" baseline="30000" dirty="0" smtClean="0">
                <a:effectLst>
                  <a:outerShdw blurRad="38100" dist="38100" dir="2700000" algn="tl">
                    <a:srgbClr val="C0C0C0"/>
                  </a:outerShdw>
                </a:effectLst>
                <a:latin typeface="Arial" charset="0"/>
              </a:rPr>
              <a:t>6 </a:t>
            </a:r>
            <a:r>
              <a:rPr lang="en-US" b="1" dirty="0" smtClean="0">
                <a:effectLst>
                  <a:outerShdw blurRad="38100" dist="38100" dir="2700000" algn="tl">
                    <a:srgbClr val="C0C0C0"/>
                  </a:outerShdw>
                </a:effectLst>
                <a:latin typeface="Arial" charset="0"/>
              </a:rPr>
              <a:t>4s</a:t>
            </a:r>
            <a:r>
              <a:rPr lang="en-US" b="1" baseline="30000" dirty="0" smtClean="0">
                <a:effectLst>
                  <a:outerShdw blurRad="38100" dist="38100" dir="2700000" algn="tl">
                    <a:srgbClr val="C0C0C0"/>
                  </a:outerShdw>
                </a:effectLst>
                <a:latin typeface="Arial" charset="0"/>
              </a:rPr>
              <a:t>2</a:t>
            </a:r>
            <a:r>
              <a:rPr lang="en-US" b="1" dirty="0" smtClean="0">
                <a:effectLst>
                  <a:outerShdw blurRad="38100" dist="38100" dir="2700000" algn="tl">
                    <a:srgbClr val="C0C0C0"/>
                  </a:outerShdw>
                </a:effectLst>
                <a:latin typeface="Arial" charset="0"/>
              </a:rPr>
              <a:t> 3d</a:t>
            </a:r>
            <a:r>
              <a:rPr lang="en-US" b="1" baseline="30000" dirty="0" smtClean="0">
                <a:effectLst>
                  <a:outerShdw blurRad="38100" dist="38100" dir="2700000" algn="tl">
                    <a:srgbClr val="C0C0C0"/>
                  </a:outerShdw>
                </a:effectLst>
                <a:latin typeface="Arial" charset="0"/>
              </a:rPr>
              <a:t>10 </a:t>
            </a:r>
            <a:r>
              <a:rPr lang="en-US" b="1" dirty="0" smtClean="0">
                <a:effectLst>
                  <a:outerShdw blurRad="38100" dist="38100" dir="2700000" algn="tl">
                    <a:srgbClr val="C0C0C0"/>
                  </a:outerShdw>
                </a:effectLst>
                <a:latin typeface="Arial" charset="0"/>
              </a:rPr>
              <a:t>4p</a:t>
            </a:r>
            <a:r>
              <a:rPr lang="en-US" b="1" baseline="30000" dirty="0" smtClean="0">
                <a:effectLst>
                  <a:outerShdw blurRad="38100" dist="38100" dir="2700000" algn="tl">
                    <a:srgbClr val="C0C0C0"/>
                  </a:outerShdw>
                </a:effectLst>
                <a:latin typeface="Arial" charset="0"/>
              </a:rPr>
              <a:t>5</a:t>
            </a:r>
            <a:r>
              <a:rPr lang="en-US" sz="2400" b="1" dirty="0" smtClean="0">
                <a:latin typeface="Arial" charset="0"/>
              </a:rPr>
              <a:t> 	</a:t>
            </a:r>
          </a:p>
          <a:p>
            <a:pPr>
              <a:buFontTx/>
              <a:buNone/>
              <a:defRPr/>
            </a:pPr>
            <a:r>
              <a:rPr lang="en-US" sz="2400" b="1" dirty="0" smtClean="0">
                <a:latin typeface="Arial" charset="0"/>
              </a:rPr>
              <a:t>The condensed electron configuration distinguishes the core electrons from the valence electrons.  </a:t>
            </a:r>
            <a:r>
              <a:rPr lang="en-US" sz="2400" b="1" dirty="0" smtClean="0">
                <a:solidFill>
                  <a:srgbClr val="CC0000"/>
                </a:solidFill>
                <a:effectLst>
                  <a:outerShdw blurRad="38100" dist="38100" dir="2700000" algn="tl">
                    <a:srgbClr val="C0C0C0"/>
                  </a:outerShdw>
                </a:effectLst>
                <a:latin typeface="Arial" charset="0"/>
              </a:rPr>
              <a:t>CORE </a:t>
            </a:r>
            <a:r>
              <a:rPr lang="en-US" sz="2400" b="1" dirty="0" smtClean="0">
                <a:solidFill>
                  <a:srgbClr val="CC0000"/>
                </a:solidFill>
                <a:latin typeface="Arial" charset="0"/>
              </a:rPr>
              <a:t>electrons are tightly held to the nucleus and resemble a noble gas configuration.</a:t>
            </a:r>
            <a:r>
              <a:rPr lang="en-US" sz="2400" b="1" dirty="0" smtClean="0">
                <a:latin typeface="Arial" charset="0"/>
              </a:rPr>
              <a:t>  </a:t>
            </a:r>
            <a:r>
              <a:rPr lang="en-US" sz="2400" b="1" dirty="0" smtClean="0">
                <a:solidFill>
                  <a:schemeClr val="accent3">
                    <a:lumMod val="50000"/>
                  </a:schemeClr>
                </a:solidFill>
                <a:effectLst>
                  <a:outerShdw blurRad="38100" dist="38100" dir="2700000" algn="tl">
                    <a:srgbClr val="C0C0C0"/>
                  </a:outerShdw>
                </a:effectLst>
                <a:latin typeface="Arial" charset="0"/>
              </a:rPr>
              <a:t>VALENCE </a:t>
            </a:r>
            <a:r>
              <a:rPr lang="en-US" sz="2400" b="1" dirty="0" smtClean="0">
                <a:solidFill>
                  <a:schemeClr val="accent3">
                    <a:lumMod val="50000"/>
                  </a:schemeClr>
                </a:solidFill>
                <a:latin typeface="Arial" charset="0"/>
              </a:rPr>
              <a:t>electrons are the outer most electrons and are involved in chemical reactions.</a:t>
            </a:r>
            <a:r>
              <a:rPr lang="en-US" b="1" dirty="0" smtClean="0">
                <a:solidFill>
                  <a:schemeClr val="accent3">
                    <a:lumMod val="50000"/>
                  </a:schemeClr>
                </a:solidFill>
                <a:latin typeface="Comic Sans MS" pitchFamily="66" charset="0"/>
              </a:rPr>
              <a:t>      </a:t>
            </a:r>
          </a:p>
          <a:p>
            <a:pPr>
              <a:buFontTx/>
              <a:buNone/>
              <a:defRPr/>
            </a:pPr>
            <a:r>
              <a:rPr lang="en-US" sz="2800" b="1" dirty="0" smtClean="0">
                <a:latin typeface="Comic Sans MS" pitchFamily="66" charset="0"/>
              </a:rPr>
              <a:t>Examples of the condensed configuration:</a:t>
            </a:r>
            <a:endParaRPr lang="en-US" b="1" dirty="0" smtClean="0">
              <a:latin typeface="Comic Sans MS" pitchFamily="66" charset="0"/>
            </a:endParaRPr>
          </a:p>
          <a:p>
            <a:pPr>
              <a:buFontTx/>
              <a:buNone/>
              <a:defRPr/>
            </a:pPr>
            <a:r>
              <a:rPr lang="en-US" b="1" dirty="0" smtClean="0">
                <a:solidFill>
                  <a:srgbClr val="A50021"/>
                </a:solidFill>
                <a:latin typeface="Comic Sans MS" pitchFamily="66" charset="0"/>
              </a:rPr>
              <a:t>		</a:t>
            </a:r>
            <a:r>
              <a:rPr lang="en-US" b="1" dirty="0" smtClean="0">
                <a:solidFill>
                  <a:schemeClr val="tx2">
                    <a:lumMod val="75000"/>
                  </a:schemeClr>
                </a:solidFill>
                <a:latin typeface="Comic Sans MS" pitchFamily="66" charset="0"/>
              </a:rPr>
              <a:t>Li:</a:t>
            </a:r>
            <a:r>
              <a:rPr lang="en-US" b="1" dirty="0" smtClean="0">
                <a:latin typeface="Comic Sans MS" pitchFamily="66" charset="0"/>
              </a:rPr>
              <a:t>[He] 2s</a:t>
            </a:r>
            <a:r>
              <a:rPr lang="en-US" b="1" baseline="30000" dirty="0" smtClean="0">
                <a:latin typeface="Comic Sans MS" pitchFamily="66" charset="0"/>
              </a:rPr>
              <a:t>1   		</a:t>
            </a:r>
            <a:r>
              <a:rPr lang="en-US" b="1" dirty="0" smtClean="0">
                <a:solidFill>
                  <a:schemeClr val="tx2">
                    <a:lumMod val="75000"/>
                  </a:schemeClr>
                </a:solidFill>
                <a:latin typeface="Comic Sans MS" pitchFamily="66" charset="0"/>
              </a:rPr>
              <a:t>Co:</a:t>
            </a:r>
            <a:r>
              <a:rPr lang="en-US" b="1" dirty="0" smtClean="0">
                <a:latin typeface="Comic Sans MS" pitchFamily="66" charset="0"/>
              </a:rPr>
              <a:t>[</a:t>
            </a:r>
            <a:r>
              <a:rPr lang="en-US" b="1" dirty="0" err="1" smtClean="0">
                <a:latin typeface="Comic Sans MS" pitchFamily="66" charset="0"/>
              </a:rPr>
              <a:t>Ar</a:t>
            </a:r>
            <a:r>
              <a:rPr lang="en-US" b="1" dirty="0" smtClean="0">
                <a:latin typeface="Comic Sans MS" pitchFamily="66" charset="0"/>
              </a:rPr>
              <a:t>] 4s</a:t>
            </a:r>
            <a:r>
              <a:rPr lang="en-US" b="1" baseline="30000" dirty="0" smtClean="0">
                <a:latin typeface="Comic Sans MS" pitchFamily="66" charset="0"/>
              </a:rPr>
              <a:t>2 </a:t>
            </a:r>
            <a:r>
              <a:rPr lang="en-US" b="1" dirty="0" smtClean="0">
                <a:effectLst>
                  <a:outerShdw blurRad="38100" dist="38100" dir="2700000" algn="tl">
                    <a:srgbClr val="C0C0C0"/>
                  </a:outerShdw>
                </a:effectLst>
                <a:latin typeface="Arial" charset="0"/>
              </a:rPr>
              <a:t>3d</a:t>
            </a:r>
            <a:r>
              <a:rPr lang="en-US" b="1" baseline="30000" dirty="0" smtClean="0">
                <a:effectLst>
                  <a:outerShdw blurRad="38100" dist="38100" dir="2700000" algn="tl">
                    <a:srgbClr val="C0C0C0"/>
                  </a:outerShdw>
                </a:effectLst>
                <a:latin typeface="Arial" charset="0"/>
              </a:rPr>
              <a:t>7   </a:t>
            </a:r>
          </a:p>
          <a:p>
            <a:pPr>
              <a:buFontTx/>
              <a:buNone/>
              <a:defRPr/>
            </a:pPr>
            <a:r>
              <a:rPr lang="en-US" b="1" dirty="0" smtClean="0">
                <a:solidFill>
                  <a:srgbClr val="A50021"/>
                </a:solidFill>
                <a:latin typeface="Comic Sans MS" pitchFamily="66" charset="0"/>
              </a:rPr>
              <a:t>			</a:t>
            </a:r>
            <a:r>
              <a:rPr lang="en-US" b="1" dirty="0" smtClean="0">
                <a:solidFill>
                  <a:schemeClr val="tx2">
                    <a:lumMod val="75000"/>
                  </a:schemeClr>
                </a:solidFill>
                <a:latin typeface="Comic Sans MS" pitchFamily="66" charset="0"/>
              </a:rPr>
              <a:t>Br:</a:t>
            </a:r>
            <a:r>
              <a:rPr lang="en-US" b="1" dirty="0" smtClean="0">
                <a:latin typeface="Comic Sans MS" pitchFamily="66" charset="0"/>
              </a:rPr>
              <a:t>[</a:t>
            </a:r>
            <a:r>
              <a:rPr lang="en-US" b="1" dirty="0" err="1" smtClean="0">
                <a:latin typeface="Comic Sans MS" pitchFamily="66" charset="0"/>
              </a:rPr>
              <a:t>Ar</a:t>
            </a:r>
            <a:r>
              <a:rPr lang="en-US" b="1" dirty="0" smtClean="0">
                <a:latin typeface="Comic Sans MS" pitchFamily="66" charset="0"/>
              </a:rPr>
              <a:t>] 4s</a:t>
            </a:r>
            <a:r>
              <a:rPr lang="en-US" b="1" baseline="30000" dirty="0" smtClean="0">
                <a:latin typeface="Comic Sans MS" pitchFamily="66" charset="0"/>
              </a:rPr>
              <a:t>2 </a:t>
            </a:r>
            <a:r>
              <a:rPr lang="en-US" b="1" dirty="0" smtClean="0">
                <a:effectLst>
                  <a:outerShdw blurRad="38100" dist="38100" dir="2700000" algn="tl">
                    <a:srgbClr val="C0C0C0"/>
                  </a:outerShdw>
                </a:effectLst>
                <a:latin typeface="Arial" charset="0"/>
              </a:rPr>
              <a:t>3d</a:t>
            </a:r>
            <a:r>
              <a:rPr lang="en-US" b="1" baseline="30000" dirty="0" smtClean="0">
                <a:effectLst>
                  <a:outerShdw blurRad="38100" dist="38100" dir="2700000" algn="tl">
                    <a:srgbClr val="C0C0C0"/>
                  </a:outerShdw>
                </a:effectLst>
                <a:latin typeface="Arial" charset="0"/>
              </a:rPr>
              <a:t>10 </a:t>
            </a:r>
            <a:r>
              <a:rPr lang="en-US" b="1" dirty="0" smtClean="0">
                <a:effectLst>
                  <a:outerShdw blurRad="38100" dist="38100" dir="2700000" algn="tl">
                    <a:srgbClr val="C0C0C0"/>
                  </a:outerShdw>
                </a:effectLst>
                <a:latin typeface="Arial" charset="0"/>
              </a:rPr>
              <a:t>4p</a:t>
            </a:r>
            <a:r>
              <a:rPr lang="en-US" b="1" baseline="30000" dirty="0" smtClean="0">
                <a:effectLst>
                  <a:outerShdw blurRad="38100" dist="38100" dir="2700000" algn="tl">
                    <a:srgbClr val="C0C0C0"/>
                  </a:outerShdw>
                </a:effectLst>
                <a:latin typeface="Arial" charset="0"/>
              </a:rPr>
              <a:t>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0" y="381000"/>
            <a:ext cx="91440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r>
              <a:rPr lang="en-US" altLang="en-US" u="sng"/>
              <a:t>Periodic Trends</a:t>
            </a:r>
          </a:p>
          <a:p>
            <a:r>
              <a:rPr lang="en-US" altLang="en-US">
                <a:solidFill>
                  <a:srgbClr val="006600"/>
                </a:solidFill>
              </a:rPr>
              <a:t>1.	 Atomic Radius</a:t>
            </a:r>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solidFill>
                  <a:srgbClr val="006600"/>
                </a:solidFill>
              </a:rPr>
              <a:t>2.	Ionization Energy – energy needed to remove an electron from 	gaseous atom</a:t>
            </a:r>
            <a:endParaRPr lang="en-US" altLang="en-US"/>
          </a:p>
          <a:p>
            <a:r>
              <a:rPr lang="en-US" altLang="en-US">
                <a:solidFill>
                  <a:srgbClr val="006600"/>
                </a:solidFill>
              </a:rPr>
              <a:t> </a:t>
            </a:r>
            <a:endParaRPr lang="en-US" altLang="en-US"/>
          </a:p>
          <a:p>
            <a:endParaRPr lang="en-US" altLang="en-US"/>
          </a:p>
        </p:txBody>
      </p:sp>
      <p:graphicFrame>
        <p:nvGraphicFramePr>
          <p:cNvPr id="34819" name="Object 1027"/>
          <p:cNvGraphicFramePr>
            <a:graphicFrameLocks noChangeAspect="1"/>
          </p:cNvGraphicFramePr>
          <p:nvPr/>
        </p:nvGraphicFramePr>
        <p:xfrm>
          <a:off x="1143000" y="1295400"/>
          <a:ext cx="6858000" cy="2133600"/>
        </p:xfrm>
        <a:graphic>
          <a:graphicData uri="http://schemas.openxmlformats.org/presentationml/2006/ole">
            <mc:AlternateContent xmlns:mc="http://schemas.openxmlformats.org/markup-compatibility/2006">
              <mc:Choice xmlns:v="urn:schemas-microsoft-com:vml" Requires="v">
                <p:oleObj spid="_x0000_s34832" r:id="rId4" imgW="4457700" imgH="1539240" progId="">
                  <p:embed/>
                </p:oleObj>
              </mc:Choice>
              <mc:Fallback>
                <p:oleObj r:id="rId4" imgW="4457700" imgH="1539240" progId="">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95400"/>
                        <a:ext cx="685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0" name="Object 1028"/>
          <p:cNvGraphicFramePr>
            <a:graphicFrameLocks noChangeAspect="1"/>
          </p:cNvGraphicFramePr>
          <p:nvPr/>
        </p:nvGraphicFramePr>
        <p:xfrm>
          <a:off x="1143000" y="4038600"/>
          <a:ext cx="6934200" cy="2514600"/>
        </p:xfrm>
        <a:graphic>
          <a:graphicData uri="http://schemas.openxmlformats.org/presentationml/2006/ole">
            <mc:AlternateContent xmlns:mc="http://schemas.openxmlformats.org/markup-compatibility/2006">
              <mc:Choice xmlns:v="urn:schemas-microsoft-com:vml" Requires="v">
                <p:oleObj spid="_x0000_s34833" r:id="rId6" imgW="4457700" imgH="1539240" progId="">
                  <p:embed/>
                </p:oleObj>
              </mc:Choice>
              <mc:Fallback>
                <p:oleObj r:id="rId6" imgW="4457700" imgH="1539240" progId="">
                  <p:embed/>
                  <p:pic>
                    <p:nvPicPr>
                      <p:cNvPr id="0" name="Object 10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038600"/>
                        <a:ext cx="6934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1" name="AutoShape 1029"/>
          <p:cNvSpPr>
            <a:spLocks noChangeArrowheads="1"/>
          </p:cNvSpPr>
          <p:nvPr/>
        </p:nvSpPr>
        <p:spPr bwMode="auto">
          <a:xfrm>
            <a:off x="3276600" y="1676400"/>
            <a:ext cx="1219200" cy="381000"/>
          </a:xfrm>
          <a:prstGeom prst="rightArrow">
            <a:avLst>
              <a:gd name="adj1" fmla="val 50000"/>
              <a:gd name="adj2" fmla="val 8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4822" name="AutoShape 1030"/>
          <p:cNvSpPr>
            <a:spLocks noChangeArrowheads="1"/>
          </p:cNvSpPr>
          <p:nvPr/>
        </p:nvSpPr>
        <p:spPr bwMode="auto">
          <a:xfrm>
            <a:off x="3429000" y="4724400"/>
            <a:ext cx="1219200" cy="381000"/>
          </a:xfrm>
          <a:prstGeom prst="rightArrow">
            <a:avLst>
              <a:gd name="adj1" fmla="val 50000"/>
              <a:gd name="adj2" fmla="val 8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4823" name="AutoShape 1031"/>
          <p:cNvSpPr>
            <a:spLocks noChangeArrowheads="1"/>
          </p:cNvSpPr>
          <p:nvPr/>
        </p:nvSpPr>
        <p:spPr bwMode="auto">
          <a:xfrm>
            <a:off x="609600" y="19812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4824" name="AutoShape 1032"/>
          <p:cNvSpPr>
            <a:spLocks noChangeArrowheads="1"/>
          </p:cNvSpPr>
          <p:nvPr/>
        </p:nvSpPr>
        <p:spPr bwMode="auto">
          <a:xfrm>
            <a:off x="609600" y="49530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4825" name="Text Box 1033"/>
          <p:cNvSpPr txBox="1">
            <a:spLocks noChangeArrowheads="1"/>
          </p:cNvSpPr>
          <p:nvPr/>
        </p:nvSpPr>
        <p:spPr bwMode="auto">
          <a:xfrm>
            <a:off x="2819400" y="1223963"/>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9900FF"/>
                </a:solidFill>
                <a:latin typeface="Comic Sans MS" panose="030F0702030302020204" pitchFamily="66" charset="0"/>
              </a:rPr>
              <a:t>Decreases across</a:t>
            </a:r>
          </a:p>
        </p:txBody>
      </p:sp>
      <p:sp>
        <p:nvSpPr>
          <p:cNvPr id="34826" name="Text Box 1034"/>
          <p:cNvSpPr txBox="1">
            <a:spLocks noChangeArrowheads="1"/>
          </p:cNvSpPr>
          <p:nvPr/>
        </p:nvSpPr>
        <p:spPr bwMode="auto">
          <a:xfrm>
            <a:off x="1012825" y="1285875"/>
            <a:ext cx="1841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t>increases</a:t>
            </a:r>
          </a:p>
        </p:txBody>
      </p:sp>
      <p:sp>
        <p:nvSpPr>
          <p:cNvPr id="34827" name="Text Box 1035"/>
          <p:cNvSpPr txBox="1">
            <a:spLocks noChangeArrowheads="1"/>
          </p:cNvSpPr>
          <p:nvPr/>
        </p:nvSpPr>
        <p:spPr bwMode="auto">
          <a:xfrm>
            <a:off x="0" y="129540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solidFill>
                  <a:srgbClr val="9900FF"/>
                </a:solidFill>
                <a:latin typeface="Comic Sans MS" panose="030F0702030302020204" pitchFamily="66" charset="0"/>
              </a:rPr>
              <a:t>Increases</a:t>
            </a:r>
          </a:p>
          <a:p>
            <a:r>
              <a:rPr lang="en-US" altLang="en-US" sz="1600" b="1">
                <a:solidFill>
                  <a:srgbClr val="9900FF"/>
                </a:solidFill>
                <a:latin typeface="Comic Sans MS" panose="030F0702030302020204" pitchFamily="66" charset="0"/>
              </a:rPr>
              <a:t> down</a:t>
            </a:r>
          </a:p>
        </p:txBody>
      </p:sp>
      <p:sp>
        <p:nvSpPr>
          <p:cNvPr id="34828" name="Text Box 1036"/>
          <p:cNvSpPr txBox="1">
            <a:spLocks noChangeArrowheads="1"/>
          </p:cNvSpPr>
          <p:nvPr/>
        </p:nvSpPr>
        <p:spPr bwMode="auto">
          <a:xfrm>
            <a:off x="2743200" y="4191000"/>
            <a:ext cx="260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9900FF"/>
                </a:solidFill>
                <a:latin typeface="Comic Sans MS" panose="030F0702030302020204" pitchFamily="66" charset="0"/>
              </a:rPr>
              <a:t>Increases across</a:t>
            </a:r>
          </a:p>
        </p:txBody>
      </p:sp>
      <p:sp>
        <p:nvSpPr>
          <p:cNvPr id="34829" name="Text Box 1037"/>
          <p:cNvSpPr txBox="1">
            <a:spLocks noChangeArrowheads="1"/>
          </p:cNvSpPr>
          <p:nvPr/>
        </p:nvSpPr>
        <p:spPr bwMode="auto">
          <a:xfrm>
            <a:off x="0" y="4267200"/>
            <a:ext cx="11858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solidFill>
                  <a:srgbClr val="9900FF"/>
                </a:solidFill>
                <a:latin typeface="Comic Sans MS" panose="030F0702030302020204" pitchFamily="66" charset="0"/>
              </a:rPr>
              <a:t>Decreases</a:t>
            </a:r>
          </a:p>
          <a:p>
            <a:r>
              <a:rPr lang="en-US" altLang="en-US" sz="1600" b="1">
                <a:solidFill>
                  <a:srgbClr val="9900FF"/>
                </a:solidFill>
                <a:latin typeface="Comic Sans MS" panose="030F0702030302020204" pitchFamily="66" charset="0"/>
              </a:rPr>
              <a:t> down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IN" altLang="en-US" smtClean="0"/>
              <a:t>What Is the Size of an Atom?</a:t>
            </a:r>
          </a:p>
        </p:txBody>
      </p:sp>
      <p:sp>
        <p:nvSpPr>
          <p:cNvPr id="35843" name="Content Placeholder 2"/>
          <p:cNvSpPr>
            <a:spLocks noGrp="1"/>
          </p:cNvSpPr>
          <p:nvPr>
            <p:ph idx="1"/>
          </p:nvPr>
        </p:nvSpPr>
        <p:spPr>
          <a:xfrm>
            <a:off x="457200" y="1600200"/>
            <a:ext cx="5029200" cy="4497388"/>
          </a:xfrm>
        </p:spPr>
        <p:txBody>
          <a:bodyPr/>
          <a:lstStyle/>
          <a:p>
            <a:r>
              <a:rPr lang="en-US" altLang="en-US" sz="2600" smtClean="0"/>
              <a:t>The </a:t>
            </a:r>
            <a:r>
              <a:rPr lang="en-US" altLang="en-US" sz="2600" b="1" smtClean="0"/>
              <a:t>nonbonding atomic radius,</a:t>
            </a:r>
            <a:r>
              <a:rPr lang="en-US" altLang="en-US" sz="2600" smtClean="0"/>
              <a:t> or </a:t>
            </a:r>
            <a:r>
              <a:rPr lang="en-US" altLang="en-US" sz="2600" b="1" smtClean="0"/>
              <a:t>van der Waals radius,</a:t>
            </a:r>
            <a:r>
              <a:rPr lang="en-US" altLang="en-US" sz="2600" smtClean="0"/>
              <a:t> is half of the shortest distance separating two nuclei during a collision of atoms.</a:t>
            </a:r>
          </a:p>
          <a:p>
            <a:r>
              <a:rPr lang="en-US" altLang="en-US" sz="2600" smtClean="0"/>
              <a:t>The </a:t>
            </a:r>
            <a:r>
              <a:rPr lang="en-US" altLang="en-US" sz="2600" b="1" smtClean="0"/>
              <a:t>bonding atomic radius</a:t>
            </a:r>
            <a:r>
              <a:rPr lang="en-US" altLang="en-US" sz="2600" smtClean="0"/>
              <a:t>, or covalent radius, is half the distance between nuclei in a bond.</a:t>
            </a:r>
          </a:p>
        </p:txBody>
      </p:sp>
      <p:pic>
        <p:nvPicPr>
          <p:cNvPr id="4" name="Picture 3" descr="A diagram shows two adjacent nuclei with the nuclear repulsion forces keeping them separated. Two nuclei are shown, each with an electron distribution cloud in the molecule around the nucleus; the nonbonding atomic radius is the distance between the nucleus and the edge of the electron distribution.  Due to their proximity, the distribution clouds of the two nuclei are in contact, and the distance between the nuclei is d.  The bonding atomic radius is half that distance.  The nuclei cannot get any closer to each other due to repulsion between core electrons on neighboring atoms."/>
          <p:cNvPicPr>
            <a:picLocks noChangeAspect="1" noChangeArrowheads="1"/>
          </p:cNvPicPr>
          <p:nvPr/>
        </p:nvPicPr>
        <p:blipFill>
          <a:blip r:embed="rId2"/>
          <a:srcRect/>
          <a:stretch>
            <a:fillRect/>
          </a:stretch>
        </p:blipFill>
        <p:spPr bwMode="auto">
          <a:xfrm>
            <a:off x="5764213" y="1644650"/>
            <a:ext cx="2894012" cy="440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Sizes of Atoms</a:t>
            </a:r>
            <a:endParaRPr lang="en-IN" altLang="en-US" smtClean="0"/>
          </a:p>
        </p:txBody>
      </p:sp>
      <p:sp>
        <p:nvSpPr>
          <p:cNvPr id="36867" name="Content Placeholder 2"/>
          <p:cNvSpPr>
            <a:spLocks noGrp="1"/>
          </p:cNvSpPr>
          <p:nvPr>
            <p:ph idx="1"/>
          </p:nvPr>
        </p:nvSpPr>
        <p:spPr>
          <a:xfrm>
            <a:off x="457200" y="1600200"/>
            <a:ext cx="8229600" cy="1981200"/>
          </a:xfrm>
        </p:spPr>
        <p:txBody>
          <a:bodyPr/>
          <a:lstStyle/>
          <a:p>
            <a:r>
              <a:rPr lang="en-US" altLang="en-US" sz="2600" smtClean="0"/>
              <a:t>This figure shows the trend in bonding atomic radius.</a:t>
            </a:r>
          </a:p>
          <a:p>
            <a:r>
              <a:rPr lang="en-US" altLang="en-US" sz="2600" smtClean="0"/>
              <a:t>The bonding atomic radius tends to</a:t>
            </a:r>
          </a:p>
          <a:p>
            <a:pPr lvl="1"/>
            <a:r>
              <a:rPr lang="en-US" altLang="en-US" sz="2600" smtClean="0"/>
              <a:t>decrease from left to right across a period (</a:t>
            </a:r>
            <a:r>
              <a:rPr lang="en-US" altLang="en-US" sz="2600" i="1" smtClean="0"/>
              <a:t>Z</a:t>
            </a:r>
            <a:r>
              <a:rPr lang="en-US" altLang="en-US" sz="2600" baseline="-25000" smtClean="0"/>
              <a:t>eff</a:t>
            </a:r>
            <a:r>
              <a:rPr lang="en-US" altLang="en-US" sz="2600" smtClean="0"/>
              <a:t> </a:t>
            </a:r>
            <a:r>
              <a:rPr lang="en-US" altLang="en-US" sz="2600" smtClean="0">
                <a:cs typeface="Times New Roman" panose="02020603050405020304" pitchFamily="18" charset="0"/>
              </a:rPr>
              <a:t>↑</a:t>
            </a:r>
            <a:r>
              <a:rPr lang="en-US" altLang="en-US" sz="2600" smtClean="0"/>
              <a:t>).</a:t>
            </a:r>
          </a:p>
          <a:p>
            <a:pPr lvl="1"/>
            <a:r>
              <a:rPr lang="en-US" altLang="en-US" sz="2600" smtClean="0"/>
              <a:t>increase from top to bottom of a group (</a:t>
            </a:r>
            <a:r>
              <a:rPr lang="en-US" altLang="en-US" sz="2600" i="1" smtClean="0"/>
              <a:t>n</a:t>
            </a:r>
            <a:r>
              <a:rPr lang="en-US" altLang="en-US" sz="2600" smtClean="0"/>
              <a:t> </a:t>
            </a:r>
            <a:r>
              <a:rPr lang="en-US" altLang="en-US" sz="2600" smtClean="0">
                <a:cs typeface="Times New Roman" panose="02020603050405020304" pitchFamily="18" charset="0"/>
              </a:rPr>
              <a:t>↑).</a:t>
            </a:r>
            <a:endParaRPr lang="en-US" altLang="en-US" sz="2600" i="1" smtClean="0"/>
          </a:p>
        </p:txBody>
      </p:sp>
      <p:pic>
        <p:nvPicPr>
          <p:cNvPr id="4" name="Picture 3" descr="A periodic table shows that radius increases moving down the columns and left across the rows. Of those shown, Rubidium has the largest radius, and Helium has the smallest."/>
          <p:cNvPicPr>
            <a:picLocks noChangeAspect="1" noChangeArrowheads="1"/>
          </p:cNvPicPr>
          <p:nvPr/>
        </p:nvPicPr>
        <p:blipFill>
          <a:blip r:embed="rId2"/>
          <a:srcRect/>
          <a:stretch>
            <a:fillRect/>
          </a:stretch>
        </p:blipFill>
        <p:spPr bwMode="auto">
          <a:xfrm>
            <a:off x="2005013" y="3683000"/>
            <a:ext cx="5133975"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Sizes of Ions </a:t>
            </a:r>
            <a:r>
              <a:rPr lang="en-US" altLang="en-US" sz="2000" smtClean="0"/>
              <a:t>(1 of 2)</a:t>
            </a:r>
            <a:endParaRPr lang="en-IN" altLang="en-US" sz="2000" smtClean="0"/>
          </a:p>
        </p:txBody>
      </p:sp>
      <p:sp>
        <p:nvSpPr>
          <p:cNvPr id="37891" name="Content Placeholder 2"/>
          <p:cNvSpPr>
            <a:spLocks noGrp="1"/>
          </p:cNvSpPr>
          <p:nvPr>
            <p:ph idx="1"/>
          </p:nvPr>
        </p:nvSpPr>
        <p:spPr>
          <a:xfrm>
            <a:off x="457200" y="1600200"/>
            <a:ext cx="4038600" cy="4533900"/>
          </a:xfrm>
        </p:spPr>
        <p:txBody>
          <a:bodyPr/>
          <a:lstStyle/>
          <a:p>
            <a:r>
              <a:rPr lang="en-US" altLang="en-US" sz="2600" smtClean="0"/>
              <a:t>Determined by interatomic distances in ionic compounds</a:t>
            </a:r>
          </a:p>
          <a:p>
            <a:r>
              <a:rPr lang="en-US" altLang="en-US" sz="2600" smtClean="0"/>
              <a:t>Ionic size depends on</a:t>
            </a:r>
          </a:p>
          <a:p>
            <a:pPr lvl="1">
              <a:buFont typeface="Lucida Grande"/>
              <a:buChar char="–"/>
            </a:pPr>
            <a:r>
              <a:rPr lang="en-US" altLang="en-US" sz="2600" smtClean="0"/>
              <a:t>the nuclear charge.</a:t>
            </a:r>
          </a:p>
          <a:p>
            <a:pPr lvl="1">
              <a:buFont typeface="Lucida Grande"/>
              <a:buChar char="–"/>
            </a:pPr>
            <a:r>
              <a:rPr lang="en-US" altLang="en-US" sz="2600" smtClean="0"/>
              <a:t>the number of electrons.</a:t>
            </a:r>
          </a:p>
          <a:p>
            <a:pPr lvl="1">
              <a:buFont typeface="Lucida Grande"/>
              <a:buChar char="–"/>
            </a:pPr>
            <a:r>
              <a:rPr lang="en-US" altLang="en-US" sz="2600" smtClean="0"/>
              <a:t>the orbitals in which electrons reside.</a:t>
            </a:r>
          </a:p>
        </p:txBody>
      </p:sp>
      <p:pic>
        <p:nvPicPr>
          <p:cNvPr id="4" name="Picture 3" descr="A table compares sizes of atoms to their cation or anion. The table has 4 rows and 6 columns. The columns have the following headings from left to right. Period, Group 1 Ay, Group 2 Ay, Group 3 Ay, Group 6 Ay, Group 7 Ay. The row entries are as follows. Row 1. Period, 2. Group 1 Ay, L i: 1.28; L i plus: 0.90. Group 2 Ay, B e: 0.96; B e 2 plus: 0.59. Group 3 Ay, B: 0.84; B 3 plus: 0.41. Group 6 Ay, O: 0.66; O 2 minus: 1.26. Group 7 Ay, F: 0.57; F minus: 1.19. Row 2. Period, 3. Group 1 Ay, N ay: 1.66; N ay plus: 1.16. Group 2 Ay, M g: 1.41; M g 2 plus: 0.86. Group 3 Ay, Ay l: 1.21; Ay l 3 plus: 0.68. Group 6 Ay, S: 1.05; S 2 minus: 1.70. Group 7 Ay, C l: 1.02; C l minus: 1.67. Row 3. Period, 4. Group 1 Ay, K: 2.03; K plus: 1.52. Group 2 Ay, C ay: 1.76: C ay 2 plus: 1.14. Group 3 Ay, G ay: 1.22; G ay 3 plus: 0.76. Group 6 Ay, S e: 1.20; S e 2 minus: 1.84. Group 7 Ay, B r: 1.20; B r minus: 1.82. Row 4. Period, 5. Group 1 Ay, R b: 2.20; R b plus: 1.66. Group 2 Ay, S r: 1.95; S r 2 plus: 1.32. Group 3 Ay, I n: 1.42; I n 3 plus: 0.94. Group 6 Ay, T e: 1.38; T e 2 minus: 2.07. Group 7 Ay, I: 1.39; I minus 2.06."/>
          <p:cNvPicPr>
            <a:picLocks noChangeAspect="1" noChangeArrowheads="1"/>
          </p:cNvPicPr>
          <p:nvPr/>
        </p:nvPicPr>
        <p:blipFill>
          <a:blip r:embed="rId2"/>
          <a:srcRect/>
          <a:stretch>
            <a:fillRect/>
          </a:stretch>
        </p:blipFill>
        <p:spPr bwMode="auto">
          <a:xfrm>
            <a:off x="4743450" y="1636713"/>
            <a:ext cx="3795713"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Sizes of Ions </a:t>
            </a:r>
            <a:r>
              <a:rPr lang="en-US" altLang="en-US" sz="2000" smtClean="0"/>
              <a:t>(2 of 2)</a:t>
            </a:r>
            <a:endParaRPr lang="en-IN" altLang="en-US" sz="2000" smtClean="0"/>
          </a:p>
        </p:txBody>
      </p:sp>
      <p:sp>
        <p:nvSpPr>
          <p:cNvPr id="38915" name="Content Placeholder 2"/>
          <p:cNvSpPr>
            <a:spLocks noGrp="1"/>
          </p:cNvSpPr>
          <p:nvPr>
            <p:ph idx="1"/>
          </p:nvPr>
        </p:nvSpPr>
        <p:spPr>
          <a:xfrm>
            <a:off x="457200" y="1600200"/>
            <a:ext cx="4191000" cy="4533900"/>
          </a:xfrm>
        </p:spPr>
        <p:txBody>
          <a:bodyPr/>
          <a:lstStyle/>
          <a:p>
            <a:r>
              <a:rPr lang="en-US" altLang="en-US" sz="2400" smtClean="0"/>
              <a:t>Cations are smaller than their parent atoms:</a:t>
            </a:r>
          </a:p>
          <a:p>
            <a:pPr lvl="1">
              <a:buFont typeface="Lucida Grande"/>
              <a:buChar char="–"/>
            </a:pPr>
            <a:r>
              <a:rPr lang="en-US" altLang="en-US" sz="2400" smtClean="0"/>
              <a:t>The outermost electron is removed and repulsions between electrons are reduced.</a:t>
            </a:r>
          </a:p>
          <a:p>
            <a:r>
              <a:rPr lang="en-US" altLang="en-US" sz="2400" smtClean="0"/>
              <a:t>Anions are larger than their parent atoms:</a:t>
            </a:r>
          </a:p>
          <a:p>
            <a:pPr lvl="1">
              <a:buFont typeface="Lucida Grande"/>
              <a:buChar char="–"/>
            </a:pPr>
            <a:r>
              <a:rPr lang="en-US" altLang="en-US" sz="2400" smtClean="0"/>
              <a:t>Electrons are added and repulsions between electrons are increased.</a:t>
            </a:r>
          </a:p>
        </p:txBody>
      </p:sp>
      <p:pic>
        <p:nvPicPr>
          <p:cNvPr id="5" name="Picture 4" descr="A table compares sizes of atoms to their cation or anion. The table has 4 rows and 6 columns. The columns have the following headings from left to right. Period, Group 1 Ay, Group 2 Ay, Group 3 Ay, Group 6 Ay, Group 7 Ay. The row entries are as follows. Row 1. Period, 2. Group 1 Ay, L i: 1.28; L i plus: 0.90. Group 2 Ay, B e: 0.96; B e 2 plus: 0.59. Group 3 Ay, B: 0.84; B 3 plus: 0.41. Group 6 Ay, O: 0.66; O 2 minus: 1.26. Group 7 Ay, F: 0.57; F minus: 1.19. Row 2. Period, 3. Group 1 Ay, N ay: 1.66; N ay plus: 1.16. Group 2 Ay, M g: 1.41; M g 2 plus: 0.86. Group 3 Ay, Ay l: 1.21; Ay l 3 plus: 0.68. Group 6 Ay, S: 1.05; S 2 minus: 1.70. Group 7 Ay, C l: 1.02; C l minus: 1.67. Row 3. Period, 4. Group 1 Ay, K: 2.03; K plus: 1.52. Group 2 Ay, C ay: 1.76: C ay 2 plus: 1.14. Group 3 Ay, G ay: 1.22; G ay 3 plus: 0.76. Group 6 Ay, S e: 1.20; S e 2 minus: 1.84. Group 7 Ay, B r: 1.20; B r minus: 1.82. Row 4. Period, 5. Group 1 Ay, R b: 2.20; R b plus: 1.66. Group 2 Ay, S r: 1.95; S r 2 plus: 1.32. Group 3 Ay, I n: 1.42; I n 3 plus: 0.94. Group 6 Ay, T e: 1.38; T e 2 minus: 2.07. Group 7 Ay, I: 1.39; I minus 2.06."/>
          <p:cNvPicPr>
            <a:picLocks noChangeAspect="1" noChangeArrowheads="1"/>
          </p:cNvPicPr>
          <p:nvPr/>
        </p:nvPicPr>
        <p:blipFill>
          <a:blip r:embed="rId2"/>
          <a:srcRect/>
          <a:stretch>
            <a:fillRect/>
          </a:stretch>
        </p:blipFill>
        <p:spPr bwMode="auto">
          <a:xfrm>
            <a:off x="4743450" y="1636713"/>
            <a:ext cx="3795713"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Size of Ions—Isoelectronic Series</a:t>
            </a:r>
            <a:endParaRPr lang="en-IN" altLang="en-US" smtClean="0"/>
          </a:p>
        </p:txBody>
      </p:sp>
      <p:sp>
        <p:nvSpPr>
          <p:cNvPr id="3" name="Content Placeholder 2"/>
          <p:cNvSpPr>
            <a:spLocks noGrp="1"/>
          </p:cNvSpPr>
          <p:nvPr>
            <p:ph idx="1"/>
          </p:nvPr>
        </p:nvSpPr>
        <p:spPr>
          <a:xfrm>
            <a:off x="457200" y="1600200"/>
            <a:ext cx="8229600" cy="2001838"/>
          </a:xfrm>
        </p:spPr>
        <p:txBody>
          <a:bodyPr/>
          <a:lstStyle/>
          <a:p>
            <a:pPr>
              <a:spcBef>
                <a:spcPts val="1000"/>
              </a:spcBef>
              <a:defRPr/>
            </a:pPr>
            <a:r>
              <a:rPr lang="en-US" altLang="en-US" sz="2000" dirty="0"/>
              <a:t>In an </a:t>
            </a:r>
            <a:r>
              <a:rPr lang="en-US" altLang="en-US" sz="2000" b="1" dirty="0"/>
              <a:t>isoelectronic series</a:t>
            </a:r>
            <a:r>
              <a:rPr lang="en-US" altLang="en-US" sz="2000" dirty="0"/>
              <a:t>, ions have the same number of electrons.</a:t>
            </a:r>
          </a:p>
          <a:p>
            <a:pPr>
              <a:spcBef>
                <a:spcPts val="1000"/>
              </a:spcBef>
              <a:defRPr/>
            </a:pPr>
            <a:r>
              <a:rPr lang="en-US" altLang="en-US" sz="2000" dirty="0"/>
              <a:t>Ionic size decreases with an increasing nuclear charge.</a:t>
            </a:r>
          </a:p>
          <a:p>
            <a:pPr marL="740664" indent="-283464">
              <a:buFont typeface="Lucida Grande"/>
              <a:buChar char="–"/>
              <a:defRPr/>
            </a:pPr>
            <a:r>
              <a:rPr lang="en-US" altLang="en-US" sz="2000" b="1" dirty="0"/>
              <a:t>An isoelectronic series (10 electrons)</a:t>
            </a:r>
          </a:p>
          <a:p>
            <a:pPr>
              <a:spcBef>
                <a:spcPts val="1000"/>
              </a:spcBef>
              <a:buFont typeface="Arial"/>
              <a:buChar char="•"/>
              <a:defRPr/>
            </a:pPr>
            <a:r>
              <a:rPr lang="en-US" altLang="en-US" sz="2000" dirty="0"/>
              <a:t>Note increasing nuclear charge with decreasing ionic radius as atomic number </a:t>
            </a:r>
            <a:r>
              <a:rPr lang="en-US" altLang="en-US" sz="2000" dirty="0" smtClean="0"/>
              <a:t>increases</a:t>
            </a:r>
            <a:endParaRPr lang="en-US" altLang="en-US" sz="2000" dirty="0"/>
          </a:p>
        </p:txBody>
      </p:sp>
      <p:sp>
        <p:nvSpPr>
          <p:cNvPr id="39940" name="Content Placeholder 3"/>
          <p:cNvSpPr>
            <a:spLocks noGrp="1"/>
          </p:cNvSpPr>
          <p:nvPr>
            <p:ph idx="13"/>
          </p:nvPr>
        </p:nvSpPr>
        <p:spPr>
          <a:xfrm>
            <a:off x="2933700" y="3602038"/>
            <a:ext cx="3276600" cy="327025"/>
          </a:xfrm>
        </p:spPr>
        <p:txBody>
          <a:bodyPr/>
          <a:lstStyle/>
          <a:p>
            <a:pPr marL="0" indent="0">
              <a:buFontTx/>
              <a:buNone/>
            </a:pPr>
            <a:r>
              <a:rPr lang="en-IN" altLang="en-US" sz="2000" smtClean="0"/>
              <a:t>Increasing nuclear charge →</a:t>
            </a:r>
          </a:p>
        </p:txBody>
      </p:sp>
      <p:pic>
        <p:nvPicPr>
          <p:cNvPr id="39941" name="Picture 7" descr="A table. The table has 3 rows and 5 unlabeled columns. The columns have an increasing nuclear charge and a decreasing ionic radius from left to right. The column entries are as follows. Column 1. 8 protons, 10 electrons. O, 2 minus. 1.26 angstroms. Column 2. 9 protons, 10 electrons. F, minus. 1.19 angstroms. Column 3. 11 protons, 10 electrons. N ay, plus. 1.16 angstroms. Column 4. 12 protons, 10 electrons. Mg, 2 plus. 0.86 angstrom. Column 5. 13 protons, 10 electrons. Ay l, 3 plus. 0.68 angstro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0663"/>
            <a:ext cx="8312150"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Content Placeholder 4"/>
          <p:cNvSpPr>
            <a:spLocks noGrp="1"/>
          </p:cNvSpPr>
          <p:nvPr>
            <p:ph idx="14"/>
          </p:nvPr>
        </p:nvSpPr>
        <p:spPr>
          <a:xfrm>
            <a:off x="3001963" y="5756275"/>
            <a:ext cx="3124200" cy="304800"/>
          </a:xfrm>
        </p:spPr>
        <p:txBody>
          <a:bodyPr/>
          <a:lstStyle/>
          <a:p>
            <a:pPr marL="0" indent="0">
              <a:buFontTx/>
              <a:buNone/>
            </a:pPr>
            <a:r>
              <a:rPr lang="en-IN" altLang="en-US" sz="2000" smtClean="0"/>
              <a:t>Decreasing ionic radius →</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Ionization Energy (</a:t>
            </a:r>
            <a:r>
              <a:rPr lang="en-US" altLang="en-US" i="1" smtClean="0"/>
              <a:t>I</a:t>
            </a:r>
            <a:r>
              <a:rPr lang="en-US" altLang="en-US" smtClean="0"/>
              <a:t>)</a:t>
            </a:r>
            <a:endParaRPr lang="en-IN" altLang="en-US" smtClean="0"/>
          </a:p>
        </p:txBody>
      </p:sp>
      <p:sp>
        <p:nvSpPr>
          <p:cNvPr id="40963" name="Content Placeholder 2"/>
          <p:cNvSpPr>
            <a:spLocks noGrp="1"/>
          </p:cNvSpPr>
          <p:nvPr>
            <p:ph idx="1"/>
          </p:nvPr>
        </p:nvSpPr>
        <p:spPr/>
        <p:txBody>
          <a:bodyPr/>
          <a:lstStyle/>
          <a:p>
            <a:r>
              <a:rPr lang="en-US" altLang="en-US" sz="2600" smtClean="0"/>
              <a:t>The </a:t>
            </a:r>
            <a:r>
              <a:rPr lang="en-US" altLang="en-US" sz="2600" b="1" smtClean="0"/>
              <a:t>ionization energy</a:t>
            </a:r>
            <a:r>
              <a:rPr lang="en-US" altLang="en-US" sz="2600" smtClean="0"/>
              <a:t> is the minimum energy required to remove an electron from the ground state of a gaseous atom or ion.</a:t>
            </a:r>
          </a:p>
          <a:p>
            <a:pPr lvl="1">
              <a:buFont typeface="Lucida Grande"/>
              <a:buChar char="–"/>
            </a:pPr>
            <a:r>
              <a:rPr lang="en-US" altLang="en-US" sz="2600" smtClean="0"/>
              <a:t>The first ionization energy is that energy required to remove the first electron.</a:t>
            </a:r>
          </a:p>
          <a:p>
            <a:pPr lvl="1">
              <a:buFont typeface="Lucida Grande"/>
              <a:buChar char="–"/>
            </a:pPr>
            <a:r>
              <a:rPr lang="en-US" altLang="en-US" sz="2600" smtClean="0"/>
              <a:t>The second ionization energy is that energy required to remove the second electron.</a:t>
            </a:r>
          </a:p>
          <a:p>
            <a:r>
              <a:rPr lang="en-US" altLang="en-US" sz="2600" smtClean="0"/>
              <a:t>Note: The higher the ionization energy, the more difficult it is to remove an electron!</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Ionization Energy</a:t>
            </a:r>
            <a:endParaRPr lang="en-IN" altLang="en-US" smtClean="0"/>
          </a:p>
        </p:txBody>
      </p:sp>
      <p:sp>
        <p:nvSpPr>
          <p:cNvPr id="3" name="Content Placeholder 2"/>
          <p:cNvSpPr>
            <a:spLocks noGrp="1"/>
          </p:cNvSpPr>
          <p:nvPr>
            <p:ph idx="1"/>
          </p:nvPr>
        </p:nvSpPr>
        <p:spPr>
          <a:xfrm>
            <a:off x="457200" y="1600200"/>
            <a:ext cx="8229600" cy="2971800"/>
          </a:xfrm>
        </p:spPr>
        <p:txBody>
          <a:bodyPr/>
          <a:lstStyle/>
          <a:p>
            <a:pPr>
              <a:defRPr/>
            </a:pPr>
            <a:r>
              <a:rPr lang="en-US" altLang="en-US" sz="2400" dirty="0"/>
              <a:t>It requires more energy to remove each successive electron.</a:t>
            </a:r>
          </a:p>
          <a:p>
            <a:pPr>
              <a:defRPr/>
            </a:pPr>
            <a:r>
              <a:rPr lang="en-US" altLang="en-US" sz="2400" dirty="0"/>
              <a:t>When all valence electrons have been removed, it takes a great deal more energy to remove the next electron (a core electron</a:t>
            </a:r>
            <a:r>
              <a:rPr lang="en-US" altLang="en-US" sz="2400" dirty="0" smtClean="0"/>
              <a:t>).</a:t>
            </a:r>
          </a:p>
          <a:p>
            <a:pPr marL="0" indent="0">
              <a:buFontTx/>
              <a:buNone/>
              <a:defRPr/>
            </a:pPr>
            <a:r>
              <a:rPr lang="en-IN" sz="2200" b="1" dirty="0"/>
              <a:t>Table 7.2 </a:t>
            </a:r>
            <a:r>
              <a:rPr lang="en-IN" sz="2200" dirty="0"/>
              <a:t>Successive Values of Ionization Energies, </a:t>
            </a:r>
            <a:r>
              <a:rPr lang="en-IN" sz="2200" i="1" dirty="0"/>
              <a:t>I</a:t>
            </a:r>
            <a:r>
              <a:rPr lang="en-IN" sz="2200" dirty="0"/>
              <a:t>, for the Elements Sodium through Argon (</a:t>
            </a:r>
            <a:r>
              <a:rPr lang="en-IN" sz="2200" dirty="0" smtClean="0"/>
              <a:t>kJ/m</a:t>
            </a:r>
            <a:r>
              <a:rPr lang="en-IN" sz="100" dirty="0" smtClean="0"/>
              <a:t> </a:t>
            </a:r>
            <a:r>
              <a:rPr lang="en-IN" sz="2200" dirty="0" smtClean="0"/>
              <a:t>o</a:t>
            </a:r>
            <a:r>
              <a:rPr lang="en-IN" sz="100" dirty="0" smtClean="0"/>
              <a:t> </a:t>
            </a:r>
            <a:r>
              <a:rPr lang="en-IN" sz="2200" dirty="0" smtClean="0"/>
              <a:t>l</a:t>
            </a:r>
            <a:r>
              <a:rPr lang="en-IN" sz="2200" dirty="0"/>
              <a:t>)</a:t>
            </a:r>
            <a:endParaRPr lang="en-US" altLang="en-US" sz="2200" dirty="0"/>
          </a:p>
        </p:txBody>
      </p:sp>
      <p:pic>
        <p:nvPicPr>
          <p:cNvPr id="41988" name="Picture 3" descr="A table. The table has 8 rows and 8 columns. The columns have the following headings from left to right. Element, I sub 1, I sub 2, I sub 3, I sub 4, I sub 5, I sub 6, and I sub 7. The last value for each element represents inner shell electrons. The row entries are as follows. Row 1. Element, N ay. I sub 1, 496. I sub 2, 4562. Row 2. Element, M g. I sub 1, 738. I sub 2, 1451. I sub 3, 7733. Row 3. Element, Ay l. I sub 1, 578. I sub 2, 1817. I sub 3, 2745. I sub 4, 11,577. Row 4. Element, S I. I sub 1, 786. I sub 2, 1577. I sub 3, 3232. I sub 4, 4356. I sub 5, 16,091. Row 5. Element, P. I sub 1, 1012. I sub 2, 1907. I sub 3, 2914. I sub 4, 4964. I sub 5, 6274. I sub 6, 21,267. Row 6. Element, S. I sub 1, 1000. I sub 2, 2252. I sub 3, 3357. I sub 4, 4556. I sub 5, 7004. I sub 6, 8496. I sub 7, 27,107. Row 7. Element, C l. I sub 1, 1251. I sub 2, 2298. I sub 3, 3822. I sub 4, 5159. I sub 5, 6542. I sub 6, 9362. I sub 7, 11,018. Row 8. Element, Ay r. I sub 1, 1521. I sub 2, 2666. I sub 3, 3931. I sub 4, 5771. I sub 5, 7238. I sub 6, 8781. I sub 7, 11,99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4667250"/>
            <a:ext cx="698817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15900"/>
            <a:ext cx="7696200" cy="1096963"/>
          </a:xfrm>
        </p:spPr>
        <p:txBody>
          <a:bodyPr/>
          <a:lstStyle/>
          <a:p>
            <a:r>
              <a:rPr lang="en-US" altLang="en-US" smtClean="0"/>
              <a:t>Periodic Trends in First Ionization Energy (</a:t>
            </a:r>
            <a:r>
              <a:rPr lang="en-US" altLang="en-US" i="1" smtClean="0"/>
              <a:t>I</a:t>
            </a:r>
            <a:r>
              <a:rPr lang="en-US" altLang="en-US" baseline="-25000" smtClean="0"/>
              <a:t>1</a:t>
            </a:r>
            <a:r>
              <a:rPr lang="en-US" altLang="en-US" smtClean="0"/>
              <a:t>)</a:t>
            </a:r>
            <a:endParaRPr lang="en-IN" altLang="en-US" smtClean="0"/>
          </a:p>
        </p:txBody>
      </p:sp>
      <p:sp>
        <p:nvSpPr>
          <p:cNvPr id="43011" name="Content Placeholder 2"/>
          <p:cNvSpPr>
            <a:spLocks noGrp="1"/>
          </p:cNvSpPr>
          <p:nvPr>
            <p:ph idx="1"/>
          </p:nvPr>
        </p:nvSpPr>
        <p:spPr/>
        <p:txBody>
          <a:bodyPr/>
          <a:lstStyle/>
          <a:p>
            <a:pPr marL="514350" indent="-514350">
              <a:buFontTx/>
              <a:buAutoNum type="arabicParenR"/>
            </a:pPr>
            <a:r>
              <a:rPr lang="en-US" altLang="en-US" sz="2600" smtClean="0"/>
              <a:t> </a:t>
            </a:r>
            <a:r>
              <a:rPr lang="en-US" altLang="en-US" sz="2600" i="1" smtClean="0"/>
              <a:t>I</a:t>
            </a:r>
            <a:r>
              <a:rPr lang="en-US" altLang="en-US" sz="2600" baseline="-25000" smtClean="0"/>
              <a:t>1</a:t>
            </a:r>
            <a:r>
              <a:rPr lang="en-US" altLang="en-US" sz="2600" smtClean="0"/>
              <a:t> generally increases across a period.</a:t>
            </a:r>
          </a:p>
          <a:p>
            <a:pPr marL="514350" indent="-514350">
              <a:buFontTx/>
              <a:buAutoNum type="arabicParenR"/>
            </a:pPr>
            <a:r>
              <a:rPr lang="en-US" altLang="en-US" sz="2600" smtClean="0"/>
              <a:t> </a:t>
            </a:r>
            <a:r>
              <a:rPr lang="en-US" altLang="en-US" sz="2600" i="1" smtClean="0"/>
              <a:t>I</a:t>
            </a:r>
            <a:r>
              <a:rPr lang="en-US" altLang="en-US" sz="2600" baseline="-25000" smtClean="0"/>
              <a:t>1</a:t>
            </a:r>
            <a:r>
              <a:rPr lang="en-US" altLang="en-US" sz="2600" smtClean="0"/>
              <a:t> generally decreases down a group.</a:t>
            </a:r>
          </a:p>
          <a:p>
            <a:pPr marL="514350" indent="-514350">
              <a:buFontTx/>
              <a:buAutoNum type="arabicParenR"/>
            </a:pPr>
            <a:r>
              <a:rPr lang="en-US" altLang="en-US" sz="2600" smtClean="0"/>
              <a:t>The </a:t>
            </a:r>
            <a:r>
              <a:rPr lang="en-US" altLang="en-US" sz="2600" i="1" smtClean="0"/>
              <a:t>s</a:t>
            </a:r>
            <a:r>
              <a:rPr lang="en-US" altLang="en-US" sz="2600" smtClean="0"/>
              <a:t>- and </a:t>
            </a:r>
            <a:r>
              <a:rPr lang="en-US" altLang="en-US" sz="2600" i="1" smtClean="0"/>
              <a:t>p</a:t>
            </a:r>
            <a:r>
              <a:rPr lang="en-US" altLang="en-US" sz="2600" smtClean="0"/>
              <a:t>-block elements show a larger range of values for </a:t>
            </a:r>
            <a:r>
              <a:rPr lang="en-US" altLang="en-US" sz="2600" i="1" smtClean="0"/>
              <a:t>I</a:t>
            </a:r>
            <a:r>
              <a:rPr lang="en-US" altLang="en-US" sz="2600" baseline="-25000" smtClean="0"/>
              <a:t>1</a:t>
            </a:r>
            <a:r>
              <a:rPr lang="en-US" altLang="en-US" sz="2600" smtClean="0"/>
              <a:t>. (The </a:t>
            </a:r>
            <a:r>
              <a:rPr lang="en-US" altLang="en-US" sz="2600" i="1" smtClean="0"/>
              <a:t>d</a:t>
            </a:r>
            <a:r>
              <a:rPr lang="en-US" altLang="en-US" sz="2600" smtClean="0"/>
              <a:t>-block generally increases slowly across the period; the </a:t>
            </a:r>
            <a:r>
              <a:rPr lang="en-US" altLang="en-US" sz="2600" i="1" smtClean="0"/>
              <a:t>f</a:t>
            </a:r>
            <a:r>
              <a:rPr lang="en-US" altLang="en-US" sz="2600" smtClean="0"/>
              <a:t>-block elements show only small variations.)</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IN" altLang="en-US" sz="4000" smtClean="0"/>
              <a:t>Factors That Influence Ionization Energy</a:t>
            </a:r>
          </a:p>
        </p:txBody>
      </p:sp>
      <p:sp>
        <p:nvSpPr>
          <p:cNvPr id="44035" name="Content Placeholder 2"/>
          <p:cNvSpPr>
            <a:spLocks noGrp="1"/>
          </p:cNvSpPr>
          <p:nvPr>
            <p:ph idx="1"/>
          </p:nvPr>
        </p:nvSpPr>
        <p:spPr>
          <a:xfrm>
            <a:off x="457200" y="1727200"/>
            <a:ext cx="8229600" cy="1447800"/>
          </a:xfrm>
        </p:spPr>
        <p:txBody>
          <a:bodyPr/>
          <a:lstStyle/>
          <a:p>
            <a:r>
              <a:rPr lang="en-US" altLang="en-US" sz="2600" smtClean="0"/>
              <a:t>Smaller atoms have higher </a:t>
            </a:r>
            <a:r>
              <a:rPr lang="en-US" altLang="en-US" sz="2600" i="1" smtClean="0"/>
              <a:t>I</a:t>
            </a:r>
            <a:r>
              <a:rPr lang="en-US" altLang="en-US" sz="2600" smtClean="0"/>
              <a:t> values.</a:t>
            </a:r>
          </a:p>
          <a:p>
            <a:r>
              <a:rPr lang="en-US" altLang="en-US" sz="2600" i="1" smtClean="0"/>
              <a:t>I</a:t>
            </a:r>
            <a:r>
              <a:rPr lang="en-US" altLang="en-US" sz="2600" smtClean="0"/>
              <a:t> values depend on effective nuclear charge and average distance of the electron from the nucleus.</a:t>
            </a:r>
          </a:p>
        </p:txBody>
      </p:sp>
      <p:pic>
        <p:nvPicPr>
          <p:cNvPr id="4" name="Picture 3" descr="A periodic table shows that ionization energy increases moving up the columns and right across the rows. Of those shown, Helium has the largest ionization energy and Cesium has the lowest.  Hydrogen is much higher than other group 1 elements.  The ionization energy of polonium is 812, Iodine is 1008, and Radon is 1037. "/>
          <p:cNvPicPr>
            <a:picLocks noChangeAspect="1" noChangeArrowheads="1"/>
          </p:cNvPicPr>
          <p:nvPr/>
        </p:nvPicPr>
        <p:blipFill>
          <a:blip r:embed="rId2"/>
          <a:srcRect/>
          <a:stretch>
            <a:fillRect/>
          </a:stretch>
        </p:blipFill>
        <p:spPr bwMode="auto">
          <a:xfrm>
            <a:off x="1900238" y="3175000"/>
            <a:ext cx="5343525" cy="31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 y="228600"/>
            <a:ext cx="88392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algn="ctr"/>
            <a:r>
              <a:rPr lang="en-US" altLang="en-US" sz="3200" b="1"/>
              <a:t>A few principles to consider:</a:t>
            </a:r>
          </a:p>
          <a:p>
            <a:pPr lvl="2" algn="ctr"/>
            <a:endParaRPr lang="en-US" altLang="en-US" sz="1400" b="1">
              <a:solidFill>
                <a:srgbClr val="008000"/>
              </a:solidFill>
            </a:endParaRPr>
          </a:p>
          <a:p>
            <a:pPr lvl="2"/>
            <a:r>
              <a:rPr lang="en-US" altLang="en-US" sz="3200" b="1">
                <a:solidFill>
                  <a:srgbClr val="008000"/>
                </a:solidFill>
              </a:rPr>
              <a:t>Aufbau Principle:</a:t>
            </a:r>
            <a:r>
              <a:rPr lang="en-US" altLang="en-US" sz="3200" b="1">
                <a:solidFill>
                  <a:srgbClr val="990033"/>
                </a:solidFill>
              </a:rPr>
              <a:t> </a:t>
            </a:r>
            <a:r>
              <a:rPr lang="en-US" altLang="en-US" sz="2800" b="1"/>
              <a:t>The procedure for arriving at the ground-state electron configurations of atoms and molecules in order of increasing atomic number.  To proceed from one atom to the next, we add a proton and some neutrons to the nucleus and then describe the orbital into which the added electron goes.</a:t>
            </a:r>
          </a:p>
          <a:p>
            <a:endParaRPr lang="en-US" altLang="en-US" sz="1400" b="1">
              <a:solidFill>
                <a:srgbClr val="008000"/>
              </a:solidFill>
            </a:endParaRPr>
          </a:p>
          <a:p>
            <a:r>
              <a:rPr lang="en-US" altLang="en-US" sz="3200" b="1">
                <a:solidFill>
                  <a:srgbClr val="008000"/>
                </a:solidFill>
              </a:rPr>
              <a:t>Hund’s Rule:</a:t>
            </a:r>
            <a:r>
              <a:rPr lang="en-US" altLang="en-US" sz="3200" b="1">
                <a:solidFill>
                  <a:srgbClr val="000066"/>
                </a:solidFill>
              </a:rPr>
              <a:t> </a:t>
            </a:r>
            <a:r>
              <a:rPr lang="en-US" altLang="en-US" sz="2800" b="1"/>
              <a:t>Whenever orbitals of equal energy (degenerate) are available, electrons occupy these orbitals singly before pairing begins.</a:t>
            </a:r>
          </a:p>
          <a:p>
            <a:endParaRPr lang="en-US" altLang="en-US" sz="1600" b="1">
              <a:solidFill>
                <a:srgbClr val="008000"/>
              </a:solidFill>
            </a:endParaRPr>
          </a:p>
          <a:p>
            <a:r>
              <a:rPr lang="en-US" altLang="en-US" sz="3200" b="1">
                <a:solidFill>
                  <a:srgbClr val="008000"/>
                </a:solidFill>
                <a:hlinkClick r:id="rId3" action="ppaction://hlinksldjump"/>
              </a:rPr>
              <a:t>Core vs. Valence electrons:</a:t>
            </a:r>
            <a:r>
              <a:rPr lang="en-US" altLang="en-US" sz="3200" b="1">
                <a:solidFill>
                  <a:srgbClr val="990033"/>
                </a:solidFill>
                <a:hlinkClick r:id="rId3" action="ppaction://hlinksldjump"/>
              </a:rPr>
              <a:t> </a:t>
            </a:r>
            <a:r>
              <a:rPr lang="en-US" altLang="en-US" sz="2800" b="1"/>
              <a:t>inner vs. outermost electrons (latter contained within outermost shell)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Electron Affinity</a:t>
            </a:r>
            <a:endParaRPr lang="en-IN" altLang="en-US" smtClean="0"/>
          </a:p>
        </p:txBody>
      </p:sp>
      <p:sp>
        <p:nvSpPr>
          <p:cNvPr id="45059" name="Content Placeholder 2"/>
          <p:cNvSpPr>
            <a:spLocks noGrp="1"/>
          </p:cNvSpPr>
          <p:nvPr>
            <p:ph idx="1"/>
          </p:nvPr>
        </p:nvSpPr>
        <p:spPr>
          <a:xfrm>
            <a:off x="457200" y="1600200"/>
            <a:ext cx="8229600" cy="838200"/>
          </a:xfrm>
        </p:spPr>
        <p:txBody>
          <a:bodyPr/>
          <a:lstStyle/>
          <a:p>
            <a:r>
              <a:rPr lang="en-US" altLang="en-US" sz="2600" b="1" smtClean="0"/>
              <a:t>Electron affinity</a:t>
            </a:r>
            <a:r>
              <a:rPr lang="en-US" altLang="en-US" sz="2600" smtClean="0"/>
              <a:t> is the energy change accompanying the addition of an electron to a gaseous atom:</a:t>
            </a:r>
          </a:p>
        </p:txBody>
      </p:sp>
      <p:graphicFrame>
        <p:nvGraphicFramePr>
          <p:cNvPr id="45060" name="Object 4" descr="C l plus e, minus, yields C l, minus"/>
          <p:cNvGraphicFramePr>
            <a:graphicFrameLocks noChangeAspect="1"/>
          </p:cNvGraphicFramePr>
          <p:nvPr/>
        </p:nvGraphicFramePr>
        <p:xfrm>
          <a:off x="3484563" y="2605088"/>
          <a:ext cx="2174875" cy="463550"/>
        </p:xfrm>
        <a:graphic>
          <a:graphicData uri="http://schemas.openxmlformats.org/presentationml/2006/ole">
            <mc:AlternateContent xmlns:mc="http://schemas.openxmlformats.org/markup-compatibility/2006">
              <mc:Choice xmlns:v="urn:schemas-microsoft-com:vml" Requires="v">
                <p:oleObj spid="_x0000_s45063" name="Equation" r:id="rId3" imgW="952200" imgH="203040" progId="Equation.DSMT4">
                  <p:embed/>
                </p:oleObj>
              </mc:Choice>
              <mc:Fallback>
                <p:oleObj name="Equation" r:id="rId3" imgW="952200" imgH="203040" progId="Equation.DSMT4">
                  <p:embed/>
                  <p:pic>
                    <p:nvPicPr>
                      <p:cNvPr id="0" name="Object 4" descr="C l plus e, minus, yields C l, min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4563" y="2605088"/>
                        <a:ext cx="21748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1" name="Content Placeholder 3"/>
          <p:cNvSpPr>
            <a:spLocks noGrp="1"/>
          </p:cNvSpPr>
          <p:nvPr>
            <p:ph idx="13"/>
          </p:nvPr>
        </p:nvSpPr>
        <p:spPr>
          <a:xfrm>
            <a:off x="457200" y="3241675"/>
            <a:ext cx="8229600" cy="838200"/>
          </a:xfrm>
        </p:spPr>
        <p:txBody>
          <a:bodyPr/>
          <a:lstStyle/>
          <a:p>
            <a:r>
              <a:rPr lang="en-US" altLang="en-US" sz="2600" smtClean="0">
                <a:cs typeface="Arial" panose="020B0604020202020204" pitchFamily="34" charset="0"/>
                <a:sym typeface="Symbol" panose="05050102010706020507" pitchFamily="18" charset="2"/>
              </a:rPr>
              <a:t>It is typically </a:t>
            </a:r>
            <a:r>
              <a:rPr lang="en-US" altLang="en-US" sz="2600" b="1" smtClean="0">
                <a:cs typeface="Arial" panose="020B0604020202020204" pitchFamily="34" charset="0"/>
                <a:sym typeface="Symbol" panose="05050102010706020507" pitchFamily="18" charset="2"/>
              </a:rPr>
              <a:t>exothermic</a:t>
            </a:r>
            <a:r>
              <a:rPr lang="en-US" altLang="en-US" sz="2600" smtClean="0">
                <a:cs typeface="Arial" panose="020B0604020202020204" pitchFamily="34" charset="0"/>
                <a:sym typeface="Symbol" panose="05050102010706020507" pitchFamily="18" charset="2"/>
              </a:rPr>
              <a:t>, so, for most elements, it is negative!</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36525" y="193675"/>
            <a:ext cx="9007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6600"/>
                </a:solidFill>
              </a:rPr>
              <a:t>3.	Electron Affinity – energy released when an electron is added to gaseous atom</a:t>
            </a:r>
            <a:endParaRPr lang="en-US" altLang="en-US" b="1"/>
          </a:p>
        </p:txBody>
      </p:sp>
      <p:pic>
        <p:nvPicPr>
          <p:cNvPr id="460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32225"/>
            <a:ext cx="47021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525" y="4154488"/>
            <a:ext cx="3805238"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p:cNvPicPr>
            <a:picLocks noChangeAspect="1"/>
          </p:cNvPicPr>
          <p:nvPr/>
        </p:nvPicPr>
        <p:blipFill>
          <a:blip r:embed="rId5">
            <a:extLst>
              <a:ext uri="{28A0092B-C50C-407E-A947-70E740481C1C}">
                <a14:useLocalDpi xmlns:a14="http://schemas.microsoft.com/office/drawing/2010/main" val="0"/>
              </a:ext>
            </a:extLst>
          </a:blip>
          <a:srcRect b="14687"/>
          <a:stretch>
            <a:fillRect/>
          </a:stretch>
        </p:blipFill>
        <p:spPr bwMode="auto">
          <a:xfrm>
            <a:off x="838200" y="1122363"/>
            <a:ext cx="71628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General Trend in Electron Affinity</a:t>
            </a:r>
            <a:endParaRPr lang="en-IN" altLang="en-US" smtClean="0"/>
          </a:p>
        </p:txBody>
      </p:sp>
      <p:sp>
        <p:nvSpPr>
          <p:cNvPr id="3" name="Content Placeholder 2"/>
          <p:cNvSpPr>
            <a:spLocks noGrp="1"/>
          </p:cNvSpPr>
          <p:nvPr>
            <p:ph idx="1"/>
          </p:nvPr>
        </p:nvSpPr>
        <p:spPr>
          <a:xfrm>
            <a:off x="457200" y="1600200"/>
            <a:ext cx="3733800" cy="3733800"/>
          </a:xfrm>
        </p:spPr>
        <p:txBody>
          <a:bodyPr/>
          <a:lstStyle/>
          <a:p>
            <a:pPr>
              <a:defRPr/>
            </a:pPr>
            <a:r>
              <a:rPr lang="en-US" altLang="en-US" sz="1800" dirty="0">
                <a:cs typeface="Arial" charset="0"/>
                <a:sym typeface="Symbol" pitchFamily="18" charset="2"/>
              </a:rPr>
              <a:t>Not much change in a group.</a:t>
            </a:r>
          </a:p>
          <a:p>
            <a:pPr>
              <a:defRPr/>
            </a:pPr>
            <a:r>
              <a:rPr lang="en-US" altLang="en-US" sz="1800" dirty="0">
                <a:cs typeface="Arial" charset="0"/>
                <a:sym typeface="Symbol" pitchFamily="18" charset="2"/>
              </a:rPr>
              <a:t>Across a period, it generally </a:t>
            </a:r>
            <a:r>
              <a:rPr lang="en-US" altLang="en-US" sz="1800" dirty="0" smtClean="0">
                <a:cs typeface="Arial" charset="0"/>
                <a:sym typeface="Symbol" pitchFamily="18" charset="2"/>
              </a:rPr>
              <a:t>increases. </a:t>
            </a:r>
            <a:r>
              <a:rPr lang="en-US" altLang="en-US" sz="1800" b="1" dirty="0" smtClean="0">
                <a:cs typeface="Arial" charset="0"/>
                <a:sym typeface="Symbol" pitchFamily="18" charset="2"/>
              </a:rPr>
              <a:t>Three</a:t>
            </a:r>
            <a:r>
              <a:rPr lang="en-US" altLang="en-US" sz="1800" dirty="0" smtClean="0">
                <a:cs typeface="Arial" charset="0"/>
                <a:sym typeface="Symbol" pitchFamily="18" charset="2"/>
              </a:rPr>
              <a:t> </a:t>
            </a:r>
            <a:r>
              <a:rPr lang="en-US" altLang="en-US" sz="1800" dirty="0">
                <a:cs typeface="Arial" charset="0"/>
                <a:sym typeface="Symbol" pitchFamily="18" charset="2"/>
              </a:rPr>
              <a:t>notable exceptions include the following:</a:t>
            </a:r>
          </a:p>
          <a:p>
            <a:pPr marL="720725" lvl="1" indent="-320675">
              <a:buFont typeface="+mj-lt"/>
              <a:buAutoNum type="arabicParenR"/>
              <a:defRPr/>
            </a:pPr>
            <a:r>
              <a:rPr lang="en-US" altLang="en-US" sz="1800" dirty="0">
                <a:cs typeface="Arial" charset="0"/>
                <a:sym typeface="Symbol" pitchFamily="18" charset="2"/>
              </a:rPr>
              <a:t>Group 2A: </a:t>
            </a:r>
            <a:r>
              <a:rPr lang="en-US" altLang="en-US" sz="1800" i="1" dirty="0">
                <a:cs typeface="Arial" charset="0"/>
                <a:sym typeface="Symbol" pitchFamily="18" charset="2"/>
              </a:rPr>
              <a:t>s</a:t>
            </a:r>
            <a:r>
              <a:rPr lang="en-US" altLang="en-US" sz="1800" dirty="0">
                <a:cs typeface="Arial" charset="0"/>
                <a:sym typeface="Symbol" pitchFamily="18" charset="2"/>
              </a:rPr>
              <a:t> sublevel is full!</a:t>
            </a:r>
          </a:p>
          <a:p>
            <a:pPr marL="720725" lvl="1" indent="-320675">
              <a:buFont typeface="+mj-lt"/>
              <a:buAutoNum type="arabicParenR"/>
              <a:defRPr/>
            </a:pPr>
            <a:r>
              <a:rPr lang="en-US" altLang="en-US" sz="1800" dirty="0">
                <a:cs typeface="Arial" charset="0"/>
                <a:sym typeface="Symbol" pitchFamily="18" charset="2"/>
              </a:rPr>
              <a:t>Group 5A: </a:t>
            </a:r>
            <a:r>
              <a:rPr lang="en-US" altLang="en-US" sz="1800" i="1" dirty="0">
                <a:cs typeface="Arial" charset="0"/>
                <a:sym typeface="Symbol" pitchFamily="18" charset="2"/>
              </a:rPr>
              <a:t>p</a:t>
            </a:r>
            <a:r>
              <a:rPr lang="en-US" altLang="en-US" sz="1800" dirty="0">
                <a:cs typeface="Arial" charset="0"/>
                <a:sym typeface="Symbol" pitchFamily="18" charset="2"/>
              </a:rPr>
              <a:t> sublevel is </a:t>
            </a:r>
            <a:r>
              <a:rPr lang="en-US" altLang="en-US" sz="1800" dirty="0" smtClean="0">
                <a:cs typeface="Arial" charset="0"/>
                <a:sym typeface="Symbol" pitchFamily="18" charset="2"/>
              </a:rPr>
              <a:t>half-full</a:t>
            </a:r>
            <a:r>
              <a:rPr lang="en-US" altLang="en-US" sz="1800" dirty="0">
                <a:cs typeface="Arial" charset="0"/>
                <a:sym typeface="Symbol" pitchFamily="18" charset="2"/>
              </a:rPr>
              <a:t>!</a:t>
            </a:r>
          </a:p>
          <a:p>
            <a:pPr marL="720725" lvl="1" indent="-320675">
              <a:buFont typeface="+mj-lt"/>
              <a:buAutoNum type="arabicParenR"/>
              <a:defRPr/>
            </a:pPr>
            <a:r>
              <a:rPr lang="en-US" altLang="en-US" sz="1800" dirty="0">
                <a:cs typeface="Arial" charset="0"/>
                <a:sym typeface="Symbol" pitchFamily="18" charset="2"/>
              </a:rPr>
              <a:t>Group 8A: </a:t>
            </a:r>
            <a:r>
              <a:rPr lang="en-US" altLang="en-US" sz="1800" i="1" dirty="0">
                <a:cs typeface="Arial" charset="0"/>
                <a:sym typeface="Symbol" pitchFamily="18" charset="2"/>
              </a:rPr>
              <a:t>p</a:t>
            </a:r>
            <a:r>
              <a:rPr lang="en-US" altLang="en-US" sz="1800" dirty="0">
                <a:cs typeface="Arial" charset="0"/>
                <a:sym typeface="Symbol" pitchFamily="18" charset="2"/>
              </a:rPr>
              <a:t> sublevel is </a:t>
            </a:r>
            <a:r>
              <a:rPr lang="en-US" altLang="en-US" sz="1800" dirty="0" smtClean="0">
                <a:cs typeface="Arial" charset="0"/>
                <a:sym typeface="Symbol" pitchFamily="18" charset="2"/>
              </a:rPr>
              <a:t>full!</a:t>
            </a:r>
          </a:p>
          <a:p>
            <a:pPr marL="400050" lvl="1" indent="0">
              <a:buFontTx/>
              <a:buNone/>
              <a:defRPr/>
            </a:pPr>
            <a:r>
              <a:rPr lang="en-US" altLang="en-US" sz="1800" dirty="0" smtClean="0">
                <a:cs typeface="Arial" charset="0"/>
                <a:sym typeface="Symbol" pitchFamily="18" charset="2"/>
              </a:rPr>
              <a:t>*</a:t>
            </a:r>
            <a:r>
              <a:rPr lang="en-US" altLang="en-US" sz="1800" dirty="0">
                <a:cs typeface="Arial" charset="0"/>
                <a:sym typeface="Symbol" pitchFamily="18" charset="2"/>
              </a:rPr>
              <a:t>Note: The electron affinity for many of </a:t>
            </a:r>
            <a:r>
              <a:rPr lang="en-US" altLang="en-US" sz="1800" dirty="0" smtClean="0">
                <a:cs typeface="Arial" charset="0"/>
                <a:sym typeface="Symbol" pitchFamily="18" charset="2"/>
              </a:rPr>
              <a:t>these elements is</a:t>
            </a:r>
            <a:endParaRPr lang="en-US" sz="1800" dirty="0"/>
          </a:p>
        </p:txBody>
      </p:sp>
      <p:sp>
        <p:nvSpPr>
          <p:cNvPr id="47108" name="Content Placeholder 4"/>
          <p:cNvSpPr>
            <a:spLocks noGrp="1"/>
          </p:cNvSpPr>
          <p:nvPr>
            <p:ph idx="13"/>
          </p:nvPr>
        </p:nvSpPr>
        <p:spPr>
          <a:xfrm>
            <a:off x="838200" y="4876800"/>
            <a:ext cx="990600" cy="304800"/>
          </a:xfrm>
        </p:spPr>
        <p:txBody>
          <a:bodyPr/>
          <a:lstStyle/>
          <a:p>
            <a:pPr marL="0" indent="0">
              <a:buFontTx/>
              <a:buNone/>
            </a:pPr>
            <a:r>
              <a:rPr lang="en-US" altLang="en-US" sz="1800" b="1" smtClean="0">
                <a:cs typeface="Arial" panose="020B0604020202020204" pitchFamily="34" charset="0"/>
                <a:sym typeface="Symbol" panose="05050102010706020507" pitchFamily="18" charset="2"/>
              </a:rPr>
              <a:t>positive</a:t>
            </a:r>
            <a:endParaRPr lang="en-IN" altLang="en-US" sz="1800" smtClean="0"/>
          </a:p>
        </p:txBody>
      </p:sp>
      <p:graphicFrame>
        <p:nvGraphicFramePr>
          <p:cNvPr id="47109" name="Object 5" descr="(X, minus is unstable)"/>
          <p:cNvGraphicFramePr>
            <a:graphicFrameLocks noChangeAspect="1"/>
          </p:cNvGraphicFramePr>
          <p:nvPr/>
        </p:nvGraphicFramePr>
        <p:xfrm>
          <a:off x="1731963" y="4848225"/>
          <a:ext cx="1593850" cy="333375"/>
        </p:xfrm>
        <a:graphic>
          <a:graphicData uri="http://schemas.openxmlformats.org/presentationml/2006/ole">
            <mc:AlternateContent xmlns:mc="http://schemas.openxmlformats.org/markup-compatibility/2006">
              <mc:Choice xmlns:v="urn:schemas-microsoft-com:vml" Requires="v">
                <p:oleObj spid="_x0000_s47112" name="Equation" r:id="rId3" imgW="1091880" imgH="228600" progId="Equation.DSMT4">
                  <p:embed/>
                </p:oleObj>
              </mc:Choice>
              <mc:Fallback>
                <p:oleObj name="Equation" r:id="rId3" imgW="1091880" imgH="228600" progId="Equation.DSMT4">
                  <p:embed/>
                  <p:pic>
                    <p:nvPicPr>
                      <p:cNvPr id="0" name="Object 5" descr="(X, minus is uns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963" y="4848225"/>
                        <a:ext cx="15938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descr="A section of the periodic table shows electron affinities for select groups. The figure is described in the following list, which provides the period, row, group 1 Ay to 8 Ay for the data. Item 1. Period, item, 1. Group 1 Ay, H minus 73. Group 8 Ay, H e Greater than 0. Item 2. Period, item, 2. Group 1 Ay, L i  60. Group 1 Ay, B e Greater than 0. Group 3 Ay, B minus 27. Group 4 Ay, C minus 122. Group 5 Ay, N Greater than 0. Group 6 Ay, O minus 141. Group 7 Ay, F minus 328. Group 8 Ay, N e Greater than 0. Item 3. Period, item, 3. Group 1 Ay, N ay minus 53. Group 1 Ay, M g Greater than 0. Group 3 Ay, Al y minus 43. Group 4 Ay, S i minus 134. Group 5 Ay, P minus 72. Group 6 Ay, S minus 200. Group 7 Ay, C l minus 349. Group 8 Ay, Ay r Greater than 0. Item 4. Period, item, 4. Group 1 Ay, K minus 48. Group 1 Ay, C ay minus 2. Group 3 Ay, G ay minus 30. Group 4 Ay, G e minus 119. Group 5 Ay, Ay s minus 78. Group 6 Ay, S e 195. Group 7 Ay, B r minus 325. Group 8 Ay, K r Greater than 0. Item 5. Period, item, 5. Group 1 Ay, R b minus 7. Group 1 Ay, S r minus 5. Group 3 Ay, I n minus 30. Group 4 Ay, S n minus 107. Group 5 Ay, S b minus 103. Group 6 Ay, T e minus 190. Group 7 Ay, I minus 295. Group 8 Ay, X e Greater than 0.  "/>
          <p:cNvPicPr>
            <a:picLocks noChangeAspect="1" noChangeArrowheads="1"/>
          </p:cNvPicPr>
          <p:nvPr/>
        </p:nvPicPr>
        <p:blipFill>
          <a:blip r:embed="rId5"/>
          <a:srcRect/>
          <a:stretch>
            <a:fillRect/>
          </a:stretch>
        </p:blipFill>
        <p:spPr bwMode="auto">
          <a:xfrm>
            <a:off x="4351338" y="1752600"/>
            <a:ext cx="4335462"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36525" y="193675"/>
            <a:ext cx="9007475"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6600"/>
                </a:solidFill>
              </a:rPr>
              <a:t>3.	Electron Affinity – energy released when an electron is added to gaseous atom</a:t>
            </a:r>
            <a:endParaRPr lang="en-US" altLang="en-US" b="1"/>
          </a:p>
          <a:p>
            <a:endParaRPr lang="en-US" altLang="en-US" b="1"/>
          </a:p>
          <a:p>
            <a:endParaRPr lang="en-US" altLang="en-US" b="1"/>
          </a:p>
          <a:p>
            <a:endParaRPr lang="en-US" altLang="en-US" b="1"/>
          </a:p>
          <a:p>
            <a:endParaRPr lang="en-US" altLang="en-US" b="1"/>
          </a:p>
          <a:p>
            <a:endParaRPr lang="en-US" altLang="en-US" b="1"/>
          </a:p>
          <a:p>
            <a:r>
              <a:rPr lang="en-US" altLang="en-US" b="1">
                <a:solidFill>
                  <a:srgbClr val="006600"/>
                </a:solidFill>
              </a:rPr>
              <a:t>4.	Electronegativity – the electron pulling power of an atom when 	it is part of a molecule (denoted with the Greek letter </a:t>
            </a:r>
            <a:r>
              <a:rPr lang="en-US" altLang="en-US" b="1">
                <a:solidFill>
                  <a:srgbClr val="006600"/>
                </a:solidFill>
                <a:sym typeface="Symbol" panose="05050102010706020507" pitchFamily="18" charset="2"/>
              </a:rPr>
              <a:t></a:t>
            </a:r>
            <a:r>
              <a:rPr lang="en-US" altLang="en-US" b="1">
                <a:solidFill>
                  <a:srgbClr val="006600"/>
                </a:solidFill>
              </a:rPr>
              <a:t>)</a:t>
            </a:r>
            <a:endParaRPr lang="en-US" altLang="en-US" b="1"/>
          </a:p>
          <a:p>
            <a:endParaRPr lang="en-US" altLang="en-US" b="1"/>
          </a:p>
          <a:p>
            <a:endParaRPr lang="en-US" altLang="en-US" b="1"/>
          </a:p>
          <a:p>
            <a:endParaRPr lang="en-US" altLang="en-US" b="1"/>
          </a:p>
          <a:p>
            <a:endParaRPr lang="en-US" altLang="en-US" b="1"/>
          </a:p>
          <a:p>
            <a:endParaRPr lang="en-US" altLang="en-US" b="1"/>
          </a:p>
          <a:p>
            <a:endParaRPr lang="en-US" altLang="en-US" b="1"/>
          </a:p>
          <a:p>
            <a:endParaRPr lang="en-US" altLang="en-US" b="1"/>
          </a:p>
          <a:p>
            <a:r>
              <a:rPr lang="en-US" altLang="en-US" b="1">
                <a:solidFill>
                  <a:srgbClr val="006600"/>
                </a:solidFill>
              </a:rPr>
              <a:t>5.	Metallic Character</a:t>
            </a:r>
            <a:endParaRPr lang="en-US" altLang="en-US" b="1"/>
          </a:p>
          <a:p>
            <a:endParaRPr lang="en-US" altLang="en-US" b="1"/>
          </a:p>
        </p:txBody>
      </p:sp>
      <p:graphicFrame>
        <p:nvGraphicFramePr>
          <p:cNvPr id="48131" name="Object 3"/>
          <p:cNvGraphicFramePr>
            <a:graphicFrameLocks noChangeAspect="1"/>
          </p:cNvGraphicFramePr>
          <p:nvPr/>
        </p:nvGraphicFramePr>
        <p:xfrm>
          <a:off x="1143000" y="1066800"/>
          <a:ext cx="7391400" cy="1600200"/>
        </p:xfrm>
        <a:graphic>
          <a:graphicData uri="http://schemas.openxmlformats.org/presentationml/2006/ole">
            <mc:AlternateContent xmlns:mc="http://schemas.openxmlformats.org/markup-compatibility/2006">
              <mc:Choice xmlns:v="urn:schemas-microsoft-com:vml" Requires="v">
                <p:oleObj spid="_x0000_s48135" r:id="rId4" imgW="4457700" imgH="1539240" progId="">
                  <p:embed/>
                </p:oleObj>
              </mc:Choice>
              <mc:Fallback>
                <p:oleObj r:id="rId4" imgW="4457700" imgH="15392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391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32" name="Object 4"/>
          <p:cNvGraphicFramePr>
            <a:graphicFrameLocks noChangeAspect="1"/>
          </p:cNvGraphicFramePr>
          <p:nvPr/>
        </p:nvGraphicFramePr>
        <p:xfrm>
          <a:off x="1219200" y="3581400"/>
          <a:ext cx="7239000" cy="1981200"/>
        </p:xfrm>
        <a:graphic>
          <a:graphicData uri="http://schemas.openxmlformats.org/presentationml/2006/ole">
            <mc:AlternateContent xmlns:mc="http://schemas.openxmlformats.org/markup-compatibility/2006">
              <mc:Choice xmlns:v="urn:schemas-microsoft-com:vml" Requires="v">
                <p:oleObj spid="_x0000_s48136" r:id="rId6" imgW="4457700" imgH="1539240" progId="">
                  <p:embed/>
                </p:oleObj>
              </mc:Choice>
              <mc:Fallback>
                <p:oleObj r:id="rId6" imgW="4457700" imgH="153924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581400"/>
                        <a:ext cx="7239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23888" y="381000"/>
            <a:ext cx="7772400" cy="1143000"/>
          </a:xfrm>
        </p:spPr>
        <p:txBody>
          <a:bodyPr/>
          <a:lstStyle/>
          <a:p>
            <a:r>
              <a:rPr lang="en-IN" altLang="en-US" sz="3200" smtClean="0"/>
              <a:t>Group 6A—Increasing in Metallic Character down the Group</a:t>
            </a:r>
          </a:p>
        </p:txBody>
      </p:sp>
      <p:sp>
        <p:nvSpPr>
          <p:cNvPr id="49155" name="Content Placeholder 3"/>
          <p:cNvSpPr>
            <a:spLocks noGrp="1"/>
          </p:cNvSpPr>
          <p:nvPr>
            <p:ph idx="1"/>
          </p:nvPr>
        </p:nvSpPr>
        <p:spPr>
          <a:xfrm>
            <a:off x="457200" y="1600200"/>
            <a:ext cx="8229600" cy="381000"/>
          </a:xfrm>
        </p:spPr>
        <p:txBody>
          <a:bodyPr/>
          <a:lstStyle/>
          <a:p>
            <a:pPr marL="0" indent="0">
              <a:buFontTx/>
              <a:buNone/>
            </a:pPr>
            <a:r>
              <a:rPr lang="en-IN" altLang="en-US" sz="2200" b="1" smtClean="0"/>
              <a:t>Table 7.6 </a:t>
            </a:r>
            <a:r>
              <a:rPr lang="en-IN" altLang="en-US" sz="2200" smtClean="0"/>
              <a:t>Some Properties of the Group 6A Elements</a:t>
            </a:r>
          </a:p>
        </p:txBody>
      </p:sp>
      <p:pic>
        <p:nvPicPr>
          <p:cNvPr id="49156" name="Picture 2" descr="A table. The table has 5 rows and 6 columns. The columns have the following headings from left to right. Element, Electron configuration, melting point in degrees Celsius, density in gram per cubic centimeter except as noted, atomic radius in angstrom, and I sub 1 in kilojoule per mole. The row entries are as follows. Row 1. Element, oxygen. Electron, left bracket, H e, right bracket, 2 s 2, 2 p 4. Melting point, negative 218. Density, 1.43 grams per liter. Atomic radius, 0.66. I sub 1, 1314. Row 2. Element, sulfur. Electron, left bracket, N e, right bracket, 3 s 2, 3 p 4. Melting point, 115. Density, 1.96. Atomic radius, 1.05. I sub 1, 1000. Row 3. Element, selenium. Electron, left bracket, Ay r, right bracket, 3 d 10, 4 s 2, 4 p 4. Melting point, 221. Density, 4.82. Atomic radius, 1.20. I sub 1, 941. Row 4. Element, tellurium. Electron, left bracket, K r, right bracket, 4 d 10, 5 s 2, 5 p 4. Melting point, 450. Density, 6.24. Atomic radius, 1.38. I sub 1, 869. Row 5. Element, polonium. Electron, left bracket, X e, right bracket, 4 f 15, 5 d 10, 6 s 2, 6 p 4. Melting point, 254. Density, 9.20. Atomic radius, 1.40. I sub 1, 8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49463"/>
            <a:ext cx="79549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Content Placeholder 4"/>
          <p:cNvSpPr>
            <a:spLocks noGrp="1"/>
          </p:cNvSpPr>
          <p:nvPr>
            <p:ph idx="13"/>
          </p:nvPr>
        </p:nvSpPr>
        <p:spPr>
          <a:xfrm>
            <a:off x="457200" y="4438650"/>
            <a:ext cx="8229600" cy="1905000"/>
          </a:xfrm>
        </p:spPr>
        <p:txBody>
          <a:bodyPr/>
          <a:lstStyle/>
          <a:p>
            <a:pPr>
              <a:spcBef>
                <a:spcPts val="1000"/>
              </a:spcBef>
            </a:pPr>
            <a:r>
              <a:rPr lang="en-US" altLang="en-US" sz="2000" smtClean="0"/>
              <a:t>Oxygen, sulfur, and selenium are nonmetals.</a:t>
            </a:r>
          </a:p>
          <a:p>
            <a:pPr>
              <a:spcBef>
                <a:spcPts val="1000"/>
              </a:spcBef>
            </a:pPr>
            <a:r>
              <a:rPr lang="en-US" altLang="en-US" sz="2000" smtClean="0"/>
              <a:t>Tellurium is a metalloid.</a:t>
            </a:r>
          </a:p>
          <a:p>
            <a:pPr>
              <a:spcBef>
                <a:spcPts val="1000"/>
              </a:spcBef>
            </a:pPr>
            <a:r>
              <a:rPr lang="en-US" altLang="en-US" sz="2000" smtClean="0"/>
              <a:t>The radioactive polonium is a metal.</a:t>
            </a:r>
          </a:p>
          <a:p>
            <a:pPr>
              <a:spcBef>
                <a:spcPts val="1000"/>
              </a:spcBef>
            </a:pPr>
            <a:r>
              <a:rPr lang="en-US" altLang="en-US" sz="2000" smtClean="0"/>
              <a:t>Trend: Oxygen is more likely to form –2 anion; polonium is most likely to have a positive charge.</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66"/>
          <p:cNvSpPr>
            <a:spLocks noChangeShapeType="1"/>
          </p:cNvSpPr>
          <p:nvPr/>
        </p:nvSpPr>
        <p:spPr bwMode="auto">
          <a:xfrm>
            <a:off x="381000" y="49752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79" name="Line 81"/>
          <p:cNvSpPr>
            <a:spLocks noChangeShapeType="1"/>
          </p:cNvSpPr>
          <p:nvPr/>
        </p:nvSpPr>
        <p:spPr bwMode="auto">
          <a:xfrm>
            <a:off x="304800" y="304800"/>
            <a:ext cx="12700" cy="48339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0"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482013" cy="142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a:latin typeface="+mn-lt"/>
              </a:rPr>
              <a:t>Natural gas used in home heating and cooking is odorless. </a:t>
            </a:r>
            <a:r>
              <a:rPr lang="en-US" sz="1400" dirty="0" smtClean="0">
                <a:latin typeface="+mn-lt"/>
              </a:rPr>
              <a:t>Because natural gas leaks </a:t>
            </a:r>
            <a:r>
              <a:rPr lang="en-US" sz="1400" dirty="0">
                <a:latin typeface="+mn-lt"/>
              </a:rPr>
              <a:t>pose the danger of explosion or suffocation, various smelly </a:t>
            </a:r>
            <a:r>
              <a:rPr lang="en-US" sz="1400" dirty="0" smtClean="0">
                <a:latin typeface="+mn-lt"/>
              </a:rPr>
              <a:t>substances are </a:t>
            </a:r>
            <a:r>
              <a:rPr lang="en-US" sz="1400" dirty="0">
                <a:latin typeface="+mn-lt"/>
              </a:rPr>
              <a:t>added to the gas to allow detection of a leak. One such substance is </a:t>
            </a:r>
            <a:r>
              <a:rPr lang="en-US" sz="1400" dirty="0" smtClean="0">
                <a:latin typeface="+mn-lt"/>
              </a:rPr>
              <a:t>methyl </a:t>
            </a:r>
            <a:r>
              <a:rPr lang="en-US" sz="1400" dirty="0" err="1" smtClean="0">
                <a:latin typeface="+mn-lt"/>
              </a:rPr>
              <a:t>mercaptan</a:t>
            </a:r>
            <a:r>
              <a:rPr lang="en-US" sz="1400" dirty="0">
                <a:latin typeface="+mn-lt"/>
              </a:rPr>
              <a:t>, CH</a:t>
            </a:r>
            <a:r>
              <a:rPr lang="en-US" sz="1400" baseline="-25000" dirty="0">
                <a:latin typeface="+mn-lt"/>
              </a:rPr>
              <a:t>3</a:t>
            </a:r>
            <a:r>
              <a:rPr lang="en-US" sz="1400" dirty="0">
                <a:latin typeface="+mn-lt"/>
              </a:rPr>
              <a:t>SH. Use Figure 7.7 to predict the lengths of the </a:t>
            </a:r>
            <a:r>
              <a:rPr lang="en-US" sz="1400" dirty="0" smtClean="0">
                <a:latin typeface="+mn-lt"/>
              </a:rPr>
              <a:t>C—S</a:t>
            </a:r>
            <a:r>
              <a:rPr lang="en-US" sz="1400" dirty="0">
                <a:latin typeface="+mn-lt"/>
              </a:rPr>
              <a:t>, </a:t>
            </a:r>
            <a:r>
              <a:rPr lang="en-US" sz="1400" dirty="0" smtClean="0">
                <a:latin typeface="+mn-lt"/>
              </a:rPr>
              <a:t>C—H, and S—H </a:t>
            </a:r>
            <a:r>
              <a:rPr lang="en-US" sz="1400" dirty="0">
                <a:latin typeface="+mn-lt"/>
              </a:rPr>
              <a:t>bonds in this molecule.</a:t>
            </a:r>
          </a:p>
        </p:txBody>
      </p:sp>
      <p:sp>
        <p:nvSpPr>
          <p:cNvPr id="50182" name="Rectangle 58"/>
          <p:cNvSpPr>
            <a:spLocks noChangeArrowheads="1"/>
          </p:cNvSpPr>
          <p:nvPr/>
        </p:nvSpPr>
        <p:spPr bwMode="auto">
          <a:xfrm>
            <a:off x="295275" y="309563"/>
            <a:ext cx="8826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Example: </a:t>
            </a:r>
            <a:r>
              <a:rPr lang="en-US" altLang="en-US" b="1">
                <a:latin typeface="Arial" panose="020B0604020202020204" pitchFamily="34" charset="0"/>
              </a:rPr>
              <a:t>Bond Lengths in a Molecule from atomic radius</a:t>
            </a:r>
          </a:p>
        </p:txBody>
      </p:sp>
      <p:sp>
        <p:nvSpPr>
          <p:cNvPr id="50183" name="Line 89"/>
          <p:cNvSpPr>
            <a:spLocks noChangeShapeType="1"/>
          </p:cNvSpPr>
          <p:nvPr/>
        </p:nvSpPr>
        <p:spPr bwMode="auto">
          <a:xfrm>
            <a:off x="309563" y="5126038"/>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0184" name="Picture 3"/>
          <p:cNvPicPr>
            <a:picLocks noChangeAspect="1"/>
          </p:cNvPicPr>
          <p:nvPr/>
        </p:nvPicPr>
        <p:blipFill>
          <a:blip r:embed="rId3">
            <a:extLst>
              <a:ext uri="{28A0092B-C50C-407E-A947-70E740481C1C}">
                <a14:useLocalDpi xmlns:a14="http://schemas.microsoft.com/office/drawing/2010/main" val="0"/>
              </a:ext>
            </a:extLst>
          </a:blip>
          <a:srcRect b="2518"/>
          <a:stretch>
            <a:fillRect/>
          </a:stretch>
        </p:blipFill>
        <p:spPr bwMode="auto">
          <a:xfrm>
            <a:off x="6081713" y="1905000"/>
            <a:ext cx="202723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10"/>
          <p:cNvPicPr>
            <a:picLocks noChangeAspect="1"/>
          </p:cNvPicPr>
          <p:nvPr/>
        </p:nvPicPr>
        <p:blipFill>
          <a:blip r:embed="rId4">
            <a:extLst>
              <a:ext uri="{28A0092B-C50C-407E-A947-70E740481C1C}">
                <a14:useLocalDpi xmlns:a14="http://schemas.microsoft.com/office/drawing/2010/main" val="0"/>
              </a:ext>
            </a:extLst>
          </a:blip>
          <a:srcRect b="3152"/>
          <a:stretch>
            <a:fillRect/>
          </a:stretch>
        </p:blipFill>
        <p:spPr bwMode="auto">
          <a:xfrm>
            <a:off x="503238" y="2057400"/>
            <a:ext cx="520223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20675" y="1181100"/>
            <a:ext cx="8548688" cy="323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a:defRPr/>
            </a:pPr>
            <a:r>
              <a:rPr lang="en-US" altLang="en-US" sz="1600" b="1" dirty="0">
                <a:solidFill>
                  <a:srgbClr val="3366FF"/>
                </a:solidFill>
              </a:rPr>
              <a:t>Solution</a:t>
            </a:r>
            <a:endParaRPr lang="en-US" altLang="en-US" sz="1600" dirty="0">
              <a:solidFill>
                <a:schemeClr val="bg1"/>
              </a:solidFill>
            </a:endParaRPr>
          </a:p>
          <a:p>
            <a:pPr marL="285750" indent="-285750">
              <a:defRPr/>
            </a:pPr>
            <a:endParaRPr lang="en-US" sz="1000" b="1" dirty="0" smtClean="0">
              <a:latin typeface="Times New Roman" pitchFamily="18" charset="0"/>
            </a:endParaRPr>
          </a:p>
          <a:p>
            <a:pPr marL="0" indent="0">
              <a:defRPr/>
            </a:pPr>
            <a:r>
              <a:rPr lang="en-US" sz="1400" b="1" dirty="0" smtClean="0">
                <a:latin typeface="+mn-lt"/>
              </a:rPr>
              <a:t>Analyze </a:t>
            </a:r>
            <a:r>
              <a:rPr lang="en-US" sz="1400" b="1" dirty="0">
                <a:latin typeface="+mn-lt"/>
              </a:rPr>
              <a:t>and Plan</a:t>
            </a:r>
            <a:r>
              <a:rPr lang="en-US" sz="1400" dirty="0">
                <a:latin typeface="+mn-lt"/>
              </a:rPr>
              <a:t> We are given three bonds and told to </a:t>
            </a:r>
            <a:r>
              <a:rPr lang="en-US" sz="1400" dirty="0" smtClean="0">
                <a:latin typeface="+mn-lt"/>
              </a:rPr>
              <a:t>use Figure </a:t>
            </a:r>
            <a:r>
              <a:rPr lang="en-US" sz="1400" dirty="0">
                <a:latin typeface="+mn-lt"/>
              </a:rPr>
              <a:t>7.7 for bonding atomic radii. We will assume that </a:t>
            </a:r>
            <a:r>
              <a:rPr lang="en-US" sz="1400" dirty="0" smtClean="0">
                <a:latin typeface="+mn-lt"/>
              </a:rPr>
              <a:t>each bond </a:t>
            </a:r>
            <a:r>
              <a:rPr lang="en-US" sz="1400" dirty="0">
                <a:latin typeface="+mn-lt"/>
              </a:rPr>
              <a:t>length is the sum of the bonding atomic radii of the </a:t>
            </a:r>
            <a:r>
              <a:rPr lang="en-US" sz="1400" dirty="0" smtClean="0">
                <a:latin typeface="+mn-lt"/>
              </a:rPr>
              <a:t>two atoms </a:t>
            </a:r>
            <a:r>
              <a:rPr lang="en-US" sz="1400" dirty="0">
                <a:latin typeface="+mn-lt"/>
              </a:rPr>
              <a:t>involved.</a:t>
            </a:r>
          </a:p>
          <a:p>
            <a:pPr marL="0" indent="0">
              <a:defRPr/>
            </a:pPr>
            <a:endParaRPr lang="en-US" sz="1400" dirty="0" smtClean="0">
              <a:latin typeface="+mn-lt"/>
            </a:endParaRPr>
          </a:p>
          <a:p>
            <a:pPr marL="0" indent="0">
              <a:defRPr/>
            </a:pPr>
            <a:r>
              <a:rPr lang="en-US" sz="1400" b="1" dirty="0" smtClean="0">
                <a:latin typeface="+mn-lt"/>
              </a:rPr>
              <a:t>Solve</a:t>
            </a:r>
            <a:endParaRPr lang="en-US" sz="1400" b="1" dirty="0">
              <a:latin typeface="+mn-lt"/>
            </a:endParaRPr>
          </a:p>
          <a:p>
            <a:pPr marL="0" indent="0">
              <a:defRPr/>
            </a:pPr>
            <a:endParaRPr lang="en-US" sz="1400" dirty="0" smtClean="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smtClean="0">
              <a:latin typeface="+mn-lt"/>
            </a:endParaRPr>
          </a:p>
          <a:p>
            <a:pPr marL="0" indent="0">
              <a:defRPr/>
            </a:pPr>
            <a:r>
              <a:rPr lang="en-US" sz="1400" b="1" dirty="0" smtClean="0">
                <a:latin typeface="+mn-lt"/>
              </a:rPr>
              <a:t>Check</a:t>
            </a:r>
            <a:r>
              <a:rPr lang="en-US" sz="1400" dirty="0" smtClean="0">
                <a:latin typeface="+mn-lt"/>
              </a:rPr>
              <a:t> </a:t>
            </a:r>
            <a:r>
              <a:rPr lang="en-US" sz="1400" dirty="0">
                <a:latin typeface="+mn-lt"/>
              </a:rPr>
              <a:t>The experimentally determined bond lengths </a:t>
            </a:r>
            <a:r>
              <a:rPr lang="en-US" sz="1400" dirty="0" smtClean="0">
                <a:latin typeface="+mn-lt"/>
              </a:rPr>
              <a:t>are C—S </a:t>
            </a:r>
            <a:r>
              <a:rPr lang="en-US" sz="1400" dirty="0">
                <a:latin typeface="+mn-lt"/>
              </a:rPr>
              <a:t>= 1.82 </a:t>
            </a:r>
            <a:r>
              <a:rPr lang="en-US" sz="1400" dirty="0" smtClean="0">
                <a:latin typeface="+mn-lt"/>
              </a:rPr>
              <a:t>Å, C—H </a:t>
            </a:r>
            <a:r>
              <a:rPr lang="en-US" sz="1400" dirty="0">
                <a:latin typeface="+mn-lt"/>
              </a:rPr>
              <a:t>= 1.10 </a:t>
            </a:r>
            <a:r>
              <a:rPr lang="en-US" sz="1400" dirty="0" smtClean="0">
                <a:latin typeface="+mn-lt"/>
              </a:rPr>
              <a:t>Å, </a:t>
            </a:r>
            <a:r>
              <a:rPr lang="en-US" sz="1400" dirty="0">
                <a:latin typeface="+mn-lt"/>
              </a:rPr>
              <a:t>and </a:t>
            </a:r>
            <a:r>
              <a:rPr lang="en-US" sz="1400" dirty="0" smtClean="0">
                <a:latin typeface="+mn-lt"/>
              </a:rPr>
              <a:t>S—H </a:t>
            </a:r>
            <a:r>
              <a:rPr lang="en-US" sz="1400" dirty="0">
                <a:latin typeface="+mn-lt"/>
              </a:rPr>
              <a:t>= 1.33 </a:t>
            </a:r>
            <a:r>
              <a:rPr lang="en-US" sz="1400" dirty="0" smtClean="0">
                <a:latin typeface="+mn-lt"/>
              </a:rPr>
              <a:t>Å. </a:t>
            </a:r>
            <a:r>
              <a:rPr lang="en-US" sz="1400" dirty="0">
                <a:latin typeface="+mn-lt"/>
              </a:rPr>
              <a:t>(In general</a:t>
            </a:r>
            <a:r>
              <a:rPr lang="en-US" sz="1400" dirty="0" smtClean="0">
                <a:latin typeface="+mn-lt"/>
              </a:rPr>
              <a:t>, the </a:t>
            </a:r>
            <a:r>
              <a:rPr lang="en-US" sz="1400" dirty="0">
                <a:latin typeface="+mn-lt"/>
              </a:rPr>
              <a:t>lengths of bonds involving hydrogen show larger </a:t>
            </a:r>
            <a:r>
              <a:rPr lang="en-US" sz="1400" dirty="0" smtClean="0">
                <a:latin typeface="+mn-lt"/>
              </a:rPr>
              <a:t>deviations from </a:t>
            </a:r>
            <a:r>
              <a:rPr lang="en-US" sz="1400" dirty="0">
                <a:latin typeface="+mn-lt"/>
              </a:rPr>
              <a:t>the values predicted from bonding atomic radii than </a:t>
            </a:r>
            <a:r>
              <a:rPr lang="en-US" sz="1400" dirty="0" smtClean="0">
                <a:latin typeface="+mn-lt"/>
              </a:rPr>
              <a:t>do bonds </a:t>
            </a:r>
            <a:r>
              <a:rPr lang="en-US" sz="1400" dirty="0">
                <a:latin typeface="+mn-lt"/>
              </a:rPr>
              <a:t>involving larger atoms.</a:t>
            </a:r>
            <a:r>
              <a:rPr lang="en-US" sz="1400" dirty="0" smtClean="0">
                <a:latin typeface="+mn-lt"/>
              </a:rPr>
              <a:t>)</a:t>
            </a:r>
          </a:p>
          <a:p>
            <a:pPr marL="0" indent="0">
              <a:defRPr/>
            </a:pPr>
            <a:endParaRPr lang="en-US" sz="1400" dirty="0">
              <a:latin typeface="+mn-lt"/>
            </a:endParaRPr>
          </a:p>
          <a:p>
            <a:pPr marL="0" indent="0">
              <a:defRPr/>
            </a:pPr>
            <a:r>
              <a:rPr lang="en-US" sz="1400" b="1" dirty="0">
                <a:latin typeface="+mn-lt"/>
              </a:rPr>
              <a:t>Comment</a:t>
            </a:r>
            <a:r>
              <a:rPr lang="en-US" sz="1400" dirty="0">
                <a:latin typeface="+mn-lt"/>
              </a:rPr>
              <a:t> Notice that our estimated bond lengths are close but not exact matches to the measured bond lengths. Bonding atomic radii must be used with some caution in </a:t>
            </a:r>
            <a:r>
              <a:rPr lang="en-US" sz="1400" dirty="0" smtClean="0">
                <a:latin typeface="+mn-lt"/>
              </a:rPr>
              <a:t>estimating bond </a:t>
            </a:r>
            <a:r>
              <a:rPr lang="en-US" sz="1400" dirty="0">
                <a:latin typeface="+mn-lt"/>
              </a:rPr>
              <a:t>lengths.</a:t>
            </a:r>
          </a:p>
          <a:p>
            <a:pPr marL="0" indent="0">
              <a:defRPr/>
            </a:pPr>
            <a:endParaRPr lang="en-US" sz="1400" dirty="0" smtClean="0">
              <a:latin typeface="+mn-lt"/>
            </a:endParaRPr>
          </a:p>
        </p:txBody>
      </p:sp>
      <p:sp>
        <p:nvSpPr>
          <p:cNvPr id="51203" name="Line 81"/>
          <p:cNvSpPr>
            <a:spLocks noChangeShapeType="1"/>
          </p:cNvSpPr>
          <p:nvPr/>
        </p:nvSpPr>
        <p:spPr bwMode="auto">
          <a:xfrm>
            <a:off x="304800" y="304800"/>
            <a:ext cx="12700" cy="51054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Rectangle 58"/>
          <p:cNvSpPr>
            <a:spLocks noChangeArrowheads="1"/>
          </p:cNvSpPr>
          <p:nvPr/>
        </p:nvSpPr>
        <p:spPr bwMode="auto">
          <a:xfrm>
            <a:off x="317500" y="396875"/>
            <a:ext cx="8826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Example: </a:t>
            </a:r>
            <a:r>
              <a:rPr lang="en-US" altLang="en-US" b="1">
                <a:latin typeface="Arial" panose="020B0604020202020204" pitchFamily="34" charset="0"/>
              </a:rPr>
              <a:t>Bond Lengths in a Molecule from atomic radius</a:t>
            </a:r>
          </a:p>
        </p:txBody>
      </p:sp>
      <p:sp>
        <p:nvSpPr>
          <p:cNvPr id="51206" name="Line 89"/>
          <p:cNvSpPr>
            <a:spLocks noChangeShapeType="1"/>
          </p:cNvSpPr>
          <p:nvPr/>
        </p:nvSpPr>
        <p:spPr bwMode="auto">
          <a:xfrm>
            <a:off x="309563" y="5403850"/>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2595563"/>
            <a:ext cx="37782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Line 66"/>
          <p:cNvSpPr>
            <a:spLocks noChangeShapeType="1"/>
          </p:cNvSpPr>
          <p:nvPr/>
        </p:nvSpPr>
        <p:spPr bwMode="auto">
          <a:xfrm>
            <a:off x="381000" y="11684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84"/>
          <p:cNvSpPr txBox="1">
            <a:spLocks noChangeArrowheads="1"/>
          </p:cNvSpPr>
          <p:nvPr/>
        </p:nvSpPr>
        <p:spPr bwMode="auto">
          <a:xfrm>
            <a:off x="320675" y="762000"/>
            <a:ext cx="4318000" cy="35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endParaRPr lang="en-US" sz="1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9">
                                            <p:txEl>
                                              <p:pRg st="12" end="1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66"/>
          <p:cNvSpPr>
            <a:spLocks noChangeShapeType="1"/>
          </p:cNvSpPr>
          <p:nvPr/>
        </p:nvSpPr>
        <p:spPr bwMode="auto">
          <a:xfrm>
            <a:off x="381000" y="11684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27" name="Line 81"/>
          <p:cNvSpPr>
            <a:spLocks noChangeShapeType="1"/>
          </p:cNvSpPr>
          <p:nvPr/>
        </p:nvSpPr>
        <p:spPr bwMode="auto">
          <a:xfrm>
            <a:off x="304800" y="304800"/>
            <a:ext cx="0" cy="31940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8"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4318000" cy="35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endParaRPr lang="en-US" sz="1400" dirty="0">
              <a:latin typeface="+mn-lt"/>
            </a:endParaRPr>
          </a:p>
        </p:txBody>
      </p:sp>
      <p:sp>
        <p:nvSpPr>
          <p:cNvPr id="52230" name="Rectangle 58"/>
          <p:cNvSpPr>
            <a:spLocks noChangeArrowheads="1"/>
          </p:cNvSpPr>
          <p:nvPr/>
        </p:nvSpPr>
        <p:spPr bwMode="auto">
          <a:xfrm>
            <a:off x="317500" y="396875"/>
            <a:ext cx="8826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Example: </a:t>
            </a:r>
            <a:r>
              <a:rPr lang="en-US" altLang="en-US" b="1">
                <a:latin typeface="Arial" panose="020B0604020202020204" pitchFamily="34" charset="0"/>
              </a:rPr>
              <a:t>Bond Lengths in a Molecule from atomic radius</a:t>
            </a:r>
          </a:p>
        </p:txBody>
      </p:sp>
      <p:sp>
        <p:nvSpPr>
          <p:cNvPr id="52231" name="Line 89"/>
          <p:cNvSpPr>
            <a:spLocks noChangeShapeType="1"/>
          </p:cNvSpPr>
          <p:nvPr/>
        </p:nvSpPr>
        <p:spPr bwMode="auto">
          <a:xfrm>
            <a:off x="295275" y="3498850"/>
            <a:ext cx="460375"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4"/>
          <p:cNvSpPr txBox="1">
            <a:spLocks noChangeArrowheads="1"/>
          </p:cNvSpPr>
          <p:nvPr/>
        </p:nvSpPr>
        <p:spPr bwMode="auto">
          <a:xfrm>
            <a:off x="328613" y="1179513"/>
            <a:ext cx="8423275" cy="100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defRPr/>
            </a:pPr>
            <a:r>
              <a:rPr lang="en-US" sz="1600" b="1" dirty="0" smtClean="0">
                <a:solidFill>
                  <a:srgbClr val="3366FF"/>
                </a:solidFill>
                <a:latin typeface="Arial" charset="0"/>
              </a:rPr>
              <a:t>Practice </a:t>
            </a:r>
            <a:r>
              <a:rPr lang="en-US" sz="1600" b="1" dirty="0">
                <a:solidFill>
                  <a:srgbClr val="3366FF"/>
                </a:solidFill>
                <a:latin typeface="Arial" charset="0"/>
              </a:rPr>
              <a:t>Exercise 1</a:t>
            </a:r>
          </a:p>
          <a:p>
            <a:pPr marL="0" indent="0">
              <a:defRPr/>
            </a:pPr>
            <a:endParaRPr lang="en-US" sz="1000" dirty="0" smtClean="0">
              <a:latin typeface="+mn-lt"/>
            </a:endParaRPr>
          </a:p>
          <a:p>
            <a:pPr marL="0" indent="0">
              <a:defRPr/>
            </a:pPr>
            <a:r>
              <a:rPr lang="en-US" sz="1400" dirty="0" smtClean="0">
                <a:latin typeface="+mn-lt"/>
              </a:rPr>
              <a:t>Hypothetical </a:t>
            </a:r>
            <a:r>
              <a:rPr lang="en-US" sz="1400" dirty="0">
                <a:latin typeface="+mn-lt"/>
              </a:rPr>
              <a:t>elements X and Y form a molecule XY</a:t>
            </a:r>
            <a:r>
              <a:rPr lang="en-US" sz="1400" baseline="-25000" dirty="0">
                <a:latin typeface="+mn-lt"/>
              </a:rPr>
              <a:t>2</a:t>
            </a:r>
            <a:r>
              <a:rPr lang="en-US" sz="1400" dirty="0">
                <a:latin typeface="+mn-lt"/>
              </a:rPr>
              <a:t>, </a:t>
            </a:r>
            <a:r>
              <a:rPr lang="en-US" sz="1400" dirty="0" smtClean="0">
                <a:latin typeface="+mn-lt"/>
              </a:rPr>
              <a:t>in which </a:t>
            </a:r>
            <a:r>
              <a:rPr lang="en-US" sz="1400" dirty="0">
                <a:latin typeface="+mn-lt"/>
              </a:rPr>
              <a:t>both Y atoms are bonded to atom X (and not to </a:t>
            </a:r>
            <a:r>
              <a:rPr lang="en-US" sz="1400" dirty="0" smtClean="0">
                <a:latin typeface="+mn-lt"/>
              </a:rPr>
              <a:t>one another</a:t>
            </a:r>
            <a:r>
              <a:rPr lang="en-US" sz="1400" dirty="0">
                <a:latin typeface="+mn-lt"/>
              </a:rPr>
              <a:t>). The X—X distance in the elemental form of X </a:t>
            </a:r>
            <a:r>
              <a:rPr lang="en-US" sz="1400" dirty="0" smtClean="0">
                <a:latin typeface="+mn-lt"/>
              </a:rPr>
              <a:t>is 2.04 Å, </a:t>
            </a:r>
            <a:r>
              <a:rPr lang="en-US" sz="1400" dirty="0">
                <a:latin typeface="+mn-lt"/>
              </a:rPr>
              <a:t>and the Y—Y distance in elemental Y is 1.68 </a:t>
            </a:r>
            <a:r>
              <a:rPr lang="en-US" sz="1400" dirty="0" smtClean="0">
                <a:latin typeface="+mn-lt"/>
              </a:rPr>
              <a:t>Å. What would </a:t>
            </a:r>
            <a:r>
              <a:rPr lang="en-US" sz="1400" dirty="0">
                <a:latin typeface="+mn-lt"/>
              </a:rPr>
              <a:t>you predict for the X—Y distance in the XY</a:t>
            </a:r>
            <a:r>
              <a:rPr lang="en-US" sz="1400" baseline="-25000" dirty="0">
                <a:latin typeface="+mn-lt"/>
              </a:rPr>
              <a:t>2</a:t>
            </a:r>
            <a:r>
              <a:rPr lang="en-US" sz="1400" dirty="0">
                <a:latin typeface="+mn-lt"/>
              </a:rPr>
              <a:t> molecule</a:t>
            </a:r>
            <a:r>
              <a:rPr lang="en-US" sz="1400" dirty="0" smtClean="0">
                <a:latin typeface="+mn-lt"/>
              </a:rPr>
              <a:t>? </a:t>
            </a:r>
            <a:r>
              <a:rPr lang="en-US" sz="1400" b="1" dirty="0" smtClean="0">
                <a:latin typeface="+mn-lt"/>
              </a:rPr>
              <a:t>(</a:t>
            </a:r>
            <a:r>
              <a:rPr lang="en-US" sz="1400" b="1" dirty="0">
                <a:latin typeface="+mn-lt"/>
              </a:rPr>
              <a:t>a) </a:t>
            </a:r>
            <a:r>
              <a:rPr lang="en-US" sz="1400" dirty="0">
                <a:latin typeface="+mn-lt"/>
              </a:rPr>
              <a:t>0.84 </a:t>
            </a:r>
            <a:r>
              <a:rPr lang="en-US" sz="1400" dirty="0" smtClean="0">
                <a:latin typeface="+mn-lt"/>
              </a:rPr>
              <a:t>Å </a:t>
            </a:r>
            <a:r>
              <a:rPr lang="en-US" sz="1400" b="1" dirty="0">
                <a:latin typeface="+mn-lt"/>
              </a:rPr>
              <a:t>(b) </a:t>
            </a:r>
            <a:r>
              <a:rPr lang="en-US" sz="1400" dirty="0">
                <a:latin typeface="+mn-lt"/>
              </a:rPr>
              <a:t>1.02 </a:t>
            </a:r>
            <a:r>
              <a:rPr lang="en-US" sz="1400" dirty="0" smtClean="0">
                <a:latin typeface="+mn-lt"/>
              </a:rPr>
              <a:t>Å </a:t>
            </a:r>
            <a:r>
              <a:rPr lang="en-US" sz="1400" b="1" dirty="0">
                <a:latin typeface="+mn-lt"/>
              </a:rPr>
              <a:t>(c) </a:t>
            </a:r>
            <a:r>
              <a:rPr lang="en-US" sz="1400" dirty="0">
                <a:latin typeface="+mn-lt"/>
              </a:rPr>
              <a:t>1.86 </a:t>
            </a:r>
            <a:r>
              <a:rPr lang="en-US" sz="1400" dirty="0" smtClean="0">
                <a:latin typeface="+mn-lt"/>
              </a:rPr>
              <a:t>Å </a:t>
            </a:r>
            <a:r>
              <a:rPr lang="en-US" sz="1400" b="1" dirty="0">
                <a:latin typeface="+mn-lt"/>
              </a:rPr>
              <a:t>(d) </a:t>
            </a:r>
            <a:r>
              <a:rPr lang="en-US" sz="1400" dirty="0">
                <a:latin typeface="+mn-lt"/>
              </a:rPr>
              <a:t>2.70 </a:t>
            </a:r>
            <a:r>
              <a:rPr lang="en-US" sz="1400" dirty="0" smtClean="0">
                <a:latin typeface="+mn-lt"/>
              </a:rPr>
              <a:t>Å </a:t>
            </a:r>
            <a:r>
              <a:rPr lang="en-US" sz="1400" b="1" dirty="0">
                <a:latin typeface="+mn-lt"/>
              </a:rPr>
              <a:t>(e) </a:t>
            </a:r>
            <a:r>
              <a:rPr lang="en-US" sz="1400" dirty="0">
                <a:latin typeface="+mn-lt"/>
              </a:rPr>
              <a:t>3.72 Å</a:t>
            </a:r>
          </a:p>
          <a:p>
            <a:pPr marL="0" indent="0">
              <a:defRPr/>
            </a:pPr>
            <a:endParaRPr lang="en-US" sz="1400" dirty="0" smtClean="0">
              <a:latin typeface="+mn-lt"/>
            </a:endParaRPr>
          </a:p>
          <a:p>
            <a:pPr>
              <a:defRPr/>
            </a:pPr>
            <a:r>
              <a:rPr lang="en-US" sz="1600" b="1" dirty="0">
                <a:solidFill>
                  <a:srgbClr val="3366FF"/>
                </a:solidFill>
                <a:latin typeface="Arial" charset="0"/>
              </a:rPr>
              <a:t>Practice Exercise </a:t>
            </a:r>
            <a:r>
              <a:rPr lang="en-US" sz="1600" b="1" dirty="0" smtClean="0">
                <a:solidFill>
                  <a:srgbClr val="3366FF"/>
                </a:solidFill>
                <a:latin typeface="Arial" charset="0"/>
              </a:rPr>
              <a:t>2</a:t>
            </a:r>
            <a:endParaRPr lang="en-US" sz="1600" b="1" dirty="0">
              <a:solidFill>
                <a:srgbClr val="3366FF"/>
              </a:solidFill>
              <a:latin typeface="Arial" charset="0"/>
            </a:endParaRPr>
          </a:p>
          <a:p>
            <a:pPr marL="0" indent="0">
              <a:defRPr/>
            </a:pPr>
            <a:endParaRPr lang="en-US" sz="1000" dirty="0" smtClean="0">
              <a:latin typeface="+mn-lt"/>
            </a:endParaRPr>
          </a:p>
          <a:p>
            <a:pPr marL="0" indent="0">
              <a:defRPr/>
            </a:pPr>
            <a:r>
              <a:rPr lang="en-US" sz="1400" dirty="0" smtClean="0">
                <a:latin typeface="+mn-lt"/>
              </a:rPr>
              <a:t>Using </a:t>
            </a:r>
            <a:r>
              <a:rPr lang="en-US" sz="1400" dirty="0">
                <a:latin typeface="+mn-lt"/>
              </a:rPr>
              <a:t>Figure 7.7, predict which is longer, </a:t>
            </a:r>
            <a:r>
              <a:rPr lang="en-US" sz="1400" dirty="0" smtClean="0">
                <a:latin typeface="+mn-lt"/>
              </a:rPr>
              <a:t>the P—Br </a:t>
            </a:r>
            <a:r>
              <a:rPr lang="en-US" sz="1400" dirty="0">
                <a:latin typeface="+mn-lt"/>
              </a:rPr>
              <a:t>bond </a:t>
            </a:r>
            <a:r>
              <a:rPr lang="en-US" sz="1400" dirty="0" smtClean="0">
                <a:latin typeface="+mn-lt"/>
              </a:rPr>
              <a:t>in PBr</a:t>
            </a:r>
            <a:r>
              <a:rPr lang="en-US" sz="1400" baseline="-25000" dirty="0" smtClean="0">
                <a:latin typeface="+mn-lt"/>
              </a:rPr>
              <a:t>3</a:t>
            </a:r>
            <a:r>
              <a:rPr lang="en-US" sz="1400" dirty="0" smtClean="0">
                <a:latin typeface="+mn-lt"/>
              </a:rPr>
              <a:t> </a:t>
            </a:r>
            <a:r>
              <a:rPr lang="en-US" sz="1400" dirty="0">
                <a:latin typeface="+mn-lt"/>
              </a:rPr>
              <a:t>or the </a:t>
            </a:r>
            <a:r>
              <a:rPr lang="en-US" sz="1400" dirty="0" smtClean="0">
                <a:latin typeface="+mn-lt"/>
              </a:rPr>
              <a:t>As—</a:t>
            </a:r>
            <a:r>
              <a:rPr lang="en-US" sz="1400" dirty="0" err="1" smtClean="0">
                <a:latin typeface="+mn-lt"/>
              </a:rPr>
              <a:t>Cl</a:t>
            </a:r>
            <a:r>
              <a:rPr lang="en-US" sz="1400" dirty="0" smtClean="0">
                <a:latin typeface="+mn-lt"/>
              </a:rPr>
              <a:t> </a:t>
            </a:r>
            <a:r>
              <a:rPr lang="en-US" sz="1400" dirty="0">
                <a:latin typeface="+mn-lt"/>
              </a:rPr>
              <a:t>bond </a:t>
            </a:r>
            <a:r>
              <a:rPr lang="en-US" sz="1400" dirty="0" smtClean="0">
                <a:latin typeface="+mn-lt"/>
              </a:rPr>
              <a:t>in </a:t>
            </a:r>
            <a:r>
              <a:rPr lang="en-US" sz="1400" dirty="0">
                <a:latin typeface="+mn-lt"/>
              </a:rPr>
              <a:t>AsCl</a:t>
            </a:r>
            <a:r>
              <a:rPr lang="en-US" sz="1400" baseline="-25000" dirty="0">
                <a:latin typeface="+mn-lt"/>
              </a:rPr>
              <a:t>3</a:t>
            </a:r>
            <a:r>
              <a:rPr lang="en-US" sz="14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4"/>
          <p:cNvSpPr txBox="1">
            <a:spLocks noChangeArrowheads="1"/>
          </p:cNvSpPr>
          <p:nvPr/>
        </p:nvSpPr>
        <p:spPr bwMode="auto">
          <a:xfrm>
            <a:off x="320675" y="762000"/>
            <a:ext cx="8647113"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ea typeface="MS PGothic" panose="020B0600070205080204" pitchFamily="34" charset="-128"/>
              </a:rPr>
              <a:t>The element bismuth (Bi, atomic number 83) is the heaviest member of group 5A. A salt of the element, bismuth subsalicylate, is the active ingredient in Pepto-Bismol</a:t>
            </a:r>
            <a:r>
              <a:rPr lang="en-US" altLang="en-US" sz="1400" baseline="30000">
                <a:ea typeface="MS PGothic" panose="020B0600070205080204" pitchFamily="34" charset="-128"/>
              </a:rPr>
              <a:t>®</a:t>
            </a:r>
            <a:r>
              <a:rPr lang="en-US" altLang="en-US" sz="1400">
                <a:ea typeface="MS PGothic" panose="020B0600070205080204" pitchFamily="34" charset="-128"/>
              </a:rPr>
              <a:t>, an over-the-counter medication for gastric distress.</a:t>
            </a:r>
          </a:p>
          <a:p>
            <a:endParaRPr lang="en-US" altLang="en-US" sz="1000" b="1">
              <a:ea typeface="MS PGothic" panose="020B0600070205080204" pitchFamily="34" charset="-128"/>
            </a:endParaRPr>
          </a:p>
          <a:p>
            <a:r>
              <a:rPr lang="en-US" altLang="en-US" sz="1400" b="1">
                <a:ea typeface="MS PGothic" panose="020B0600070205080204" pitchFamily="34" charset="-128"/>
              </a:rPr>
              <a:t>(a) </a:t>
            </a:r>
            <a:r>
              <a:rPr lang="en-US" altLang="en-US" sz="1400">
                <a:ea typeface="MS PGothic" panose="020B0600070205080204" pitchFamily="34" charset="-128"/>
              </a:rPr>
              <a:t>Based on values presented in Figure 7.7 and Tables 7.5 and 7.6, what might you expect for the bonding atomic radius of bismuth?</a:t>
            </a:r>
          </a:p>
          <a:p>
            <a:r>
              <a:rPr lang="en-US" altLang="en-US" sz="1400" b="1">
                <a:ea typeface="MS PGothic" panose="020B0600070205080204" pitchFamily="34" charset="-128"/>
              </a:rPr>
              <a:t>(b) </a:t>
            </a:r>
            <a:r>
              <a:rPr lang="en-US" altLang="en-US" sz="1400">
                <a:ea typeface="MS PGothic" panose="020B0600070205080204" pitchFamily="34" charset="-128"/>
              </a:rPr>
              <a:t>What accounts for the general increase in atomic radius going down the group 5A elements?</a:t>
            </a:r>
          </a:p>
          <a:p>
            <a:r>
              <a:rPr lang="en-US" altLang="en-US" sz="1400" b="1">
                <a:ea typeface="MS PGothic" panose="020B0600070205080204" pitchFamily="34" charset="-128"/>
              </a:rPr>
              <a:t>(c) </a:t>
            </a:r>
            <a:r>
              <a:rPr lang="en-US" altLang="en-US" sz="1400">
                <a:ea typeface="MS PGothic" panose="020B0600070205080204" pitchFamily="34" charset="-128"/>
              </a:rPr>
              <a:t>Another major use of bismuth has been as an ingredient in low-melting metal alloys, such as  those used in fire sprinkler systems and in typesetting. The element itself is a brittle white crystalline solid. How do these characteristics fit with the fact that bismuth is in the same periodic group with such nonmetallic elements as nitrogen and phosphorus?</a:t>
            </a:r>
          </a:p>
          <a:p>
            <a:r>
              <a:rPr lang="en-US" altLang="en-US" sz="1400" b="1">
                <a:solidFill>
                  <a:srgbClr val="000000"/>
                </a:solidFill>
                <a:ea typeface="MS PGothic" panose="020B0600070205080204" pitchFamily="34" charset="-128"/>
              </a:rPr>
              <a:t>(d) </a:t>
            </a:r>
            <a:r>
              <a:rPr lang="en-US" altLang="en-US" sz="1400">
                <a:solidFill>
                  <a:srgbClr val="000000"/>
                </a:solidFill>
                <a:ea typeface="MS PGothic" panose="020B0600070205080204" pitchFamily="34" charset="-128"/>
              </a:rPr>
              <a:t>Bi</a:t>
            </a:r>
            <a:r>
              <a:rPr lang="en-US" altLang="en-US" sz="1400" baseline="-25000">
                <a:solidFill>
                  <a:srgbClr val="000000"/>
                </a:solidFill>
                <a:ea typeface="MS PGothic" panose="020B0600070205080204" pitchFamily="34" charset="-128"/>
              </a:rPr>
              <a:t>2</a:t>
            </a:r>
            <a:r>
              <a:rPr lang="en-US" altLang="en-US" sz="1400">
                <a:solidFill>
                  <a:srgbClr val="000000"/>
                </a:solidFill>
                <a:ea typeface="MS PGothic" panose="020B0600070205080204" pitchFamily="34" charset="-128"/>
              </a:rPr>
              <a:t>O</a:t>
            </a:r>
            <a:r>
              <a:rPr lang="en-US" altLang="en-US" sz="1400" baseline="-25000">
                <a:solidFill>
                  <a:srgbClr val="000000"/>
                </a:solidFill>
                <a:ea typeface="MS PGothic" panose="020B0600070205080204" pitchFamily="34" charset="-128"/>
              </a:rPr>
              <a:t>3</a:t>
            </a:r>
            <a:r>
              <a:rPr lang="en-US" altLang="en-US" sz="1400">
                <a:solidFill>
                  <a:srgbClr val="000000"/>
                </a:solidFill>
                <a:ea typeface="MS PGothic" panose="020B0600070205080204" pitchFamily="34" charset="-128"/>
              </a:rPr>
              <a:t> is a basic oxide. Write a balanced chemical equation for its reaction with dilute nitric acid. If 6.77 g of Bi</a:t>
            </a:r>
            <a:r>
              <a:rPr lang="en-US" altLang="en-US" sz="1400" baseline="-25000">
                <a:solidFill>
                  <a:srgbClr val="000000"/>
                </a:solidFill>
                <a:ea typeface="MS PGothic" panose="020B0600070205080204" pitchFamily="34" charset="-128"/>
              </a:rPr>
              <a:t>2</a:t>
            </a:r>
            <a:r>
              <a:rPr lang="en-US" altLang="en-US" sz="1400">
                <a:solidFill>
                  <a:srgbClr val="000000"/>
                </a:solidFill>
                <a:ea typeface="MS PGothic" panose="020B0600070205080204" pitchFamily="34" charset="-128"/>
              </a:rPr>
              <a:t>O</a:t>
            </a:r>
            <a:r>
              <a:rPr lang="en-US" altLang="en-US" sz="1400" baseline="-25000">
                <a:solidFill>
                  <a:srgbClr val="000000"/>
                </a:solidFill>
                <a:ea typeface="MS PGothic" panose="020B0600070205080204" pitchFamily="34" charset="-128"/>
              </a:rPr>
              <a:t>3</a:t>
            </a:r>
            <a:r>
              <a:rPr lang="en-US" altLang="en-US" sz="1400">
                <a:solidFill>
                  <a:srgbClr val="000000"/>
                </a:solidFill>
                <a:ea typeface="MS PGothic" panose="020B0600070205080204" pitchFamily="34" charset="-128"/>
              </a:rPr>
              <a:t> is dissolved in dilute acidic solution to make 0.500 L of solution, what is the molarity of the solution of Bi</a:t>
            </a:r>
            <a:r>
              <a:rPr lang="en-US" altLang="en-US" sz="1400" baseline="30000">
                <a:solidFill>
                  <a:srgbClr val="000000"/>
                </a:solidFill>
                <a:ea typeface="MS PGothic" panose="020B0600070205080204" pitchFamily="34" charset="-128"/>
              </a:rPr>
              <a:t>3+</a:t>
            </a:r>
            <a:r>
              <a:rPr lang="en-US" altLang="en-US" sz="1400">
                <a:solidFill>
                  <a:srgbClr val="000000"/>
                </a:solidFill>
                <a:ea typeface="MS PGothic" panose="020B0600070205080204" pitchFamily="34" charset="-128"/>
              </a:rPr>
              <a:t> ion?</a:t>
            </a:r>
          </a:p>
          <a:p>
            <a:r>
              <a:rPr lang="en-US" altLang="en-US" sz="1400" b="1">
                <a:solidFill>
                  <a:srgbClr val="000000"/>
                </a:solidFill>
                <a:ea typeface="MS PGothic" panose="020B0600070205080204" pitchFamily="34" charset="-128"/>
              </a:rPr>
              <a:t>(e) </a:t>
            </a:r>
            <a:r>
              <a:rPr lang="en-US" altLang="en-US" sz="1400" baseline="30000">
                <a:solidFill>
                  <a:srgbClr val="000000"/>
                </a:solidFill>
                <a:ea typeface="MS PGothic" panose="020B0600070205080204" pitchFamily="34" charset="-128"/>
              </a:rPr>
              <a:t>209</a:t>
            </a:r>
            <a:r>
              <a:rPr lang="en-US" altLang="en-US" sz="1400">
                <a:solidFill>
                  <a:srgbClr val="000000"/>
                </a:solidFill>
                <a:ea typeface="MS PGothic" panose="020B0600070205080204" pitchFamily="34" charset="-128"/>
              </a:rPr>
              <a:t>Bi is the heaviest stable isotope of any element. How many protons and neutrons are present in this nucleus?</a:t>
            </a:r>
          </a:p>
          <a:p>
            <a:r>
              <a:rPr lang="en-US" altLang="en-US" sz="1400" b="1">
                <a:ea typeface="MS PGothic" panose="020B0600070205080204" pitchFamily="34" charset="-128"/>
              </a:rPr>
              <a:t>(f) </a:t>
            </a:r>
            <a:r>
              <a:rPr lang="en-US" altLang="en-US" sz="1400">
                <a:ea typeface="MS PGothic" panose="020B0600070205080204" pitchFamily="34" charset="-128"/>
              </a:rPr>
              <a:t>The density of Bi at 25 </a:t>
            </a:r>
            <a:r>
              <a:rPr lang="en-US" altLang="en-US" sz="1400">
                <a:latin typeface="Arial" panose="020B0604020202020204" pitchFamily="34" charset="0"/>
                <a:ea typeface="Calibri" panose="020F0502020204030204" pitchFamily="34" charset="0"/>
                <a:cs typeface="Calibri" panose="020F0502020204030204" pitchFamily="34" charset="0"/>
              </a:rPr>
              <a:t>°</a:t>
            </a:r>
            <a:r>
              <a:rPr lang="en-US" altLang="en-US" sz="1400">
                <a:ea typeface="MS PGothic" panose="020B0600070205080204" pitchFamily="34" charset="-128"/>
              </a:rPr>
              <a:t>C is 9.808 g ⁄ cm</a:t>
            </a:r>
            <a:r>
              <a:rPr lang="en-US" altLang="en-US" sz="1400" baseline="30000">
                <a:ea typeface="MS PGothic" panose="020B0600070205080204" pitchFamily="34" charset="-128"/>
              </a:rPr>
              <a:t>3</a:t>
            </a:r>
            <a:r>
              <a:rPr lang="en-US" altLang="en-US" sz="1400">
                <a:ea typeface="MS PGothic" panose="020B0600070205080204" pitchFamily="34" charset="-128"/>
              </a:rPr>
              <a:t>. How many Bi atoms are present in a cube of the element that is 5.00 cm on each edge? How many moles of the element are present? </a:t>
            </a:r>
          </a:p>
        </p:txBody>
      </p:sp>
      <p:sp>
        <p:nvSpPr>
          <p:cNvPr id="53251" name="Rectangle 58"/>
          <p:cNvSpPr>
            <a:spLocks noChangeArrowheads="1"/>
          </p:cNvSpPr>
          <p:nvPr/>
        </p:nvSpPr>
        <p:spPr bwMode="auto">
          <a:xfrm>
            <a:off x="319088" y="309563"/>
            <a:ext cx="8443912" cy="55403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514600" indent="-2514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3366FF"/>
                </a:solidFill>
                <a:latin typeface="Arial" panose="020B0604020202020204" pitchFamily="34" charset="0"/>
              </a:rPr>
              <a:t>Integrative Exercise</a:t>
            </a:r>
            <a:r>
              <a:rPr lang="en-US" altLang="en-US" b="1">
                <a:solidFill>
                  <a:srgbClr val="4C4BE5"/>
                </a:solidFill>
                <a:latin typeface="Arial" panose="020B0604020202020204" pitchFamily="34" charset="0"/>
              </a:rPr>
              <a:t> </a:t>
            </a:r>
            <a:r>
              <a:rPr lang="en-US" altLang="en-US" b="1">
                <a:latin typeface="Arial" panose="020B0604020202020204" pitchFamily="34" charset="0"/>
                <a:cs typeface="Arial" panose="020B0604020202020204" pitchFamily="34" charset="0"/>
              </a:rPr>
              <a:t>Putting Concepts Together</a:t>
            </a:r>
          </a:p>
        </p:txBody>
      </p:sp>
      <p:sp>
        <p:nvSpPr>
          <p:cNvPr id="53252" name="Line 7"/>
          <p:cNvSpPr>
            <a:spLocks noChangeShapeType="1"/>
          </p:cNvSpPr>
          <p:nvPr/>
        </p:nvSpPr>
        <p:spPr bwMode="auto">
          <a:xfrm>
            <a:off x="295275" y="3079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Line 8"/>
          <p:cNvSpPr>
            <a:spLocks noChangeShapeType="1"/>
          </p:cNvSpPr>
          <p:nvPr/>
        </p:nvSpPr>
        <p:spPr bwMode="auto">
          <a:xfrm>
            <a:off x="307975" y="415131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Line 81"/>
          <p:cNvSpPr>
            <a:spLocks noChangeShapeType="1"/>
          </p:cNvSpPr>
          <p:nvPr/>
        </p:nvSpPr>
        <p:spPr bwMode="auto">
          <a:xfrm>
            <a:off x="304800" y="304800"/>
            <a:ext cx="9525" cy="38465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Line 66"/>
          <p:cNvSpPr>
            <a:spLocks noChangeShapeType="1"/>
          </p:cNvSpPr>
          <p:nvPr/>
        </p:nvSpPr>
        <p:spPr bwMode="auto">
          <a:xfrm>
            <a:off x="457200" y="402113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4"/>
          <p:cNvSpPr txBox="1">
            <a:spLocks noChangeArrowheads="1"/>
          </p:cNvSpPr>
          <p:nvPr/>
        </p:nvSpPr>
        <p:spPr bwMode="auto">
          <a:xfrm>
            <a:off x="320675" y="762000"/>
            <a:ext cx="8423275" cy="39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246888" indent="-246888">
              <a:defRPr/>
            </a:pPr>
            <a:r>
              <a:rPr lang="en-US" sz="1400" dirty="0" smtClean="0">
                <a:solidFill>
                  <a:srgbClr val="000000"/>
                </a:solidFill>
                <a:latin typeface="Times New Roman"/>
                <a:ea typeface="ＭＳ Ｐゴシック" pitchFamily="34" charset="-128"/>
              </a:rPr>
              <a:t>Continued</a:t>
            </a:r>
            <a:endParaRPr lang="en-US" sz="1400" dirty="0" smtClean="0">
              <a:latin typeface="+mn-lt"/>
            </a:endParaRPr>
          </a:p>
        </p:txBody>
      </p:sp>
      <p:sp>
        <p:nvSpPr>
          <p:cNvPr id="54275" name="Rectangle 58"/>
          <p:cNvSpPr>
            <a:spLocks noChangeArrowheads="1"/>
          </p:cNvSpPr>
          <p:nvPr/>
        </p:nvSpPr>
        <p:spPr bwMode="auto">
          <a:xfrm>
            <a:off x="319088" y="309563"/>
            <a:ext cx="8443912" cy="55403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514600" indent="-2514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3366FF"/>
                </a:solidFill>
                <a:latin typeface="Arial" panose="020B0604020202020204" pitchFamily="34" charset="0"/>
              </a:rPr>
              <a:t>Integrative Exercise</a:t>
            </a:r>
            <a:r>
              <a:rPr lang="en-US" altLang="en-US" b="1">
                <a:solidFill>
                  <a:srgbClr val="4C4BE5"/>
                </a:solidFill>
                <a:latin typeface="Arial" panose="020B0604020202020204" pitchFamily="34" charset="0"/>
              </a:rPr>
              <a:t> </a:t>
            </a:r>
            <a:r>
              <a:rPr lang="en-US" altLang="en-US" b="1">
                <a:latin typeface="Arial" panose="020B0604020202020204" pitchFamily="34" charset="0"/>
                <a:cs typeface="Arial" panose="020B0604020202020204" pitchFamily="34" charset="0"/>
              </a:rPr>
              <a:t>Putting Concepts Together</a:t>
            </a:r>
          </a:p>
        </p:txBody>
      </p:sp>
      <p:sp>
        <p:nvSpPr>
          <p:cNvPr id="54276" name="Line 7"/>
          <p:cNvSpPr>
            <a:spLocks noChangeShapeType="1"/>
          </p:cNvSpPr>
          <p:nvPr/>
        </p:nvSpPr>
        <p:spPr bwMode="auto">
          <a:xfrm>
            <a:off x="295275" y="3079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Line 8"/>
          <p:cNvSpPr>
            <a:spLocks noChangeShapeType="1"/>
          </p:cNvSpPr>
          <p:nvPr/>
        </p:nvSpPr>
        <p:spPr bwMode="auto">
          <a:xfrm>
            <a:off x="307975" y="60896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Line 81"/>
          <p:cNvSpPr>
            <a:spLocks noChangeShapeType="1"/>
          </p:cNvSpPr>
          <p:nvPr/>
        </p:nvSpPr>
        <p:spPr bwMode="auto">
          <a:xfrm>
            <a:off x="304800" y="304800"/>
            <a:ext cx="0" cy="57848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4279" name="Picture 7"/>
          <p:cNvPicPr>
            <a:picLocks noChangeAspect="1"/>
          </p:cNvPicPr>
          <p:nvPr/>
        </p:nvPicPr>
        <p:blipFill>
          <a:blip r:embed="rId3">
            <a:extLst>
              <a:ext uri="{28A0092B-C50C-407E-A947-70E740481C1C}">
                <a14:useLocalDpi xmlns:a14="http://schemas.microsoft.com/office/drawing/2010/main" val="0"/>
              </a:ext>
            </a:extLst>
          </a:blip>
          <a:srcRect b="3152"/>
          <a:stretch>
            <a:fillRect/>
          </a:stretch>
        </p:blipFill>
        <p:spPr bwMode="auto">
          <a:xfrm>
            <a:off x="1654175" y="1058863"/>
            <a:ext cx="55499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07_05_Table.jpg"/>
          <p:cNvPicPr>
            <a:picLocks noChangeAspect="1"/>
          </p:cNvPicPr>
          <p:nvPr/>
        </p:nvPicPr>
        <p:blipFill>
          <a:blip r:embed="rId4">
            <a:extLst>
              <a:ext uri="{28A0092B-C50C-407E-A947-70E740481C1C}">
                <a14:useLocalDpi xmlns:a14="http://schemas.microsoft.com/office/drawing/2010/main" val="0"/>
              </a:ext>
            </a:extLst>
          </a:blip>
          <a:srcRect b="4802"/>
          <a:stretch>
            <a:fillRect/>
          </a:stretch>
        </p:blipFill>
        <p:spPr bwMode="auto">
          <a:xfrm>
            <a:off x="608013" y="4184650"/>
            <a:ext cx="40560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10" descr="07_06_Table.jpg"/>
          <p:cNvPicPr>
            <a:picLocks noChangeAspect="1"/>
          </p:cNvPicPr>
          <p:nvPr/>
        </p:nvPicPr>
        <p:blipFill>
          <a:blip r:embed="rId5">
            <a:extLst>
              <a:ext uri="{28A0092B-C50C-407E-A947-70E740481C1C}">
                <a14:useLocalDpi xmlns:a14="http://schemas.microsoft.com/office/drawing/2010/main" val="0"/>
              </a:ext>
            </a:extLst>
          </a:blip>
          <a:srcRect b="4909"/>
          <a:stretch>
            <a:fillRect/>
          </a:stretch>
        </p:blipFill>
        <p:spPr bwMode="auto">
          <a:xfrm>
            <a:off x="4976813" y="4217988"/>
            <a:ext cx="40513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Line 66"/>
          <p:cNvSpPr>
            <a:spLocks noChangeShapeType="1"/>
          </p:cNvSpPr>
          <p:nvPr/>
        </p:nvSpPr>
        <p:spPr bwMode="auto">
          <a:xfrm>
            <a:off x="388938" y="58769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549A2442-CECA-4007-A4AD-00BE73BECBE1}" type="slidenum">
              <a:rPr lang="en-US" altLang="en-US" sz="1400"/>
              <a:pPr algn="ctr"/>
              <a:t>5</a:t>
            </a:fld>
            <a:endParaRPr lang="en-US" altLang="en-US" sz="1400"/>
          </a:p>
        </p:txBody>
      </p:sp>
      <p:grpSp>
        <p:nvGrpSpPr>
          <p:cNvPr id="9219" name="Group 139"/>
          <p:cNvGrpSpPr>
            <a:grpSpLocks/>
          </p:cNvGrpSpPr>
          <p:nvPr/>
        </p:nvGrpSpPr>
        <p:grpSpPr bwMode="auto">
          <a:xfrm>
            <a:off x="2438400" y="5029200"/>
            <a:ext cx="6388100" cy="901700"/>
            <a:chOff x="1536" y="3168"/>
            <a:chExt cx="4024" cy="568"/>
          </a:xfrm>
        </p:grpSpPr>
        <p:grpSp>
          <p:nvGrpSpPr>
            <p:cNvPr id="9325" name="Group 138"/>
            <p:cNvGrpSpPr>
              <a:grpSpLocks/>
            </p:cNvGrpSpPr>
            <p:nvPr/>
          </p:nvGrpSpPr>
          <p:grpSpPr bwMode="auto">
            <a:xfrm>
              <a:off x="1536" y="3168"/>
              <a:ext cx="4024" cy="280"/>
              <a:chOff x="1536" y="3168"/>
              <a:chExt cx="4024" cy="280"/>
            </a:xfrm>
          </p:grpSpPr>
          <p:sp>
            <p:nvSpPr>
              <p:cNvPr id="9341" name="Rectangle 94"/>
              <p:cNvSpPr>
                <a:spLocks noChangeArrowheads="1"/>
              </p:cNvSpPr>
              <p:nvPr/>
            </p:nvSpPr>
            <p:spPr bwMode="auto">
              <a:xfrm>
                <a:off x="1536"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42" name="Rectangle 95"/>
              <p:cNvSpPr>
                <a:spLocks noChangeArrowheads="1"/>
              </p:cNvSpPr>
              <p:nvPr/>
            </p:nvSpPr>
            <p:spPr bwMode="auto">
              <a:xfrm>
                <a:off x="1824"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43" name="Rectangle 96"/>
              <p:cNvSpPr>
                <a:spLocks noChangeArrowheads="1"/>
              </p:cNvSpPr>
              <p:nvPr/>
            </p:nvSpPr>
            <p:spPr bwMode="auto">
              <a:xfrm>
                <a:off x="2112"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44" name="Rectangle 97"/>
              <p:cNvSpPr>
                <a:spLocks noChangeArrowheads="1"/>
              </p:cNvSpPr>
              <p:nvPr/>
            </p:nvSpPr>
            <p:spPr bwMode="auto">
              <a:xfrm>
                <a:off x="2400"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45" name="Rectangle 98"/>
              <p:cNvSpPr>
                <a:spLocks noChangeArrowheads="1"/>
              </p:cNvSpPr>
              <p:nvPr/>
            </p:nvSpPr>
            <p:spPr bwMode="auto">
              <a:xfrm>
                <a:off x="2688"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46" name="Rectangle 99"/>
              <p:cNvSpPr>
                <a:spLocks noChangeArrowheads="1"/>
              </p:cNvSpPr>
              <p:nvPr/>
            </p:nvSpPr>
            <p:spPr bwMode="auto">
              <a:xfrm>
                <a:off x="2976"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47" name="Rectangle 100"/>
              <p:cNvSpPr>
                <a:spLocks noChangeArrowheads="1"/>
              </p:cNvSpPr>
              <p:nvPr/>
            </p:nvSpPr>
            <p:spPr bwMode="auto">
              <a:xfrm>
                <a:off x="3264"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48" name="Rectangle 101"/>
              <p:cNvSpPr>
                <a:spLocks noChangeArrowheads="1"/>
              </p:cNvSpPr>
              <p:nvPr/>
            </p:nvSpPr>
            <p:spPr bwMode="auto">
              <a:xfrm>
                <a:off x="3552"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49" name="Rectangle 102"/>
              <p:cNvSpPr>
                <a:spLocks noChangeArrowheads="1"/>
              </p:cNvSpPr>
              <p:nvPr/>
            </p:nvSpPr>
            <p:spPr bwMode="auto">
              <a:xfrm>
                <a:off x="3840"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50" name="Rectangle 103"/>
              <p:cNvSpPr>
                <a:spLocks noChangeArrowheads="1"/>
              </p:cNvSpPr>
              <p:nvPr/>
            </p:nvSpPr>
            <p:spPr bwMode="auto">
              <a:xfrm>
                <a:off x="4128"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51" name="Rectangle 104"/>
              <p:cNvSpPr>
                <a:spLocks noChangeArrowheads="1"/>
              </p:cNvSpPr>
              <p:nvPr/>
            </p:nvSpPr>
            <p:spPr bwMode="auto">
              <a:xfrm>
                <a:off x="4416"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52" name="Rectangle 105"/>
              <p:cNvSpPr>
                <a:spLocks noChangeArrowheads="1"/>
              </p:cNvSpPr>
              <p:nvPr/>
            </p:nvSpPr>
            <p:spPr bwMode="auto">
              <a:xfrm>
                <a:off x="4704"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53" name="Rectangle 106"/>
              <p:cNvSpPr>
                <a:spLocks noChangeArrowheads="1"/>
              </p:cNvSpPr>
              <p:nvPr/>
            </p:nvSpPr>
            <p:spPr bwMode="auto">
              <a:xfrm>
                <a:off x="4992"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54" name="Rectangle 107"/>
              <p:cNvSpPr>
                <a:spLocks noChangeArrowheads="1"/>
              </p:cNvSpPr>
              <p:nvPr/>
            </p:nvSpPr>
            <p:spPr bwMode="auto">
              <a:xfrm>
                <a:off x="5280" y="316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326" name="Group 137"/>
            <p:cNvGrpSpPr>
              <a:grpSpLocks/>
            </p:cNvGrpSpPr>
            <p:nvPr/>
          </p:nvGrpSpPr>
          <p:grpSpPr bwMode="auto">
            <a:xfrm>
              <a:off x="1536" y="3456"/>
              <a:ext cx="4024" cy="280"/>
              <a:chOff x="1536" y="3456"/>
              <a:chExt cx="4024" cy="280"/>
            </a:xfrm>
          </p:grpSpPr>
          <p:sp>
            <p:nvSpPr>
              <p:cNvPr id="9327" name="Rectangle 109"/>
              <p:cNvSpPr>
                <a:spLocks noChangeArrowheads="1"/>
              </p:cNvSpPr>
              <p:nvPr/>
            </p:nvSpPr>
            <p:spPr bwMode="auto">
              <a:xfrm>
                <a:off x="1536"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8" name="Rectangle 110"/>
              <p:cNvSpPr>
                <a:spLocks noChangeArrowheads="1"/>
              </p:cNvSpPr>
              <p:nvPr/>
            </p:nvSpPr>
            <p:spPr bwMode="auto">
              <a:xfrm>
                <a:off x="1824"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9" name="Rectangle 111"/>
              <p:cNvSpPr>
                <a:spLocks noChangeArrowheads="1"/>
              </p:cNvSpPr>
              <p:nvPr/>
            </p:nvSpPr>
            <p:spPr bwMode="auto">
              <a:xfrm>
                <a:off x="2112"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30" name="Rectangle 112"/>
              <p:cNvSpPr>
                <a:spLocks noChangeArrowheads="1"/>
              </p:cNvSpPr>
              <p:nvPr/>
            </p:nvSpPr>
            <p:spPr bwMode="auto">
              <a:xfrm>
                <a:off x="2400"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31" name="Rectangle 113"/>
              <p:cNvSpPr>
                <a:spLocks noChangeArrowheads="1"/>
              </p:cNvSpPr>
              <p:nvPr/>
            </p:nvSpPr>
            <p:spPr bwMode="auto">
              <a:xfrm>
                <a:off x="2688"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32" name="Rectangle 114"/>
              <p:cNvSpPr>
                <a:spLocks noChangeArrowheads="1"/>
              </p:cNvSpPr>
              <p:nvPr/>
            </p:nvSpPr>
            <p:spPr bwMode="auto">
              <a:xfrm>
                <a:off x="2976"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33" name="Rectangle 115"/>
              <p:cNvSpPr>
                <a:spLocks noChangeArrowheads="1"/>
              </p:cNvSpPr>
              <p:nvPr/>
            </p:nvSpPr>
            <p:spPr bwMode="auto">
              <a:xfrm>
                <a:off x="3264"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34" name="Rectangle 116"/>
              <p:cNvSpPr>
                <a:spLocks noChangeArrowheads="1"/>
              </p:cNvSpPr>
              <p:nvPr/>
            </p:nvSpPr>
            <p:spPr bwMode="auto">
              <a:xfrm>
                <a:off x="3552"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35" name="Rectangle 117"/>
              <p:cNvSpPr>
                <a:spLocks noChangeArrowheads="1"/>
              </p:cNvSpPr>
              <p:nvPr/>
            </p:nvSpPr>
            <p:spPr bwMode="auto">
              <a:xfrm>
                <a:off x="3840"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36" name="Rectangle 118"/>
              <p:cNvSpPr>
                <a:spLocks noChangeArrowheads="1"/>
              </p:cNvSpPr>
              <p:nvPr/>
            </p:nvSpPr>
            <p:spPr bwMode="auto">
              <a:xfrm>
                <a:off x="4128"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37" name="Rectangle 119"/>
              <p:cNvSpPr>
                <a:spLocks noChangeArrowheads="1"/>
              </p:cNvSpPr>
              <p:nvPr/>
            </p:nvSpPr>
            <p:spPr bwMode="auto">
              <a:xfrm>
                <a:off x="4416"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38" name="Rectangle 120"/>
              <p:cNvSpPr>
                <a:spLocks noChangeArrowheads="1"/>
              </p:cNvSpPr>
              <p:nvPr/>
            </p:nvSpPr>
            <p:spPr bwMode="auto">
              <a:xfrm>
                <a:off x="4704"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39" name="Rectangle 121"/>
              <p:cNvSpPr>
                <a:spLocks noChangeArrowheads="1"/>
              </p:cNvSpPr>
              <p:nvPr/>
            </p:nvSpPr>
            <p:spPr bwMode="auto">
              <a:xfrm>
                <a:off x="4992"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40" name="Rectangle 122"/>
              <p:cNvSpPr>
                <a:spLocks noChangeArrowheads="1"/>
              </p:cNvSpPr>
              <p:nvPr/>
            </p:nvSpPr>
            <p:spPr bwMode="auto">
              <a:xfrm>
                <a:off x="5280" y="345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5" name="Group 140"/>
          <p:cNvGrpSpPr>
            <a:grpSpLocks/>
          </p:cNvGrpSpPr>
          <p:nvPr/>
        </p:nvGrpSpPr>
        <p:grpSpPr bwMode="auto">
          <a:xfrm>
            <a:off x="595313" y="701675"/>
            <a:ext cx="896937" cy="973138"/>
            <a:chOff x="375" y="442"/>
            <a:chExt cx="565" cy="613"/>
          </a:xfrm>
        </p:grpSpPr>
        <p:sp>
          <p:nvSpPr>
            <p:cNvPr id="9323" name="Rectangle 123"/>
            <p:cNvSpPr>
              <a:spLocks noChangeArrowheads="1"/>
            </p:cNvSpPr>
            <p:nvPr/>
          </p:nvSpPr>
          <p:spPr bwMode="auto">
            <a:xfrm>
              <a:off x="375" y="442"/>
              <a:ext cx="27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s</a:t>
              </a:r>
              <a:r>
                <a:rPr lang="en-US" altLang="en-US" sz="2800" baseline="30000"/>
                <a:t>1</a:t>
              </a:r>
            </a:p>
          </p:txBody>
        </p:sp>
        <p:sp>
          <p:nvSpPr>
            <p:cNvPr id="9324" name="Rectangle 124"/>
            <p:cNvSpPr>
              <a:spLocks noChangeArrowheads="1"/>
            </p:cNvSpPr>
            <p:nvPr/>
          </p:nvSpPr>
          <p:spPr bwMode="auto">
            <a:xfrm>
              <a:off x="663" y="730"/>
              <a:ext cx="27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s</a:t>
              </a:r>
              <a:r>
                <a:rPr lang="en-US" altLang="en-US" sz="2800" baseline="30000"/>
                <a:t>2</a:t>
              </a:r>
            </a:p>
          </p:txBody>
        </p:sp>
      </p:grpSp>
      <p:sp>
        <p:nvSpPr>
          <p:cNvPr id="31869" name="Rectangle 125"/>
          <p:cNvSpPr>
            <a:spLocks noChangeArrowheads="1"/>
          </p:cNvSpPr>
          <p:nvPr/>
        </p:nvSpPr>
        <p:spPr bwMode="auto">
          <a:xfrm>
            <a:off x="1509713" y="2149475"/>
            <a:ext cx="46831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d</a:t>
            </a:r>
            <a:r>
              <a:rPr lang="en-US" altLang="en-US" sz="2800" baseline="30000"/>
              <a:t>1  </a:t>
            </a:r>
            <a:r>
              <a:rPr lang="en-US" altLang="en-US" sz="2800"/>
              <a:t>d</a:t>
            </a:r>
            <a:r>
              <a:rPr lang="en-US" altLang="en-US" sz="2800" baseline="30000"/>
              <a:t>2</a:t>
            </a:r>
            <a:r>
              <a:rPr lang="en-US" altLang="en-US" sz="2800" baseline="-25000"/>
              <a:t>  </a:t>
            </a:r>
            <a:r>
              <a:rPr lang="en-US" altLang="en-US" sz="2800"/>
              <a:t>d</a:t>
            </a:r>
            <a:r>
              <a:rPr lang="en-US" altLang="en-US" sz="2800" baseline="30000"/>
              <a:t>3</a:t>
            </a:r>
            <a:r>
              <a:rPr lang="en-US" altLang="en-US" sz="2800"/>
              <a:t>  d</a:t>
            </a:r>
            <a:r>
              <a:rPr lang="en-US" altLang="en-US" sz="2800" baseline="30000"/>
              <a:t>4</a:t>
            </a:r>
            <a:r>
              <a:rPr lang="en-US" altLang="en-US" sz="2800"/>
              <a:t>  d</a:t>
            </a:r>
            <a:r>
              <a:rPr lang="en-US" altLang="en-US" sz="2800" baseline="30000"/>
              <a:t>5</a:t>
            </a:r>
            <a:r>
              <a:rPr lang="en-US" altLang="en-US" sz="2800"/>
              <a:t>  d</a:t>
            </a:r>
            <a:r>
              <a:rPr lang="en-US" altLang="en-US" sz="2800" baseline="30000"/>
              <a:t>6</a:t>
            </a:r>
            <a:r>
              <a:rPr lang="en-US" altLang="en-US" sz="2800"/>
              <a:t>  d</a:t>
            </a:r>
            <a:r>
              <a:rPr lang="en-US" altLang="en-US" sz="2800" baseline="30000"/>
              <a:t>7</a:t>
            </a:r>
            <a:r>
              <a:rPr lang="en-US" altLang="en-US" sz="2800"/>
              <a:t>  d</a:t>
            </a:r>
            <a:r>
              <a:rPr lang="en-US" altLang="en-US" sz="2800" baseline="30000"/>
              <a:t>8</a:t>
            </a:r>
            <a:r>
              <a:rPr lang="en-US" altLang="en-US" sz="2800"/>
              <a:t>  d</a:t>
            </a:r>
            <a:r>
              <a:rPr lang="en-US" altLang="en-US" sz="2800" baseline="30000"/>
              <a:t>9</a:t>
            </a:r>
            <a:r>
              <a:rPr lang="en-US" altLang="en-US" sz="2800"/>
              <a:t> d</a:t>
            </a:r>
            <a:r>
              <a:rPr lang="en-US" altLang="en-US" sz="2800" baseline="30000"/>
              <a:t>10</a:t>
            </a:r>
          </a:p>
        </p:txBody>
      </p:sp>
      <p:sp>
        <p:nvSpPr>
          <p:cNvPr id="31871" name="Rectangle 127"/>
          <p:cNvSpPr>
            <a:spLocks noChangeArrowheads="1"/>
          </p:cNvSpPr>
          <p:nvPr/>
        </p:nvSpPr>
        <p:spPr bwMode="auto">
          <a:xfrm>
            <a:off x="8443913" y="1235075"/>
            <a:ext cx="4397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s</a:t>
            </a:r>
            <a:r>
              <a:rPr lang="en-US" altLang="en-US" sz="2800" baseline="30000"/>
              <a:t>2</a:t>
            </a:r>
          </a:p>
        </p:txBody>
      </p:sp>
      <p:grpSp>
        <p:nvGrpSpPr>
          <p:cNvPr id="6" name="Group 141"/>
          <p:cNvGrpSpPr>
            <a:grpSpLocks/>
          </p:cNvGrpSpPr>
          <p:nvPr/>
        </p:nvGrpSpPr>
        <p:grpSpPr bwMode="auto">
          <a:xfrm>
            <a:off x="6081713" y="1235075"/>
            <a:ext cx="2779712" cy="957263"/>
            <a:chOff x="3831" y="778"/>
            <a:chExt cx="1751" cy="603"/>
          </a:xfrm>
        </p:grpSpPr>
        <p:sp>
          <p:nvSpPr>
            <p:cNvPr id="9321" name="Rectangle 126"/>
            <p:cNvSpPr>
              <a:spLocks noChangeArrowheads="1"/>
            </p:cNvSpPr>
            <p:nvPr/>
          </p:nvSpPr>
          <p:spPr bwMode="auto">
            <a:xfrm>
              <a:off x="3831" y="778"/>
              <a:ext cx="146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p</a:t>
              </a:r>
              <a:r>
                <a:rPr lang="en-US" altLang="en-US" sz="2800" baseline="30000"/>
                <a:t>1  </a:t>
              </a:r>
              <a:r>
                <a:rPr lang="en-US" altLang="en-US" sz="2800"/>
                <a:t>p</a:t>
              </a:r>
              <a:r>
                <a:rPr lang="en-US" altLang="en-US" sz="2800" baseline="30000"/>
                <a:t>2</a:t>
              </a:r>
              <a:r>
                <a:rPr lang="en-US" altLang="en-US" sz="2800"/>
                <a:t>  p</a:t>
              </a:r>
              <a:r>
                <a:rPr lang="en-US" altLang="en-US" sz="2800" baseline="30000"/>
                <a:t>3</a:t>
              </a:r>
              <a:r>
                <a:rPr lang="en-US" altLang="en-US" sz="2800"/>
                <a:t>  p</a:t>
              </a:r>
              <a:r>
                <a:rPr lang="en-US" altLang="en-US" sz="2800" baseline="30000"/>
                <a:t>4</a:t>
              </a:r>
              <a:r>
                <a:rPr lang="en-US" altLang="en-US" sz="2800"/>
                <a:t>  p</a:t>
              </a:r>
              <a:r>
                <a:rPr lang="en-US" altLang="en-US" sz="2800" baseline="30000"/>
                <a:t>5</a:t>
              </a:r>
            </a:p>
          </p:txBody>
        </p:sp>
        <p:sp>
          <p:nvSpPr>
            <p:cNvPr id="9322" name="Rectangle 128"/>
            <p:cNvSpPr>
              <a:spLocks noChangeArrowheads="1"/>
            </p:cNvSpPr>
            <p:nvPr/>
          </p:nvSpPr>
          <p:spPr bwMode="auto">
            <a:xfrm>
              <a:off x="5280" y="1056"/>
              <a:ext cx="30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p</a:t>
              </a:r>
              <a:r>
                <a:rPr lang="en-US" altLang="en-US" sz="2800" baseline="30000"/>
                <a:t>6</a:t>
              </a:r>
            </a:p>
          </p:txBody>
        </p:sp>
      </p:grpSp>
      <p:sp>
        <p:nvSpPr>
          <p:cNvPr id="31873" name="Rectangle 129"/>
          <p:cNvSpPr>
            <a:spLocks noChangeArrowheads="1"/>
          </p:cNvSpPr>
          <p:nvPr/>
        </p:nvSpPr>
        <p:spPr bwMode="auto">
          <a:xfrm>
            <a:off x="2500313" y="4511675"/>
            <a:ext cx="65246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f</a:t>
            </a:r>
            <a:r>
              <a:rPr lang="en-US" altLang="en-US" sz="2800" baseline="30000"/>
              <a:t>2</a:t>
            </a:r>
            <a:r>
              <a:rPr lang="en-US" altLang="en-US" sz="2800"/>
              <a:t>  f</a:t>
            </a:r>
            <a:r>
              <a:rPr lang="en-US" altLang="en-US" sz="2800" baseline="30000"/>
              <a:t>3</a:t>
            </a:r>
            <a:r>
              <a:rPr lang="en-US" altLang="en-US" sz="2800"/>
              <a:t>  f</a:t>
            </a:r>
            <a:r>
              <a:rPr lang="en-US" altLang="en-US" sz="2800" baseline="30000"/>
              <a:t>4</a:t>
            </a:r>
            <a:r>
              <a:rPr lang="en-US" altLang="en-US" sz="2800"/>
              <a:t>   f</a:t>
            </a:r>
            <a:r>
              <a:rPr lang="en-US" altLang="en-US" sz="2800" baseline="30000"/>
              <a:t>5</a:t>
            </a:r>
            <a:r>
              <a:rPr lang="en-US" altLang="en-US" sz="2800"/>
              <a:t>  f</a:t>
            </a:r>
            <a:r>
              <a:rPr lang="en-US" altLang="en-US" sz="2800" baseline="30000"/>
              <a:t>6</a:t>
            </a:r>
            <a:r>
              <a:rPr lang="en-US" altLang="en-US" sz="2800"/>
              <a:t>   f</a:t>
            </a:r>
            <a:r>
              <a:rPr lang="en-US" altLang="en-US" sz="2800" baseline="30000"/>
              <a:t>7</a:t>
            </a:r>
            <a:r>
              <a:rPr lang="en-US" altLang="en-US" sz="2800"/>
              <a:t>  f</a:t>
            </a:r>
            <a:r>
              <a:rPr lang="en-US" altLang="en-US" sz="2800" baseline="30000"/>
              <a:t>8</a:t>
            </a:r>
            <a:r>
              <a:rPr lang="en-US" altLang="en-US" sz="2800"/>
              <a:t>   f</a:t>
            </a:r>
            <a:r>
              <a:rPr lang="en-US" altLang="en-US" sz="2800" baseline="30000"/>
              <a:t>9</a:t>
            </a:r>
            <a:r>
              <a:rPr lang="en-US" altLang="en-US" sz="2800"/>
              <a:t>  f</a:t>
            </a:r>
            <a:r>
              <a:rPr lang="en-US" altLang="en-US" sz="2800" baseline="30000"/>
              <a:t>10</a:t>
            </a:r>
            <a:r>
              <a:rPr lang="en-US" altLang="en-US" sz="2800"/>
              <a:t> f</a:t>
            </a:r>
            <a:r>
              <a:rPr lang="en-US" altLang="en-US" sz="2800" baseline="30000"/>
              <a:t>11</a:t>
            </a:r>
            <a:r>
              <a:rPr lang="en-US" altLang="en-US" sz="2800"/>
              <a:t> f</a:t>
            </a:r>
            <a:r>
              <a:rPr lang="en-US" altLang="en-US" sz="2800" baseline="30000"/>
              <a:t>12</a:t>
            </a:r>
            <a:r>
              <a:rPr lang="en-US" altLang="en-US" sz="2800"/>
              <a:t> f</a:t>
            </a:r>
            <a:r>
              <a:rPr lang="en-US" altLang="en-US" sz="2800" baseline="30000"/>
              <a:t>13</a:t>
            </a:r>
            <a:r>
              <a:rPr lang="en-US" altLang="en-US" sz="2800"/>
              <a:t> f</a:t>
            </a:r>
            <a:r>
              <a:rPr lang="en-US" altLang="en-US" sz="2800" baseline="30000"/>
              <a:t>14 </a:t>
            </a:r>
            <a:r>
              <a:rPr lang="en-US" altLang="en-US" sz="2200"/>
              <a:t>f</a:t>
            </a:r>
            <a:r>
              <a:rPr lang="en-US" altLang="en-US" sz="2200" baseline="30000"/>
              <a:t>14</a:t>
            </a:r>
            <a:r>
              <a:rPr lang="en-US" altLang="en-US" sz="2200"/>
              <a:t>d</a:t>
            </a:r>
            <a:r>
              <a:rPr lang="en-US" altLang="en-US" sz="2200" baseline="30000"/>
              <a:t>1</a:t>
            </a:r>
          </a:p>
        </p:txBody>
      </p:sp>
      <p:sp>
        <p:nvSpPr>
          <p:cNvPr id="9225" name="Rectangle 130"/>
          <p:cNvSpPr>
            <a:spLocks noChangeArrowheads="1"/>
          </p:cNvSpPr>
          <p:nvPr/>
        </p:nvSpPr>
        <p:spPr bwMode="auto">
          <a:xfrm>
            <a:off x="138113" y="1387475"/>
            <a:ext cx="35877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1</a:t>
            </a:r>
          </a:p>
          <a:p>
            <a:r>
              <a:rPr lang="en-US" altLang="en-US" sz="2800"/>
              <a:t>2</a:t>
            </a:r>
          </a:p>
          <a:p>
            <a:r>
              <a:rPr lang="en-US" altLang="en-US" sz="2800"/>
              <a:t>3</a:t>
            </a:r>
          </a:p>
          <a:p>
            <a:r>
              <a:rPr lang="en-US" altLang="en-US" sz="2800"/>
              <a:t>4</a:t>
            </a:r>
          </a:p>
          <a:p>
            <a:r>
              <a:rPr lang="en-US" altLang="en-US" sz="2800"/>
              <a:t>5</a:t>
            </a:r>
          </a:p>
          <a:p>
            <a:r>
              <a:rPr lang="en-US" altLang="en-US" sz="2800"/>
              <a:t>6</a:t>
            </a:r>
          </a:p>
          <a:p>
            <a:r>
              <a:rPr lang="en-US" altLang="en-US" sz="2800"/>
              <a:t>7</a:t>
            </a:r>
          </a:p>
        </p:txBody>
      </p:sp>
      <p:sp>
        <p:nvSpPr>
          <p:cNvPr id="9226" name="Rectangle 131"/>
          <p:cNvSpPr>
            <a:spLocks noChangeArrowheads="1"/>
          </p:cNvSpPr>
          <p:nvPr/>
        </p:nvSpPr>
        <p:spPr bwMode="auto">
          <a:xfrm>
            <a:off x="4724400" y="4038600"/>
            <a:ext cx="444500" cy="444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9227" name="Group 136"/>
          <p:cNvGrpSpPr>
            <a:grpSpLocks/>
          </p:cNvGrpSpPr>
          <p:nvPr/>
        </p:nvGrpSpPr>
        <p:grpSpPr bwMode="auto">
          <a:xfrm>
            <a:off x="609600" y="1295400"/>
            <a:ext cx="8216900" cy="3187700"/>
            <a:chOff x="384" y="816"/>
            <a:chExt cx="5176" cy="2008"/>
          </a:xfrm>
        </p:grpSpPr>
        <p:grpSp>
          <p:nvGrpSpPr>
            <p:cNvPr id="9228" name="Group 3"/>
            <p:cNvGrpSpPr>
              <a:grpSpLocks/>
            </p:cNvGrpSpPr>
            <p:nvPr/>
          </p:nvGrpSpPr>
          <p:grpSpPr bwMode="auto">
            <a:xfrm>
              <a:off x="384" y="816"/>
              <a:ext cx="5176" cy="2008"/>
              <a:chOff x="388" y="820"/>
              <a:chExt cx="5176" cy="2008"/>
            </a:xfrm>
          </p:grpSpPr>
          <p:grpSp>
            <p:nvGrpSpPr>
              <p:cNvPr id="9233" name="Group 4"/>
              <p:cNvGrpSpPr>
                <a:grpSpLocks/>
              </p:cNvGrpSpPr>
              <p:nvPr/>
            </p:nvGrpSpPr>
            <p:grpSpPr bwMode="auto">
              <a:xfrm>
                <a:off x="388" y="1972"/>
                <a:ext cx="5176" cy="280"/>
                <a:chOff x="388" y="1972"/>
                <a:chExt cx="5176" cy="280"/>
              </a:xfrm>
            </p:grpSpPr>
            <p:sp>
              <p:nvSpPr>
                <p:cNvPr id="9303" name="Rectangle 5"/>
                <p:cNvSpPr>
                  <a:spLocks noChangeArrowheads="1"/>
                </p:cNvSpPr>
                <p:nvPr/>
              </p:nvSpPr>
              <p:spPr bwMode="auto">
                <a:xfrm>
                  <a:off x="388"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04" name="Rectangle 6"/>
                <p:cNvSpPr>
                  <a:spLocks noChangeArrowheads="1"/>
                </p:cNvSpPr>
                <p:nvPr/>
              </p:nvSpPr>
              <p:spPr bwMode="auto">
                <a:xfrm>
                  <a:off x="676"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05" name="Rectangle 7"/>
                <p:cNvSpPr>
                  <a:spLocks noChangeArrowheads="1"/>
                </p:cNvSpPr>
                <p:nvPr/>
              </p:nvSpPr>
              <p:spPr bwMode="auto">
                <a:xfrm>
                  <a:off x="964"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06" name="Rectangle 8"/>
                <p:cNvSpPr>
                  <a:spLocks noChangeArrowheads="1"/>
                </p:cNvSpPr>
                <p:nvPr/>
              </p:nvSpPr>
              <p:spPr bwMode="auto">
                <a:xfrm>
                  <a:off x="1252"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07" name="Rectangle 9"/>
                <p:cNvSpPr>
                  <a:spLocks noChangeArrowheads="1"/>
                </p:cNvSpPr>
                <p:nvPr/>
              </p:nvSpPr>
              <p:spPr bwMode="auto">
                <a:xfrm>
                  <a:off x="1540"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08" name="Rectangle 10"/>
                <p:cNvSpPr>
                  <a:spLocks noChangeArrowheads="1"/>
                </p:cNvSpPr>
                <p:nvPr/>
              </p:nvSpPr>
              <p:spPr bwMode="auto">
                <a:xfrm>
                  <a:off x="1828"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09" name="Rectangle 11"/>
                <p:cNvSpPr>
                  <a:spLocks noChangeArrowheads="1"/>
                </p:cNvSpPr>
                <p:nvPr/>
              </p:nvSpPr>
              <p:spPr bwMode="auto">
                <a:xfrm>
                  <a:off x="2116"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0" name="Rectangle 12"/>
                <p:cNvSpPr>
                  <a:spLocks noChangeArrowheads="1"/>
                </p:cNvSpPr>
                <p:nvPr/>
              </p:nvSpPr>
              <p:spPr bwMode="auto">
                <a:xfrm>
                  <a:off x="2404"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1" name="Rectangle 13"/>
                <p:cNvSpPr>
                  <a:spLocks noChangeArrowheads="1"/>
                </p:cNvSpPr>
                <p:nvPr/>
              </p:nvSpPr>
              <p:spPr bwMode="auto">
                <a:xfrm>
                  <a:off x="2692"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2" name="Rectangle 14"/>
                <p:cNvSpPr>
                  <a:spLocks noChangeArrowheads="1"/>
                </p:cNvSpPr>
                <p:nvPr/>
              </p:nvSpPr>
              <p:spPr bwMode="auto">
                <a:xfrm>
                  <a:off x="2980"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3" name="Rectangle 15"/>
                <p:cNvSpPr>
                  <a:spLocks noChangeArrowheads="1"/>
                </p:cNvSpPr>
                <p:nvPr/>
              </p:nvSpPr>
              <p:spPr bwMode="auto">
                <a:xfrm>
                  <a:off x="3268"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4" name="Rectangle 16"/>
                <p:cNvSpPr>
                  <a:spLocks noChangeArrowheads="1"/>
                </p:cNvSpPr>
                <p:nvPr/>
              </p:nvSpPr>
              <p:spPr bwMode="auto">
                <a:xfrm>
                  <a:off x="3556"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5" name="Rectangle 17"/>
                <p:cNvSpPr>
                  <a:spLocks noChangeArrowheads="1"/>
                </p:cNvSpPr>
                <p:nvPr/>
              </p:nvSpPr>
              <p:spPr bwMode="auto">
                <a:xfrm>
                  <a:off x="3844"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6" name="Rectangle 18"/>
                <p:cNvSpPr>
                  <a:spLocks noChangeArrowheads="1"/>
                </p:cNvSpPr>
                <p:nvPr/>
              </p:nvSpPr>
              <p:spPr bwMode="auto">
                <a:xfrm>
                  <a:off x="4132"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7" name="Rectangle 19"/>
                <p:cNvSpPr>
                  <a:spLocks noChangeArrowheads="1"/>
                </p:cNvSpPr>
                <p:nvPr/>
              </p:nvSpPr>
              <p:spPr bwMode="auto">
                <a:xfrm>
                  <a:off x="4420"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8" name="Rectangle 20"/>
                <p:cNvSpPr>
                  <a:spLocks noChangeArrowheads="1"/>
                </p:cNvSpPr>
                <p:nvPr/>
              </p:nvSpPr>
              <p:spPr bwMode="auto">
                <a:xfrm>
                  <a:off x="4708"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9" name="Rectangle 21"/>
                <p:cNvSpPr>
                  <a:spLocks noChangeArrowheads="1"/>
                </p:cNvSpPr>
                <p:nvPr/>
              </p:nvSpPr>
              <p:spPr bwMode="auto">
                <a:xfrm>
                  <a:off x="4996"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0" name="Rectangle 22"/>
                <p:cNvSpPr>
                  <a:spLocks noChangeArrowheads="1"/>
                </p:cNvSpPr>
                <p:nvPr/>
              </p:nvSpPr>
              <p:spPr bwMode="auto">
                <a:xfrm>
                  <a:off x="5284" y="19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234" name="Group 23"/>
              <p:cNvGrpSpPr>
                <a:grpSpLocks/>
              </p:cNvGrpSpPr>
              <p:nvPr/>
            </p:nvGrpSpPr>
            <p:grpSpPr bwMode="auto">
              <a:xfrm>
                <a:off x="388" y="2260"/>
                <a:ext cx="5176" cy="280"/>
                <a:chOff x="388" y="2260"/>
                <a:chExt cx="5176" cy="280"/>
              </a:xfrm>
            </p:grpSpPr>
            <p:sp>
              <p:nvSpPr>
                <p:cNvPr id="9285" name="Rectangle 24"/>
                <p:cNvSpPr>
                  <a:spLocks noChangeArrowheads="1"/>
                </p:cNvSpPr>
                <p:nvPr/>
              </p:nvSpPr>
              <p:spPr bwMode="auto">
                <a:xfrm>
                  <a:off x="388"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86" name="Rectangle 25"/>
                <p:cNvSpPr>
                  <a:spLocks noChangeArrowheads="1"/>
                </p:cNvSpPr>
                <p:nvPr/>
              </p:nvSpPr>
              <p:spPr bwMode="auto">
                <a:xfrm>
                  <a:off x="676"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87" name="Rectangle 26"/>
                <p:cNvSpPr>
                  <a:spLocks noChangeArrowheads="1"/>
                </p:cNvSpPr>
                <p:nvPr/>
              </p:nvSpPr>
              <p:spPr bwMode="auto">
                <a:xfrm>
                  <a:off x="964"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88" name="Rectangle 27"/>
                <p:cNvSpPr>
                  <a:spLocks noChangeArrowheads="1"/>
                </p:cNvSpPr>
                <p:nvPr/>
              </p:nvSpPr>
              <p:spPr bwMode="auto">
                <a:xfrm>
                  <a:off x="1252"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89" name="Rectangle 28"/>
                <p:cNvSpPr>
                  <a:spLocks noChangeArrowheads="1"/>
                </p:cNvSpPr>
                <p:nvPr/>
              </p:nvSpPr>
              <p:spPr bwMode="auto">
                <a:xfrm>
                  <a:off x="1540"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90" name="Rectangle 29"/>
                <p:cNvSpPr>
                  <a:spLocks noChangeArrowheads="1"/>
                </p:cNvSpPr>
                <p:nvPr/>
              </p:nvSpPr>
              <p:spPr bwMode="auto">
                <a:xfrm>
                  <a:off x="1828"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91" name="Rectangle 30"/>
                <p:cNvSpPr>
                  <a:spLocks noChangeArrowheads="1"/>
                </p:cNvSpPr>
                <p:nvPr/>
              </p:nvSpPr>
              <p:spPr bwMode="auto">
                <a:xfrm>
                  <a:off x="2116"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92" name="Rectangle 31"/>
                <p:cNvSpPr>
                  <a:spLocks noChangeArrowheads="1"/>
                </p:cNvSpPr>
                <p:nvPr/>
              </p:nvSpPr>
              <p:spPr bwMode="auto">
                <a:xfrm>
                  <a:off x="2404"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93" name="Rectangle 32"/>
                <p:cNvSpPr>
                  <a:spLocks noChangeArrowheads="1"/>
                </p:cNvSpPr>
                <p:nvPr/>
              </p:nvSpPr>
              <p:spPr bwMode="auto">
                <a:xfrm>
                  <a:off x="2692"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94" name="Rectangle 33"/>
                <p:cNvSpPr>
                  <a:spLocks noChangeArrowheads="1"/>
                </p:cNvSpPr>
                <p:nvPr/>
              </p:nvSpPr>
              <p:spPr bwMode="auto">
                <a:xfrm>
                  <a:off x="2980"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95" name="Rectangle 34"/>
                <p:cNvSpPr>
                  <a:spLocks noChangeArrowheads="1"/>
                </p:cNvSpPr>
                <p:nvPr/>
              </p:nvSpPr>
              <p:spPr bwMode="auto">
                <a:xfrm>
                  <a:off x="3268"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96" name="Rectangle 35"/>
                <p:cNvSpPr>
                  <a:spLocks noChangeArrowheads="1"/>
                </p:cNvSpPr>
                <p:nvPr/>
              </p:nvSpPr>
              <p:spPr bwMode="auto">
                <a:xfrm>
                  <a:off x="3556"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97" name="Rectangle 36"/>
                <p:cNvSpPr>
                  <a:spLocks noChangeArrowheads="1"/>
                </p:cNvSpPr>
                <p:nvPr/>
              </p:nvSpPr>
              <p:spPr bwMode="auto">
                <a:xfrm>
                  <a:off x="3844"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98" name="Rectangle 37"/>
                <p:cNvSpPr>
                  <a:spLocks noChangeArrowheads="1"/>
                </p:cNvSpPr>
                <p:nvPr/>
              </p:nvSpPr>
              <p:spPr bwMode="auto">
                <a:xfrm>
                  <a:off x="4132"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99" name="Rectangle 38"/>
                <p:cNvSpPr>
                  <a:spLocks noChangeArrowheads="1"/>
                </p:cNvSpPr>
                <p:nvPr/>
              </p:nvSpPr>
              <p:spPr bwMode="auto">
                <a:xfrm>
                  <a:off x="4420"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00" name="Rectangle 39"/>
                <p:cNvSpPr>
                  <a:spLocks noChangeArrowheads="1"/>
                </p:cNvSpPr>
                <p:nvPr/>
              </p:nvSpPr>
              <p:spPr bwMode="auto">
                <a:xfrm>
                  <a:off x="4708"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01" name="Rectangle 40"/>
                <p:cNvSpPr>
                  <a:spLocks noChangeArrowheads="1"/>
                </p:cNvSpPr>
                <p:nvPr/>
              </p:nvSpPr>
              <p:spPr bwMode="auto">
                <a:xfrm>
                  <a:off x="4996"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02" name="Rectangle 41"/>
                <p:cNvSpPr>
                  <a:spLocks noChangeArrowheads="1"/>
                </p:cNvSpPr>
                <p:nvPr/>
              </p:nvSpPr>
              <p:spPr bwMode="auto">
                <a:xfrm>
                  <a:off x="5284" y="22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235" name="Group 42"/>
              <p:cNvGrpSpPr>
                <a:grpSpLocks/>
              </p:cNvGrpSpPr>
              <p:nvPr/>
            </p:nvGrpSpPr>
            <p:grpSpPr bwMode="auto">
              <a:xfrm>
                <a:off x="388" y="1684"/>
                <a:ext cx="5176" cy="280"/>
                <a:chOff x="388" y="1684"/>
                <a:chExt cx="5176" cy="280"/>
              </a:xfrm>
            </p:grpSpPr>
            <p:sp>
              <p:nvSpPr>
                <p:cNvPr id="9267" name="Rectangle 43"/>
                <p:cNvSpPr>
                  <a:spLocks noChangeArrowheads="1"/>
                </p:cNvSpPr>
                <p:nvPr/>
              </p:nvSpPr>
              <p:spPr bwMode="auto">
                <a:xfrm>
                  <a:off x="388"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8" name="Rectangle 44"/>
                <p:cNvSpPr>
                  <a:spLocks noChangeArrowheads="1"/>
                </p:cNvSpPr>
                <p:nvPr/>
              </p:nvSpPr>
              <p:spPr bwMode="auto">
                <a:xfrm>
                  <a:off x="676"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9" name="Rectangle 45"/>
                <p:cNvSpPr>
                  <a:spLocks noChangeArrowheads="1"/>
                </p:cNvSpPr>
                <p:nvPr/>
              </p:nvSpPr>
              <p:spPr bwMode="auto">
                <a:xfrm>
                  <a:off x="964"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70" name="Rectangle 46"/>
                <p:cNvSpPr>
                  <a:spLocks noChangeArrowheads="1"/>
                </p:cNvSpPr>
                <p:nvPr/>
              </p:nvSpPr>
              <p:spPr bwMode="auto">
                <a:xfrm>
                  <a:off x="1252"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71" name="Rectangle 47"/>
                <p:cNvSpPr>
                  <a:spLocks noChangeArrowheads="1"/>
                </p:cNvSpPr>
                <p:nvPr/>
              </p:nvSpPr>
              <p:spPr bwMode="auto">
                <a:xfrm>
                  <a:off x="1540"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72" name="Rectangle 48"/>
                <p:cNvSpPr>
                  <a:spLocks noChangeArrowheads="1"/>
                </p:cNvSpPr>
                <p:nvPr/>
              </p:nvSpPr>
              <p:spPr bwMode="auto">
                <a:xfrm>
                  <a:off x="1828"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73" name="Rectangle 49"/>
                <p:cNvSpPr>
                  <a:spLocks noChangeArrowheads="1"/>
                </p:cNvSpPr>
                <p:nvPr/>
              </p:nvSpPr>
              <p:spPr bwMode="auto">
                <a:xfrm>
                  <a:off x="2116"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74" name="Rectangle 50"/>
                <p:cNvSpPr>
                  <a:spLocks noChangeArrowheads="1"/>
                </p:cNvSpPr>
                <p:nvPr/>
              </p:nvSpPr>
              <p:spPr bwMode="auto">
                <a:xfrm>
                  <a:off x="2404"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75" name="Rectangle 51"/>
                <p:cNvSpPr>
                  <a:spLocks noChangeArrowheads="1"/>
                </p:cNvSpPr>
                <p:nvPr/>
              </p:nvSpPr>
              <p:spPr bwMode="auto">
                <a:xfrm>
                  <a:off x="2692"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76" name="Rectangle 52"/>
                <p:cNvSpPr>
                  <a:spLocks noChangeArrowheads="1"/>
                </p:cNvSpPr>
                <p:nvPr/>
              </p:nvSpPr>
              <p:spPr bwMode="auto">
                <a:xfrm>
                  <a:off x="2980"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77" name="Rectangle 53"/>
                <p:cNvSpPr>
                  <a:spLocks noChangeArrowheads="1"/>
                </p:cNvSpPr>
                <p:nvPr/>
              </p:nvSpPr>
              <p:spPr bwMode="auto">
                <a:xfrm>
                  <a:off x="3268"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78" name="Rectangle 54"/>
                <p:cNvSpPr>
                  <a:spLocks noChangeArrowheads="1"/>
                </p:cNvSpPr>
                <p:nvPr/>
              </p:nvSpPr>
              <p:spPr bwMode="auto">
                <a:xfrm>
                  <a:off x="3556"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79" name="Rectangle 55"/>
                <p:cNvSpPr>
                  <a:spLocks noChangeArrowheads="1"/>
                </p:cNvSpPr>
                <p:nvPr/>
              </p:nvSpPr>
              <p:spPr bwMode="auto">
                <a:xfrm>
                  <a:off x="3844"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80" name="Rectangle 56"/>
                <p:cNvSpPr>
                  <a:spLocks noChangeArrowheads="1"/>
                </p:cNvSpPr>
                <p:nvPr/>
              </p:nvSpPr>
              <p:spPr bwMode="auto">
                <a:xfrm>
                  <a:off x="4132"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81" name="Rectangle 57"/>
                <p:cNvSpPr>
                  <a:spLocks noChangeArrowheads="1"/>
                </p:cNvSpPr>
                <p:nvPr/>
              </p:nvSpPr>
              <p:spPr bwMode="auto">
                <a:xfrm>
                  <a:off x="4420"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82" name="Rectangle 58"/>
                <p:cNvSpPr>
                  <a:spLocks noChangeArrowheads="1"/>
                </p:cNvSpPr>
                <p:nvPr/>
              </p:nvSpPr>
              <p:spPr bwMode="auto">
                <a:xfrm>
                  <a:off x="4708"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83" name="Rectangle 59"/>
                <p:cNvSpPr>
                  <a:spLocks noChangeArrowheads="1"/>
                </p:cNvSpPr>
                <p:nvPr/>
              </p:nvSpPr>
              <p:spPr bwMode="auto">
                <a:xfrm>
                  <a:off x="4996"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84" name="Rectangle 60"/>
                <p:cNvSpPr>
                  <a:spLocks noChangeArrowheads="1"/>
                </p:cNvSpPr>
                <p:nvPr/>
              </p:nvSpPr>
              <p:spPr bwMode="auto">
                <a:xfrm>
                  <a:off x="5284" y="168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236" name="Group 61"/>
              <p:cNvGrpSpPr>
                <a:grpSpLocks/>
              </p:cNvGrpSpPr>
              <p:nvPr/>
            </p:nvGrpSpPr>
            <p:grpSpPr bwMode="auto">
              <a:xfrm>
                <a:off x="388" y="1396"/>
                <a:ext cx="5176" cy="280"/>
                <a:chOff x="388" y="1396"/>
                <a:chExt cx="5176" cy="280"/>
              </a:xfrm>
            </p:grpSpPr>
            <p:sp>
              <p:nvSpPr>
                <p:cNvPr id="9259" name="Rectangle 62"/>
                <p:cNvSpPr>
                  <a:spLocks noChangeArrowheads="1"/>
                </p:cNvSpPr>
                <p:nvPr/>
              </p:nvSpPr>
              <p:spPr bwMode="auto">
                <a:xfrm>
                  <a:off x="388" y="139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0" name="Rectangle 63"/>
                <p:cNvSpPr>
                  <a:spLocks noChangeArrowheads="1"/>
                </p:cNvSpPr>
                <p:nvPr/>
              </p:nvSpPr>
              <p:spPr bwMode="auto">
                <a:xfrm>
                  <a:off x="676" y="139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1" name="Rectangle 64"/>
                <p:cNvSpPr>
                  <a:spLocks noChangeArrowheads="1"/>
                </p:cNvSpPr>
                <p:nvPr/>
              </p:nvSpPr>
              <p:spPr bwMode="auto">
                <a:xfrm>
                  <a:off x="3844" y="139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2" name="Rectangle 65"/>
                <p:cNvSpPr>
                  <a:spLocks noChangeArrowheads="1"/>
                </p:cNvSpPr>
                <p:nvPr/>
              </p:nvSpPr>
              <p:spPr bwMode="auto">
                <a:xfrm>
                  <a:off x="4132" y="139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3" name="Rectangle 66"/>
                <p:cNvSpPr>
                  <a:spLocks noChangeArrowheads="1"/>
                </p:cNvSpPr>
                <p:nvPr/>
              </p:nvSpPr>
              <p:spPr bwMode="auto">
                <a:xfrm>
                  <a:off x="4420" y="139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4" name="Rectangle 67"/>
                <p:cNvSpPr>
                  <a:spLocks noChangeArrowheads="1"/>
                </p:cNvSpPr>
                <p:nvPr/>
              </p:nvSpPr>
              <p:spPr bwMode="auto">
                <a:xfrm>
                  <a:off x="4708" y="139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5" name="Rectangle 68"/>
                <p:cNvSpPr>
                  <a:spLocks noChangeArrowheads="1"/>
                </p:cNvSpPr>
                <p:nvPr/>
              </p:nvSpPr>
              <p:spPr bwMode="auto">
                <a:xfrm>
                  <a:off x="4996" y="139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66" name="Rectangle 69"/>
                <p:cNvSpPr>
                  <a:spLocks noChangeArrowheads="1"/>
                </p:cNvSpPr>
                <p:nvPr/>
              </p:nvSpPr>
              <p:spPr bwMode="auto">
                <a:xfrm>
                  <a:off x="5284" y="1396"/>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237" name="Group 70"/>
              <p:cNvGrpSpPr>
                <a:grpSpLocks/>
              </p:cNvGrpSpPr>
              <p:nvPr/>
            </p:nvGrpSpPr>
            <p:grpSpPr bwMode="auto">
              <a:xfrm>
                <a:off x="388" y="1108"/>
                <a:ext cx="5176" cy="280"/>
                <a:chOff x="388" y="1108"/>
                <a:chExt cx="5176" cy="280"/>
              </a:xfrm>
            </p:grpSpPr>
            <p:sp>
              <p:nvSpPr>
                <p:cNvPr id="9251" name="Rectangle 71"/>
                <p:cNvSpPr>
                  <a:spLocks noChangeArrowheads="1"/>
                </p:cNvSpPr>
                <p:nvPr/>
              </p:nvSpPr>
              <p:spPr bwMode="auto">
                <a:xfrm>
                  <a:off x="388" y="110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2" name="Rectangle 72"/>
                <p:cNvSpPr>
                  <a:spLocks noChangeArrowheads="1"/>
                </p:cNvSpPr>
                <p:nvPr/>
              </p:nvSpPr>
              <p:spPr bwMode="auto">
                <a:xfrm>
                  <a:off x="676" y="110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3" name="Rectangle 73"/>
                <p:cNvSpPr>
                  <a:spLocks noChangeArrowheads="1"/>
                </p:cNvSpPr>
                <p:nvPr/>
              </p:nvSpPr>
              <p:spPr bwMode="auto">
                <a:xfrm>
                  <a:off x="3844" y="110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4" name="Rectangle 74"/>
                <p:cNvSpPr>
                  <a:spLocks noChangeArrowheads="1"/>
                </p:cNvSpPr>
                <p:nvPr/>
              </p:nvSpPr>
              <p:spPr bwMode="auto">
                <a:xfrm>
                  <a:off x="4132" y="110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5" name="Rectangle 75"/>
                <p:cNvSpPr>
                  <a:spLocks noChangeArrowheads="1"/>
                </p:cNvSpPr>
                <p:nvPr/>
              </p:nvSpPr>
              <p:spPr bwMode="auto">
                <a:xfrm>
                  <a:off x="4420" y="110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6" name="Rectangle 76"/>
                <p:cNvSpPr>
                  <a:spLocks noChangeArrowheads="1"/>
                </p:cNvSpPr>
                <p:nvPr/>
              </p:nvSpPr>
              <p:spPr bwMode="auto">
                <a:xfrm>
                  <a:off x="4708" y="110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7" name="Rectangle 77"/>
                <p:cNvSpPr>
                  <a:spLocks noChangeArrowheads="1"/>
                </p:cNvSpPr>
                <p:nvPr/>
              </p:nvSpPr>
              <p:spPr bwMode="auto">
                <a:xfrm>
                  <a:off x="4996" y="110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8" name="Rectangle 78"/>
                <p:cNvSpPr>
                  <a:spLocks noChangeArrowheads="1"/>
                </p:cNvSpPr>
                <p:nvPr/>
              </p:nvSpPr>
              <p:spPr bwMode="auto">
                <a:xfrm>
                  <a:off x="5284" y="110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238" name="Group 79"/>
              <p:cNvGrpSpPr>
                <a:grpSpLocks/>
              </p:cNvGrpSpPr>
              <p:nvPr/>
            </p:nvGrpSpPr>
            <p:grpSpPr bwMode="auto">
              <a:xfrm>
                <a:off x="388" y="820"/>
                <a:ext cx="5176" cy="280"/>
                <a:chOff x="388" y="820"/>
                <a:chExt cx="5176" cy="280"/>
              </a:xfrm>
            </p:grpSpPr>
            <p:sp>
              <p:nvSpPr>
                <p:cNvPr id="9249" name="Rectangle 80"/>
                <p:cNvSpPr>
                  <a:spLocks noChangeArrowheads="1"/>
                </p:cNvSpPr>
                <p:nvPr/>
              </p:nvSpPr>
              <p:spPr bwMode="auto">
                <a:xfrm>
                  <a:off x="388" y="82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50" name="Rectangle 81"/>
                <p:cNvSpPr>
                  <a:spLocks noChangeArrowheads="1"/>
                </p:cNvSpPr>
                <p:nvPr/>
              </p:nvSpPr>
              <p:spPr bwMode="auto">
                <a:xfrm>
                  <a:off x="5284" y="82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239" name="Group 82"/>
              <p:cNvGrpSpPr>
                <a:grpSpLocks/>
              </p:cNvGrpSpPr>
              <p:nvPr/>
            </p:nvGrpSpPr>
            <p:grpSpPr bwMode="auto">
              <a:xfrm>
                <a:off x="388" y="2548"/>
                <a:ext cx="2584" cy="280"/>
                <a:chOff x="388" y="2548"/>
                <a:chExt cx="2584" cy="280"/>
              </a:xfrm>
            </p:grpSpPr>
            <p:sp>
              <p:nvSpPr>
                <p:cNvPr id="9240" name="Rectangle 83"/>
                <p:cNvSpPr>
                  <a:spLocks noChangeArrowheads="1"/>
                </p:cNvSpPr>
                <p:nvPr/>
              </p:nvSpPr>
              <p:spPr bwMode="auto">
                <a:xfrm>
                  <a:off x="388" y="254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1" name="Rectangle 84"/>
                <p:cNvSpPr>
                  <a:spLocks noChangeArrowheads="1"/>
                </p:cNvSpPr>
                <p:nvPr/>
              </p:nvSpPr>
              <p:spPr bwMode="auto">
                <a:xfrm>
                  <a:off x="676" y="254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2" name="Rectangle 85"/>
                <p:cNvSpPr>
                  <a:spLocks noChangeArrowheads="1"/>
                </p:cNvSpPr>
                <p:nvPr/>
              </p:nvSpPr>
              <p:spPr bwMode="auto">
                <a:xfrm>
                  <a:off x="964" y="254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3" name="Rectangle 86"/>
                <p:cNvSpPr>
                  <a:spLocks noChangeArrowheads="1"/>
                </p:cNvSpPr>
                <p:nvPr/>
              </p:nvSpPr>
              <p:spPr bwMode="auto">
                <a:xfrm>
                  <a:off x="1252" y="254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4" name="Rectangle 87"/>
                <p:cNvSpPr>
                  <a:spLocks noChangeArrowheads="1"/>
                </p:cNvSpPr>
                <p:nvPr/>
              </p:nvSpPr>
              <p:spPr bwMode="auto">
                <a:xfrm>
                  <a:off x="1540" y="254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5" name="Rectangle 88"/>
                <p:cNvSpPr>
                  <a:spLocks noChangeArrowheads="1"/>
                </p:cNvSpPr>
                <p:nvPr/>
              </p:nvSpPr>
              <p:spPr bwMode="auto">
                <a:xfrm>
                  <a:off x="1828" y="254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6" name="Rectangle 89"/>
                <p:cNvSpPr>
                  <a:spLocks noChangeArrowheads="1"/>
                </p:cNvSpPr>
                <p:nvPr/>
              </p:nvSpPr>
              <p:spPr bwMode="auto">
                <a:xfrm>
                  <a:off x="2116" y="254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7" name="Rectangle 90"/>
                <p:cNvSpPr>
                  <a:spLocks noChangeArrowheads="1"/>
                </p:cNvSpPr>
                <p:nvPr/>
              </p:nvSpPr>
              <p:spPr bwMode="auto">
                <a:xfrm>
                  <a:off x="2404" y="254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8" name="Rectangle 91"/>
                <p:cNvSpPr>
                  <a:spLocks noChangeArrowheads="1"/>
                </p:cNvSpPr>
                <p:nvPr/>
              </p:nvSpPr>
              <p:spPr bwMode="auto">
                <a:xfrm>
                  <a:off x="2692" y="2548"/>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sp>
          <p:nvSpPr>
            <p:cNvPr id="9229" name="Rectangle 132"/>
            <p:cNvSpPr>
              <a:spLocks noChangeArrowheads="1"/>
            </p:cNvSpPr>
            <p:nvPr/>
          </p:nvSpPr>
          <p:spPr bwMode="auto">
            <a:xfrm>
              <a:off x="3264" y="254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0" name="Rectangle 133"/>
            <p:cNvSpPr>
              <a:spLocks noChangeArrowheads="1"/>
            </p:cNvSpPr>
            <p:nvPr/>
          </p:nvSpPr>
          <p:spPr bwMode="auto">
            <a:xfrm>
              <a:off x="3552" y="254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1" name="Rectangle 134"/>
            <p:cNvSpPr>
              <a:spLocks noChangeArrowheads="1"/>
            </p:cNvSpPr>
            <p:nvPr/>
          </p:nvSpPr>
          <p:spPr bwMode="auto">
            <a:xfrm>
              <a:off x="4128" y="254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2" name="Rectangle 135"/>
            <p:cNvSpPr>
              <a:spLocks noChangeArrowheads="1"/>
            </p:cNvSpPr>
            <p:nvPr/>
          </p:nvSpPr>
          <p:spPr bwMode="auto">
            <a:xfrm>
              <a:off x="4704" y="2544"/>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871"/>
                                        </p:tgtEl>
                                        <p:attrNameLst>
                                          <p:attrName>style.visibility</p:attrName>
                                        </p:attrNameLst>
                                      </p:cBhvr>
                                      <p:to>
                                        <p:strVal val="visible"/>
                                      </p:to>
                                    </p:set>
                                    <p:animEffect transition="in" filter="fade">
                                      <p:cBhvr>
                                        <p:cTn id="12" dur="1000"/>
                                        <p:tgtEl>
                                          <p:spTgt spid="318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869"/>
                                        </p:tgtEl>
                                        <p:attrNameLst>
                                          <p:attrName>style.visibility</p:attrName>
                                        </p:attrNameLst>
                                      </p:cBhvr>
                                      <p:to>
                                        <p:strVal val="visible"/>
                                      </p:to>
                                    </p:set>
                                    <p:animEffect transition="in" filter="wipe(left)">
                                      <p:cBhvr>
                                        <p:cTn id="22" dur="1000"/>
                                        <p:tgtEl>
                                          <p:spTgt spid="318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873"/>
                                        </p:tgtEl>
                                        <p:attrNameLst>
                                          <p:attrName>style.visibility</p:attrName>
                                        </p:attrNameLst>
                                      </p:cBhvr>
                                      <p:to>
                                        <p:strVal val="visible"/>
                                      </p:to>
                                    </p:set>
                                    <p:animEffect transition="in" filter="wipe(left)">
                                      <p:cBhvr>
                                        <p:cTn id="27" dur="1000"/>
                                        <p:tgtEl>
                                          <p:spTgt spid="31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69" grpId="0"/>
      <p:bldP spid="31871" grpId="0"/>
      <p:bldP spid="3187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4"/>
          <p:cNvSpPr txBox="1">
            <a:spLocks noChangeArrowheads="1"/>
          </p:cNvSpPr>
          <p:nvPr/>
        </p:nvSpPr>
        <p:spPr bwMode="auto">
          <a:xfrm>
            <a:off x="320675" y="762000"/>
            <a:ext cx="83058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p>
        </p:txBody>
      </p:sp>
      <p:sp>
        <p:nvSpPr>
          <p:cNvPr id="55299" name="Rectangle 58"/>
          <p:cNvSpPr>
            <a:spLocks noChangeArrowheads="1"/>
          </p:cNvSpPr>
          <p:nvPr/>
        </p:nvSpPr>
        <p:spPr bwMode="auto">
          <a:xfrm>
            <a:off x="319088" y="309563"/>
            <a:ext cx="8443912" cy="55403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514600" indent="-2514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3366FF"/>
                </a:solidFill>
                <a:latin typeface="Arial" panose="020B0604020202020204" pitchFamily="34" charset="0"/>
              </a:rPr>
              <a:t>Integrative Exercise</a:t>
            </a:r>
            <a:r>
              <a:rPr lang="en-US" altLang="en-US" b="1">
                <a:solidFill>
                  <a:srgbClr val="4C4BE5"/>
                </a:solidFill>
                <a:latin typeface="Arial" panose="020B0604020202020204" pitchFamily="34" charset="0"/>
              </a:rPr>
              <a:t> </a:t>
            </a:r>
            <a:r>
              <a:rPr lang="en-US" altLang="en-US" b="1">
                <a:latin typeface="Arial" panose="020B0604020202020204" pitchFamily="34" charset="0"/>
                <a:cs typeface="Arial" panose="020B0604020202020204" pitchFamily="34" charset="0"/>
              </a:rPr>
              <a:t>Putting Concepts Together</a:t>
            </a:r>
          </a:p>
        </p:txBody>
      </p:sp>
      <p:sp>
        <p:nvSpPr>
          <p:cNvPr id="8" name="Text Box 11"/>
          <p:cNvSpPr txBox="1">
            <a:spLocks noChangeArrowheads="1"/>
          </p:cNvSpPr>
          <p:nvPr/>
        </p:nvSpPr>
        <p:spPr bwMode="auto">
          <a:xfrm>
            <a:off x="320675" y="1108075"/>
            <a:ext cx="8512175" cy="407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tabLst>
                <a:tab pos="2290763" algn="l"/>
              </a:tabLst>
              <a:defRPr sz="2400">
                <a:solidFill>
                  <a:schemeClr val="tx1"/>
                </a:solidFill>
                <a:latin typeface="Times New Roman" panose="02020603050405020304" pitchFamily="18" charset="0"/>
              </a:defRPr>
            </a:lvl1pPr>
            <a:lvl2pPr marL="742950" indent="-285750">
              <a:tabLst>
                <a:tab pos="2290763" algn="l"/>
              </a:tabLst>
              <a:defRPr sz="2400">
                <a:solidFill>
                  <a:schemeClr val="tx1"/>
                </a:solidFill>
                <a:latin typeface="Times New Roman" panose="02020603050405020304" pitchFamily="18" charset="0"/>
              </a:defRPr>
            </a:lvl2pPr>
            <a:lvl3pPr marL="1143000" indent="-228600">
              <a:tabLst>
                <a:tab pos="2290763" algn="l"/>
              </a:tabLst>
              <a:defRPr sz="2400">
                <a:solidFill>
                  <a:schemeClr val="tx1"/>
                </a:solidFill>
                <a:latin typeface="Times New Roman" panose="02020603050405020304" pitchFamily="18" charset="0"/>
              </a:defRPr>
            </a:lvl3pPr>
            <a:lvl4pPr marL="1600200" indent="-228600">
              <a:tabLst>
                <a:tab pos="2290763" algn="l"/>
              </a:tabLst>
              <a:defRPr sz="2400">
                <a:solidFill>
                  <a:schemeClr val="tx1"/>
                </a:solidFill>
                <a:latin typeface="Times New Roman" panose="02020603050405020304" pitchFamily="18" charset="0"/>
              </a:defRPr>
            </a:lvl4pPr>
            <a:lvl5pPr marL="2057400" indent="-228600">
              <a:tabLst>
                <a:tab pos="2290763"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9pPr>
          </a:lstStyle>
          <a:p>
            <a:r>
              <a:rPr lang="en-US" altLang="en-US" sz="1600" b="1">
                <a:solidFill>
                  <a:srgbClr val="3366FF"/>
                </a:solidFill>
                <a:latin typeface="Arial" panose="020B0604020202020204" pitchFamily="34" charset="0"/>
                <a:ea typeface="MS PGothic" panose="020B0600070205080204" pitchFamily="34" charset="-128"/>
                <a:cs typeface="Arial" panose="020B0604020202020204" pitchFamily="34" charset="0"/>
              </a:rPr>
              <a:t>Solution</a:t>
            </a:r>
          </a:p>
          <a:p>
            <a:endParaRPr lang="en-US" altLang="en-US" sz="1000" b="1">
              <a:ea typeface="MS PGothic" panose="020B0600070205080204" pitchFamily="34" charset="-128"/>
              <a:cs typeface="Arial" panose="020B0604020202020204" pitchFamily="34" charset="0"/>
            </a:endParaRPr>
          </a:p>
          <a:p>
            <a:r>
              <a:rPr lang="en-US" altLang="en-US" sz="1400" b="1">
                <a:ea typeface="MS PGothic" panose="020B0600070205080204" pitchFamily="34" charset="-128"/>
                <a:cs typeface="Arial" panose="020B0604020202020204" pitchFamily="34" charset="0"/>
              </a:rPr>
              <a:t>(a) </a:t>
            </a:r>
            <a:r>
              <a:rPr lang="en-US" altLang="en-US" sz="1400">
                <a:ea typeface="MS PGothic" panose="020B0600070205080204" pitchFamily="34" charset="-128"/>
                <a:cs typeface="Arial" panose="020B0604020202020204" pitchFamily="34" charset="0"/>
              </a:rPr>
              <a:t>Bismuth is directly below antimony, Sb, in group 5A. Based on the observation that atomic radii increase as we go down a column, we would expect the radius of Bi to be greater than that of Sb, which is 1.39 Å. We also know that atomic radii generally decrease as we proceed from left to right in a period. Tables 7.5 and 7.6 each give an element in the same period, namely Ba and Po. We would therefore expect that the radius of Bi is smaller than that of Ba (2.15 Å) and larger than that of Po (1.40 Å). We also see that in other periods, the difference in radius between the neighboring group 5A and group 6A elements is relatively small. We might therefore expect that the radius of Bi is slightly larger than that of Po—much closer to the radius of Po than to the radius of Ba. The tabulated value for the atomic radius on Bi is 1.48 Å, in accord with our expectations.</a:t>
            </a:r>
          </a:p>
          <a:p>
            <a:endParaRPr lang="en-US" altLang="en-US" sz="1400" b="1">
              <a:ea typeface="MS PGothic" panose="020B0600070205080204" pitchFamily="34" charset="-128"/>
              <a:cs typeface="Arial" panose="020B0604020202020204" pitchFamily="34" charset="0"/>
            </a:endParaRPr>
          </a:p>
          <a:p>
            <a:r>
              <a:rPr lang="en-US" altLang="en-US" sz="1400" b="1">
                <a:ea typeface="MS PGothic" panose="020B0600070205080204" pitchFamily="34" charset="-128"/>
                <a:cs typeface="Arial" panose="020B0604020202020204" pitchFamily="34" charset="0"/>
              </a:rPr>
              <a:t>(b) </a:t>
            </a:r>
            <a:r>
              <a:rPr lang="en-US" altLang="en-US" sz="1400">
                <a:ea typeface="MS PGothic" panose="020B0600070205080204" pitchFamily="34" charset="-128"/>
                <a:cs typeface="Arial" panose="020B0604020202020204" pitchFamily="34" charset="0"/>
              </a:rPr>
              <a:t>The general increase in radius with increasing atomic number in the group 5A elements occurs because additional shells of electrons are being added, with corresponding increases in nuclear charge. The core electrons in each case largely screen the outermost electrons from the nucleus, so the effective nuclear charge does not vary greatly as we go to higher atomic numbers. However, the principal quantum number, </a:t>
            </a:r>
            <a:r>
              <a:rPr lang="en-US" altLang="en-US" sz="1400" i="1">
                <a:ea typeface="MS PGothic" panose="020B0600070205080204" pitchFamily="34" charset="-128"/>
                <a:cs typeface="Arial" panose="020B0604020202020204" pitchFamily="34" charset="0"/>
              </a:rPr>
              <a:t>n</a:t>
            </a:r>
            <a:r>
              <a:rPr lang="en-US" altLang="en-US" sz="1400">
                <a:ea typeface="MS PGothic" panose="020B0600070205080204" pitchFamily="34" charset="-128"/>
                <a:cs typeface="Arial" panose="020B0604020202020204" pitchFamily="34" charset="0"/>
              </a:rPr>
              <a:t>, of the outermost electrons steadily increases, with a corresponding increase in orbital radius.</a:t>
            </a:r>
          </a:p>
          <a:p>
            <a:endParaRPr lang="en-US" altLang="en-US" sz="1400">
              <a:ea typeface="MS PGothic" panose="020B0600070205080204" pitchFamily="34" charset="-128"/>
              <a:cs typeface="Arial" panose="020B0604020202020204" pitchFamily="34" charset="0"/>
            </a:endParaRPr>
          </a:p>
          <a:p>
            <a:r>
              <a:rPr lang="en-US" altLang="en-US" sz="1400" b="1">
                <a:ea typeface="MS PGothic" panose="020B0600070205080204" pitchFamily="34" charset="-128"/>
              </a:rPr>
              <a:t>(c) </a:t>
            </a:r>
            <a:r>
              <a:rPr lang="en-US" altLang="en-US" sz="1400">
                <a:ea typeface="MS PGothic" panose="020B0600070205080204" pitchFamily="34" charset="-128"/>
              </a:rPr>
              <a:t>The contrast between the properties of bismuth and those of nitrogen and phosphorus illustrates the general rule that there is a trend toward increased metallic character as we move down in a given group. Bismuth, in fact, is a metal. The increased metallic character occurs because the outermost electrons are more readily lost in bonding, a trend that is consistent with its lower ionization energy.</a:t>
            </a:r>
          </a:p>
        </p:txBody>
      </p:sp>
      <p:sp>
        <p:nvSpPr>
          <p:cNvPr id="55301" name="Line 7"/>
          <p:cNvSpPr>
            <a:spLocks noChangeShapeType="1"/>
          </p:cNvSpPr>
          <p:nvPr/>
        </p:nvSpPr>
        <p:spPr bwMode="auto">
          <a:xfrm>
            <a:off x="295275" y="3079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Line 8"/>
          <p:cNvSpPr>
            <a:spLocks noChangeShapeType="1"/>
          </p:cNvSpPr>
          <p:nvPr/>
        </p:nvSpPr>
        <p:spPr bwMode="auto">
          <a:xfrm>
            <a:off x="307975" y="57594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3" name="Line 81"/>
          <p:cNvSpPr>
            <a:spLocks noChangeShapeType="1"/>
          </p:cNvSpPr>
          <p:nvPr/>
        </p:nvSpPr>
        <p:spPr bwMode="auto">
          <a:xfrm>
            <a:off x="304800" y="304800"/>
            <a:ext cx="12700" cy="54546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4" name="Line 66"/>
          <p:cNvSpPr>
            <a:spLocks noChangeShapeType="1"/>
          </p:cNvSpPr>
          <p:nvPr/>
        </p:nvSpPr>
        <p:spPr bwMode="auto">
          <a:xfrm>
            <a:off x="388938" y="109537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4"/>
          <p:cNvSpPr txBox="1">
            <a:spLocks noChangeArrowheads="1"/>
          </p:cNvSpPr>
          <p:nvPr/>
        </p:nvSpPr>
        <p:spPr bwMode="auto">
          <a:xfrm>
            <a:off x="320675" y="762000"/>
            <a:ext cx="83058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p>
        </p:txBody>
      </p:sp>
      <p:sp>
        <p:nvSpPr>
          <p:cNvPr id="56323" name="Rectangle 58"/>
          <p:cNvSpPr>
            <a:spLocks noChangeArrowheads="1"/>
          </p:cNvSpPr>
          <p:nvPr/>
        </p:nvSpPr>
        <p:spPr bwMode="auto">
          <a:xfrm>
            <a:off x="319088" y="309563"/>
            <a:ext cx="8443912" cy="55403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514600" indent="-2514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3366FF"/>
                </a:solidFill>
                <a:latin typeface="Arial" panose="020B0604020202020204" pitchFamily="34" charset="0"/>
              </a:rPr>
              <a:t>Integrative Exercise</a:t>
            </a:r>
            <a:r>
              <a:rPr lang="en-US" altLang="en-US" b="1">
                <a:solidFill>
                  <a:srgbClr val="4C4BE5"/>
                </a:solidFill>
                <a:latin typeface="Arial" panose="020B0604020202020204" pitchFamily="34" charset="0"/>
              </a:rPr>
              <a:t> </a:t>
            </a:r>
            <a:r>
              <a:rPr lang="en-US" altLang="en-US" b="1">
                <a:latin typeface="Arial" panose="020B0604020202020204" pitchFamily="34" charset="0"/>
                <a:cs typeface="Arial" panose="020B0604020202020204" pitchFamily="34" charset="0"/>
              </a:rPr>
              <a:t>Putting Concepts Together</a:t>
            </a:r>
          </a:p>
        </p:txBody>
      </p:sp>
      <p:sp>
        <p:nvSpPr>
          <p:cNvPr id="8" name="Text Box 11"/>
          <p:cNvSpPr txBox="1">
            <a:spLocks noChangeArrowheads="1"/>
          </p:cNvSpPr>
          <p:nvPr/>
        </p:nvSpPr>
        <p:spPr bwMode="auto">
          <a:xfrm>
            <a:off x="320675" y="1108075"/>
            <a:ext cx="8512175" cy="357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65113" indent="-265113">
              <a:tabLst>
                <a:tab pos="2290763" algn="l"/>
              </a:tabLst>
              <a:defRPr sz="2400">
                <a:solidFill>
                  <a:schemeClr val="tx1"/>
                </a:solidFill>
                <a:latin typeface="Times New Roman" panose="02020603050405020304" pitchFamily="18" charset="0"/>
              </a:defRPr>
            </a:lvl1pPr>
            <a:lvl2pPr marL="742950" indent="-285750">
              <a:tabLst>
                <a:tab pos="2290763" algn="l"/>
              </a:tabLst>
              <a:defRPr sz="2400">
                <a:solidFill>
                  <a:schemeClr val="tx1"/>
                </a:solidFill>
                <a:latin typeface="Times New Roman" panose="02020603050405020304" pitchFamily="18" charset="0"/>
              </a:defRPr>
            </a:lvl2pPr>
            <a:lvl3pPr marL="1143000" indent="-228600">
              <a:tabLst>
                <a:tab pos="2290763" algn="l"/>
              </a:tabLst>
              <a:defRPr sz="2400">
                <a:solidFill>
                  <a:schemeClr val="tx1"/>
                </a:solidFill>
                <a:latin typeface="Times New Roman" panose="02020603050405020304" pitchFamily="18" charset="0"/>
              </a:defRPr>
            </a:lvl3pPr>
            <a:lvl4pPr marL="1600200" indent="-228600">
              <a:tabLst>
                <a:tab pos="2290763" algn="l"/>
              </a:tabLst>
              <a:defRPr sz="2400">
                <a:solidFill>
                  <a:schemeClr val="tx1"/>
                </a:solidFill>
                <a:latin typeface="Times New Roman" panose="02020603050405020304" pitchFamily="18" charset="0"/>
              </a:defRPr>
            </a:lvl4pPr>
            <a:lvl5pPr marL="2057400" indent="-228600">
              <a:tabLst>
                <a:tab pos="2290763"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9pPr>
          </a:lstStyle>
          <a:p>
            <a:r>
              <a:rPr lang="en-US" altLang="en-US" sz="1400" b="1">
                <a:ea typeface="MS PGothic" panose="020B0600070205080204" pitchFamily="34" charset="-128"/>
                <a:cs typeface="Arial" panose="020B0604020202020204" pitchFamily="34" charset="0"/>
              </a:rPr>
              <a:t>(d) </a:t>
            </a:r>
            <a:r>
              <a:rPr lang="en-US" altLang="en-US" sz="1400">
                <a:ea typeface="MS PGothic" panose="020B0600070205080204" pitchFamily="34" charset="-128"/>
                <a:cs typeface="Arial" panose="020B0604020202020204" pitchFamily="34" charset="0"/>
              </a:rPr>
              <a:t>Following the procedures described in Section 4.2 for writing molecular and net ionic equations, we have the following:</a:t>
            </a:r>
          </a:p>
          <a:p>
            <a:endParaRPr lang="en-US" altLang="en-US" sz="1400">
              <a:ea typeface="MS PGothic" panose="020B0600070205080204" pitchFamily="34" charset="-128"/>
              <a:cs typeface="Arial" panose="020B0604020202020204" pitchFamily="34" charset="0"/>
            </a:endParaRPr>
          </a:p>
          <a:p>
            <a:r>
              <a:rPr lang="en-US" altLang="en-US" sz="1400" i="1">
                <a:ea typeface="MS PGothic" panose="020B0600070205080204" pitchFamily="34" charset="-128"/>
                <a:cs typeface="Arial" panose="020B0604020202020204" pitchFamily="34" charset="0"/>
              </a:rPr>
              <a:t>	Molecular equation</a:t>
            </a:r>
            <a:r>
              <a:rPr lang="en-US" altLang="en-US" sz="1400">
                <a:ea typeface="MS PGothic" panose="020B0600070205080204" pitchFamily="34" charset="-128"/>
                <a:cs typeface="Arial" panose="020B0604020202020204" pitchFamily="34" charset="0"/>
              </a:rPr>
              <a:t>: </a:t>
            </a:r>
          </a:p>
          <a:p>
            <a:endParaRPr lang="en-US" altLang="en-US" sz="1400">
              <a:ea typeface="MS PGothic" panose="020B0600070205080204" pitchFamily="34" charset="-128"/>
              <a:cs typeface="Arial" panose="020B0604020202020204" pitchFamily="34" charset="0"/>
            </a:endParaRPr>
          </a:p>
          <a:p>
            <a:pPr algn="ctr"/>
            <a:r>
              <a:rPr lang="en-US" altLang="en-US" sz="1400">
                <a:ea typeface="MS PGothic" panose="020B0600070205080204" pitchFamily="34" charset="-128"/>
                <a:cs typeface="Arial" panose="020B0604020202020204" pitchFamily="34" charset="0"/>
              </a:rPr>
              <a:t>Bi</a:t>
            </a:r>
            <a:r>
              <a:rPr lang="en-US" altLang="en-US" sz="1400" baseline="-25000">
                <a:ea typeface="MS PGothic" panose="020B0600070205080204" pitchFamily="34" charset="-128"/>
                <a:cs typeface="Arial" panose="020B0604020202020204" pitchFamily="34" charset="0"/>
              </a:rPr>
              <a:t>2</a:t>
            </a:r>
            <a:r>
              <a:rPr lang="en-US" altLang="en-US" sz="1400">
                <a:ea typeface="MS PGothic" panose="020B0600070205080204" pitchFamily="34" charset="-128"/>
                <a:cs typeface="Arial" panose="020B0604020202020204" pitchFamily="34" charset="0"/>
              </a:rPr>
              <a:t>O</a:t>
            </a:r>
            <a:r>
              <a:rPr lang="en-US" altLang="en-US" sz="1400" baseline="-25000">
                <a:ea typeface="MS PGothic" panose="020B0600070205080204" pitchFamily="34" charset="-128"/>
                <a:cs typeface="Arial" panose="020B0604020202020204" pitchFamily="34" charset="0"/>
              </a:rPr>
              <a:t>3</a:t>
            </a:r>
            <a:r>
              <a:rPr lang="en-US" altLang="en-US" sz="1400">
                <a:ea typeface="MS PGothic" panose="020B0600070205080204" pitchFamily="34" charset="-128"/>
                <a:cs typeface="Arial" panose="020B0604020202020204" pitchFamily="34" charset="0"/>
              </a:rPr>
              <a:t>(</a:t>
            </a:r>
            <a:r>
              <a:rPr lang="en-US" altLang="en-US" sz="1400" i="1">
                <a:ea typeface="MS PGothic" panose="020B0600070205080204" pitchFamily="34" charset="-128"/>
                <a:cs typeface="Arial" panose="020B0604020202020204" pitchFamily="34" charset="0"/>
              </a:rPr>
              <a:t>s</a:t>
            </a:r>
            <a:r>
              <a:rPr lang="en-US" altLang="en-US" sz="1400">
                <a:ea typeface="MS PGothic" panose="020B0600070205080204" pitchFamily="34" charset="-128"/>
                <a:cs typeface="Arial" panose="020B0604020202020204" pitchFamily="34" charset="0"/>
              </a:rPr>
              <a:t>) + 6 HNO</a:t>
            </a:r>
            <a:r>
              <a:rPr lang="en-US" altLang="en-US" sz="1400" baseline="-25000">
                <a:ea typeface="MS PGothic" panose="020B0600070205080204" pitchFamily="34" charset="-128"/>
                <a:cs typeface="Arial" panose="020B0604020202020204" pitchFamily="34" charset="0"/>
              </a:rPr>
              <a:t>3</a:t>
            </a:r>
            <a:r>
              <a:rPr lang="en-US" altLang="en-US" sz="1400">
                <a:ea typeface="MS PGothic" panose="020B0600070205080204" pitchFamily="34" charset="-128"/>
                <a:cs typeface="Arial" panose="020B0604020202020204" pitchFamily="34" charset="0"/>
              </a:rPr>
              <a:t>(</a:t>
            </a:r>
            <a:r>
              <a:rPr lang="en-US" altLang="en-US" sz="1400" i="1">
                <a:ea typeface="MS PGothic" panose="020B0600070205080204" pitchFamily="34" charset="-128"/>
                <a:cs typeface="Arial" panose="020B0604020202020204" pitchFamily="34" charset="0"/>
              </a:rPr>
              <a:t>aq</a:t>
            </a:r>
            <a:r>
              <a:rPr lang="en-US" altLang="en-US" sz="1400">
                <a:ea typeface="MS PGothic" panose="020B0600070205080204" pitchFamily="34" charset="-128"/>
                <a:cs typeface="Arial" panose="020B0604020202020204" pitchFamily="34" charset="0"/>
              </a:rPr>
              <a:t>)  </a:t>
            </a:r>
            <a:r>
              <a:rPr lang="en-US" altLang="en-US" sz="1400">
                <a:latin typeface="Arial" panose="020B0604020202020204" pitchFamily="34" charset="0"/>
                <a:ea typeface="MS PGothic" panose="020B0600070205080204" pitchFamily="34" charset="-128"/>
                <a:cs typeface="Arial" panose="020B0604020202020204" pitchFamily="34" charset="0"/>
              </a:rPr>
              <a:t>        </a:t>
            </a:r>
            <a:r>
              <a:rPr lang="en-US" altLang="en-US" sz="1400">
                <a:ea typeface="MS PGothic" panose="020B0600070205080204" pitchFamily="34" charset="-128"/>
                <a:cs typeface="Arial" panose="020B0604020202020204" pitchFamily="34" charset="0"/>
              </a:rPr>
              <a:t>2 Bi(NO</a:t>
            </a:r>
            <a:r>
              <a:rPr lang="en-US" altLang="en-US" sz="1400" baseline="-25000">
                <a:ea typeface="MS PGothic" panose="020B0600070205080204" pitchFamily="34" charset="-128"/>
                <a:cs typeface="Arial" panose="020B0604020202020204" pitchFamily="34" charset="0"/>
              </a:rPr>
              <a:t>3</a:t>
            </a:r>
            <a:r>
              <a:rPr lang="en-US" altLang="en-US" sz="1400">
                <a:ea typeface="MS PGothic" panose="020B0600070205080204" pitchFamily="34" charset="-128"/>
                <a:cs typeface="Arial" panose="020B0604020202020204" pitchFamily="34" charset="0"/>
              </a:rPr>
              <a:t>)</a:t>
            </a:r>
            <a:r>
              <a:rPr lang="en-US" altLang="en-US" sz="1400" baseline="-25000">
                <a:ea typeface="MS PGothic" panose="020B0600070205080204" pitchFamily="34" charset="-128"/>
                <a:cs typeface="Arial" panose="020B0604020202020204" pitchFamily="34" charset="0"/>
              </a:rPr>
              <a:t>3</a:t>
            </a:r>
            <a:r>
              <a:rPr lang="en-US" altLang="en-US" sz="1400">
                <a:ea typeface="MS PGothic" panose="020B0600070205080204" pitchFamily="34" charset="-128"/>
                <a:cs typeface="Arial" panose="020B0604020202020204" pitchFamily="34" charset="0"/>
              </a:rPr>
              <a:t>(</a:t>
            </a:r>
            <a:r>
              <a:rPr lang="en-US" altLang="en-US" sz="1400" i="1">
                <a:ea typeface="MS PGothic" panose="020B0600070205080204" pitchFamily="34" charset="-128"/>
                <a:cs typeface="Arial" panose="020B0604020202020204" pitchFamily="34" charset="0"/>
              </a:rPr>
              <a:t>aq</a:t>
            </a:r>
            <a:r>
              <a:rPr lang="en-US" altLang="en-US" sz="1400">
                <a:ea typeface="MS PGothic" panose="020B0600070205080204" pitchFamily="34" charset="-128"/>
                <a:cs typeface="Arial" panose="020B0604020202020204" pitchFamily="34" charset="0"/>
              </a:rPr>
              <a:t>) + 3 H</a:t>
            </a:r>
            <a:r>
              <a:rPr lang="en-US" altLang="en-US" sz="1400" baseline="-25000">
                <a:ea typeface="MS PGothic" panose="020B0600070205080204" pitchFamily="34" charset="-128"/>
                <a:cs typeface="Arial" panose="020B0604020202020204" pitchFamily="34" charset="0"/>
              </a:rPr>
              <a:t>2</a:t>
            </a:r>
            <a:r>
              <a:rPr lang="en-US" altLang="en-US" sz="1400">
                <a:ea typeface="MS PGothic" panose="020B0600070205080204" pitchFamily="34" charset="-128"/>
                <a:cs typeface="Arial" panose="020B0604020202020204" pitchFamily="34" charset="0"/>
              </a:rPr>
              <a:t>O(</a:t>
            </a:r>
            <a:r>
              <a:rPr lang="en-US" altLang="en-US" sz="1400" i="1">
                <a:ea typeface="MS PGothic" panose="020B0600070205080204" pitchFamily="34" charset="-128"/>
                <a:cs typeface="Arial" panose="020B0604020202020204" pitchFamily="34" charset="0"/>
              </a:rPr>
              <a:t>l</a:t>
            </a:r>
            <a:r>
              <a:rPr lang="en-US" altLang="en-US" sz="1400">
                <a:ea typeface="MS PGothic" panose="020B0600070205080204" pitchFamily="34" charset="-128"/>
                <a:cs typeface="Arial" panose="020B0604020202020204" pitchFamily="34" charset="0"/>
              </a:rPr>
              <a:t>)</a:t>
            </a:r>
          </a:p>
          <a:p>
            <a:pPr algn="ctr"/>
            <a:endParaRPr lang="en-US" altLang="en-US" sz="1400">
              <a:ea typeface="MS PGothic" panose="020B0600070205080204" pitchFamily="34" charset="-128"/>
              <a:cs typeface="Arial" panose="020B0604020202020204" pitchFamily="34" charset="0"/>
            </a:endParaRPr>
          </a:p>
          <a:p>
            <a:pPr>
              <a:spcBef>
                <a:spcPts val="600"/>
              </a:spcBef>
            </a:pPr>
            <a:r>
              <a:rPr lang="en-US" altLang="en-US" sz="1400" i="1">
                <a:ea typeface="MS PGothic" panose="020B0600070205080204" pitchFamily="34" charset="-128"/>
                <a:cs typeface="Arial" panose="020B0604020202020204" pitchFamily="34" charset="0"/>
              </a:rPr>
              <a:t>	Net ionic equation</a:t>
            </a:r>
            <a:r>
              <a:rPr lang="en-US" altLang="en-US" sz="1400">
                <a:ea typeface="MS PGothic" panose="020B0600070205080204" pitchFamily="34" charset="-128"/>
                <a:cs typeface="Arial" panose="020B0604020202020204" pitchFamily="34" charset="0"/>
              </a:rPr>
              <a:t>: </a:t>
            </a:r>
          </a:p>
          <a:p>
            <a:pPr algn="ctr">
              <a:spcBef>
                <a:spcPts val="600"/>
              </a:spcBef>
            </a:pPr>
            <a:r>
              <a:rPr lang="en-US" altLang="en-US" sz="1400">
                <a:ea typeface="MS PGothic" panose="020B0600070205080204" pitchFamily="34" charset="-128"/>
                <a:cs typeface="Arial" panose="020B0604020202020204" pitchFamily="34" charset="0"/>
              </a:rPr>
              <a:t>Bi</a:t>
            </a:r>
            <a:r>
              <a:rPr lang="en-US" altLang="en-US" sz="1400" baseline="-25000">
                <a:ea typeface="MS PGothic" panose="020B0600070205080204" pitchFamily="34" charset="-128"/>
                <a:cs typeface="Arial" panose="020B0604020202020204" pitchFamily="34" charset="0"/>
              </a:rPr>
              <a:t>2</a:t>
            </a:r>
            <a:r>
              <a:rPr lang="en-US" altLang="en-US" sz="1400">
                <a:ea typeface="MS PGothic" panose="020B0600070205080204" pitchFamily="34" charset="-128"/>
                <a:cs typeface="Arial" panose="020B0604020202020204" pitchFamily="34" charset="0"/>
              </a:rPr>
              <a:t>O</a:t>
            </a:r>
            <a:r>
              <a:rPr lang="en-US" altLang="en-US" sz="1400" baseline="-25000">
                <a:ea typeface="MS PGothic" panose="020B0600070205080204" pitchFamily="34" charset="-128"/>
                <a:cs typeface="Arial" panose="020B0604020202020204" pitchFamily="34" charset="0"/>
              </a:rPr>
              <a:t>3</a:t>
            </a:r>
            <a:r>
              <a:rPr lang="en-US" altLang="en-US" sz="1400">
                <a:ea typeface="MS PGothic" panose="020B0600070205080204" pitchFamily="34" charset="-128"/>
                <a:cs typeface="Arial" panose="020B0604020202020204" pitchFamily="34" charset="0"/>
              </a:rPr>
              <a:t>(</a:t>
            </a:r>
            <a:r>
              <a:rPr lang="en-US" altLang="en-US" sz="1400" i="1">
                <a:ea typeface="MS PGothic" panose="020B0600070205080204" pitchFamily="34" charset="-128"/>
                <a:cs typeface="Arial" panose="020B0604020202020204" pitchFamily="34" charset="0"/>
              </a:rPr>
              <a:t>s</a:t>
            </a:r>
            <a:r>
              <a:rPr lang="en-US" altLang="en-US" sz="1400">
                <a:ea typeface="MS PGothic" panose="020B0600070205080204" pitchFamily="34" charset="-128"/>
                <a:cs typeface="Arial" panose="020B0604020202020204" pitchFamily="34" charset="0"/>
              </a:rPr>
              <a:t>) + 6 </a:t>
            </a:r>
            <a:r>
              <a:rPr lang="en-US" altLang="en-US" sz="1400">
                <a:ea typeface="MS PGothic" panose="020B0600070205080204" pitchFamily="34" charset="-128"/>
              </a:rPr>
              <a:t>H</a:t>
            </a:r>
            <a:r>
              <a:rPr lang="en-US" altLang="en-US" sz="1400" baseline="30000">
                <a:ea typeface="MS PGothic" panose="020B0600070205080204" pitchFamily="34" charset="-128"/>
              </a:rPr>
              <a:t>+</a:t>
            </a:r>
            <a:r>
              <a:rPr lang="en-US" altLang="en-US" sz="1400">
                <a:ea typeface="MS PGothic" panose="020B0600070205080204" pitchFamily="34" charset="-128"/>
              </a:rPr>
              <a:t>(</a:t>
            </a:r>
            <a:r>
              <a:rPr lang="en-US" altLang="en-US" sz="1400" i="1">
                <a:ea typeface="MS PGothic" panose="020B0600070205080204" pitchFamily="34" charset="-128"/>
              </a:rPr>
              <a:t>aq</a:t>
            </a:r>
            <a:r>
              <a:rPr lang="en-US" altLang="en-US" sz="1400">
                <a:ea typeface="MS PGothic" panose="020B0600070205080204" pitchFamily="34" charset="-128"/>
              </a:rPr>
              <a:t>)  </a:t>
            </a:r>
            <a:r>
              <a:rPr lang="en-US" altLang="en-US" sz="1400">
                <a:latin typeface="Arial" panose="020B0604020202020204" pitchFamily="34" charset="0"/>
                <a:ea typeface="MS PGothic" panose="020B0600070205080204" pitchFamily="34" charset="-128"/>
              </a:rPr>
              <a:t>        </a:t>
            </a:r>
            <a:r>
              <a:rPr lang="en-US" altLang="en-US" sz="1400">
                <a:ea typeface="MS PGothic" panose="020B0600070205080204" pitchFamily="34" charset="-128"/>
              </a:rPr>
              <a:t>2 Bi</a:t>
            </a:r>
            <a:r>
              <a:rPr lang="en-US" altLang="en-US" sz="1400" baseline="30000">
                <a:ea typeface="MS PGothic" panose="020B0600070205080204" pitchFamily="34" charset="-128"/>
              </a:rPr>
              <a:t>3</a:t>
            </a:r>
            <a:r>
              <a:rPr lang="en-US" altLang="en-US" sz="1400">
                <a:ea typeface="MS PGothic" panose="020B0600070205080204" pitchFamily="34" charset="-128"/>
              </a:rPr>
              <a:t> + (</a:t>
            </a:r>
            <a:r>
              <a:rPr lang="en-US" altLang="en-US" sz="1400" i="1">
                <a:ea typeface="MS PGothic" panose="020B0600070205080204" pitchFamily="34" charset="-128"/>
              </a:rPr>
              <a:t>aq</a:t>
            </a:r>
            <a:r>
              <a:rPr lang="en-US" altLang="en-US" sz="1400">
                <a:ea typeface="MS PGothic" panose="020B0600070205080204" pitchFamily="34" charset="-128"/>
              </a:rPr>
              <a:t>) </a:t>
            </a:r>
            <a:r>
              <a:rPr lang="en-US" altLang="en-US" sz="1400">
                <a:ea typeface="MS PGothic" panose="020B0600070205080204" pitchFamily="34" charset="-128"/>
                <a:cs typeface="Arial" panose="020B0604020202020204" pitchFamily="34" charset="0"/>
              </a:rPr>
              <a:t>+ 3 </a:t>
            </a:r>
            <a:r>
              <a:rPr lang="en-US" altLang="en-US" sz="1400">
                <a:ea typeface="MS PGothic" panose="020B0600070205080204" pitchFamily="34" charset="-128"/>
              </a:rPr>
              <a:t>H</a:t>
            </a:r>
            <a:r>
              <a:rPr lang="en-US" altLang="en-US" sz="1400" baseline="-25000">
                <a:ea typeface="MS PGothic" panose="020B0600070205080204" pitchFamily="34" charset="-128"/>
              </a:rPr>
              <a:t>2</a:t>
            </a:r>
            <a:r>
              <a:rPr lang="en-US" altLang="en-US" sz="1400">
                <a:ea typeface="MS PGothic" panose="020B0600070205080204" pitchFamily="34" charset="-128"/>
              </a:rPr>
              <a:t>O(</a:t>
            </a:r>
            <a:r>
              <a:rPr lang="en-US" altLang="en-US" sz="1400" i="1">
                <a:ea typeface="MS PGothic" panose="020B0600070205080204" pitchFamily="34" charset="-128"/>
              </a:rPr>
              <a:t>l</a:t>
            </a:r>
            <a:r>
              <a:rPr lang="en-US" altLang="en-US" sz="1400">
                <a:ea typeface="MS PGothic" panose="020B0600070205080204" pitchFamily="34" charset="-128"/>
              </a:rPr>
              <a:t>)</a:t>
            </a:r>
          </a:p>
          <a:p>
            <a:endParaRPr lang="en-US" altLang="en-US" sz="1400">
              <a:ea typeface="MS PGothic" panose="020B0600070205080204" pitchFamily="34" charset="-128"/>
            </a:endParaRPr>
          </a:p>
          <a:p>
            <a:r>
              <a:rPr lang="en-US" altLang="en-US" sz="1400">
                <a:ea typeface="MS PGothic" panose="020B0600070205080204" pitchFamily="34" charset="-128"/>
              </a:rPr>
              <a:t>	In the net ionic equation, nitric acid is a strong acid and Bi(NO</a:t>
            </a:r>
            <a:r>
              <a:rPr lang="en-US" altLang="en-US" sz="1400" baseline="-25000">
                <a:ea typeface="MS PGothic" panose="020B0600070205080204" pitchFamily="34" charset="-128"/>
              </a:rPr>
              <a:t>3</a:t>
            </a:r>
            <a:r>
              <a:rPr lang="en-US" altLang="en-US" sz="1400">
                <a:ea typeface="MS PGothic" panose="020B0600070205080204" pitchFamily="34" charset="-128"/>
              </a:rPr>
              <a:t>)</a:t>
            </a:r>
            <a:r>
              <a:rPr lang="en-US" altLang="en-US" sz="1400" baseline="-25000">
                <a:ea typeface="MS PGothic" panose="020B0600070205080204" pitchFamily="34" charset="-128"/>
              </a:rPr>
              <a:t>3</a:t>
            </a:r>
            <a:r>
              <a:rPr lang="en-US" altLang="en-US" sz="1400">
                <a:ea typeface="MS PGothic" panose="020B0600070205080204" pitchFamily="34" charset="-128"/>
              </a:rPr>
              <a:t> is a soluble salt, so </a:t>
            </a:r>
            <a:r>
              <a:rPr lang="en-US" altLang="en-US" sz="1400">
                <a:ea typeface="MS PGothic" panose="020B0600070205080204" pitchFamily="34" charset="-128"/>
                <a:cs typeface="Arial" panose="020B0604020202020204" pitchFamily="34" charset="0"/>
              </a:rPr>
              <a:t>we need </a:t>
            </a:r>
            <a:r>
              <a:rPr lang="en-US" altLang="en-US" sz="1400">
                <a:ea typeface="MS PGothic" panose="020B0600070205080204" pitchFamily="34" charset="-128"/>
              </a:rPr>
              <a:t>to show only the reaction of the solid with the hydrogen ion forming the Bi</a:t>
            </a:r>
            <a:r>
              <a:rPr lang="en-US" altLang="en-US" sz="1400" baseline="30000">
                <a:ea typeface="MS PGothic" panose="020B0600070205080204" pitchFamily="34" charset="-128"/>
              </a:rPr>
              <a:t>3+</a:t>
            </a:r>
            <a:r>
              <a:rPr lang="en-US" altLang="en-US" sz="1400">
                <a:ea typeface="MS PGothic" panose="020B0600070205080204" pitchFamily="34" charset="-128"/>
              </a:rPr>
              <a:t>(</a:t>
            </a:r>
            <a:r>
              <a:rPr lang="en-US" altLang="en-US" sz="1400" i="1">
                <a:ea typeface="MS PGothic" panose="020B0600070205080204" pitchFamily="34" charset="-128"/>
              </a:rPr>
              <a:t>aq</a:t>
            </a:r>
            <a:r>
              <a:rPr lang="en-US" altLang="en-US" sz="1400">
                <a:ea typeface="MS PGothic" panose="020B0600070205080204" pitchFamily="34" charset="-128"/>
              </a:rPr>
              <a:t>) ion and water. To calculate the concentration of the solution, we proceed as follows (Section 4.5):</a:t>
            </a:r>
          </a:p>
          <a:p>
            <a:endParaRPr lang="en-US" altLang="en-US" sz="1400">
              <a:ea typeface="MS PGothic" panose="020B0600070205080204" pitchFamily="34" charset="-128"/>
            </a:endParaRPr>
          </a:p>
          <a:p>
            <a:endParaRPr lang="en-US" altLang="en-US" sz="1400">
              <a:ea typeface="MS PGothic" panose="020B0600070205080204" pitchFamily="34" charset="-128"/>
            </a:endParaRPr>
          </a:p>
          <a:p>
            <a:endParaRPr lang="en-US" altLang="en-US" sz="1400" b="1">
              <a:ea typeface="MS PGothic" panose="020B0600070205080204" pitchFamily="34" charset="-128"/>
            </a:endParaRPr>
          </a:p>
          <a:p>
            <a:endParaRPr lang="en-US" altLang="en-US" sz="1400" b="1">
              <a:ea typeface="MS PGothic" panose="020B0600070205080204" pitchFamily="34" charset="-128"/>
            </a:endParaRPr>
          </a:p>
          <a:p>
            <a:endParaRPr lang="en-US" altLang="en-US" sz="1400" b="1">
              <a:ea typeface="MS PGothic" panose="020B0600070205080204" pitchFamily="34" charset="-128"/>
            </a:endParaRPr>
          </a:p>
          <a:p>
            <a:endParaRPr lang="en-US" altLang="en-US" sz="1400">
              <a:ea typeface="MS PGothic" panose="020B0600070205080204" pitchFamily="34" charset="-128"/>
            </a:endParaRPr>
          </a:p>
          <a:p>
            <a:r>
              <a:rPr lang="en-US" altLang="en-US" sz="1400" b="1">
                <a:ea typeface="MS PGothic" panose="020B0600070205080204" pitchFamily="34" charset="-128"/>
              </a:rPr>
              <a:t>(e) </a:t>
            </a:r>
            <a:r>
              <a:rPr lang="en-US" altLang="en-US" sz="1400">
                <a:ea typeface="MS PGothic" panose="020B0600070205080204" pitchFamily="34" charset="-128"/>
              </a:rPr>
              <a:t>Recall that the atomic number of any element is the number of protons and electrons in a neutral atom of the element.           </a:t>
            </a:r>
            <a:r>
              <a:rPr lang="en-US" altLang="en-US" sz="1400">
                <a:solidFill>
                  <a:srgbClr val="16CCFF"/>
                </a:solidFill>
                <a:ea typeface="MS PGothic" panose="020B0600070205080204" pitchFamily="34" charset="-128"/>
              </a:rPr>
              <a:t>(Section 2.3)</a:t>
            </a:r>
            <a:r>
              <a:rPr lang="en-US" altLang="en-US" sz="1400">
                <a:solidFill>
                  <a:srgbClr val="12ACFF"/>
                </a:solidFill>
                <a:ea typeface="MS PGothic" panose="020B0600070205080204" pitchFamily="34" charset="-128"/>
              </a:rPr>
              <a:t>  </a:t>
            </a:r>
            <a:r>
              <a:rPr lang="en-US" altLang="en-US" sz="1400">
                <a:ea typeface="MS PGothic" panose="020B0600070205080204" pitchFamily="34" charset="-128"/>
              </a:rPr>
              <a:t>Bismuth is element 83; there are therefore 83 protons in the nucleus. Because the atomic mass number is 209, there are 209 – 83 = 126 neutrons in the nucleus.</a:t>
            </a:r>
          </a:p>
          <a:p>
            <a:endParaRPr lang="en-US" altLang="en-US" sz="1400">
              <a:ea typeface="MS PGothic" panose="020B0600070205080204" pitchFamily="34" charset="-128"/>
            </a:endParaRPr>
          </a:p>
        </p:txBody>
      </p:sp>
      <p:pic>
        <p:nvPicPr>
          <p:cNvPr id="13" name="Picture 12" descr="triple ring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0963" y="5638800"/>
            <a:ext cx="3524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Line 7"/>
          <p:cNvSpPr>
            <a:spLocks noChangeShapeType="1"/>
          </p:cNvSpPr>
          <p:nvPr/>
        </p:nvSpPr>
        <p:spPr bwMode="auto">
          <a:xfrm>
            <a:off x="295275" y="3079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Line 8"/>
          <p:cNvSpPr>
            <a:spLocks noChangeShapeType="1"/>
          </p:cNvSpPr>
          <p:nvPr/>
        </p:nvSpPr>
        <p:spPr bwMode="auto">
          <a:xfrm>
            <a:off x="303213" y="60991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8" name="Line 81"/>
          <p:cNvSpPr>
            <a:spLocks noChangeShapeType="1"/>
          </p:cNvSpPr>
          <p:nvPr/>
        </p:nvSpPr>
        <p:spPr bwMode="auto">
          <a:xfrm>
            <a:off x="304800" y="304800"/>
            <a:ext cx="0" cy="58054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9" name="Line 66"/>
          <p:cNvSpPr>
            <a:spLocks noChangeShapeType="1"/>
          </p:cNvSpPr>
          <p:nvPr/>
        </p:nvSpPr>
        <p:spPr bwMode="auto">
          <a:xfrm>
            <a:off x="388938" y="109537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4251325" y="230187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4260850" y="307816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H7 sample_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5175" y="4232275"/>
            <a:ext cx="47879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4"/>
          <p:cNvSpPr txBox="1">
            <a:spLocks noChangeArrowheads="1"/>
          </p:cNvSpPr>
          <p:nvPr/>
        </p:nvSpPr>
        <p:spPr bwMode="auto">
          <a:xfrm>
            <a:off x="320675" y="762000"/>
            <a:ext cx="83058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p>
        </p:txBody>
      </p:sp>
      <p:sp>
        <p:nvSpPr>
          <p:cNvPr id="57347" name="Rectangle 58"/>
          <p:cNvSpPr>
            <a:spLocks noChangeArrowheads="1"/>
          </p:cNvSpPr>
          <p:nvPr/>
        </p:nvSpPr>
        <p:spPr bwMode="auto">
          <a:xfrm>
            <a:off x="319088" y="309563"/>
            <a:ext cx="8443912" cy="55403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514600" indent="-2514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3366FF"/>
                </a:solidFill>
                <a:latin typeface="Arial" panose="020B0604020202020204" pitchFamily="34" charset="0"/>
              </a:rPr>
              <a:t>Integrative Exercise</a:t>
            </a:r>
            <a:r>
              <a:rPr lang="en-US" altLang="en-US" b="1">
                <a:solidFill>
                  <a:srgbClr val="4C4BE5"/>
                </a:solidFill>
                <a:latin typeface="Arial" panose="020B0604020202020204" pitchFamily="34" charset="0"/>
              </a:rPr>
              <a:t> </a:t>
            </a:r>
            <a:r>
              <a:rPr lang="en-US" altLang="en-US" b="1">
                <a:latin typeface="Arial" panose="020B0604020202020204" pitchFamily="34" charset="0"/>
                <a:cs typeface="Arial" panose="020B0604020202020204" pitchFamily="34" charset="0"/>
              </a:rPr>
              <a:t>Putting Concepts Together</a:t>
            </a:r>
          </a:p>
        </p:txBody>
      </p:sp>
      <p:sp>
        <p:nvSpPr>
          <p:cNvPr id="8" name="Text Box 11"/>
          <p:cNvSpPr txBox="1">
            <a:spLocks noChangeArrowheads="1"/>
          </p:cNvSpPr>
          <p:nvPr/>
        </p:nvSpPr>
        <p:spPr bwMode="auto">
          <a:xfrm>
            <a:off x="320675" y="1108075"/>
            <a:ext cx="8512175" cy="209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28600" indent="-228600">
              <a:defRPr/>
            </a:pPr>
            <a:r>
              <a:rPr lang="en-US" sz="1400" b="1" dirty="0" smtClean="0">
                <a:latin typeface="+mn-lt"/>
              </a:rPr>
              <a:t>(</a:t>
            </a:r>
            <a:r>
              <a:rPr lang="en-US" sz="1400" b="1" dirty="0">
                <a:latin typeface="+mn-lt"/>
              </a:rPr>
              <a:t>f) </a:t>
            </a:r>
            <a:r>
              <a:rPr lang="en-US" sz="1400" dirty="0">
                <a:latin typeface="+mn-lt"/>
              </a:rPr>
              <a:t>We can use the density and the atomic weight to determine the number of moles of Bi, </a:t>
            </a:r>
            <a:r>
              <a:rPr lang="en-US" sz="1400" dirty="0" smtClean="0">
                <a:latin typeface="+mn-lt"/>
              </a:rPr>
              <a:t>and then </a:t>
            </a:r>
            <a:r>
              <a:rPr lang="en-US" sz="1400" dirty="0">
                <a:latin typeface="+mn-lt"/>
              </a:rPr>
              <a:t>use Avogadro’s number to convert the result to the number of atoms</a:t>
            </a:r>
            <a:r>
              <a:rPr lang="en-US" sz="1400" dirty="0" smtClean="0">
                <a:latin typeface="+mn-lt"/>
              </a:rPr>
              <a:t>.           </a:t>
            </a:r>
            <a:r>
              <a:rPr lang="en-US" sz="1400" dirty="0" smtClean="0">
                <a:solidFill>
                  <a:srgbClr val="16CCFF"/>
                </a:solidFill>
                <a:latin typeface="+mn-lt"/>
              </a:rPr>
              <a:t>(Sections 1.4 and 3.4) </a:t>
            </a:r>
            <a:r>
              <a:rPr lang="en-US" sz="1400" dirty="0" smtClean="0">
                <a:latin typeface="+mn-lt"/>
              </a:rPr>
              <a:t>The volume of the cube is </a:t>
            </a:r>
            <a:br>
              <a:rPr lang="en-US" sz="1400" dirty="0" smtClean="0">
                <a:latin typeface="+mn-lt"/>
              </a:rPr>
            </a:br>
            <a:r>
              <a:rPr lang="en-US" sz="1400" dirty="0" smtClean="0">
                <a:latin typeface="+mn-lt"/>
              </a:rPr>
              <a:t>(5.00)</a:t>
            </a:r>
            <a:r>
              <a:rPr lang="en-US" sz="1400" baseline="30000" dirty="0" smtClean="0">
                <a:latin typeface="+mn-lt"/>
              </a:rPr>
              <a:t>3</a:t>
            </a:r>
            <a:r>
              <a:rPr lang="en-US" sz="1400" dirty="0" smtClean="0">
                <a:latin typeface="+mn-lt"/>
              </a:rPr>
              <a:t> cm</a:t>
            </a:r>
            <a:r>
              <a:rPr lang="en-US" sz="1400" baseline="30000" dirty="0" smtClean="0">
                <a:latin typeface="+mn-lt"/>
              </a:rPr>
              <a:t>3</a:t>
            </a:r>
            <a:r>
              <a:rPr lang="en-US" sz="1400" dirty="0" smtClean="0">
                <a:latin typeface="+mn-lt"/>
              </a:rPr>
              <a:t> = 125 cm</a:t>
            </a:r>
            <a:r>
              <a:rPr lang="en-US" sz="1400" baseline="30000" dirty="0" smtClean="0">
                <a:latin typeface="+mn-lt"/>
              </a:rPr>
              <a:t>3</a:t>
            </a:r>
            <a:r>
              <a:rPr lang="en-US" sz="1400" dirty="0" smtClean="0">
                <a:latin typeface="+mn-lt"/>
              </a:rPr>
              <a:t>. Then we have</a:t>
            </a:r>
          </a:p>
          <a:p>
            <a:pPr marL="0" indent="0">
              <a:defRPr/>
            </a:pPr>
            <a:endParaRPr lang="en-US" sz="1400" dirty="0">
              <a:latin typeface="+mn-lt"/>
              <a:cs typeface="Arial" pitchFamily="34" charset="0"/>
            </a:endParaRPr>
          </a:p>
          <a:p>
            <a:pPr marL="0" indent="0">
              <a:defRPr/>
            </a:pPr>
            <a:endParaRPr lang="en-US" sz="1400" dirty="0" smtClean="0">
              <a:latin typeface="+mn-lt"/>
              <a:cs typeface="Arial" pitchFamily="34" charset="0"/>
            </a:endParaRPr>
          </a:p>
        </p:txBody>
      </p:sp>
      <p:pic>
        <p:nvPicPr>
          <p:cNvPr id="15" name="Picture 14" descr="triple ring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4050" y="1430338"/>
            <a:ext cx="3524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Line 7"/>
          <p:cNvSpPr>
            <a:spLocks noChangeShapeType="1"/>
          </p:cNvSpPr>
          <p:nvPr/>
        </p:nvSpPr>
        <p:spPr bwMode="auto">
          <a:xfrm>
            <a:off x="295275" y="3079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1" name="Line 8"/>
          <p:cNvSpPr>
            <a:spLocks noChangeShapeType="1"/>
          </p:cNvSpPr>
          <p:nvPr/>
        </p:nvSpPr>
        <p:spPr bwMode="auto">
          <a:xfrm>
            <a:off x="301625" y="33305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2" name="Line 81"/>
          <p:cNvSpPr>
            <a:spLocks noChangeShapeType="1"/>
          </p:cNvSpPr>
          <p:nvPr/>
        </p:nvSpPr>
        <p:spPr bwMode="auto">
          <a:xfrm>
            <a:off x="304800" y="304800"/>
            <a:ext cx="7938" cy="30257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3" name="Line 66"/>
          <p:cNvSpPr>
            <a:spLocks noChangeShapeType="1"/>
          </p:cNvSpPr>
          <p:nvPr/>
        </p:nvSpPr>
        <p:spPr bwMode="auto">
          <a:xfrm>
            <a:off x="388938" y="109537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descr="CH7 sample_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3463" y="1997075"/>
            <a:ext cx="42513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2DCDB"/>
        </a:solidFill>
        <a:effectLst/>
      </p:bgPr>
    </p:bg>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365125" y="193675"/>
            <a:ext cx="8474075"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u="sng"/>
              <a:t>Workshop on periodic trends</a:t>
            </a:r>
          </a:p>
          <a:p>
            <a:r>
              <a:rPr lang="en-US" altLang="en-US" b="1"/>
              <a:t>1.  Arrange the following in terms of DECREASING atomic radius &amp; then first ionization energy &amp; then electronegativity:</a:t>
            </a:r>
          </a:p>
          <a:p>
            <a:pPr algn="ctr"/>
            <a:r>
              <a:rPr lang="en-US" altLang="en-US" b="1"/>
              <a:t>Be, B, C, N, O, F, Ne</a:t>
            </a:r>
          </a:p>
          <a:p>
            <a:endParaRPr lang="en-US" altLang="en-US" b="1"/>
          </a:p>
          <a:p>
            <a:r>
              <a:rPr lang="en-US" altLang="en-US" b="1"/>
              <a:t>2.  Why is the first ionization energy of aluminum slightly lower than the first ionization energy for magnesium?</a:t>
            </a:r>
          </a:p>
          <a:p>
            <a:endParaRPr lang="en-US" altLang="en-US" b="1"/>
          </a:p>
          <a:p>
            <a:r>
              <a:rPr lang="en-US" altLang="en-US" b="1"/>
              <a:t>3. Why is the second ionization energy for sodium so much greater than its first ionization energy?</a:t>
            </a:r>
          </a:p>
          <a:p>
            <a:endParaRPr lang="en-US" altLang="en-US" b="1"/>
          </a:p>
          <a:p>
            <a:r>
              <a:rPr lang="en-US" altLang="en-US" b="1"/>
              <a:t>4.  Arrange the following in terms of DECREASING atomic (or ionic) radii:</a:t>
            </a:r>
          </a:p>
          <a:p>
            <a:r>
              <a:rPr lang="en-US" altLang="en-US" b="1"/>
              <a:t>                                        O</a:t>
            </a:r>
            <a:r>
              <a:rPr lang="en-US" altLang="en-US" b="1" baseline="30000"/>
              <a:t>+</a:t>
            </a:r>
            <a:r>
              <a:rPr lang="en-US" altLang="en-US" b="1"/>
              <a:t>, O, O</a:t>
            </a:r>
            <a:r>
              <a:rPr lang="en-US" altLang="en-US" b="1" baseline="30000"/>
              <a:t>-</a:t>
            </a:r>
            <a:endParaRPr lang="en-US" altLang="en-US" b="1"/>
          </a:p>
          <a:p>
            <a:endParaRPr lang="en-US" altLang="en-US" b="1"/>
          </a:p>
          <a:p>
            <a:r>
              <a:rPr lang="en-US" altLang="en-US" b="1"/>
              <a:t>5.  Give a reason why the electronegativity for F is so much greater than the electronegativity for Fr.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CC22EE4A-16C5-49FF-8A16-8CD4CDC0C298}" type="slidenum">
              <a:rPr lang="en-US" altLang="en-US" sz="1400"/>
              <a:pPr algn="ctr"/>
              <a:t>6</a:t>
            </a:fld>
            <a:endParaRPr lang="en-US" altLang="en-US" sz="1400"/>
          </a:p>
        </p:txBody>
      </p:sp>
      <p:sp>
        <p:nvSpPr>
          <p:cNvPr id="10243" name="Rectangle 2"/>
          <p:cNvSpPr>
            <a:spLocks noGrp="1" noChangeArrowheads="1"/>
          </p:cNvSpPr>
          <p:nvPr>
            <p:ph type="title"/>
          </p:nvPr>
        </p:nvSpPr>
        <p:spPr>
          <a:xfrm>
            <a:off x="685800" y="228600"/>
            <a:ext cx="7772400" cy="1143000"/>
          </a:xfrm>
        </p:spPr>
        <p:txBody>
          <a:bodyPr/>
          <a:lstStyle/>
          <a:p>
            <a:r>
              <a:rPr lang="en-US" altLang="en-US" smtClean="0"/>
              <a:t>Electron Configuration from</a:t>
            </a:r>
            <a:br>
              <a:rPr lang="en-US" altLang="en-US" smtClean="0"/>
            </a:br>
            <a:r>
              <a:rPr lang="en-US" altLang="en-US" smtClean="0"/>
              <a:t>the Periodic Table</a:t>
            </a:r>
          </a:p>
        </p:txBody>
      </p:sp>
      <p:sp>
        <p:nvSpPr>
          <p:cNvPr id="32771" name="Text Box 3"/>
          <p:cNvSpPr txBox="1">
            <a:spLocks noChangeArrowheads="1"/>
          </p:cNvSpPr>
          <p:nvPr/>
        </p:nvSpPr>
        <p:spPr bwMode="auto">
          <a:xfrm>
            <a:off x="2895600" y="5486400"/>
            <a:ext cx="3244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hlink"/>
                </a:solidFill>
              </a:rPr>
              <a:t>P = [Ne]3</a:t>
            </a:r>
            <a:r>
              <a:rPr lang="en-US" altLang="en-US" i="1">
                <a:solidFill>
                  <a:schemeClr val="hlink"/>
                </a:solidFill>
              </a:rPr>
              <a:t>s</a:t>
            </a:r>
            <a:r>
              <a:rPr lang="en-US" altLang="en-US" baseline="30000">
                <a:solidFill>
                  <a:schemeClr val="hlink"/>
                </a:solidFill>
              </a:rPr>
              <a:t>2</a:t>
            </a:r>
            <a:r>
              <a:rPr lang="en-US" altLang="en-US">
                <a:solidFill>
                  <a:schemeClr val="hlink"/>
                </a:solidFill>
              </a:rPr>
              <a:t>3</a:t>
            </a:r>
            <a:r>
              <a:rPr lang="en-US" altLang="en-US" i="1">
                <a:solidFill>
                  <a:schemeClr val="hlink"/>
                </a:solidFill>
              </a:rPr>
              <a:t>p</a:t>
            </a:r>
            <a:r>
              <a:rPr lang="en-US" altLang="en-US" baseline="30000">
                <a:solidFill>
                  <a:schemeClr val="hlink"/>
                </a:solidFill>
              </a:rPr>
              <a:t>3</a:t>
            </a:r>
          </a:p>
          <a:p>
            <a:pPr algn="ctr"/>
            <a:r>
              <a:rPr lang="en-US" altLang="en-US">
                <a:solidFill>
                  <a:schemeClr val="hlink"/>
                </a:solidFill>
              </a:rPr>
              <a:t>P has 5 valence electrons</a:t>
            </a:r>
          </a:p>
        </p:txBody>
      </p:sp>
      <p:sp>
        <p:nvSpPr>
          <p:cNvPr id="10245" name="Rectangle 4"/>
          <p:cNvSpPr>
            <a:spLocks noChangeArrowheads="1"/>
          </p:cNvSpPr>
          <p:nvPr/>
        </p:nvSpPr>
        <p:spPr bwMode="auto">
          <a:xfrm>
            <a:off x="1295400"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6" name="Rectangle 5"/>
          <p:cNvSpPr>
            <a:spLocks noChangeArrowheads="1"/>
          </p:cNvSpPr>
          <p:nvPr/>
        </p:nvSpPr>
        <p:spPr bwMode="auto">
          <a:xfrm>
            <a:off x="1633538"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7" name="Rectangle 6"/>
          <p:cNvSpPr>
            <a:spLocks noChangeArrowheads="1"/>
          </p:cNvSpPr>
          <p:nvPr/>
        </p:nvSpPr>
        <p:spPr bwMode="auto">
          <a:xfrm>
            <a:off x="1971675" y="3297238"/>
            <a:ext cx="339725"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8" name="Rectangle 7"/>
          <p:cNvSpPr>
            <a:spLocks noChangeArrowheads="1"/>
          </p:cNvSpPr>
          <p:nvPr/>
        </p:nvSpPr>
        <p:spPr bwMode="auto">
          <a:xfrm>
            <a:off x="2320925" y="3297238"/>
            <a:ext cx="339725"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9" name="Rectangle 8"/>
          <p:cNvSpPr>
            <a:spLocks noChangeArrowheads="1"/>
          </p:cNvSpPr>
          <p:nvPr/>
        </p:nvSpPr>
        <p:spPr bwMode="auto">
          <a:xfrm>
            <a:off x="2668588" y="3297238"/>
            <a:ext cx="330200"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50" name="Rectangle 9"/>
          <p:cNvSpPr>
            <a:spLocks noChangeArrowheads="1"/>
          </p:cNvSpPr>
          <p:nvPr/>
        </p:nvSpPr>
        <p:spPr bwMode="auto">
          <a:xfrm>
            <a:off x="3006725" y="3297238"/>
            <a:ext cx="330200"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51" name="Rectangle 10"/>
          <p:cNvSpPr>
            <a:spLocks noChangeArrowheads="1"/>
          </p:cNvSpPr>
          <p:nvPr/>
        </p:nvSpPr>
        <p:spPr bwMode="auto">
          <a:xfrm>
            <a:off x="3346450"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52" name="Rectangle 11"/>
          <p:cNvSpPr>
            <a:spLocks noChangeArrowheads="1"/>
          </p:cNvSpPr>
          <p:nvPr/>
        </p:nvSpPr>
        <p:spPr bwMode="auto">
          <a:xfrm>
            <a:off x="3684588"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53" name="Rectangle 12"/>
          <p:cNvSpPr>
            <a:spLocks noChangeArrowheads="1"/>
          </p:cNvSpPr>
          <p:nvPr/>
        </p:nvSpPr>
        <p:spPr bwMode="auto">
          <a:xfrm>
            <a:off x="4022725"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54" name="Rectangle 13"/>
          <p:cNvSpPr>
            <a:spLocks noChangeArrowheads="1"/>
          </p:cNvSpPr>
          <p:nvPr/>
        </p:nvSpPr>
        <p:spPr bwMode="auto">
          <a:xfrm>
            <a:off x="4360863"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55" name="Rectangle 14"/>
          <p:cNvSpPr>
            <a:spLocks noChangeArrowheads="1"/>
          </p:cNvSpPr>
          <p:nvPr/>
        </p:nvSpPr>
        <p:spPr bwMode="auto">
          <a:xfrm>
            <a:off x="4699000"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56" name="Rectangle 15"/>
          <p:cNvSpPr>
            <a:spLocks noChangeArrowheads="1"/>
          </p:cNvSpPr>
          <p:nvPr/>
        </p:nvSpPr>
        <p:spPr bwMode="auto">
          <a:xfrm>
            <a:off x="5037138"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57" name="Rectangle 16"/>
          <p:cNvSpPr>
            <a:spLocks noChangeArrowheads="1"/>
          </p:cNvSpPr>
          <p:nvPr/>
        </p:nvSpPr>
        <p:spPr bwMode="auto">
          <a:xfrm>
            <a:off x="5375275"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58" name="Rectangle 17"/>
          <p:cNvSpPr>
            <a:spLocks noChangeArrowheads="1"/>
          </p:cNvSpPr>
          <p:nvPr/>
        </p:nvSpPr>
        <p:spPr bwMode="auto">
          <a:xfrm>
            <a:off x="5713413"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59" name="Rectangle 18"/>
          <p:cNvSpPr>
            <a:spLocks noChangeArrowheads="1"/>
          </p:cNvSpPr>
          <p:nvPr/>
        </p:nvSpPr>
        <p:spPr bwMode="auto">
          <a:xfrm>
            <a:off x="6051550"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60" name="Rectangle 19"/>
          <p:cNvSpPr>
            <a:spLocks noChangeArrowheads="1"/>
          </p:cNvSpPr>
          <p:nvPr/>
        </p:nvSpPr>
        <p:spPr bwMode="auto">
          <a:xfrm>
            <a:off x="6389688"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61" name="Rectangle 20"/>
          <p:cNvSpPr>
            <a:spLocks noChangeArrowheads="1"/>
          </p:cNvSpPr>
          <p:nvPr/>
        </p:nvSpPr>
        <p:spPr bwMode="auto">
          <a:xfrm>
            <a:off x="6727825" y="3297238"/>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62" name="Rectangle 21"/>
          <p:cNvSpPr>
            <a:spLocks noChangeArrowheads="1"/>
          </p:cNvSpPr>
          <p:nvPr/>
        </p:nvSpPr>
        <p:spPr bwMode="auto">
          <a:xfrm>
            <a:off x="7065963" y="3297238"/>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63" name="Rectangle 22"/>
          <p:cNvSpPr>
            <a:spLocks noChangeArrowheads="1"/>
          </p:cNvSpPr>
          <p:nvPr/>
        </p:nvSpPr>
        <p:spPr bwMode="auto">
          <a:xfrm>
            <a:off x="1295400"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64" name="Rectangle 23"/>
          <p:cNvSpPr>
            <a:spLocks noChangeArrowheads="1"/>
          </p:cNvSpPr>
          <p:nvPr/>
        </p:nvSpPr>
        <p:spPr bwMode="auto">
          <a:xfrm>
            <a:off x="1633538"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65" name="Rectangle 24"/>
          <p:cNvSpPr>
            <a:spLocks noChangeArrowheads="1"/>
          </p:cNvSpPr>
          <p:nvPr/>
        </p:nvSpPr>
        <p:spPr bwMode="auto">
          <a:xfrm>
            <a:off x="1971675"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66" name="Rectangle 25"/>
          <p:cNvSpPr>
            <a:spLocks noChangeArrowheads="1"/>
          </p:cNvSpPr>
          <p:nvPr/>
        </p:nvSpPr>
        <p:spPr bwMode="auto">
          <a:xfrm>
            <a:off x="2330450" y="3683000"/>
            <a:ext cx="330200"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67" name="Rectangle 26"/>
          <p:cNvSpPr>
            <a:spLocks noChangeArrowheads="1"/>
          </p:cNvSpPr>
          <p:nvPr/>
        </p:nvSpPr>
        <p:spPr bwMode="auto">
          <a:xfrm>
            <a:off x="2668588" y="3683000"/>
            <a:ext cx="330200"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68" name="Rectangle 27"/>
          <p:cNvSpPr>
            <a:spLocks noChangeArrowheads="1"/>
          </p:cNvSpPr>
          <p:nvPr/>
        </p:nvSpPr>
        <p:spPr bwMode="auto">
          <a:xfrm>
            <a:off x="3006725" y="3683000"/>
            <a:ext cx="330200"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69" name="Rectangle 28"/>
          <p:cNvSpPr>
            <a:spLocks noChangeArrowheads="1"/>
          </p:cNvSpPr>
          <p:nvPr/>
        </p:nvSpPr>
        <p:spPr bwMode="auto">
          <a:xfrm>
            <a:off x="3346450"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70" name="Rectangle 29"/>
          <p:cNvSpPr>
            <a:spLocks noChangeArrowheads="1"/>
          </p:cNvSpPr>
          <p:nvPr/>
        </p:nvSpPr>
        <p:spPr bwMode="auto">
          <a:xfrm>
            <a:off x="3684588"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71" name="Rectangle 30"/>
          <p:cNvSpPr>
            <a:spLocks noChangeArrowheads="1"/>
          </p:cNvSpPr>
          <p:nvPr/>
        </p:nvSpPr>
        <p:spPr bwMode="auto">
          <a:xfrm>
            <a:off x="4022725"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72" name="Rectangle 31"/>
          <p:cNvSpPr>
            <a:spLocks noChangeArrowheads="1"/>
          </p:cNvSpPr>
          <p:nvPr/>
        </p:nvSpPr>
        <p:spPr bwMode="auto">
          <a:xfrm>
            <a:off x="4360863"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73" name="Rectangle 32"/>
          <p:cNvSpPr>
            <a:spLocks noChangeArrowheads="1"/>
          </p:cNvSpPr>
          <p:nvPr/>
        </p:nvSpPr>
        <p:spPr bwMode="auto">
          <a:xfrm>
            <a:off x="4699000"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74" name="Rectangle 33"/>
          <p:cNvSpPr>
            <a:spLocks noChangeArrowheads="1"/>
          </p:cNvSpPr>
          <p:nvPr/>
        </p:nvSpPr>
        <p:spPr bwMode="auto">
          <a:xfrm>
            <a:off x="5037138"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75" name="Rectangle 34"/>
          <p:cNvSpPr>
            <a:spLocks noChangeArrowheads="1"/>
          </p:cNvSpPr>
          <p:nvPr/>
        </p:nvSpPr>
        <p:spPr bwMode="auto">
          <a:xfrm>
            <a:off x="5375275"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76" name="Rectangle 35"/>
          <p:cNvSpPr>
            <a:spLocks noChangeArrowheads="1"/>
          </p:cNvSpPr>
          <p:nvPr/>
        </p:nvSpPr>
        <p:spPr bwMode="auto">
          <a:xfrm>
            <a:off x="5713413"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77" name="Rectangle 36"/>
          <p:cNvSpPr>
            <a:spLocks noChangeArrowheads="1"/>
          </p:cNvSpPr>
          <p:nvPr/>
        </p:nvSpPr>
        <p:spPr bwMode="auto">
          <a:xfrm>
            <a:off x="6051550"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78" name="Rectangle 37"/>
          <p:cNvSpPr>
            <a:spLocks noChangeArrowheads="1"/>
          </p:cNvSpPr>
          <p:nvPr/>
        </p:nvSpPr>
        <p:spPr bwMode="auto">
          <a:xfrm>
            <a:off x="6389688"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79" name="Rectangle 38"/>
          <p:cNvSpPr>
            <a:spLocks noChangeArrowheads="1"/>
          </p:cNvSpPr>
          <p:nvPr/>
        </p:nvSpPr>
        <p:spPr bwMode="auto">
          <a:xfrm>
            <a:off x="6727825" y="3683000"/>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80" name="Rectangle 39"/>
          <p:cNvSpPr>
            <a:spLocks noChangeArrowheads="1"/>
          </p:cNvSpPr>
          <p:nvPr/>
        </p:nvSpPr>
        <p:spPr bwMode="auto">
          <a:xfrm>
            <a:off x="7065963" y="3683000"/>
            <a:ext cx="328612"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81" name="Rectangle 40"/>
          <p:cNvSpPr>
            <a:spLocks noChangeArrowheads="1"/>
          </p:cNvSpPr>
          <p:nvPr/>
        </p:nvSpPr>
        <p:spPr bwMode="auto">
          <a:xfrm>
            <a:off x="1295400"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82" name="Rectangle 41"/>
          <p:cNvSpPr>
            <a:spLocks noChangeArrowheads="1"/>
          </p:cNvSpPr>
          <p:nvPr/>
        </p:nvSpPr>
        <p:spPr bwMode="auto">
          <a:xfrm>
            <a:off x="1633538"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83" name="Rectangle 42"/>
          <p:cNvSpPr>
            <a:spLocks noChangeArrowheads="1"/>
          </p:cNvSpPr>
          <p:nvPr/>
        </p:nvSpPr>
        <p:spPr bwMode="auto">
          <a:xfrm>
            <a:off x="1971675" y="2911475"/>
            <a:ext cx="331788"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84" name="Rectangle 43"/>
          <p:cNvSpPr>
            <a:spLocks noChangeArrowheads="1"/>
          </p:cNvSpPr>
          <p:nvPr/>
        </p:nvSpPr>
        <p:spPr bwMode="auto">
          <a:xfrm>
            <a:off x="2309813" y="2911475"/>
            <a:ext cx="350837"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85" name="Rectangle 44"/>
          <p:cNvSpPr>
            <a:spLocks noChangeArrowheads="1"/>
          </p:cNvSpPr>
          <p:nvPr/>
        </p:nvSpPr>
        <p:spPr bwMode="auto">
          <a:xfrm>
            <a:off x="2668588" y="2911475"/>
            <a:ext cx="330200"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86" name="Rectangle 45"/>
          <p:cNvSpPr>
            <a:spLocks noChangeArrowheads="1"/>
          </p:cNvSpPr>
          <p:nvPr/>
        </p:nvSpPr>
        <p:spPr bwMode="auto">
          <a:xfrm>
            <a:off x="3006725" y="2911475"/>
            <a:ext cx="330200"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87" name="Rectangle 46"/>
          <p:cNvSpPr>
            <a:spLocks noChangeArrowheads="1"/>
          </p:cNvSpPr>
          <p:nvPr/>
        </p:nvSpPr>
        <p:spPr bwMode="auto">
          <a:xfrm>
            <a:off x="3346450"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88" name="Rectangle 47"/>
          <p:cNvSpPr>
            <a:spLocks noChangeArrowheads="1"/>
          </p:cNvSpPr>
          <p:nvPr/>
        </p:nvSpPr>
        <p:spPr bwMode="auto">
          <a:xfrm>
            <a:off x="3684588"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89" name="Rectangle 48"/>
          <p:cNvSpPr>
            <a:spLocks noChangeArrowheads="1"/>
          </p:cNvSpPr>
          <p:nvPr/>
        </p:nvSpPr>
        <p:spPr bwMode="auto">
          <a:xfrm>
            <a:off x="4022725"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90" name="Rectangle 49"/>
          <p:cNvSpPr>
            <a:spLocks noChangeArrowheads="1"/>
          </p:cNvSpPr>
          <p:nvPr/>
        </p:nvSpPr>
        <p:spPr bwMode="auto">
          <a:xfrm>
            <a:off x="4360863"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91" name="Rectangle 50"/>
          <p:cNvSpPr>
            <a:spLocks noChangeArrowheads="1"/>
          </p:cNvSpPr>
          <p:nvPr/>
        </p:nvSpPr>
        <p:spPr bwMode="auto">
          <a:xfrm>
            <a:off x="4699000"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92" name="Rectangle 51"/>
          <p:cNvSpPr>
            <a:spLocks noChangeArrowheads="1"/>
          </p:cNvSpPr>
          <p:nvPr/>
        </p:nvSpPr>
        <p:spPr bwMode="auto">
          <a:xfrm>
            <a:off x="5037138"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93" name="Rectangle 52"/>
          <p:cNvSpPr>
            <a:spLocks noChangeArrowheads="1"/>
          </p:cNvSpPr>
          <p:nvPr/>
        </p:nvSpPr>
        <p:spPr bwMode="auto">
          <a:xfrm>
            <a:off x="5375275"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94" name="Rectangle 53"/>
          <p:cNvSpPr>
            <a:spLocks noChangeArrowheads="1"/>
          </p:cNvSpPr>
          <p:nvPr/>
        </p:nvSpPr>
        <p:spPr bwMode="auto">
          <a:xfrm>
            <a:off x="5713413"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2822" name="Rectangle 54"/>
          <p:cNvSpPr>
            <a:spLocks noChangeArrowheads="1"/>
          </p:cNvSpPr>
          <p:nvPr/>
        </p:nvSpPr>
        <p:spPr bwMode="auto">
          <a:xfrm>
            <a:off x="6051550"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solidFill>
                  <a:schemeClr val="hlink"/>
                </a:solidFill>
              </a:rPr>
              <a:t>3</a:t>
            </a:r>
            <a:r>
              <a:rPr lang="en-US" altLang="en-US" sz="1800" i="1">
                <a:solidFill>
                  <a:schemeClr val="hlink"/>
                </a:solidFill>
              </a:rPr>
              <a:t>p</a:t>
            </a:r>
            <a:r>
              <a:rPr lang="en-US" altLang="en-US" sz="1800" baseline="30000">
                <a:solidFill>
                  <a:schemeClr val="hlink"/>
                </a:solidFill>
              </a:rPr>
              <a:t>3</a:t>
            </a:r>
            <a:endParaRPr lang="en-US" altLang="en-US" sz="1800">
              <a:solidFill>
                <a:schemeClr val="hlink"/>
              </a:solidFill>
            </a:endParaRPr>
          </a:p>
        </p:txBody>
      </p:sp>
      <p:sp>
        <p:nvSpPr>
          <p:cNvPr id="10296" name="Rectangle 55"/>
          <p:cNvSpPr>
            <a:spLocks noChangeArrowheads="1"/>
          </p:cNvSpPr>
          <p:nvPr/>
        </p:nvSpPr>
        <p:spPr bwMode="auto">
          <a:xfrm>
            <a:off x="6389688"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97" name="Rectangle 56"/>
          <p:cNvSpPr>
            <a:spLocks noChangeArrowheads="1"/>
          </p:cNvSpPr>
          <p:nvPr/>
        </p:nvSpPr>
        <p:spPr bwMode="auto">
          <a:xfrm>
            <a:off x="6727825" y="2911475"/>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98" name="Rectangle 57"/>
          <p:cNvSpPr>
            <a:spLocks noChangeArrowheads="1"/>
          </p:cNvSpPr>
          <p:nvPr/>
        </p:nvSpPr>
        <p:spPr bwMode="auto">
          <a:xfrm>
            <a:off x="7065963" y="2911475"/>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99" name="Rectangle 58"/>
          <p:cNvSpPr>
            <a:spLocks noChangeArrowheads="1"/>
          </p:cNvSpPr>
          <p:nvPr/>
        </p:nvSpPr>
        <p:spPr bwMode="auto">
          <a:xfrm>
            <a:off x="1295400" y="2525713"/>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00" name="Rectangle 59"/>
          <p:cNvSpPr>
            <a:spLocks noChangeArrowheads="1"/>
          </p:cNvSpPr>
          <p:nvPr/>
        </p:nvSpPr>
        <p:spPr bwMode="auto">
          <a:xfrm>
            <a:off x="1633538" y="2525713"/>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01" name="Rectangle 60"/>
          <p:cNvSpPr>
            <a:spLocks noChangeArrowheads="1"/>
          </p:cNvSpPr>
          <p:nvPr/>
        </p:nvSpPr>
        <p:spPr bwMode="auto">
          <a:xfrm>
            <a:off x="5375275" y="2525713"/>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02" name="Rectangle 61"/>
          <p:cNvSpPr>
            <a:spLocks noChangeArrowheads="1"/>
          </p:cNvSpPr>
          <p:nvPr/>
        </p:nvSpPr>
        <p:spPr bwMode="auto">
          <a:xfrm>
            <a:off x="5713413" y="2525713"/>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03" name="Rectangle 62"/>
          <p:cNvSpPr>
            <a:spLocks noChangeArrowheads="1"/>
          </p:cNvSpPr>
          <p:nvPr/>
        </p:nvSpPr>
        <p:spPr bwMode="auto">
          <a:xfrm>
            <a:off x="6051550" y="2525713"/>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hlink"/>
                </a:solidFill>
              </a:rPr>
              <a:t>P</a:t>
            </a:r>
          </a:p>
        </p:txBody>
      </p:sp>
      <p:sp>
        <p:nvSpPr>
          <p:cNvPr id="10304" name="Rectangle 63"/>
          <p:cNvSpPr>
            <a:spLocks noChangeArrowheads="1"/>
          </p:cNvSpPr>
          <p:nvPr/>
        </p:nvSpPr>
        <p:spPr bwMode="auto">
          <a:xfrm>
            <a:off x="6389688" y="2525713"/>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05" name="Rectangle 64"/>
          <p:cNvSpPr>
            <a:spLocks noChangeArrowheads="1"/>
          </p:cNvSpPr>
          <p:nvPr/>
        </p:nvSpPr>
        <p:spPr bwMode="auto">
          <a:xfrm>
            <a:off x="6727825" y="2525713"/>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06" name="Rectangle 65"/>
          <p:cNvSpPr>
            <a:spLocks noChangeArrowheads="1"/>
          </p:cNvSpPr>
          <p:nvPr/>
        </p:nvSpPr>
        <p:spPr bwMode="auto">
          <a:xfrm>
            <a:off x="7065963" y="2525713"/>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07" name="Rectangle 66"/>
          <p:cNvSpPr>
            <a:spLocks noChangeArrowheads="1"/>
          </p:cNvSpPr>
          <p:nvPr/>
        </p:nvSpPr>
        <p:spPr bwMode="auto">
          <a:xfrm>
            <a:off x="1295400" y="2138363"/>
            <a:ext cx="328613"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08" name="Rectangle 67"/>
          <p:cNvSpPr>
            <a:spLocks noChangeArrowheads="1"/>
          </p:cNvSpPr>
          <p:nvPr/>
        </p:nvSpPr>
        <p:spPr bwMode="auto">
          <a:xfrm>
            <a:off x="1633538" y="2138363"/>
            <a:ext cx="328612"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09" name="Rectangle 68"/>
          <p:cNvSpPr>
            <a:spLocks noChangeArrowheads="1"/>
          </p:cNvSpPr>
          <p:nvPr/>
        </p:nvSpPr>
        <p:spPr bwMode="auto">
          <a:xfrm>
            <a:off x="5375275" y="2138363"/>
            <a:ext cx="328613"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10" name="Rectangle 69"/>
          <p:cNvSpPr>
            <a:spLocks noChangeArrowheads="1"/>
          </p:cNvSpPr>
          <p:nvPr/>
        </p:nvSpPr>
        <p:spPr bwMode="auto">
          <a:xfrm>
            <a:off x="5713413" y="2138363"/>
            <a:ext cx="328612"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11" name="Rectangle 70"/>
          <p:cNvSpPr>
            <a:spLocks noChangeArrowheads="1"/>
          </p:cNvSpPr>
          <p:nvPr/>
        </p:nvSpPr>
        <p:spPr bwMode="auto">
          <a:xfrm>
            <a:off x="6051550" y="2138363"/>
            <a:ext cx="328613"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12" name="Rectangle 71"/>
          <p:cNvSpPr>
            <a:spLocks noChangeArrowheads="1"/>
          </p:cNvSpPr>
          <p:nvPr/>
        </p:nvSpPr>
        <p:spPr bwMode="auto">
          <a:xfrm>
            <a:off x="6389688" y="2138363"/>
            <a:ext cx="328612"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13" name="Rectangle 72"/>
          <p:cNvSpPr>
            <a:spLocks noChangeArrowheads="1"/>
          </p:cNvSpPr>
          <p:nvPr/>
        </p:nvSpPr>
        <p:spPr bwMode="auto">
          <a:xfrm>
            <a:off x="6727825" y="2138363"/>
            <a:ext cx="328613" cy="376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2841" name="Rectangle 73"/>
          <p:cNvSpPr>
            <a:spLocks noChangeArrowheads="1"/>
          </p:cNvSpPr>
          <p:nvPr/>
        </p:nvSpPr>
        <p:spPr bwMode="auto">
          <a:xfrm>
            <a:off x="7067550" y="2143125"/>
            <a:ext cx="328613" cy="376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hlink"/>
                </a:solidFill>
              </a:rPr>
              <a:t>Ne</a:t>
            </a:r>
          </a:p>
        </p:txBody>
      </p:sp>
      <p:sp>
        <p:nvSpPr>
          <p:cNvPr id="10315" name="Rectangle 74"/>
          <p:cNvSpPr>
            <a:spLocks noChangeArrowheads="1"/>
          </p:cNvSpPr>
          <p:nvPr/>
        </p:nvSpPr>
        <p:spPr bwMode="auto">
          <a:xfrm>
            <a:off x="1295400" y="175260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16" name="Rectangle 75"/>
          <p:cNvSpPr>
            <a:spLocks noChangeArrowheads="1"/>
          </p:cNvSpPr>
          <p:nvPr/>
        </p:nvSpPr>
        <p:spPr bwMode="auto">
          <a:xfrm>
            <a:off x="7065963" y="1752600"/>
            <a:ext cx="328612" cy="3889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17" name="Rectangle 76"/>
          <p:cNvSpPr>
            <a:spLocks noChangeArrowheads="1"/>
          </p:cNvSpPr>
          <p:nvPr/>
        </p:nvSpPr>
        <p:spPr bwMode="auto">
          <a:xfrm>
            <a:off x="1295400" y="407035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18" name="Rectangle 77"/>
          <p:cNvSpPr>
            <a:spLocks noChangeArrowheads="1"/>
          </p:cNvSpPr>
          <p:nvPr/>
        </p:nvSpPr>
        <p:spPr bwMode="auto">
          <a:xfrm>
            <a:off x="1633538" y="4070350"/>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19" name="Rectangle 78"/>
          <p:cNvSpPr>
            <a:spLocks noChangeArrowheads="1"/>
          </p:cNvSpPr>
          <p:nvPr/>
        </p:nvSpPr>
        <p:spPr bwMode="auto">
          <a:xfrm>
            <a:off x="1971675" y="407035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20" name="Rectangle 79"/>
          <p:cNvSpPr>
            <a:spLocks noChangeArrowheads="1"/>
          </p:cNvSpPr>
          <p:nvPr/>
        </p:nvSpPr>
        <p:spPr bwMode="auto">
          <a:xfrm>
            <a:off x="2332038" y="4070350"/>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21" name="Rectangle 80"/>
          <p:cNvSpPr>
            <a:spLocks noChangeArrowheads="1"/>
          </p:cNvSpPr>
          <p:nvPr/>
        </p:nvSpPr>
        <p:spPr bwMode="auto">
          <a:xfrm>
            <a:off x="2670175" y="407035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22" name="Rectangle 81"/>
          <p:cNvSpPr>
            <a:spLocks noChangeArrowheads="1"/>
          </p:cNvSpPr>
          <p:nvPr/>
        </p:nvSpPr>
        <p:spPr bwMode="auto">
          <a:xfrm>
            <a:off x="3008313" y="4070350"/>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23" name="Rectangle 82"/>
          <p:cNvSpPr>
            <a:spLocks noChangeArrowheads="1"/>
          </p:cNvSpPr>
          <p:nvPr/>
        </p:nvSpPr>
        <p:spPr bwMode="auto">
          <a:xfrm>
            <a:off x="3346450" y="407035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24" name="Rectangle 83"/>
          <p:cNvSpPr>
            <a:spLocks noChangeArrowheads="1"/>
          </p:cNvSpPr>
          <p:nvPr/>
        </p:nvSpPr>
        <p:spPr bwMode="auto">
          <a:xfrm>
            <a:off x="3684588" y="4070350"/>
            <a:ext cx="328612"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25" name="Rectangle 84"/>
          <p:cNvSpPr>
            <a:spLocks noChangeArrowheads="1"/>
          </p:cNvSpPr>
          <p:nvPr/>
        </p:nvSpPr>
        <p:spPr bwMode="auto">
          <a:xfrm>
            <a:off x="4022725" y="4070350"/>
            <a:ext cx="328613"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0326" name="Group 85"/>
          <p:cNvGrpSpPr>
            <a:grpSpLocks/>
          </p:cNvGrpSpPr>
          <p:nvPr/>
        </p:nvGrpSpPr>
        <p:grpSpPr bwMode="auto">
          <a:xfrm>
            <a:off x="3581400" y="4572000"/>
            <a:ext cx="4724400" cy="762000"/>
            <a:chOff x="1540" y="3172"/>
            <a:chExt cx="4024" cy="568"/>
          </a:xfrm>
        </p:grpSpPr>
        <p:grpSp>
          <p:nvGrpSpPr>
            <p:cNvPr id="10340" name="Group 86"/>
            <p:cNvGrpSpPr>
              <a:grpSpLocks/>
            </p:cNvGrpSpPr>
            <p:nvPr/>
          </p:nvGrpSpPr>
          <p:grpSpPr bwMode="auto">
            <a:xfrm>
              <a:off x="1540" y="3172"/>
              <a:ext cx="4024" cy="280"/>
              <a:chOff x="1540" y="3172"/>
              <a:chExt cx="4024" cy="280"/>
            </a:xfrm>
          </p:grpSpPr>
          <p:sp>
            <p:nvSpPr>
              <p:cNvPr id="10356" name="Rectangle 87"/>
              <p:cNvSpPr>
                <a:spLocks noChangeArrowheads="1"/>
              </p:cNvSpPr>
              <p:nvPr/>
            </p:nvSpPr>
            <p:spPr bwMode="auto">
              <a:xfrm>
                <a:off x="1540"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57" name="Rectangle 88"/>
              <p:cNvSpPr>
                <a:spLocks noChangeArrowheads="1"/>
              </p:cNvSpPr>
              <p:nvPr/>
            </p:nvSpPr>
            <p:spPr bwMode="auto">
              <a:xfrm>
                <a:off x="1828"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58" name="Rectangle 89"/>
              <p:cNvSpPr>
                <a:spLocks noChangeArrowheads="1"/>
              </p:cNvSpPr>
              <p:nvPr/>
            </p:nvSpPr>
            <p:spPr bwMode="auto">
              <a:xfrm>
                <a:off x="2116"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59" name="Rectangle 90"/>
              <p:cNvSpPr>
                <a:spLocks noChangeArrowheads="1"/>
              </p:cNvSpPr>
              <p:nvPr/>
            </p:nvSpPr>
            <p:spPr bwMode="auto">
              <a:xfrm>
                <a:off x="2404"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60" name="Rectangle 91"/>
              <p:cNvSpPr>
                <a:spLocks noChangeArrowheads="1"/>
              </p:cNvSpPr>
              <p:nvPr/>
            </p:nvSpPr>
            <p:spPr bwMode="auto">
              <a:xfrm>
                <a:off x="2692"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61" name="Rectangle 92"/>
              <p:cNvSpPr>
                <a:spLocks noChangeArrowheads="1"/>
              </p:cNvSpPr>
              <p:nvPr/>
            </p:nvSpPr>
            <p:spPr bwMode="auto">
              <a:xfrm>
                <a:off x="2980"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62" name="Rectangle 93"/>
              <p:cNvSpPr>
                <a:spLocks noChangeArrowheads="1"/>
              </p:cNvSpPr>
              <p:nvPr/>
            </p:nvSpPr>
            <p:spPr bwMode="auto">
              <a:xfrm>
                <a:off x="3268"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63" name="Rectangle 94"/>
              <p:cNvSpPr>
                <a:spLocks noChangeArrowheads="1"/>
              </p:cNvSpPr>
              <p:nvPr/>
            </p:nvSpPr>
            <p:spPr bwMode="auto">
              <a:xfrm>
                <a:off x="3556"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64" name="Rectangle 95"/>
              <p:cNvSpPr>
                <a:spLocks noChangeArrowheads="1"/>
              </p:cNvSpPr>
              <p:nvPr/>
            </p:nvSpPr>
            <p:spPr bwMode="auto">
              <a:xfrm>
                <a:off x="3844"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65" name="Rectangle 96"/>
              <p:cNvSpPr>
                <a:spLocks noChangeArrowheads="1"/>
              </p:cNvSpPr>
              <p:nvPr/>
            </p:nvSpPr>
            <p:spPr bwMode="auto">
              <a:xfrm>
                <a:off x="4132"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66" name="Rectangle 97"/>
              <p:cNvSpPr>
                <a:spLocks noChangeArrowheads="1"/>
              </p:cNvSpPr>
              <p:nvPr/>
            </p:nvSpPr>
            <p:spPr bwMode="auto">
              <a:xfrm>
                <a:off x="4420"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67" name="Rectangle 98"/>
              <p:cNvSpPr>
                <a:spLocks noChangeArrowheads="1"/>
              </p:cNvSpPr>
              <p:nvPr/>
            </p:nvSpPr>
            <p:spPr bwMode="auto">
              <a:xfrm>
                <a:off x="4708"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68" name="Rectangle 99"/>
              <p:cNvSpPr>
                <a:spLocks noChangeArrowheads="1"/>
              </p:cNvSpPr>
              <p:nvPr/>
            </p:nvSpPr>
            <p:spPr bwMode="auto">
              <a:xfrm>
                <a:off x="4996"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69" name="Rectangle 100"/>
              <p:cNvSpPr>
                <a:spLocks noChangeArrowheads="1"/>
              </p:cNvSpPr>
              <p:nvPr/>
            </p:nvSpPr>
            <p:spPr bwMode="auto">
              <a:xfrm>
                <a:off x="5284" y="3172"/>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0341" name="Group 101"/>
            <p:cNvGrpSpPr>
              <a:grpSpLocks/>
            </p:cNvGrpSpPr>
            <p:nvPr/>
          </p:nvGrpSpPr>
          <p:grpSpPr bwMode="auto">
            <a:xfrm>
              <a:off x="1540" y="3460"/>
              <a:ext cx="4024" cy="280"/>
              <a:chOff x="1540" y="3460"/>
              <a:chExt cx="4024" cy="280"/>
            </a:xfrm>
          </p:grpSpPr>
          <p:sp>
            <p:nvSpPr>
              <p:cNvPr id="10342" name="Rectangle 102"/>
              <p:cNvSpPr>
                <a:spLocks noChangeArrowheads="1"/>
              </p:cNvSpPr>
              <p:nvPr/>
            </p:nvSpPr>
            <p:spPr bwMode="auto">
              <a:xfrm>
                <a:off x="1540"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43" name="Rectangle 103"/>
              <p:cNvSpPr>
                <a:spLocks noChangeArrowheads="1"/>
              </p:cNvSpPr>
              <p:nvPr/>
            </p:nvSpPr>
            <p:spPr bwMode="auto">
              <a:xfrm>
                <a:off x="1828"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44" name="Rectangle 104"/>
              <p:cNvSpPr>
                <a:spLocks noChangeArrowheads="1"/>
              </p:cNvSpPr>
              <p:nvPr/>
            </p:nvSpPr>
            <p:spPr bwMode="auto">
              <a:xfrm>
                <a:off x="2116"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45" name="Rectangle 105"/>
              <p:cNvSpPr>
                <a:spLocks noChangeArrowheads="1"/>
              </p:cNvSpPr>
              <p:nvPr/>
            </p:nvSpPr>
            <p:spPr bwMode="auto">
              <a:xfrm>
                <a:off x="2404"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46" name="Rectangle 106"/>
              <p:cNvSpPr>
                <a:spLocks noChangeArrowheads="1"/>
              </p:cNvSpPr>
              <p:nvPr/>
            </p:nvSpPr>
            <p:spPr bwMode="auto">
              <a:xfrm>
                <a:off x="2692"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47" name="Rectangle 107"/>
              <p:cNvSpPr>
                <a:spLocks noChangeArrowheads="1"/>
              </p:cNvSpPr>
              <p:nvPr/>
            </p:nvSpPr>
            <p:spPr bwMode="auto">
              <a:xfrm>
                <a:off x="2980"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48" name="Rectangle 108"/>
              <p:cNvSpPr>
                <a:spLocks noChangeArrowheads="1"/>
              </p:cNvSpPr>
              <p:nvPr/>
            </p:nvSpPr>
            <p:spPr bwMode="auto">
              <a:xfrm>
                <a:off x="3268"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49" name="Rectangle 109"/>
              <p:cNvSpPr>
                <a:spLocks noChangeArrowheads="1"/>
              </p:cNvSpPr>
              <p:nvPr/>
            </p:nvSpPr>
            <p:spPr bwMode="auto">
              <a:xfrm>
                <a:off x="3556"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50" name="Rectangle 110"/>
              <p:cNvSpPr>
                <a:spLocks noChangeArrowheads="1"/>
              </p:cNvSpPr>
              <p:nvPr/>
            </p:nvSpPr>
            <p:spPr bwMode="auto">
              <a:xfrm>
                <a:off x="3844"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51" name="Rectangle 111"/>
              <p:cNvSpPr>
                <a:spLocks noChangeArrowheads="1"/>
              </p:cNvSpPr>
              <p:nvPr/>
            </p:nvSpPr>
            <p:spPr bwMode="auto">
              <a:xfrm>
                <a:off x="4132"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52" name="Rectangle 112"/>
              <p:cNvSpPr>
                <a:spLocks noChangeArrowheads="1"/>
              </p:cNvSpPr>
              <p:nvPr/>
            </p:nvSpPr>
            <p:spPr bwMode="auto">
              <a:xfrm>
                <a:off x="4420"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53" name="Rectangle 113"/>
              <p:cNvSpPr>
                <a:spLocks noChangeArrowheads="1"/>
              </p:cNvSpPr>
              <p:nvPr/>
            </p:nvSpPr>
            <p:spPr bwMode="auto">
              <a:xfrm>
                <a:off x="4708"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54" name="Rectangle 114"/>
              <p:cNvSpPr>
                <a:spLocks noChangeArrowheads="1"/>
              </p:cNvSpPr>
              <p:nvPr/>
            </p:nvSpPr>
            <p:spPr bwMode="auto">
              <a:xfrm>
                <a:off x="4996"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55" name="Rectangle 115"/>
              <p:cNvSpPr>
                <a:spLocks noChangeArrowheads="1"/>
              </p:cNvSpPr>
              <p:nvPr/>
            </p:nvSpPr>
            <p:spPr bwMode="auto">
              <a:xfrm>
                <a:off x="5284" y="3460"/>
                <a:ext cx="280"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sp>
        <p:nvSpPr>
          <p:cNvPr id="10327" name="Text Box 116"/>
          <p:cNvSpPr txBox="1">
            <a:spLocks noChangeArrowheads="1"/>
          </p:cNvSpPr>
          <p:nvPr/>
        </p:nvSpPr>
        <p:spPr bwMode="auto">
          <a:xfrm>
            <a:off x="838200" y="1752600"/>
            <a:ext cx="3365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
              </a:spcBef>
            </a:pPr>
            <a:r>
              <a:rPr lang="en-US" altLang="en-US"/>
              <a:t>1</a:t>
            </a:r>
          </a:p>
          <a:p>
            <a:pPr>
              <a:spcBef>
                <a:spcPct val="2000"/>
              </a:spcBef>
            </a:pPr>
            <a:r>
              <a:rPr lang="en-US" altLang="en-US"/>
              <a:t>2</a:t>
            </a:r>
          </a:p>
          <a:p>
            <a:pPr>
              <a:spcBef>
                <a:spcPct val="2000"/>
              </a:spcBef>
            </a:pPr>
            <a:r>
              <a:rPr lang="en-US" altLang="en-US"/>
              <a:t>3</a:t>
            </a:r>
          </a:p>
          <a:p>
            <a:pPr>
              <a:spcBef>
                <a:spcPct val="2000"/>
              </a:spcBef>
            </a:pPr>
            <a:r>
              <a:rPr lang="en-US" altLang="en-US"/>
              <a:t>4</a:t>
            </a:r>
          </a:p>
          <a:p>
            <a:pPr>
              <a:spcBef>
                <a:spcPct val="2000"/>
              </a:spcBef>
            </a:pPr>
            <a:r>
              <a:rPr lang="en-US" altLang="en-US"/>
              <a:t>5</a:t>
            </a:r>
          </a:p>
          <a:p>
            <a:pPr>
              <a:spcBef>
                <a:spcPct val="2000"/>
              </a:spcBef>
            </a:pPr>
            <a:r>
              <a:rPr lang="en-US" altLang="en-US"/>
              <a:t>6</a:t>
            </a:r>
          </a:p>
          <a:p>
            <a:pPr>
              <a:spcBef>
                <a:spcPct val="2000"/>
              </a:spcBef>
            </a:pPr>
            <a:r>
              <a:rPr lang="en-US" altLang="en-US"/>
              <a:t>7</a:t>
            </a:r>
          </a:p>
        </p:txBody>
      </p:sp>
      <p:sp>
        <p:nvSpPr>
          <p:cNvPr id="10328" name="Text Box 117"/>
          <p:cNvSpPr txBox="1">
            <a:spLocks noChangeArrowheads="1"/>
          </p:cNvSpPr>
          <p:nvPr/>
        </p:nvSpPr>
        <p:spPr bwMode="auto">
          <a:xfrm>
            <a:off x="1219200" y="13843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1A</a:t>
            </a:r>
          </a:p>
        </p:txBody>
      </p:sp>
      <p:sp>
        <p:nvSpPr>
          <p:cNvPr id="10329" name="Text Box 118"/>
          <p:cNvSpPr txBox="1">
            <a:spLocks noChangeArrowheads="1"/>
          </p:cNvSpPr>
          <p:nvPr/>
        </p:nvSpPr>
        <p:spPr bwMode="auto">
          <a:xfrm>
            <a:off x="1600200" y="17653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2A</a:t>
            </a:r>
          </a:p>
        </p:txBody>
      </p:sp>
      <p:sp>
        <p:nvSpPr>
          <p:cNvPr id="10330" name="Text Box 119"/>
          <p:cNvSpPr txBox="1">
            <a:spLocks noChangeArrowheads="1"/>
          </p:cNvSpPr>
          <p:nvPr/>
        </p:nvSpPr>
        <p:spPr bwMode="auto">
          <a:xfrm>
            <a:off x="5257800" y="1752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3A</a:t>
            </a:r>
          </a:p>
        </p:txBody>
      </p:sp>
      <p:sp>
        <p:nvSpPr>
          <p:cNvPr id="10331" name="Text Box 120"/>
          <p:cNvSpPr txBox="1">
            <a:spLocks noChangeArrowheads="1"/>
          </p:cNvSpPr>
          <p:nvPr/>
        </p:nvSpPr>
        <p:spPr bwMode="auto">
          <a:xfrm>
            <a:off x="5619750" y="1752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4A</a:t>
            </a:r>
          </a:p>
        </p:txBody>
      </p:sp>
      <p:sp>
        <p:nvSpPr>
          <p:cNvPr id="10332" name="Text Box 121"/>
          <p:cNvSpPr txBox="1">
            <a:spLocks noChangeArrowheads="1"/>
          </p:cNvSpPr>
          <p:nvPr/>
        </p:nvSpPr>
        <p:spPr bwMode="auto">
          <a:xfrm>
            <a:off x="5981700" y="1752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solidFill>
                  <a:schemeClr val="hlink"/>
                </a:solidFill>
              </a:rPr>
              <a:t>5A</a:t>
            </a:r>
          </a:p>
        </p:txBody>
      </p:sp>
      <p:sp>
        <p:nvSpPr>
          <p:cNvPr id="10333" name="Text Box 122"/>
          <p:cNvSpPr txBox="1">
            <a:spLocks noChangeArrowheads="1"/>
          </p:cNvSpPr>
          <p:nvPr/>
        </p:nvSpPr>
        <p:spPr bwMode="auto">
          <a:xfrm>
            <a:off x="6343650" y="1752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6A</a:t>
            </a:r>
          </a:p>
        </p:txBody>
      </p:sp>
      <p:sp>
        <p:nvSpPr>
          <p:cNvPr id="10334" name="Text Box 123"/>
          <p:cNvSpPr txBox="1">
            <a:spLocks noChangeArrowheads="1"/>
          </p:cNvSpPr>
          <p:nvPr/>
        </p:nvSpPr>
        <p:spPr bwMode="auto">
          <a:xfrm>
            <a:off x="6677025" y="1752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7A</a:t>
            </a:r>
          </a:p>
        </p:txBody>
      </p:sp>
      <p:sp>
        <p:nvSpPr>
          <p:cNvPr id="10335" name="Text Box 124"/>
          <p:cNvSpPr txBox="1">
            <a:spLocks noChangeArrowheads="1"/>
          </p:cNvSpPr>
          <p:nvPr/>
        </p:nvSpPr>
        <p:spPr bwMode="auto">
          <a:xfrm>
            <a:off x="7010400" y="1371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t>8A</a:t>
            </a:r>
          </a:p>
        </p:txBody>
      </p:sp>
      <p:sp>
        <p:nvSpPr>
          <p:cNvPr id="32893" name="Text Box 125"/>
          <p:cNvSpPr txBox="1">
            <a:spLocks noChangeArrowheads="1"/>
          </p:cNvSpPr>
          <p:nvPr/>
        </p:nvSpPr>
        <p:spPr bwMode="auto">
          <a:xfrm>
            <a:off x="1965325" y="25527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chemeClr val="hlink"/>
                </a:solidFill>
              </a:rPr>
              <a:t>3</a:t>
            </a:r>
            <a:r>
              <a:rPr lang="en-US" altLang="en-US" sz="1800" i="1">
                <a:solidFill>
                  <a:schemeClr val="hlink"/>
                </a:solidFill>
              </a:rPr>
              <a:t>s</a:t>
            </a:r>
            <a:r>
              <a:rPr lang="en-US" altLang="en-US" sz="1800" baseline="30000">
                <a:solidFill>
                  <a:schemeClr val="hlink"/>
                </a:solidFill>
              </a:rPr>
              <a:t>2</a:t>
            </a:r>
            <a:endParaRPr lang="en-US" altLang="en-US" sz="1800">
              <a:solidFill>
                <a:schemeClr val="hlink"/>
              </a:solidFill>
            </a:endParaRPr>
          </a:p>
        </p:txBody>
      </p:sp>
      <p:cxnSp>
        <p:nvCxnSpPr>
          <p:cNvPr id="32894" name="AutoShape 126"/>
          <p:cNvCxnSpPr>
            <a:cxnSpLocks noChangeShapeType="1"/>
          </p:cNvCxnSpPr>
          <p:nvPr/>
        </p:nvCxnSpPr>
        <p:spPr bwMode="auto">
          <a:xfrm flipH="1">
            <a:off x="1981200" y="2362200"/>
            <a:ext cx="5429250" cy="381000"/>
          </a:xfrm>
          <a:prstGeom prst="curvedConnector5">
            <a:avLst>
              <a:gd name="adj1" fmla="val -6287"/>
              <a:gd name="adj2" fmla="val 46245"/>
              <a:gd name="adj3" fmla="val 118417"/>
            </a:avLst>
          </a:prstGeom>
          <a:noFill/>
          <a:ln w="19050">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cxnSp>
        <p:nvCxnSpPr>
          <p:cNvPr id="32895" name="AutoShape 127"/>
          <p:cNvCxnSpPr>
            <a:cxnSpLocks noChangeShapeType="1"/>
            <a:stCxn id="32893" idx="3"/>
            <a:endCxn id="10303" idx="1"/>
          </p:cNvCxnSpPr>
          <p:nvPr/>
        </p:nvCxnSpPr>
        <p:spPr bwMode="auto">
          <a:xfrm flipV="1">
            <a:off x="2428875" y="2713038"/>
            <a:ext cx="3622675" cy="23812"/>
          </a:xfrm>
          <a:prstGeom prst="curvedConnector3">
            <a:avLst>
              <a:gd name="adj1" fmla="val 50000"/>
            </a:avLst>
          </a:prstGeom>
          <a:noFill/>
          <a:ln w="19050">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10339" name="Rectangle 128"/>
          <p:cNvSpPr>
            <a:spLocks noChangeArrowheads="1"/>
          </p:cNvSpPr>
          <p:nvPr/>
        </p:nvSpPr>
        <p:spPr bwMode="auto">
          <a:xfrm>
            <a:off x="7058025" y="2147888"/>
            <a:ext cx="342900" cy="374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841"/>
                                        </p:tgtEl>
                                        <p:attrNameLst>
                                          <p:attrName>style.visibility</p:attrName>
                                        </p:attrNameLst>
                                      </p:cBhvr>
                                      <p:to>
                                        <p:strVal val="visible"/>
                                      </p:to>
                                    </p:set>
                                    <p:animEffect transition="in" filter="wipe(left)">
                                      <p:cBhvr>
                                        <p:cTn id="7" dur="500"/>
                                        <p:tgtEl>
                                          <p:spTgt spid="328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2894"/>
                                        </p:tgtEl>
                                        <p:attrNameLst>
                                          <p:attrName>style.visibility</p:attrName>
                                        </p:attrNameLst>
                                      </p:cBhvr>
                                      <p:to>
                                        <p:strVal val="visible"/>
                                      </p:to>
                                    </p:set>
                                    <p:animEffect transition="in" filter="wipe(right)">
                                      <p:cBhvr>
                                        <p:cTn id="12" dur="1000"/>
                                        <p:tgtEl>
                                          <p:spTgt spid="32894"/>
                                        </p:tgtEl>
                                      </p:cBhvr>
                                    </p:animEffect>
                                  </p:childTnLst>
                                </p:cTn>
                              </p:par>
                            </p:childTnLst>
                          </p:cTn>
                        </p:par>
                        <p:par>
                          <p:cTn id="13" fill="hold" nodeType="afterGroup">
                            <p:stCondLst>
                              <p:cond delay="1000"/>
                            </p:stCondLst>
                            <p:childTnLst>
                              <p:par>
                                <p:cTn id="14" presetID="22" presetClass="entr" presetSubtype="8" fill="hold" grpId="0" nodeType="afterEffect">
                                  <p:stCondLst>
                                    <p:cond delay="500"/>
                                  </p:stCondLst>
                                  <p:childTnLst>
                                    <p:set>
                                      <p:cBhvr>
                                        <p:cTn id="15" dur="1" fill="hold">
                                          <p:stCondLst>
                                            <p:cond delay="0"/>
                                          </p:stCondLst>
                                        </p:cTn>
                                        <p:tgtEl>
                                          <p:spTgt spid="32893"/>
                                        </p:tgtEl>
                                        <p:attrNameLst>
                                          <p:attrName>style.visibility</p:attrName>
                                        </p:attrNameLst>
                                      </p:cBhvr>
                                      <p:to>
                                        <p:strVal val="visible"/>
                                      </p:to>
                                    </p:set>
                                    <p:animEffect transition="in" filter="wipe(left)">
                                      <p:cBhvr>
                                        <p:cTn id="16" dur="1000"/>
                                        <p:tgtEl>
                                          <p:spTgt spid="328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2895"/>
                                        </p:tgtEl>
                                        <p:attrNameLst>
                                          <p:attrName>style.visibility</p:attrName>
                                        </p:attrNameLst>
                                      </p:cBhvr>
                                      <p:to>
                                        <p:strVal val="visible"/>
                                      </p:to>
                                    </p:set>
                                    <p:animEffect transition="in" filter="wipe(left)">
                                      <p:cBhvr>
                                        <p:cTn id="21" dur="1000"/>
                                        <p:tgtEl>
                                          <p:spTgt spid="32895"/>
                                        </p:tgtEl>
                                      </p:cBhvr>
                                    </p:animEffect>
                                  </p:childTnLst>
                                </p:cTn>
                              </p:par>
                            </p:childTnLst>
                          </p:cTn>
                        </p:par>
                        <p:par>
                          <p:cTn id="22" fill="hold" nodeType="afterGroup">
                            <p:stCondLst>
                              <p:cond delay="1000"/>
                            </p:stCondLst>
                            <p:childTnLst>
                              <p:par>
                                <p:cTn id="23" presetID="22" presetClass="entr" presetSubtype="8" fill="hold" grpId="0" nodeType="afterEffect">
                                  <p:stCondLst>
                                    <p:cond delay="500"/>
                                  </p:stCondLst>
                                  <p:childTnLst>
                                    <p:set>
                                      <p:cBhvr>
                                        <p:cTn id="24" dur="1" fill="hold">
                                          <p:stCondLst>
                                            <p:cond delay="0"/>
                                          </p:stCondLst>
                                        </p:cTn>
                                        <p:tgtEl>
                                          <p:spTgt spid="32822"/>
                                        </p:tgtEl>
                                        <p:attrNameLst>
                                          <p:attrName>style.visibility</p:attrName>
                                        </p:attrNameLst>
                                      </p:cBhvr>
                                      <p:to>
                                        <p:strVal val="visible"/>
                                      </p:to>
                                    </p:set>
                                    <p:animEffect transition="in" filter="wipe(left)">
                                      <p:cBhvr>
                                        <p:cTn id="25" dur="1000"/>
                                        <p:tgtEl>
                                          <p:spTgt spid="328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771"/>
                                        </p:tgtEl>
                                        <p:attrNameLst>
                                          <p:attrName>style.visibility</p:attrName>
                                        </p:attrNameLst>
                                      </p:cBhvr>
                                      <p:to>
                                        <p:strVal val="visible"/>
                                      </p:to>
                                    </p:set>
                                    <p:anim calcmode="lin" valueType="num">
                                      <p:cBhvr additive="base">
                                        <p:cTn id="30" dur="1000" fill="hold"/>
                                        <p:tgtEl>
                                          <p:spTgt spid="32771"/>
                                        </p:tgtEl>
                                        <p:attrNameLst>
                                          <p:attrName>ppt_x</p:attrName>
                                        </p:attrNameLst>
                                      </p:cBhvr>
                                      <p:tavLst>
                                        <p:tav tm="0">
                                          <p:val>
                                            <p:strVal val="#ppt_x"/>
                                          </p:val>
                                        </p:tav>
                                        <p:tav tm="100000">
                                          <p:val>
                                            <p:strVal val="#ppt_x"/>
                                          </p:val>
                                        </p:tav>
                                      </p:tavLst>
                                    </p:anim>
                                    <p:anim calcmode="lin" valueType="num">
                                      <p:cBhvr additive="base">
                                        <p:cTn id="31" dur="1000" fill="hold"/>
                                        <p:tgtEl>
                                          <p:spTgt spid="32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822" grpId="0" animBg="1" autoUpdateAnimBg="0"/>
      <p:bldP spid="32841" grpId="0" animBg="1" autoUpdateAnimBg="0"/>
      <p:bldP spid="3289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F5BC2BEA-8A89-4A0B-9D74-A43A7A6A4A43}" type="slidenum">
              <a:rPr lang="en-US" altLang="en-US" sz="1400"/>
              <a:pPr algn="ctr"/>
              <a:t>7</a:t>
            </a:fld>
            <a:endParaRPr lang="en-US" altLang="en-US" sz="1400"/>
          </a:p>
        </p:txBody>
      </p:sp>
      <p:sp>
        <p:nvSpPr>
          <p:cNvPr id="11267" name="Rectangle 2"/>
          <p:cNvSpPr>
            <a:spLocks noGrp="1" noChangeArrowheads="1"/>
          </p:cNvSpPr>
          <p:nvPr>
            <p:ph type="title"/>
          </p:nvPr>
        </p:nvSpPr>
        <p:spPr>
          <a:xfrm>
            <a:off x="609600" y="381000"/>
            <a:ext cx="7772400" cy="1143000"/>
          </a:xfrm>
        </p:spPr>
        <p:txBody>
          <a:bodyPr/>
          <a:lstStyle/>
          <a:p>
            <a:r>
              <a:rPr lang="en-US" altLang="en-US" sz="4000" smtClean="0"/>
              <a:t>Sublevel Splitting in </a:t>
            </a:r>
            <a:br>
              <a:rPr lang="en-US" altLang="en-US" sz="4000" smtClean="0"/>
            </a:br>
            <a:r>
              <a:rPr lang="en-US" altLang="en-US" sz="4000" smtClean="0"/>
              <a:t>Multielectron Atoms</a:t>
            </a:r>
          </a:p>
        </p:txBody>
      </p:sp>
      <p:sp>
        <p:nvSpPr>
          <p:cNvPr id="11268" name="Rectangle 3"/>
          <p:cNvSpPr>
            <a:spLocks noGrp="1" noChangeArrowheads="1"/>
          </p:cNvSpPr>
          <p:nvPr>
            <p:ph type="body" idx="1"/>
          </p:nvPr>
        </p:nvSpPr>
        <p:spPr>
          <a:xfrm>
            <a:off x="304800" y="1676400"/>
            <a:ext cx="8534400" cy="4876800"/>
          </a:xfrm>
        </p:spPr>
        <p:txBody>
          <a:bodyPr/>
          <a:lstStyle/>
          <a:p>
            <a:pPr>
              <a:lnSpc>
                <a:spcPct val="80000"/>
              </a:lnSpc>
            </a:pPr>
            <a:r>
              <a:rPr lang="en-US" altLang="en-US" sz="2800" b="1" smtClean="0">
                <a:latin typeface="Arial" panose="020B0604020202020204" pitchFamily="34" charset="0"/>
                <a:cs typeface="Arial" panose="020B0604020202020204" pitchFamily="34" charset="0"/>
              </a:rPr>
              <a:t>the sublevels in each principal energy level of Hydrogen all have the same energy – we call orbitals with the same energy </a:t>
            </a:r>
            <a:r>
              <a:rPr lang="en-US" altLang="en-US" sz="2800" b="1" smtClean="0">
                <a:solidFill>
                  <a:schemeClr val="hlink"/>
                </a:solidFill>
                <a:latin typeface="Arial" panose="020B0604020202020204" pitchFamily="34" charset="0"/>
                <a:cs typeface="Arial" panose="020B0604020202020204" pitchFamily="34" charset="0"/>
              </a:rPr>
              <a:t>degenerate</a:t>
            </a:r>
          </a:p>
          <a:p>
            <a:pPr lvl="1">
              <a:lnSpc>
                <a:spcPct val="80000"/>
              </a:lnSpc>
            </a:pPr>
            <a:r>
              <a:rPr lang="en-US" altLang="en-US" sz="2400" b="1" smtClean="0">
                <a:latin typeface="Arial" panose="020B0604020202020204" pitchFamily="34" charset="0"/>
                <a:cs typeface="Arial" panose="020B0604020202020204" pitchFamily="34" charset="0"/>
              </a:rPr>
              <a:t>or other single electron systems</a:t>
            </a:r>
          </a:p>
          <a:p>
            <a:pPr lvl="1">
              <a:lnSpc>
                <a:spcPct val="80000"/>
              </a:lnSpc>
            </a:pPr>
            <a:endParaRPr lang="en-US" altLang="en-US" sz="2400" b="1" smtClean="0">
              <a:latin typeface="Arial" panose="020B0604020202020204" pitchFamily="34" charset="0"/>
              <a:cs typeface="Arial" panose="020B0604020202020204" pitchFamily="34" charset="0"/>
            </a:endParaRPr>
          </a:p>
          <a:p>
            <a:pPr>
              <a:lnSpc>
                <a:spcPct val="80000"/>
              </a:lnSpc>
            </a:pPr>
            <a:r>
              <a:rPr lang="en-US" altLang="en-US" sz="2800" b="1" smtClean="0">
                <a:latin typeface="Arial" panose="020B0604020202020204" pitchFamily="34" charset="0"/>
                <a:cs typeface="Arial" panose="020B0604020202020204" pitchFamily="34" charset="0"/>
              </a:rPr>
              <a:t>for multielectron atoms, the energies of the sublevels are split</a:t>
            </a:r>
          </a:p>
          <a:p>
            <a:pPr lvl="1">
              <a:lnSpc>
                <a:spcPct val="80000"/>
              </a:lnSpc>
            </a:pPr>
            <a:r>
              <a:rPr lang="en-US" altLang="en-US" sz="2400" b="1" smtClean="0">
                <a:latin typeface="Arial" panose="020B0604020202020204" pitchFamily="34" charset="0"/>
                <a:cs typeface="Arial" panose="020B0604020202020204" pitchFamily="34" charset="0"/>
              </a:rPr>
              <a:t>caused by electron-electron repulsion</a:t>
            </a:r>
          </a:p>
          <a:p>
            <a:pPr lvl="1">
              <a:lnSpc>
                <a:spcPct val="80000"/>
              </a:lnSpc>
            </a:pPr>
            <a:endParaRPr lang="en-US" altLang="en-US" sz="2400" b="1" smtClean="0">
              <a:latin typeface="Arial" panose="020B0604020202020204" pitchFamily="34" charset="0"/>
              <a:cs typeface="Arial" panose="020B0604020202020204" pitchFamily="34" charset="0"/>
            </a:endParaRPr>
          </a:p>
          <a:p>
            <a:pPr>
              <a:lnSpc>
                <a:spcPct val="80000"/>
              </a:lnSpc>
            </a:pPr>
            <a:r>
              <a:rPr lang="en-US" altLang="en-US" sz="2800" b="1" smtClean="0">
                <a:latin typeface="Arial" panose="020B0604020202020204" pitchFamily="34" charset="0"/>
                <a:cs typeface="Arial" panose="020B0604020202020204" pitchFamily="34" charset="0"/>
              </a:rPr>
              <a:t>the lower the value of the </a:t>
            </a:r>
            <a:r>
              <a:rPr lang="en-US" altLang="en-US" sz="2800" b="1" i="1" smtClean="0">
                <a:latin typeface="Arial" panose="020B0604020202020204" pitchFamily="34" charset="0"/>
                <a:cs typeface="Arial" panose="020B0604020202020204" pitchFamily="34" charset="0"/>
              </a:rPr>
              <a:t>l</a:t>
            </a:r>
            <a:r>
              <a:rPr lang="en-US" altLang="en-US" sz="2800" b="1" smtClean="0">
                <a:latin typeface="Arial" panose="020B0604020202020204" pitchFamily="34" charset="0"/>
                <a:cs typeface="Arial" panose="020B0604020202020204" pitchFamily="34" charset="0"/>
              </a:rPr>
              <a:t> quantum number, the less energy the sublevel has</a:t>
            </a:r>
          </a:p>
          <a:p>
            <a:pPr lvl="1">
              <a:lnSpc>
                <a:spcPct val="80000"/>
              </a:lnSpc>
            </a:pPr>
            <a:r>
              <a:rPr lang="en-US" altLang="en-US" sz="2400" b="1" i="1" smtClean="0">
                <a:latin typeface="Arial" panose="020B0604020202020204" pitchFamily="34" charset="0"/>
                <a:cs typeface="Arial" panose="020B0604020202020204" pitchFamily="34" charset="0"/>
              </a:rPr>
              <a:t>s</a:t>
            </a:r>
            <a:r>
              <a:rPr lang="en-US" altLang="en-US" sz="2400" b="1" smtClean="0">
                <a:latin typeface="Arial" panose="020B0604020202020204" pitchFamily="34" charset="0"/>
                <a:cs typeface="Arial" panose="020B0604020202020204" pitchFamily="34" charset="0"/>
              </a:rPr>
              <a:t> (</a:t>
            </a:r>
            <a:r>
              <a:rPr lang="en-US" altLang="en-US" sz="2400" b="1" i="1" smtClean="0">
                <a:latin typeface="Arial" panose="020B0604020202020204" pitchFamily="34" charset="0"/>
                <a:cs typeface="Arial" panose="020B0604020202020204" pitchFamily="34" charset="0"/>
              </a:rPr>
              <a:t>l</a:t>
            </a:r>
            <a:r>
              <a:rPr lang="en-US" altLang="en-US" sz="2400" b="1" smtClean="0">
                <a:latin typeface="Arial" panose="020B0604020202020204" pitchFamily="34" charset="0"/>
                <a:cs typeface="Arial" panose="020B0604020202020204" pitchFamily="34" charset="0"/>
              </a:rPr>
              <a:t> = 0) &lt; </a:t>
            </a:r>
            <a:r>
              <a:rPr lang="en-US" altLang="en-US" sz="2400" b="1" i="1" smtClean="0">
                <a:latin typeface="Arial" panose="020B0604020202020204" pitchFamily="34" charset="0"/>
                <a:cs typeface="Arial" panose="020B0604020202020204" pitchFamily="34" charset="0"/>
              </a:rPr>
              <a:t>p</a:t>
            </a:r>
            <a:r>
              <a:rPr lang="en-US" altLang="en-US" sz="2400" b="1" smtClean="0">
                <a:latin typeface="Arial" panose="020B0604020202020204" pitchFamily="34" charset="0"/>
                <a:cs typeface="Arial" panose="020B0604020202020204" pitchFamily="34" charset="0"/>
              </a:rPr>
              <a:t> (</a:t>
            </a:r>
            <a:r>
              <a:rPr lang="en-US" altLang="en-US" sz="2400" b="1" i="1" smtClean="0">
                <a:latin typeface="Arial" panose="020B0604020202020204" pitchFamily="34" charset="0"/>
                <a:cs typeface="Arial" panose="020B0604020202020204" pitchFamily="34" charset="0"/>
              </a:rPr>
              <a:t>l</a:t>
            </a:r>
            <a:r>
              <a:rPr lang="en-US" altLang="en-US" sz="2400" b="1" smtClean="0">
                <a:latin typeface="Arial" panose="020B0604020202020204" pitchFamily="34" charset="0"/>
                <a:cs typeface="Arial" panose="020B0604020202020204" pitchFamily="34" charset="0"/>
              </a:rPr>
              <a:t> = 1) &lt; </a:t>
            </a:r>
            <a:r>
              <a:rPr lang="en-US" altLang="en-US" sz="2400" b="1" i="1" smtClean="0">
                <a:latin typeface="Arial" panose="020B0604020202020204" pitchFamily="34" charset="0"/>
                <a:cs typeface="Arial" panose="020B0604020202020204" pitchFamily="34" charset="0"/>
              </a:rPr>
              <a:t>d</a:t>
            </a:r>
            <a:r>
              <a:rPr lang="en-US" altLang="en-US" sz="2400" b="1" smtClean="0">
                <a:latin typeface="Arial" panose="020B0604020202020204" pitchFamily="34" charset="0"/>
                <a:cs typeface="Arial" panose="020B0604020202020204" pitchFamily="34" charset="0"/>
              </a:rPr>
              <a:t> (</a:t>
            </a:r>
            <a:r>
              <a:rPr lang="en-US" altLang="en-US" sz="2400" b="1" i="1" smtClean="0">
                <a:latin typeface="Arial" panose="020B0604020202020204" pitchFamily="34" charset="0"/>
                <a:cs typeface="Arial" panose="020B0604020202020204" pitchFamily="34" charset="0"/>
              </a:rPr>
              <a:t>l</a:t>
            </a:r>
            <a:r>
              <a:rPr lang="en-US" altLang="en-US" sz="2400" b="1" smtClean="0">
                <a:latin typeface="Arial" panose="020B0604020202020204" pitchFamily="34" charset="0"/>
                <a:cs typeface="Arial" panose="020B0604020202020204" pitchFamily="34" charset="0"/>
              </a:rPr>
              <a:t> = 2) &lt; </a:t>
            </a:r>
            <a:r>
              <a:rPr lang="en-US" altLang="en-US" sz="2400" b="1" i="1" smtClean="0">
                <a:latin typeface="Arial" panose="020B0604020202020204" pitchFamily="34" charset="0"/>
                <a:cs typeface="Arial" panose="020B0604020202020204" pitchFamily="34" charset="0"/>
              </a:rPr>
              <a:t>f</a:t>
            </a:r>
            <a:r>
              <a:rPr lang="en-US" altLang="en-US" sz="2400" b="1" smtClean="0">
                <a:latin typeface="Arial" panose="020B0604020202020204" pitchFamily="34" charset="0"/>
                <a:cs typeface="Arial" panose="020B0604020202020204" pitchFamily="34" charset="0"/>
              </a:rPr>
              <a:t> (</a:t>
            </a:r>
            <a:r>
              <a:rPr lang="en-US" altLang="en-US" sz="2400" b="1" i="1" smtClean="0">
                <a:latin typeface="Arial" panose="020B0604020202020204" pitchFamily="34" charset="0"/>
                <a:cs typeface="Arial" panose="020B0604020202020204" pitchFamily="34" charset="0"/>
              </a:rPr>
              <a:t>l</a:t>
            </a:r>
            <a:r>
              <a:rPr lang="en-US" altLang="en-US" sz="2400" b="1" smtClean="0">
                <a:latin typeface="Arial" panose="020B0604020202020204" pitchFamily="34" charset="0"/>
                <a:cs typeface="Arial" panose="020B0604020202020204" pitchFamily="34" charset="0"/>
              </a:rPr>
              <a:t> = 3)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304800"/>
            <a:ext cx="8534400" cy="5694363"/>
          </a:xfrm>
          <a:prstGeom prst="rect">
            <a:avLst/>
          </a:prstGeom>
          <a:noFill/>
          <a:ln w="9525">
            <a:noFill/>
            <a:miter lim="800000"/>
            <a:headEnd/>
            <a:tailEnd/>
          </a:ln>
          <a:effectLst/>
        </p:spPr>
        <p:txBody>
          <a:bodyPr>
            <a:spAutoFit/>
          </a:bodyPr>
          <a:lstStyle/>
          <a:p>
            <a:pPr lvl="1" algn="ctr">
              <a:defRPr/>
            </a:pPr>
            <a:r>
              <a:rPr lang="en-US" sz="2800" b="1" u="sng" dirty="0"/>
              <a:t>APPLICATION OF QUANTUM CHEMISTRY – The multi-electron atom</a:t>
            </a:r>
          </a:p>
          <a:p>
            <a:pPr algn="ctr">
              <a:defRPr/>
            </a:pPr>
            <a:r>
              <a:rPr lang="en-US" sz="2000" dirty="0">
                <a:solidFill>
                  <a:srgbClr val="6600FF"/>
                </a:solidFill>
              </a:rPr>
              <a:t>	</a:t>
            </a:r>
          </a:p>
          <a:p>
            <a:pPr>
              <a:defRPr/>
            </a:pPr>
            <a:r>
              <a:rPr lang="en-US" sz="3200" b="1" dirty="0">
                <a:solidFill>
                  <a:srgbClr val="FF0000"/>
                </a:solidFill>
              </a:rPr>
              <a:t>	</a:t>
            </a:r>
            <a:r>
              <a:rPr lang="en-US" sz="3200" b="1" dirty="0">
                <a:solidFill>
                  <a:schemeClr val="tx2">
                    <a:lumMod val="50000"/>
                  </a:schemeClr>
                </a:solidFill>
              </a:rPr>
              <a:t>subshells </a:t>
            </a:r>
          </a:p>
          <a:p>
            <a:pPr>
              <a:defRPr/>
            </a:pPr>
            <a:endParaRPr lang="en-US" sz="3200" b="1" i="1" dirty="0">
              <a:solidFill>
                <a:schemeClr val="tx2">
                  <a:lumMod val="50000"/>
                </a:schemeClr>
              </a:solidFill>
              <a:effectLst>
                <a:outerShdw blurRad="38100" dist="38100" dir="2700000" algn="tl">
                  <a:srgbClr val="000000">
                    <a:alpha val="43137"/>
                  </a:srgbClr>
                </a:outerShdw>
              </a:effectLst>
            </a:endParaRPr>
          </a:p>
          <a:p>
            <a:pPr>
              <a:defRPr/>
            </a:pPr>
            <a:r>
              <a:rPr lang="en-US" sz="3200" b="1" i="1" dirty="0">
                <a:solidFill>
                  <a:schemeClr val="tx2">
                    <a:lumMod val="50000"/>
                  </a:schemeClr>
                </a:solidFill>
                <a:effectLst>
                  <a:outerShdw blurRad="38100" dist="38100" dir="2700000" algn="tl">
                    <a:srgbClr val="000000">
                      <a:alpha val="43137"/>
                    </a:srgbClr>
                  </a:outerShdw>
                </a:effectLst>
              </a:rPr>
              <a:t>	shielded</a:t>
            </a:r>
            <a:r>
              <a:rPr lang="en-US" sz="3200" b="1" dirty="0">
                <a:solidFill>
                  <a:schemeClr val="tx2">
                    <a:lumMod val="50000"/>
                  </a:schemeClr>
                </a:solidFill>
                <a:effectLst>
                  <a:outerShdw blurRad="38100" dist="38100" dir="2700000" algn="tl">
                    <a:srgbClr val="000000">
                      <a:alpha val="43137"/>
                    </a:srgbClr>
                  </a:outerShdw>
                </a:effectLst>
              </a:rPr>
              <a:t> </a:t>
            </a:r>
            <a:endParaRPr lang="en-US" sz="3200" b="1" dirty="0">
              <a:solidFill>
                <a:schemeClr val="tx2">
                  <a:lumMod val="50000"/>
                </a:schemeClr>
              </a:solidFill>
            </a:endParaRPr>
          </a:p>
          <a:p>
            <a:pPr>
              <a:defRPr/>
            </a:pPr>
            <a:endParaRPr lang="en-US" sz="3200" b="1" i="1" dirty="0">
              <a:solidFill>
                <a:schemeClr val="tx2">
                  <a:lumMod val="50000"/>
                </a:schemeClr>
              </a:solidFill>
              <a:effectLst>
                <a:outerShdw blurRad="38100" dist="38100" dir="2700000" algn="tl">
                  <a:srgbClr val="000000">
                    <a:alpha val="43137"/>
                  </a:srgbClr>
                </a:outerShdw>
              </a:effectLst>
              <a:hlinkClick r:id="rId3" action="ppaction://hlinksldjump"/>
            </a:endParaRPr>
          </a:p>
          <a:p>
            <a:pPr>
              <a:defRPr/>
            </a:pPr>
            <a:r>
              <a:rPr lang="en-US" sz="3200" dirty="0">
                <a:solidFill>
                  <a:schemeClr val="tx2">
                    <a:lumMod val="50000"/>
                  </a:schemeClr>
                </a:solidFill>
                <a:hlinkClick r:id="rId3" action="ppaction://hlinksldjump"/>
              </a:rPr>
              <a:t>effective nuclear charge, </a:t>
            </a:r>
            <a:r>
              <a:rPr lang="en-US" sz="3200" dirty="0" err="1">
                <a:solidFill>
                  <a:schemeClr val="tx2">
                    <a:lumMod val="50000"/>
                  </a:schemeClr>
                </a:solidFill>
                <a:hlinkClick r:id="rId3" action="ppaction://hlinksldjump"/>
              </a:rPr>
              <a:t>Z</a:t>
            </a:r>
            <a:r>
              <a:rPr lang="en-US" sz="3200" baseline="-25000" dirty="0" err="1">
                <a:solidFill>
                  <a:schemeClr val="tx2">
                    <a:lumMod val="50000"/>
                  </a:schemeClr>
                </a:solidFill>
                <a:hlinkClick r:id="rId3" action="ppaction://hlinksldjump"/>
              </a:rPr>
              <a:t>eff</a:t>
            </a:r>
            <a:r>
              <a:rPr lang="en-US" sz="3200" dirty="0">
                <a:solidFill>
                  <a:schemeClr val="tx2">
                    <a:lumMod val="50000"/>
                  </a:schemeClr>
                </a:solidFill>
                <a:hlinkClick r:id="rId3" action="ppaction://hlinksldjump"/>
              </a:rPr>
              <a:t>,</a:t>
            </a:r>
            <a:r>
              <a:rPr lang="en-US" sz="3200" dirty="0">
                <a:solidFill>
                  <a:schemeClr val="tx2">
                    <a:lumMod val="50000"/>
                  </a:schemeClr>
                </a:solidFill>
              </a:rPr>
              <a:t> </a:t>
            </a:r>
          </a:p>
          <a:p>
            <a:pPr>
              <a:defRPr/>
            </a:pPr>
            <a:endParaRPr lang="en-US" sz="3200" b="1" i="1" u="sng" dirty="0">
              <a:solidFill>
                <a:schemeClr val="tx2">
                  <a:lumMod val="50000"/>
                </a:schemeClr>
              </a:solidFill>
              <a:effectLst>
                <a:outerShdw blurRad="38100" dist="38100" dir="2700000" algn="tl">
                  <a:srgbClr val="000000">
                    <a:alpha val="43137"/>
                  </a:srgbClr>
                </a:outerShdw>
              </a:effectLst>
            </a:endParaRPr>
          </a:p>
          <a:p>
            <a:pPr>
              <a:defRPr/>
            </a:pPr>
            <a:r>
              <a:rPr lang="en-US" sz="3200" b="1" i="1" dirty="0">
                <a:solidFill>
                  <a:schemeClr val="tx2">
                    <a:lumMod val="50000"/>
                  </a:schemeClr>
                </a:solidFill>
                <a:effectLst>
                  <a:outerShdw blurRad="38100" dist="38100" dir="2700000" algn="tl">
                    <a:srgbClr val="000000">
                      <a:alpha val="43137"/>
                    </a:srgbClr>
                  </a:outerShdw>
                </a:effectLst>
              </a:rPr>
              <a:t>	penetrate</a:t>
            </a:r>
            <a:r>
              <a:rPr lang="en-US" sz="3200" b="1" dirty="0">
                <a:solidFill>
                  <a:schemeClr val="tx2">
                    <a:lumMod val="50000"/>
                  </a:schemeClr>
                </a:solidFill>
              </a:rPr>
              <a:t> </a:t>
            </a:r>
          </a:p>
          <a:p>
            <a:pPr>
              <a:defRPr/>
            </a:pPr>
            <a:endParaRPr lang="en-US" sz="3200" b="1" i="1" dirty="0">
              <a:solidFill>
                <a:schemeClr val="tx2">
                  <a:lumMod val="50000"/>
                </a:schemeClr>
              </a:solidFill>
              <a:effectLst>
                <a:outerShdw blurRad="38100" dist="38100" dir="2700000" algn="tl">
                  <a:srgbClr val="000000">
                    <a:alpha val="43137"/>
                  </a:srgbClr>
                </a:outerShdw>
              </a:effectLst>
            </a:endParaRPr>
          </a:p>
          <a:p>
            <a:pPr>
              <a:defRPr/>
            </a:pPr>
            <a:r>
              <a:rPr lang="en-US" sz="3200" b="1" i="1" dirty="0">
                <a:solidFill>
                  <a:schemeClr val="tx2">
                    <a:lumMod val="50000"/>
                  </a:schemeClr>
                </a:solidFill>
                <a:effectLst>
                  <a:outerShdw blurRad="38100" dist="38100" dir="2700000" algn="tl">
                    <a:srgbClr val="000000">
                      <a:alpha val="43137"/>
                    </a:srgbClr>
                  </a:outerShdw>
                </a:effectLst>
              </a:rPr>
              <a:t>	order :  s</a:t>
            </a:r>
            <a:r>
              <a:rPr lang="en-US" sz="3200" b="1" dirty="0">
                <a:solidFill>
                  <a:schemeClr val="tx2">
                    <a:lumMod val="50000"/>
                  </a:schemeClr>
                </a:solidFill>
                <a:effectLst>
                  <a:outerShdw blurRad="38100" dist="38100" dir="2700000" algn="tl">
                    <a:srgbClr val="000000">
                      <a:alpha val="43137"/>
                    </a:srgbClr>
                  </a:outerShdw>
                </a:effectLst>
              </a:rPr>
              <a:t> &lt; </a:t>
            </a:r>
            <a:r>
              <a:rPr lang="en-US" sz="3200" b="1" i="1" dirty="0">
                <a:solidFill>
                  <a:schemeClr val="tx2">
                    <a:lumMod val="50000"/>
                  </a:schemeClr>
                </a:solidFill>
                <a:effectLst>
                  <a:outerShdw blurRad="38100" dist="38100" dir="2700000" algn="tl">
                    <a:srgbClr val="000000">
                      <a:alpha val="43137"/>
                    </a:srgbClr>
                  </a:outerShdw>
                </a:effectLst>
              </a:rPr>
              <a:t>p</a:t>
            </a:r>
            <a:r>
              <a:rPr lang="en-US" sz="3200" b="1" dirty="0">
                <a:solidFill>
                  <a:schemeClr val="tx2">
                    <a:lumMod val="50000"/>
                  </a:schemeClr>
                </a:solidFill>
                <a:effectLst>
                  <a:outerShdw blurRad="38100" dist="38100" dir="2700000" algn="tl">
                    <a:srgbClr val="000000">
                      <a:alpha val="43137"/>
                    </a:srgbClr>
                  </a:outerShdw>
                </a:effectLst>
              </a:rPr>
              <a:t> &lt; </a:t>
            </a:r>
            <a:r>
              <a:rPr lang="en-US" sz="3200" b="1" i="1" dirty="0">
                <a:solidFill>
                  <a:schemeClr val="tx2">
                    <a:lumMod val="50000"/>
                  </a:schemeClr>
                </a:solidFill>
                <a:effectLst>
                  <a:outerShdw blurRad="38100" dist="38100" dir="2700000" algn="tl">
                    <a:srgbClr val="000000">
                      <a:alpha val="43137"/>
                    </a:srgbClr>
                  </a:outerShdw>
                </a:effectLst>
              </a:rPr>
              <a:t>d</a:t>
            </a:r>
            <a:r>
              <a:rPr lang="en-US" sz="3200" b="1" dirty="0">
                <a:solidFill>
                  <a:schemeClr val="tx2">
                    <a:lumMod val="50000"/>
                  </a:schemeClr>
                </a:solidFill>
                <a:effectLst>
                  <a:outerShdw blurRad="38100" dist="38100" dir="2700000" algn="tl">
                    <a:srgbClr val="000000">
                      <a:alpha val="43137"/>
                    </a:srgbClr>
                  </a:outerShdw>
                </a:effectLst>
              </a:rPr>
              <a:t> &lt; </a:t>
            </a:r>
            <a:r>
              <a:rPr lang="en-US" sz="3200" b="1" i="1" dirty="0">
                <a:solidFill>
                  <a:schemeClr val="tx2">
                    <a:lumMod val="50000"/>
                  </a:schemeClr>
                </a:solidFill>
                <a:effectLst>
                  <a:outerShdw blurRad="38100" dist="38100" dir="2700000" algn="tl">
                    <a:srgbClr val="000000">
                      <a:alpha val="43137"/>
                    </a:srgbClr>
                  </a:outerShdw>
                </a:effectLst>
              </a:rPr>
              <a:t>f</a:t>
            </a:r>
            <a:r>
              <a:rPr lang="en-US" sz="3200" b="1" dirty="0">
                <a:solidFill>
                  <a:schemeClr val="tx2">
                    <a:lumMod val="50000"/>
                  </a:schemeClr>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527D3FC9-8E48-476E-BA10-2203822CE720}" type="slidenum">
              <a:rPr lang="en-US" altLang="en-US" sz="1400"/>
              <a:pPr algn="ctr"/>
              <a:t>9</a:t>
            </a:fld>
            <a:endParaRPr lang="en-US" altLang="en-US" sz="1400"/>
          </a:p>
        </p:txBody>
      </p:sp>
      <p:sp>
        <p:nvSpPr>
          <p:cNvPr id="13315" name="Rectangle 4"/>
          <p:cNvSpPr>
            <a:spLocks noGrp="1" noChangeArrowheads="1"/>
          </p:cNvSpPr>
          <p:nvPr>
            <p:ph type="title"/>
          </p:nvPr>
        </p:nvSpPr>
        <p:spPr>
          <a:xfrm>
            <a:off x="304800" y="228600"/>
            <a:ext cx="8458200" cy="1143000"/>
          </a:xfrm>
        </p:spPr>
        <p:txBody>
          <a:bodyPr/>
          <a:lstStyle/>
          <a:p>
            <a:r>
              <a:rPr lang="en-US" altLang="en-US" sz="4000" smtClean="0">
                <a:hlinkClick r:id="rId3" action="ppaction://hlinksldjump"/>
              </a:rPr>
              <a:t>Screening &amp; Effective Nuclear Charge</a:t>
            </a:r>
            <a:endParaRPr lang="en-US" altLang="en-US" sz="4000" smtClean="0"/>
          </a:p>
        </p:txBody>
      </p:sp>
      <p:pic>
        <p:nvPicPr>
          <p:cNvPr id="13316" name="Picture 5" descr="08_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24000"/>
            <a:ext cx="695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4712</Words>
  <Application>Microsoft Office PowerPoint</Application>
  <PresentationFormat>On-screen Show (4:3)</PresentationFormat>
  <Paragraphs>544</Paragraphs>
  <Slides>53</Slides>
  <Notes>31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4" baseType="lpstr">
      <vt:lpstr>Times New Roman</vt:lpstr>
      <vt:lpstr>Arial</vt:lpstr>
      <vt:lpstr>Calibri</vt:lpstr>
      <vt:lpstr>Comic Sans MS</vt:lpstr>
      <vt:lpstr>Gigi</vt:lpstr>
      <vt:lpstr>Lucida Grande</vt:lpstr>
      <vt:lpstr>Symbol</vt:lpstr>
      <vt:lpstr>Wingdings</vt:lpstr>
      <vt:lpstr>MS PGothic</vt:lpstr>
      <vt:lpstr>Office Theme</vt:lpstr>
      <vt:lpstr>Equation</vt:lpstr>
      <vt:lpstr>PowerPoint Presentation</vt:lpstr>
      <vt:lpstr>Electron Configuration</vt:lpstr>
      <vt:lpstr>Electron Configuration</vt:lpstr>
      <vt:lpstr>PowerPoint Presentation</vt:lpstr>
      <vt:lpstr>PowerPoint Presentation</vt:lpstr>
      <vt:lpstr>Electron Configuration from the Periodic Table</vt:lpstr>
      <vt:lpstr>Sublevel Splitting in  Multielectron Atoms</vt:lpstr>
      <vt:lpstr>PowerPoint Presentation</vt:lpstr>
      <vt:lpstr>Screening &amp; Effective Nuclear Charge</vt:lpstr>
      <vt:lpstr>PowerPoint Presentation</vt:lpstr>
      <vt:lpstr>Effective Nuclear Charge (1 of 2)</vt:lpstr>
      <vt:lpstr>Effective Nuclear Charge (2 of 2)</vt:lpstr>
      <vt:lpstr>Penetrating and Shielding</vt:lpstr>
      <vt:lpstr>Penetration &amp; Shielding </vt:lpstr>
      <vt:lpstr>Orbital Diagrams</vt:lpstr>
      <vt:lpstr>PowerPoint Presentation</vt:lpstr>
      <vt:lpstr>PowerPoint Presentation</vt:lpstr>
      <vt:lpstr>Electron Configuration from the Periodic Table</vt:lpstr>
      <vt:lpstr>Transition Metals</vt:lpstr>
      <vt:lpstr>Transition Elements</vt:lpstr>
      <vt:lpstr>Lanthanides and Actinides</vt:lpstr>
      <vt:lpstr>PowerPoint Presentation</vt:lpstr>
      <vt:lpstr>Practice – Use the Periodic Table to write the short electron configuration and orbital diagram for each of the following</vt:lpstr>
      <vt:lpstr>Practice – Use the Periodic Table to write the short electron configuration and orbital diagram for each of the following</vt:lpstr>
      <vt:lpstr>PowerPoint Presentation</vt:lpstr>
      <vt:lpstr>PowerPoint Presentation</vt:lpstr>
      <vt:lpstr>Chapter 7  PERIODICITY</vt:lpstr>
      <vt:lpstr>Periodic Table</vt:lpstr>
      <vt:lpstr>PowerPoint Presentation</vt:lpstr>
      <vt:lpstr>PowerPoint Presentation</vt:lpstr>
      <vt:lpstr>What Is the Size of an Atom?</vt:lpstr>
      <vt:lpstr>Sizes of Atoms</vt:lpstr>
      <vt:lpstr>Sizes of Ions (1 of 2)</vt:lpstr>
      <vt:lpstr>Sizes of Ions (2 of 2)</vt:lpstr>
      <vt:lpstr>Size of Ions—Isoelectronic Series</vt:lpstr>
      <vt:lpstr>Ionization Energy (I)</vt:lpstr>
      <vt:lpstr>Ionization Energy</vt:lpstr>
      <vt:lpstr>Periodic Trends in First Ionization Energy (I1)</vt:lpstr>
      <vt:lpstr>Factors That Influence Ionization Energy</vt:lpstr>
      <vt:lpstr>Electron Affinity</vt:lpstr>
      <vt:lpstr>PowerPoint Presentation</vt:lpstr>
      <vt:lpstr>General Trend in Electron Affinity</vt:lpstr>
      <vt:lpstr>PowerPoint Presentation</vt:lpstr>
      <vt:lpstr>Group 6A—Increasing in Metallic Character down the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Boan, Terry A</cp:lastModifiedBy>
  <cp:revision>73</cp:revision>
  <dcterms:created xsi:type="dcterms:W3CDTF">2005-08-30T20:51:04Z</dcterms:created>
  <dcterms:modified xsi:type="dcterms:W3CDTF">2020-06-04T20:14:53Z</dcterms:modified>
</cp:coreProperties>
</file>