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8"/>
  </p:notesMasterIdLst>
  <p:sldIdLst>
    <p:sldId id="256" r:id="rId2"/>
    <p:sldId id="259" r:id="rId3"/>
    <p:sldId id="422" r:id="rId4"/>
    <p:sldId id="401" r:id="rId5"/>
    <p:sldId id="403" r:id="rId6"/>
    <p:sldId id="271" r:id="rId7"/>
    <p:sldId id="407" r:id="rId8"/>
    <p:sldId id="405" r:id="rId9"/>
    <p:sldId id="371" r:id="rId10"/>
    <p:sldId id="406" r:id="rId11"/>
    <p:sldId id="257" r:id="rId12"/>
    <p:sldId id="410" r:id="rId13"/>
    <p:sldId id="280" r:id="rId14"/>
    <p:sldId id="408" r:id="rId15"/>
    <p:sldId id="409" r:id="rId16"/>
    <p:sldId id="279" r:id="rId17"/>
    <p:sldId id="364" r:id="rId18"/>
    <p:sldId id="423" r:id="rId19"/>
    <p:sldId id="281" r:id="rId20"/>
    <p:sldId id="411" r:id="rId21"/>
    <p:sldId id="282" r:id="rId22"/>
    <p:sldId id="412" r:id="rId23"/>
    <p:sldId id="413" r:id="rId24"/>
    <p:sldId id="414" r:id="rId25"/>
    <p:sldId id="415" r:id="rId26"/>
    <p:sldId id="263" r:id="rId27"/>
    <p:sldId id="402" r:id="rId28"/>
    <p:sldId id="264" r:id="rId29"/>
    <p:sldId id="265" r:id="rId30"/>
    <p:sldId id="360" r:id="rId31"/>
    <p:sldId id="266" r:id="rId32"/>
    <p:sldId id="268" r:id="rId33"/>
    <p:sldId id="267" r:id="rId34"/>
    <p:sldId id="416" r:id="rId35"/>
    <p:sldId id="367" r:id="rId36"/>
    <p:sldId id="286" r:id="rId37"/>
    <p:sldId id="397" r:id="rId38"/>
    <p:sldId id="334" r:id="rId39"/>
    <p:sldId id="373" r:id="rId40"/>
    <p:sldId id="388" r:id="rId41"/>
    <p:sldId id="374" r:id="rId42"/>
    <p:sldId id="375" r:id="rId43"/>
    <p:sldId id="316" r:id="rId44"/>
    <p:sldId id="317" r:id="rId45"/>
    <p:sldId id="386" r:id="rId46"/>
    <p:sldId id="389" r:id="rId47"/>
    <p:sldId id="376" r:id="rId48"/>
    <p:sldId id="417" r:id="rId49"/>
    <p:sldId id="418" r:id="rId50"/>
    <p:sldId id="379" r:id="rId51"/>
    <p:sldId id="419" r:id="rId52"/>
    <p:sldId id="390" r:id="rId53"/>
    <p:sldId id="377" r:id="rId54"/>
    <p:sldId id="393" r:id="rId55"/>
    <p:sldId id="394" r:id="rId56"/>
    <p:sldId id="378" r:id="rId57"/>
    <p:sldId id="392" r:id="rId58"/>
    <p:sldId id="399" r:id="rId59"/>
    <p:sldId id="333" r:id="rId60"/>
    <p:sldId id="380" r:id="rId61"/>
    <p:sldId id="303" r:id="rId62"/>
    <p:sldId id="381" r:id="rId63"/>
    <p:sldId id="391" r:id="rId64"/>
    <p:sldId id="395" r:id="rId65"/>
    <p:sldId id="331" r:id="rId66"/>
    <p:sldId id="325" r:id="rId67"/>
    <p:sldId id="420" r:id="rId68"/>
    <p:sldId id="326" r:id="rId69"/>
    <p:sldId id="327" r:id="rId70"/>
    <p:sldId id="421" r:id="rId71"/>
    <p:sldId id="382" r:id="rId72"/>
    <p:sldId id="383" r:id="rId73"/>
    <p:sldId id="384" r:id="rId74"/>
    <p:sldId id="385" r:id="rId75"/>
    <p:sldId id="400" r:id="rId76"/>
    <p:sldId id="398"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CC"/>
    <a:srgbClr val="66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4222" autoAdjust="0"/>
  </p:normalViewPr>
  <p:slideViewPr>
    <p:cSldViewPr>
      <p:cViewPr varScale="1">
        <p:scale>
          <a:sx n="42" d="100"/>
          <a:sy n="42" d="100"/>
        </p:scale>
        <p:origin x="48" y="696"/>
      </p:cViewPr>
      <p:guideLst>
        <p:guide orient="horz" pos="2160"/>
        <p:guide pos="2880"/>
      </p:guideLst>
    </p:cSldViewPr>
  </p:slideViewPr>
  <p:notesTextViewPr>
    <p:cViewPr>
      <p:scale>
        <a:sx n="100" d="100"/>
        <a:sy n="100" d="100"/>
      </p:scale>
      <p:origin x="0" y="0"/>
    </p:cViewPr>
  </p:notesTextViewPr>
  <p:sorterViewPr>
    <p:cViewPr>
      <p:scale>
        <a:sx n="136" d="100"/>
        <a:sy n="136" d="100"/>
      </p:scale>
      <p:origin x="0" y="-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49416637-2F27-493D-9BDA-42CB6A29A9A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a:extLst>
              <a:ext uri="{FF2B5EF4-FFF2-40B4-BE49-F238E27FC236}">
                <a16:creationId xmlns:a16="http://schemas.microsoft.com/office/drawing/2014/main" xmlns="" id="{24A21BF4-0831-4BF8-A366-2B342B167A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xmlns="" id="{E93DFD14-B610-4528-B2AC-1DBE65DD6C2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xmlns="" id="{AF0DA0D8-16B2-4B27-AEC2-F33895E3A1E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a:extLst>
              <a:ext uri="{FF2B5EF4-FFF2-40B4-BE49-F238E27FC236}">
                <a16:creationId xmlns:a16="http://schemas.microsoft.com/office/drawing/2014/main" xmlns="" id="{12B57CEE-A7F0-404B-ACC1-5F51778F8C1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80C99F3-755D-4272-93AD-B5A0AD43F086}" type="slidenum">
              <a:rPr lang="en-US" altLang="en-US"/>
              <a:pPr>
                <a:defRPr/>
              </a:pPr>
              <a:t>‹#›</a:t>
            </a:fld>
            <a:endParaRPr lang="en-US" altLang="en-US"/>
          </a:p>
        </p:txBody>
      </p:sp>
    </p:spTree>
    <p:extLst>
      <p:ext uri="{BB962C8B-B14F-4D97-AF65-F5344CB8AC3E}">
        <p14:creationId xmlns:p14="http://schemas.microsoft.com/office/powerpoint/2010/main" val="3791875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882373-DF91-4748-874B-1B6C392F089A}" type="slidenum">
              <a:rPr lang="en-US" altLang="en-US" smtClean="0"/>
              <a:pPr>
                <a:spcBef>
                  <a:spcPct val="0"/>
                </a:spcBef>
              </a:pPr>
              <a:t>1</a:t>
            </a:fld>
            <a:endParaRPr lang="en-US"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2312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BEC929-0C29-4082-91FF-D12430D17E23}" type="slidenum">
              <a:rPr lang="en-US" altLang="en-US" smtClean="0"/>
              <a:pPr>
                <a:spcBef>
                  <a:spcPct val="0"/>
                </a:spcBef>
              </a:pPr>
              <a:t>21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9144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0C99F3-755D-4272-93AD-B5A0AD43F086}" type="slidenum">
              <a:rPr lang="en-US" altLang="en-US" smtClean="0"/>
              <a:pPr>
                <a:defRPr/>
              </a:pPr>
              <a:t>23</a:t>
            </a:fld>
            <a:endParaRPr lang="en-US" altLang="en-US"/>
          </a:p>
        </p:txBody>
      </p:sp>
    </p:spTree>
    <p:extLst>
      <p:ext uri="{BB962C8B-B14F-4D97-AF65-F5344CB8AC3E}">
        <p14:creationId xmlns:p14="http://schemas.microsoft.com/office/powerpoint/2010/main" val="423265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D04EE3-0DC8-4CCF-B9AA-002E506139DA}" type="slidenum">
              <a:rPr lang="en-US" altLang="en-US" smtClean="0"/>
              <a:pPr>
                <a:spcBef>
                  <a:spcPct val="0"/>
                </a:spcBef>
              </a:pPr>
              <a:t>26</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3443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153E79-5106-47F0-BF37-CA27C1162F3D}" type="slidenum">
              <a:rPr lang="en-US" altLang="en-US" smtClean="0"/>
              <a:pPr>
                <a:spcBef>
                  <a:spcPct val="0"/>
                </a:spcBef>
              </a:pPr>
              <a:t>28</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94844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4749BC-ABCE-43F8-BC1A-1F10D404E8D2}" type="slidenum">
              <a:rPr lang="en-US" altLang="en-US" smtClean="0"/>
              <a:pPr>
                <a:spcBef>
                  <a:spcPct val="0"/>
                </a:spcBef>
              </a:pPr>
              <a:t>29</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7789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F49B3B-7437-44E5-BB92-8069FDE399B7}" type="slidenum">
              <a:rPr lang="en-US" altLang="en-US" smtClean="0"/>
              <a:pPr>
                <a:spcBef>
                  <a:spcPct val="0"/>
                </a:spcBef>
              </a:pPr>
              <a:t>30</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526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1C84F1-8657-4E5F-8DF6-FC8C04E81DDC}" type="slidenum">
              <a:rPr lang="en-US" altLang="en-US" smtClean="0"/>
              <a:pPr>
                <a:spcBef>
                  <a:spcPct val="0"/>
                </a:spcBef>
              </a:pPr>
              <a:t>31</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7402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8A7CC1-3599-4A39-8E2A-50480F1F0CEF}" type="slidenum">
              <a:rPr lang="en-US" altLang="en-US" smtClean="0"/>
              <a:pPr>
                <a:spcBef>
                  <a:spcPct val="0"/>
                </a:spcBef>
              </a:pPr>
              <a:t>32</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40838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E6FF22-E268-41DD-8512-DE064DF6573F}" type="slidenum">
              <a:rPr lang="en-US" altLang="en-US" smtClean="0"/>
              <a:pPr>
                <a:spcBef>
                  <a:spcPct val="0"/>
                </a:spcBef>
              </a:pPr>
              <a:t>33</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054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535B8E-9DC2-4462-A9E7-1DD831BB1E70}" type="slidenum">
              <a:rPr lang="en-US" altLang="en-US" smtClean="0"/>
              <a:pPr>
                <a:spcBef>
                  <a:spcPct val="0"/>
                </a:spcBef>
              </a:pPr>
              <a:t>35</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7519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A9F1F6-9127-4899-8E0A-D2B87ABBFF5E}" type="slidenum">
              <a:rPr lang="en-US" altLang="en-US" smtClean="0"/>
              <a:pPr>
                <a:spcBef>
                  <a:spcPct val="0"/>
                </a:spcBef>
              </a:pPr>
              <a:t>2</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5683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822B76-EE95-427E-9A0B-6A2A732837B7}" type="slidenum">
              <a:rPr lang="en-US" altLang="en-US" smtClean="0"/>
              <a:pPr>
                <a:spcBef>
                  <a:spcPct val="0"/>
                </a:spcBef>
              </a:pPr>
              <a:t>36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363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B80A75-86BF-4543-9DE5-A33F7E1FF941}" type="slidenum">
              <a:rPr lang="en-US" altLang="en-US" smtClean="0"/>
              <a:pPr>
                <a:spcBef>
                  <a:spcPct val="0"/>
                </a:spcBef>
              </a:pPr>
              <a:t>38</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40527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68DC0-2B5A-42B6-8BE4-FE67A879DFFC}" type="slidenum">
              <a:rPr lang="en-US" altLang="en-US" smtClean="0"/>
              <a:pPr>
                <a:spcBef>
                  <a:spcPct val="0"/>
                </a:spcBef>
              </a:pPr>
              <a:t>43</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91839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72A240-B1AE-4618-B590-53905575B987}" type="slidenum">
              <a:rPr lang="en-US" altLang="en-US" smtClean="0"/>
              <a:pPr>
                <a:spcBef>
                  <a:spcPct val="0"/>
                </a:spcBef>
              </a:pPr>
              <a:t>44</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98779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dt" sz="quarter" idx="1"/>
          </p:nvPr>
        </p:nvSpPr>
        <p:spPr>
          <a:noFill/>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7884B840-749E-40B0-8281-78EEF457719B}" type="datetime1">
              <a:rPr lang="en-US" altLang="en-US" smtClean="0">
                <a:latin typeface="Times New Roman" panose="02020603050405020304" pitchFamily="18" charset="0"/>
              </a:rPr>
              <a:pPr eaLnBrk="0" hangingPunct="0">
                <a:spcBef>
                  <a:spcPct val="0"/>
                </a:spcBef>
              </a:pPr>
              <a:t>8/7/2020</a:t>
            </a:fld>
            <a:endParaRPr lang="en-US" altLang="en-US" smtClean="0">
              <a:latin typeface="Times New Roman" panose="02020603050405020304" pitchFamily="18" charset="0"/>
            </a:endParaRPr>
          </a:p>
        </p:txBody>
      </p:sp>
      <p:sp>
        <p:nvSpPr>
          <p:cNvPr id="72707" name="Rectangle 7"/>
          <p:cNvSpPr>
            <a:spLocks noGrp="1" noChangeArrowheads="1"/>
          </p:cNvSpPr>
          <p:nvPr>
            <p:ph type="sldNum" sz="quarter" idx="5"/>
          </p:nvPr>
        </p:nvSpPr>
        <p:spPr>
          <a:noFill/>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EC3F5F83-847C-41D1-80BC-E63247B4C602}" type="slidenum">
              <a:rPr lang="en-US" altLang="en-US" smtClean="0">
                <a:latin typeface="Times New Roman" panose="02020603050405020304" pitchFamily="18" charset="0"/>
              </a:rPr>
              <a:pPr eaLnBrk="0" hangingPunct="0">
                <a:spcBef>
                  <a:spcPct val="0"/>
                </a:spcBef>
              </a:pPr>
              <a:t>45</a:t>
            </a:fld>
            <a:endParaRPr lang="en-US" altLang="en-US" smtClean="0">
              <a:latin typeface="Times New Roman" panose="02020603050405020304" pitchFamily="18" charset="0"/>
            </a:endParaRPr>
          </a:p>
        </p:txBody>
      </p:sp>
      <p:sp>
        <p:nvSpPr>
          <p:cNvPr id="72708" name="Rectangle 2"/>
          <p:cNvSpPr>
            <a:spLocks noGrp="1" noRot="1" noChangeAspect="1" noChangeArrowheads="1" noTextEdit="1"/>
          </p:cNvSpPr>
          <p:nvPr>
            <p:ph type="sldImg"/>
          </p:nvPr>
        </p:nvSpPr>
        <p:spPr>
          <a:ln cap="flat"/>
        </p:spPr>
      </p:sp>
      <p:sp>
        <p:nvSpPr>
          <p:cNvPr id="72709"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7006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D9D818FD-3833-4F9D-AE9B-119D199A2D91}" type="slidenum">
              <a:rPr lang="en-US" altLang="en-US" smtClean="0">
                <a:latin typeface="Times New Roman" panose="02020603050405020304" pitchFamily="18" charset="0"/>
              </a:rPr>
              <a:pPr eaLnBrk="0" hangingPunct="0">
                <a:spcBef>
                  <a:spcPct val="0"/>
                </a:spcBef>
              </a:pPr>
              <a:t>52</a:t>
            </a:fld>
            <a:endParaRPr lang="en-US" altLang="en-US" smtClean="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cap="flat"/>
        </p:spPr>
      </p:sp>
      <p:sp>
        <p:nvSpPr>
          <p:cNvPr id="80900" name="Rectangle 3"/>
          <p:cNvSpPr>
            <a:spLocks noGrp="1" noChangeArrowheads="1"/>
          </p:cNvSpPr>
          <p:nvPr>
            <p:ph type="body" idx="1"/>
          </p:nvPr>
        </p:nvSpPr>
        <p:spPr>
          <a:noFill/>
        </p:spPr>
        <p:txBody>
          <a:bodyPr lIns="92052" tIns="46026" rIns="92052" bIns="4602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21996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9A95C-7350-4B3A-B2F8-11D84EE3C56C}" type="slidenum">
              <a:rPr lang="en-US" altLang="en-US" smtClean="0">
                <a:latin typeface="Times New Roman" panose="02020603050405020304" pitchFamily="18" charset="0"/>
              </a:rPr>
              <a:pPr>
                <a:spcBef>
                  <a:spcPct val="0"/>
                </a:spcBef>
              </a:pPr>
              <a:t>55</a:t>
            </a:fld>
            <a:endParaRPr lang="en-US" altLang="en-US" smtClean="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46175" y="687388"/>
            <a:ext cx="4567238" cy="3425825"/>
          </a:xfrm>
          <a:ln w="12700" cap="flat"/>
        </p:spPr>
      </p:sp>
      <p:sp>
        <p:nvSpPr>
          <p:cNvPr id="84996" name="Rectangle 3"/>
          <p:cNvSpPr>
            <a:spLocks noGrp="1" noChangeArrowheads="1"/>
          </p:cNvSpPr>
          <p:nvPr>
            <p:ph type="body" idx="1"/>
          </p:nvPr>
        </p:nvSpPr>
        <p:spPr>
          <a:noFill/>
        </p:spPr>
        <p:txBody>
          <a:bodyPr lIns="92063" tIns="46032" rIns="92063" bIns="46032"/>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39155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FF67BE-A9D3-4D29-B787-EF496A53AA2E}" type="slidenum">
              <a:rPr lang="en-US" altLang="en-US" smtClean="0"/>
              <a:pPr>
                <a:spcBef>
                  <a:spcPct val="0"/>
                </a:spcBef>
              </a:pPr>
              <a:t>57</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16300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7601B0-53F2-485E-89E9-F2727043472C}" type="slidenum">
              <a:rPr lang="en-US" altLang="en-US" smtClean="0"/>
              <a:pPr>
                <a:spcBef>
                  <a:spcPct val="0"/>
                </a:spcBef>
              </a:pPr>
              <a:t>59</a:t>
            </a:fld>
            <a:endParaRPr lang="en-US"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71782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CECBF7-0388-492B-8056-57DEAF91BDD3}" type="slidenum">
              <a:rPr lang="en-US" altLang="en-US" smtClean="0"/>
              <a:pPr>
                <a:spcBef>
                  <a:spcPct val="0"/>
                </a:spcBef>
              </a:pPr>
              <a:t>60</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0905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EF3BE5-0B51-42F0-98D3-5A853EE06C23}" type="slidenum">
              <a:rPr lang="en-US" altLang="en-US" smtClean="0"/>
              <a:pPr>
                <a:spcBef>
                  <a:spcPct val="0"/>
                </a:spcBef>
              </a:pPr>
              <a:t>6</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738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B68721-CCBB-47A2-9CA5-C1C599034003}" type="slidenum">
              <a:rPr lang="en-US" altLang="en-US" smtClean="0"/>
              <a:pPr>
                <a:spcBef>
                  <a:spcPct val="0"/>
                </a:spcBef>
              </a:pPr>
              <a:t>61</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6377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9B38B-68DD-47FF-ACD8-7CF58256B657}" type="slidenum">
              <a:rPr lang="en-US" altLang="en-US" smtClean="0"/>
              <a:pPr>
                <a:spcBef>
                  <a:spcPct val="0"/>
                </a:spcBef>
              </a:pPr>
              <a:t>63</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61241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A4F4C-33D5-4FC1-BC1E-FF52FF210A76}" type="slidenum">
              <a:rPr lang="en-US" altLang="en-US" smtClean="0"/>
              <a:pPr>
                <a:spcBef>
                  <a:spcPct val="0"/>
                </a:spcBef>
              </a:pPr>
              <a:t>65</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01732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BD5D1F-1C8D-4F69-8211-7AC4B854F6DB}" type="slidenum">
              <a:rPr lang="en-US" altLang="en-US" smtClean="0"/>
              <a:pPr>
                <a:spcBef>
                  <a:spcPct val="0"/>
                </a:spcBef>
              </a:pPr>
              <a:t>66</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26391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388DD9-928E-4FB6-8F3B-C06D7A0ADC13}" type="slidenum">
              <a:rPr lang="en-US" altLang="en-US" smtClean="0"/>
              <a:pPr>
                <a:spcBef>
                  <a:spcPct val="0"/>
                </a:spcBef>
              </a:pPr>
              <a:t>68</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30723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DAAC4A-A8A3-4E92-9DDB-170EB0481967}" type="slidenum">
              <a:rPr lang="en-US" altLang="en-US" smtClean="0"/>
              <a:pPr>
                <a:spcBef>
                  <a:spcPct val="0"/>
                </a:spcBef>
              </a:pPr>
              <a:t>69</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9938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3B86F7-FB95-45DC-96BB-B5D1796E643C}" type="slidenum">
              <a:rPr lang="en-US" altLang="en-US" smtClean="0"/>
              <a:pPr>
                <a:spcBef>
                  <a:spcPct val="0"/>
                </a:spcBef>
              </a:pPr>
              <a:t>11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1228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6CAEE6-BD06-4D8F-BB59-3DC74491904F}" type="slidenum">
              <a:rPr lang="en-US" altLang="en-US" smtClean="0"/>
              <a:pPr>
                <a:spcBef>
                  <a:spcPct val="0"/>
                </a:spcBef>
              </a:pPr>
              <a:t>13</a:t>
            </a:fld>
            <a:endParaRPr lang="en-US" altLang="en-US" smtClean="0"/>
          </a:p>
        </p:txBody>
      </p:sp>
      <p:sp>
        <p:nvSpPr>
          <p:cNvPr id="2355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23556" name="Rectangle 3"/>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819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479ECD-87EE-4F41-8F6E-CBE84AD9C052}" type="slidenum">
              <a:rPr lang="en-US" altLang="en-US" smtClean="0"/>
              <a:pPr>
                <a:spcBef>
                  <a:spcPct val="0"/>
                </a:spcBef>
              </a:pPr>
              <a:t>16</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8291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06298C-C723-4334-9243-8E7E4301A2D4}" type="slidenum">
              <a:rPr lang="en-US" altLang="en-US" smtClean="0"/>
              <a:pPr>
                <a:spcBef>
                  <a:spcPct val="0"/>
                </a:spcBef>
              </a:pPr>
              <a:t>17</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3721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0CC90C-8ACD-4A39-9ECE-590E347E26E2}" type="slidenum">
              <a:rPr lang="en-US" altLang="en-US" smtClean="0"/>
              <a:pPr>
                <a:spcBef>
                  <a:spcPct val="0"/>
                </a:spcBef>
              </a:pPr>
              <a:t>18</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7275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0CC90C-8ACD-4A39-9ECE-590E347E26E2}" type="slidenum">
              <a:rPr lang="en-US" altLang="en-US" smtClean="0"/>
              <a:pPr>
                <a:spcBef>
                  <a:spcPct val="0"/>
                </a:spcBef>
              </a:pPr>
              <a:t>19</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0640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5"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3F332D19-FAFD-4836-8848-AFE5F7FA6FA5}" type="slidenum">
              <a:rPr lang="en-US" altLang="en-US"/>
              <a:pPr>
                <a:defRPr/>
              </a:pPr>
              <a:t>‹#›</a:t>
            </a:fld>
            <a:endParaRPr lang="en-US" altLang="en-US"/>
          </a:p>
        </p:txBody>
      </p:sp>
    </p:spTree>
    <p:extLst>
      <p:ext uri="{BB962C8B-B14F-4D97-AF65-F5344CB8AC3E}">
        <p14:creationId xmlns:p14="http://schemas.microsoft.com/office/powerpoint/2010/main" val="125595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5"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1A3432BE-7E1F-4B79-9210-DA097A7A5B5C}" type="slidenum">
              <a:rPr lang="en-US" altLang="en-US"/>
              <a:pPr>
                <a:defRPr/>
              </a:pPr>
              <a:t>‹#›</a:t>
            </a:fld>
            <a:endParaRPr lang="en-US" altLang="en-US"/>
          </a:p>
        </p:txBody>
      </p:sp>
    </p:spTree>
    <p:extLst>
      <p:ext uri="{BB962C8B-B14F-4D97-AF65-F5344CB8AC3E}">
        <p14:creationId xmlns:p14="http://schemas.microsoft.com/office/powerpoint/2010/main" val="89173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133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96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5"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B2526C01-C16A-4E7D-B778-17FE5BAB8D68}" type="slidenum">
              <a:rPr lang="en-US" altLang="en-US"/>
              <a:pPr>
                <a:defRPr/>
              </a:pPr>
              <a:t>‹#›</a:t>
            </a:fld>
            <a:endParaRPr lang="en-US" altLang="en-US"/>
          </a:p>
        </p:txBody>
      </p:sp>
    </p:spTree>
    <p:extLst>
      <p:ext uri="{BB962C8B-B14F-4D97-AF65-F5344CB8AC3E}">
        <p14:creationId xmlns:p14="http://schemas.microsoft.com/office/powerpoint/2010/main" val="251331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1143000"/>
          </a:xfrm>
        </p:spPr>
        <p:txBody>
          <a:bodyPr/>
          <a:lstStyle/>
          <a:p>
            <a:r>
              <a:rPr lang="en-US"/>
              <a:t>Click to edit Master title style</a:t>
            </a:r>
          </a:p>
        </p:txBody>
      </p:sp>
      <p:sp>
        <p:nvSpPr>
          <p:cNvPr id="3" name="Text Placeholder 2"/>
          <p:cNvSpPr>
            <a:spLocks noGrp="1"/>
          </p:cNvSpPr>
          <p:nvPr>
            <p:ph type="body" sz="half" idx="1"/>
          </p:nvPr>
        </p:nvSpPr>
        <p:spPr>
          <a:xfrm>
            <a:off x="304800" y="1981200"/>
            <a:ext cx="4191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191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6"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CFC552F7-7160-4FD0-8FCD-A61A039D3979}" type="slidenum">
              <a:rPr lang="en-US" altLang="en-US"/>
              <a:pPr>
                <a:defRPr/>
              </a:pPr>
              <a:t>‹#›</a:t>
            </a:fld>
            <a:endParaRPr lang="en-US" altLang="en-US"/>
          </a:p>
        </p:txBody>
      </p:sp>
    </p:spTree>
    <p:extLst>
      <p:ext uri="{BB962C8B-B14F-4D97-AF65-F5344CB8AC3E}">
        <p14:creationId xmlns:p14="http://schemas.microsoft.com/office/powerpoint/2010/main" val="293423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1143000"/>
          </a:xfrm>
        </p:spPr>
        <p:txBody>
          <a:bodyPr/>
          <a:lstStyle/>
          <a:p>
            <a:r>
              <a:rPr lang="en-US"/>
              <a:t>Click to edit Master title style</a:t>
            </a:r>
          </a:p>
        </p:txBody>
      </p:sp>
      <p:sp>
        <p:nvSpPr>
          <p:cNvPr id="3" name="Content Placeholder 2"/>
          <p:cNvSpPr>
            <a:spLocks noGrp="1"/>
          </p:cNvSpPr>
          <p:nvPr>
            <p:ph sz="half" idx="1"/>
          </p:nvPr>
        </p:nvSpPr>
        <p:spPr>
          <a:xfrm>
            <a:off x="304800" y="1981200"/>
            <a:ext cx="8534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4114800"/>
            <a:ext cx="8534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6"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E7923FC9-6BC0-455C-9092-3A099D77DD18}" type="slidenum">
              <a:rPr lang="en-US" altLang="en-US"/>
              <a:pPr>
                <a:defRPr/>
              </a:pPr>
              <a:t>‹#›</a:t>
            </a:fld>
            <a:endParaRPr lang="en-US" altLang="en-US"/>
          </a:p>
        </p:txBody>
      </p:sp>
    </p:spTree>
    <p:extLst>
      <p:ext uri="{BB962C8B-B14F-4D97-AF65-F5344CB8AC3E}">
        <p14:creationId xmlns:p14="http://schemas.microsoft.com/office/powerpoint/2010/main" val="96610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xmlns="" id="{17337D7C-A8BD-4BE4-BA47-66EB41757D75}"/>
              </a:ext>
            </a:extLst>
          </p:cNvPr>
          <p:cNvSpPr>
            <a:spLocks noGrp="1"/>
          </p:cNvSpPr>
          <p:nvPr>
            <p:ph type="ftr" sz="quarter" idx="10"/>
          </p:nvPr>
        </p:nvSpPr>
        <p:spPr>
          <a:xfrm>
            <a:off x="93663" y="6172200"/>
            <a:ext cx="8596312" cy="234950"/>
          </a:xfrm>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xmlns="" id="{70A4BA7B-D8FD-4985-ACDA-483A593E3175}"/>
              </a:ext>
            </a:extLst>
          </p:cNvPr>
          <p:cNvSpPr>
            <a:spLocks noGrp="1"/>
          </p:cNvSpPr>
          <p:nvPr>
            <p:ph type="dt" sz="half" idx="11"/>
          </p:nvPr>
        </p:nvSpPr>
        <p:spPr>
          <a:xfrm>
            <a:off x="6335713" y="112713"/>
            <a:ext cx="2133600" cy="182562"/>
          </a:xfrm>
          <a:prstGeom prst="rect">
            <a:avLst/>
          </a:prstGeom>
        </p:spPr>
        <p:txBody>
          <a:bodyPr/>
          <a:lstStyle>
            <a:lvl1pPr eaLnBrk="1" hangingPunct="1">
              <a:defRPr/>
            </a:lvl1pPr>
          </a:lstStyle>
          <a:p>
            <a:pPr>
              <a:defRPr/>
            </a:pPr>
            <a:fld id="{3861E51A-4CB1-4E31-9627-1BEA0A332EBA}" type="datetimeFigureOut">
              <a:rPr lang="en-US"/>
              <a:pPr>
                <a:defRPr/>
              </a:pPr>
              <a:t>8/7/2020</a:t>
            </a:fld>
            <a:endParaRPr lang="en-US" dirty="0"/>
          </a:p>
        </p:txBody>
      </p:sp>
      <p:sp>
        <p:nvSpPr>
          <p:cNvPr id="6" name="Slide Number Placeholder 5">
            <a:extLst>
              <a:ext uri="{FF2B5EF4-FFF2-40B4-BE49-F238E27FC236}">
                <a16:creationId xmlns:a16="http://schemas.microsoft.com/office/drawing/2014/main" xmlns="" id="{3C693923-2CA3-4F7F-A79E-4B4890F9E9C5}"/>
              </a:ext>
            </a:extLst>
          </p:cNvPr>
          <p:cNvSpPr>
            <a:spLocks noGrp="1"/>
          </p:cNvSpPr>
          <p:nvPr>
            <p:ph type="sldNum" sz="quarter" idx="12"/>
          </p:nvPr>
        </p:nvSpPr>
        <p:spPr/>
        <p:txBody>
          <a:bodyPr/>
          <a:lstStyle>
            <a:lvl1pPr>
              <a:defRPr/>
            </a:lvl1pPr>
          </a:lstStyle>
          <a:p>
            <a:pPr>
              <a:defRPr/>
            </a:pPr>
            <a:fld id="{3F65FE45-C0B2-4FD9-855E-4E039472CC73}" type="slidenum">
              <a:rPr lang="en-US"/>
              <a:pPr>
                <a:defRPr/>
              </a:pPr>
              <a:t>‹#›</a:t>
            </a:fld>
            <a:endParaRPr lang="en-US" dirty="0"/>
          </a:p>
        </p:txBody>
      </p:sp>
    </p:spTree>
    <p:extLst>
      <p:ext uri="{BB962C8B-B14F-4D97-AF65-F5344CB8AC3E}">
        <p14:creationId xmlns:p14="http://schemas.microsoft.com/office/powerpoint/2010/main" val="46606676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114CC819-3E2B-466E-B9BF-F2CD6DB9BBC8}"/>
              </a:ext>
            </a:extLst>
          </p:cNvPr>
          <p:cNvSpPr>
            <a:spLocks noGrp="1"/>
          </p:cNvSpPr>
          <p:nvPr>
            <p:ph type="ftr" sz="quarter" idx="14"/>
          </p:nvPr>
        </p:nvSpPr>
        <p:spPr>
          <a:xfrm>
            <a:off x="93663" y="6172200"/>
            <a:ext cx="8596312" cy="234950"/>
          </a:xfrm>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41E7D066-C5A3-470E-AE7F-A1CE4D3E5687}"/>
              </a:ext>
            </a:extLst>
          </p:cNvPr>
          <p:cNvSpPr>
            <a:spLocks noGrp="1"/>
          </p:cNvSpPr>
          <p:nvPr>
            <p:ph type="dt" sz="half" idx="15"/>
          </p:nvPr>
        </p:nvSpPr>
        <p:spPr>
          <a:xfrm>
            <a:off x="6335713" y="112713"/>
            <a:ext cx="2133600" cy="182562"/>
          </a:xfrm>
          <a:prstGeom prst="rect">
            <a:avLst/>
          </a:prstGeom>
        </p:spPr>
        <p:txBody>
          <a:bodyPr/>
          <a:lstStyle>
            <a:lvl1pPr eaLnBrk="1" hangingPunct="1">
              <a:defRPr/>
            </a:lvl1pPr>
          </a:lstStyle>
          <a:p>
            <a:pPr>
              <a:defRPr/>
            </a:pPr>
            <a:fld id="{E283B6E3-A3E4-4E1A-A646-7AE35CFD320B}" type="datetimeFigureOut">
              <a:rPr lang="en-US"/>
              <a:pPr>
                <a:defRPr/>
              </a:pPr>
              <a:t>8/7/2020</a:t>
            </a:fld>
            <a:endParaRPr lang="en-US" dirty="0"/>
          </a:p>
        </p:txBody>
      </p:sp>
      <p:sp>
        <p:nvSpPr>
          <p:cNvPr id="9" name="Slide Number Placeholder 5">
            <a:extLst>
              <a:ext uri="{FF2B5EF4-FFF2-40B4-BE49-F238E27FC236}">
                <a16:creationId xmlns:a16="http://schemas.microsoft.com/office/drawing/2014/main" xmlns="" id="{945EE850-EC3E-4246-A9A5-FE3852DBA9CE}"/>
              </a:ext>
            </a:extLst>
          </p:cNvPr>
          <p:cNvSpPr>
            <a:spLocks noGrp="1"/>
          </p:cNvSpPr>
          <p:nvPr>
            <p:ph type="sldNum" sz="quarter" idx="16"/>
          </p:nvPr>
        </p:nvSpPr>
        <p:spPr/>
        <p:txBody>
          <a:bodyPr/>
          <a:lstStyle>
            <a:lvl1pPr>
              <a:defRPr/>
            </a:lvl1pPr>
          </a:lstStyle>
          <a:p>
            <a:pPr>
              <a:defRPr/>
            </a:pPr>
            <a:fld id="{D6C95FDF-1A87-4FB4-A9A9-F89C79A3B800}" type="slidenum">
              <a:rPr lang="en-US"/>
              <a:pPr>
                <a:defRPr/>
              </a:pPr>
              <a:t>‹#›</a:t>
            </a:fld>
            <a:endParaRPr lang="en-US" dirty="0"/>
          </a:p>
        </p:txBody>
      </p:sp>
    </p:spTree>
    <p:extLst>
      <p:ext uri="{BB962C8B-B14F-4D97-AF65-F5344CB8AC3E}">
        <p14:creationId xmlns:p14="http://schemas.microsoft.com/office/powerpoint/2010/main" val="8184711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gure +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883BF16-3FE6-4F07-9BB2-FD033FD9B8C4}"/>
              </a:ext>
            </a:extLst>
          </p:cNvPr>
          <p:cNvSpPr txBox="1">
            <a:spLocks noChangeArrowheads="1"/>
          </p:cNvSpPr>
          <p:nvPr userDrawn="1"/>
        </p:nvSpPr>
        <p:spPr bwMode="auto">
          <a:xfrm>
            <a:off x="1600200" y="6429375"/>
            <a:ext cx="716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5"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457200" y="228600"/>
            <a:ext cx="8229600" cy="1066800"/>
          </a:xfrm>
        </p:spPr>
        <p:txBody>
          <a:bodyPr anchor="t"/>
          <a:lstStyle>
            <a:lvl1pPr>
              <a:defRPr sz="3400">
                <a:solidFill>
                  <a:srgbClr val="007FA3"/>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a:t>Click to edit Master text styles</a:t>
            </a:r>
          </a:p>
        </p:txBody>
      </p:sp>
      <p:sp>
        <p:nvSpPr>
          <p:cNvPr id="6" name="Footer Placeholder 2">
            <a:extLst>
              <a:ext uri="{FF2B5EF4-FFF2-40B4-BE49-F238E27FC236}">
                <a16:creationId xmlns:a16="http://schemas.microsoft.com/office/drawing/2014/main" xmlns="" id="{00ABB808-4810-4CD1-BEEF-E8F3998DE179}"/>
              </a:ext>
            </a:extLst>
          </p:cNvPr>
          <p:cNvSpPr>
            <a:spLocks noGrp="1"/>
          </p:cNvSpPr>
          <p:nvPr>
            <p:ph type="ftr" sz="quarter" idx="14"/>
          </p:nvPr>
        </p:nvSpPr>
        <p:spPr>
          <a:xfrm>
            <a:off x="93663" y="6172200"/>
            <a:ext cx="8596312" cy="234950"/>
          </a:xfrm>
        </p:spPr>
        <p:txBody>
          <a:bodyPr/>
          <a:lstStyle>
            <a:lvl1pPr>
              <a:defRPr/>
            </a:lvl1pPr>
          </a:lstStyle>
          <a:p>
            <a:pPr>
              <a:defRPr/>
            </a:pPr>
            <a:endParaRPr lang="en-US"/>
          </a:p>
        </p:txBody>
      </p:sp>
      <p:sp>
        <p:nvSpPr>
          <p:cNvPr id="7" name="Date Placeholder 1">
            <a:extLst>
              <a:ext uri="{FF2B5EF4-FFF2-40B4-BE49-F238E27FC236}">
                <a16:creationId xmlns:a16="http://schemas.microsoft.com/office/drawing/2014/main" xmlns="" id="{89FA39F1-C9A2-44CB-A750-30A8208B541A}"/>
              </a:ext>
            </a:extLst>
          </p:cNvPr>
          <p:cNvSpPr>
            <a:spLocks noGrp="1"/>
          </p:cNvSpPr>
          <p:nvPr>
            <p:ph type="dt" sz="half" idx="15"/>
          </p:nvPr>
        </p:nvSpPr>
        <p:spPr>
          <a:xfrm>
            <a:off x="6335713" y="112713"/>
            <a:ext cx="2133600" cy="182562"/>
          </a:xfrm>
          <a:prstGeom prst="rect">
            <a:avLst/>
          </a:prstGeom>
        </p:spPr>
        <p:txBody>
          <a:bodyPr/>
          <a:lstStyle>
            <a:lvl1pPr eaLnBrk="1" hangingPunct="1">
              <a:defRPr>
                <a:solidFill>
                  <a:schemeClr val="tx1"/>
                </a:solidFill>
              </a:defRPr>
            </a:lvl1pPr>
          </a:lstStyle>
          <a:p>
            <a:pPr>
              <a:defRPr/>
            </a:pPr>
            <a:fld id="{B22C1A29-FAA5-40A2-A6BF-064C01E058DE}" type="datetimeFigureOut">
              <a:rPr lang="en-US"/>
              <a:pPr>
                <a:defRPr/>
              </a:pPr>
              <a:t>8/7/2020</a:t>
            </a:fld>
            <a:endParaRPr lang="en-US" dirty="0"/>
          </a:p>
        </p:txBody>
      </p:sp>
      <p:sp>
        <p:nvSpPr>
          <p:cNvPr id="9" name="Slide Number Placeholder 3">
            <a:extLst>
              <a:ext uri="{FF2B5EF4-FFF2-40B4-BE49-F238E27FC236}">
                <a16:creationId xmlns:a16="http://schemas.microsoft.com/office/drawing/2014/main" xmlns="" id="{89E8B512-09A9-4562-BFBA-6FE85F131D9F}"/>
              </a:ext>
            </a:extLst>
          </p:cNvPr>
          <p:cNvSpPr>
            <a:spLocks noGrp="1"/>
          </p:cNvSpPr>
          <p:nvPr>
            <p:ph type="sldNum" sz="quarter" idx="16"/>
          </p:nvPr>
        </p:nvSpPr>
        <p:spPr/>
        <p:txBody>
          <a:bodyPr/>
          <a:lstStyle>
            <a:lvl1pPr>
              <a:defRPr>
                <a:solidFill>
                  <a:schemeClr val="tx1"/>
                </a:solidFill>
              </a:defRPr>
            </a:lvl1pPr>
          </a:lstStyle>
          <a:p>
            <a:pPr>
              <a:defRPr/>
            </a:pPr>
            <a:fld id="{8F2B6128-5063-4649-99AE-11E442DED779}" type="slidenum">
              <a:rPr lang="en-US"/>
              <a:pPr>
                <a:defRPr/>
              </a:pPr>
              <a:t>‹#›</a:t>
            </a:fld>
            <a:endParaRPr lang="en-US" dirty="0"/>
          </a:p>
        </p:txBody>
      </p:sp>
    </p:spTree>
    <p:extLst>
      <p:ext uri="{BB962C8B-B14F-4D97-AF65-F5344CB8AC3E}">
        <p14:creationId xmlns:p14="http://schemas.microsoft.com/office/powerpoint/2010/main" val="12747800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5"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7F7782D6-D34A-4F41-AF12-04E8084F1234}" type="slidenum">
              <a:rPr lang="en-US" altLang="en-US"/>
              <a:pPr>
                <a:defRPr/>
              </a:pPr>
              <a:t>‹#›</a:t>
            </a:fld>
            <a:endParaRPr lang="en-US" altLang="en-US"/>
          </a:p>
        </p:txBody>
      </p:sp>
    </p:spTree>
    <p:extLst>
      <p:ext uri="{BB962C8B-B14F-4D97-AF65-F5344CB8AC3E}">
        <p14:creationId xmlns:p14="http://schemas.microsoft.com/office/powerpoint/2010/main" val="157809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5"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06BCF19E-9BC0-4BB3-86E1-CFB4B7B1C773}" type="slidenum">
              <a:rPr lang="en-US" altLang="en-US"/>
              <a:pPr>
                <a:defRPr/>
              </a:pPr>
              <a:t>‹#›</a:t>
            </a:fld>
            <a:endParaRPr lang="en-US" altLang="en-US"/>
          </a:p>
        </p:txBody>
      </p:sp>
    </p:spTree>
    <p:extLst>
      <p:ext uri="{BB962C8B-B14F-4D97-AF65-F5344CB8AC3E}">
        <p14:creationId xmlns:p14="http://schemas.microsoft.com/office/powerpoint/2010/main" val="296741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981200"/>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6"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B2043486-1167-446A-BDA1-9CBDCB856D2D}" type="slidenum">
              <a:rPr lang="en-US" altLang="en-US"/>
              <a:pPr>
                <a:defRPr/>
              </a:pPr>
              <a:t>‹#›</a:t>
            </a:fld>
            <a:endParaRPr lang="en-US" altLang="en-US"/>
          </a:p>
        </p:txBody>
      </p:sp>
    </p:spTree>
    <p:extLst>
      <p:ext uri="{BB962C8B-B14F-4D97-AF65-F5344CB8AC3E}">
        <p14:creationId xmlns:p14="http://schemas.microsoft.com/office/powerpoint/2010/main" val="410024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8"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7DEC4ABE-8B04-4991-9807-4A56D98FC14F}" type="slidenum">
              <a:rPr lang="en-US" altLang="en-US"/>
              <a:pPr>
                <a:defRPr/>
              </a:pPr>
              <a:t>‹#›</a:t>
            </a:fld>
            <a:endParaRPr lang="en-US" altLang="en-US"/>
          </a:p>
        </p:txBody>
      </p:sp>
    </p:spTree>
    <p:extLst>
      <p:ext uri="{BB962C8B-B14F-4D97-AF65-F5344CB8AC3E}">
        <p14:creationId xmlns:p14="http://schemas.microsoft.com/office/powerpoint/2010/main" val="225250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4"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DCBA0CB8-1651-4F20-B770-7795FD045C7C}" type="slidenum">
              <a:rPr lang="en-US" altLang="en-US"/>
              <a:pPr>
                <a:defRPr/>
              </a:pPr>
              <a:t>‹#›</a:t>
            </a:fld>
            <a:endParaRPr lang="en-US" altLang="en-US"/>
          </a:p>
        </p:txBody>
      </p:sp>
    </p:spTree>
    <p:extLst>
      <p:ext uri="{BB962C8B-B14F-4D97-AF65-F5344CB8AC3E}">
        <p14:creationId xmlns:p14="http://schemas.microsoft.com/office/powerpoint/2010/main" val="278713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3"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55BCFBFF-F72B-46DB-886E-9E595D0B9DA7}" type="slidenum">
              <a:rPr lang="en-US" altLang="en-US"/>
              <a:pPr>
                <a:defRPr/>
              </a:pPr>
              <a:t>‹#›</a:t>
            </a:fld>
            <a:endParaRPr lang="en-US" altLang="en-US"/>
          </a:p>
        </p:txBody>
      </p:sp>
    </p:spTree>
    <p:extLst>
      <p:ext uri="{BB962C8B-B14F-4D97-AF65-F5344CB8AC3E}">
        <p14:creationId xmlns:p14="http://schemas.microsoft.com/office/powerpoint/2010/main" val="203673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6"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E18238ED-0399-48A4-A44F-3A667F61555C}" type="slidenum">
              <a:rPr lang="en-US" altLang="en-US"/>
              <a:pPr>
                <a:defRPr/>
              </a:pPr>
              <a:t>‹#›</a:t>
            </a:fld>
            <a:endParaRPr lang="en-US" altLang="en-US"/>
          </a:p>
        </p:txBody>
      </p:sp>
    </p:spTree>
    <p:extLst>
      <p:ext uri="{BB962C8B-B14F-4D97-AF65-F5344CB8AC3E}">
        <p14:creationId xmlns:p14="http://schemas.microsoft.com/office/powerpoint/2010/main" val="196656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432A7D2B-5D54-4432-BB51-3229E33A6261}"/>
              </a:ext>
            </a:extLst>
          </p:cNvPr>
          <p:cNvSpPr>
            <a:spLocks noGrp="1" noChangeArrowheads="1"/>
          </p:cNvSpPr>
          <p:nvPr>
            <p:ph type="ftr" sz="quarter" idx="10"/>
          </p:nvPr>
        </p:nvSpPr>
        <p:spPr>
          <a:ln/>
        </p:spPr>
        <p:txBody>
          <a:bodyPr/>
          <a:lstStyle>
            <a:lvl1pPr>
              <a:defRPr/>
            </a:lvl1pPr>
          </a:lstStyle>
          <a:p>
            <a:pPr>
              <a:defRPr/>
            </a:pPr>
            <a:r>
              <a:rPr lang="en-US"/>
              <a:t>Tro, Chemistry: A Molecular Approach </a:t>
            </a:r>
          </a:p>
        </p:txBody>
      </p:sp>
      <p:sp>
        <p:nvSpPr>
          <p:cNvPr id="6"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11"/>
          </p:nvPr>
        </p:nvSpPr>
        <p:spPr>
          <a:ln/>
        </p:spPr>
        <p:txBody>
          <a:bodyPr/>
          <a:lstStyle>
            <a:lvl1pPr>
              <a:defRPr/>
            </a:lvl1pPr>
          </a:lstStyle>
          <a:p>
            <a:pPr>
              <a:defRPr/>
            </a:pPr>
            <a:fld id="{DB868FDE-704C-46CE-B5F2-D09C3819455F}" type="slidenum">
              <a:rPr lang="en-US" altLang="en-US"/>
              <a:pPr>
                <a:defRPr/>
              </a:pPr>
              <a:t>‹#›</a:t>
            </a:fld>
            <a:endParaRPr lang="en-US" altLang="en-US"/>
          </a:p>
        </p:txBody>
      </p:sp>
    </p:spTree>
    <p:extLst>
      <p:ext uri="{BB962C8B-B14F-4D97-AF65-F5344CB8AC3E}">
        <p14:creationId xmlns:p14="http://schemas.microsoft.com/office/powerpoint/2010/main" val="130236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6096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304800" y="1981200"/>
            <a:ext cx="853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5" name="Rectangle 5">
            <a:extLst>
              <a:ext uri="{FF2B5EF4-FFF2-40B4-BE49-F238E27FC236}">
                <a16:creationId xmlns:a16="http://schemas.microsoft.com/office/drawing/2014/main" xmlns="" id="{432A7D2B-5D54-4432-BB51-3229E33A6261}"/>
              </a:ext>
            </a:extLst>
          </p:cNvPr>
          <p:cNvSpPr>
            <a:spLocks noGrp="1" noChangeArrowheads="1"/>
          </p:cNvSpPr>
          <p:nvPr>
            <p:ph type="ftr" sz="quarter" idx="3"/>
          </p:nvPr>
        </p:nvSpPr>
        <p:spPr bwMode="auto">
          <a:xfrm>
            <a:off x="304800" y="6248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en-US"/>
              <a:t>Tro, Chemistry: A Molecular Approach </a:t>
            </a:r>
          </a:p>
        </p:txBody>
      </p:sp>
      <p:sp>
        <p:nvSpPr>
          <p:cNvPr id="5126" name="Rectangle 6">
            <a:extLst>
              <a:ext uri="{FF2B5EF4-FFF2-40B4-BE49-F238E27FC236}">
                <a16:creationId xmlns:a16="http://schemas.microsoft.com/office/drawing/2014/main" xmlns="" id="{2EBB93E2-2B3D-444D-96A4-30A3EEC4D5C9}"/>
              </a:ext>
            </a:extLst>
          </p:cNvPr>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BE9CFD5-2E18-4DF4-B988-F00ECD8184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left)">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tmplLst>
          <p:tmpl lvl="1">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500"/>
                        <p:tgtEl>
                          <p:spTgt spid="512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500"/>
                        <p:tgtEl>
                          <p:spTgt spid="512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500"/>
                        <p:tgtEl>
                          <p:spTgt spid="512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500"/>
                        <p:tgtEl>
                          <p:spTgt spid="512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wipe(left)">
                      <p:cBhvr>
                        <p:cTn dur="500"/>
                        <p:tgtEl>
                          <p:spTgt spid="5123"/>
                        </p:tgtEl>
                      </p:cBhvr>
                    </p:animEffect>
                  </p:childTnLst>
                </p:cTn>
              </p:par>
            </p:tnLst>
          </p:tmpl>
        </p:tmplLst>
      </p:bldP>
    </p:bld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ü"/>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30.wmf"/><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5.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36.wmf"/></Relationships>
</file>

<file path=ppt/slides/_rels/slide7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38.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54A9BB6F-85A2-43A4-9BA6-5038DEEAA6FD}"/>
              </a:ext>
            </a:extLst>
          </p:cNvPr>
          <p:cNvSpPr>
            <a:spLocks noGrp="1" noChangeArrowheads="1"/>
          </p:cNvSpPr>
          <p:nvPr>
            <p:ph type="ctrTitle"/>
          </p:nvPr>
        </p:nvSpPr>
        <p:spPr>
          <a:xfrm>
            <a:off x="0" y="609600"/>
            <a:ext cx="9144000" cy="4419600"/>
          </a:xfrm>
        </p:spPr>
        <p:txBody>
          <a:bodyPr/>
          <a:lstStyle/>
          <a:p>
            <a:pPr eaLnBrk="1" hangingPunct="1">
              <a:defRPr/>
            </a:pPr>
            <a:r>
              <a:rPr lang="en-US" altLang="en-US" sz="4800" b="1" dirty="0">
                <a:solidFill>
                  <a:schemeClr val="accent2">
                    <a:lumMod val="75000"/>
                  </a:schemeClr>
                </a:solidFill>
              </a:rPr>
              <a:t>Chapter 1</a:t>
            </a:r>
            <a:br>
              <a:rPr lang="en-US" altLang="en-US" sz="4800" b="1" dirty="0">
                <a:solidFill>
                  <a:schemeClr val="accent2">
                    <a:lumMod val="75000"/>
                  </a:schemeClr>
                </a:solidFill>
              </a:rPr>
            </a:br>
            <a:r>
              <a:rPr lang="en-US" altLang="en-US" sz="4800" b="1" dirty="0">
                <a:solidFill>
                  <a:schemeClr val="accent2">
                    <a:lumMod val="75000"/>
                  </a:schemeClr>
                </a:solidFill>
              </a:rPr>
              <a:t/>
            </a:r>
            <a:br>
              <a:rPr lang="en-US" altLang="en-US" sz="4800" b="1" dirty="0">
                <a:solidFill>
                  <a:schemeClr val="accent2">
                    <a:lumMod val="75000"/>
                  </a:schemeClr>
                </a:solidFill>
              </a:rPr>
            </a:br>
            <a:r>
              <a:rPr lang="en-US" altLang="en-US" sz="4800" b="1" dirty="0">
                <a:solidFill>
                  <a:schemeClr val="hlink"/>
                </a:solidFill>
                <a:effectLst>
                  <a:outerShdw blurRad="38100" dist="38100" dir="2700000" algn="tl">
                    <a:srgbClr val="000000">
                      <a:alpha val="43137"/>
                    </a:srgbClr>
                  </a:outerShdw>
                </a:effectLst>
              </a:rPr>
              <a:t>Matter, Measurement, </a:t>
            </a:r>
            <a:br>
              <a:rPr lang="en-US" altLang="en-US" sz="4800" b="1" dirty="0">
                <a:solidFill>
                  <a:schemeClr val="hlink"/>
                </a:solidFill>
                <a:effectLst>
                  <a:outerShdw blurRad="38100" dist="38100" dir="2700000" algn="tl">
                    <a:srgbClr val="000000">
                      <a:alpha val="43137"/>
                    </a:srgbClr>
                  </a:outerShdw>
                </a:effectLst>
              </a:rPr>
            </a:br>
            <a:r>
              <a:rPr lang="en-US" altLang="en-US" sz="4800" b="1" dirty="0">
                <a:solidFill>
                  <a:schemeClr val="hlink"/>
                </a:solidFill>
                <a:effectLst>
                  <a:outerShdw blurRad="38100" dist="38100" dir="2700000" algn="tl">
                    <a:srgbClr val="000000">
                      <a:alpha val="43137"/>
                    </a:srgbClr>
                  </a:outerShdw>
                </a:effectLst>
              </a:rPr>
              <a:t>and Problem Solving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304800" y="280988"/>
            <a:ext cx="8534400" cy="1143000"/>
          </a:xfrm>
        </p:spPr>
        <p:txBody>
          <a:bodyPr/>
          <a:lstStyle/>
          <a:p>
            <a:r>
              <a:rPr lang="en-US" altLang="en-US" smtClean="0"/>
              <a:t>Compounds and Composition</a:t>
            </a:r>
            <a:endParaRPr lang="en-IN" altLang="en-US" smtClean="0"/>
          </a:p>
        </p:txBody>
      </p:sp>
      <p:pic>
        <p:nvPicPr>
          <p:cNvPr id="18435" name="Picture 3" descr="An oxygen molecule is written O 2 and consists of two bonded oxygen atoms. A hydrogen molecule is written H 2 and consists of two bonded hydrogen atoms.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423988"/>
            <a:ext cx="72294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Content Placeholder 2"/>
          <p:cNvSpPr>
            <a:spLocks noGrp="1" noChangeArrowheads="1"/>
          </p:cNvSpPr>
          <p:nvPr>
            <p:ph idx="1"/>
          </p:nvPr>
        </p:nvSpPr>
        <p:spPr>
          <a:xfrm>
            <a:off x="457200" y="2438400"/>
            <a:ext cx="3962400" cy="3886200"/>
          </a:xfrm>
        </p:spPr>
        <p:txBody>
          <a:bodyPr/>
          <a:lstStyle/>
          <a:p>
            <a:r>
              <a:rPr lang="en-US" altLang="en-US" sz="2400" smtClean="0"/>
              <a:t>Compounds have a definite composition. That means that the relative number of atoms of each element in the compound is the same in any sample.</a:t>
            </a:r>
          </a:p>
          <a:p>
            <a:r>
              <a:rPr lang="en-US" altLang="en-US" sz="2400" smtClean="0"/>
              <a:t>This is </a:t>
            </a:r>
            <a:r>
              <a:rPr lang="en-US" altLang="en-US" sz="2400" b="1" smtClean="0"/>
              <a:t>The Law of Constant Composition </a:t>
            </a:r>
            <a:r>
              <a:rPr lang="en-US" altLang="en-US" sz="2400" smtClean="0"/>
              <a:t>(or </a:t>
            </a:r>
            <a:r>
              <a:rPr lang="en-US" altLang="en-US" sz="2400" b="1" smtClean="0"/>
              <a:t>The Law of Definite Proportions</a:t>
            </a:r>
            <a:r>
              <a:rPr lang="en-US" altLang="en-US" sz="2400" smtClean="0"/>
              <a:t>).</a:t>
            </a:r>
          </a:p>
        </p:txBody>
      </p:sp>
      <p:pic>
        <p:nvPicPr>
          <p:cNvPr id="18437" name="Picture 4" descr="A diagram shows the electrolysis, splitting, of water into oxygen and hydrogen gasses. A photograph shows inverted test tubes in a beaker of water, connected to a battery. Water, H 2 O, is split into oxygen gas, O 2, in one test tube and hydrogen gas, H 2, in the other, causing both tubes to bubble. There is about twice the volume of hydrogen gas as compared to oxygen ga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2638425"/>
            <a:ext cx="40195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534400" cy="1143000"/>
          </a:xfrm>
        </p:spPr>
        <p:txBody>
          <a:bodyPr/>
          <a:lstStyle/>
          <a:p>
            <a:pPr eaLnBrk="1" hangingPunct="1"/>
            <a:r>
              <a:rPr lang="en-US" altLang="en-US" smtClean="0"/>
              <a:t>Structure Determines Properties</a:t>
            </a:r>
          </a:p>
        </p:txBody>
      </p:sp>
      <p:sp>
        <p:nvSpPr>
          <p:cNvPr id="19459" name="Rectangle 3"/>
          <p:cNvSpPr>
            <a:spLocks noGrp="1" noChangeArrowheads="1"/>
          </p:cNvSpPr>
          <p:nvPr>
            <p:ph type="body" sz="half" idx="1"/>
          </p:nvPr>
        </p:nvSpPr>
        <p:spPr>
          <a:xfrm>
            <a:off x="381000" y="990600"/>
            <a:ext cx="8458200" cy="685800"/>
          </a:xfrm>
        </p:spPr>
        <p:txBody>
          <a:bodyPr/>
          <a:lstStyle/>
          <a:p>
            <a:pPr eaLnBrk="1" hangingPunct="1">
              <a:lnSpc>
                <a:spcPct val="90000"/>
              </a:lnSpc>
            </a:pPr>
            <a:r>
              <a:rPr lang="en-US" altLang="en-US" sz="2800" smtClean="0"/>
              <a:t>the properties of matter are determined by the atoms and molecules that compose it</a:t>
            </a:r>
          </a:p>
          <a:p>
            <a:pPr eaLnBrk="1" hangingPunct="1">
              <a:lnSpc>
                <a:spcPct val="90000"/>
              </a:lnSpc>
            </a:pPr>
            <a:endParaRPr lang="en-US" altLang="en-US" sz="2800" smtClean="0"/>
          </a:p>
        </p:txBody>
      </p:sp>
      <p:grpSp>
        <p:nvGrpSpPr>
          <p:cNvPr id="15382" name="Group 22"/>
          <p:cNvGrpSpPr>
            <a:grpSpLocks/>
          </p:cNvGrpSpPr>
          <p:nvPr/>
        </p:nvGrpSpPr>
        <p:grpSpPr bwMode="auto">
          <a:xfrm>
            <a:off x="4659313" y="1828800"/>
            <a:ext cx="4267200" cy="4692650"/>
            <a:chOff x="2935" y="1152"/>
            <a:chExt cx="2688" cy="2956"/>
          </a:xfrm>
        </p:grpSpPr>
        <p:pic>
          <p:nvPicPr>
            <p:cNvPr id="19466" name="Picture 18" descr="01_01-01UNb"/>
            <p:cNvPicPr>
              <a:picLocks noChangeAspect="1" noChangeArrowheads="1"/>
            </p:cNvPicPr>
            <p:nvPr/>
          </p:nvPicPr>
          <p:blipFill>
            <a:blip r:embed="rId3">
              <a:extLst>
                <a:ext uri="{28A0092B-C50C-407E-A947-70E740481C1C}">
                  <a14:useLocalDpi xmlns:a14="http://schemas.microsoft.com/office/drawing/2010/main" val="0"/>
                </a:ext>
              </a:extLst>
            </a:blip>
            <a:srcRect t="16000" b="5000"/>
            <a:stretch>
              <a:fillRect/>
            </a:stretch>
          </p:blipFill>
          <p:spPr bwMode="auto">
            <a:xfrm>
              <a:off x="3360" y="2558"/>
              <a:ext cx="1824"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5"/>
            <p:cNvSpPr txBox="1">
              <a:spLocks noChangeArrowheads="1"/>
            </p:cNvSpPr>
            <p:nvPr/>
          </p:nvSpPr>
          <p:spPr bwMode="auto">
            <a:xfrm>
              <a:off x="2935" y="1392"/>
              <a:ext cx="268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AutoNum type="arabicPeriod"/>
              </a:pPr>
              <a:r>
                <a:rPr lang="en-US" altLang="en-US" sz="2400"/>
                <a:t>composed of one carbon atom and two oxygen atoms</a:t>
              </a:r>
            </a:p>
            <a:p>
              <a:pPr eaLnBrk="1" hangingPunct="1">
                <a:spcBef>
                  <a:spcPct val="0"/>
                </a:spcBef>
                <a:buSzTx/>
                <a:buFontTx/>
                <a:buAutoNum type="arabicPeriod"/>
              </a:pPr>
              <a:r>
                <a:rPr lang="en-US" altLang="en-US" sz="2400"/>
                <a:t>colorless, odorless gas</a:t>
              </a:r>
            </a:p>
            <a:p>
              <a:pPr eaLnBrk="1" hangingPunct="1">
                <a:spcBef>
                  <a:spcPct val="0"/>
                </a:spcBef>
                <a:buSzTx/>
                <a:buFontTx/>
                <a:buAutoNum type="arabicPeriod"/>
              </a:pPr>
              <a:r>
                <a:rPr lang="en-US" altLang="en-US" sz="2400"/>
                <a:t>incombustible</a:t>
              </a:r>
            </a:p>
            <a:p>
              <a:pPr eaLnBrk="1" hangingPunct="1">
                <a:spcBef>
                  <a:spcPct val="0"/>
                </a:spcBef>
                <a:buSzTx/>
                <a:buFontTx/>
                <a:buAutoNum type="arabicPeriod"/>
              </a:pPr>
              <a:r>
                <a:rPr lang="en-US" altLang="en-US" sz="2400"/>
                <a:t>does not bind to hemoglobin</a:t>
              </a:r>
            </a:p>
          </p:txBody>
        </p:sp>
        <p:sp>
          <p:nvSpPr>
            <p:cNvPr id="19468" name="Text Box 7"/>
            <p:cNvSpPr txBox="1">
              <a:spLocks noChangeArrowheads="1"/>
            </p:cNvSpPr>
            <p:nvPr/>
          </p:nvSpPr>
          <p:spPr bwMode="auto">
            <a:xfrm>
              <a:off x="3648" y="1152"/>
              <a:ext cx="12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a:solidFill>
                    <a:schemeClr val="hlink"/>
                  </a:solidFill>
                </a:rPr>
                <a:t>carbon dioxide</a:t>
              </a:r>
            </a:p>
          </p:txBody>
        </p:sp>
      </p:grpSp>
      <p:grpSp>
        <p:nvGrpSpPr>
          <p:cNvPr id="15381" name="Group 21"/>
          <p:cNvGrpSpPr>
            <a:grpSpLocks/>
          </p:cNvGrpSpPr>
          <p:nvPr/>
        </p:nvGrpSpPr>
        <p:grpSpPr bwMode="auto">
          <a:xfrm>
            <a:off x="304800" y="1828800"/>
            <a:ext cx="4267200" cy="4187825"/>
            <a:chOff x="192" y="1152"/>
            <a:chExt cx="2688" cy="2638"/>
          </a:xfrm>
        </p:grpSpPr>
        <p:grpSp>
          <p:nvGrpSpPr>
            <p:cNvPr id="19462" name="Group 10"/>
            <p:cNvGrpSpPr>
              <a:grpSpLocks/>
            </p:cNvGrpSpPr>
            <p:nvPr/>
          </p:nvGrpSpPr>
          <p:grpSpPr bwMode="auto">
            <a:xfrm>
              <a:off x="192" y="1152"/>
              <a:ext cx="2688" cy="1448"/>
              <a:chOff x="192" y="1344"/>
              <a:chExt cx="2688" cy="1448"/>
            </a:xfrm>
          </p:grpSpPr>
          <p:sp>
            <p:nvSpPr>
              <p:cNvPr id="19464" name="Text Box 4"/>
              <p:cNvSpPr txBox="1">
                <a:spLocks noChangeArrowheads="1"/>
              </p:cNvSpPr>
              <p:nvPr/>
            </p:nvSpPr>
            <p:spPr bwMode="auto">
              <a:xfrm>
                <a:off x="192" y="1584"/>
                <a:ext cx="268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AutoNum type="arabicPeriod"/>
                </a:pPr>
                <a:r>
                  <a:rPr lang="en-US" altLang="en-US" sz="2400"/>
                  <a:t>composed of one carbon atom and one oxygen atom</a:t>
                </a:r>
              </a:p>
              <a:p>
                <a:pPr eaLnBrk="1" hangingPunct="1">
                  <a:spcBef>
                    <a:spcPct val="0"/>
                  </a:spcBef>
                  <a:buSzTx/>
                  <a:buFontTx/>
                  <a:buAutoNum type="arabicPeriod"/>
                </a:pPr>
                <a:r>
                  <a:rPr lang="en-US" altLang="en-US" sz="2400"/>
                  <a:t>colorless, odorless gas</a:t>
                </a:r>
              </a:p>
              <a:p>
                <a:pPr eaLnBrk="1" hangingPunct="1">
                  <a:spcBef>
                    <a:spcPct val="0"/>
                  </a:spcBef>
                  <a:buSzTx/>
                  <a:buFontTx/>
                  <a:buAutoNum type="arabicPeriod"/>
                </a:pPr>
                <a:r>
                  <a:rPr lang="en-US" altLang="en-US" sz="2400"/>
                  <a:t>burns with a blue flame</a:t>
                </a:r>
              </a:p>
              <a:p>
                <a:pPr eaLnBrk="1" hangingPunct="1">
                  <a:spcBef>
                    <a:spcPct val="0"/>
                  </a:spcBef>
                  <a:buSzTx/>
                  <a:buFontTx/>
                  <a:buAutoNum type="arabicPeriod"/>
                </a:pPr>
                <a:r>
                  <a:rPr lang="en-US" altLang="en-US" sz="2400"/>
                  <a:t>binds to hemoglobin</a:t>
                </a:r>
              </a:p>
            </p:txBody>
          </p:sp>
          <p:sp>
            <p:nvSpPr>
              <p:cNvPr id="19465" name="Text Box 6"/>
              <p:cNvSpPr txBox="1">
                <a:spLocks noChangeArrowheads="1"/>
              </p:cNvSpPr>
              <p:nvPr/>
            </p:nvSpPr>
            <p:spPr bwMode="auto">
              <a:xfrm>
                <a:off x="810" y="1344"/>
                <a:ext cx="14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a:solidFill>
                      <a:schemeClr val="hlink"/>
                    </a:solidFill>
                  </a:rPr>
                  <a:t>carbon monoxide</a:t>
                </a:r>
              </a:p>
            </p:txBody>
          </p:sp>
        </p:grpSp>
        <p:pic>
          <p:nvPicPr>
            <p:cNvPr id="19463" name="Picture 20" descr="01_01-01UNa"/>
            <p:cNvPicPr>
              <a:picLocks noChangeAspect="1" noChangeArrowheads="1"/>
            </p:cNvPicPr>
            <p:nvPr/>
          </p:nvPicPr>
          <p:blipFill>
            <a:blip r:embed="rId4">
              <a:extLst>
                <a:ext uri="{28A0092B-C50C-407E-A947-70E740481C1C}">
                  <a14:useLocalDpi xmlns:a14="http://schemas.microsoft.com/office/drawing/2010/main" val="0"/>
                </a:ext>
              </a:extLst>
            </a:blip>
            <a:srcRect t="21001" b="3708"/>
            <a:stretch>
              <a:fillRect/>
            </a:stretch>
          </p:blipFill>
          <p:spPr bwMode="auto">
            <a:xfrm>
              <a:off x="528" y="2688"/>
              <a:ext cx="1728"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CFEDA-CBC6-4C00-B0F9-2474DBD3C582}"/>
              </a:ext>
            </a:extLst>
          </p:cNvPr>
          <p:cNvSpPr>
            <a:spLocks noGrp="1"/>
          </p:cNvSpPr>
          <p:nvPr>
            <p:ph type="title"/>
          </p:nvPr>
        </p:nvSpPr>
        <p:spPr/>
        <p:txBody>
          <a:bodyPr/>
          <a:lstStyle/>
          <a:p>
            <a:pPr>
              <a:defRPr/>
            </a:pPr>
            <a:r>
              <a:rPr lang="en-US" dirty="0">
                <a:solidFill>
                  <a:schemeClr val="accent1">
                    <a:lumMod val="75000"/>
                  </a:schemeClr>
                </a:solidFill>
                <a:effectLst>
                  <a:outerShdw blurRad="38100" dist="38100" dir="2700000" algn="tl">
                    <a:srgbClr val="000000">
                      <a:alpha val="43137"/>
                    </a:srgbClr>
                  </a:outerShdw>
                </a:effectLst>
              </a:rPr>
              <a:t>Types of Properties</a:t>
            </a:r>
            <a:endParaRPr lang="en-IN" dirty="0">
              <a:solidFill>
                <a:schemeClr val="accent1">
                  <a:lumMod val="75000"/>
                </a:schemeClr>
              </a:solidFill>
              <a:effectLst>
                <a:outerShdw blurRad="38100" dist="38100" dir="2700000" algn="tl">
                  <a:srgbClr val="000000">
                    <a:alpha val="43137"/>
                  </a:srgbClr>
                </a:outerShdw>
              </a:effectLst>
            </a:endParaRPr>
          </a:p>
        </p:txBody>
      </p:sp>
      <p:sp>
        <p:nvSpPr>
          <p:cNvPr id="21507" name="Content Placeholder 2"/>
          <p:cNvSpPr>
            <a:spLocks noGrp="1" noChangeArrowheads="1"/>
          </p:cNvSpPr>
          <p:nvPr>
            <p:ph idx="1"/>
          </p:nvPr>
        </p:nvSpPr>
        <p:spPr/>
        <p:txBody>
          <a:bodyPr/>
          <a:lstStyle/>
          <a:p>
            <a:r>
              <a:rPr lang="en-US" altLang="en-US" sz="2600" b="1" smtClean="0"/>
              <a:t>Intensive properties </a:t>
            </a:r>
            <a:r>
              <a:rPr lang="en-US" altLang="en-US" sz="2600" smtClean="0"/>
              <a:t>are independent of the amount of the substance that is present.</a:t>
            </a:r>
          </a:p>
          <a:p>
            <a:pPr marL="739775" lvl="2" indent="-282575">
              <a:buFont typeface="Lucida Grande"/>
              <a:buChar char="–"/>
            </a:pPr>
            <a:r>
              <a:rPr lang="en-US" altLang="en-US" sz="2600" smtClean="0"/>
              <a:t>Examples include density, boiling point, or color.</a:t>
            </a:r>
          </a:p>
          <a:p>
            <a:pPr marL="739775" lvl="2" indent="-282575">
              <a:buFont typeface="Lucida Grande"/>
              <a:buChar char="–"/>
            </a:pPr>
            <a:r>
              <a:rPr lang="en-US" altLang="en-US" sz="2600" smtClean="0"/>
              <a:t>These are important for </a:t>
            </a:r>
            <a:r>
              <a:rPr lang="en-US" altLang="en-US" sz="2600" b="1" smtClean="0"/>
              <a:t>identifying</a:t>
            </a:r>
            <a:r>
              <a:rPr lang="en-US" altLang="en-US" sz="2600" i="1" smtClean="0"/>
              <a:t> </a:t>
            </a:r>
            <a:r>
              <a:rPr lang="en-US" altLang="en-US" sz="2600" smtClean="0"/>
              <a:t>a substance.</a:t>
            </a:r>
          </a:p>
          <a:p>
            <a:r>
              <a:rPr lang="en-US" altLang="en-US" sz="2600" b="1" smtClean="0"/>
              <a:t>Extensive properties </a:t>
            </a:r>
            <a:r>
              <a:rPr lang="en-US" altLang="en-US" sz="2600" smtClean="0"/>
              <a:t>depend upon the amount of the substance present.</a:t>
            </a:r>
          </a:p>
          <a:p>
            <a:pPr marL="739775" lvl="2" indent="-282575">
              <a:buFont typeface="Lucida Grande"/>
              <a:buChar char="–"/>
            </a:pPr>
            <a:r>
              <a:rPr lang="en-US" altLang="en-US" sz="2600" smtClean="0"/>
              <a:t>Examples include mass, volume, or energy.</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48927438-904B-4635-93B4-AA2276EC0BEC}" type="slidenum">
              <a:rPr lang="en-US" altLang="en-US" sz="1400" smtClean="0"/>
              <a:pPr>
                <a:spcBef>
                  <a:spcPct val="0"/>
                </a:spcBef>
                <a:buSzTx/>
                <a:buFontTx/>
                <a:buNone/>
              </a:pPr>
              <a:t>13</a:t>
            </a:fld>
            <a:endParaRPr lang="en-US" altLang="en-US" sz="1400" smtClean="0"/>
          </a:p>
        </p:txBody>
      </p:sp>
      <p:sp>
        <p:nvSpPr>
          <p:cNvPr id="29700" name="Rectangle 2">
            <a:extLst>
              <a:ext uri="{FF2B5EF4-FFF2-40B4-BE49-F238E27FC236}">
                <a16:creationId xmlns:a16="http://schemas.microsoft.com/office/drawing/2014/main" xmlns="" id="{959FC598-977D-4B4A-9C68-9884B413E9F3}"/>
              </a:ext>
            </a:extLst>
          </p:cNvPr>
          <p:cNvSpPr>
            <a:spLocks noGrp="1" noChangeArrowheads="1"/>
          </p:cNvSpPr>
          <p:nvPr>
            <p:ph type="title"/>
          </p:nvPr>
        </p:nvSpPr>
        <p:spPr>
          <a:xfrm>
            <a:off x="228600" y="304800"/>
            <a:ext cx="8534400" cy="762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altLang="en-US" dirty="0">
                <a:solidFill>
                  <a:schemeClr val="accent1">
                    <a:lumMod val="75000"/>
                  </a:schemeClr>
                </a:solidFill>
                <a:effectLst>
                  <a:outerShdw blurRad="38100" dist="38100" dir="2700000" algn="tl">
                    <a:srgbClr val="000000">
                      <a:alpha val="43137"/>
                    </a:srgbClr>
                  </a:outerShdw>
                </a:effectLst>
              </a:rPr>
              <a:t>Properties of Matter</a:t>
            </a:r>
          </a:p>
        </p:txBody>
      </p:sp>
      <p:sp>
        <p:nvSpPr>
          <p:cNvPr id="41987" name="Rectangle 3">
            <a:extLst>
              <a:ext uri="{FF2B5EF4-FFF2-40B4-BE49-F238E27FC236}">
                <a16:creationId xmlns:a16="http://schemas.microsoft.com/office/drawing/2014/main" xmlns="" id="{1A6A50E1-EEAA-4E7D-B843-A8D9770A41AE}"/>
              </a:ext>
            </a:extLst>
          </p:cNvPr>
          <p:cNvSpPr>
            <a:spLocks noGrp="1" noChangeArrowheads="1"/>
          </p:cNvSpPr>
          <p:nvPr>
            <p:ph type="body" idx="1"/>
          </p:nvPr>
        </p:nvSpPr>
        <p:spPr>
          <a:xfrm>
            <a:off x="609600" y="1295400"/>
            <a:ext cx="8229600" cy="495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altLang="en-US" b="1" dirty="0">
                <a:solidFill>
                  <a:schemeClr val="accent1">
                    <a:lumMod val="75000"/>
                  </a:schemeClr>
                </a:solidFill>
                <a:effectLst>
                  <a:outerShdw blurRad="38100" dist="38100" dir="2700000" algn="tl">
                    <a:srgbClr val="000000">
                      <a:alpha val="43137"/>
                    </a:srgbClr>
                  </a:outerShdw>
                </a:effectLst>
              </a:rPr>
              <a:t>physical properties</a:t>
            </a:r>
            <a:r>
              <a:rPr lang="en-US" altLang="en-US" dirty="0">
                <a:solidFill>
                  <a:schemeClr val="accent1">
                    <a:lumMod val="75000"/>
                  </a:schemeClr>
                </a:solidFill>
                <a:effectLst>
                  <a:outerShdw blurRad="38100" dist="38100" dir="2700000" algn="tl">
                    <a:srgbClr val="000000">
                      <a:alpha val="43137"/>
                    </a:srgbClr>
                  </a:outerShdw>
                </a:effectLst>
              </a:rPr>
              <a:t> </a:t>
            </a:r>
            <a:r>
              <a:rPr lang="en-US" altLang="en-US" dirty="0"/>
              <a:t>are the characteristics of matter that can be changed without changing its composition</a:t>
            </a:r>
          </a:p>
          <a:p>
            <a:pPr lvl="1" eaLnBrk="1" hangingPunct="1">
              <a:lnSpc>
                <a:spcPct val="90000"/>
              </a:lnSpc>
              <a:defRPr/>
            </a:pPr>
            <a:r>
              <a:rPr lang="en-US" altLang="en-US" dirty="0"/>
              <a:t>characteristics that are directly observable </a:t>
            </a:r>
          </a:p>
          <a:p>
            <a:pPr eaLnBrk="1" hangingPunct="1">
              <a:lnSpc>
                <a:spcPct val="90000"/>
              </a:lnSpc>
              <a:spcBef>
                <a:spcPct val="100000"/>
              </a:spcBef>
              <a:defRPr/>
            </a:pPr>
            <a:r>
              <a:rPr lang="en-US" altLang="en-US" b="1" dirty="0">
                <a:solidFill>
                  <a:schemeClr val="accent1">
                    <a:lumMod val="75000"/>
                  </a:schemeClr>
                </a:solidFill>
                <a:effectLst>
                  <a:outerShdw blurRad="38100" dist="38100" dir="2700000" algn="tl">
                    <a:srgbClr val="000000">
                      <a:alpha val="43137"/>
                    </a:srgbClr>
                  </a:outerShdw>
                </a:effectLst>
              </a:rPr>
              <a:t>chemical properties</a:t>
            </a:r>
            <a:r>
              <a:rPr lang="en-US" altLang="en-US" dirty="0">
                <a:solidFill>
                  <a:schemeClr val="accent1">
                    <a:lumMod val="75000"/>
                  </a:schemeClr>
                </a:solidFill>
                <a:effectLst>
                  <a:outerShdw blurRad="38100" dist="38100" dir="2700000" algn="tl">
                    <a:srgbClr val="000000">
                      <a:alpha val="43137"/>
                    </a:srgbClr>
                  </a:outerShdw>
                </a:effectLst>
              </a:rPr>
              <a:t> </a:t>
            </a:r>
            <a:r>
              <a:rPr lang="en-US" altLang="en-US" dirty="0"/>
              <a:t>are the characteristics that determine how the composition of matter changes as a result of contact with other matter or the influence of energy </a:t>
            </a:r>
          </a:p>
          <a:p>
            <a:pPr lvl="1" eaLnBrk="1" hangingPunct="1">
              <a:lnSpc>
                <a:spcPct val="90000"/>
              </a:lnSpc>
              <a:defRPr/>
            </a:pPr>
            <a:r>
              <a:rPr lang="en-US" altLang="en-US" dirty="0"/>
              <a:t>characteristics that describe the behavior of matter</a:t>
            </a:r>
          </a:p>
          <a:p>
            <a:pPr lvl="1" eaLnBrk="1" hangingPunct="1">
              <a:lnSpc>
                <a:spcPct val="90000"/>
              </a:lnSpc>
              <a:defRPr/>
            </a:pPr>
            <a:endParaRPr lang="en-US" alt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962B11-A2D5-4FA0-BC2A-F754D8CBFB57}"/>
              </a:ext>
            </a:extLst>
          </p:cNvPr>
          <p:cNvSpPr>
            <a:spLocks noGrp="1"/>
          </p:cNvSpPr>
          <p:nvPr>
            <p:ph type="title"/>
          </p:nvPr>
        </p:nvSpPr>
        <p:spPr>
          <a:xfrm>
            <a:off x="304800" y="228600"/>
            <a:ext cx="8534400" cy="1143000"/>
          </a:xfrm>
        </p:spPr>
        <p:txBody>
          <a:bodyPr/>
          <a:lstStyle/>
          <a:p>
            <a:pPr>
              <a:defRPr/>
            </a:pPr>
            <a:r>
              <a:rPr lang="en-US" dirty="0">
                <a:solidFill>
                  <a:schemeClr val="accent1">
                    <a:lumMod val="75000"/>
                  </a:schemeClr>
                </a:solidFill>
                <a:effectLst>
                  <a:outerShdw blurRad="38100" dist="38100" dir="2700000" algn="tl">
                    <a:srgbClr val="000000">
                      <a:alpha val="43137"/>
                    </a:srgbClr>
                  </a:outerShdw>
                </a:effectLst>
              </a:rPr>
              <a:t>Physical Properties</a:t>
            </a:r>
            <a:endParaRPr lang="en-IN" dirty="0">
              <a:solidFill>
                <a:schemeClr val="accent1">
                  <a:lumMod val="75000"/>
                </a:schemeClr>
              </a:solidFill>
              <a:effectLst>
                <a:outerShdw blurRad="38100" dist="38100" dir="2700000" algn="tl">
                  <a:srgbClr val="000000">
                    <a:alpha val="43137"/>
                  </a:srgbClr>
                </a:outerShdw>
              </a:effectLst>
            </a:endParaRPr>
          </a:p>
        </p:txBody>
      </p:sp>
      <p:sp>
        <p:nvSpPr>
          <p:cNvPr id="24579" name="Content Placeholder 2"/>
          <p:cNvSpPr>
            <a:spLocks noGrp="1" noChangeArrowheads="1"/>
          </p:cNvSpPr>
          <p:nvPr>
            <p:ph idx="1"/>
          </p:nvPr>
        </p:nvSpPr>
        <p:spPr>
          <a:xfrm>
            <a:off x="46038" y="1143000"/>
            <a:ext cx="9067800" cy="1676400"/>
          </a:xfrm>
        </p:spPr>
        <p:txBody>
          <a:bodyPr/>
          <a:lstStyle/>
          <a:p>
            <a:r>
              <a:rPr lang="en-US" altLang="en-US" sz="2600" b="1" smtClean="0"/>
              <a:t>Physical properties </a:t>
            </a:r>
            <a:r>
              <a:rPr lang="en-US" altLang="en-US" sz="2600" smtClean="0"/>
              <a:t>can be observed without changing a substance into another substance.</a:t>
            </a:r>
          </a:p>
          <a:p>
            <a:pPr marL="739775" lvl="2" indent="-282575">
              <a:buFont typeface="Lucida Grande"/>
              <a:buChar char="–"/>
            </a:pPr>
            <a:r>
              <a:rPr lang="en-US" altLang="en-US" sz="2600" smtClean="0"/>
              <a:t>Some examples include color, odor, density, melting point, boiling point, and hardness.</a:t>
            </a:r>
          </a:p>
        </p:txBody>
      </p:sp>
      <p:pic>
        <p:nvPicPr>
          <p:cNvPr id="24580" name="Picture 3" descr="A diagram shows the process of distillation in an apparatus that includes a boiling flask, a condenser, and a receiving flask. A glass flask containing salt water is placed over a burner. The top of the flask is closed and connected to a long glass tube, angled downward. The tube is the condenser around which cold water enters and exits. The condenser is connected to a receiving flask. 1. Boiling the solution vaporizes the water. 2. Water is condensed and then collected in the receiving flask. 3. After water has boiled away, pure sodium chloride remains in the flask that was boil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2949575"/>
            <a:ext cx="60325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E4A2D-D529-4842-A2E7-9BD74BCC9C3A}"/>
              </a:ext>
            </a:extLst>
          </p:cNvPr>
          <p:cNvSpPr>
            <a:spLocks noGrp="1"/>
          </p:cNvSpPr>
          <p:nvPr>
            <p:ph type="title"/>
          </p:nvPr>
        </p:nvSpPr>
        <p:spPr/>
        <p:txBody>
          <a:bodyPr/>
          <a:lstStyle/>
          <a:p>
            <a:pPr>
              <a:defRPr/>
            </a:pPr>
            <a:r>
              <a:rPr lang="en-US" dirty="0">
                <a:solidFill>
                  <a:schemeClr val="accent1">
                    <a:lumMod val="75000"/>
                  </a:schemeClr>
                </a:solidFill>
                <a:effectLst>
                  <a:outerShdw blurRad="38100" dist="38100" dir="2700000" algn="tl">
                    <a:srgbClr val="000000">
                      <a:alpha val="43137"/>
                    </a:srgbClr>
                  </a:outerShdw>
                </a:effectLst>
              </a:rPr>
              <a:t>Chemical Properties</a:t>
            </a:r>
            <a:endParaRPr lang="en-IN" dirty="0">
              <a:solidFill>
                <a:schemeClr val="accent1">
                  <a:lumMod val="75000"/>
                </a:schemeClr>
              </a:solidFill>
              <a:effectLst>
                <a:outerShdw blurRad="38100" dist="38100" dir="2700000" algn="tl">
                  <a:srgbClr val="000000">
                    <a:alpha val="43137"/>
                  </a:srgbClr>
                </a:outerShdw>
              </a:effectLst>
            </a:endParaRPr>
          </a:p>
        </p:txBody>
      </p:sp>
      <p:sp>
        <p:nvSpPr>
          <p:cNvPr id="25603" name="Content Placeholder 2"/>
          <p:cNvSpPr>
            <a:spLocks noGrp="1" noChangeArrowheads="1"/>
          </p:cNvSpPr>
          <p:nvPr>
            <p:ph idx="1"/>
          </p:nvPr>
        </p:nvSpPr>
        <p:spPr>
          <a:xfrm>
            <a:off x="457200" y="1600200"/>
            <a:ext cx="8229600" cy="1676400"/>
          </a:xfrm>
        </p:spPr>
        <p:txBody>
          <a:bodyPr/>
          <a:lstStyle/>
          <a:p>
            <a:r>
              <a:rPr lang="en-US" altLang="en-US" sz="2600" b="1" smtClean="0"/>
              <a:t>Chemical properties </a:t>
            </a:r>
            <a:r>
              <a:rPr lang="en-US" altLang="en-US" sz="2600" smtClean="0"/>
              <a:t>can </a:t>
            </a:r>
            <a:r>
              <a:rPr lang="en-US" altLang="en-US" sz="2600" b="1" smtClean="0"/>
              <a:t>only</a:t>
            </a:r>
            <a:r>
              <a:rPr lang="en-US" altLang="en-US" sz="2600" smtClean="0"/>
              <a:t> be observed when a substance is changed into another substance.</a:t>
            </a:r>
          </a:p>
          <a:p>
            <a:pPr marL="739775" lvl="2" indent="-282575">
              <a:buFont typeface="Lucida Grande"/>
              <a:buChar char="–"/>
            </a:pPr>
            <a:r>
              <a:rPr lang="en-US" altLang="en-US" sz="2600" smtClean="0"/>
              <a:t>One common chemical property is flammability, or the ability to burn in oxygen.</a:t>
            </a:r>
          </a:p>
        </p:txBody>
      </p:sp>
      <p:pic>
        <p:nvPicPr>
          <p:cNvPr id="25604" name="Picture 3" descr="When H 2, gas, and O 2, gas, are burned, water, H 2 O, is form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7150" y="3429000"/>
            <a:ext cx="39497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9C27DF6B-949B-427A-8847-079E947C96A5}" type="slidenum">
              <a:rPr lang="en-US" altLang="en-US" sz="1400" smtClean="0"/>
              <a:pPr>
                <a:spcBef>
                  <a:spcPct val="0"/>
                </a:spcBef>
                <a:buSzTx/>
                <a:buFontTx/>
                <a:buNone/>
              </a:pPr>
              <a:t>16</a:t>
            </a:fld>
            <a:endParaRPr lang="en-US" altLang="en-US" sz="1400" smtClean="0"/>
          </a:p>
        </p:txBody>
      </p:sp>
      <p:sp>
        <p:nvSpPr>
          <p:cNvPr id="26628" name="Rectangle 2">
            <a:extLst>
              <a:ext uri="{FF2B5EF4-FFF2-40B4-BE49-F238E27FC236}">
                <a16:creationId xmlns:a16="http://schemas.microsoft.com/office/drawing/2014/main" xmlns="" id="{3A7BE9AD-827D-4479-A600-3B62C8D19FCD}"/>
              </a:ext>
            </a:extLst>
          </p:cNvPr>
          <p:cNvSpPr>
            <a:spLocks noGrp="1" noChangeArrowheads="1"/>
          </p:cNvSpPr>
          <p:nvPr>
            <p:ph type="title"/>
          </p:nvPr>
        </p:nvSpPr>
        <p:spPr/>
        <p:txBody>
          <a:bodyPr/>
          <a:lstStyle/>
          <a:p>
            <a:pPr eaLnBrk="1" hangingPunct="1">
              <a:defRPr/>
            </a:pPr>
            <a:r>
              <a:rPr lang="en-US" altLang="en-US" dirty="0">
                <a:solidFill>
                  <a:schemeClr val="accent1">
                    <a:lumMod val="75000"/>
                  </a:schemeClr>
                </a:solidFill>
                <a:effectLst>
                  <a:outerShdw blurRad="38100" dist="38100" dir="2700000" algn="tl">
                    <a:srgbClr val="000000">
                      <a:alpha val="43137"/>
                    </a:srgbClr>
                  </a:outerShdw>
                </a:effectLst>
              </a:rPr>
              <a:t>Changes in Matter</a:t>
            </a:r>
          </a:p>
        </p:txBody>
      </p:sp>
      <p:sp>
        <p:nvSpPr>
          <p:cNvPr id="26629" name="Rectangle 3">
            <a:extLst>
              <a:ext uri="{FF2B5EF4-FFF2-40B4-BE49-F238E27FC236}">
                <a16:creationId xmlns:a16="http://schemas.microsoft.com/office/drawing/2014/main" xmlns="" id="{5613AAFE-F6D3-4A05-A46A-FD1E7DE8CD9C}"/>
              </a:ext>
            </a:extLst>
          </p:cNvPr>
          <p:cNvSpPr>
            <a:spLocks noGrp="1" noChangeArrowheads="1"/>
          </p:cNvSpPr>
          <p:nvPr>
            <p:ph type="body" idx="1"/>
          </p:nvPr>
        </p:nvSpPr>
        <p:spPr>
          <a:xfrm>
            <a:off x="304800" y="1752600"/>
            <a:ext cx="8534400" cy="4343400"/>
          </a:xfrm>
        </p:spPr>
        <p:txBody>
          <a:bodyPr/>
          <a:lstStyle/>
          <a:p>
            <a:pPr eaLnBrk="1" hangingPunct="1">
              <a:defRPr/>
            </a:pPr>
            <a:r>
              <a:rPr lang="en-US" altLang="en-US" dirty="0"/>
              <a:t>changes that alter the state or appearance of the matter without altering the composition are called </a:t>
            </a:r>
            <a:r>
              <a:rPr lang="en-US" altLang="en-US" b="1" dirty="0">
                <a:solidFill>
                  <a:schemeClr val="accent1">
                    <a:lumMod val="75000"/>
                  </a:schemeClr>
                </a:solidFill>
                <a:effectLst>
                  <a:outerShdw blurRad="38100" dist="38100" dir="2700000" algn="tl">
                    <a:srgbClr val="000000">
                      <a:alpha val="43137"/>
                    </a:srgbClr>
                  </a:outerShdw>
                </a:effectLst>
              </a:rPr>
              <a:t>physical changes</a:t>
            </a:r>
            <a:endParaRPr lang="en-US" altLang="en-US" dirty="0">
              <a:solidFill>
                <a:schemeClr val="accent1">
                  <a:lumMod val="75000"/>
                </a:schemeClr>
              </a:solidFill>
              <a:effectLst>
                <a:outerShdw blurRad="38100" dist="38100" dir="2700000" algn="tl">
                  <a:srgbClr val="000000">
                    <a:alpha val="43137"/>
                  </a:srgbClr>
                </a:outerShdw>
              </a:effectLst>
            </a:endParaRPr>
          </a:p>
          <a:p>
            <a:pPr eaLnBrk="1" hangingPunct="1">
              <a:defRPr/>
            </a:pPr>
            <a:r>
              <a:rPr lang="en-US" altLang="en-US" dirty="0"/>
              <a:t>changes that alter the composition of the matter are called </a:t>
            </a:r>
            <a:r>
              <a:rPr lang="en-US" altLang="en-US" b="1" dirty="0">
                <a:solidFill>
                  <a:schemeClr val="accent1">
                    <a:lumMod val="75000"/>
                  </a:schemeClr>
                </a:solidFill>
                <a:effectLst>
                  <a:outerShdw blurRad="38100" dist="38100" dir="2700000" algn="tl">
                    <a:srgbClr val="000000">
                      <a:alpha val="43137"/>
                    </a:srgbClr>
                  </a:outerShdw>
                </a:effectLst>
              </a:rPr>
              <a:t>chemical changes</a:t>
            </a:r>
            <a:endParaRPr lang="en-US" altLang="en-US" dirty="0">
              <a:solidFill>
                <a:schemeClr val="accent1">
                  <a:lumMod val="75000"/>
                </a:schemeClr>
              </a:solidFill>
              <a:effectLst>
                <a:outerShdw blurRad="38100" dist="38100" dir="2700000" algn="tl">
                  <a:srgbClr val="000000">
                    <a:alpha val="43137"/>
                  </a:srgbClr>
                </a:outerShdw>
              </a:effectLst>
            </a:endParaRPr>
          </a:p>
          <a:p>
            <a:pPr lvl="1" eaLnBrk="1" hangingPunct="1">
              <a:defRPr/>
            </a:pPr>
            <a:r>
              <a:rPr lang="en-US" altLang="en-US" dirty="0"/>
              <a:t>during the chemical change, the atoms that are present rearrange into new molecules, but all of the original atoms are still present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66E4A7D-080D-4D3F-90F1-1E67193616C8}" type="slidenum">
              <a:rPr lang="en-US" altLang="en-US" sz="1400" smtClean="0"/>
              <a:pPr>
                <a:spcBef>
                  <a:spcPct val="0"/>
                </a:spcBef>
                <a:buSzTx/>
                <a:buFontTx/>
                <a:buNone/>
              </a:pPr>
              <a:t>17</a:t>
            </a:fld>
            <a:endParaRPr lang="en-US" altLang="en-US" sz="1400" smtClean="0"/>
          </a:p>
        </p:txBody>
      </p:sp>
      <p:sp>
        <p:nvSpPr>
          <p:cNvPr id="27652" name="Rectangle 2">
            <a:extLst>
              <a:ext uri="{FF2B5EF4-FFF2-40B4-BE49-F238E27FC236}">
                <a16:creationId xmlns:a16="http://schemas.microsoft.com/office/drawing/2014/main" xmlns="" id="{7740ACD1-C395-40B5-AF57-C596E07C6544}"/>
              </a:ext>
            </a:extLst>
          </p:cNvPr>
          <p:cNvSpPr>
            <a:spLocks noGrp="1" noChangeArrowheads="1"/>
          </p:cNvSpPr>
          <p:nvPr>
            <p:ph type="title"/>
          </p:nvPr>
        </p:nvSpPr>
        <p:spPr>
          <a:xfrm>
            <a:off x="304800" y="0"/>
            <a:ext cx="8534400" cy="1143000"/>
          </a:xfrm>
        </p:spPr>
        <p:txBody>
          <a:bodyPr/>
          <a:lstStyle/>
          <a:p>
            <a:pPr eaLnBrk="1" hangingPunct="1">
              <a:defRPr/>
            </a:pPr>
            <a:r>
              <a:rPr lang="en-US" altLang="en-US" dirty="0">
                <a:solidFill>
                  <a:schemeClr val="accent1">
                    <a:lumMod val="75000"/>
                  </a:schemeClr>
                </a:solidFill>
              </a:rPr>
              <a:t>Physical Changes in Matter</a:t>
            </a:r>
          </a:p>
        </p:txBody>
      </p:sp>
      <p:pic>
        <p:nvPicPr>
          <p:cNvPr id="28676" name="Picture 4" descr="01_07"/>
          <p:cNvPicPr>
            <a:picLocks noChangeAspect="1" noChangeArrowheads="1"/>
          </p:cNvPicPr>
          <p:nvPr/>
        </p:nvPicPr>
        <p:blipFill>
          <a:blip r:embed="rId3">
            <a:extLst>
              <a:ext uri="{28A0092B-C50C-407E-A947-70E740481C1C}">
                <a14:useLocalDpi xmlns:a14="http://schemas.microsoft.com/office/drawing/2010/main" val="0"/>
              </a:ext>
            </a:extLst>
          </a:blip>
          <a:srcRect b="4327"/>
          <a:stretch>
            <a:fillRect/>
          </a:stretch>
        </p:blipFill>
        <p:spPr bwMode="auto">
          <a:xfrm>
            <a:off x="487363" y="1404938"/>
            <a:ext cx="5486400"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943600" y="1524000"/>
            <a:ext cx="2911475"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800"/>
              <a:t>The boiling of water is a physical change.  The water  molecules are separated from each other, but their structure and composition do not change.</a:t>
            </a:r>
          </a:p>
        </p:txBody>
      </p:sp>
      <p:sp>
        <p:nvSpPr>
          <p:cNvPr id="28678" name="TextBox 1"/>
          <p:cNvSpPr txBox="1">
            <a:spLocks noChangeArrowheads="1"/>
          </p:cNvSpPr>
          <p:nvPr/>
        </p:nvSpPr>
        <p:spPr bwMode="auto">
          <a:xfrm>
            <a:off x="838200" y="584041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a:t>H</a:t>
            </a:r>
            <a:r>
              <a:rPr lang="en-US" altLang="en-US" sz="2400" baseline="-25000"/>
              <a:t>2</a:t>
            </a:r>
            <a:r>
              <a:rPr lang="en-US" altLang="en-US" sz="2400"/>
              <a:t>O </a:t>
            </a:r>
            <a:r>
              <a:rPr lang="en-US" altLang="en-US" sz="1800"/>
              <a:t>(l)</a:t>
            </a:r>
            <a:r>
              <a:rPr lang="en-US" altLang="en-US" sz="2400"/>
              <a:t> → H</a:t>
            </a:r>
            <a:r>
              <a:rPr lang="en-US" altLang="en-US" sz="2400" baseline="-25000"/>
              <a:t>2</a:t>
            </a:r>
            <a:r>
              <a:rPr lang="en-US" altLang="en-US" sz="2400"/>
              <a:t>O </a:t>
            </a:r>
            <a:r>
              <a:rPr lang="en-US" altLang="en-US" sz="1800"/>
              <a:t>(g)</a:t>
            </a:r>
            <a:endParaRPr lang="en-US" altLang="en-US"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46" name="Group 14"/>
          <p:cNvGrpSpPr>
            <a:grpSpLocks/>
          </p:cNvGrpSpPr>
          <p:nvPr/>
        </p:nvGrpSpPr>
        <p:grpSpPr bwMode="auto">
          <a:xfrm>
            <a:off x="4267200" y="1295400"/>
            <a:ext cx="4495800" cy="4800600"/>
            <a:chOff x="2688" y="816"/>
            <a:chExt cx="2832" cy="3024"/>
          </a:xfrm>
        </p:grpSpPr>
        <p:pic>
          <p:nvPicPr>
            <p:cNvPr id="30728" name="Picture 10" descr="01_09"/>
            <p:cNvPicPr>
              <a:picLocks noChangeAspect="1" noChangeArrowheads="1"/>
            </p:cNvPicPr>
            <p:nvPr/>
          </p:nvPicPr>
          <p:blipFill>
            <a:blip r:embed="rId3">
              <a:extLst>
                <a:ext uri="{28A0092B-C50C-407E-A947-70E740481C1C}">
                  <a14:useLocalDpi xmlns:a14="http://schemas.microsoft.com/office/drawing/2010/main" val="0"/>
                </a:ext>
              </a:extLst>
            </a:blip>
            <a:srcRect l="34862" t="35001" r="22478" b="37000"/>
            <a:stretch>
              <a:fillRect/>
            </a:stretch>
          </p:blipFill>
          <p:spPr bwMode="auto">
            <a:xfrm>
              <a:off x="2688" y="1118"/>
              <a:ext cx="2832"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11"/>
            <p:cNvSpPr txBox="1">
              <a:spLocks noChangeArrowheads="1"/>
            </p:cNvSpPr>
            <p:nvPr/>
          </p:nvSpPr>
          <p:spPr bwMode="auto">
            <a:xfrm>
              <a:off x="3120" y="816"/>
              <a:ext cx="19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800"/>
                <a:t>Dissolving of Sugar</a:t>
              </a:r>
            </a:p>
          </p:txBody>
        </p:sp>
        <p:sp>
          <p:nvSpPr>
            <p:cNvPr id="30730" name="Text Box 12"/>
            <p:cNvSpPr txBox="1">
              <a:spLocks noChangeArrowheads="1"/>
            </p:cNvSpPr>
            <p:nvPr/>
          </p:nvSpPr>
          <p:spPr bwMode="auto">
            <a:xfrm>
              <a:off x="2736" y="1200"/>
              <a:ext cx="11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a:solidFill>
                    <a:schemeClr val="tx2"/>
                  </a:solidFill>
                </a:rPr>
                <a:t>C</a:t>
              </a:r>
              <a:r>
                <a:rPr lang="en-US" altLang="en-US" sz="2400" baseline="-25000">
                  <a:solidFill>
                    <a:schemeClr val="tx2"/>
                  </a:solidFill>
                </a:rPr>
                <a:t>12</a:t>
              </a:r>
              <a:r>
                <a:rPr lang="en-US" altLang="en-US" sz="2400">
                  <a:solidFill>
                    <a:schemeClr val="tx2"/>
                  </a:solidFill>
                </a:rPr>
                <a:t>H</a:t>
              </a:r>
              <a:r>
                <a:rPr lang="en-US" altLang="en-US" sz="2400" baseline="-25000">
                  <a:solidFill>
                    <a:schemeClr val="tx2"/>
                  </a:solidFill>
                </a:rPr>
                <a:t>22</a:t>
              </a:r>
              <a:r>
                <a:rPr lang="en-US" altLang="en-US" sz="2400">
                  <a:solidFill>
                    <a:schemeClr val="tx2"/>
                  </a:solidFill>
                </a:rPr>
                <a:t>O</a:t>
              </a:r>
              <a:r>
                <a:rPr lang="en-US" altLang="en-US" sz="2400" baseline="-25000">
                  <a:solidFill>
                    <a:schemeClr val="tx2"/>
                  </a:solidFill>
                </a:rPr>
                <a:t>11</a:t>
              </a:r>
              <a:r>
                <a:rPr lang="en-US" altLang="en-US" sz="2400">
                  <a:solidFill>
                    <a:schemeClr val="tx2"/>
                  </a:solidFill>
                </a:rPr>
                <a:t>(</a:t>
              </a:r>
              <a:r>
                <a:rPr lang="en-US" altLang="en-US" sz="2400" i="1">
                  <a:solidFill>
                    <a:schemeClr val="tx2"/>
                  </a:solidFill>
                </a:rPr>
                <a:t>s</a:t>
              </a:r>
              <a:r>
                <a:rPr lang="en-US" altLang="en-US" sz="2400">
                  <a:solidFill>
                    <a:schemeClr val="tx2"/>
                  </a:solidFill>
                </a:rPr>
                <a:t>)</a:t>
              </a:r>
            </a:p>
          </p:txBody>
        </p:sp>
        <p:sp>
          <p:nvSpPr>
            <p:cNvPr id="30731" name="Text Box 13"/>
            <p:cNvSpPr txBox="1">
              <a:spLocks noChangeArrowheads="1"/>
            </p:cNvSpPr>
            <p:nvPr/>
          </p:nvSpPr>
          <p:spPr bwMode="auto">
            <a:xfrm>
              <a:off x="2736" y="3552"/>
              <a:ext cx="12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a:solidFill>
                    <a:schemeClr val="tx2"/>
                  </a:solidFill>
                </a:rPr>
                <a:t>C</a:t>
              </a:r>
              <a:r>
                <a:rPr lang="en-US" altLang="en-US" sz="2400" baseline="-25000">
                  <a:solidFill>
                    <a:schemeClr val="tx2"/>
                  </a:solidFill>
                </a:rPr>
                <a:t>12</a:t>
              </a:r>
              <a:r>
                <a:rPr lang="en-US" altLang="en-US" sz="2400">
                  <a:solidFill>
                    <a:schemeClr val="tx2"/>
                  </a:solidFill>
                </a:rPr>
                <a:t>H</a:t>
              </a:r>
              <a:r>
                <a:rPr lang="en-US" altLang="en-US" sz="2400" baseline="-25000">
                  <a:solidFill>
                    <a:schemeClr val="tx2"/>
                  </a:solidFill>
                </a:rPr>
                <a:t>22</a:t>
              </a:r>
              <a:r>
                <a:rPr lang="en-US" altLang="en-US" sz="2400">
                  <a:solidFill>
                    <a:schemeClr val="tx2"/>
                  </a:solidFill>
                </a:rPr>
                <a:t>O</a:t>
              </a:r>
              <a:r>
                <a:rPr lang="en-US" altLang="en-US" sz="2400" baseline="-25000">
                  <a:solidFill>
                    <a:schemeClr val="tx2"/>
                  </a:solidFill>
                </a:rPr>
                <a:t>11</a:t>
              </a:r>
              <a:r>
                <a:rPr lang="en-US" altLang="en-US" sz="2400">
                  <a:solidFill>
                    <a:schemeClr val="tx2"/>
                  </a:solidFill>
                </a:rPr>
                <a:t>(</a:t>
              </a:r>
              <a:r>
                <a:rPr lang="en-US" altLang="en-US" sz="2400" i="1">
                  <a:solidFill>
                    <a:schemeClr val="tx2"/>
                  </a:solidFill>
                </a:rPr>
                <a:t>aq</a:t>
              </a:r>
              <a:r>
                <a:rPr lang="en-US" altLang="en-US" sz="2400">
                  <a:solidFill>
                    <a:schemeClr val="tx2"/>
                  </a:solidFill>
                </a:rPr>
                <a:t>)</a:t>
              </a:r>
            </a:p>
          </p:txBody>
        </p:sp>
      </p:grpSp>
      <p:sp>
        <p:nvSpPr>
          <p:cNvPr id="30724" name="Rectangle 2">
            <a:extLst>
              <a:ext uri="{FF2B5EF4-FFF2-40B4-BE49-F238E27FC236}">
                <a16:creationId xmlns:a16="http://schemas.microsoft.com/office/drawing/2014/main" xmlns="" id="{106AF53E-A1F5-4E47-B469-6E66815E7570}"/>
              </a:ext>
            </a:extLst>
          </p:cNvPr>
          <p:cNvSpPr>
            <a:spLocks noGrp="1" noChangeArrowheads="1"/>
          </p:cNvSpPr>
          <p:nvPr>
            <p:ph type="title"/>
          </p:nvPr>
        </p:nvSpPr>
        <p:spPr>
          <a:xfrm>
            <a:off x="304800" y="228600"/>
            <a:ext cx="8534400" cy="1143000"/>
          </a:xfrm>
        </p:spPr>
        <p:txBody>
          <a:bodyPr/>
          <a:lstStyle/>
          <a:p>
            <a:pPr eaLnBrk="1" hangingPunct="1">
              <a:defRPr/>
            </a:pPr>
            <a:r>
              <a:rPr lang="en-US" altLang="en-US" dirty="0">
                <a:solidFill>
                  <a:schemeClr val="accent1">
                    <a:lumMod val="75000"/>
                  </a:schemeClr>
                </a:solidFill>
              </a:rPr>
              <a:t>Common Physical Changes</a:t>
            </a:r>
          </a:p>
        </p:txBody>
      </p:sp>
      <p:sp>
        <p:nvSpPr>
          <p:cNvPr id="2" name="Rectangle 3"/>
          <p:cNvSpPr>
            <a:spLocks noGrp="1" noChangeArrowheads="1"/>
          </p:cNvSpPr>
          <p:nvPr>
            <p:ph type="body" idx="1"/>
          </p:nvPr>
        </p:nvSpPr>
        <p:spPr>
          <a:xfrm>
            <a:off x="228600" y="1371600"/>
            <a:ext cx="4648200" cy="4724400"/>
          </a:xfrm>
        </p:spPr>
        <p:txBody>
          <a:bodyPr/>
          <a:lstStyle/>
          <a:p>
            <a:pPr eaLnBrk="1" hangingPunct="1"/>
            <a:r>
              <a:rPr lang="en-US" altLang="en-US" dirty="0" smtClean="0"/>
              <a:t>processes that cause changes in the matter that do not change its composition</a:t>
            </a:r>
          </a:p>
          <a:p>
            <a:pPr eaLnBrk="1" hangingPunct="1"/>
            <a:r>
              <a:rPr lang="en-US" altLang="en-US" dirty="0" smtClean="0"/>
              <a:t>state changes</a:t>
            </a:r>
          </a:p>
          <a:p>
            <a:pPr lvl="1" eaLnBrk="1" hangingPunct="1"/>
            <a:r>
              <a:rPr lang="en-US" altLang="en-US" dirty="0" smtClean="0"/>
              <a:t>boiling / condensing</a:t>
            </a:r>
          </a:p>
          <a:p>
            <a:pPr lvl="1" eaLnBrk="1" hangingPunct="1"/>
            <a:r>
              <a:rPr lang="en-US" altLang="en-US" dirty="0" smtClean="0"/>
              <a:t>melting / freezing</a:t>
            </a:r>
          </a:p>
          <a:p>
            <a:pPr lvl="1" eaLnBrk="1" hangingPunct="1"/>
            <a:r>
              <a:rPr lang="en-US" altLang="en-US" dirty="0" smtClean="0"/>
              <a:t>subliming</a:t>
            </a:r>
          </a:p>
          <a:p>
            <a:pPr lvl="1" eaLnBrk="1" hangingPunct="1"/>
            <a:endParaRPr lang="en-US" altLang="en-US" dirty="0" smtClean="0"/>
          </a:p>
        </p:txBody>
      </p:sp>
      <p:sp>
        <p:nvSpPr>
          <p:cNvPr id="44047" name="Text Box 15"/>
          <p:cNvSpPr txBox="1">
            <a:spLocks noChangeArrowheads="1"/>
          </p:cNvSpPr>
          <p:nvPr/>
        </p:nvSpPr>
        <p:spPr bwMode="auto">
          <a:xfrm>
            <a:off x="427038" y="5575300"/>
            <a:ext cx="31400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en-US" altLang="en-US"/>
              <a:t>  dissolving</a:t>
            </a:r>
          </a:p>
        </p:txBody>
      </p:sp>
    </p:spTree>
    <p:extLst>
      <p:ext uri="{BB962C8B-B14F-4D97-AF65-F5344CB8AC3E}">
        <p14:creationId xmlns:p14="http://schemas.microsoft.com/office/powerpoint/2010/main" val="4029931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xmlns="" id="{106AF53E-A1F5-4E47-B469-6E66815E7570}"/>
              </a:ext>
            </a:extLst>
          </p:cNvPr>
          <p:cNvSpPr>
            <a:spLocks noGrp="1" noChangeArrowheads="1"/>
          </p:cNvSpPr>
          <p:nvPr>
            <p:ph type="title"/>
          </p:nvPr>
        </p:nvSpPr>
        <p:spPr>
          <a:xfrm>
            <a:off x="381000" y="228600"/>
            <a:ext cx="8534400" cy="1143000"/>
          </a:xfrm>
        </p:spPr>
        <p:txBody>
          <a:bodyPr/>
          <a:lstStyle/>
          <a:p>
            <a:pPr eaLnBrk="1" hangingPunct="1">
              <a:defRPr/>
            </a:pPr>
            <a:r>
              <a:rPr lang="en-US" altLang="en-US" dirty="0">
                <a:solidFill>
                  <a:schemeClr val="accent1">
                    <a:lumMod val="75000"/>
                  </a:schemeClr>
                </a:solidFill>
              </a:rPr>
              <a:t>Common Physical Changes</a:t>
            </a:r>
          </a:p>
        </p:txBody>
      </p:sp>
      <p:grpSp>
        <p:nvGrpSpPr>
          <p:cNvPr id="44041" name="Group 9"/>
          <p:cNvGrpSpPr>
            <a:grpSpLocks/>
          </p:cNvGrpSpPr>
          <p:nvPr/>
        </p:nvGrpSpPr>
        <p:grpSpPr bwMode="auto">
          <a:xfrm>
            <a:off x="4421174" y="1408408"/>
            <a:ext cx="4648200" cy="4368800"/>
            <a:chOff x="2688" y="832"/>
            <a:chExt cx="2928" cy="2752"/>
          </a:xfrm>
        </p:grpSpPr>
        <p:pic>
          <p:nvPicPr>
            <p:cNvPr id="30732" name="Picture 4" descr="01_09"/>
            <p:cNvPicPr>
              <a:picLocks noChangeAspect="1" noChangeArrowheads="1"/>
            </p:cNvPicPr>
            <p:nvPr/>
          </p:nvPicPr>
          <p:blipFill>
            <a:blip r:embed="rId3">
              <a:extLst>
                <a:ext uri="{28A0092B-C50C-407E-A947-70E740481C1C}">
                  <a14:useLocalDpi xmlns:a14="http://schemas.microsoft.com/office/drawing/2010/main" val="0"/>
                </a:ext>
              </a:extLst>
            </a:blip>
            <a:srcRect l="33362" t="5000" r="22876" b="68593"/>
            <a:stretch>
              <a:fillRect/>
            </a:stretch>
          </p:blipFill>
          <p:spPr bwMode="auto">
            <a:xfrm>
              <a:off x="2688" y="1152"/>
              <a:ext cx="2928" cy="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 Box 5"/>
            <p:cNvSpPr txBox="1">
              <a:spLocks noChangeArrowheads="1"/>
            </p:cNvSpPr>
            <p:nvPr/>
          </p:nvSpPr>
          <p:spPr bwMode="auto">
            <a:xfrm>
              <a:off x="4512" y="3216"/>
              <a:ext cx="6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400" b="1"/>
                <a:t>CO</a:t>
              </a:r>
              <a:r>
                <a:rPr lang="en-US" altLang="en-US" sz="2400" b="1" baseline="-25000"/>
                <a:t>2</a:t>
              </a:r>
              <a:r>
                <a:rPr lang="en-US" altLang="en-US" sz="2400" b="1"/>
                <a:t>(s)</a:t>
              </a:r>
            </a:p>
          </p:txBody>
        </p:sp>
        <p:sp>
          <p:nvSpPr>
            <p:cNvPr id="30734" name="Text Box 6"/>
            <p:cNvSpPr txBox="1">
              <a:spLocks noChangeArrowheads="1"/>
            </p:cNvSpPr>
            <p:nvPr/>
          </p:nvSpPr>
          <p:spPr bwMode="auto">
            <a:xfrm>
              <a:off x="4512" y="1392"/>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400" b="1"/>
                <a:t>CO</a:t>
              </a:r>
              <a:r>
                <a:rPr lang="en-US" altLang="en-US" sz="2400" b="1" baseline="-25000"/>
                <a:t>2</a:t>
              </a:r>
              <a:r>
                <a:rPr lang="en-US" altLang="en-US" sz="2400" b="1"/>
                <a:t>(g)</a:t>
              </a:r>
            </a:p>
          </p:txBody>
        </p:sp>
        <p:sp>
          <p:nvSpPr>
            <p:cNvPr id="30735" name="Text Box 7"/>
            <p:cNvSpPr txBox="1">
              <a:spLocks noChangeArrowheads="1"/>
            </p:cNvSpPr>
            <p:nvPr/>
          </p:nvSpPr>
          <p:spPr bwMode="auto">
            <a:xfrm>
              <a:off x="2918" y="2138"/>
              <a:ext cx="6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dirty="0">
                  <a:solidFill>
                    <a:srgbClr val="66FFFF"/>
                  </a:solidFill>
                </a:rPr>
                <a:t>Dry Ice</a:t>
              </a:r>
            </a:p>
          </p:txBody>
        </p:sp>
        <p:sp>
          <p:nvSpPr>
            <p:cNvPr id="30736" name="Text Box 8"/>
            <p:cNvSpPr txBox="1">
              <a:spLocks noChangeArrowheads="1"/>
            </p:cNvSpPr>
            <p:nvPr/>
          </p:nvSpPr>
          <p:spPr bwMode="auto">
            <a:xfrm>
              <a:off x="3168" y="832"/>
              <a:ext cx="202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800"/>
                <a:t>Subliming of Dry Ice</a:t>
              </a:r>
            </a:p>
          </p:txBody>
        </p:sp>
      </p:grpSp>
      <p:sp>
        <p:nvSpPr>
          <p:cNvPr id="44047" name="Text Box 15"/>
          <p:cNvSpPr txBox="1">
            <a:spLocks noChangeArrowheads="1"/>
          </p:cNvSpPr>
          <p:nvPr/>
        </p:nvSpPr>
        <p:spPr bwMode="auto">
          <a:xfrm>
            <a:off x="503238" y="5575300"/>
            <a:ext cx="31400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en-US" altLang="en-US" dirty="0"/>
              <a:t>  dissolving</a:t>
            </a:r>
          </a:p>
        </p:txBody>
      </p:sp>
      <p:sp>
        <p:nvSpPr>
          <p:cNvPr id="3" name="TextBox 2"/>
          <p:cNvSpPr txBox="1"/>
          <p:nvPr/>
        </p:nvSpPr>
        <p:spPr>
          <a:xfrm>
            <a:off x="274624" y="1433669"/>
            <a:ext cx="4146550" cy="4216539"/>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US" altLang="en-US" sz="3200" dirty="0"/>
              <a:t>processes that cause changes in the matter that do not change its composition</a:t>
            </a:r>
          </a:p>
          <a:p>
            <a:pPr marL="342900" indent="-342900" eaLnBrk="1" hangingPunct="1">
              <a:buFont typeface="Arial" panose="020B0604020202020204" pitchFamily="34" charset="0"/>
              <a:buChar char="•"/>
            </a:pPr>
            <a:r>
              <a:rPr lang="en-US" altLang="en-US" sz="3200" dirty="0"/>
              <a:t>state changes</a:t>
            </a:r>
          </a:p>
          <a:p>
            <a:pPr marL="971550" lvl="1" indent="-514350" eaLnBrk="1" hangingPunct="1">
              <a:buFont typeface="Wingdings" panose="05000000000000000000" pitchFamily="2" charset="2"/>
              <a:buChar char="ü"/>
            </a:pPr>
            <a:r>
              <a:rPr lang="en-US" altLang="en-US" sz="2800" dirty="0"/>
              <a:t>boiling / condensing</a:t>
            </a:r>
          </a:p>
          <a:p>
            <a:pPr marL="971550" lvl="1" indent="-514350" eaLnBrk="1" hangingPunct="1">
              <a:buFont typeface="Wingdings" panose="05000000000000000000" pitchFamily="2" charset="2"/>
              <a:buChar char="ü"/>
            </a:pPr>
            <a:r>
              <a:rPr lang="en-US" altLang="en-US" sz="2800" dirty="0"/>
              <a:t>melting / freezing</a:t>
            </a:r>
          </a:p>
          <a:p>
            <a:pPr marL="971550" lvl="1" indent="-514350" eaLnBrk="1" hangingPunct="1">
              <a:buFont typeface="Wingdings" panose="05000000000000000000" pitchFamily="2" charset="2"/>
              <a:buChar char="ü"/>
            </a:pPr>
            <a:r>
              <a:rPr lang="en-US" altLang="en-US" sz="2800" dirty="0"/>
              <a:t>subliming</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47E317A-9598-416C-A022-FD2051FE1D56}" type="slidenum">
              <a:rPr lang="en-US" altLang="en-US" sz="1400" smtClean="0"/>
              <a:pPr>
                <a:spcBef>
                  <a:spcPct val="0"/>
                </a:spcBef>
                <a:buSzTx/>
                <a:buFontTx/>
                <a:buNone/>
              </a:pPr>
              <a:t>2</a:t>
            </a:fld>
            <a:endParaRPr lang="en-US" altLang="en-US" sz="1400" smtClean="0"/>
          </a:p>
        </p:txBody>
      </p:sp>
      <p:sp>
        <p:nvSpPr>
          <p:cNvPr id="8195" name="Rectangle 2"/>
          <p:cNvSpPr>
            <a:spLocks noGrp="1" noChangeArrowheads="1"/>
          </p:cNvSpPr>
          <p:nvPr>
            <p:ph type="title"/>
          </p:nvPr>
        </p:nvSpPr>
        <p:spPr/>
        <p:txBody>
          <a:bodyPr/>
          <a:lstStyle/>
          <a:p>
            <a:pPr eaLnBrk="1" hangingPunct="1"/>
            <a:r>
              <a:rPr lang="en-US" altLang="en-US" sz="4000" smtClean="0"/>
              <a:t>The Scientific Approach to Knowledge</a:t>
            </a:r>
          </a:p>
        </p:txBody>
      </p:sp>
      <p:sp>
        <p:nvSpPr>
          <p:cNvPr id="6149" name="Rectangle 3">
            <a:extLst>
              <a:ext uri="{FF2B5EF4-FFF2-40B4-BE49-F238E27FC236}">
                <a16:creationId xmlns:a16="http://schemas.microsoft.com/office/drawing/2014/main" xmlns="" id="{337801D3-AE89-40CF-95EB-1B0CF8EE2D2A}"/>
              </a:ext>
            </a:extLst>
          </p:cNvPr>
          <p:cNvSpPr>
            <a:spLocks noGrp="1" noChangeArrowheads="1"/>
          </p:cNvSpPr>
          <p:nvPr>
            <p:ph type="body" idx="1"/>
          </p:nvPr>
        </p:nvSpPr>
        <p:spPr/>
        <p:txBody>
          <a:bodyPr/>
          <a:lstStyle/>
          <a:p>
            <a:pPr eaLnBrk="1" hangingPunct="1">
              <a:defRPr/>
            </a:pPr>
            <a:r>
              <a:rPr lang="en-US" altLang="en-US" dirty="0"/>
              <a:t>philosophers try to understand the universe by reasoning and thinking about “ideal” behavior; they argue and/or discuss their best ideas.</a:t>
            </a:r>
          </a:p>
          <a:p>
            <a:pPr eaLnBrk="1" hangingPunct="1">
              <a:defRPr/>
            </a:pPr>
            <a:r>
              <a:rPr lang="en-US" altLang="en-US" dirty="0"/>
              <a:t>scientists try to understand the universe through empirical knowledge gained through observation and experiment; </a:t>
            </a:r>
            <a:r>
              <a:rPr lang="en-US" altLang="en-US" dirty="0" err="1"/>
              <a:t>ie</a:t>
            </a:r>
            <a:r>
              <a:rPr lang="en-US" altLang="en-US" dirty="0"/>
              <a:t>. </a:t>
            </a:r>
            <a:r>
              <a:rPr lang="en-US" altLang="en-US" dirty="0">
                <a:solidFill>
                  <a:schemeClr val="tx2">
                    <a:lumMod val="75000"/>
                  </a:schemeClr>
                </a:solidFill>
                <a:effectLst>
                  <a:outerShdw blurRad="38100" dist="38100" dir="2700000" algn="tl">
                    <a:srgbClr val="000000">
                      <a:alpha val="43137"/>
                    </a:srgbClr>
                  </a:outerShdw>
                </a:effectLst>
              </a:rPr>
              <a:t>The scientific method.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90CA5-BCF4-4DD4-B8BA-6AA068881727}"/>
              </a:ext>
            </a:extLst>
          </p:cNvPr>
          <p:cNvSpPr>
            <a:spLocks noGrp="1"/>
          </p:cNvSpPr>
          <p:nvPr>
            <p:ph type="title"/>
          </p:nvPr>
        </p:nvSpPr>
        <p:spPr>
          <a:xfrm>
            <a:off x="0" y="315913"/>
            <a:ext cx="9144000" cy="1143000"/>
          </a:xfrm>
        </p:spPr>
        <p:txBody>
          <a:bodyPr/>
          <a:lstStyle/>
          <a:p>
            <a:pPr>
              <a:defRPr/>
            </a:pPr>
            <a:r>
              <a:rPr lang="en-US" sz="4000" dirty="0">
                <a:solidFill>
                  <a:schemeClr val="accent1">
                    <a:lumMod val="75000"/>
                  </a:schemeClr>
                </a:solidFill>
                <a:effectLst>
                  <a:outerShdw blurRad="38100" dist="38100" dir="2700000" algn="tl">
                    <a:srgbClr val="000000">
                      <a:alpha val="43137"/>
                    </a:srgbClr>
                  </a:outerShdw>
                </a:effectLst>
              </a:rPr>
              <a:t>Chemical Reactions (Chemical Change)</a:t>
            </a:r>
            <a:endParaRPr lang="en-IN" sz="4000" dirty="0">
              <a:solidFill>
                <a:schemeClr val="accent1">
                  <a:lumMod val="75000"/>
                </a:schemeClr>
              </a:solidFill>
              <a:effectLst>
                <a:outerShdw blurRad="38100" dist="38100" dir="2700000" algn="tl">
                  <a:srgbClr val="000000">
                    <a:alpha val="43137"/>
                  </a:srgbClr>
                </a:outerShdw>
              </a:effectLst>
            </a:endParaRPr>
          </a:p>
        </p:txBody>
      </p:sp>
      <p:pic>
        <p:nvPicPr>
          <p:cNvPr id="32771" name="Picture 3" descr="Photographs show nitric acid, H N O 3, added to a copper penny. As the copper dissolves, a blue-green foamy liquid and a reddish brown gas are formed."/>
          <p:cNvPicPr>
            <a:picLocks noChangeAspect="1"/>
          </p:cNvPicPr>
          <p:nvPr/>
        </p:nvPicPr>
        <p:blipFill>
          <a:blip r:embed="rId2">
            <a:extLst>
              <a:ext uri="{28A0092B-C50C-407E-A947-70E740481C1C}">
                <a14:useLocalDpi xmlns:a14="http://schemas.microsoft.com/office/drawing/2010/main" val="0"/>
              </a:ext>
            </a:extLst>
          </a:blip>
          <a:srcRect t="35953"/>
          <a:stretch>
            <a:fillRect/>
          </a:stretch>
        </p:blipFill>
        <p:spPr bwMode="auto">
          <a:xfrm>
            <a:off x="2120900" y="1295400"/>
            <a:ext cx="4859338"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Content Placeholder 2"/>
          <p:cNvSpPr>
            <a:spLocks noGrp="1" noChangeArrowheads="1"/>
          </p:cNvSpPr>
          <p:nvPr>
            <p:ph idx="1"/>
          </p:nvPr>
        </p:nvSpPr>
        <p:spPr>
          <a:xfrm>
            <a:off x="190500" y="3810000"/>
            <a:ext cx="8763000" cy="2851150"/>
          </a:xfrm>
        </p:spPr>
        <p:txBody>
          <a:bodyPr/>
          <a:lstStyle/>
          <a:p>
            <a:pPr marL="0" indent="0">
              <a:buFontTx/>
              <a:buNone/>
            </a:pPr>
            <a:r>
              <a:rPr lang="en-US" altLang="en-US" sz="2400" smtClean="0"/>
              <a:t>In the course of a chemical reaction, the reacting substances are converted to new substances. Here, the copper penny reacts with nitric acid; it gives a blue solution of copper(II) nitrate and a brown gas called nitrogen dioxide (unbalanced equation below).  </a:t>
            </a:r>
          </a:p>
          <a:p>
            <a:pPr marL="0" indent="0">
              <a:buFontTx/>
              <a:buNone/>
            </a:pPr>
            <a:r>
              <a:rPr lang="en-US" altLang="en-US" sz="2400" smtClean="0"/>
              <a:t>	Cu</a:t>
            </a:r>
            <a:r>
              <a:rPr lang="en-US" altLang="en-US" sz="1800" smtClean="0"/>
              <a:t>(s) </a:t>
            </a:r>
            <a:r>
              <a:rPr lang="en-US" altLang="en-US" sz="2400" smtClean="0"/>
              <a:t>+ HNO</a:t>
            </a:r>
            <a:r>
              <a:rPr lang="en-US" altLang="en-US" sz="2400" baseline="-25000" smtClean="0"/>
              <a:t>3</a:t>
            </a:r>
            <a:r>
              <a:rPr lang="en-US" altLang="en-US" sz="1800" smtClean="0"/>
              <a:t>(aq) </a:t>
            </a:r>
            <a:r>
              <a:rPr lang="en-US" altLang="en-US" sz="2400" smtClean="0"/>
              <a:t>→ Cu(NO</a:t>
            </a:r>
            <a:r>
              <a:rPr lang="en-US" altLang="en-US" sz="2400" baseline="-25000" smtClean="0"/>
              <a:t>3</a:t>
            </a:r>
            <a:r>
              <a:rPr lang="en-US" altLang="en-US" sz="2400" smtClean="0"/>
              <a:t>)</a:t>
            </a:r>
            <a:r>
              <a:rPr lang="en-US" altLang="en-US" sz="2400" baseline="-25000" smtClean="0"/>
              <a:t>2</a:t>
            </a:r>
            <a:r>
              <a:rPr lang="en-US" altLang="en-US" sz="1800" smtClean="0"/>
              <a:t>(aq) </a:t>
            </a:r>
            <a:r>
              <a:rPr lang="en-US" altLang="en-US" sz="2400" smtClean="0"/>
              <a:t>+ NO</a:t>
            </a:r>
            <a:r>
              <a:rPr lang="en-US" altLang="en-US" sz="2400" baseline="-25000" smtClean="0"/>
              <a:t>2</a:t>
            </a:r>
            <a:r>
              <a:rPr lang="en-US" altLang="en-US" sz="1800" smtClean="0"/>
              <a:t>(g) </a:t>
            </a:r>
            <a:r>
              <a:rPr lang="en-US" altLang="en-US" sz="2400" smtClean="0"/>
              <a:t>+ H</a:t>
            </a:r>
            <a:r>
              <a:rPr lang="en-US" altLang="en-US" sz="2400" baseline="-25000" smtClean="0"/>
              <a:t>2</a:t>
            </a:r>
            <a:r>
              <a:rPr lang="en-US" altLang="en-US" sz="2400" smtClean="0"/>
              <a:t>O</a:t>
            </a:r>
            <a:r>
              <a:rPr lang="en-US" altLang="en-US" sz="1800" smtClean="0"/>
              <a:t>(l)</a:t>
            </a:r>
          </a:p>
          <a:p>
            <a:pPr marL="0" indent="0">
              <a:spcBef>
                <a:spcPts val="1200"/>
              </a:spcBef>
              <a:buFontTx/>
              <a:buNone/>
            </a:pPr>
            <a:r>
              <a:rPr lang="en-US" altLang="en-US" sz="2200" b="1" smtClean="0"/>
              <a:t>Note</a:t>
            </a:r>
            <a:r>
              <a:rPr lang="en-US" altLang="en-US" sz="2200" smtClean="0"/>
              <a:t>: Physical properties, like color, often helps us “</a:t>
            </a:r>
            <a:r>
              <a:rPr lang="en-US" altLang="en-US" sz="2200" b="1" smtClean="0"/>
              <a:t>See”</a:t>
            </a:r>
            <a:r>
              <a:rPr lang="en-US" altLang="en-US" sz="2200" smtClean="0"/>
              <a:t> that chemical change has occurred.</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030096A-4573-4AD2-8E80-74F9C5D5982D}" type="slidenum">
              <a:rPr lang="en-US" altLang="en-US" sz="1400" smtClean="0"/>
              <a:pPr>
                <a:spcBef>
                  <a:spcPct val="0"/>
                </a:spcBef>
                <a:buSzTx/>
                <a:buFontTx/>
                <a:buNone/>
              </a:pPr>
              <a:t>21</a:t>
            </a:fld>
            <a:endParaRPr lang="en-US" altLang="en-US" sz="1400" smtClean="0"/>
          </a:p>
        </p:txBody>
      </p:sp>
      <p:sp>
        <p:nvSpPr>
          <p:cNvPr id="31748" name="Rectangle 2">
            <a:extLst>
              <a:ext uri="{FF2B5EF4-FFF2-40B4-BE49-F238E27FC236}">
                <a16:creationId xmlns:a16="http://schemas.microsoft.com/office/drawing/2014/main" xmlns="" id="{57174D48-99EC-406F-9227-5C0B06136F3D}"/>
              </a:ext>
            </a:extLst>
          </p:cNvPr>
          <p:cNvSpPr>
            <a:spLocks noGrp="1" noChangeArrowheads="1"/>
          </p:cNvSpPr>
          <p:nvPr>
            <p:ph type="title"/>
          </p:nvPr>
        </p:nvSpPr>
        <p:spPr/>
        <p:txBody>
          <a:bodyPr/>
          <a:lstStyle/>
          <a:p>
            <a:pPr eaLnBrk="1" hangingPunct="1">
              <a:defRPr/>
            </a:pPr>
            <a:r>
              <a:rPr lang="en-US" altLang="en-US" dirty="0">
                <a:solidFill>
                  <a:schemeClr val="accent1">
                    <a:lumMod val="75000"/>
                  </a:schemeClr>
                </a:solidFill>
              </a:rPr>
              <a:t>Common Chemical Changes</a:t>
            </a:r>
          </a:p>
        </p:txBody>
      </p:sp>
      <p:sp>
        <p:nvSpPr>
          <p:cNvPr id="33796" name="Rectangle 3"/>
          <p:cNvSpPr>
            <a:spLocks noGrp="1" noChangeArrowheads="1"/>
          </p:cNvSpPr>
          <p:nvPr>
            <p:ph type="body" idx="1"/>
          </p:nvPr>
        </p:nvSpPr>
        <p:spPr>
          <a:xfrm>
            <a:off x="304800" y="1600200"/>
            <a:ext cx="4648200" cy="4419600"/>
          </a:xfrm>
        </p:spPr>
        <p:txBody>
          <a:bodyPr/>
          <a:lstStyle/>
          <a:p>
            <a:pPr eaLnBrk="1" hangingPunct="1"/>
            <a:r>
              <a:rPr lang="en-US" altLang="en-US" smtClean="0"/>
              <a:t>processes that cause changes in the matter that change its composition</a:t>
            </a:r>
          </a:p>
          <a:p>
            <a:pPr eaLnBrk="1" hangingPunct="1"/>
            <a:r>
              <a:rPr lang="en-US" altLang="en-US" smtClean="0"/>
              <a:t>rusting</a:t>
            </a:r>
          </a:p>
          <a:p>
            <a:pPr eaLnBrk="1" hangingPunct="1"/>
            <a:r>
              <a:rPr lang="en-US" altLang="en-US" smtClean="0"/>
              <a:t>processes that release lots of energy</a:t>
            </a:r>
          </a:p>
          <a:p>
            <a:pPr eaLnBrk="1" hangingPunct="1"/>
            <a:r>
              <a:rPr lang="en-US" altLang="en-US" smtClean="0"/>
              <a:t>burning</a:t>
            </a:r>
          </a:p>
          <a:p>
            <a:pPr eaLnBrk="1" hangingPunct="1"/>
            <a:endParaRPr lang="en-US" altLang="en-US" smtClean="0"/>
          </a:p>
        </p:txBody>
      </p:sp>
      <p:grpSp>
        <p:nvGrpSpPr>
          <p:cNvPr id="45062" name="Group 6"/>
          <p:cNvGrpSpPr>
            <a:grpSpLocks/>
          </p:cNvGrpSpPr>
          <p:nvPr/>
        </p:nvGrpSpPr>
        <p:grpSpPr bwMode="auto">
          <a:xfrm>
            <a:off x="3581400" y="1600200"/>
            <a:ext cx="5346700" cy="4343400"/>
            <a:chOff x="2256" y="1008"/>
            <a:chExt cx="3368" cy="2736"/>
          </a:xfrm>
        </p:grpSpPr>
        <p:pic>
          <p:nvPicPr>
            <p:cNvPr id="33798" name="Picture 4" descr="01_09"/>
            <p:cNvPicPr>
              <a:picLocks noChangeAspect="1" noChangeArrowheads="1"/>
            </p:cNvPicPr>
            <p:nvPr/>
          </p:nvPicPr>
          <p:blipFill>
            <a:blip r:embed="rId3">
              <a:extLst>
                <a:ext uri="{28A0092B-C50C-407E-A947-70E740481C1C}">
                  <a14:useLocalDpi xmlns:a14="http://schemas.microsoft.com/office/drawing/2010/main" val="0"/>
                </a:ext>
              </a:extLst>
            </a:blip>
            <a:srcRect l="34489" t="66000" r="24942" b="6000"/>
            <a:stretch>
              <a:fillRect/>
            </a:stretch>
          </p:blipFill>
          <p:spPr bwMode="auto">
            <a:xfrm>
              <a:off x="3024" y="1008"/>
              <a:ext cx="2548" cy="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5"/>
            <p:cNvSpPr txBox="1">
              <a:spLocks noChangeArrowheads="1"/>
            </p:cNvSpPr>
            <p:nvPr/>
          </p:nvSpPr>
          <p:spPr bwMode="auto">
            <a:xfrm>
              <a:off x="2256" y="3456"/>
              <a:ext cx="33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a:t>C</a:t>
              </a:r>
              <a:r>
                <a:rPr lang="en-US" altLang="en-US" sz="2400" baseline="-25000"/>
                <a:t>3</a:t>
              </a:r>
              <a:r>
                <a:rPr lang="en-US" altLang="en-US" sz="2400"/>
                <a:t>H</a:t>
              </a:r>
              <a:r>
                <a:rPr lang="en-US" altLang="en-US" sz="2400" baseline="-25000"/>
                <a:t>8</a:t>
              </a:r>
              <a:r>
                <a:rPr lang="en-US" altLang="en-US" sz="2400"/>
                <a:t>(</a:t>
              </a:r>
              <a:r>
                <a:rPr lang="en-US" altLang="en-US" sz="2400" i="1"/>
                <a:t>g</a:t>
              </a:r>
              <a:r>
                <a:rPr lang="en-US" altLang="en-US" sz="2400"/>
                <a:t>) + 5 O</a:t>
              </a:r>
              <a:r>
                <a:rPr lang="en-US" altLang="en-US" sz="2400" baseline="-25000"/>
                <a:t>2</a:t>
              </a:r>
              <a:r>
                <a:rPr lang="en-US" altLang="en-US" sz="2400"/>
                <a:t>(</a:t>
              </a:r>
              <a:r>
                <a:rPr lang="en-US" altLang="en-US" sz="2400" i="1"/>
                <a:t>g</a:t>
              </a:r>
              <a:r>
                <a:rPr lang="en-US" altLang="en-US" sz="2400"/>
                <a:t>) </a:t>
              </a:r>
              <a:r>
                <a:rPr lang="en-US" altLang="en-US" sz="2400">
                  <a:cs typeface="Times New Roman" panose="02020603050405020304" pitchFamily="18" charset="0"/>
                </a:rPr>
                <a:t>→ 3 CO</a:t>
              </a:r>
              <a:r>
                <a:rPr lang="en-US" altLang="en-US" sz="2400" baseline="-25000">
                  <a:cs typeface="Times New Roman" panose="02020603050405020304" pitchFamily="18" charset="0"/>
                </a:rPr>
                <a:t>2</a:t>
              </a:r>
              <a:r>
                <a:rPr lang="en-US" altLang="en-US" sz="2400">
                  <a:cs typeface="Times New Roman" panose="02020603050405020304" pitchFamily="18" charset="0"/>
                </a:rPr>
                <a:t>(</a:t>
              </a:r>
              <a:r>
                <a:rPr lang="en-US" altLang="en-US" sz="2400" i="1">
                  <a:cs typeface="Times New Roman" panose="02020603050405020304" pitchFamily="18" charset="0"/>
                </a:rPr>
                <a:t>g</a:t>
              </a:r>
              <a:r>
                <a:rPr lang="en-US" altLang="en-US" sz="2400">
                  <a:cs typeface="Times New Roman" panose="02020603050405020304" pitchFamily="18" charset="0"/>
                </a:rPr>
                <a:t>) + 4 H</a:t>
              </a:r>
              <a:r>
                <a:rPr lang="en-US" altLang="en-US" sz="2400" baseline="-25000">
                  <a:cs typeface="Times New Roman" panose="02020603050405020304" pitchFamily="18" charset="0"/>
                </a:rPr>
                <a:t>2</a:t>
              </a:r>
              <a:r>
                <a:rPr lang="en-US" altLang="en-US" sz="2400">
                  <a:cs typeface="Times New Roman" panose="02020603050405020304" pitchFamily="18" charset="0"/>
                </a:rPr>
                <a:t>O(</a:t>
              </a:r>
              <a:r>
                <a:rPr lang="en-US" altLang="en-US" sz="2400" i="1">
                  <a:cs typeface="Times New Roman" panose="02020603050405020304" pitchFamily="18" charset="0"/>
                </a:rPr>
                <a:t>l</a:t>
              </a:r>
              <a:r>
                <a:rPr lang="en-US" altLang="en-US" sz="2400">
                  <a:cs typeface="Times New Roman" panose="020206030504050203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dissolve">
                                      <p:cBhvr>
                                        <p:cTn id="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304800" y="152400"/>
            <a:ext cx="8534400" cy="685800"/>
          </a:xfrm>
        </p:spPr>
        <p:txBody>
          <a:bodyPr/>
          <a:lstStyle/>
          <a:p>
            <a:r>
              <a:rPr lang="en-US" altLang="en-US" sz="4000" smtClean="0"/>
              <a:t>Separating Mixtures</a:t>
            </a:r>
            <a:endParaRPr lang="en-IN" altLang="en-US" sz="4000" smtClean="0"/>
          </a:p>
        </p:txBody>
      </p:sp>
      <p:sp>
        <p:nvSpPr>
          <p:cNvPr id="35843" name="Content Placeholder 2"/>
          <p:cNvSpPr>
            <a:spLocks noGrp="1" noChangeArrowheads="1"/>
          </p:cNvSpPr>
          <p:nvPr>
            <p:ph idx="1"/>
          </p:nvPr>
        </p:nvSpPr>
        <p:spPr>
          <a:xfrm>
            <a:off x="152400" y="854075"/>
            <a:ext cx="8915400" cy="2422525"/>
          </a:xfrm>
        </p:spPr>
        <p:txBody>
          <a:bodyPr/>
          <a:lstStyle/>
          <a:p>
            <a:r>
              <a:rPr lang="en-US" altLang="en-US" sz="2600" smtClean="0"/>
              <a:t>Mixtures can be separated based on physical properties of the components of the mixture. Some methods used are</a:t>
            </a:r>
          </a:p>
          <a:p>
            <a:pPr lvl="1">
              <a:buFont typeface="Lucida Grande"/>
              <a:buChar char="–"/>
            </a:pPr>
            <a:r>
              <a:rPr lang="en-US" altLang="en-US" sz="2600" smtClean="0"/>
              <a:t>Filtration			- Evaporation</a:t>
            </a:r>
          </a:p>
          <a:p>
            <a:pPr lvl="1">
              <a:buFont typeface="Lucida Grande"/>
              <a:buChar char="–"/>
            </a:pPr>
            <a:r>
              <a:rPr lang="en-US" altLang="en-US" sz="2600" smtClean="0"/>
              <a:t>Distillation			- </a:t>
            </a:r>
            <a:r>
              <a:rPr lang="en-US" altLang="en-US" sz="2800" smtClean="0"/>
              <a:t>Centrifugation </a:t>
            </a:r>
            <a:endParaRPr lang="en-US" altLang="en-US" sz="2600" smtClean="0"/>
          </a:p>
          <a:p>
            <a:pPr lvl="1">
              <a:buFont typeface="Lucida Grande"/>
              <a:buChar char="–"/>
            </a:pPr>
            <a:r>
              <a:rPr lang="en-US" altLang="en-US" sz="2600" smtClean="0"/>
              <a:t>Chromatography		- Decanting </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304800" y="228600"/>
            <a:ext cx="8534400" cy="1143000"/>
          </a:xfrm>
        </p:spPr>
        <p:txBody>
          <a:bodyPr/>
          <a:lstStyle/>
          <a:p>
            <a:r>
              <a:rPr lang="en-US" altLang="en-US" smtClean="0"/>
              <a:t>Filtration</a:t>
            </a:r>
            <a:endParaRPr lang="en-IN" altLang="en-US" smtClean="0"/>
          </a:p>
        </p:txBody>
      </p:sp>
      <p:sp>
        <p:nvSpPr>
          <p:cNvPr id="36867" name="Content Placeholder 2"/>
          <p:cNvSpPr>
            <a:spLocks noGrp="1" noChangeArrowheads="1"/>
          </p:cNvSpPr>
          <p:nvPr>
            <p:ph idx="1"/>
          </p:nvPr>
        </p:nvSpPr>
        <p:spPr>
          <a:xfrm>
            <a:off x="457200" y="1219200"/>
            <a:ext cx="5715000" cy="914400"/>
          </a:xfrm>
        </p:spPr>
        <p:txBody>
          <a:bodyPr/>
          <a:lstStyle/>
          <a:p>
            <a:r>
              <a:rPr lang="en-US" altLang="en-US" sz="2600" smtClean="0"/>
              <a:t>In filtration, solid substances are separated from liquids and solutions.</a:t>
            </a:r>
          </a:p>
        </p:txBody>
      </p:sp>
      <p:pic>
        <p:nvPicPr>
          <p:cNvPr id="36868" name="Picture 3" descr="Photographs show a mixture being poured into a funnel containing filter paper. The yellowish solid remains in the paper while the clear liquid filters into a beaker below."/>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1676400"/>
            <a:ext cx="1558925"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title="decorative picture"/>
          <p:cNvPicPr>
            <a:picLocks noChangeAspect="1"/>
          </p:cNvPicPr>
          <p:nvPr/>
        </p:nvPicPr>
        <p:blipFill>
          <a:blip r:embed="rId4">
            <a:extLst>
              <a:ext uri="{28A0092B-C50C-407E-A947-70E740481C1C}">
                <a14:useLocalDpi xmlns:a14="http://schemas.microsoft.com/office/drawing/2010/main" val="0"/>
              </a:ext>
            </a:extLst>
          </a:blip>
          <a:srcRect b="5550"/>
          <a:stretch>
            <a:fillRect/>
          </a:stretch>
        </p:blipFill>
        <p:spPr bwMode="auto">
          <a:xfrm>
            <a:off x="1295400" y="2133600"/>
            <a:ext cx="36195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p:txBody>
          <a:bodyPr/>
          <a:lstStyle/>
          <a:p>
            <a:r>
              <a:rPr lang="en-US" altLang="en-US" smtClean="0"/>
              <a:t>Distillation</a:t>
            </a:r>
            <a:endParaRPr lang="en-IN" altLang="en-US" smtClean="0"/>
          </a:p>
        </p:txBody>
      </p:sp>
      <p:sp>
        <p:nvSpPr>
          <p:cNvPr id="37891" name="Content Placeholder 2"/>
          <p:cNvSpPr>
            <a:spLocks noGrp="1" noChangeArrowheads="1"/>
          </p:cNvSpPr>
          <p:nvPr>
            <p:ph idx="1"/>
          </p:nvPr>
        </p:nvSpPr>
        <p:spPr>
          <a:xfrm>
            <a:off x="457200" y="1600200"/>
            <a:ext cx="2743200" cy="4114800"/>
          </a:xfrm>
        </p:spPr>
        <p:txBody>
          <a:bodyPr/>
          <a:lstStyle/>
          <a:p>
            <a:r>
              <a:rPr lang="en-US" altLang="en-US" sz="2600" smtClean="0"/>
              <a:t>Distillation uses differences in the boiling points of substances to separate a homogeneous mixture into its components.</a:t>
            </a:r>
          </a:p>
        </p:txBody>
      </p:sp>
      <p:pic>
        <p:nvPicPr>
          <p:cNvPr id="37892" name="Picture 3" descr="A diagram, in steps, shows the process of distillation in an apparatus that includes a boiling flask, a condenser, and a receiving flask. A glass flask containing salt water is placed over a burner. The top of the flask is closed and connected to a long glass tube, angled downward. The tube is the condenser around which cold water enters and exits. The condenser is connected to a receiving flask. Step 1. Boiling the solution vaporizes the water. Step 2. Water is condensed and then collected in the receiving flask. Step 3. After water has boiled away, pure sodium chloride remains in the flask that was boil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50" y="1695450"/>
            <a:ext cx="5068888"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p:txBody>
          <a:bodyPr/>
          <a:lstStyle/>
          <a:p>
            <a:r>
              <a:rPr lang="en-US" altLang="en-US" smtClean="0"/>
              <a:t>Chromatography</a:t>
            </a:r>
            <a:endParaRPr lang="en-IN" altLang="en-US" smtClean="0"/>
          </a:p>
        </p:txBody>
      </p:sp>
      <p:sp>
        <p:nvSpPr>
          <p:cNvPr id="38915" name="Content Placeholder 2"/>
          <p:cNvSpPr>
            <a:spLocks noGrp="1" noChangeArrowheads="1"/>
          </p:cNvSpPr>
          <p:nvPr>
            <p:ph idx="1"/>
          </p:nvPr>
        </p:nvSpPr>
        <p:spPr>
          <a:xfrm>
            <a:off x="457200" y="1600200"/>
            <a:ext cx="2667000" cy="4495800"/>
          </a:xfrm>
        </p:spPr>
        <p:txBody>
          <a:bodyPr/>
          <a:lstStyle/>
          <a:p>
            <a:r>
              <a:rPr lang="en-US" altLang="en-US" sz="2600" smtClean="0"/>
              <a:t>This technique separates substances on the basis of differences in the ability of substances to adhere to the solid surface, in this case, dyes to paper.</a:t>
            </a:r>
          </a:p>
        </p:txBody>
      </p:sp>
      <p:pic>
        <p:nvPicPr>
          <p:cNvPr id="38916" name="Picture 3" descr="A diagram shows the separation of a mixture using column chromatography. Stationary phase: 1. The mixture to be separated is dissolved in the solvent inside the chromatography column, a tall glass burette. 2. Solvent is added to the column throughout the process. 3. Components separate. The diagram shows bands of three different colors separated into layers at the top of the column. The bands separate widely into the column as solvent is added, so that one color remains at the top, one is in the middle, and one is near the bottom. 4. Each component is collected as it reaches the bottom of the column, and is released into a separate test tub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1714500"/>
            <a:ext cx="4852987"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A841FF84-ED2F-462D-A832-9FFBB7C67711}" type="slidenum">
              <a:rPr lang="en-US" altLang="en-US" sz="1400" smtClean="0"/>
              <a:pPr>
                <a:spcBef>
                  <a:spcPct val="0"/>
                </a:spcBef>
                <a:buSzTx/>
                <a:buFontTx/>
                <a:buNone/>
              </a:pPr>
              <a:t>26</a:t>
            </a:fld>
            <a:endParaRPr lang="en-US" altLang="en-US" sz="1400" smtClean="0"/>
          </a:p>
        </p:txBody>
      </p:sp>
      <p:sp>
        <p:nvSpPr>
          <p:cNvPr id="10244" name="Rectangle 2">
            <a:extLst>
              <a:ext uri="{FF2B5EF4-FFF2-40B4-BE49-F238E27FC236}">
                <a16:creationId xmlns:a16="http://schemas.microsoft.com/office/drawing/2014/main" xmlns="" id="{E6AB9955-0078-4898-99BE-3D21DE019F9D}"/>
              </a:ext>
            </a:extLst>
          </p:cNvPr>
          <p:cNvSpPr>
            <a:spLocks noGrp="1" noChangeArrowheads="1"/>
          </p:cNvSpPr>
          <p:nvPr>
            <p:ph type="title"/>
          </p:nvPr>
        </p:nvSpPr>
        <p:spPr>
          <a:xfrm>
            <a:off x="304800" y="381000"/>
            <a:ext cx="8534400" cy="1143000"/>
          </a:xfrm>
        </p:spPr>
        <p:txBody>
          <a:bodyPr/>
          <a:lstStyle/>
          <a:p>
            <a:pPr eaLnBrk="1" hangingPunct="1">
              <a:defRPr/>
            </a:pPr>
            <a:r>
              <a:rPr lang="en-US" altLang="en-US" dirty="0">
                <a:solidFill>
                  <a:schemeClr val="bg2">
                    <a:lumMod val="75000"/>
                  </a:schemeClr>
                </a:solidFill>
              </a:rPr>
              <a:t>Classifying Matter by Physical State</a:t>
            </a:r>
          </a:p>
        </p:txBody>
      </p:sp>
      <p:sp>
        <p:nvSpPr>
          <p:cNvPr id="39940" name="Rectangle 3"/>
          <p:cNvSpPr>
            <a:spLocks noGrp="1" noChangeArrowheads="1"/>
          </p:cNvSpPr>
          <p:nvPr>
            <p:ph type="body" idx="1"/>
          </p:nvPr>
        </p:nvSpPr>
        <p:spPr>
          <a:xfrm>
            <a:off x="304800" y="1439863"/>
            <a:ext cx="8534400" cy="1066800"/>
          </a:xfrm>
        </p:spPr>
        <p:txBody>
          <a:bodyPr/>
          <a:lstStyle/>
          <a:p>
            <a:pPr eaLnBrk="1" hangingPunct="1"/>
            <a:r>
              <a:rPr lang="en-US" altLang="en-US" smtClean="0"/>
              <a:t>matter can be classified as solid, liquid, or gas based on the characteristics it exhibits </a:t>
            </a:r>
          </a:p>
        </p:txBody>
      </p:sp>
      <p:graphicFrame>
        <p:nvGraphicFramePr>
          <p:cNvPr id="21508" name="Object 4">
            <a:hlinkClick r:id="" action="ppaction://ole?verb=0"/>
          </p:cNvPr>
          <p:cNvGraphicFramePr>
            <a:graphicFrameLocks/>
          </p:cNvGraphicFramePr>
          <p:nvPr/>
        </p:nvGraphicFramePr>
        <p:xfrm>
          <a:off x="436563" y="2613025"/>
          <a:ext cx="8226425" cy="2192338"/>
        </p:xfrm>
        <a:graphic>
          <a:graphicData uri="http://schemas.openxmlformats.org/presentationml/2006/ole">
            <mc:AlternateContent xmlns:mc="http://schemas.openxmlformats.org/markup-compatibility/2006">
              <mc:Choice xmlns:v="urn:schemas-microsoft-com:vml" Requires="v">
                <p:oleObj spid="_x0000_s39949" name="Document" r:id="rId4" imgW="8210670" imgH="2133763" progId="Word.Document.8">
                  <p:embed/>
                </p:oleObj>
              </mc:Choice>
              <mc:Fallback>
                <p:oleObj name="Document" r:id="rId4" imgW="8210670" imgH="2133763" progId="Word.Documen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3" y="2613025"/>
                        <a:ext cx="8226425"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Text Box 5"/>
          <p:cNvSpPr txBox="1">
            <a:spLocks noChangeArrowheads="1"/>
          </p:cNvSpPr>
          <p:nvPr/>
        </p:nvSpPr>
        <p:spPr bwMode="auto">
          <a:xfrm>
            <a:off x="762000" y="4805363"/>
            <a:ext cx="7272338"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700000"/>
              </a:spcBef>
              <a:buSzTx/>
            </a:pPr>
            <a:r>
              <a:rPr lang="en-US" altLang="en-US" sz="2800"/>
              <a:t> Fixed = keeps shape when placed in a container </a:t>
            </a:r>
          </a:p>
          <a:p>
            <a:pPr eaLnBrk="1" hangingPunct="1">
              <a:buSzTx/>
            </a:pPr>
            <a:r>
              <a:rPr lang="en-US" altLang="en-US" sz="2800"/>
              <a:t> Indefinite = takes the shape of the container</a:t>
            </a: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p:txBody>
          <a:bodyPr/>
          <a:lstStyle/>
          <a:p>
            <a:r>
              <a:rPr lang="en-US" altLang="en-US" smtClean="0">
                <a:solidFill>
                  <a:schemeClr val="bg2"/>
                </a:solidFill>
              </a:rPr>
              <a:t>States of Matter</a:t>
            </a:r>
            <a:endParaRPr lang="en-IN" altLang="en-US" smtClean="0">
              <a:solidFill>
                <a:schemeClr val="bg2"/>
              </a:solidFill>
            </a:endParaRPr>
          </a:p>
        </p:txBody>
      </p:sp>
      <p:sp>
        <p:nvSpPr>
          <p:cNvPr id="41987" name="Content Placeholder 2"/>
          <p:cNvSpPr>
            <a:spLocks noGrp="1" noChangeArrowheads="1"/>
          </p:cNvSpPr>
          <p:nvPr>
            <p:ph idx="1"/>
          </p:nvPr>
        </p:nvSpPr>
        <p:spPr>
          <a:xfrm>
            <a:off x="457200" y="1600200"/>
            <a:ext cx="3429000" cy="4114800"/>
          </a:xfrm>
        </p:spPr>
        <p:txBody>
          <a:bodyPr/>
          <a:lstStyle/>
          <a:p>
            <a:r>
              <a:rPr lang="en-US" altLang="en-US" sz="2600" smtClean="0"/>
              <a:t>The three states of matter are</a:t>
            </a:r>
          </a:p>
          <a:p>
            <a:pPr marL="914400" lvl="1" indent="-514350">
              <a:buFontTx/>
              <a:buAutoNum type="arabicParenR"/>
            </a:pPr>
            <a:r>
              <a:rPr lang="en-US" altLang="en-US" sz="2600" b="1" smtClean="0"/>
              <a:t>solid.</a:t>
            </a:r>
          </a:p>
          <a:p>
            <a:pPr marL="914400" lvl="1" indent="-514350">
              <a:buFontTx/>
              <a:buAutoNum type="arabicParenR"/>
            </a:pPr>
            <a:r>
              <a:rPr lang="en-US" altLang="en-US" sz="2600" b="1" smtClean="0"/>
              <a:t>liquid.</a:t>
            </a:r>
          </a:p>
          <a:p>
            <a:pPr marL="914400" lvl="1" indent="-514350">
              <a:buFontTx/>
              <a:buAutoNum type="arabicParenR"/>
            </a:pPr>
            <a:r>
              <a:rPr lang="en-US" altLang="en-US" sz="2600" b="1" smtClean="0"/>
              <a:t>gas.</a:t>
            </a:r>
          </a:p>
          <a:p>
            <a:r>
              <a:rPr lang="en-US" altLang="en-US" sz="2600" smtClean="0"/>
              <a:t>In this figure, those states are </a:t>
            </a:r>
            <a:r>
              <a:rPr lang="en-US" altLang="en-US" sz="2600" b="1" smtClean="0"/>
              <a:t>ice</a:t>
            </a:r>
            <a:r>
              <a:rPr lang="en-US" altLang="en-US" sz="2600" smtClean="0"/>
              <a:t>, </a:t>
            </a:r>
            <a:r>
              <a:rPr lang="en-US" altLang="en-US" sz="2600" b="1" smtClean="0"/>
              <a:t>liquid water</a:t>
            </a:r>
            <a:r>
              <a:rPr lang="en-US" altLang="en-US" sz="2600" smtClean="0"/>
              <a:t>, and </a:t>
            </a:r>
            <a:r>
              <a:rPr lang="en-US" altLang="en-US" sz="2600" b="1" smtClean="0"/>
              <a:t>water vapor</a:t>
            </a:r>
            <a:r>
              <a:rPr lang="en-US" altLang="en-US" sz="2600" smtClean="0"/>
              <a:t>.</a:t>
            </a:r>
          </a:p>
        </p:txBody>
      </p:sp>
      <p:pic>
        <p:nvPicPr>
          <p:cNvPr id="41988" name="Picture 3" descr="A diagram shows the electrolysis, splitting, of water into oxygen and hydrogen gasses. A photograph shows inverted test tubes in a beaker of water, connected to a battery. Water, H 2 O, is split into oxygen gas, O 2, in one test tube and hydrogen gas, H 2, in the other, causing both tubes to bubble. There is about twice the volume of hydrogen gas as compared to oxygen ga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0088" y="1717675"/>
            <a:ext cx="40243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83795F7B-5138-46AB-BC5F-54A9F1D4B3CC}" type="slidenum">
              <a:rPr lang="en-US" altLang="en-US" sz="1400" smtClean="0"/>
              <a:pPr>
                <a:spcBef>
                  <a:spcPct val="0"/>
                </a:spcBef>
                <a:buSzTx/>
                <a:buFontTx/>
                <a:buNone/>
              </a:pPr>
              <a:t>28</a:t>
            </a:fld>
            <a:endParaRPr lang="en-US" altLang="en-US" sz="1400" smtClean="0"/>
          </a:p>
        </p:txBody>
      </p:sp>
      <p:sp>
        <p:nvSpPr>
          <p:cNvPr id="11268" name="Rectangle 2">
            <a:extLst>
              <a:ext uri="{FF2B5EF4-FFF2-40B4-BE49-F238E27FC236}">
                <a16:creationId xmlns:a16="http://schemas.microsoft.com/office/drawing/2014/main" xmlns="" id="{AC2D07F8-CE25-4568-8BAA-91F54C5DDE2F}"/>
              </a:ext>
            </a:extLst>
          </p:cNvPr>
          <p:cNvSpPr>
            <a:spLocks noGrp="1" noChangeArrowheads="1"/>
          </p:cNvSpPr>
          <p:nvPr>
            <p:ph type="title"/>
          </p:nvPr>
        </p:nvSpPr>
        <p:spPr/>
        <p:txBody>
          <a:bodyPr/>
          <a:lstStyle/>
          <a:p>
            <a:pPr eaLnBrk="1" hangingPunct="1">
              <a:defRPr/>
            </a:pPr>
            <a:r>
              <a:rPr lang="en-US" altLang="en-US" dirty="0">
                <a:solidFill>
                  <a:schemeClr val="bg2">
                    <a:lumMod val="75000"/>
                  </a:schemeClr>
                </a:solidFill>
              </a:rPr>
              <a:t>Solids</a:t>
            </a:r>
          </a:p>
        </p:txBody>
      </p:sp>
      <p:sp>
        <p:nvSpPr>
          <p:cNvPr id="22531" name="Rectangle 3"/>
          <p:cNvSpPr>
            <a:spLocks noGrp="1" noChangeArrowheads="1"/>
          </p:cNvSpPr>
          <p:nvPr>
            <p:ph type="body" idx="1"/>
          </p:nvPr>
        </p:nvSpPr>
        <p:spPr>
          <a:xfrm>
            <a:off x="304800" y="1524000"/>
            <a:ext cx="6324600" cy="4724400"/>
          </a:xfrm>
        </p:spPr>
        <p:txBody>
          <a:bodyPr/>
          <a:lstStyle/>
          <a:p>
            <a:pPr eaLnBrk="1" hangingPunct="1"/>
            <a:r>
              <a:rPr lang="en-US" altLang="en-US" sz="2800" smtClean="0"/>
              <a:t>the particles in a solid are packed close together and are fixed in position</a:t>
            </a:r>
          </a:p>
          <a:p>
            <a:pPr lvl="1" eaLnBrk="1" hangingPunct="1"/>
            <a:r>
              <a:rPr lang="en-US" altLang="en-US" sz="2400" smtClean="0"/>
              <a:t>though they may vibrate</a:t>
            </a:r>
          </a:p>
          <a:p>
            <a:pPr eaLnBrk="1" hangingPunct="1"/>
            <a:r>
              <a:rPr lang="en-US" altLang="en-US" sz="2800" smtClean="0"/>
              <a:t>the close packing of the particles results in solids being incompressible</a:t>
            </a:r>
          </a:p>
          <a:p>
            <a:pPr eaLnBrk="1" hangingPunct="1"/>
            <a:r>
              <a:rPr lang="en-US" altLang="en-US" sz="2800" smtClean="0"/>
              <a:t>the inability of the particles to move around results in solids retaining their shape and volume when placed in a new container, and prevents the particles from flowing</a:t>
            </a:r>
          </a:p>
        </p:txBody>
      </p:sp>
      <p:pic>
        <p:nvPicPr>
          <p:cNvPr id="43013" name="Picture 5" descr="01_02-01UN_1"/>
          <p:cNvPicPr>
            <a:picLocks noChangeAspect="1" noChangeArrowheads="1"/>
          </p:cNvPicPr>
          <p:nvPr/>
        </p:nvPicPr>
        <p:blipFill>
          <a:blip r:embed="rId3">
            <a:extLst>
              <a:ext uri="{28A0092B-C50C-407E-A947-70E740481C1C}">
                <a14:useLocalDpi xmlns:a14="http://schemas.microsoft.com/office/drawing/2010/main" val="0"/>
              </a:ext>
            </a:extLst>
          </a:blip>
          <a:srcRect r="70644" b="5000"/>
          <a:stretch>
            <a:fillRect/>
          </a:stretch>
        </p:blipFill>
        <p:spPr bwMode="auto">
          <a:xfrm>
            <a:off x="6635750" y="223838"/>
            <a:ext cx="22288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F59D3F00-2901-46A3-B259-9CCDC2DEBF64}" type="slidenum">
              <a:rPr lang="en-US" altLang="en-US" sz="1400" smtClean="0"/>
              <a:pPr>
                <a:spcBef>
                  <a:spcPct val="0"/>
                </a:spcBef>
                <a:buSzTx/>
                <a:buFontTx/>
                <a:buNone/>
              </a:pPr>
              <a:t>29</a:t>
            </a:fld>
            <a:endParaRPr lang="en-US" altLang="en-US" sz="1400" smtClean="0"/>
          </a:p>
        </p:txBody>
      </p:sp>
      <p:sp>
        <p:nvSpPr>
          <p:cNvPr id="12292" name="Rectangle 2">
            <a:extLst>
              <a:ext uri="{FF2B5EF4-FFF2-40B4-BE49-F238E27FC236}">
                <a16:creationId xmlns:a16="http://schemas.microsoft.com/office/drawing/2014/main" xmlns="" id="{2FEDA3C3-2F15-4D39-81D7-58F4633C553F}"/>
              </a:ext>
            </a:extLst>
          </p:cNvPr>
          <p:cNvSpPr>
            <a:spLocks noGrp="1" noChangeArrowheads="1"/>
          </p:cNvSpPr>
          <p:nvPr>
            <p:ph type="title"/>
          </p:nvPr>
        </p:nvSpPr>
        <p:spPr>
          <a:xfrm>
            <a:off x="304800" y="609600"/>
            <a:ext cx="6019800" cy="1143000"/>
          </a:xfrm>
        </p:spPr>
        <p:txBody>
          <a:bodyPr/>
          <a:lstStyle/>
          <a:p>
            <a:pPr eaLnBrk="1" hangingPunct="1">
              <a:defRPr/>
            </a:pPr>
            <a:r>
              <a:rPr lang="en-US" altLang="en-US" dirty="0">
                <a:solidFill>
                  <a:schemeClr val="bg2">
                    <a:lumMod val="75000"/>
                  </a:schemeClr>
                </a:solidFill>
              </a:rPr>
              <a:t>Crystalline Solids</a:t>
            </a:r>
          </a:p>
        </p:txBody>
      </p:sp>
      <p:sp>
        <p:nvSpPr>
          <p:cNvPr id="23555" name="Rectangle 3"/>
          <p:cNvSpPr>
            <a:spLocks noGrp="1" noChangeArrowheads="1"/>
          </p:cNvSpPr>
          <p:nvPr>
            <p:ph type="body" idx="1"/>
          </p:nvPr>
        </p:nvSpPr>
        <p:spPr>
          <a:xfrm>
            <a:off x="228600" y="1524000"/>
            <a:ext cx="5181600" cy="4724400"/>
          </a:xfrm>
        </p:spPr>
        <p:txBody>
          <a:bodyPr/>
          <a:lstStyle/>
          <a:p>
            <a:pPr eaLnBrk="1" hangingPunct="1"/>
            <a:r>
              <a:rPr lang="en-US" altLang="en-US" smtClean="0"/>
              <a:t>some solids have their particles arranged in an orderly geometric pattern – we call these </a:t>
            </a:r>
            <a:r>
              <a:rPr lang="en-US" altLang="en-US" b="1" smtClean="0">
                <a:solidFill>
                  <a:schemeClr val="hlink"/>
                </a:solidFill>
              </a:rPr>
              <a:t>crystalline solids</a:t>
            </a:r>
          </a:p>
          <a:p>
            <a:pPr lvl="1" eaLnBrk="1" hangingPunct="1"/>
            <a:r>
              <a:rPr lang="en-US" altLang="en-US" smtClean="0"/>
              <a:t>salt and diamonds</a:t>
            </a:r>
          </a:p>
        </p:txBody>
      </p:sp>
      <p:pic>
        <p:nvPicPr>
          <p:cNvPr id="45061" name="Picture 5" descr="01_03"/>
          <p:cNvPicPr>
            <a:picLocks noChangeAspect="1" noChangeArrowheads="1"/>
          </p:cNvPicPr>
          <p:nvPr/>
        </p:nvPicPr>
        <p:blipFill>
          <a:blip r:embed="rId3">
            <a:extLst>
              <a:ext uri="{28A0092B-C50C-407E-A947-70E740481C1C}">
                <a14:useLocalDpi xmlns:a14="http://schemas.microsoft.com/office/drawing/2010/main" val="0"/>
              </a:ext>
            </a:extLst>
          </a:blip>
          <a:srcRect r="54170" b="5000"/>
          <a:stretch>
            <a:fillRect/>
          </a:stretch>
        </p:blipFill>
        <p:spPr bwMode="auto">
          <a:xfrm>
            <a:off x="6172200" y="609600"/>
            <a:ext cx="26098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7696200" cy="1676400"/>
          </a:xfrm>
          <a:solidFill>
            <a:srgbClr val="92D050">
              <a:alpha val="34000"/>
            </a:srgbClr>
          </a:solidFill>
          <a:ln/>
        </p:spPr>
        <p:txBody>
          <a:bodyPr/>
          <a:lstStyle/>
          <a:p>
            <a:r>
              <a:rPr lang="en-US" altLang="en-US" dirty="0">
                <a:solidFill>
                  <a:schemeClr val="tx1"/>
                </a:solidFill>
                <a:effectLst>
                  <a:outerShdw blurRad="38100" dist="38100" dir="2700000" algn="tl">
                    <a:srgbClr val="C0C0C0"/>
                  </a:outerShdw>
                </a:effectLst>
              </a:rPr>
              <a:t>SCIENTIFIC METHOD</a:t>
            </a:r>
            <a:endParaRPr lang="en-US" altLang="en-US" dirty="0">
              <a:solidFill>
                <a:schemeClr val="tx1"/>
              </a:solidFill>
            </a:endParaRPr>
          </a:p>
        </p:txBody>
      </p:sp>
      <p:sp>
        <p:nvSpPr>
          <p:cNvPr id="4099" name="Rectangle 3"/>
          <p:cNvSpPr>
            <a:spLocks noGrp="1" noChangeArrowheads="1"/>
          </p:cNvSpPr>
          <p:nvPr>
            <p:ph type="subTitle" idx="1"/>
          </p:nvPr>
        </p:nvSpPr>
        <p:spPr>
          <a:xfrm>
            <a:off x="228600" y="1724186"/>
            <a:ext cx="8915400" cy="5133814"/>
          </a:xfrm>
          <a:noFill/>
          <a:ln/>
        </p:spPr>
        <p:txBody>
          <a:bodyPr/>
          <a:lstStyle/>
          <a:p>
            <a:pPr algn="l"/>
            <a:r>
              <a:rPr lang="en-US" altLang="en-US" sz="2400" b="1" dirty="0">
                <a:effectLst>
                  <a:outerShdw blurRad="38100" dist="38100" dir="2700000" algn="tl">
                    <a:srgbClr val="C0C0C0"/>
                  </a:outerShdw>
                </a:effectLst>
              </a:rPr>
              <a:t>1.   </a:t>
            </a:r>
            <a:r>
              <a:rPr lang="en-US" altLang="en-US" sz="2400" b="1" dirty="0">
                <a:solidFill>
                  <a:srgbClr val="FF0000"/>
                </a:solidFill>
                <a:effectLst>
                  <a:outerShdw blurRad="38100" dist="38100" dir="2700000" algn="tl">
                    <a:srgbClr val="C0C0C0"/>
                  </a:outerShdw>
                </a:effectLst>
              </a:rPr>
              <a:t>FACT :   </a:t>
            </a:r>
            <a:r>
              <a:rPr lang="en-US" altLang="en-US" sz="2400" b="1" dirty="0">
                <a:effectLst>
                  <a:outerShdw blurRad="38100" dist="38100" dir="2700000" algn="tl">
                    <a:srgbClr val="C0C0C0"/>
                  </a:outerShdw>
                </a:effectLst>
              </a:rPr>
              <a:t>An observable event;  indisputable evidence which does not explain but simply is.</a:t>
            </a:r>
          </a:p>
          <a:p>
            <a:pPr algn="l"/>
            <a:endParaRPr lang="en-US" altLang="en-US" sz="800" b="1" dirty="0">
              <a:effectLst>
                <a:outerShdw blurRad="38100" dist="38100" dir="2700000" algn="tl">
                  <a:srgbClr val="C0C0C0"/>
                </a:outerShdw>
              </a:effectLst>
            </a:endParaRPr>
          </a:p>
          <a:p>
            <a:pPr algn="l"/>
            <a:r>
              <a:rPr lang="en-US" altLang="en-US" sz="2400" b="1" dirty="0">
                <a:effectLst>
                  <a:outerShdw blurRad="38100" dist="38100" dir="2700000" algn="tl">
                    <a:srgbClr val="C0C0C0"/>
                  </a:outerShdw>
                </a:effectLst>
              </a:rPr>
              <a:t>2.   </a:t>
            </a:r>
            <a:r>
              <a:rPr lang="en-US" altLang="en-US" sz="2400" b="1" dirty="0">
                <a:solidFill>
                  <a:srgbClr val="FF0000"/>
                </a:solidFill>
                <a:effectLst>
                  <a:outerShdw blurRad="38100" dist="38100" dir="2700000" algn="tl">
                    <a:srgbClr val="C0C0C0"/>
                  </a:outerShdw>
                </a:effectLst>
              </a:rPr>
              <a:t>HYPOTHESIS:   </a:t>
            </a:r>
            <a:r>
              <a:rPr lang="en-US" altLang="en-US" sz="2400" b="1" dirty="0">
                <a:effectLst>
                  <a:outerShdw blurRad="38100" dist="38100" dir="2700000" algn="tl">
                    <a:srgbClr val="C0C0C0"/>
                  </a:outerShdw>
                </a:effectLst>
              </a:rPr>
              <a:t>A guess to try to explain an observation.</a:t>
            </a:r>
          </a:p>
          <a:p>
            <a:pPr algn="l"/>
            <a:endParaRPr lang="en-US" altLang="en-US" sz="800" b="1" dirty="0">
              <a:effectLst>
                <a:outerShdw blurRad="38100" dist="38100" dir="2700000" algn="tl">
                  <a:srgbClr val="C0C0C0"/>
                </a:outerShdw>
              </a:effectLst>
            </a:endParaRPr>
          </a:p>
          <a:p>
            <a:pPr algn="l"/>
            <a:r>
              <a:rPr lang="en-US" altLang="en-US" sz="2400" b="1" dirty="0">
                <a:effectLst>
                  <a:outerShdw blurRad="38100" dist="38100" dir="2700000" algn="tl">
                    <a:srgbClr val="C0C0C0"/>
                  </a:outerShdw>
                </a:effectLst>
              </a:rPr>
              <a:t>3</a:t>
            </a:r>
            <a:r>
              <a:rPr lang="en-US" altLang="en-US" sz="2400" b="1" dirty="0">
                <a:solidFill>
                  <a:srgbClr val="FF0000"/>
                </a:solidFill>
                <a:effectLst>
                  <a:outerShdw blurRad="38100" dist="38100" dir="2700000" algn="tl">
                    <a:srgbClr val="C0C0C0"/>
                  </a:outerShdw>
                </a:effectLst>
              </a:rPr>
              <a:t>.   EXPERIMENT:   </a:t>
            </a:r>
            <a:r>
              <a:rPr lang="en-US" altLang="en-US" sz="2400" b="1" dirty="0">
                <a:effectLst>
                  <a:outerShdw blurRad="38100" dist="38100" dir="2700000" algn="tl">
                    <a:srgbClr val="C0C0C0"/>
                  </a:outerShdw>
                </a:effectLst>
              </a:rPr>
              <a:t>A systematic exploration of an observation or concept.</a:t>
            </a:r>
          </a:p>
          <a:p>
            <a:pPr algn="l"/>
            <a:endParaRPr lang="en-US" altLang="en-US" sz="800" b="1" dirty="0">
              <a:effectLst>
                <a:outerShdw blurRad="38100" dist="38100" dir="2700000" algn="tl">
                  <a:srgbClr val="C0C0C0"/>
                </a:outerShdw>
              </a:effectLst>
            </a:endParaRPr>
          </a:p>
          <a:p>
            <a:pPr algn="l"/>
            <a:r>
              <a:rPr lang="en-US" altLang="en-US" sz="2400" b="1" dirty="0">
                <a:effectLst>
                  <a:outerShdw blurRad="38100" dist="38100" dir="2700000" algn="tl">
                    <a:srgbClr val="C0C0C0"/>
                  </a:outerShdw>
                </a:effectLst>
              </a:rPr>
              <a:t>4.   </a:t>
            </a:r>
            <a:r>
              <a:rPr lang="en-US" altLang="en-US" sz="2400" b="1" dirty="0">
                <a:solidFill>
                  <a:srgbClr val="FF0000"/>
                </a:solidFill>
                <a:effectLst>
                  <a:outerShdw blurRad="38100" dist="38100" dir="2700000" algn="tl">
                    <a:srgbClr val="C0C0C0"/>
                  </a:outerShdw>
                </a:effectLst>
              </a:rPr>
              <a:t>THEORY:   </a:t>
            </a:r>
            <a:r>
              <a:rPr lang="en-US" altLang="en-US" sz="2400" b="1" dirty="0">
                <a:effectLst>
                  <a:outerShdw blurRad="38100" dist="38100" dir="2700000" algn="tl">
                    <a:srgbClr val="C0C0C0"/>
                  </a:outerShdw>
                </a:effectLst>
              </a:rPr>
              <a:t>An explanation of the facts;  it can be proven by experiment and it confirms an hypothesis.</a:t>
            </a:r>
          </a:p>
          <a:p>
            <a:pPr algn="l"/>
            <a:endParaRPr lang="en-US" altLang="en-US" sz="800" b="1" dirty="0">
              <a:effectLst>
                <a:outerShdw blurRad="38100" dist="38100" dir="2700000" algn="tl">
                  <a:srgbClr val="C0C0C0"/>
                </a:outerShdw>
              </a:effectLst>
            </a:endParaRPr>
          </a:p>
          <a:p>
            <a:pPr algn="l"/>
            <a:r>
              <a:rPr lang="en-US" altLang="en-US" sz="2400" b="1" dirty="0">
                <a:effectLst>
                  <a:outerShdw blurRad="38100" dist="38100" dir="2700000" algn="tl">
                    <a:srgbClr val="C0C0C0"/>
                  </a:outerShdw>
                </a:effectLst>
              </a:rPr>
              <a:t>5</a:t>
            </a:r>
            <a:r>
              <a:rPr lang="en-US" altLang="en-US" sz="2400" b="1" dirty="0">
                <a:solidFill>
                  <a:srgbClr val="FF0000"/>
                </a:solidFill>
                <a:effectLst>
                  <a:outerShdw blurRad="38100" dist="38100" dir="2700000" algn="tl">
                    <a:srgbClr val="C0C0C0"/>
                  </a:outerShdw>
                </a:effectLst>
              </a:rPr>
              <a:t>.   LAW:   </a:t>
            </a:r>
            <a:r>
              <a:rPr lang="en-US" altLang="en-US" sz="2400" b="1" dirty="0">
                <a:effectLst>
                  <a:outerShdw blurRad="38100" dist="38100" dir="2700000" algn="tl">
                    <a:srgbClr val="C0C0C0"/>
                  </a:outerShdw>
                </a:effectLst>
              </a:rPr>
              <a:t>A theory which has undergone rigorous experimentation and no contradiction can be found.</a:t>
            </a:r>
          </a:p>
          <a:p>
            <a:pPr algn="l"/>
            <a:endParaRPr lang="en-US" altLang="en-US" sz="1600" b="1" dirty="0" smtClean="0">
              <a:effectLst>
                <a:outerShdw blurRad="38100" dist="38100" dir="2700000" algn="tl">
                  <a:srgbClr val="C0C0C0"/>
                </a:outerShdw>
              </a:effectLst>
            </a:endParaRPr>
          </a:p>
          <a:p>
            <a:pPr algn="l"/>
            <a:r>
              <a:rPr lang="en-US" altLang="en-US" sz="1600" b="1" dirty="0" smtClean="0">
                <a:effectLst>
                  <a:outerShdw blurRad="38100" dist="38100" dir="2700000" algn="tl">
                    <a:srgbClr val="C0C0C0"/>
                  </a:outerShdw>
                </a:effectLst>
              </a:rPr>
              <a:t>Note</a:t>
            </a:r>
            <a:r>
              <a:rPr lang="en-US" altLang="en-US" sz="1600" b="1" dirty="0">
                <a:effectLst>
                  <a:outerShdw blurRad="38100" dist="38100" dir="2700000" algn="tl">
                    <a:srgbClr val="C0C0C0"/>
                  </a:outerShdw>
                </a:effectLst>
              </a:rPr>
              <a:t>:	 </a:t>
            </a:r>
            <a:r>
              <a:rPr lang="en-US" altLang="en-US" sz="1600" b="1" dirty="0">
                <a:solidFill>
                  <a:srgbClr val="FF0000"/>
                </a:solidFill>
                <a:effectLst>
                  <a:outerShdw blurRad="38100" dist="38100" dir="2700000" algn="tl">
                    <a:srgbClr val="C0C0C0"/>
                  </a:outerShdw>
                </a:effectLst>
              </a:rPr>
              <a:t>MODEL:   </a:t>
            </a:r>
            <a:r>
              <a:rPr lang="en-US" altLang="en-US" sz="1600" b="1" dirty="0">
                <a:effectLst>
                  <a:outerShdw blurRad="38100" dist="38100" dir="2700000" algn="tl">
                    <a:srgbClr val="C0C0C0"/>
                  </a:outerShdw>
                </a:effectLst>
              </a:rPr>
              <a:t>A visual or mathematical device or method used to demonstrate a theory or concept.</a:t>
            </a:r>
            <a:endParaRPr lang="en-US" altLang="en-US" dirty="0"/>
          </a:p>
        </p:txBody>
      </p:sp>
      <p:graphicFrame>
        <p:nvGraphicFramePr>
          <p:cNvPr id="4101" name="Object 5"/>
          <p:cNvGraphicFramePr>
            <a:graphicFrameLocks noChangeAspect="1"/>
          </p:cNvGraphicFramePr>
          <p:nvPr/>
        </p:nvGraphicFramePr>
        <p:xfrm>
          <a:off x="7123113" y="0"/>
          <a:ext cx="2020887" cy="1752600"/>
        </p:xfrm>
        <a:graphic>
          <a:graphicData uri="http://schemas.openxmlformats.org/presentationml/2006/ole">
            <mc:AlternateContent xmlns:mc="http://schemas.openxmlformats.org/markup-compatibility/2006">
              <mc:Choice xmlns:v="urn:schemas-microsoft-com:vml" Requires="v">
                <p:oleObj spid="_x0000_s114694" name="Clip" r:id="rId3" imgW="1792440" imgH="2138040" progId="MS_ClipArt_Gallery.2">
                  <p:embed/>
                </p:oleObj>
              </mc:Choice>
              <mc:Fallback>
                <p:oleObj name="Clip" r:id="rId3" imgW="1792440" imgH="2138040" progId="MS_ClipArt_Gallery.2">
                  <p:embed/>
                  <p:pic>
                    <p:nvPicPr>
                      <p:cNvPr id="410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113" y="0"/>
                        <a:ext cx="2020887"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0745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2D605E2-5CBD-4143-868F-B185C16CFFC0}" type="slidenum">
              <a:rPr lang="en-US" altLang="en-US" sz="1400" smtClean="0"/>
              <a:pPr>
                <a:spcBef>
                  <a:spcPct val="0"/>
                </a:spcBef>
                <a:buSzTx/>
                <a:buFontTx/>
                <a:buNone/>
              </a:pPr>
              <a:t>30</a:t>
            </a:fld>
            <a:endParaRPr lang="en-US" altLang="en-US" sz="1400" smtClean="0"/>
          </a:p>
        </p:txBody>
      </p:sp>
      <p:pic>
        <p:nvPicPr>
          <p:cNvPr id="47107" name="Picture 5" descr="01_03_1"/>
          <p:cNvPicPr>
            <a:picLocks noChangeAspect="1" noChangeArrowheads="1"/>
          </p:cNvPicPr>
          <p:nvPr/>
        </p:nvPicPr>
        <p:blipFill>
          <a:blip r:embed="rId3">
            <a:extLst>
              <a:ext uri="{28A0092B-C50C-407E-A947-70E740481C1C}">
                <a14:useLocalDpi xmlns:a14="http://schemas.microsoft.com/office/drawing/2010/main" val="0"/>
              </a:ext>
            </a:extLst>
          </a:blip>
          <a:srcRect l="53128" b="5000"/>
          <a:stretch>
            <a:fillRect/>
          </a:stretch>
        </p:blipFill>
        <p:spPr bwMode="auto">
          <a:xfrm>
            <a:off x="5486400" y="457200"/>
            <a:ext cx="2921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a:extLst>
              <a:ext uri="{FF2B5EF4-FFF2-40B4-BE49-F238E27FC236}">
                <a16:creationId xmlns:a16="http://schemas.microsoft.com/office/drawing/2014/main" xmlns="" id="{06A1A122-6FE8-4E93-9F08-4B422A75F169}"/>
              </a:ext>
            </a:extLst>
          </p:cNvPr>
          <p:cNvSpPr>
            <a:spLocks noGrp="1" noChangeArrowheads="1"/>
          </p:cNvSpPr>
          <p:nvPr>
            <p:ph type="title"/>
          </p:nvPr>
        </p:nvSpPr>
        <p:spPr>
          <a:xfrm>
            <a:off x="228600" y="304800"/>
            <a:ext cx="6019800" cy="1143000"/>
          </a:xfrm>
        </p:spPr>
        <p:txBody>
          <a:bodyPr/>
          <a:lstStyle/>
          <a:p>
            <a:pPr eaLnBrk="1" hangingPunct="1">
              <a:defRPr/>
            </a:pPr>
            <a:r>
              <a:rPr lang="en-US" altLang="en-US" dirty="0">
                <a:solidFill>
                  <a:schemeClr val="bg2">
                    <a:lumMod val="75000"/>
                  </a:schemeClr>
                </a:solidFill>
              </a:rPr>
              <a:t>Amorphous Solids</a:t>
            </a:r>
          </a:p>
        </p:txBody>
      </p:sp>
      <p:sp>
        <p:nvSpPr>
          <p:cNvPr id="133123" name="Rectangle 3"/>
          <p:cNvSpPr>
            <a:spLocks noGrp="1" noChangeArrowheads="1"/>
          </p:cNvSpPr>
          <p:nvPr>
            <p:ph type="body" idx="1"/>
          </p:nvPr>
        </p:nvSpPr>
        <p:spPr>
          <a:xfrm>
            <a:off x="228600" y="1524000"/>
            <a:ext cx="5181600" cy="4724400"/>
          </a:xfrm>
        </p:spPr>
        <p:txBody>
          <a:bodyPr/>
          <a:lstStyle/>
          <a:p>
            <a:pPr eaLnBrk="1" hangingPunct="1"/>
            <a:r>
              <a:rPr lang="en-US" altLang="en-US" smtClean="0"/>
              <a:t>some solids have their particles randomly distributed without any long-range pattern – we call these </a:t>
            </a:r>
            <a:r>
              <a:rPr lang="en-US" altLang="en-US" b="1" smtClean="0">
                <a:solidFill>
                  <a:schemeClr val="hlink"/>
                </a:solidFill>
              </a:rPr>
              <a:t>amorphous solids</a:t>
            </a:r>
          </a:p>
          <a:p>
            <a:pPr lvl="1" eaLnBrk="1" hangingPunct="1"/>
            <a:r>
              <a:rPr lang="en-US" altLang="en-US" smtClean="0"/>
              <a:t>plastic</a:t>
            </a:r>
          </a:p>
          <a:p>
            <a:pPr lvl="1" eaLnBrk="1" hangingPunct="1"/>
            <a:r>
              <a:rPr lang="en-US" altLang="en-US" smtClean="0"/>
              <a:t>glass</a:t>
            </a:r>
          </a:p>
          <a:p>
            <a:pPr lvl="1" eaLnBrk="1" hangingPunct="1"/>
            <a:r>
              <a:rPr lang="en-US" altLang="en-US" smtClean="0"/>
              <a:t>charcoal</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2FD9E1E-A2FD-4DBC-8188-3916CF3A0794}" type="slidenum">
              <a:rPr lang="en-US" altLang="en-US" sz="1400" smtClean="0"/>
              <a:pPr>
                <a:spcBef>
                  <a:spcPct val="0"/>
                </a:spcBef>
                <a:buSzTx/>
                <a:buFontTx/>
                <a:buNone/>
              </a:pPr>
              <a:t>31</a:t>
            </a:fld>
            <a:endParaRPr lang="en-US" altLang="en-US" sz="1400" smtClean="0"/>
          </a:p>
        </p:txBody>
      </p:sp>
      <p:sp>
        <p:nvSpPr>
          <p:cNvPr id="14340" name="Rectangle 2">
            <a:extLst>
              <a:ext uri="{FF2B5EF4-FFF2-40B4-BE49-F238E27FC236}">
                <a16:creationId xmlns:a16="http://schemas.microsoft.com/office/drawing/2014/main" xmlns="" id="{F02922C4-C34B-48A7-9163-7F92431CE3B2}"/>
              </a:ext>
            </a:extLst>
          </p:cNvPr>
          <p:cNvSpPr>
            <a:spLocks noGrp="1" noChangeArrowheads="1"/>
          </p:cNvSpPr>
          <p:nvPr>
            <p:ph type="title"/>
          </p:nvPr>
        </p:nvSpPr>
        <p:spPr>
          <a:xfrm>
            <a:off x="304800" y="304800"/>
            <a:ext cx="7620000" cy="1143000"/>
          </a:xfrm>
        </p:spPr>
        <p:txBody>
          <a:bodyPr/>
          <a:lstStyle/>
          <a:p>
            <a:pPr eaLnBrk="1" hangingPunct="1">
              <a:defRPr/>
            </a:pPr>
            <a:r>
              <a:rPr lang="en-US" altLang="en-US" dirty="0">
                <a:solidFill>
                  <a:schemeClr val="bg2">
                    <a:lumMod val="75000"/>
                  </a:schemeClr>
                </a:solidFill>
              </a:rPr>
              <a:t>Liquids</a:t>
            </a:r>
          </a:p>
        </p:txBody>
      </p:sp>
      <p:sp>
        <p:nvSpPr>
          <p:cNvPr id="24579" name="Rectangle 3"/>
          <p:cNvSpPr>
            <a:spLocks noGrp="1" noChangeArrowheads="1"/>
          </p:cNvSpPr>
          <p:nvPr>
            <p:ph type="body" idx="1"/>
          </p:nvPr>
        </p:nvSpPr>
        <p:spPr>
          <a:xfrm>
            <a:off x="381000" y="1295400"/>
            <a:ext cx="5867400" cy="5029200"/>
          </a:xfrm>
        </p:spPr>
        <p:txBody>
          <a:bodyPr/>
          <a:lstStyle/>
          <a:p>
            <a:pPr eaLnBrk="1" hangingPunct="1"/>
            <a:r>
              <a:rPr lang="en-US" altLang="en-US" sz="2800" smtClean="0"/>
              <a:t>the particles in a liquid are closely packed, but they have some ability to move around </a:t>
            </a:r>
          </a:p>
          <a:p>
            <a:pPr eaLnBrk="1" hangingPunct="1"/>
            <a:r>
              <a:rPr lang="en-US" altLang="en-US" sz="2800" smtClean="0"/>
              <a:t>the close packing results in liquids being incompressible</a:t>
            </a:r>
          </a:p>
          <a:p>
            <a:pPr eaLnBrk="1" hangingPunct="1"/>
            <a:r>
              <a:rPr lang="en-US" altLang="en-US" sz="2800" smtClean="0"/>
              <a:t>but the ability of the particles to move allows liquids to take the shape of their container and to flow – however, they don’t have enough freedom to escape and expand to fill the container</a:t>
            </a:r>
          </a:p>
        </p:txBody>
      </p:sp>
      <p:pic>
        <p:nvPicPr>
          <p:cNvPr id="49157" name="Picture 4" descr="01_02-01UN_1"/>
          <p:cNvPicPr>
            <a:picLocks noChangeAspect="1" noChangeArrowheads="1"/>
          </p:cNvPicPr>
          <p:nvPr/>
        </p:nvPicPr>
        <p:blipFill>
          <a:blip r:embed="rId3">
            <a:extLst>
              <a:ext uri="{28A0092B-C50C-407E-A947-70E740481C1C}">
                <a14:useLocalDpi xmlns:a14="http://schemas.microsoft.com/office/drawing/2010/main" val="0"/>
              </a:ext>
            </a:extLst>
          </a:blip>
          <a:srcRect l="34741" r="35640" b="5000"/>
          <a:stretch>
            <a:fillRect/>
          </a:stretch>
        </p:blipFill>
        <p:spPr bwMode="auto">
          <a:xfrm>
            <a:off x="6557963" y="161925"/>
            <a:ext cx="22510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579D38C-3B64-4B9A-BE73-5EC0CF18304C}" type="slidenum">
              <a:rPr lang="en-US" altLang="en-US" sz="1400" smtClean="0"/>
              <a:pPr>
                <a:spcBef>
                  <a:spcPct val="0"/>
                </a:spcBef>
                <a:buSzTx/>
                <a:buFontTx/>
                <a:buNone/>
              </a:pPr>
              <a:t>32</a:t>
            </a:fld>
            <a:endParaRPr lang="en-US" altLang="en-US" sz="1400" smtClean="0"/>
          </a:p>
        </p:txBody>
      </p:sp>
      <p:sp>
        <p:nvSpPr>
          <p:cNvPr id="15364" name="Rectangle 2">
            <a:extLst>
              <a:ext uri="{FF2B5EF4-FFF2-40B4-BE49-F238E27FC236}">
                <a16:creationId xmlns:a16="http://schemas.microsoft.com/office/drawing/2014/main" xmlns="" id="{36B2C3F2-5E01-4A50-966A-706A0C71BA4C}"/>
              </a:ext>
            </a:extLst>
          </p:cNvPr>
          <p:cNvSpPr>
            <a:spLocks noGrp="1" noChangeArrowheads="1"/>
          </p:cNvSpPr>
          <p:nvPr>
            <p:ph type="title"/>
          </p:nvPr>
        </p:nvSpPr>
        <p:spPr>
          <a:xfrm>
            <a:off x="304800" y="304800"/>
            <a:ext cx="6553200" cy="1143000"/>
          </a:xfrm>
        </p:spPr>
        <p:txBody>
          <a:bodyPr/>
          <a:lstStyle/>
          <a:p>
            <a:pPr eaLnBrk="1" hangingPunct="1">
              <a:defRPr/>
            </a:pPr>
            <a:r>
              <a:rPr lang="en-US" altLang="en-US" dirty="0">
                <a:solidFill>
                  <a:schemeClr val="bg2">
                    <a:lumMod val="75000"/>
                  </a:schemeClr>
                </a:solidFill>
              </a:rPr>
              <a:t>Gases</a:t>
            </a:r>
          </a:p>
        </p:txBody>
      </p:sp>
      <p:sp>
        <p:nvSpPr>
          <p:cNvPr id="26627" name="Rectangle 3"/>
          <p:cNvSpPr>
            <a:spLocks noGrp="1" noChangeArrowheads="1"/>
          </p:cNvSpPr>
          <p:nvPr>
            <p:ph type="body" idx="1"/>
          </p:nvPr>
        </p:nvSpPr>
        <p:spPr>
          <a:xfrm>
            <a:off x="304800" y="1295400"/>
            <a:ext cx="4953000" cy="4800600"/>
          </a:xfrm>
        </p:spPr>
        <p:txBody>
          <a:bodyPr/>
          <a:lstStyle/>
          <a:p>
            <a:pPr eaLnBrk="1" hangingPunct="1"/>
            <a:r>
              <a:rPr lang="en-US" altLang="en-US" sz="2800" smtClean="0"/>
              <a:t>in the gas state, the particles have complete freedom from each other</a:t>
            </a:r>
          </a:p>
          <a:p>
            <a:pPr eaLnBrk="1" hangingPunct="1"/>
            <a:r>
              <a:rPr lang="en-US" altLang="en-US" sz="2800" smtClean="0"/>
              <a:t>the particles are constantly flying around, bumping into each other and the container</a:t>
            </a:r>
          </a:p>
          <a:p>
            <a:pPr eaLnBrk="1" hangingPunct="1"/>
            <a:r>
              <a:rPr lang="en-US" altLang="en-US" sz="2800" smtClean="0"/>
              <a:t>in the gas state, there is a lot of empty space between the particles</a:t>
            </a:r>
          </a:p>
          <a:p>
            <a:pPr lvl="1" eaLnBrk="1" hangingPunct="1"/>
            <a:r>
              <a:rPr lang="en-US" altLang="en-US" sz="2400" smtClean="0"/>
              <a:t>on average </a:t>
            </a:r>
          </a:p>
        </p:txBody>
      </p:sp>
      <p:pic>
        <p:nvPicPr>
          <p:cNvPr id="51205" name="Picture 4" descr="01_02-01UN_1"/>
          <p:cNvPicPr>
            <a:picLocks noChangeAspect="1" noChangeArrowheads="1"/>
          </p:cNvPicPr>
          <p:nvPr/>
        </p:nvPicPr>
        <p:blipFill>
          <a:blip r:embed="rId3">
            <a:extLst>
              <a:ext uri="{28A0092B-C50C-407E-A947-70E740481C1C}">
                <a14:useLocalDpi xmlns:a14="http://schemas.microsoft.com/office/drawing/2010/main" val="0"/>
              </a:ext>
            </a:extLst>
          </a:blip>
          <a:srcRect l="68848" b="5000"/>
          <a:stretch>
            <a:fillRect/>
          </a:stretch>
        </p:blipFill>
        <p:spPr bwMode="auto">
          <a:xfrm>
            <a:off x="5848350" y="184150"/>
            <a:ext cx="23939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1BB59FD-ECAA-4F5B-B647-0D703AC670C2}" type="slidenum">
              <a:rPr lang="en-US" altLang="en-US" sz="1400" smtClean="0"/>
              <a:pPr>
                <a:spcBef>
                  <a:spcPct val="0"/>
                </a:spcBef>
                <a:buSzTx/>
                <a:buFontTx/>
                <a:buNone/>
              </a:pPr>
              <a:t>33</a:t>
            </a:fld>
            <a:endParaRPr lang="en-US" altLang="en-US" sz="1400" smtClean="0"/>
          </a:p>
        </p:txBody>
      </p:sp>
      <p:sp>
        <p:nvSpPr>
          <p:cNvPr id="16388" name="Rectangle 2">
            <a:extLst>
              <a:ext uri="{FF2B5EF4-FFF2-40B4-BE49-F238E27FC236}">
                <a16:creationId xmlns:a16="http://schemas.microsoft.com/office/drawing/2014/main" xmlns="" id="{0E018FCA-A34E-41B6-B908-DBE84282DF5D}"/>
              </a:ext>
            </a:extLst>
          </p:cNvPr>
          <p:cNvSpPr>
            <a:spLocks noGrp="1" noChangeArrowheads="1"/>
          </p:cNvSpPr>
          <p:nvPr>
            <p:ph type="title"/>
          </p:nvPr>
        </p:nvSpPr>
        <p:spPr>
          <a:xfrm>
            <a:off x="685800" y="304800"/>
            <a:ext cx="7772400" cy="1143000"/>
          </a:xfrm>
        </p:spPr>
        <p:txBody>
          <a:bodyPr/>
          <a:lstStyle/>
          <a:p>
            <a:pPr eaLnBrk="1" hangingPunct="1">
              <a:defRPr/>
            </a:pPr>
            <a:r>
              <a:rPr lang="en-US" altLang="en-US" dirty="0">
                <a:solidFill>
                  <a:schemeClr val="bg2">
                    <a:lumMod val="75000"/>
                  </a:schemeClr>
                </a:solidFill>
              </a:rPr>
              <a:t>Gases</a:t>
            </a:r>
          </a:p>
        </p:txBody>
      </p:sp>
      <p:sp>
        <p:nvSpPr>
          <p:cNvPr id="25603" name="Rectangle 3"/>
          <p:cNvSpPr>
            <a:spLocks noGrp="1" noChangeArrowheads="1"/>
          </p:cNvSpPr>
          <p:nvPr>
            <p:ph type="body" idx="1"/>
          </p:nvPr>
        </p:nvSpPr>
        <p:spPr>
          <a:xfrm>
            <a:off x="228600" y="1447800"/>
            <a:ext cx="5257800" cy="4800600"/>
          </a:xfrm>
        </p:spPr>
        <p:txBody>
          <a:bodyPr/>
          <a:lstStyle/>
          <a:p>
            <a:pPr eaLnBrk="1" hangingPunct="1">
              <a:lnSpc>
                <a:spcPct val="90000"/>
              </a:lnSpc>
            </a:pPr>
            <a:r>
              <a:rPr lang="en-US" altLang="en-US" smtClean="0"/>
              <a:t>because there is a lot of empty space, the particles can be squeezed closer together – therefore gases are compressible</a:t>
            </a:r>
          </a:p>
          <a:p>
            <a:pPr eaLnBrk="1" hangingPunct="1">
              <a:lnSpc>
                <a:spcPct val="90000"/>
              </a:lnSpc>
            </a:pPr>
            <a:r>
              <a:rPr lang="en-US" altLang="en-US" smtClean="0"/>
              <a:t>because the particles are not held in close contact and are moving freely, gases expand to fill and take the shape of their container, and will flow</a:t>
            </a:r>
          </a:p>
          <a:p>
            <a:pPr eaLnBrk="1" hangingPunct="1">
              <a:lnSpc>
                <a:spcPct val="90000"/>
              </a:lnSpc>
            </a:pPr>
            <a:endParaRPr lang="en-US" altLang="en-US" smtClean="0"/>
          </a:p>
        </p:txBody>
      </p:sp>
      <p:pic>
        <p:nvPicPr>
          <p:cNvPr id="53253" name="Picture 5" descr="01_04"/>
          <p:cNvPicPr>
            <a:picLocks noChangeAspect="1" noChangeArrowheads="1"/>
          </p:cNvPicPr>
          <p:nvPr/>
        </p:nvPicPr>
        <p:blipFill>
          <a:blip r:embed="rId3">
            <a:extLst>
              <a:ext uri="{28A0092B-C50C-407E-A947-70E740481C1C}">
                <a14:useLocalDpi xmlns:a14="http://schemas.microsoft.com/office/drawing/2010/main" val="0"/>
              </a:ext>
            </a:extLst>
          </a:blip>
          <a:srcRect l="55586" b="3847"/>
          <a:stretch>
            <a:fillRect/>
          </a:stretch>
        </p:blipFill>
        <p:spPr bwMode="auto">
          <a:xfrm>
            <a:off x="5562600" y="381000"/>
            <a:ext cx="29860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F02E5-67E6-4A9A-9B2F-A8C677346C34}"/>
              </a:ext>
            </a:extLst>
          </p:cNvPr>
          <p:cNvSpPr>
            <a:spLocks noGrp="1"/>
          </p:cNvSpPr>
          <p:nvPr>
            <p:ph type="title"/>
          </p:nvPr>
        </p:nvSpPr>
        <p:spPr>
          <a:xfrm>
            <a:off x="304800" y="381000"/>
            <a:ext cx="8534400" cy="1143000"/>
          </a:xfrm>
        </p:spPr>
        <p:txBody>
          <a:bodyPr/>
          <a:lstStyle/>
          <a:p>
            <a:pPr>
              <a:defRPr/>
            </a:pPr>
            <a:r>
              <a:rPr lang="en-US" sz="4800" dirty="0">
                <a:solidFill>
                  <a:srgbClr val="FFC000"/>
                </a:solidFill>
                <a:effectLst>
                  <a:outerShdw blurRad="38100" dist="38100" dir="2700000" algn="tl">
                    <a:srgbClr val="000000">
                      <a:alpha val="43137"/>
                    </a:srgbClr>
                  </a:outerShdw>
                </a:effectLst>
              </a:rPr>
              <a:t>Energy</a:t>
            </a:r>
            <a:r>
              <a:rPr lang="en-US" sz="5400" dirty="0">
                <a:solidFill>
                  <a:srgbClr val="FFC000"/>
                </a:solidFill>
                <a:effectLst>
                  <a:outerShdw blurRad="38100" dist="38100" dir="2700000" algn="tl">
                    <a:srgbClr val="000000">
                      <a:alpha val="43137"/>
                    </a:srgbClr>
                  </a:outerShdw>
                </a:effectLst>
              </a:rPr>
              <a:t/>
            </a:r>
            <a:br>
              <a:rPr lang="en-US" sz="5400" dirty="0">
                <a:solidFill>
                  <a:srgbClr val="FFC000"/>
                </a:solidFill>
                <a:effectLst>
                  <a:outerShdw blurRad="38100" dist="38100" dir="2700000" algn="tl">
                    <a:srgbClr val="000000">
                      <a:alpha val="43137"/>
                    </a:srgbClr>
                  </a:outerShdw>
                </a:effectLst>
              </a:rPr>
            </a:br>
            <a:r>
              <a:rPr lang="en-US" altLang="en-US" sz="2400" dirty="0">
                <a:solidFill>
                  <a:srgbClr val="FFC000"/>
                </a:solidFill>
                <a:effectLst>
                  <a:outerShdw blurRad="38100" dist="38100" dir="2700000" algn="tl">
                    <a:srgbClr val="000000">
                      <a:alpha val="43137"/>
                    </a:srgbClr>
                  </a:outerShdw>
                </a:effectLst>
              </a:rPr>
              <a:t>changes in matter, both physical and chemical, result in the matter either gaining or releasing energy</a:t>
            </a:r>
            <a:br>
              <a:rPr lang="en-US" altLang="en-US" sz="2400" dirty="0">
                <a:solidFill>
                  <a:srgbClr val="FFC000"/>
                </a:solidFill>
                <a:effectLst>
                  <a:outerShdw blurRad="38100" dist="38100" dir="2700000" algn="tl">
                    <a:srgbClr val="000000">
                      <a:alpha val="43137"/>
                    </a:srgbClr>
                  </a:outerShdw>
                </a:effectLst>
              </a:rPr>
            </a:br>
            <a:endParaRPr lang="en-IN" sz="2400" dirty="0">
              <a:solidFill>
                <a:srgbClr val="FFC000"/>
              </a:solidFill>
              <a:effectLst>
                <a:outerShdw blurRad="38100" dist="38100" dir="2700000" algn="tl">
                  <a:srgbClr val="000000">
                    <a:alpha val="43137"/>
                  </a:srgbClr>
                </a:outerShdw>
              </a:effectLst>
            </a:endParaRPr>
          </a:p>
        </p:txBody>
      </p:sp>
      <p:sp>
        <p:nvSpPr>
          <p:cNvPr id="55299" name="Content Placeholder 2"/>
          <p:cNvSpPr>
            <a:spLocks noGrp="1" noChangeArrowheads="1"/>
          </p:cNvSpPr>
          <p:nvPr>
            <p:ph idx="1"/>
          </p:nvPr>
        </p:nvSpPr>
        <p:spPr>
          <a:xfrm>
            <a:off x="304800" y="2133600"/>
            <a:ext cx="5943600" cy="4572000"/>
          </a:xfrm>
        </p:spPr>
        <p:txBody>
          <a:bodyPr/>
          <a:lstStyle/>
          <a:p>
            <a:r>
              <a:rPr lang="en-US" altLang="en-US" sz="2800" b="1" smtClean="0"/>
              <a:t>Energy</a:t>
            </a:r>
            <a:r>
              <a:rPr lang="en-US" altLang="en-US" sz="2800" smtClean="0"/>
              <a:t> is the capacity to do work or transfer heat.</a:t>
            </a:r>
          </a:p>
          <a:p>
            <a:r>
              <a:rPr lang="en-US" altLang="en-US" sz="2800" b="1" smtClean="0"/>
              <a:t>Work</a:t>
            </a:r>
            <a:r>
              <a:rPr lang="en-US" altLang="en-US" sz="2800" smtClean="0"/>
              <a:t> is the energy transferred when a force exerted on an object causes a displacement of that object.</a:t>
            </a:r>
          </a:p>
          <a:p>
            <a:r>
              <a:rPr lang="en-US" altLang="en-US" sz="2800" b="1" smtClean="0"/>
              <a:t>Heat</a:t>
            </a:r>
            <a:r>
              <a:rPr lang="en-US" altLang="en-US" sz="2800" smtClean="0"/>
              <a:t> is the energy used to cause the temperature of an object to increase.</a:t>
            </a:r>
          </a:p>
          <a:p>
            <a:r>
              <a:rPr lang="en-US" altLang="en-US" sz="2800" b="1" smtClean="0"/>
              <a:t>Force</a:t>
            </a:r>
            <a:r>
              <a:rPr lang="en-US" altLang="en-US" sz="2800" smtClean="0"/>
              <a:t> is any push or pull on an object.</a:t>
            </a:r>
            <a:endParaRPr lang="en-US" altLang="en-US" sz="2800" b="1" smtClean="0"/>
          </a:p>
        </p:txBody>
      </p:sp>
      <p:pic>
        <p:nvPicPr>
          <p:cNvPr id="55300" name="Picture 3" descr="Photographs show, part ay, work and, part b, heat. Part ay. Photograph of a soccer player about to kick a ball. Work is done by the player on the ball to make the ball move. Part b. Photograph of a glass pan of boiling water. Head added by the burner to the water makes the water temperature ris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1371600"/>
            <a:ext cx="2416175"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38CF327-65A3-48AB-8D12-2406CC8DFA4E}" type="slidenum">
              <a:rPr lang="en-US" altLang="en-US" sz="1400" smtClean="0"/>
              <a:pPr>
                <a:spcBef>
                  <a:spcPct val="0"/>
                </a:spcBef>
                <a:buSzTx/>
                <a:buFontTx/>
                <a:buNone/>
              </a:pPr>
              <a:t>35</a:t>
            </a:fld>
            <a:endParaRPr lang="en-US" altLang="en-US" sz="1400" smtClean="0"/>
          </a:p>
        </p:txBody>
      </p:sp>
      <p:sp>
        <p:nvSpPr>
          <p:cNvPr id="33796" name="Rectangle 2">
            <a:extLst>
              <a:ext uri="{FF2B5EF4-FFF2-40B4-BE49-F238E27FC236}">
                <a16:creationId xmlns:a16="http://schemas.microsoft.com/office/drawing/2014/main" xmlns="" id="{CFB40ECC-4C9F-4A4F-B134-634008944529}"/>
              </a:ext>
            </a:extLst>
          </p:cNvPr>
          <p:cNvSpPr>
            <a:spLocks noGrp="1" noChangeArrowheads="1"/>
          </p:cNvSpPr>
          <p:nvPr>
            <p:ph type="title"/>
          </p:nvPr>
        </p:nvSpPr>
        <p:spPr>
          <a:xfrm>
            <a:off x="304800" y="152400"/>
            <a:ext cx="8534400" cy="1143000"/>
          </a:xfrm>
        </p:spPr>
        <p:txBody>
          <a:bodyPr/>
          <a:lstStyle/>
          <a:p>
            <a:pPr eaLnBrk="1" hangingPunct="1">
              <a:defRPr/>
            </a:pPr>
            <a:r>
              <a:rPr lang="en-US" altLang="en-US" dirty="0">
                <a:solidFill>
                  <a:srgbClr val="FFC000"/>
                </a:solidFill>
                <a:effectLst>
                  <a:outerShdw blurRad="38100" dist="38100" dir="2700000" algn="tl">
                    <a:srgbClr val="000000">
                      <a:alpha val="43137"/>
                    </a:srgbClr>
                  </a:outerShdw>
                </a:effectLst>
              </a:rPr>
              <a:t>Energy of Matter</a:t>
            </a:r>
          </a:p>
        </p:txBody>
      </p:sp>
      <p:sp>
        <p:nvSpPr>
          <p:cNvPr id="33797" name="Rectangle 3">
            <a:extLst>
              <a:ext uri="{FF2B5EF4-FFF2-40B4-BE49-F238E27FC236}">
                <a16:creationId xmlns:a16="http://schemas.microsoft.com/office/drawing/2014/main" xmlns="" id="{97D8FB90-2EDD-43A6-8406-7E27D8FAE0EB}"/>
              </a:ext>
            </a:extLst>
          </p:cNvPr>
          <p:cNvSpPr>
            <a:spLocks noGrp="1" noChangeArrowheads="1"/>
          </p:cNvSpPr>
          <p:nvPr>
            <p:ph type="body" idx="1"/>
          </p:nvPr>
        </p:nvSpPr>
        <p:spPr>
          <a:xfrm>
            <a:off x="152400" y="1295400"/>
            <a:ext cx="8991600" cy="4343400"/>
          </a:xfrm>
        </p:spPr>
        <p:txBody>
          <a:bodyPr/>
          <a:lstStyle/>
          <a:p>
            <a:pPr eaLnBrk="1" hangingPunct="1">
              <a:defRPr/>
            </a:pPr>
            <a:r>
              <a:rPr lang="en-US" altLang="en-US" dirty="0"/>
              <a:t>all matter possesses energy</a:t>
            </a:r>
          </a:p>
          <a:p>
            <a:pPr eaLnBrk="1" hangingPunct="1">
              <a:defRPr/>
            </a:pPr>
            <a:r>
              <a:rPr lang="en-US" altLang="en-US" dirty="0"/>
              <a:t>energy is classified as either kinetic or potential</a:t>
            </a:r>
          </a:p>
          <a:p>
            <a:pPr eaLnBrk="1" hangingPunct="1">
              <a:defRPr/>
            </a:pPr>
            <a:r>
              <a:rPr lang="en-US" altLang="en-US" dirty="0"/>
              <a:t>energy can be converted from one form to another</a:t>
            </a:r>
          </a:p>
          <a:p>
            <a:pPr eaLnBrk="1" hangingPunct="1">
              <a:defRPr/>
            </a:pPr>
            <a:r>
              <a:rPr lang="en-US" altLang="en-US" dirty="0"/>
              <a:t>when matter undergoes a chemical or physical change, the amount of energy in the matter changes as well</a:t>
            </a:r>
          </a:p>
          <a:p>
            <a:pPr eaLnBrk="1" hangingPunct="1">
              <a:defRPr/>
            </a:pPr>
            <a:r>
              <a:rPr lang="en-US" altLang="en-US" dirty="0"/>
              <a:t>whatever process you do that converts energy from one type or form to another, the total amount of energy remains the same</a:t>
            </a:r>
          </a:p>
          <a:p>
            <a:pPr lvl="1" eaLnBrk="1" hangingPunct="1">
              <a:defRPr/>
            </a:pPr>
            <a:r>
              <a:rPr lang="en-US" altLang="en-US" sz="3200" b="1" dirty="0">
                <a:solidFill>
                  <a:srgbClr val="FFC000"/>
                </a:solidFill>
                <a:effectLst>
                  <a:outerShdw blurRad="38100" dist="38100" dir="2700000" algn="tl">
                    <a:srgbClr val="000000">
                      <a:alpha val="43137"/>
                    </a:srgbClr>
                  </a:outerShdw>
                </a:effectLst>
              </a:rPr>
              <a:t>Law of Conservation of Energy &amp; Matter</a:t>
            </a:r>
          </a:p>
          <a:p>
            <a:pPr eaLnBrk="1" hangingPunct="1">
              <a:defRPr/>
            </a:pPr>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2A58E0A4-780D-4C8E-835E-D52248EDA028}" type="slidenum">
              <a:rPr lang="en-US" altLang="en-US" sz="1400" smtClean="0"/>
              <a:pPr>
                <a:spcBef>
                  <a:spcPct val="0"/>
                </a:spcBef>
                <a:buSzTx/>
                <a:buFontTx/>
                <a:buNone/>
              </a:pPr>
              <a:t>36</a:t>
            </a:fld>
            <a:endParaRPr lang="en-US" altLang="en-US" sz="1400" smtClean="0"/>
          </a:p>
        </p:txBody>
      </p:sp>
      <p:sp>
        <p:nvSpPr>
          <p:cNvPr id="37892" name="Rectangle 2">
            <a:extLst>
              <a:ext uri="{FF2B5EF4-FFF2-40B4-BE49-F238E27FC236}">
                <a16:creationId xmlns:a16="http://schemas.microsoft.com/office/drawing/2014/main" xmlns="" id="{1123295F-484D-452D-984C-AA87B36D8396}"/>
              </a:ext>
            </a:extLst>
          </p:cNvPr>
          <p:cNvSpPr>
            <a:spLocks noGrp="1" noChangeArrowheads="1"/>
          </p:cNvSpPr>
          <p:nvPr>
            <p:ph type="title"/>
          </p:nvPr>
        </p:nvSpPr>
        <p:spPr>
          <a:xfrm>
            <a:off x="152400" y="152400"/>
            <a:ext cx="6019800" cy="1143000"/>
          </a:xfrm>
        </p:spPr>
        <p:txBody>
          <a:bodyPr/>
          <a:lstStyle/>
          <a:p>
            <a:pPr eaLnBrk="1" hangingPunct="1">
              <a:defRPr/>
            </a:pPr>
            <a:r>
              <a:rPr lang="en-US" altLang="en-US" dirty="0">
                <a:solidFill>
                  <a:srgbClr val="FFC000"/>
                </a:solidFill>
                <a:effectLst>
                  <a:outerShdw blurRad="38100" dist="38100" dir="2700000" algn="tl">
                    <a:srgbClr val="000000">
                      <a:alpha val="43137"/>
                    </a:srgbClr>
                  </a:outerShdw>
                </a:effectLst>
              </a:rPr>
              <a:t>Spontaneous Processes</a:t>
            </a:r>
          </a:p>
        </p:txBody>
      </p:sp>
      <p:sp>
        <p:nvSpPr>
          <p:cNvPr id="58372" name="Rectangle 3"/>
          <p:cNvSpPr>
            <a:spLocks noGrp="1" noChangeArrowheads="1"/>
          </p:cNvSpPr>
          <p:nvPr>
            <p:ph type="body" idx="1"/>
          </p:nvPr>
        </p:nvSpPr>
        <p:spPr>
          <a:xfrm>
            <a:off x="228600" y="1143000"/>
            <a:ext cx="5334000" cy="5257800"/>
          </a:xfrm>
        </p:spPr>
        <p:txBody>
          <a:bodyPr/>
          <a:lstStyle/>
          <a:p>
            <a:pPr eaLnBrk="1" hangingPunct="1">
              <a:lnSpc>
                <a:spcPct val="90000"/>
              </a:lnSpc>
            </a:pPr>
            <a:r>
              <a:rPr lang="en-US" altLang="en-US" sz="2400" smtClean="0"/>
              <a:t>materials that possess high potential energy are less stable</a:t>
            </a:r>
          </a:p>
          <a:p>
            <a:pPr eaLnBrk="1" hangingPunct="1">
              <a:lnSpc>
                <a:spcPct val="90000"/>
              </a:lnSpc>
            </a:pPr>
            <a:r>
              <a:rPr lang="en-US" altLang="en-US" sz="2400" smtClean="0"/>
              <a:t>processes in nature tend to occur on their own when the result is material(s) with lower total potential energy</a:t>
            </a:r>
          </a:p>
          <a:p>
            <a:pPr lvl="1" eaLnBrk="1" hangingPunct="1">
              <a:lnSpc>
                <a:spcPct val="90000"/>
              </a:lnSpc>
            </a:pPr>
            <a:r>
              <a:rPr lang="en-US" altLang="en-US" sz="2000" smtClean="0"/>
              <a:t>processes that result in materials with higher total potential energy can occur, but generally will not happen without input of energy from an outside source</a:t>
            </a:r>
          </a:p>
          <a:p>
            <a:pPr eaLnBrk="1" hangingPunct="1">
              <a:lnSpc>
                <a:spcPct val="90000"/>
              </a:lnSpc>
            </a:pPr>
            <a:r>
              <a:rPr lang="en-US" altLang="en-US" sz="2400" smtClean="0"/>
              <a:t>when a process results in materials with less potential energy at the end than there was at the beginning, the difference in energy is released into the environment</a:t>
            </a:r>
          </a:p>
        </p:txBody>
      </p:sp>
      <p:pic>
        <p:nvPicPr>
          <p:cNvPr id="58373" name="Picture 4" descr="01_10"/>
          <p:cNvPicPr>
            <a:picLocks noChangeAspect="1" noChangeArrowheads="1"/>
          </p:cNvPicPr>
          <p:nvPr/>
        </p:nvPicPr>
        <p:blipFill>
          <a:blip r:embed="rId3">
            <a:extLst>
              <a:ext uri="{28A0092B-C50C-407E-A947-70E740481C1C}">
                <a14:useLocalDpi xmlns:a14="http://schemas.microsoft.com/office/drawing/2010/main" val="0"/>
              </a:ext>
            </a:extLst>
          </a:blip>
          <a:srcRect b="5000"/>
          <a:stretch>
            <a:fillRect/>
          </a:stretch>
        </p:blipFill>
        <p:spPr bwMode="auto">
          <a:xfrm>
            <a:off x="5791200" y="1127125"/>
            <a:ext cx="31940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93425AC-064A-4B84-981E-F10BE97B1DC1}"/>
              </a:ext>
            </a:extLst>
          </p:cNvPr>
          <p:cNvSpPr/>
          <p:nvPr/>
        </p:nvSpPr>
        <p:spPr>
          <a:xfrm>
            <a:off x="228600" y="0"/>
            <a:ext cx="8915400" cy="6586538"/>
          </a:xfrm>
          <a:prstGeom prst="rect">
            <a:avLst/>
          </a:prstGeom>
        </p:spPr>
        <p:txBody>
          <a:bodyPr>
            <a:spAutoFit/>
          </a:bodyPr>
          <a:lstStyle/>
          <a:p>
            <a:pPr algn="ctr" eaLnBrk="1" hangingPunct="1">
              <a:defRPr/>
            </a:pPr>
            <a:r>
              <a:rPr lang="en-US" sz="1800" dirty="0"/>
              <a:t>WORKSHOP - Matter</a:t>
            </a:r>
          </a:p>
          <a:p>
            <a:pPr eaLnBrk="1" hangingPunct="1">
              <a:defRPr/>
            </a:pPr>
            <a:endParaRPr lang="en-US" sz="1800" dirty="0"/>
          </a:p>
          <a:p>
            <a:pPr eaLnBrk="1" hangingPunct="1">
              <a:defRPr/>
            </a:pPr>
            <a:r>
              <a:rPr lang="en-US" sz="1800" dirty="0"/>
              <a:t>1.  From the thermal decomposition of a pure solid, we obtained a solid and a gas, each of which is a pure substance.   From this information, we can conclude with certainty that</a:t>
            </a:r>
          </a:p>
          <a:p>
            <a:pPr eaLnBrk="1" hangingPunct="1">
              <a:defRPr/>
            </a:pPr>
            <a:r>
              <a:rPr lang="en-US" sz="1800" dirty="0"/>
              <a:t>          		</a:t>
            </a:r>
            <a:r>
              <a:rPr lang="en-US" sz="1400" dirty="0"/>
              <a:t>a.   the original solid is not an element</a:t>
            </a:r>
          </a:p>
          <a:p>
            <a:pPr eaLnBrk="1" hangingPunct="1">
              <a:defRPr/>
            </a:pPr>
            <a:r>
              <a:rPr lang="en-US" sz="1400" dirty="0"/>
              <a:t>          		b.   both products are elements</a:t>
            </a:r>
          </a:p>
          <a:p>
            <a:pPr eaLnBrk="1" hangingPunct="1">
              <a:defRPr/>
            </a:pPr>
            <a:r>
              <a:rPr lang="en-US" sz="1400" dirty="0"/>
              <a:t>          		c.   at least one of the products is an element</a:t>
            </a:r>
          </a:p>
          <a:p>
            <a:pPr eaLnBrk="1" hangingPunct="1">
              <a:defRPr/>
            </a:pPr>
            <a:r>
              <a:rPr lang="en-US" sz="1400" dirty="0"/>
              <a:t>          		d.   the solid is a compound and the gas is an element</a:t>
            </a:r>
          </a:p>
          <a:p>
            <a:pPr eaLnBrk="1" hangingPunct="1">
              <a:defRPr/>
            </a:pPr>
            <a:endParaRPr lang="en-US" sz="1800" dirty="0"/>
          </a:p>
          <a:p>
            <a:pPr eaLnBrk="1" hangingPunct="1">
              <a:defRPr/>
            </a:pPr>
            <a:r>
              <a:rPr lang="en-US" sz="1800" dirty="0"/>
              <a:t>2.  A solution can be distinguished from a compound by its</a:t>
            </a:r>
          </a:p>
          <a:p>
            <a:pPr eaLnBrk="1" hangingPunct="1">
              <a:defRPr/>
            </a:pPr>
            <a:r>
              <a:rPr lang="en-US" sz="1800" dirty="0"/>
              <a:t>	</a:t>
            </a:r>
            <a:r>
              <a:rPr lang="en-US" sz="1400" dirty="0"/>
              <a:t>a)	liquid state			</a:t>
            </a:r>
          </a:p>
          <a:p>
            <a:pPr eaLnBrk="1" hangingPunct="1">
              <a:defRPr/>
            </a:pPr>
            <a:r>
              <a:rPr lang="en-US" sz="1400" dirty="0"/>
              <a:t>	b)	heterogeneous nature</a:t>
            </a:r>
          </a:p>
          <a:p>
            <a:pPr eaLnBrk="1" hangingPunct="1">
              <a:defRPr/>
            </a:pPr>
            <a:r>
              <a:rPr lang="en-US" sz="1400" dirty="0"/>
              <a:t>	c)	lack of color			</a:t>
            </a:r>
          </a:p>
          <a:p>
            <a:pPr eaLnBrk="1" hangingPunct="1">
              <a:defRPr/>
            </a:pPr>
            <a:r>
              <a:rPr lang="en-US" sz="1400" dirty="0"/>
              <a:t>	d)	variable composition</a:t>
            </a:r>
          </a:p>
          <a:p>
            <a:pPr eaLnBrk="1" hangingPunct="1">
              <a:defRPr/>
            </a:pPr>
            <a:r>
              <a:rPr lang="en-US" sz="1400" dirty="0"/>
              <a:t>	e)	all of the above </a:t>
            </a:r>
          </a:p>
          <a:p>
            <a:pPr eaLnBrk="1" hangingPunct="1">
              <a:defRPr/>
            </a:pPr>
            <a:r>
              <a:rPr lang="en-US" sz="1800" dirty="0"/>
              <a:t> </a:t>
            </a:r>
          </a:p>
          <a:p>
            <a:pPr eaLnBrk="1" hangingPunct="1">
              <a:defRPr/>
            </a:pPr>
            <a:r>
              <a:rPr lang="en-US" sz="1800" dirty="0"/>
              <a:t>3. List the name and symbols for the first 80 elements.</a:t>
            </a:r>
          </a:p>
          <a:p>
            <a:pPr eaLnBrk="1" hangingPunct="1">
              <a:defRPr/>
            </a:pPr>
            <a:endParaRPr lang="en-US" sz="1800" dirty="0"/>
          </a:p>
          <a:p>
            <a:pPr eaLnBrk="1" hangingPunct="1">
              <a:defRPr/>
            </a:pPr>
            <a:r>
              <a:rPr lang="en-US" sz="1800" dirty="0"/>
              <a:t>4.  Distinguish the chemical properties from the physical properties of copper? Give examples.</a:t>
            </a:r>
          </a:p>
          <a:p>
            <a:pPr eaLnBrk="1" hangingPunct="1">
              <a:defRPr/>
            </a:pPr>
            <a:endParaRPr lang="en-US" sz="1800" dirty="0"/>
          </a:p>
          <a:p>
            <a:pPr eaLnBrk="1" hangingPunct="1">
              <a:defRPr/>
            </a:pPr>
            <a:r>
              <a:rPr lang="en-US" sz="1800" dirty="0">
                <a:latin typeface="+mj-lt"/>
              </a:rPr>
              <a:t>5. </a:t>
            </a:r>
            <a:r>
              <a:rPr lang="en-US" altLang="en-US" sz="1800" dirty="0">
                <a:latin typeface="+mj-lt"/>
              </a:rPr>
              <a:t>A clear blue liquid in an open beaker was left in the hood.  After 1 week, the beaker contained only blue crystals.  The original liquid can be classified as a(n) ______________.</a:t>
            </a:r>
          </a:p>
          <a:p>
            <a:pPr eaLnBrk="1" hangingPunct="1">
              <a:defRPr/>
            </a:pPr>
            <a:endParaRPr lang="en-US" sz="1800" dirty="0">
              <a:latin typeface="+mj-lt"/>
            </a:endParaRPr>
          </a:p>
          <a:p>
            <a:pPr eaLnBrk="1" hangingPunct="1">
              <a:defRPr/>
            </a:pPr>
            <a:r>
              <a:rPr lang="en-US" sz="1800" dirty="0">
                <a:latin typeface="+mj-lt"/>
              </a:rPr>
              <a:t>6.  Describe the best technique for separating a solid from its liquid.  What techniques would you use to separate with liquids?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2130425"/>
            <a:ext cx="7772400" cy="2136775"/>
          </a:xfrm>
        </p:spPr>
        <p:txBody>
          <a:bodyPr/>
          <a:lstStyle/>
          <a:p>
            <a:pPr eaLnBrk="1" hangingPunct="1"/>
            <a:r>
              <a:rPr lang="en-US" altLang="en-US" smtClean="0"/>
              <a:t>Standard Units of Measure</a:t>
            </a:r>
          </a:p>
        </p:txBody>
      </p:sp>
      <p:sp>
        <p:nvSpPr>
          <p:cNvPr id="61443" name="Rectangle 3"/>
          <p:cNvSpPr>
            <a:spLocks noGrp="1" noChangeArrowheads="1"/>
          </p:cNvSpPr>
          <p:nvPr>
            <p:ph type="subTitle" idx="1"/>
          </p:nvPr>
        </p:nvSpPr>
        <p:spPr>
          <a:xfrm>
            <a:off x="1447800" y="4419600"/>
            <a:ext cx="6400800" cy="1752600"/>
          </a:xfrm>
        </p:spPr>
        <p:txBody>
          <a:bodyPr/>
          <a:lstStyle/>
          <a:p>
            <a:pPr eaLnBrk="1" hangingPunct="1"/>
            <a:r>
              <a:rPr lang="en-US" altLang="en-US"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xmlns="" id="{BECD2A69-2537-4CB0-83FC-583ABDD26BA4}"/>
              </a:ext>
            </a:extLst>
          </p:cNvPr>
          <p:cNvSpPr>
            <a:spLocks noGrp="1" noChangeArrowheads="1"/>
          </p:cNvSpPr>
          <p:nvPr>
            <p:ph type="ctrTitle"/>
          </p:nvPr>
        </p:nvSpPr>
        <p:spPr>
          <a:xfrm>
            <a:off x="2514600" y="228600"/>
            <a:ext cx="6324600" cy="1143000"/>
          </a:xfrm>
          <a:solidFill>
            <a:srgbClr val="CC99FF">
              <a:alpha val="50000"/>
            </a:srgbClr>
          </a:solidFill>
          <a:ln w="57150" cmpd="thickThin">
            <a:solidFill>
              <a:srgbClr val="333399"/>
            </a:solidFill>
            <a:miter lim="800000"/>
            <a:headEnd/>
            <a:tailEnd/>
          </a:ln>
        </p:spPr>
        <p:txBody>
          <a:bodyPr lIns="92075" tIns="46038" rIns="92075" bIns="46038" anchor="b"/>
          <a:lstStyle/>
          <a:p>
            <a:pPr eaLnBrk="1" hangingPunct="1">
              <a:defRPr/>
            </a:pPr>
            <a:r>
              <a:rPr lang="en-US">
                <a:solidFill>
                  <a:srgbClr val="003366"/>
                </a:solidFill>
                <a:effectLst>
                  <a:outerShdw blurRad="38100" dist="38100" dir="2700000" algn="tl">
                    <a:srgbClr val="000000"/>
                  </a:outerShdw>
                </a:effectLst>
              </a:rPr>
              <a:t>MEASUREMENTS</a:t>
            </a:r>
            <a:br>
              <a:rPr lang="en-US">
                <a:solidFill>
                  <a:srgbClr val="003366"/>
                </a:solidFill>
                <a:effectLst>
                  <a:outerShdw blurRad="38100" dist="38100" dir="2700000" algn="tl">
                    <a:srgbClr val="000000"/>
                  </a:outerShdw>
                </a:effectLst>
              </a:rPr>
            </a:br>
            <a:r>
              <a:rPr lang="en-US" sz="2000">
                <a:solidFill>
                  <a:srgbClr val="FF3300"/>
                </a:solidFill>
                <a:effectLst>
                  <a:outerShdw blurRad="38100" dist="38100" dir="2700000" algn="tl">
                    <a:srgbClr val="000000"/>
                  </a:outerShdw>
                </a:effectLst>
              </a:rPr>
              <a:t>Scientific Notation</a:t>
            </a:r>
            <a:endParaRPr lang="en-US"/>
          </a:p>
        </p:txBody>
      </p:sp>
      <p:sp>
        <p:nvSpPr>
          <p:cNvPr id="261123" name="Rectangle 3">
            <a:extLst>
              <a:ext uri="{FF2B5EF4-FFF2-40B4-BE49-F238E27FC236}">
                <a16:creationId xmlns:a16="http://schemas.microsoft.com/office/drawing/2014/main" xmlns="" id="{71B5A445-A376-4019-82A3-445082D91A59}"/>
              </a:ext>
            </a:extLst>
          </p:cNvPr>
          <p:cNvSpPr>
            <a:spLocks noGrp="1" noChangeArrowheads="1"/>
          </p:cNvSpPr>
          <p:nvPr>
            <p:ph type="subTitle" idx="1"/>
          </p:nvPr>
        </p:nvSpPr>
        <p:spPr>
          <a:xfrm>
            <a:off x="228600" y="1524000"/>
            <a:ext cx="8686800" cy="5029200"/>
          </a:xfrm>
        </p:spPr>
        <p:txBody>
          <a:bodyPr lIns="92075" tIns="46038" rIns="92075" bIns="46038"/>
          <a:lstStyle/>
          <a:p>
            <a:pPr eaLnBrk="1" hangingPunct="1">
              <a:defRPr/>
            </a:pPr>
            <a:r>
              <a:rPr lang="en-US" sz="2400" b="1" dirty="0">
                <a:solidFill>
                  <a:schemeClr val="bg2"/>
                </a:solidFill>
                <a:effectLst>
                  <a:outerShdw blurRad="38100" dist="38100" dir="2700000" algn="tl">
                    <a:srgbClr val="C0C0C0"/>
                  </a:outerShdw>
                </a:effectLst>
              </a:rPr>
              <a:t>Many measurements in science involve either very large numbers or very small numbers (#).  Scientific notation is one method for communicating these types of numbers with minimal writing</a:t>
            </a:r>
            <a:r>
              <a:rPr lang="en-US" sz="2400" b="1" dirty="0">
                <a:solidFill>
                  <a:schemeClr val="bg2"/>
                </a:solidFill>
              </a:rPr>
              <a:t>.</a:t>
            </a:r>
          </a:p>
          <a:p>
            <a:pPr eaLnBrk="1" hangingPunct="1">
              <a:defRPr/>
            </a:pPr>
            <a:endParaRPr lang="en-US" sz="1600" b="1" dirty="0">
              <a:solidFill>
                <a:srgbClr val="003366"/>
              </a:solidFill>
              <a:effectLst>
                <a:outerShdw blurRad="38100" dist="38100" dir="2700000" algn="tl">
                  <a:srgbClr val="C0C0C0"/>
                </a:outerShdw>
              </a:effectLst>
            </a:endParaRPr>
          </a:p>
          <a:p>
            <a:pPr eaLnBrk="1" hangingPunct="1">
              <a:defRPr/>
            </a:pPr>
            <a:r>
              <a:rPr lang="en-US" sz="4000" b="1" dirty="0">
                <a:solidFill>
                  <a:srgbClr val="003366"/>
                </a:solidFill>
                <a:effectLst>
                  <a:outerShdw blurRad="38100" dist="38100" dir="2700000" algn="tl">
                    <a:srgbClr val="C0C0C0"/>
                  </a:outerShdw>
                </a:effectLst>
              </a:rPr>
              <a:t>GENERIC FORMAT:</a:t>
            </a:r>
            <a:r>
              <a:rPr lang="en-US" sz="4000" b="1" dirty="0">
                <a:solidFill>
                  <a:srgbClr val="FF3300"/>
                </a:solidFill>
                <a:effectLst>
                  <a:outerShdw blurRad="38100" dist="38100" dir="2700000" algn="tl">
                    <a:srgbClr val="C0C0C0"/>
                  </a:outerShdw>
                </a:effectLst>
              </a:rPr>
              <a:t>   # . # #… x 10</a:t>
            </a:r>
            <a:r>
              <a:rPr lang="en-US" sz="4000" b="1" baseline="30000" dirty="0">
                <a:solidFill>
                  <a:srgbClr val="FF3300"/>
                </a:solidFill>
                <a:effectLst>
                  <a:outerShdw blurRad="38100" dist="38100" dir="2700000" algn="tl">
                    <a:srgbClr val="C0C0C0"/>
                  </a:outerShdw>
                </a:effectLst>
              </a:rPr>
              <a:t>#</a:t>
            </a:r>
            <a:r>
              <a:rPr lang="en-US" sz="4000" b="1" baseline="30000" dirty="0">
                <a:solidFill>
                  <a:srgbClr val="FF3300"/>
                </a:solidFill>
              </a:rPr>
              <a:t> </a:t>
            </a:r>
            <a:endParaRPr lang="en-US" b="1" dirty="0">
              <a:solidFill>
                <a:schemeClr val="bg2"/>
              </a:solidFill>
            </a:endParaRPr>
          </a:p>
          <a:p>
            <a:pPr eaLnBrk="1" hangingPunct="1">
              <a:defRPr/>
            </a:pPr>
            <a:r>
              <a:rPr lang="en-US" sz="2800" b="1" dirty="0">
                <a:solidFill>
                  <a:schemeClr val="bg2"/>
                </a:solidFill>
              </a:rPr>
              <a:t>A negative exponent represents a number less than 1 and a positive exponent represents a number greater than 1.</a:t>
            </a:r>
          </a:p>
          <a:p>
            <a:pPr eaLnBrk="1" hangingPunct="1">
              <a:defRPr/>
            </a:pPr>
            <a:endParaRPr lang="en-US" sz="2400" b="1" dirty="0"/>
          </a:p>
          <a:p>
            <a:pPr eaLnBrk="1" hangingPunct="1">
              <a:defRPr/>
            </a:pPr>
            <a:r>
              <a:rPr lang="en-US" sz="2400" b="1" dirty="0"/>
              <a:t>6.75 x 10</a:t>
            </a:r>
            <a:r>
              <a:rPr lang="en-US" sz="2400" b="1" baseline="30000" dirty="0"/>
              <a:t>-3</a:t>
            </a:r>
            <a:r>
              <a:rPr lang="en-US" sz="2400" b="1" dirty="0"/>
              <a:t> is the same as 0.00675	  </a:t>
            </a:r>
          </a:p>
          <a:p>
            <a:pPr eaLnBrk="1" hangingPunct="1">
              <a:defRPr/>
            </a:pPr>
            <a:r>
              <a:rPr lang="en-US" sz="2400" b="1" dirty="0"/>
              <a:t>   6.75 x 10</a:t>
            </a:r>
            <a:r>
              <a:rPr lang="en-US" sz="2400" b="1" baseline="30000" dirty="0"/>
              <a:t>3</a:t>
            </a:r>
            <a:r>
              <a:rPr lang="en-US" sz="2400" b="1" dirty="0"/>
              <a:t> is the same as 6750</a:t>
            </a:r>
            <a:endParaRPr lang="en-US" b="1" dirty="0"/>
          </a:p>
        </p:txBody>
      </p:sp>
      <p:graphicFrame>
        <p:nvGraphicFramePr>
          <p:cNvPr id="63492" name="Object 4"/>
          <p:cNvGraphicFramePr>
            <a:graphicFrameLocks noChangeAspect="1"/>
          </p:cNvGraphicFramePr>
          <p:nvPr/>
        </p:nvGraphicFramePr>
        <p:xfrm>
          <a:off x="0" y="0"/>
          <a:ext cx="2362200" cy="1563688"/>
        </p:xfrm>
        <a:graphic>
          <a:graphicData uri="http://schemas.openxmlformats.org/presentationml/2006/ole">
            <mc:AlternateContent xmlns:mc="http://schemas.openxmlformats.org/markup-compatibility/2006">
              <mc:Choice xmlns:v="urn:schemas-microsoft-com:vml" Requires="v">
                <p:oleObj spid="_x0000_s63499" name="Clip" r:id="rId3" imgW="2943225" imgH="2628900" progId="MS_ClipArt_Gallery.2">
                  <p:embed/>
                </p:oleObj>
              </mc:Choice>
              <mc:Fallback>
                <p:oleObj name="Clip" r:id="rId3" imgW="2943225" imgH="2628900" progId="MS_ClipArt_Gallery.2">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23622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US" altLang="en-US" smtClean="0"/>
              <a:t>Chemistry is the study of Matter</a:t>
            </a:r>
            <a:endParaRPr lang="en-IN" altLang="en-US" smtClean="0"/>
          </a:p>
        </p:txBody>
      </p:sp>
      <p:sp>
        <p:nvSpPr>
          <p:cNvPr id="11267" name="Content Placeholder 2"/>
          <p:cNvSpPr>
            <a:spLocks noGrp="1" noChangeArrowheads="1"/>
          </p:cNvSpPr>
          <p:nvPr>
            <p:ph idx="1"/>
          </p:nvPr>
        </p:nvSpPr>
        <p:spPr>
          <a:xfrm>
            <a:off x="457200" y="1600200"/>
            <a:ext cx="8229600" cy="457200"/>
          </a:xfrm>
        </p:spPr>
        <p:txBody>
          <a:bodyPr/>
          <a:lstStyle/>
          <a:p>
            <a:pPr marL="0" indent="0">
              <a:buFontTx/>
              <a:buNone/>
            </a:pPr>
            <a:r>
              <a:rPr lang="en-US" altLang="en-US" sz="2600" b="1" smtClean="0"/>
              <a:t>Matter</a:t>
            </a:r>
            <a:r>
              <a:rPr lang="en-US" altLang="en-US" sz="2600" smtClean="0"/>
              <a:t> is anything that has mass and takes up space.</a:t>
            </a:r>
          </a:p>
        </p:txBody>
      </p:sp>
      <p:pic>
        <p:nvPicPr>
          <p:cNvPr id="11268" name="Picture 3" descr="A diagram shows that elements are composed of one type of atom and compounds are composed of at least two kinds of atoms. Part Ay. Atoms of an element. A diagram shows several of one type of atom in motion. Part B. Molecules of an element. A diagram shows several molecules, each consisting of two of the same atom bonded together in motion. Compounds must have at least two kinds of atoms: Part C. Molecules of a compound. A diagram shows several molecules, each consisting of one central atom bonded to three other atoms of a different type. Part D. Mixture of elements and a compound. A diagram shows a mixture of atoms from part Ay, molecules of an element from part b, and molecules of a compound from part 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71883021-BEE3-4319-89F7-D115430CD8C6}"/>
              </a:ext>
            </a:extLst>
          </p:cNvPr>
          <p:cNvSpPr>
            <a:spLocks noGrp="1" noChangeArrowheads="1"/>
          </p:cNvSpPr>
          <p:nvPr>
            <p:ph type="ctrTitle"/>
          </p:nvPr>
        </p:nvSpPr>
        <p:spPr>
          <a:xfrm>
            <a:off x="2362200" y="0"/>
            <a:ext cx="6781800" cy="1600200"/>
          </a:xfrm>
        </p:spPr>
        <p:txBody>
          <a:bodyPr/>
          <a:lstStyle/>
          <a:p>
            <a:pPr eaLnBrk="1" hangingPunct="1">
              <a:defRPr/>
            </a:pPr>
            <a:r>
              <a:rPr lang="en-US" dirty="0">
                <a:solidFill>
                  <a:srgbClr val="003366"/>
                </a:solidFill>
                <a:effectLst>
                  <a:outerShdw blurRad="38100" dist="38100" dir="2700000" algn="tl">
                    <a:srgbClr val="C0C0C0"/>
                  </a:outerShdw>
                </a:effectLst>
              </a:rPr>
              <a:t>MEASUREMENTS</a:t>
            </a:r>
            <a:br>
              <a:rPr lang="en-US" dirty="0">
                <a:solidFill>
                  <a:srgbClr val="003366"/>
                </a:solidFill>
                <a:effectLst>
                  <a:outerShdw blurRad="38100" dist="38100" dir="2700000" algn="tl">
                    <a:srgbClr val="C0C0C0"/>
                  </a:outerShdw>
                </a:effectLst>
              </a:rPr>
            </a:br>
            <a:r>
              <a:rPr lang="en-US" sz="3600" dirty="0">
                <a:solidFill>
                  <a:srgbClr val="FF3300"/>
                </a:solidFill>
                <a:effectLst>
                  <a:outerShdw blurRad="38100" dist="38100" dir="2700000" algn="tl">
                    <a:srgbClr val="C0C0C0"/>
                  </a:outerShdw>
                </a:effectLst>
              </a:rPr>
              <a:t>Scientific Notation Practice</a:t>
            </a:r>
            <a:endParaRPr lang="en-US" dirty="0"/>
          </a:p>
        </p:txBody>
      </p:sp>
      <p:sp>
        <p:nvSpPr>
          <p:cNvPr id="64515" name="Rectangle 3"/>
          <p:cNvSpPr>
            <a:spLocks noGrp="1" noChangeArrowheads="1"/>
          </p:cNvSpPr>
          <p:nvPr>
            <p:ph type="subTitle" idx="1"/>
          </p:nvPr>
        </p:nvSpPr>
        <p:spPr>
          <a:xfrm>
            <a:off x="381000" y="1676400"/>
            <a:ext cx="8458200" cy="4953000"/>
          </a:xfrm>
          <a:noFill/>
        </p:spPr>
        <p:txBody>
          <a:bodyPr/>
          <a:lstStyle/>
          <a:p>
            <a:pPr algn="l" eaLnBrk="1" hangingPunct="1"/>
            <a:r>
              <a:rPr lang="en-US" altLang="en-US" sz="2400" b="1" smtClean="0"/>
              <a:t>Give the following in scientific notation (or write it out) with the appropriate significant figures.</a:t>
            </a:r>
          </a:p>
          <a:p>
            <a:pPr algn="l" eaLnBrk="1" hangingPunct="1"/>
            <a:r>
              <a:rPr lang="en-US" altLang="en-US" sz="2400" b="1" smtClean="0"/>
              <a:t>	1.  528900300000 = 	</a:t>
            </a:r>
          </a:p>
          <a:p>
            <a:pPr algn="l" eaLnBrk="1" hangingPunct="1"/>
            <a:r>
              <a:rPr lang="en-US" altLang="en-US" sz="2400" b="1" smtClean="0"/>
              <a:t>	</a:t>
            </a:r>
          </a:p>
          <a:p>
            <a:pPr algn="l" eaLnBrk="1" hangingPunct="1"/>
            <a:r>
              <a:rPr lang="en-US" altLang="en-US" sz="2400" b="1" smtClean="0"/>
              <a:t>	2.  0.000000000003400 = 	</a:t>
            </a:r>
          </a:p>
          <a:p>
            <a:pPr algn="l" eaLnBrk="1" hangingPunct="1"/>
            <a:r>
              <a:rPr lang="en-US" altLang="en-US" sz="2400" b="1" smtClean="0"/>
              <a:t>	</a:t>
            </a:r>
          </a:p>
          <a:p>
            <a:pPr algn="l" eaLnBrk="1" hangingPunct="1"/>
            <a:r>
              <a:rPr lang="en-US" altLang="en-US" sz="2400" b="1" smtClean="0"/>
              <a:t>	3.  0.23 = 			</a:t>
            </a:r>
            <a:endParaRPr lang="en-US" altLang="en-US" sz="2400" b="1" smtClean="0">
              <a:solidFill>
                <a:srgbClr val="FF3300"/>
              </a:solidFill>
            </a:endParaRPr>
          </a:p>
          <a:p>
            <a:pPr algn="l" eaLnBrk="1" hangingPunct="1"/>
            <a:r>
              <a:rPr lang="en-US" altLang="en-US" sz="2400" b="1" smtClean="0"/>
              <a:t>	</a:t>
            </a:r>
          </a:p>
          <a:p>
            <a:pPr algn="l" eaLnBrk="1" hangingPunct="1"/>
            <a:r>
              <a:rPr lang="en-US" altLang="en-US" sz="2400" b="1" smtClean="0"/>
              <a:t>	4.  5.678 x 10</a:t>
            </a:r>
            <a:r>
              <a:rPr lang="en-US" altLang="en-US" sz="2400" b="1" baseline="30000" smtClean="0"/>
              <a:t>-7</a:t>
            </a:r>
            <a:r>
              <a:rPr lang="en-US" altLang="en-US" sz="2400" b="1" smtClean="0"/>
              <a:t> = 		</a:t>
            </a:r>
            <a:endParaRPr lang="en-US" altLang="en-US" sz="2400" b="1" smtClean="0">
              <a:solidFill>
                <a:srgbClr val="FF3300"/>
              </a:solidFill>
            </a:endParaRPr>
          </a:p>
          <a:p>
            <a:pPr algn="l" eaLnBrk="1" hangingPunct="1"/>
            <a:r>
              <a:rPr lang="en-US" altLang="en-US" sz="2400" b="1" smtClean="0"/>
              <a:t>	</a:t>
            </a:r>
          </a:p>
          <a:p>
            <a:pPr algn="l" eaLnBrk="1" hangingPunct="1"/>
            <a:r>
              <a:rPr lang="en-US" altLang="en-US" sz="2400" b="1" smtClean="0"/>
              <a:t>	5.  9.8 x 10</a:t>
            </a:r>
            <a:r>
              <a:rPr lang="en-US" altLang="en-US" sz="2400" b="1" baseline="30000" smtClean="0"/>
              <a:t>4</a:t>
            </a:r>
            <a:r>
              <a:rPr lang="en-US" altLang="en-US" sz="2400" b="1" smtClean="0"/>
              <a:t> =</a:t>
            </a:r>
            <a:endParaRPr lang="en-US" altLang="en-US" smtClean="0">
              <a:solidFill>
                <a:srgbClr val="FF3300"/>
              </a:solidFill>
            </a:endParaRPr>
          </a:p>
        </p:txBody>
      </p:sp>
      <p:graphicFrame>
        <p:nvGraphicFramePr>
          <p:cNvPr id="64516" name="Object 4"/>
          <p:cNvGraphicFramePr>
            <a:graphicFrameLocks noChangeAspect="1"/>
          </p:cNvGraphicFramePr>
          <p:nvPr/>
        </p:nvGraphicFramePr>
        <p:xfrm>
          <a:off x="422275" y="361950"/>
          <a:ext cx="1289050" cy="1181100"/>
        </p:xfrm>
        <a:graphic>
          <a:graphicData uri="http://schemas.openxmlformats.org/presentationml/2006/ole">
            <mc:AlternateContent xmlns:mc="http://schemas.openxmlformats.org/markup-compatibility/2006">
              <mc:Choice xmlns:v="urn:schemas-microsoft-com:vml" Requires="v">
                <p:oleObj spid="_x0000_s64528" name="Clip" r:id="rId3" imgW="1776679" imgH="1630375" progId="MS_ClipArt_Gallery.2">
                  <p:embed/>
                </p:oleObj>
              </mc:Choice>
              <mc:Fallback>
                <p:oleObj name="Clip" r:id="rId3" imgW="1776679" imgH="1630375" progId="MS_ClipArt_Gallery.2">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22275" y="361950"/>
                        <a:ext cx="128905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6"/>
          <p:cNvSpPr txBox="1">
            <a:spLocks noChangeArrowheads="1"/>
          </p:cNvSpPr>
          <p:nvPr/>
        </p:nvSpPr>
        <p:spPr bwMode="auto">
          <a:xfrm>
            <a:off x="4305300" y="2514600"/>
            <a:ext cx="28575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b="1">
                <a:solidFill>
                  <a:srgbClr val="FF3300"/>
                </a:solidFill>
                <a:latin typeface="Arial" panose="020B0604020202020204" pitchFamily="34" charset="0"/>
              </a:rPr>
              <a:t>5.289003 x 10</a:t>
            </a:r>
            <a:r>
              <a:rPr lang="en-US" altLang="en-US" sz="2400" b="1" baseline="30000">
                <a:solidFill>
                  <a:srgbClr val="FF3300"/>
                </a:solidFill>
                <a:latin typeface="Arial" panose="020B0604020202020204" pitchFamily="34" charset="0"/>
              </a:rPr>
              <a:t>11</a:t>
            </a:r>
          </a:p>
        </p:txBody>
      </p:sp>
      <p:sp>
        <p:nvSpPr>
          <p:cNvPr id="25607" name="Text Box 7"/>
          <p:cNvSpPr txBox="1">
            <a:spLocks noChangeArrowheads="1"/>
          </p:cNvSpPr>
          <p:nvPr/>
        </p:nvSpPr>
        <p:spPr bwMode="auto">
          <a:xfrm>
            <a:off x="4991100" y="3306763"/>
            <a:ext cx="1981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b="1">
                <a:solidFill>
                  <a:srgbClr val="FF3300"/>
                </a:solidFill>
                <a:latin typeface="Arial" panose="020B0604020202020204" pitchFamily="34" charset="0"/>
              </a:rPr>
              <a:t>3.400 x 10</a:t>
            </a:r>
            <a:r>
              <a:rPr lang="en-US" altLang="en-US" sz="2400" b="1" baseline="30000">
                <a:solidFill>
                  <a:srgbClr val="FF3300"/>
                </a:solidFill>
                <a:latin typeface="Arial" panose="020B0604020202020204" pitchFamily="34" charset="0"/>
              </a:rPr>
              <a:t>-12</a:t>
            </a:r>
          </a:p>
        </p:txBody>
      </p:sp>
      <p:sp>
        <p:nvSpPr>
          <p:cNvPr id="25608" name="Text Box 8"/>
          <p:cNvSpPr txBox="1">
            <a:spLocks noChangeArrowheads="1"/>
          </p:cNvSpPr>
          <p:nvPr/>
        </p:nvSpPr>
        <p:spPr bwMode="auto">
          <a:xfrm>
            <a:off x="2971800" y="4300538"/>
            <a:ext cx="167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3300"/>
                </a:solidFill>
                <a:latin typeface="Arial" panose="020B0604020202020204" pitchFamily="34" charset="0"/>
              </a:rPr>
              <a:t>2.3 x 10</a:t>
            </a:r>
            <a:r>
              <a:rPr lang="en-US" altLang="en-US" sz="2400" b="1" baseline="30000">
                <a:solidFill>
                  <a:srgbClr val="FF3300"/>
                </a:solidFill>
                <a:latin typeface="Arial" panose="020B0604020202020204" pitchFamily="34" charset="0"/>
              </a:rPr>
              <a:t>-1</a:t>
            </a:r>
            <a:endParaRPr lang="en-US" altLang="en-US" sz="2400">
              <a:latin typeface="Arial" panose="020B0604020202020204" pitchFamily="34" charset="0"/>
            </a:endParaRPr>
          </a:p>
        </p:txBody>
      </p:sp>
      <p:sp>
        <p:nvSpPr>
          <p:cNvPr id="25609" name="Text Box 9"/>
          <p:cNvSpPr txBox="1">
            <a:spLocks noChangeArrowheads="1"/>
          </p:cNvSpPr>
          <p:nvPr/>
        </p:nvSpPr>
        <p:spPr bwMode="auto">
          <a:xfrm>
            <a:off x="3924300" y="5075238"/>
            <a:ext cx="2362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b="1">
                <a:solidFill>
                  <a:srgbClr val="FF3300"/>
                </a:solidFill>
                <a:latin typeface="Arial" panose="020B0604020202020204" pitchFamily="34" charset="0"/>
              </a:rPr>
              <a:t>0.0000005678</a:t>
            </a:r>
          </a:p>
        </p:txBody>
      </p:sp>
      <p:sp>
        <p:nvSpPr>
          <p:cNvPr id="25610" name="Text Box 10"/>
          <p:cNvSpPr txBox="1">
            <a:spLocks noChangeArrowheads="1"/>
          </p:cNvSpPr>
          <p:nvPr/>
        </p:nvSpPr>
        <p:spPr bwMode="auto">
          <a:xfrm>
            <a:off x="3390900" y="5943600"/>
            <a:ext cx="1600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b="1">
                <a:solidFill>
                  <a:srgbClr val="FF3300"/>
                </a:solidFill>
                <a:latin typeface="Arial" panose="020B0604020202020204" pitchFamily="34" charset="0"/>
              </a:rPr>
              <a:t>98000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utoUpdateAnimBg="0"/>
      <p:bldP spid="25607" grpId="0" autoUpdateAnimBg="0"/>
      <p:bldP spid="25608" grpId="0" autoUpdateAnimBg="0"/>
      <p:bldP spid="25609" grpId="0" autoUpdateAnimBg="0"/>
      <p:bldP spid="2561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xmlns="" id="{3DA35E6D-F5C8-4C37-B0D7-71DA01F8D4BC}"/>
              </a:ext>
            </a:extLst>
          </p:cNvPr>
          <p:cNvSpPr>
            <a:spLocks noGrp="1" noChangeArrowheads="1"/>
          </p:cNvSpPr>
          <p:nvPr>
            <p:ph type="ctrTitle"/>
          </p:nvPr>
        </p:nvSpPr>
        <p:spPr>
          <a:xfrm>
            <a:off x="2514600" y="381000"/>
            <a:ext cx="6477000" cy="1143000"/>
          </a:xfrm>
          <a:solidFill>
            <a:srgbClr val="CC99FF">
              <a:alpha val="50000"/>
            </a:srgbClr>
          </a:solidFill>
          <a:ln w="57150" cmpd="thickThin">
            <a:solidFill>
              <a:srgbClr val="800080"/>
            </a:solidFill>
            <a:miter lim="800000"/>
            <a:headEnd/>
            <a:tailEnd/>
          </a:ln>
        </p:spPr>
        <p:txBody>
          <a:bodyPr lIns="92075" tIns="46038" rIns="92075" bIns="46038" anchor="b"/>
          <a:lstStyle/>
          <a:p>
            <a:pPr eaLnBrk="1" hangingPunct="1">
              <a:defRPr/>
            </a:pPr>
            <a:r>
              <a:rPr lang="en-US">
                <a:solidFill>
                  <a:srgbClr val="003366"/>
                </a:solidFill>
                <a:effectLst>
                  <a:outerShdw blurRad="38100" dist="38100" dir="2700000" algn="tl">
                    <a:srgbClr val="000000"/>
                  </a:outerShdw>
                </a:effectLst>
              </a:rPr>
              <a:t>MEASUREMENTS</a:t>
            </a:r>
            <a:br>
              <a:rPr lang="en-US">
                <a:solidFill>
                  <a:srgbClr val="003366"/>
                </a:solidFill>
                <a:effectLst>
                  <a:outerShdw blurRad="38100" dist="38100" dir="2700000" algn="tl">
                    <a:srgbClr val="000000"/>
                  </a:outerShdw>
                </a:effectLst>
              </a:rPr>
            </a:br>
            <a:r>
              <a:rPr lang="en-US" sz="2000">
                <a:solidFill>
                  <a:srgbClr val="FF3300"/>
                </a:solidFill>
                <a:effectLst>
                  <a:outerShdw blurRad="38100" dist="38100" dir="2700000" algn="tl">
                    <a:srgbClr val="000000"/>
                  </a:outerShdw>
                </a:effectLst>
              </a:rPr>
              <a:t>S</a:t>
            </a:r>
            <a:r>
              <a:rPr lang="en-US" sz="2000">
                <a:solidFill>
                  <a:srgbClr val="003366"/>
                </a:solidFill>
                <a:effectLst>
                  <a:outerShdw blurRad="38100" dist="38100" dir="2700000" algn="tl">
                    <a:srgbClr val="000000"/>
                  </a:outerShdw>
                </a:effectLst>
              </a:rPr>
              <a:t>ignificant </a:t>
            </a:r>
            <a:r>
              <a:rPr lang="en-US" sz="2000">
                <a:solidFill>
                  <a:srgbClr val="FF3300"/>
                </a:solidFill>
                <a:effectLst>
                  <a:outerShdw blurRad="38100" dist="38100" dir="2700000" algn="tl">
                    <a:srgbClr val="000000"/>
                  </a:outerShdw>
                </a:effectLst>
              </a:rPr>
              <a:t>F</a:t>
            </a:r>
            <a:r>
              <a:rPr lang="en-US" sz="2000">
                <a:solidFill>
                  <a:srgbClr val="003366"/>
                </a:solidFill>
                <a:effectLst>
                  <a:outerShdw blurRad="38100" dist="38100" dir="2700000" algn="tl">
                    <a:srgbClr val="000000"/>
                  </a:outerShdw>
                </a:effectLst>
              </a:rPr>
              <a:t>igures</a:t>
            </a:r>
            <a:endParaRPr lang="en-US"/>
          </a:p>
        </p:txBody>
      </p:sp>
      <p:sp>
        <p:nvSpPr>
          <p:cNvPr id="262147" name="Rectangle 3">
            <a:extLst>
              <a:ext uri="{FF2B5EF4-FFF2-40B4-BE49-F238E27FC236}">
                <a16:creationId xmlns:a16="http://schemas.microsoft.com/office/drawing/2014/main" xmlns="" id="{4A9A63BF-C6B9-4343-B992-724FBBFDF757}"/>
              </a:ext>
            </a:extLst>
          </p:cNvPr>
          <p:cNvSpPr>
            <a:spLocks noGrp="1" noChangeArrowheads="1"/>
          </p:cNvSpPr>
          <p:nvPr>
            <p:ph type="subTitle" idx="1"/>
          </p:nvPr>
        </p:nvSpPr>
        <p:spPr>
          <a:xfrm>
            <a:off x="304800" y="1447800"/>
            <a:ext cx="8839200" cy="5181600"/>
          </a:xfrm>
        </p:spPr>
        <p:txBody>
          <a:bodyPr lIns="92075" tIns="46038" rIns="92075" bIns="46038"/>
          <a:lstStyle/>
          <a:p>
            <a:pPr algn="l" eaLnBrk="1" hangingPunct="1">
              <a:defRPr/>
            </a:pPr>
            <a:r>
              <a:rPr lang="en-US" sz="2800" b="1" dirty="0">
                <a:solidFill>
                  <a:srgbClr val="006666"/>
                </a:solidFill>
                <a:effectLst>
                  <a:outerShdw blurRad="38100" dist="38100" dir="2700000" algn="tl">
                    <a:srgbClr val="000000">
                      <a:alpha val="43137"/>
                    </a:srgbClr>
                  </a:outerShdw>
                </a:effectLst>
              </a:rPr>
              <a:t>I.  All nonzero numbers are significant figures.</a:t>
            </a:r>
          </a:p>
          <a:p>
            <a:pPr algn="l" eaLnBrk="1" hangingPunct="1">
              <a:defRPr/>
            </a:pPr>
            <a:r>
              <a:rPr lang="en-US" sz="2800" b="1" dirty="0">
                <a:solidFill>
                  <a:srgbClr val="006666"/>
                </a:solidFill>
                <a:effectLst>
                  <a:outerShdw blurRad="38100" dist="38100" dir="2700000" algn="tl">
                    <a:srgbClr val="000000">
                      <a:alpha val="43137"/>
                    </a:srgbClr>
                  </a:outerShdw>
                </a:effectLst>
              </a:rPr>
              <a:t>II.  Zero’s follow the rules below.</a:t>
            </a:r>
          </a:p>
          <a:p>
            <a:pPr algn="l" eaLnBrk="1" hangingPunct="1">
              <a:defRPr/>
            </a:pPr>
            <a:r>
              <a:rPr lang="en-US" sz="2800" b="1" dirty="0">
                <a:solidFill>
                  <a:srgbClr val="006666"/>
                </a:solidFill>
              </a:rPr>
              <a:t>	1. Zero’s between numbers are significant.</a:t>
            </a:r>
          </a:p>
          <a:p>
            <a:pPr algn="l" eaLnBrk="1" hangingPunct="1">
              <a:defRPr/>
            </a:pPr>
            <a:r>
              <a:rPr lang="en-US" sz="2800" b="1" dirty="0">
                <a:solidFill>
                  <a:srgbClr val="006666"/>
                </a:solidFill>
              </a:rPr>
              <a:t>			</a:t>
            </a:r>
            <a:r>
              <a:rPr lang="en-US" sz="2800" b="1" dirty="0">
                <a:solidFill>
                  <a:srgbClr val="003399"/>
                </a:solidFill>
              </a:rPr>
              <a:t>30.09 has 4</a:t>
            </a:r>
            <a:r>
              <a:rPr lang="en-US" sz="2800" b="1" dirty="0">
                <a:solidFill>
                  <a:srgbClr val="006666"/>
                </a:solidFill>
              </a:rPr>
              <a:t> </a:t>
            </a:r>
            <a:r>
              <a:rPr lang="en-US" sz="2800" b="1" dirty="0">
                <a:solidFill>
                  <a:srgbClr val="FF3300"/>
                </a:solidFill>
              </a:rPr>
              <a:t>SF</a:t>
            </a:r>
            <a:endParaRPr lang="en-US" sz="2800" b="1" dirty="0">
              <a:solidFill>
                <a:srgbClr val="006666"/>
              </a:solidFill>
            </a:endParaRPr>
          </a:p>
          <a:p>
            <a:pPr algn="l" eaLnBrk="1" hangingPunct="1">
              <a:defRPr/>
            </a:pPr>
            <a:r>
              <a:rPr lang="en-US" sz="2800" b="1" dirty="0">
                <a:solidFill>
                  <a:srgbClr val="006666"/>
                </a:solidFill>
              </a:rPr>
              <a:t>	2. Zero’s that precede are </a:t>
            </a:r>
            <a:r>
              <a:rPr lang="en-US" sz="2800" b="1" dirty="0">
                <a:solidFill>
                  <a:srgbClr val="CC0099"/>
                </a:solidFill>
              </a:rPr>
              <a:t>NOT</a:t>
            </a:r>
            <a:r>
              <a:rPr lang="en-US" sz="2800" b="1" dirty="0">
                <a:solidFill>
                  <a:srgbClr val="006666"/>
                </a:solidFill>
              </a:rPr>
              <a:t> significant.</a:t>
            </a:r>
          </a:p>
          <a:p>
            <a:pPr algn="l" eaLnBrk="1" hangingPunct="1">
              <a:defRPr/>
            </a:pPr>
            <a:r>
              <a:rPr lang="en-US" sz="2800" b="1" dirty="0">
                <a:solidFill>
                  <a:srgbClr val="006666"/>
                </a:solidFill>
              </a:rPr>
              <a:t>			</a:t>
            </a:r>
            <a:r>
              <a:rPr lang="en-US" sz="2800" b="1" dirty="0">
                <a:solidFill>
                  <a:srgbClr val="003399"/>
                </a:solidFill>
              </a:rPr>
              <a:t>0.000034 has 2</a:t>
            </a:r>
            <a:r>
              <a:rPr lang="en-US" sz="2800" b="1" dirty="0">
                <a:solidFill>
                  <a:srgbClr val="006666"/>
                </a:solidFill>
              </a:rPr>
              <a:t> </a:t>
            </a:r>
            <a:r>
              <a:rPr lang="en-US" sz="2800" b="1" dirty="0">
                <a:solidFill>
                  <a:srgbClr val="FF3300"/>
                </a:solidFill>
              </a:rPr>
              <a:t>SF</a:t>
            </a:r>
          </a:p>
          <a:p>
            <a:pPr algn="l" eaLnBrk="1" hangingPunct="1">
              <a:defRPr/>
            </a:pPr>
            <a:r>
              <a:rPr lang="en-US" sz="2800" b="1" dirty="0">
                <a:solidFill>
                  <a:srgbClr val="006666"/>
                </a:solidFill>
              </a:rPr>
              <a:t>	3. Zero’s at the end of decimals are significant.</a:t>
            </a:r>
          </a:p>
          <a:p>
            <a:pPr algn="l" eaLnBrk="1" hangingPunct="1">
              <a:defRPr/>
            </a:pPr>
            <a:r>
              <a:rPr lang="en-US" sz="2800" b="1" dirty="0">
                <a:solidFill>
                  <a:srgbClr val="006666"/>
                </a:solidFill>
              </a:rPr>
              <a:t>			</a:t>
            </a:r>
            <a:r>
              <a:rPr lang="en-US" sz="2800" b="1" dirty="0">
                <a:solidFill>
                  <a:srgbClr val="003399"/>
                </a:solidFill>
              </a:rPr>
              <a:t>0.00900 has 3</a:t>
            </a:r>
            <a:r>
              <a:rPr lang="en-US" sz="2800" b="1" dirty="0">
                <a:solidFill>
                  <a:srgbClr val="FF3300"/>
                </a:solidFill>
              </a:rPr>
              <a:t> SF</a:t>
            </a:r>
            <a:r>
              <a:rPr lang="en-US" sz="2800" b="1" dirty="0">
                <a:solidFill>
                  <a:srgbClr val="006666"/>
                </a:solidFill>
              </a:rPr>
              <a:t>  </a:t>
            </a:r>
          </a:p>
          <a:p>
            <a:pPr algn="l" eaLnBrk="1" hangingPunct="1">
              <a:defRPr/>
            </a:pPr>
            <a:r>
              <a:rPr lang="en-US" sz="2800" b="1" dirty="0">
                <a:solidFill>
                  <a:srgbClr val="006666"/>
                </a:solidFill>
              </a:rPr>
              <a:t>	4. Zero’s at the end without decimals are either.</a:t>
            </a:r>
          </a:p>
          <a:p>
            <a:pPr algn="l" eaLnBrk="1" hangingPunct="1">
              <a:defRPr/>
            </a:pPr>
            <a:r>
              <a:rPr lang="en-US" sz="2800" b="1" dirty="0">
                <a:solidFill>
                  <a:srgbClr val="006666"/>
                </a:solidFill>
              </a:rPr>
              <a:t>		</a:t>
            </a:r>
            <a:r>
              <a:rPr lang="en-US" sz="2800" b="1" dirty="0">
                <a:solidFill>
                  <a:srgbClr val="003399"/>
                </a:solidFill>
              </a:rPr>
              <a:t>	4050 has either 4</a:t>
            </a:r>
            <a:r>
              <a:rPr lang="en-US" sz="2800" b="1" dirty="0">
                <a:solidFill>
                  <a:srgbClr val="006666"/>
                </a:solidFill>
              </a:rPr>
              <a:t> </a:t>
            </a:r>
            <a:r>
              <a:rPr lang="en-US" sz="2800" b="1" dirty="0">
                <a:solidFill>
                  <a:srgbClr val="FF3300"/>
                </a:solidFill>
              </a:rPr>
              <a:t>SF</a:t>
            </a:r>
            <a:r>
              <a:rPr lang="en-US" sz="2800" b="1" dirty="0">
                <a:solidFill>
                  <a:srgbClr val="006666"/>
                </a:solidFill>
              </a:rPr>
              <a:t> </a:t>
            </a:r>
            <a:r>
              <a:rPr lang="en-US" sz="2800" b="1" dirty="0">
                <a:solidFill>
                  <a:srgbClr val="003399"/>
                </a:solidFill>
              </a:rPr>
              <a:t>or 3</a:t>
            </a:r>
            <a:r>
              <a:rPr lang="en-US" sz="2800" b="1" dirty="0">
                <a:solidFill>
                  <a:srgbClr val="006666"/>
                </a:solidFill>
              </a:rPr>
              <a:t> </a:t>
            </a:r>
            <a:r>
              <a:rPr lang="en-US" sz="2800" b="1" dirty="0">
                <a:solidFill>
                  <a:srgbClr val="FF3300"/>
                </a:solidFill>
              </a:rPr>
              <a:t>SF</a:t>
            </a:r>
            <a:r>
              <a:rPr lang="en-US" sz="2800" b="1" dirty="0">
                <a:solidFill>
                  <a:srgbClr val="006666"/>
                </a:solidFill>
              </a:rPr>
              <a:t> </a:t>
            </a:r>
            <a:endParaRPr lang="en-US" dirty="0"/>
          </a:p>
        </p:txBody>
      </p:sp>
      <p:graphicFrame>
        <p:nvGraphicFramePr>
          <p:cNvPr id="65540" name="Object 4"/>
          <p:cNvGraphicFramePr>
            <a:graphicFrameLocks noChangeAspect="1"/>
          </p:cNvGraphicFramePr>
          <p:nvPr/>
        </p:nvGraphicFramePr>
        <p:xfrm>
          <a:off x="0" y="0"/>
          <a:ext cx="2362200" cy="1458913"/>
        </p:xfrm>
        <a:graphic>
          <a:graphicData uri="http://schemas.openxmlformats.org/presentationml/2006/ole">
            <mc:AlternateContent xmlns:mc="http://schemas.openxmlformats.org/markup-compatibility/2006">
              <mc:Choice xmlns:v="urn:schemas-microsoft-com:vml" Requires="v">
                <p:oleObj spid="_x0000_s65547" name="Clip" r:id="rId3" imgW="1831818" imgH="1350475" progId="MS_ClipArt_Gallery.2">
                  <p:embed/>
                </p:oleObj>
              </mc:Choice>
              <mc:Fallback>
                <p:oleObj name="Clip" r:id="rId3" imgW="1831818" imgH="1350475" progId="MS_ClipArt_Gallery.2">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23622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xmlns="" id="{A78818F1-D895-40D0-AD83-4EDD90AB0661}"/>
              </a:ext>
            </a:extLst>
          </p:cNvPr>
          <p:cNvSpPr>
            <a:spLocks noGrp="1" noChangeArrowheads="1"/>
          </p:cNvSpPr>
          <p:nvPr>
            <p:ph type="ctrTitle"/>
          </p:nvPr>
        </p:nvSpPr>
        <p:spPr>
          <a:xfrm>
            <a:off x="2514600" y="228600"/>
            <a:ext cx="6400800" cy="1143000"/>
          </a:xfrm>
          <a:solidFill>
            <a:srgbClr val="CC99FF">
              <a:alpha val="50000"/>
            </a:srgbClr>
          </a:solidFill>
          <a:ln w="57150" cmpd="thickThin">
            <a:solidFill>
              <a:srgbClr val="800080"/>
            </a:solidFill>
            <a:miter lim="800000"/>
            <a:headEnd/>
            <a:tailEnd/>
          </a:ln>
        </p:spPr>
        <p:txBody>
          <a:bodyPr lIns="92075" tIns="46038" rIns="92075" bIns="46038" anchor="b"/>
          <a:lstStyle/>
          <a:p>
            <a:pPr eaLnBrk="1" hangingPunct="1">
              <a:defRPr/>
            </a:pPr>
            <a:r>
              <a:rPr lang="en-US" dirty="0">
                <a:solidFill>
                  <a:srgbClr val="003366"/>
                </a:solidFill>
                <a:effectLst>
                  <a:outerShdw blurRad="38100" dist="38100" dir="2700000" algn="tl">
                    <a:srgbClr val="000000"/>
                  </a:outerShdw>
                </a:effectLst>
              </a:rPr>
              <a:t>MEASUREMENTS</a:t>
            </a:r>
            <a:br>
              <a:rPr lang="en-US" dirty="0">
                <a:solidFill>
                  <a:srgbClr val="003366"/>
                </a:solidFill>
                <a:effectLst>
                  <a:outerShdw blurRad="38100" dist="38100" dir="2700000" algn="tl">
                    <a:srgbClr val="000000"/>
                  </a:outerShdw>
                </a:effectLst>
              </a:rPr>
            </a:br>
            <a:r>
              <a:rPr lang="en-US" sz="2000" dirty="0">
                <a:solidFill>
                  <a:srgbClr val="FF3300"/>
                </a:solidFill>
                <a:effectLst>
                  <a:outerShdw blurRad="38100" dist="38100" dir="2700000" algn="tl">
                    <a:srgbClr val="000000"/>
                  </a:outerShdw>
                </a:effectLst>
              </a:rPr>
              <a:t>S</a:t>
            </a:r>
            <a:r>
              <a:rPr lang="en-US" sz="2000" dirty="0">
                <a:solidFill>
                  <a:srgbClr val="003366"/>
                </a:solidFill>
                <a:effectLst>
                  <a:outerShdw blurRad="38100" dist="38100" dir="2700000" algn="tl">
                    <a:srgbClr val="000000"/>
                  </a:outerShdw>
                </a:effectLst>
              </a:rPr>
              <a:t>ignificant </a:t>
            </a:r>
            <a:r>
              <a:rPr lang="en-US" sz="2000" dirty="0">
                <a:solidFill>
                  <a:srgbClr val="FF3300"/>
                </a:solidFill>
                <a:effectLst>
                  <a:outerShdw blurRad="38100" dist="38100" dir="2700000" algn="tl">
                    <a:srgbClr val="000000"/>
                  </a:outerShdw>
                </a:effectLst>
              </a:rPr>
              <a:t>F</a:t>
            </a:r>
            <a:r>
              <a:rPr lang="en-US" sz="2000" dirty="0">
                <a:solidFill>
                  <a:srgbClr val="003366"/>
                </a:solidFill>
                <a:effectLst>
                  <a:outerShdw blurRad="38100" dist="38100" dir="2700000" algn="tl">
                    <a:srgbClr val="000000"/>
                  </a:outerShdw>
                </a:effectLst>
              </a:rPr>
              <a:t>igures &amp; Calculations</a:t>
            </a:r>
            <a:endParaRPr lang="en-US" dirty="0"/>
          </a:p>
        </p:txBody>
      </p:sp>
      <p:sp>
        <p:nvSpPr>
          <p:cNvPr id="66563" name="Rectangle 3"/>
          <p:cNvSpPr>
            <a:spLocks noGrp="1" noChangeArrowheads="1"/>
          </p:cNvSpPr>
          <p:nvPr>
            <p:ph type="subTitle" idx="1"/>
          </p:nvPr>
        </p:nvSpPr>
        <p:spPr>
          <a:xfrm>
            <a:off x="304800" y="1371600"/>
            <a:ext cx="8610600" cy="5334000"/>
          </a:xfrm>
          <a:noFill/>
        </p:spPr>
        <p:txBody>
          <a:bodyPr lIns="92075" tIns="46038" rIns="92075" bIns="46038"/>
          <a:lstStyle/>
          <a:p>
            <a:pPr eaLnBrk="1" hangingPunct="1"/>
            <a:r>
              <a:rPr lang="en-US" altLang="en-US" sz="2400" b="1" smtClean="0">
                <a:solidFill>
                  <a:srgbClr val="003366"/>
                </a:solidFill>
              </a:rPr>
              <a:t>Significant figures are based on the tools used to make the measurement.  An imprecise tool will negate the precision of the other tools used.  The following rules are used when measurements are used in calculations.</a:t>
            </a:r>
            <a:endParaRPr lang="en-US" altLang="en-US" b="1" smtClean="0">
              <a:solidFill>
                <a:srgbClr val="003366"/>
              </a:solidFill>
            </a:endParaRPr>
          </a:p>
          <a:p>
            <a:pPr algn="l" eaLnBrk="1" hangingPunct="1"/>
            <a:r>
              <a:rPr lang="en-US" altLang="en-US" b="1" smtClean="0">
                <a:solidFill>
                  <a:srgbClr val="008000"/>
                </a:solidFill>
              </a:rPr>
              <a:t>Adding/subtracting:</a:t>
            </a:r>
            <a:endParaRPr lang="en-US" altLang="en-US" b="1" smtClean="0">
              <a:solidFill>
                <a:srgbClr val="003300"/>
              </a:solidFill>
            </a:endParaRPr>
          </a:p>
          <a:p>
            <a:pPr algn="l" eaLnBrk="1" hangingPunct="1"/>
            <a:r>
              <a:rPr lang="en-US" altLang="en-US" sz="2800" b="1" smtClean="0">
                <a:solidFill>
                  <a:srgbClr val="003300"/>
                </a:solidFill>
              </a:rPr>
              <a:t>The result should be rounded to the same number of decimal places as the measurement with the least decimal places.</a:t>
            </a:r>
            <a:endParaRPr lang="en-US" altLang="en-US" b="1" smtClean="0">
              <a:solidFill>
                <a:srgbClr val="003300"/>
              </a:solidFill>
            </a:endParaRPr>
          </a:p>
          <a:p>
            <a:pPr algn="l" eaLnBrk="1" hangingPunct="1"/>
            <a:r>
              <a:rPr lang="en-US" altLang="en-US" b="1" smtClean="0">
                <a:solidFill>
                  <a:srgbClr val="008000"/>
                </a:solidFill>
              </a:rPr>
              <a:t>Multiplying/dividing:</a:t>
            </a:r>
            <a:endParaRPr lang="en-US" altLang="en-US" b="1" smtClean="0">
              <a:solidFill>
                <a:srgbClr val="003399"/>
              </a:solidFill>
            </a:endParaRPr>
          </a:p>
          <a:p>
            <a:pPr algn="l" eaLnBrk="1" hangingPunct="1"/>
            <a:r>
              <a:rPr lang="en-US" altLang="en-US" sz="2800" b="1" smtClean="0">
                <a:solidFill>
                  <a:srgbClr val="003399"/>
                </a:solidFill>
              </a:rPr>
              <a:t>The result should contain the same number of significant figures as the measurement with the least significant figures.</a:t>
            </a:r>
            <a:endParaRPr lang="en-US" altLang="en-US" sz="2800" smtClean="0"/>
          </a:p>
        </p:txBody>
      </p:sp>
      <p:graphicFrame>
        <p:nvGraphicFramePr>
          <p:cNvPr id="66564" name="Object 4"/>
          <p:cNvGraphicFramePr>
            <a:graphicFrameLocks noChangeAspect="1"/>
          </p:cNvGraphicFramePr>
          <p:nvPr/>
        </p:nvGraphicFramePr>
        <p:xfrm>
          <a:off x="0" y="0"/>
          <a:ext cx="2286000" cy="1371600"/>
        </p:xfrm>
        <a:graphic>
          <a:graphicData uri="http://schemas.openxmlformats.org/presentationml/2006/ole">
            <mc:AlternateContent xmlns:mc="http://schemas.openxmlformats.org/markup-compatibility/2006">
              <mc:Choice xmlns:v="urn:schemas-microsoft-com:vml" Requires="v">
                <p:oleObj spid="_x0000_s66571" name="Clip" r:id="rId3" imgW="1831818" imgH="1350475" progId="MS_ClipArt_Gallery.2">
                  <p:embed/>
                </p:oleObj>
              </mc:Choice>
              <mc:Fallback>
                <p:oleObj name="Clip" r:id="rId3" imgW="1831818" imgH="1350475" progId="MS_ClipArt_Gallery.2">
                  <p:embed/>
                  <p:pic>
                    <p:nvPicPr>
                      <p:cNvPr id="0" name="Object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66CA3C5-7DA3-43AC-AEA8-1D7BB5921AEE}" type="slidenum">
              <a:rPr lang="en-US" altLang="en-US" sz="1400" smtClean="0"/>
              <a:pPr>
                <a:spcBef>
                  <a:spcPct val="0"/>
                </a:spcBef>
                <a:buSzTx/>
                <a:buFontTx/>
                <a:buNone/>
              </a:pPr>
              <a:t>43</a:t>
            </a:fld>
            <a:endParaRPr lang="en-US" altLang="en-US" sz="1400" smtClean="0"/>
          </a:p>
        </p:txBody>
      </p:sp>
      <p:sp>
        <p:nvSpPr>
          <p:cNvPr id="67587" name="Rectangle 2"/>
          <p:cNvSpPr>
            <a:spLocks noGrp="1" noChangeArrowheads="1"/>
          </p:cNvSpPr>
          <p:nvPr>
            <p:ph type="title"/>
          </p:nvPr>
        </p:nvSpPr>
        <p:spPr/>
        <p:txBody>
          <a:bodyPr/>
          <a:lstStyle/>
          <a:p>
            <a:pPr eaLnBrk="1" hangingPunct="1"/>
            <a:r>
              <a:rPr lang="en-US" altLang="en-US" smtClean="0"/>
              <a:t>Multiplication and Division with Significant Figures</a:t>
            </a:r>
          </a:p>
        </p:txBody>
      </p:sp>
      <p:sp>
        <p:nvSpPr>
          <p:cNvPr id="81923" name="Rectangle 3"/>
          <p:cNvSpPr>
            <a:spLocks noGrp="1" noChangeArrowheads="1"/>
          </p:cNvSpPr>
          <p:nvPr>
            <p:ph type="body" idx="1"/>
          </p:nvPr>
        </p:nvSpPr>
        <p:spPr>
          <a:xfrm>
            <a:off x="685800" y="1981200"/>
            <a:ext cx="8077200" cy="4114800"/>
          </a:xfrm>
        </p:spPr>
        <p:txBody>
          <a:bodyPr/>
          <a:lstStyle/>
          <a:p>
            <a:pPr eaLnBrk="1" hangingPunct="1"/>
            <a:r>
              <a:rPr lang="en-US" altLang="en-US" sz="2800" smtClean="0"/>
              <a:t>when multiplying or dividing measurements with significant figures, the result has the same number of significant figures as the measurement with the fewest number of significant figures</a:t>
            </a:r>
          </a:p>
          <a:p>
            <a:pPr algn="ctr" eaLnBrk="1" hangingPunct="1">
              <a:buFontTx/>
              <a:buNone/>
            </a:pPr>
            <a:r>
              <a:rPr lang="en-US" altLang="en-US" sz="2800" smtClean="0"/>
              <a:t>5.02    </a:t>
            </a:r>
            <a:r>
              <a:rPr lang="en-US" altLang="en-US" sz="2800" smtClean="0">
                <a:cs typeface="Times New Roman" panose="02020603050405020304" pitchFamily="18" charset="0"/>
              </a:rPr>
              <a:t>×</a:t>
            </a:r>
            <a:r>
              <a:rPr lang="en-US" altLang="en-US" sz="2800" smtClean="0"/>
              <a:t>      89,665    </a:t>
            </a:r>
            <a:r>
              <a:rPr lang="en-US" altLang="en-US" sz="2800" smtClean="0">
                <a:cs typeface="Times New Roman" panose="02020603050405020304" pitchFamily="18" charset="0"/>
              </a:rPr>
              <a:t>×</a:t>
            </a:r>
            <a:r>
              <a:rPr lang="en-US" altLang="en-US" sz="2800" smtClean="0"/>
              <a:t> 	0.10	= </a:t>
            </a:r>
            <a:r>
              <a:rPr lang="en-US" altLang="en-US" sz="2800" smtClean="0">
                <a:solidFill>
                  <a:schemeClr val="accent2"/>
                </a:solidFill>
              </a:rPr>
              <a:t>45.0118</a:t>
            </a:r>
            <a:r>
              <a:rPr lang="en-US" altLang="en-US" sz="2800" smtClean="0"/>
              <a:t> = 45</a:t>
            </a:r>
          </a:p>
          <a:p>
            <a:pPr algn="ctr" eaLnBrk="1" hangingPunct="1">
              <a:buFontTx/>
              <a:buNone/>
            </a:pPr>
            <a:r>
              <a:rPr lang="en-US" altLang="en-US" sz="2400" smtClean="0"/>
              <a:t>  </a:t>
            </a:r>
            <a:r>
              <a:rPr lang="en-US" altLang="en-US" sz="2400" smtClean="0">
                <a:solidFill>
                  <a:schemeClr val="hlink"/>
                </a:solidFill>
              </a:rPr>
              <a:t>3 sig. figs.	   5 sig. figs. 	   2 sig. figs. 		2 sig. figs.</a:t>
            </a:r>
          </a:p>
          <a:p>
            <a:pPr algn="ctr" eaLnBrk="1" hangingPunct="1">
              <a:buFontTx/>
              <a:buNone/>
            </a:pPr>
            <a:r>
              <a:rPr lang="en-US" altLang="en-US" sz="2800" smtClean="0"/>
              <a:t>5.892    </a:t>
            </a:r>
            <a:r>
              <a:rPr lang="en-US" altLang="en-US" sz="2800" smtClean="0">
                <a:cs typeface="Times New Roman" panose="02020603050405020304" pitchFamily="18" charset="0"/>
              </a:rPr>
              <a:t>÷</a:t>
            </a:r>
            <a:r>
              <a:rPr lang="en-US" altLang="en-US" sz="2800" smtClean="0"/>
              <a:t>	6.10	=   </a:t>
            </a:r>
            <a:r>
              <a:rPr lang="en-US" altLang="en-US" sz="2800" smtClean="0">
                <a:solidFill>
                  <a:schemeClr val="accent2"/>
                </a:solidFill>
              </a:rPr>
              <a:t>0.96590</a:t>
            </a:r>
            <a:r>
              <a:rPr lang="en-US" altLang="en-US" sz="2800" smtClean="0"/>
              <a:t>   =  0.966</a:t>
            </a:r>
          </a:p>
          <a:p>
            <a:pPr algn="ctr" eaLnBrk="1" hangingPunct="1">
              <a:buFontTx/>
              <a:buNone/>
            </a:pPr>
            <a:r>
              <a:rPr lang="en-US" altLang="en-US" sz="2400" smtClean="0"/>
              <a:t> </a:t>
            </a:r>
            <a:r>
              <a:rPr lang="en-US" altLang="en-US" sz="2400" smtClean="0">
                <a:solidFill>
                  <a:schemeClr val="hlink"/>
                </a:solidFill>
              </a:rPr>
              <a:t>4 sig. figs.      3 sig. figs. 		      3 sig. figs.</a:t>
            </a:r>
          </a:p>
          <a:p>
            <a:pPr algn="ctr" eaLnBrk="1" hangingPunct="1">
              <a:buFontTx/>
              <a:buNone/>
            </a:pPr>
            <a:endParaRPr lang="en-US" altLang="en-US" sz="2400" smtClean="0">
              <a:solidFill>
                <a:schemeClr val="hlink"/>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wipe(left)">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wipe(left)">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wipe(left)">
                                      <p:cBhvr>
                                        <p:cTn id="22" dur="500"/>
                                        <p:tgtEl>
                                          <p:spTgt spid="819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wipe(left)">
                                      <p:cBhvr>
                                        <p:cTn id="27" dur="5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859341F9-B408-4803-BF5A-9FF8FFAAA26A}" type="slidenum">
              <a:rPr lang="en-US" altLang="en-US" sz="1400" smtClean="0"/>
              <a:pPr>
                <a:spcBef>
                  <a:spcPct val="0"/>
                </a:spcBef>
                <a:buSzTx/>
                <a:buFontTx/>
                <a:buNone/>
              </a:pPr>
              <a:t>44</a:t>
            </a:fld>
            <a:endParaRPr lang="en-US" altLang="en-US" sz="1400" smtClean="0"/>
          </a:p>
        </p:txBody>
      </p:sp>
      <p:sp>
        <p:nvSpPr>
          <p:cNvPr id="69635" name="Rectangle 2"/>
          <p:cNvSpPr>
            <a:spLocks noGrp="1" noChangeArrowheads="1"/>
          </p:cNvSpPr>
          <p:nvPr>
            <p:ph type="title"/>
          </p:nvPr>
        </p:nvSpPr>
        <p:spPr/>
        <p:txBody>
          <a:bodyPr/>
          <a:lstStyle/>
          <a:p>
            <a:pPr eaLnBrk="1" hangingPunct="1"/>
            <a:r>
              <a:rPr lang="en-US" altLang="en-US" smtClean="0"/>
              <a:t>Addition and Subtraction with Significant Figures</a:t>
            </a:r>
          </a:p>
        </p:txBody>
      </p:sp>
      <p:sp>
        <p:nvSpPr>
          <p:cNvPr id="82947" name="Rectangle 3"/>
          <p:cNvSpPr>
            <a:spLocks noGrp="1" noChangeArrowheads="1"/>
          </p:cNvSpPr>
          <p:nvPr>
            <p:ph type="body" idx="1"/>
          </p:nvPr>
        </p:nvSpPr>
        <p:spPr>
          <a:xfrm>
            <a:off x="685800" y="1981200"/>
            <a:ext cx="8077200" cy="4114800"/>
          </a:xfrm>
        </p:spPr>
        <p:txBody>
          <a:bodyPr/>
          <a:lstStyle/>
          <a:p>
            <a:pPr eaLnBrk="1" hangingPunct="1"/>
            <a:r>
              <a:rPr lang="en-US" altLang="en-US" sz="2800" smtClean="0"/>
              <a:t>when adding or subtracting measurements with significant figures, the result has the same number of decimal places as the measurement with the fewest number of decimal places</a:t>
            </a:r>
          </a:p>
          <a:p>
            <a:pPr algn="ctr" eaLnBrk="1" hangingPunct="1">
              <a:buFontTx/>
              <a:buNone/>
            </a:pPr>
            <a:r>
              <a:rPr lang="en-US" altLang="en-US" sz="2800" smtClean="0"/>
              <a:t>5.74    +      0.823    +	2.651	= </a:t>
            </a:r>
            <a:r>
              <a:rPr lang="en-US" altLang="en-US" sz="2800" smtClean="0">
                <a:solidFill>
                  <a:schemeClr val="accent2"/>
                </a:solidFill>
              </a:rPr>
              <a:t>9.214</a:t>
            </a:r>
            <a:r>
              <a:rPr lang="en-US" altLang="en-US" sz="2800" smtClean="0"/>
              <a:t> = 9.21</a:t>
            </a:r>
          </a:p>
          <a:p>
            <a:pPr algn="ctr" eaLnBrk="1" hangingPunct="1">
              <a:buFontTx/>
              <a:buNone/>
            </a:pPr>
            <a:r>
              <a:rPr lang="en-US" altLang="en-US" sz="2400" smtClean="0"/>
              <a:t>  </a:t>
            </a:r>
            <a:r>
              <a:rPr lang="en-US" altLang="en-US" sz="2400" smtClean="0">
                <a:solidFill>
                  <a:schemeClr val="hlink"/>
                </a:solidFill>
              </a:rPr>
              <a:t>2 dec. pl.	   3 dec. pl. 	   3 dec. pl. 		2 dec. pl.</a:t>
            </a:r>
          </a:p>
          <a:p>
            <a:pPr algn="ctr" eaLnBrk="1" hangingPunct="1">
              <a:buFontTx/>
              <a:buNone/>
            </a:pPr>
            <a:r>
              <a:rPr lang="en-US" altLang="en-US" sz="2800" smtClean="0"/>
              <a:t>4.8    </a:t>
            </a:r>
            <a:r>
              <a:rPr lang="en-US" altLang="en-US" sz="2800" smtClean="0">
                <a:cs typeface="Times New Roman" panose="02020603050405020304" pitchFamily="18" charset="0"/>
              </a:rPr>
              <a:t>-</a:t>
            </a:r>
            <a:r>
              <a:rPr lang="en-US" altLang="en-US" sz="2800" smtClean="0"/>
              <a:t>      3.965	=      </a:t>
            </a:r>
            <a:r>
              <a:rPr lang="en-US" altLang="en-US" sz="2800" smtClean="0">
                <a:solidFill>
                  <a:schemeClr val="accent2"/>
                </a:solidFill>
              </a:rPr>
              <a:t>0.835  </a:t>
            </a:r>
            <a:r>
              <a:rPr lang="en-US" altLang="en-US" sz="2800" smtClean="0"/>
              <a:t> =      0.8</a:t>
            </a:r>
          </a:p>
          <a:p>
            <a:pPr algn="ctr" eaLnBrk="1" hangingPunct="1">
              <a:buFontTx/>
              <a:buNone/>
            </a:pPr>
            <a:r>
              <a:rPr lang="en-US" altLang="en-US" sz="2400" smtClean="0"/>
              <a:t> </a:t>
            </a:r>
            <a:r>
              <a:rPr lang="en-US" altLang="en-US" sz="2400" smtClean="0">
                <a:solidFill>
                  <a:schemeClr val="hlink"/>
                </a:solidFill>
              </a:rPr>
              <a:t>1 dec. pl       3 dec. pl. 		         1 dec. pl.</a:t>
            </a:r>
          </a:p>
          <a:p>
            <a:pPr algn="ctr" eaLnBrk="1" hangingPunct="1">
              <a:buFontTx/>
              <a:buNone/>
            </a:pPr>
            <a:endParaRPr lang="en-US" altLang="en-US" sz="2400" smtClean="0">
              <a:solidFill>
                <a:schemeClr val="hlink"/>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left)">
                                      <p:cBhvr>
                                        <p:cTn id="12" dur="500"/>
                                        <p:tgtEl>
                                          <p:spTgt spid="82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wipe(left)">
                                      <p:cBhvr>
                                        <p:cTn id="17" dur="500"/>
                                        <p:tgtEl>
                                          <p:spTgt spid="829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wipe(left)">
                                      <p:cBhvr>
                                        <p:cTn id="22" dur="500"/>
                                        <p:tgtEl>
                                          <p:spTgt spid="829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wipe(left)">
                                      <p:cBhvr>
                                        <p:cTn id="27"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07316FCA-5B6D-4542-AB86-1E9CB433BD97}"/>
              </a:ext>
            </a:extLst>
          </p:cNvPr>
          <p:cNvSpPr>
            <a:spLocks noGrp="1" noChangeArrowheads="1"/>
          </p:cNvSpPr>
          <p:nvPr>
            <p:ph type="ctrTitle"/>
          </p:nvPr>
        </p:nvSpPr>
        <p:spPr>
          <a:xfrm>
            <a:off x="1971675" y="9525"/>
            <a:ext cx="7162800" cy="1371600"/>
          </a:xfrm>
        </p:spPr>
        <p:txBody>
          <a:bodyPr lIns="92075" tIns="46038" rIns="92075" bIns="46038" anchor="b"/>
          <a:lstStyle/>
          <a:p>
            <a:pPr eaLnBrk="1" hangingPunct="1">
              <a:lnSpc>
                <a:spcPct val="80000"/>
              </a:lnSpc>
              <a:defRPr/>
            </a:pPr>
            <a:r>
              <a:rPr lang="en-US" sz="5400" dirty="0">
                <a:solidFill>
                  <a:srgbClr val="003366"/>
                </a:solidFill>
                <a:effectLst>
                  <a:outerShdw blurRad="38100" dist="38100" dir="2700000" algn="tl">
                    <a:srgbClr val="000000"/>
                  </a:outerShdw>
                </a:effectLst>
              </a:rPr>
              <a:t>MEASUREMENTS</a:t>
            </a:r>
            <a:r>
              <a:rPr lang="en-US" sz="6000" dirty="0">
                <a:solidFill>
                  <a:srgbClr val="003366"/>
                </a:solidFill>
                <a:effectLst>
                  <a:outerShdw blurRad="38100" dist="38100" dir="2700000" algn="tl">
                    <a:srgbClr val="000000"/>
                  </a:outerShdw>
                </a:effectLst>
              </a:rPr>
              <a:t/>
            </a:r>
            <a:br>
              <a:rPr lang="en-US" sz="6000" dirty="0">
                <a:solidFill>
                  <a:srgbClr val="003366"/>
                </a:solidFill>
                <a:effectLst>
                  <a:outerShdw blurRad="38100" dist="38100" dir="2700000" algn="tl">
                    <a:srgbClr val="000000"/>
                  </a:outerShdw>
                </a:effectLst>
              </a:rPr>
            </a:br>
            <a:r>
              <a:rPr lang="en-US" sz="3200" dirty="0">
                <a:solidFill>
                  <a:srgbClr val="FF3300"/>
                </a:solidFill>
                <a:effectLst>
                  <a:outerShdw blurRad="38100" dist="38100" dir="2700000" algn="tl">
                    <a:srgbClr val="000000"/>
                  </a:outerShdw>
                </a:effectLst>
              </a:rPr>
              <a:t>S</a:t>
            </a:r>
            <a:r>
              <a:rPr lang="en-US" sz="3200" dirty="0">
                <a:solidFill>
                  <a:srgbClr val="003366"/>
                </a:solidFill>
                <a:effectLst>
                  <a:outerShdw blurRad="38100" dist="38100" dir="2700000" algn="tl">
                    <a:srgbClr val="000000"/>
                  </a:outerShdw>
                </a:effectLst>
              </a:rPr>
              <a:t>ignificant </a:t>
            </a:r>
            <a:r>
              <a:rPr lang="en-US" sz="3200" dirty="0">
                <a:solidFill>
                  <a:srgbClr val="FF3300"/>
                </a:solidFill>
                <a:effectLst>
                  <a:outerShdw blurRad="38100" dist="38100" dir="2700000" algn="tl">
                    <a:srgbClr val="000000"/>
                  </a:outerShdw>
                </a:effectLst>
              </a:rPr>
              <a:t>F</a:t>
            </a:r>
            <a:r>
              <a:rPr lang="en-US" sz="3200" dirty="0">
                <a:solidFill>
                  <a:srgbClr val="003366"/>
                </a:solidFill>
                <a:effectLst>
                  <a:outerShdw blurRad="38100" dist="38100" dir="2700000" algn="tl">
                    <a:srgbClr val="000000"/>
                  </a:outerShdw>
                </a:effectLst>
              </a:rPr>
              <a:t>igures &amp; Calculations</a:t>
            </a:r>
          </a:p>
        </p:txBody>
      </p:sp>
      <p:graphicFrame>
        <p:nvGraphicFramePr>
          <p:cNvPr id="71683" name="Object 4"/>
          <p:cNvGraphicFramePr>
            <a:graphicFrameLocks/>
          </p:cNvGraphicFramePr>
          <p:nvPr/>
        </p:nvGraphicFramePr>
        <p:xfrm>
          <a:off x="0" y="0"/>
          <a:ext cx="1981200" cy="1219200"/>
        </p:xfrm>
        <a:graphic>
          <a:graphicData uri="http://schemas.openxmlformats.org/presentationml/2006/ole">
            <mc:AlternateContent xmlns:mc="http://schemas.openxmlformats.org/markup-compatibility/2006">
              <mc:Choice xmlns:v="urn:schemas-microsoft-com:vml" Requires="v">
                <p:oleObj spid="_x0000_s71713" name="Clip" r:id="rId4" imgW="2374900" imgH="1752600" progId="MS_ClipArt_Gallery.2">
                  <p:embed/>
                </p:oleObj>
              </mc:Choice>
              <mc:Fallback>
                <p:oleObj name="Clip" r:id="rId4" imgW="2374900" imgH="175260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4" name="Text Box 9"/>
          <p:cNvSpPr txBox="1">
            <a:spLocks noChangeArrowheads="1"/>
          </p:cNvSpPr>
          <p:nvPr/>
        </p:nvSpPr>
        <p:spPr bwMode="auto">
          <a:xfrm>
            <a:off x="990600" y="2286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a:latin typeface="Arial" panose="020B0604020202020204" pitchFamily="34" charset="0"/>
            </a:endParaRPr>
          </a:p>
        </p:txBody>
      </p:sp>
      <p:sp>
        <p:nvSpPr>
          <p:cNvPr id="71685" name="Text Box 11"/>
          <p:cNvSpPr txBox="1">
            <a:spLocks noChangeArrowheads="1"/>
          </p:cNvSpPr>
          <p:nvPr/>
        </p:nvSpPr>
        <p:spPr bwMode="auto">
          <a:xfrm>
            <a:off x="609600" y="1828800"/>
            <a:ext cx="3962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latin typeface="Arial" panose="020B0604020202020204" pitchFamily="34" charset="0"/>
              </a:rPr>
              <a:t>Adding &amp; Subtracting</a:t>
            </a:r>
          </a:p>
        </p:txBody>
      </p:sp>
      <p:sp>
        <p:nvSpPr>
          <p:cNvPr id="71686" name="Text Box 12"/>
          <p:cNvSpPr txBox="1">
            <a:spLocks noChangeArrowheads="1"/>
          </p:cNvSpPr>
          <p:nvPr/>
        </p:nvSpPr>
        <p:spPr bwMode="auto">
          <a:xfrm>
            <a:off x="990600" y="2290763"/>
            <a:ext cx="1752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latin typeface="Arial" panose="020B0604020202020204" pitchFamily="34" charset="0"/>
              </a:rPr>
              <a:t> 345.678</a:t>
            </a:r>
          </a:p>
          <a:p>
            <a:pPr eaLnBrk="1" hangingPunct="1">
              <a:spcBef>
                <a:spcPct val="50000"/>
              </a:spcBef>
              <a:buSzTx/>
              <a:buFontTx/>
              <a:buNone/>
            </a:pPr>
            <a:r>
              <a:rPr lang="en-US" altLang="en-US" sz="2400" u="sng">
                <a:latin typeface="Arial" panose="020B0604020202020204" pitchFamily="34" charset="0"/>
              </a:rPr>
              <a:t>+ 12.67 </a:t>
            </a:r>
          </a:p>
        </p:txBody>
      </p:sp>
      <p:sp>
        <p:nvSpPr>
          <p:cNvPr id="71687" name="Text Box 13"/>
          <p:cNvSpPr txBox="1">
            <a:spLocks noChangeArrowheads="1"/>
          </p:cNvSpPr>
          <p:nvPr/>
        </p:nvSpPr>
        <p:spPr bwMode="auto">
          <a:xfrm>
            <a:off x="2971800" y="2306638"/>
            <a:ext cx="2438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latin typeface="Arial" panose="020B0604020202020204" pitchFamily="34" charset="0"/>
              </a:rPr>
              <a:t>  0.07283</a:t>
            </a:r>
          </a:p>
          <a:p>
            <a:pPr eaLnBrk="1" hangingPunct="1">
              <a:spcBef>
                <a:spcPct val="50000"/>
              </a:spcBef>
              <a:buSzTx/>
              <a:buFontTx/>
              <a:buNone/>
            </a:pPr>
            <a:r>
              <a:rPr lang="en-US" altLang="en-US" sz="2400" u="sng">
                <a:latin typeface="Arial" panose="020B0604020202020204" pitchFamily="34" charset="0"/>
              </a:rPr>
              <a:t>- 0.0162789</a:t>
            </a:r>
          </a:p>
        </p:txBody>
      </p:sp>
      <p:sp>
        <p:nvSpPr>
          <p:cNvPr id="17422" name="Text Box 14"/>
          <p:cNvSpPr txBox="1">
            <a:spLocks noChangeArrowheads="1"/>
          </p:cNvSpPr>
          <p:nvPr/>
        </p:nvSpPr>
        <p:spPr bwMode="auto">
          <a:xfrm>
            <a:off x="990600" y="3302000"/>
            <a:ext cx="1447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chemeClr val="accent2"/>
                </a:solidFill>
                <a:latin typeface="Arial" panose="020B0604020202020204" pitchFamily="34" charset="0"/>
              </a:rPr>
              <a:t>358.348</a:t>
            </a:r>
          </a:p>
        </p:txBody>
      </p:sp>
      <p:sp>
        <p:nvSpPr>
          <p:cNvPr id="17423" name="Text Box 15"/>
          <p:cNvSpPr txBox="1">
            <a:spLocks noChangeArrowheads="1"/>
          </p:cNvSpPr>
          <p:nvPr/>
        </p:nvSpPr>
        <p:spPr bwMode="auto">
          <a:xfrm>
            <a:off x="3124200" y="3381375"/>
            <a:ext cx="167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chemeClr val="accent2"/>
                </a:solidFill>
                <a:latin typeface="Arial" panose="020B0604020202020204" pitchFamily="34" charset="0"/>
              </a:rPr>
              <a:t>0.0565511</a:t>
            </a:r>
          </a:p>
        </p:txBody>
      </p:sp>
      <p:sp>
        <p:nvSpPr>
          <p:cNvPr id="71690" name="Text Box 16"/>
          <p:cNvSpPr txBox="1">
            <a:spLocks noChangeArrowheads="1"/>
          </p:cNvSpPr>
          <p:nvPr/>
        </p:nvSpPr>
        <p:spPr bwMode="auto">
          <a:xfrm>
            <a:off x="5791200" y="2286000"/>
            <a:ext cx="152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latin typeface="Arial" panose="020B0604020202020204" pitchFamily="34" charset="0"/>
              </a:rPr>
              <a:t>1587</a:t>
            </a:r>
          </a:p>
          <a:p>
            <a:pPr eaLnBrk="1" hangingPunct="1">
              <a:spcBef>
                <a:spcPct val="50000"/>
              </a:spcBef>
              <a:buSzTx/>
              <a:buFontTx/>
              <a:buNone/>
            </a:pPr>
            <a:r>
              <a:rPr lang="en-US" altLang="en-US" sz="2400" u="sng">
                <a:latin typeface="Arial" panose="020B0604020202020204" pitchFamily="34" charset="0"/>
              </a:rPr>
              <a:t>- 120</a:t>
            </a:r>
          </a:p>
        </p:txBody>
      </p:sp>
      <p:sp>
        <p:nvSpPr>
          <p:cNvPr id="17425" name="Text Box 17"/>
          <p:cNvSpPr txBox="1">
            <a:spLocks noChangeArrowheads="1"/>
          </p:cNvSpPr>
          <p:nvPr/>
        </p:nvSpPr>
        <p:spPr bwMode="auto">
          <a:xfrm>
            <a:off x="5853113" y="3302000"/>
            <a:ext cx="1371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chemeClr val="accent2"/>
                </a:solidFill>
                <a:latin typeface="Arial" panose="020B0604020202020204" pitchFamily="34" charset="0"/>
              </a:rPr>
              <a:t>1467</a:t>
            </a:r>
            <a:r>
              <a:rPr lang="en-US" altLang="en-US" sz="2400">
                <a:solidFill>
                  <a:srgbClr val="FF0000"/>
                </a:solidFill>
                <a:latin typeface="Arial" panose="020B0604020202020204" pitchFamily="34" charset="0"/>
              </a:rPr>
              <a:t> </a:t>
            </a:r>
          </a:p>
        </p:txBody>
      </p:sp>
      <p:sp>
        <p:nvSpPr>
          <p:cNvPr id="17426" name="Text Box 18"/>
          <p:cNvSpPr txBox="1">
            <a:spLocks noChangeArrowheads="1"/>
          </p:cNvSpPr>
          <p:nvPr/>
        </p:nvSpPr>
        <p:spPr bwMode="auto">
          <a:xfrm>
            <a:off x="5508625" y="1487488"/>
            <a:ext cx="28225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009900"/>
                </a:solidFill>
                <a:latin typeface="Arial" panose="020B0604020202020204" pitchFamily="34" charset="0"/>
              </a:rPr>
              <a:t>2 Answers are Incorrect!!!</a:t>
            </a:r>
          </a:p>
        </p:txBody>
      </p:sp>
      <p:sp>
        <p:nvSpPr>
          <p:cNvPr id="17427" name="Text Box 19"/>
          <p:cNvSpPr txBox="1">
            <a:spLocks noChangeArrowheads="1"/>
          </p:cNvSpPr>
          <p:nvPr/>
        </p:nvSpPr>
        <p:spPr bwMode="auto">
          <a:xfrm>
            <a:off x="990600" y="3743325"/>
            <a:ext cx="1371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FF0000"/>
                </a:solidFill>
                <a:latin typeface="Arial" panose="020B0604020202020204" pitchFamily="34" charset="0"/>
              </a:rPr>
              <a:t>358.35</a:t>
            </a:r>
          </a:p>
        </p:txBody>
      </p:sp>
      <p:sp>
        <p:nvSpPr>
          <p:cNvPr id="17428" name="Text Box 20"/>
          <p:cNvSpPr txBox="1">
            <a:spLocks noChangeArrowheads="1"/>
          </p:cNvSpPr>
          <p:nvPr/>
        </p:nvSpPr>
        <p:spPr bwMode="auto">
          <a:xfrm>
            <a:off x="3352800" y="3763963"/>
            <a:ext cx="1600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FF0000"/>
                </a:solidFill>
                <a:latin typeface="Arial" panose="020B0604020202020204" pitchFamily="34" charset="0"/>
              </a:rPr>
              <a:t>0.05655</a:t>
            </a:r>
          </a:p>
        </p:txBody>
      </p:sp>
      <p:sp>
        <p:nvSpPr>
          <p:cNvPr id="17429" name="Text Box 21"/>
          <p:cNvSpPr txBox="1">
            <a:spLocks noChangeArrowheads="1"/>
          </p:cNvSpPr>
          <p:nvPr/>
        </p:nvSpPr>
        <p:spPr bwMode="auto">
          <a:xfrm>
            <a:off x="5337175" y="3763963"/>
            <a:ext cx="2895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C00000"/>
                </a:solidFill>
                <a:latin typeface="Arial" panose="020B0604020202020204" pitchFamily="34" charset="0"/>
              </a:rPr>
              <a:t>If 3 SF: 1470 or 1.47 x 10</a:t>
            </a:r>
            <a:r>
              <a:rPr lang="en-US" altLang="en-US" sz="2400" baseline="30000">
                <a:solidFill>
                  <a:srgbClr val="C00000"/>
                </a:solidFill>
                <a:latin typeface="Arial" panose="020B0604020202020204" pitchFamily="34" charset="0"/>
              </a:rPr>
              <a:t>3</a:t>
            </a:r>
          </a:p>
        </p:txBody>
      </p:sp>
      <p:sp>
        <p:nvSpPr>
          <p:cNvPr id="71696" name="Text Box 22"/>
          <p:cNvSpPr txBox="1">
            <a:spLocks noChangeArrowheads="1"/>
          </p:cNvSpPr>
          <p:nvPr/>
        </p:nvSpPr>
        <p:spPr bwMode="auto">
          <a:xfrm>
            <a:off x="617538" y="4200525"/>
            <a:ext cx="441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latin typeface="Arial" panose="020B0604020202020204" pitchFamily="34" charset="0"/>
              </a:rPr>
              <a:t>Multiplication &amp; Division</a:t>
            </a:r>
          </a:p>
        </p:txBody>
      </p:sp>
      <p:sp>
        <p:nvSpPr>
          <p:cNvPr id="71697" name="Text Box 23"/>
          <p:cNvSpPr txBox="1">
            <a:spLocks noChangeArrowheads="1"/>
          </p:cNvSpPr>
          <p:nvPr/>
        </p:nvSpPr>
        <p:spPr bwMode="auto">
          <a:xfrm>
            <a:off x="796925" y="4826000"/>
            <a:ext cx="24765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latin typeface="Arial" panose="020B0604020202020204" pitchFamily="34" charset="0"/>
              </a:rPr>
              <a:t>(12.034)(3.98) = </a:t>
            </a:r>
          </a:p>
        </p:txBody>
      </p:sp>
      <p:sp>
        <p:nvSpPr>
          <p:cNvPr id="71698" name="Text Box 24"/>
          <p:cNvSpPr txBox="1">
            <a:spLocks noChangeArrowheads="1"/>
          </p:cNvSpPr>
          <p:nvPr/>
        </p:nvSpPr>
        <p:spPr bwMode="auto">
          <a:xfrm>
            <a:off x="3657600" y="5105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a:latin typeface="Arial" panose="020B0604020202020204" pitchFamily="34" charset="0"/>
            </a:endParaRPr>
          </a:p>
        </p:txBody>
      </p:sp>
      <p:sp>
        <p:nvSpPr>
          <p:cNvPr id="17433" name="Text Box 25"/>
          <p:cNvSpPr txBox="1">
            <a:spLocks noChangeArrowheads="1"/>
          </p:cNvSpPr>
          <p:nvPr/>
        </p:nvSpPr>
        <p:spPr bwMode="auto">
          <a:xfrm>
            <a:off x="3387725" y="4792663"/>
            <a:ext cx="2133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003399"/>
                </a:solidFill>
                <a:latin typeface="Arial" panose="020B0604020202020204" pitchFamily="34" charset="0"/>
              </a:rPr>
              <a:t>47.89532</a:t>
            </a:r>
          </a:p>
        </p:txBody>
      </p:sp>
      <p:sp>
        <p:nvSpPr>
          <p:cNvPr id="17434" name="Text Box 26"/>
          <p:cNvSpPr txBox="1">
            <a:spLocks noChangeArrowheads="1"/>
          </p:cNvSpPr>
          <p:nvPr/>
        </p:nvSpPr>
        <p:spPr bwMode="auto">
          <a:xfrm>
            <a:off x="5419725" y="4779963"/>
            <a:ext cx="3276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FF0000"/>
                </a:solidFill>
                <a:latin typeface="Arial" panose="020B0604020202020204" pitchFamily="34" charset="0"/>
              </a:rPr>
              <a:t>47.9 is correct</a:t>
            </a:r>
          </a:p>
        </p:txBody>
      </p:sp>
      <p:sp>
        <p:nvSpPr>
          <p:cNvPr id="71701" name="Text Box 27"/>
          <p:cNvSpPr txBox="1">
            <a:spLocks noChangeArrowheads="1"/>
          </p:cNvSpPr>
          <p:nvPr/>
        </p:nvSpPr>
        <p:spPr bwMode="auto">
          <a:xfrm>
            <a:off x="903288" y="5457825"/>
            <a:ext cx="2400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latin typeface="Arial" panose="020B0604020202020204" pitchFamily="34" charset="0"/>
              </a:rPr>
              <a:t>98.657 </a:t>
            </a:r>
            <a:r>
              <a:rPr lang="en-US" altLang="en-US" sz="2400">
                <a:latin typeface="Arial" panose="020B0604020202020204" pitchFamily="34" charset="0"/>
                <a:cs typeface="Arial" panose="020B0604020202020204" pitchFamily="34" charset="0"/>
              </a:rPr>
              <a:t>÷ 43 = </a:t>
            </a:r>
          </a:p>
        </p:txBody>
      </p:sp>
      <p:sp>
        <p:nvSpPr>
          <p:cNvPr id="17436" name="Text Box 28"/>
          <p:cNvSpPr txBox="1">
            <a:spLocks noChangeArrowheads="1"/>
          </p:cNvSpPr>
          <p:nvPr/>
        </p:nvSpPr>
        <p:spPr bwMode="auto">
          <a:xfrm>
            <a:off x="3203575" y="5457825"/>
            <a:ext cx="213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003399"/>
                </a:solidFill>
                <a:latin typeface="Arial" panose="020B0604020202020204" pitchFamily="34" charset="0"/>
              </a:rPr>
              <a:t>2.294348837</a:t>
            </a:r>
          </a:p>
        </p:txBody>
      </p:sp>
      <p:sp>
        <p:nvSpPr>
          <p:cNvPr id="17437" name="Text Box 29"/>
          <p:cNvSpPr txBox="1">
            <a:spLocks noChangeArrowheads="1"/>
          </p:cNvSpPr>
          <p:nvPr/>
        </p:nvSpPr>
        <p:spPr bwMode="auto">
          <a:xfrm>
            <a:off x="5521325" y="5327650"/>
            <a:ext cx="29813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FF0000"/>
                </a:solidFill>
                <a:latin typeface="Arial" panose="020B0604020202020204" pitchFamily="34" charset="0"/>
              </a:rPr>
              <a:t>2.3 is correct</a:t>
            </a:r>
          </a:p>
        </p:txBody>
      </p:sp>
      <p:sp>
        <p:nvSpPr>
          <p:cNvPr id="71704" name="Text Box 30"/>
          <p:cNvSpPr txBox="1">
            <a:spLocks noChangeArrowheads="1"/>
          </p:cNvSpPr>
          <p:nvPr/>
        </p:nvSpPr>
        <p:spPr bwMode="auto">
          <a:xfrm>
            <a:off x="673100" y="5919788"/>
            <a:ext cx="3200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u="sng">
                <a:latin typeface="Arial" panose="020B0604020202020204" pitchFamily="34" charset="0"/>
              </a:rPr>
              <a:t>(13.59)(6.3)</a:t>
            </a:r>
            <a:r>
              <a:rPr lang="en-US" altLang="en-US" sz="2400">
                <a:latin typeface="Arial" panose="020B0604020202020204" pitchFamily="34" charset="0"/>
              </a:rPr>
              <a:t>   =</a:t>
            </a:r>
          </a:p>
          <a:p>
            <a:pPr eaLnBrk="1" hangingPunct="1">
              <a:lnSpc>
                <a:spcPct val="50000"/>
              </a:lnSpc>
              <a:spcBef>
                <a:spcPct val="50000"/>
              </a:spcBef>
              <a:buSzTx/>
              <a:buFontTx/>
              <a:buNone/>
            </a:pPr>
            <a:r>
              <a:rPr lang="en-US" altLang="en-US" sz="2400">
                <a:latin typeface="Arial" panose="020B0604020202020204" pitchFamily="34" charset="0"/>
              </a:rPr>
              <a:t>       12</a:t>
            </a:r>
          </a:p>
        </p:txBody>
      </p:sp>
      <p:sp>
        <p:nvSpPr>
          <p:cNvPr id="17439" name="Text Box 31"/>
          <p:cNvSpPr txBox="1">
            <a:spLocks noChangeArrowheads="1"/>
          </p:cNvSpPr>
          <p:nvPr/>
        </p:nvSpPr>
        <p:spPr bwMode="auto">
          <a:xfrm>
            <a:off x="3203575" y="5969000"/>
            <a:ext cx="22177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003399"/>
                </a:solidFill>
                <a:latin typeface="Arial" panose="020B0604020202020204" pitchFamily="34" charset="0"/>
              </a:rPr>
              <a:t>7.13475</a:t>
            </a:r>
          </a:p>
        </p:txBody>
      </p:sp>
      <p:sp>
        <p:nvSpPr>
          <p:cNvPr id="17440" name="Text Box 32"/>
          <p:cNvSpPr txBox="1">
            <a:spLocks noChangeArrowheads="1"/>
          </p:cNvSpPr>
          <p:nvPr/>
        </p:nvSpPr>
        <p:spPr bwMode="auto">
          <a:xfrm>
            <a:off x="5624513" y="5969000"/>
            <a:ext cx="2940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2400">
                <a:solidFill>
                  <a:srgbClr val="FF0000"/>
                </a:solidFill>
                <a:latin typeface="Arial" panose="020B0604020202020204" pitchFamily="34" charset="0"/>
              </a:rPr>
              <a:t>7.1 is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anim calcmode="lin" valueType="num">
                                      <p:cBhvr additive="base">
                                        <p:cTn id="7" dur="500" fill="hold"/>
                                        <p:tgtEl>
                                          <p:spTgt spid="17422"/>
                                        </p:tgtEl>
                                        <p:attrNameLst>
                                          <p:attrName>ppt_x</p:attrName>
                                        </p:attrNameLst>
                                      </p:cBhvr>
                                      <p:tavLst>
                                        <p:tav tm="0">
                                          <p:val>
                                            <p:strVal val="#ppt_x"/>
                                          </p:val>
                                        </p:tav>
                                        <p:tav tm="100000">
                                          <p:val>
                                            <p:strVal val="#ppt_x"/>
                                          </p:val>
                                        </p:tav>
                                      </p:tavLst>
                                    </p:anim>
                                    <p:anim calcmode="lin" valueType="num">
                                      <p:cBhvr additive="base">
                                        <p:cTn id="8" dur="500" fill="hold"/>
                                        <p:tgtEl>
                                          <p:spTgt spid="174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23"/>
                                        </p:tgtEl>
                                        <p:attrNameLst>
                                          <p:attrName>style.visibility</p:attrName>
                                        </p:attrNameLst>
                                      </p:cBhvr>
                                      <p:to>
                                        <p:strVal val="visible"/>
                                      </p:to>
                                    </p:set>
                                    <p:anim calcmode="lin" valueType="num">
                                      <p:cBhvr additive="base">
                                        <p:cTn id="13" dur="500" fill="hold"/>
                                        <p:tgtEl>
                                          <p:spTgt spid="17423"/>
                                        </p:tgtEl>
                                        <p:attrNameLst>
                                          <p:attrName>ppt_x</p:attrName>
                                        </p:attrNameLst>
                                      </p:cBhvr>
                                      <p:tavLst>
                                        <p:tav tm="0">
                                          <p:val>
                                            <p:strVal val="#ppt_x"/>
                                          </p:val>
                                        </p:tav>
                                        <p:tav tm="100000">
                                          <p:val>
                                            <p:strVal val="#ppt_x"/>
                                          </p:val>
                                        </p:tav>
                                      </p:tavLst>
                                    </p:anim>
                                    <p:anim calcmode="lin" valueType="num">
                                      <p:cBhvr additive="base">
                                        <p:cTn id="14"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7426"/>
                                        </p:tgtEl>
                                        <p:attrNameLst>
                                          <p:attrName>style.visibility</p:attrName>
                                        </p:attrNameLst>
                                      </p:cBhvr>
                                      <p:to>
                                        <p:strVal val="visible"/>
                                      </p:to>
                                    </p:set>
                                    <p:anim calcmode="lin" valueType="num">
                                      <p:cBhvr>
                                        <p:cTn id="25" dur="500" decel="50000" fill="hold">
                                          <p:stCondLst>
                                            <p:cond delay="0"/>
                                          </p:stCondLst>
                                        </p:cTn>
                                        <p:tgtEl>
                                          <p:spTgt spid="1742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742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7426"/>
                                        </p:tgtEl>
                                        <p:attrNameLst>
                                          <p:attrName>ppt_w</p:attrName>
                                        </p:attrNameLst>
                                      </p:cBhvr>
                                      <p:tavLst>
                                        <p:tav tm="0">
                                          <p:val>
                                            <p:strVal val="#ppt_w*.05"/>
                                          </p:val>
                                        </p:tav>
                                        <p:tav tm="100000">
                                          <p:val>
                                            <p:strVal val="#ppt_w"/>
                                          </p:val>
                                        </p:tav>
                                      </p:tavLst>
                                    </p:anim>
                                    <p:anim calcmode="lin" valueType="num">
                                      <p:cBhvr>
                                        <p:cTn id="28" dur="1000" fill="hold"/>
                                        <p:tgtEl>
                                          <p:spTgt spid="1742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742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742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742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74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17427"/>
                                        </p:tgtEl>
                                        <p:attrNameLst>
                                          <p:attrName>style.visibility</p:attrName>
                                        </p:attrNameLst>
                                      </p:cBhvr>
                                      <p:to>
                                        <p:strVal val="visible"/>
                                      </p:to>
                                    </p:set>
                                    <p:anim calcmode="lin" valueType="num">
                                      <p:cBhvr>
                                        <p:cTn id="37" dur="500" decel="50000" fill="hold">
                                          <p:stCondLst>
                                            <p:cond delay="0"/>
                                          </p:stCondLst>
                                        </p:cTn>
                                        <p:tgtEl>
                                          <p:spTgt spid="1742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742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7427"/>
                                        </p:tgtEl>
                                        <p:attrNameLst>
                                          <p:attrName>ppt_w</p:attrName>
                                        </p:attrNameLst>
                                      </p:cBhvr>
                                      <p:tavLst>
                                        <p:tav tm="0">
                                          <p:val>
                                            <p:strVal val="#ppt_w*.05"/>
                                          </p:val>
                                        </p:tav>
                                        <p:tav tm="100000">
                                          <p:val>
                                            <p:strVal val="#ppt_w"/>
                                          </p:val>
                                        </p:tav>
                                      </p:tavLst>
                                    </p:anim>
                                    <p:anim calcmode="lin" valueType="num">
                                      <p:cBhvr>
                                        <p:cTn id="40" dur="1000" fill="hold"/>
                                        <p:tgtEl>
                                          <p:spTgt spid="1742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742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742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742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74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17428"/>
                                        </p:tgtEl>
                                        <p:attrNameLst>
                                          <p:attrName>style.visibility</p:attrName>
                                        </p:attrNameLst>
                                      </p:cBhvr>
                                      <p:to>
                                        <p:strVal val="visible"/>
                                      </p:to>
                                    </p:set>
                                    <p:anim calcmode="lin" valueType="num">
                                      <p:cBhvr>
                                        <p:cTn id="49" dur="500" decel="50000" fill="hold">
                                          <p:stCondLst>
                                            <p:cond delay="0"/>
                                          </p:stCondLst>
                                        </p:cTn>
                                        <p:tgtEl>
                                          <p:spTgt spid="1742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742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7428"/>
                                        </p:tgtEl>
                                        <p:attrNameLst>
                                          <p:attrName>ppt_w</p:attrName>
                                        </p:attrNameLst>
                                      </p:cBhvr>
                                      <p:tavLst>
                                        <p:tav tm="0">
                                          <p:val>
                                            <p:strVal val="#ppt_w*.05"/>
                                          </p:val>
                                        </p:tav>
                                        <p:tav tm="100000">
                                          <p:val>
                                            <p:strVal val="#ppt_w"/>
                                          </p:val>
                                        </p:tav>
                                      </p:tavLst>
                                    </p:anim>
                                    <p:anim calcmode="lin" valueType="num">
                                      <p:cBhvr>
                                        <p:cTn id="52" dur="1000" fill="hold"/>
                                        <p:tgtEl>
                                          <p:spTgt spid="1742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742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742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742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742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7429"/>
                                        </p:tgtEl>
                                        <p:attrNameLst>
                                          <p:attrName>style.visibility</p:attrName>
                                        </p:attrNameLst>
                                      </p:cBhvr>
                                      <p:to>
                                        <p:strVal val="visible"/>
                                      </p:to>
                                    </p:set>
                                    <p:anim calcmode="lin" valueType="num">
                                      <p:cBhvr>
                                        <p:cTn id="61" dur="500" decel="50000" fill="hold">
                                          <p:stCondLst>
                                            <p:cond delay="0"/>
                                          </p:stCondLst>
                                        </p:cTn>
                                        <p:tgtEl>
                                          <p:spTgt spid="17429"/>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7429"/>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7429"/>
                                        </p:tgtEl>
                                        <p:attrNameLst>
                                          <p:attrName>ppt_w</p:attrName>
                                        </p:attrNameLst>
                                      </p:cBhvr>
                                      <p:tavLst>
                                        <p:tav tm="0">
                                          <p:val>
                                            <p:strVal val="#ppt_w*.05"/>
                                          </p:val>
                                        </p:tav>
                                        <p:tav tm="100000">
                                          <p:val>
                                            <p:strVal val="#ppt_w"/>
                                          </p:val>
                                        </p:tav>
                                      </p:tavLst>
                                    </p:anim>
                                    <p:anim calcmode="lin" valueType="num">
                                      <p:cBhvr>
                                        <p:cTn id="64" dur="1000" fill="hold"/>
                                        <p:tgtEl>
                                          <p:spTgt spid="17429"/>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7429"/>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7429"/>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7429"/>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742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7433"/>
                                        </p:tgtEl>
                                        <p:attrNameLst>
                                          <p:attrName>style.visibility</p:attrName>
                                        </p:attrNameLst>
                                      </p:cBhvr>
                                      <p:to>
                                        <p:strVal val="visible"/>
                                      </p:to>
                                    </p:set>
                                    <p:animEffect transition="in" filter="blinds(horizontal)">
                                      <p:cBhvr>
                                        <p:cTn id="73" dur="500"/>
                                        <p:tgtEl>
                                          <p:spTgt spid="1743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434"/>
                                        </p:tgtEl>
                                        <p:attrNameLst>
                                          <p:attrName>style.visibility</p:attrName>
                                        </p:attrNameLst>
                                      </p:cBhvr>
                                      <p:to>
                                        <p:strVal val="visible"/>
                                      </p:to>
                                    </p:set>
                                    <p:anim calcmode="lin" valueType="num">
                                      <p:cBhvr additive="base">
                                        <p:cTn id="78" dur="500" fill="hold"/>
                                        <p:tgtEl>
                                          <p:spTgt spid="17434"/>
                                        </p:tgtEl>
                                        <p:attrNameLst>
                                          <p:attrName>ppt_x</p:attrName>
                                        </p:attrNameLst>
                                      </p:cBhvr>
                                      <p:tavLst>
                                        <p:tav tm="0">
                                          <p:val>
                                            <p:strVal val="#ppt_x"/>
                                          </p:val>
                                        </p:tav>
                                        <p:tav tm="100000">
                                          <p:val>
                                            <p:strVal val="#ppt_x"/>
                                          </p:val>
                                        </p:tav>
                                      </p:tavLst>
                                    </p:anim>
                                    <p:anim calcmode="lin" valueType="num">
                                      <p:cBhvr additive="base">
                                        <p:cTn id="79" dur="500" fill="hold"/>
                                        <p:tgtEl>
                                          <p:spTgt spid="17434"/>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7436"/>
                                        </p:tgtEl>
                                        <p:attrNameLst>
                                          <p:attrName>style.visibility</p:attrName>
                                        </p:attrNameLst>
                                      </p:cBhvr>
                                      <p:to>
                                        <p:strVal val="visible"/>
                                      </p:to>
                                    </p:set>
                                    <p:animEffect transition="in" filter="box(in)">
                                      <p:cBhvr>
                                        <p:cTn id="84" dur="500"/>
                                        <p:tgtEl>
                                          <p:spTgt spid="1743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437"/>
                                        </p:tgtEl>
                                        <p:attrNameLst>
                                          <p:attrName>style.visibility</p:attrName>
                                        </p:attrNameLst>
                                      </p:cBhvr>
                                      <p:to>
                                        <p:strVal val="visible"/>
                                      </p:to>
                                    </p:set>
                                    <p:anim calcmode="lin" valueType="num">
                                      <p:cBhvr additive="base">
                                        <p:cTn id="89" dur="500" fill="hold"/>
                                        <p:tgtEl>
                                          <p:spTgt spid="17437"/>
                                        </p:tgtEl>
                                        <p:attrNameLst>
                                          <p:attrName>ppt_x</p:attrName>
                                        </p:attrNameLst>
                                      </p:cBhvr>
                                      <p:tavLst>
                                        <p:tav tm="0">
                                          <p:val>
                                            <p:strVal val="#ppt_x"/>
                                          </p:val>
                                        </p:tav>
                                        <p:tav tm="100000">
                                          <p:val>
                                            <p:strVal val="#ppt_x"/>
                                          </p:val>
                                        </p:tav>
                                      </p:tavLst>
                                    </p:anim>
                                    <p:anim calcmode="lin" valueType="num">
                                      <p:cBhvr additive="base">
                                        <p:cTn id="90" dur="500" fill="hold"/>
                                        <p:tgtEl>
                                          <p:spTgt spid="17437"/>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7439"/>
                                        </p:tgtEl>
                                        <p:attrNameLst>
                                          <p:attrName>style.visibility</p:attrName>
                                        </p:attrNameLst>
                                      </p:cBhvr>
                                      <p:to>
                                        <p:strVal val="visible"/>
                                      </p:to>
                                    </p:set>
                                    <p:animEffect transition="in" filter="diamond(in)">
                                      <p:cBhvr>
                                        <p:cTn id="95" dur="2000"/>
                                        <p:tgtEl>
                                          <p:spTgt spid="1743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7440"/>
                                        </p:tgtEl>
                                        <p:attrNameLst>
                                          <p:attrName>style.visibility</p:attrName>
                                        </p:attrNameLst>
                                      </p:cBhvr>
                                      <p:to>
                                        <p:strVal val="visible"/>
                                      </p:to>
                                    </p:set>
                                    <p:anim calcmode="lin" valueType="num">
                                      <p:cBhvr additive="base">
                                        <p:cTn id="100" dur="500" fill="hold"/>
                                        <p:tgtEl>
                                          <p:spTgt spid="17440"/>
                                        </p:tgtEl>
                                        <p:attrNameLst>
                                          <p:attrName>ppt_x</p:attrName>
                                        </p:attrNameLst>
                                      </p:cBhvr>
                                      <p:tavLst>
                                        <p:tav tm="0">
                                          <p:val>
                                            <p:strVal val="#ppt_x"/>
                                          </p:val>
                                        </p:tav>
                                        <p:tav tm="100000">
                                          <p:val>
                                            <p:strVal val="#ppt_x"/>
                                          </p:val>
                                        </p:tav>
                                      </p:tavLst>
                                    </p:anim>
                                    <p:anim calcmode="lin" valueType="num">
                                      <p:cBhvr additive="base">
                                        <p:cTn id="101" dur="500" fill="hold"/>
                                        <p:tgtEl>
                                          <p:spTgt spid="17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P spid="17423" grpId="0"/>
      <p:bldP spid="17425" grpId="0"/>
      <p:bldP spid="17426" grpId="0"/>
      <p:bldP spid="17427" grpId="0"/>
      <p:bldP spid="17428" grpId="0"/>
      <p:bldP spid="17429" grpId="0"/>
      <p:bldP spid="17433" grpId="0"/>
      <p:bldP spid="17434" grpId="0"/>
      <p:bldP spid="17436" grpId="0"/>
      <p:bldP spid="17437" grpId="0"/>
      <p:bldP spid="17439" grpId="0"/>
      <p:bldP spid="1744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8C2BC461-0F8B-40E2-B7D5-E60C5CD8EF2F}"/>
              </a:ext>
            </a:extLst>
          </p:cNvPr>
          <p:cNvSpPr>
            <a:spLocks noGrp="1" noChangeArrowheads="1"/>
          </p:cNvSpPr>
          <p:nvPr>
            <p:ph type="ctrTitle"/>
          </p:nvPr>
        </p:nvSpPr>
        <p:spPr>
          <a:xfrm>
            <a:off x="0" y="0"/>
            <a:ext cx="9144000" cy="914400"/>
          </a:xfrm>
        </p:spPr>
        <p:txBody>
          <a:bodyPr/>
          <a:lstStyle/>
          <a:p>
            <a:pPr eaLnBrk="1" hangingPunct="1">
              <a:defRPr/>
            </a:pPr>
            <a:r>
              <a:rPr lang="en-US" sz="5400" dirty="0">
                <a:solidFill>
                  <a:srgbClr val="003366"/>
                </a:solidFill>
                <a:effectLst>
                  <a:outerShdw blurRad="38100" dist="38100" dir="2700000" algn="tl">
                    <a:srgbClr val="C0C0C0"/>
                  </a:outerShdw>
                </a:effectLst>
              </a:rPr>
              <a:t>PRACTICE PROBLEMS</a:t>
            </a:r>
            <a:endParaRPr lang="en-US" dirty="0"/>
          </a:p>
        </p:txBody>
      </p:sp>
      <p:sp>
        <p:nvSpPr>
          <p:cNvPr id="73731" name="Rectangle 3"/>
          <p:cNvSpPr>
            <a:spLocks noGrp="1" noChangeArrowheads="1"/>
          </p:cNvSpPr>
          <p:nvPr>
            <p:ph type="subTitle" idx="1"/>
          </p:nvPr>
        </p:nvSpPr>
        <p:spPr>
          <a:xfrm>
            <a:off x="304800" y="914400"/>
            <a:ext cx="8623300" cy="5791200"/>
          </a:xfrm>
          <a:noFill/>
        </p:spPr>
        <p:txBody>
          <a:bodyPr/>
          <a:lstStyle/>
          <a:p>
            <a:pPr eaLnBrk="1" hangingPunct="1"/>
            <a:r>
              <a:rPr lang="en-US" altLang="en-US" sz="1800" b="1" smtClean="0">
                <a:solidFill>
                  <a:srgbClr val="009900"/>
                </a:solidFill>
              </a:rPr>
              <a:t>Show your work for the following questions on the back.  Always give the correct significant figures.</a:t>
            </a:r>
            <a:endParaRPr lang="en-US" altLang="en-US" smtClean="0">
              <a:solidFill>
                <a:schemeClr val="bg2"/>
              </a:solidFill>
            </a:endParaRPr>
          </a:p>
          <a:p>
            <a:pPr eaLnBrk="1" hangingPunct="1"/>
            <a:endParaRPr lang="en-US" altLang="en-US" sz="2000" smtClean="0">
              <a:solidFill>
                <a:schemeClr val="bg2"/>
              </a:solidFill>
            </a:endParaRPr>
          </a:p>
          <a:p>
            <a:pPr eaLnBrk="1" hangingPunct="1"/>
            <a:r>
              <a:rPr lang="en-US" altLang="en-US" sz="2000" smtClean="0">
                <a:solidFill>
                  <a:schemeClr val="bg2"/>
                </a:solidFill>
              </a:rPr>
              <a:t>1.   Express each of the following numbers in scientific notation &amp; 3 significant figures.</a:t>
            </a:r>
          </a:p>
          <a:p>
            <a:pPr eaLnBrk="1" hangingPunct="1"/>
            <a:r>
              <a:rPr lang="en-US" altLang="en-US" sz="2000" smtClean="0">
                <a:solidFill>
                  <a:schemeClr val="bg2"/>
                </a:solidFill>
              </a:rPr>
              <a:t>A)   6545490087       _______     	C)  0.0002368   _______</a:t>
            </a:r>
          </a:p>
          <a:p>
            <a:pPr eaLnBrk="1" hangingPunct="1"/>
            <a:r>
              <a:rPr lang="en-US" altLang="en-US" sz="2000" smtClean="0">
                <a:solidFill>
                  <a:schemeClr val="bg2"/>
                </a:solidFill>
              </a:rPr>
              <a:t>          </a:t>
            </a:r>
          </a:p>
          <a:p>
            <a:pPr eaLnBrk="1" hangingPunct="1"/>
            <a:r>
              <a:rPr lang="en-US" altLang="en-US" sz="2000" smtClean="0">
                <a:solidFill>
                  <a:schemeClr val="bg2"/>
                </a:solidFill>
              </a:rPr>
              <a:t>B)   0.000001243   _______    		D)   94560       _______</a:t>
            </a:r>
          </a:p>
          <a:p>
            <a:pPr eaLnBrk="1" hangingPunct="1"/>
            <a:endParaRPr lang="en-US" altLang="en-US" sz="2000" smtClean="0">
              <a:solidFill>
                <a:schemeClr val="bg2"/>
              </a:solidFill>
            </a:endParaRPr>
          </a:p>
          <a:p>
            <a:pPr eaLnBrk="1" hangingPunct="1"/>
            <a:r>
              <a:rPr lang="en-US" altLang="en-US" sz="2000" smtClean="0">
                <a:solidFill>
                  <a:schemeClr val="bg2"/>
                </a:solidFill>
              </a:rPr>
              <a:t>2.   0.00496 - 0.00298  =   ________________ </a:t>
            </a:r>
          </a:p>
          <a:p>
            <a:pPr eaLnBrk="1" hangingPunct="1"/>
            <a:endParaRPr lang="en-US" altLang="en-US" sz="2000" smtClean="0">
              <a:solidFill>
                <a:schemeClr val="bg2"/>
              </a:solidFill>
            </a:endParaRPr>
          </a:p>
          <a:p>
            <a:pPr eaLnBrk="1" hangingPunct="1"/>
            <a:r>
              <a:rPr lang="en-US" altLang="en-US" sz="2000" smtClean="0">
                <a:solidFill>
                  <a:schemeClr val="bg2"/>
                </a:solidFill>
              </a:rPr>
              <a:t>3.   (3.36-5.6) / (82.98 + 2.4) =  ______________________</a:t>
            </a:r>
          </a:p>
          <a:p>
            <a:pPr eaLnBrk="1" hangingPunct="1"/>
            <a:endParaRPr lang="en-US" altLang="en-US" sz="2000" smtClean="0">
              <a:solidFill>
                <a:schemeClr val="bg2"/>
              </a:solidFill>
            </a:endParaRPr>
          </a:p>
          <a:p>
            <a:pPr eaLnBrk="1" hangingPunct="1"/>
            <a:r>
              <a:rPr lang="en-US" altLang="en-US" sz="2000" smtClean="0">
                <a:solidFill>
                  <a:schemeClr val="bg2"/>
                </a:solidFill>
              </a:rPr>
              <a:t>4.   4.45 x 10</a:t>
            </a:r>
            <a:r>
              <a:rPr lang="en-US" altLang="en-US" sz="2000" baseline="30000" smtClean="0">
                <a:solidFill>
                  <a:schemeClr val="bg2"/>
                </a:solidFill>
              </a:rPr>
              <a:t>- 23</a:t>
            </a:r>
            <a:r>
              <a:rPr lang="en-US" altLang="en-US" sz="2000" smtClean="0">
                <a:solidFill>
                  <a:schemeClr val="bg2"/>
                </a:solidFill>
              </a:rPr>
              <a:t> / 8.345 x 10</a:t>
            </a:r>
            <a:r>
              <a:rPr lang="en-US" altLang="en-US" sz="2000" baseline="30000" smtClean="0">
                <a:solidFill>
                  <a:schemeClr val="bg2"/>
                </a:solidFill>
              </a:rPr>
              <a:t>-53</a:t>
            </a:r>
            <a:r>
              <a:rPr lang="en-US" altLang="en-US" sz="2000" smtClean="0">
                <a:solidFill>
                  <a:schemeClr val="bg2"/>
                </a:solidFill>
              </a:rPr>
              <a:t>  =  ________________</a:t>
            </a:r>
          </a:p>
          <a:p>
            <a:pPr eaLnBrk="1" hangingPunct="1"/>
            <a:endParaRPr lang="en-US" altLang="en-US" sz="2000" smtClean="0">
              <a:solidFill>
                <a:schemeClr val="bg2"/>
              </a:solidFill>
            </a:endParaRPr>
          </a:p>
          <a:p>
            <a:pPr eaLnBrk="1" hangingPunct="1"/>
            <a:r>
              <a:rPr lang="en-US" altLang="en-US" sz="2000" smtClean="0">
                <a:solidFill>
                  <a:schemeClr val="bg2"/>
                </a:solidFill>
              </a:rPr>
              <a:t>5. [(26.7 x 10</a:t>
            </a:r>
            <a:r>
              <a:rPr lang="en-US" altLang="en-US" sz="2000" baseline="30000" smtClean="0">
                <a:solidFill>
                  <a:schemeClr val="bg2"/>
                </a:solidFill>
              </a:rPr>
              <a:t>-8</a:t>
            </a:r>
            <a:r>
              <a:rPr lang="en-US" altLang="en-US" sz="2000" smtClean="0">
                <a:solidFill>
                  <a:schemeClr val="bg2"/>
                </a:solidFill>
              </a:rPr>
              <a:t>) (47 x 10</a:t>
            </a:r>
            <a:r>
              <a:rPr lang="en-US" altLang="en-US" sz="2000" baseline="30000" smtClean="0">
                <a:solidFill>
                  <a:schemeClr val="bg2"/>
                </a:solidFill>
              </a:rPr>
              <a:t>13</a:t>
            </a:r>
            <a:r>
              <a:rPr lang="en-US" altLang="en-US" sz="2000" smtClean="0">
                <a:solidFill>
                  <a:schemeClr val="bg2"/>
                </a:solidFill>
              </a:rPr>
              <a:t>)]</a:t>
            </a:r>
            <a:r>
              <a:rPr lang="en-US" altLang="en-US" sz="2000" baseline="30000" smtClean="0">
                <a:solidFill>
                  <a:schemeClr val="bg2"/>
                </a:solidFill>
              </a:rPr>
              <a:t>4</a:t>
            </a:r>
            <a:r>
              <a:rPr lang="en-US" altLang="en-US" sz="2000" smtClean="0">
                <a:solidFill>
                  <a:schemeClr val="bg2"/>
                </a:solidFill>
              </a:rPr>
              <a:t> / (8.54 x 10</a:t>
            </a:r>
            <a:r>
              <a:rPr lang="en-US" altLang="en-US" sz="2000" baseline="30000" smtClean="0">
                <a:solidFill>
                  <a:schemeClr val="bg2"/>
                </a:solidFill>
              </a:rPr>
              <a:t>17</a:t>
            </a:r>
            <a:r>
              <a:rPr lang="en-US" altLang="en-US" sz="2000" smtClean="0">
                <a:solidFill>
                  <a:schemeClr val="bg2"/>
                </a:solidFill>
              </a:rPr>
              <a:t>)</a:t>
            </a:r>
            <a:r>
              <a:rPr lang="en-US" altLang="en-US" sz="2000" baseline="30000" smtClean="0">
                <a:solidFill>
                  <a:schemeClr val="bg2"/>
                </a:solidFill>
              </a:rPr>
              <a:t>1/2</a:t>
            </a:r>
            <a:r>
              <a:rPr lang="en-US" altLang="en-US" sz="2000" smtClean="0">
                <a:solidFill>
                  <a:schemeClr val="bg2"/>
                </a:solidFill>
              </a:rPr>
              <a:t>  = __________</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26DC8584-6D3F-476A-9BF5-D4BE10C52B66}" type="slidenum">
              <a:rPr lang="en-US" altLang="en-US" sz="1400" smtClean="0"/>
              <a:pPr>
                <a:spcBef>
                  <a:spcPct val="0"/>
                </a:spcBef>
                <a:buSzTx/>
                <a:buFontTx/>
                <a:buNone/>
              </a:pPr>
              <a:t>47</a:t>
            </a:fld>
            <a:endParaRPr lang="en-US" altLang="en-US" sz="1400" smtClean="0"/>
          </a:p>
        </p:txBody>
      </p:sp>
      <p:sp>
        <p:nvSpPr>
          <p:cNvPr id="264194" name="Text Box 2">
            <a:extLst>
              <a:ext uri="{FF2B5EF4-FFF2-40B4-BE49-F238E27FC236}">
                <a16:creationId xmlns:a16="http://schemas.microsoft.com/office/drawing/2014/main" xmlns="" id="{A651E46A-8CC8-4A77-BD05-2816DCF77E9F}"/>
              </a:ext>
            </a:extLst>
          </p:cNvPr>
          <p:cNvSpPr txBox="1">
            <a:spLocks noChangeArrowheads="1"/>
          </p:cNvSpPr>
          <p:nvPr/>
        </p:nvSpPr>
        <p:spPr bwMode="auto">
          <a:xfrm>
            <a:off x="914400" y="304800"/>
            <a:ext cx="75438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u="sng"/>
              <a:t>DIMENSIONAL ANALYSIS</a:t>
            </a:r>
            <a:r>
              <a:rPr lang="en-US" sz="2800"/>
              <a:t> </a:t>
            </a:r>
          </a:p>
          <a:p>
            <a:pPr lvl="1" algn="ctr">
              <a:defRPr/>
            </a:pPr>
            <a:r>
              <a:rPr lang="en-US" sz="2800"/>
              <a:t>Unit Conversions</a:t>
            </a:r>
          </a:p>
          <a:p>
            <a:pPr>
              <a:defRPr/>
            </a:pPr>
            <a:r>
              <a:rPr lang="en-US" sz="2800" i="1"/>
              <a:t>Common SI Prefixes:</a:t>
            </a:r>
          </a:p>
          <a:p>
            <a:pPr>
              <a:defRPr/>
            </a:pPr>
            <a:r>
              <a:rPr lang="en-US" sz="2800" b="1" u="sng"/>
              <a:t>Factor	</a:t>
            </a:r>
            <a:r>
              <a:rPr lang="en-US" sz="2800" b="1"/>
              <a:t>	</a:t>
            </a:r>
            <a:r>
              <a:rPr lang="en-US" sz="2800" b="1" u="sng"/>
              <a:t>Prefix</a:t>
            </a:r>
            <a:r>
              <a:rPr lang="en-US" sz="2800" b="1"/>
              <a:t>	   </a:t>
            </a:r>
            <a:r>
              <a:rPr lang="en-US" sz="2800" b="1" u="sng"/>
              <a:t>Abbreviation</a:t>
            </a:r>
            <a:r>
              <a:rPr lang="en-US" sz="2800" b="1"/>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6</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Mega</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M</a:t>
            </a:r>
            <a:r>
              <a:rPr lang="en-US" sz="2800" b="1">
                <a:effectLst>
                  <a:outerShdw blurRad="38100" dist="38100" dir="2700000" algn="tl">
                    <a:srgbClr val="C0C0C0"/>
                  </a:outerShdw>
                </a:effectLst>
              </a:rPr>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3</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Kilo</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k</a:t>
            </a:r>
            <a:r>
              <a:rPr lang="en-US" sz="2800" b="1">
                <a:effectLst>
                  <a:outerShdw blurRad="38100" dist="38100" dir="2700000" algn="tl">
                    <a:srgbClr val="C0C0C0"/>
                  </a:outerShdw>
                </a:effectLst>
              </a:rPr>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2</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Hecto</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h</a:t>
            </a:r>
            <a:r>
              <a:rPr lang="en-US" sz="2800" b="1">
                <a:effectLst>
                  <a:outerShdw blurRad="38100" dist="38100" dir="2700000" algn="tl">
                    <a:srgbClr val="C0C0C0"/>
                  </a:outerShdw>
                </a:effectLst>
              </a:rPr>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1</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Deka</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da</a:t>
            </a:r>
            <a:r>
              <a:rPr lang="en-US" sz="2800" b="1">
                <a:effectLst>
                  <a:outerShdw blurRad="38100" dist="38100" dir="2700000" algn="tl">
                    <a:srgbClr val="C0C0C0"/>
                  </a:outerShdw>
                </a:effectLst>
              </a:rPr>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-1</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Deci</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d</a:t>
            </a:r>
            <a:r>
              <a:rPr lang="en-US" sz="2800" b="1">
                <a:effectLst>
                  <a:outerShdw blurRad="38100" dist="38100" dir="2700000" algn="tl">
                    <a:srgbClr val="C0C0C0"/>
                  </a:outerShdw>
                </a:effectLst>
              </a:rPr>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-2</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Centi	</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c	</a:t>
            </a:r>
            <a:endParaRPr lang="en-US" sz="2800" b="1">
              <a:effectLst>
                <a:outerShdw blurRad="38100" dist="38100" dir="2700000" algn="tl">
                  <a:srgbClr val="C0C0C0"/>
                </a:outerShdw>
              </a:effectLst>
            </a:endParaRP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-3</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Milli	</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m</a:t>
            </a:r>
            <a:r>
              <a:rPr lang="en-US" sz="2800" b="1">
                <a:effectLst>
                  <a:outerShdw blurRad="38100" dist="38100" dir="2700000" algn="tl">
                    <a:srgbClr val="C0C0C0"/>
                  </a:outerShdw>
                </a:effectLst>
              </a:rPr>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-6</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Micro</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sym typeface="Symbol" pitchFamily="18" charset="2"/>
              </a:rPr>
              <a:t></a:t>
            </a:r>
            <a:r>
              <a:rPr lang="en-US" sz="2800" b="1">
                <a:effectLst>
                  <a:outerShdw blurRad="38100" dist="38100" dir="2700000" algn="tl">
                    <a:srgbClr val="C0C0C0"/>
                  </a:outerShdw>
                </a:effectLst>
              </a:rPr>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-9</a:t>
            </a:r>
            <a:r>
              <a:rPr lang="en-US" sz="2800" b="1">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Nano</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n</a:t>
            </a:r>
            <a:r>
              <a:rPr lang="en-US" sz="2800" b="1">
                <a:effectLst>
                  <a:outerShdw blurRad="38100" dist="38100" dir="2700000" algn="tl">
                    <a:srgbClr val="C0C0C0"/>
                  </a:outerShdw>
                </a:effectLst>
              </a:rPr>
              <a:t>	</a:t>
            </a:r>
          </a:p>
          <a:p>
            <a:pPr>
              <a:defRPr/>
            </a:pPr>
            <a:r>
              <a:rPr lang="en-US" sz="2800" b="1">
                <a:solidFill>
                  <a:srgbClr val="660066"/>
                </a:solidFill>
                <a:effectLst>
                  <a:outerShdw blurRad="38100" dist="38100" dir="2700000" algn="tl">
                    <a:srgbClr val="C0C0C0"/>
                  </a:outerShdw>
                </a:effectLst>
              </a:rPr>
              <a:t>10</a:t>
            </a:r>
            <a:r>
              <a:rPr lang="en-US" sz="2800" b="1" baseline="30000">
                <a:solidFill>
                  <a:srgbClr val="660066"/>
                </a:solidFill>
                <a:effectLst>
                  <a:outerShdw blurRad="38100" dist="38100" dir="2700000" algn="tl">
                    <a:srgbClr val="C0C0C0"/>
                  </a:outerShdw>
                </a:effectLst>
              </a:rPr>
              <a:t>-12	</a:t>
            </a:r>
            <a:r>
              <a:rPr lang="en-US" sz="2800" b="1" baseline="30000">
                <a:effectLst>
                  <a:outerShdw blurRad="38100" dist="38100" dir="2700000" algn="tl">
                    <a:srgbClr val="C0C0C0"/>
                  </a:outerShdw>
                </a:effectLst>
              </a:rPr>
              <a:t>		</a:t>
            </a:r>
            <a:r>
              <a:rPr lang="en-US" sz="2800" b="1">
                <a:solidFill>
                  <a:srgbClr val="008000"/>
                </a:solidFill>
                <a:effectLst>
                  <a:outerShdw blurRad="38100" dist="38100" dir="2700000" algn="tl">
                    <a:srgbClr val="C0C0C0"/>
                  </a:outerShdw>
                </a:effectLst>
              </a:rPr>
              <a:t>Pico</a:t>
            </a:r>
            <a:r>
              <a:rPr lang="en-US" sz="2800" b="1">
                <a:effectLst>
                  <a:outerShdw blurRad="38100" dist="38100" dir="2700000" algn="tl">
                    <a:srgbClr val="C0C0C0"/>
                  </a:outerShdw>
                </a:effectLst>
              </a:rPr>
              <a:t>			</a:t>
            </a:r>
            <a:r>
              <a:rPr lang="en-US" sz="2800" b="1">
                <a:solidFill>
                  <a:srgbClr val="CC3300"/>
                </a:solidFill>
                <a:effectLst>
                  <a:outerShdw blurRad="38100" dist="38100" dir="2700000" algn="tl">
                    <a:srgbClr val="C0C0C0"/>
                  </a:outerShdw>
                </a:effectLst>
              </a:rPr>
              <a:t>p</a:t>
            </a:r>
            <a:r>
              <a:rPr lang="en-US" sz="2800" b="1">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p:txBody>
          <a:bodyPr/>
          <a:lstStyle/>
          <a:p>
            <a:r>
              <a:rPr lang="en-US" altLang="en-US" smtClean="0"/>
              <a:t>Units of Measurements—SI Units</a:t>
            </a:r>
            <a:endParaRPr lang="en-IN" altLang="en-US" smtClean="0"/>
          </a:p>
        </p:txBody>
      </p:sp>
      <p:sp>
        <p:nvSpPr>
          <p:cNvPr id="3" name="Content Placeholder 2">
            <a:extLst>
              <a:ext uri="{FF2B5EF4-FFF2-40B4-BE49-F238E27FC236}">
                <a16:creationId xmlns:a16="http://schemas.microsoft.com/office/drawing/2014/main" xmlns="" id="{966BFC21-10D7-434F-9818-A00886062524}"/>
              </a:ext>
            </a:extLst>
          </p:cNvPr>
          <p:cNvSpPr>
            <a:spLocks noGrp="1"/>
          </p:cNvSpPr>
          <p:nvPr>
            <p:ph idx="1"/>
          </p:nvPr>
        </p:nvSpPr>
        <p:spPr>
          <a:xfrm>
            <a:off x="457200" y="1600200"/>
            <a:ext cx="8229600" cy="1905000"/>
          </a:xfrm>
        </p:spPr>
        <p:txBody>
          <a:bodyPr/>
          <a:lstStyle/>
          <a:p>
            <a:pPr>
              <a:defRPr/>
            </a:pPr>
            <a:r>
              <a:rPr lang="en-US" sz="2600" b="1" dirty="0"/>
              <a:t>Système International d’Unités</a:t>
            </a:r>
            <a:r>
              <a:rPr lang="en-US" sz="2600" i="1" dirty="0"/>
              <a:t> </a:t>
            </a:r>
            <a:r>
              <a:rPr lang="en-US" sz="2600" dirty="0"/>
              <a:t>(“The International System of Units”)</a:t>
            </a:r>
            <a:endParaRPr lang="en-US" sz="2600" i="1" dirty="0"/>
          </a:p>
          <a:p>
            <a:pPr>
              <a:defRPr/>
            </a:pPr>
            <a:r>
              <a:rPr lang="en-US" sz="2600" dirty="0"/>
              <a:t>A different base unit is used for each quantity.</a:t>
            </a:r>
          </a:p>
          <a:p>
            <a:pPr marL="0" indent="0">
              <a:buFontTx/>
              <a:buNone/>
              <a:defRPr/>
            </a:pPr>
            <a:r>
              <a:rPr lang="en-US" sz="2200" b="1" dirty="0"/>
              <a:t>Table 1.3</a:t>
            </a:r>
            <a:r>
              <a:rPr lang="en-US" sz="2200" dirty="0"/>
              <a:t> SI Base Units</a:t>
            </a:r>
          </a:p>
        </p:txBody>
      </p:sp>
      <p:graphicFrame>
        <p:nvGraphicFramePr>
          <p:cNvPr id="5" name="Table 4">
            <a:extLst>
              <a:ext uri="{FF2B5EF4-FFF2-40B4-BE49-F238E27FC236}">
                <a16:creationId xmlns:a16="http://schemas.microsoft.com/office/drawing/2014/main" xmlns="" id="{0875880C-D405-49FD-ACA4-858BC56D00C5}"/>
              </a:ext>
            </a:extLst>
          </p:cNvPr>
          <p:cNvGraphicFramePr>
            <a:graphicFrameLocks noGrp="1"/>
          </p:cNvGraphicFramePr>
          <p:nvPr/>
        </p:nvGraphicFramePr>
        <p:xfrm>
          <a:off x="457200" y="3581400"/>
          <a:ext cx="8229600" cy="2682872"/>
        </p:xfrm>
        <a:graphic>
          <a:graphicData uri="http://schemas.openxmlformats.org/drawingml/2006/table">
            <a:tbl>
              <a:tblPr firstRow="1" bandRow="1">
                <a:tableStyleId>{3B4B98B0-60AC-42C2-AFA5-B58CD77FA1E5}</a:tableStyleId>
              </a:tblPr>
              <a:tblGrid>
                <a:gridCol w="3399183">
                  <a:extLst>
                    <a:ext uri="{9D8B030D-6E8A-4147-A177-3AD203B41FA5}">
                      <a16:colId xmlns:a16="http://schemas.microsoft.com/office/drawing/2014/main" xmlns="" val="20000"/>
                    </a:ext>
                  </a:extLst>
                </a:gridCol>
                <a:gridCol w="1789043">
                  <a:extLst>
                    <a:ext uri="{9D8B030D-6E8A-4147-A177-3AD203B41FA5}">
                      <a16:colId xmlns:a16="http://schemas.microsoft.com/office/drawing/2014/main" xmlns="" val="20001"/>
                    </a:ext>
                  </a:extLst>
                </a:gridCol>
                <a:gridCol w="3041374">
                  <a:extLst>
                    <a:ext uri="{9D8B030D-6E8A-4147-A177-3AD203B41FA5}">
                      <a16:colId xmlns:a16="http://schemas.microsoft.com/office/drawing/2014/main" xmlns="" val="20002"/>
                    </a:ext>
                  </a:extLst>
                </a:gridCol>
              </a:tblGrid>
              <a:tr h="335359">
                <a:tc>
                  <a:txBody>
                    <a:bodyPr/>
                    <a:lstStyle/>
                    <a:p>
                      <a:pPr algn="ctr"/>
                      <a:r>
                        <a:rPr lang="en-IN" sz="1600" b="1" dirty="0"/>
                        <a:t>Physical Quantity</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1" dirty="0"/>
                        <a:t>Name of Unit</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1" dirty="0"/>
                        <a:t>Abbreviation</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35359">
                <a:tc>
                  <a:txBody>
                    <a:bodyPr/>
                    <a:lstStyle/>
                    <a:p>
                      <a:r>
                        <a:rPr lang="en-IN" sz="1600" dirty="0"/>
                        <a:t>Length</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Meter</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m</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5359">
                <a:tc>
                  <a:txBody>
                    <a:bodyPr/>
                    <a:lstStyle/>
                    <a:p>
                      <a:r>
                        <a:rPr lang="en-IN" sz="1600" dirty="0"/>
                        <a:t>Mass</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Kilogram</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kg</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5359">
                <a:tc>
                  <a:txBody>
                    <a:bodyPr/>
                    <a:lstStyle/>
                    <a:p>
                      <a:r>
                        <a:rPr lang="en-IN" sz="1600" dirty="0"/>
                        <a:t>Temperature</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Kelvin</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K</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5359">
                <a:tc>
                  <a:txBody>
                    <a:bodyPr/>
                    <a:lstStyle/>
                    <a:p>
                      <a:r>
                        <a:rPr lang="en-IN" sz="1600" dirty="0"/>
                        <a:t>Time</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Second</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s</a:t>
                      </a:r>
                      <a:r>
                        <a:rPr lang="en-IN" sz="1600" baseline="0" dirty="0"/>
                        <a:t> or sec</a:t>
                      </a:r>
                      <a:endParaRPr lang="en-IN" sz="16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5359">
                <a:tc>
                  <a:txBody>
                    <a:bodyPr/>
                    <a:lstStyle/>
                    <a:p>
                      <a:r>
                        <a:rPr lang="en-IN" sz="1600" dirty="0"/>
                        <a:t>Amount</a:t>
                      </a:r>
                      <a:r>
                        <a:rPr lang="en-IN" sz="1600" baseline="0" dirty="0"/>
                        <a:t> of substance</a:t>
                      </a:r>
                      <a:endParaRPr lang="en-IN" sz="16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Mole</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mol</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5359">
                <a:tc>
                  <a:txBody>
                    <a:bodyPr/>
                    <a:lstStyle/>
                    <a:p>
                      <a:r>
                        <a:rPr lang="en-IN" sz="1600" dirty="0"/>
                        <a:t>Electric</a:t>
                      </a:r>
                      <a:r>
                        <a:rPr lang="en-IN" sz="1600" baseline="0" dirty="0"/>
                        <a:t> current</a:t>
                      </a:r>
                      <a:endParaRPr lang="en-IN" sz="16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Ampere</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A or amp</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5359">
                <a:tc>
                  <a:txBody>
                    <a:bodyPr/>
                    <a:lstStyle/>
                    <a:p>
                      <a:r>
                        <a:rPr lang="en-IN" sz="1600" dirty="0"/>
                        <a:t>Luminous intensity</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Candela</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a:t>cd</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a:xfrm>
            <a:off x="457200" y="228600"/>
            <a:ext cx="8229600" cy="914400"/>
          </a:xfrm>
        </p:spPr>
        <p:txBody>
          <a:bodyPr/>
          <a:lstStyle/>
          <a:p>
            <a:r>
              <a:rPr lang="en-US" altLang="en-US" smtClean="0"/>
              <a:t>Glassware</a:t>
            </a:r>
            <a:r>
              <a:rPr lang="en-US" altLang="en-US" sz="3600" smtClean="0"/>
              <a:t> </a:t>
            </a:r>
            <a:r>
              <a:rPr lang="en-US" altLang="en-US" smtClean="0"/>
              <a:t>for</a:t>
            </a:r>
            <a:r>
              <a:rPr lang="en-US" altLang="en-US" sz="3600" smtClean="0"/>
              <a:t> </a:t>
            </a:r>
            <a:r>
              <a:rPr lang="en-US" altLang="en-US" smtClean="0"/>
              <a:t>Measuring</a:t>
            </a:r>
            <a:r>
              <a:rPr lang="en-US" altLang="en-US" sz="3600" smtClean="0"/>
              <a:t> </a:t>
            </a:r>
            <a:r>
              <a:rPr lang="en-US" altLang="en-US" smtClean="0"/>
              <a:t>Volume</a:t>
            </a:r>
            <a:endParaRPr lang="en-IN" altLang="en-US" smtClean="0"/>
          </a:p>
        </p:txBody>
      </p:sp>
      <p:pic>
        <p:nvPicPr>
          <p:cNvPr id="76803" name="Picture 3" descr="Common volumetric glassware includes graduated cylinders, syringes, and burettes, which are used to deliver variable volumes. A pipette is used to deliver a specific volume and a volumetric flask is used to hold a specific volum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611313"/>
            <a:ext cx="78803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0" y="304800"/>
            <a:ext cx="9144000" cy="1143000"/>
          </a:xfrm>
        </p:spPr>
        <p:txBody>
          <a:bodyPr/>
          <a:lstStyle/>
          <a:p>
            <a:r>
              <a:rPr lang="en-US" altLang="en-US" sz="4000" smtClean="0"/>
              <a:t>Classification of Matter Based on Composition</a:t>
            </a:r>
            <a:endParaRPr lang="en-IN" altLang="en-US" sz="4000" smtClean="0"/>
          </a:p>
        </p:txBody>
      </p:sp>
      <p:sp>
        <p:nvSpPr>
          <p:cNvPr id="3" name="Content Placeholder 2">
            <a:extLst>
              <a:ext uri="{FF2B5EF4-FFF2-40B4-BE49-F238E27FC236}">
                <a16:creationId xmlns:a16="http://schemas.microsoft.com/office/drawing/2014/main" xmlns="" id="{EF769FB1-DC32-4528-99E9-8DCDEBECC28F}"/>
              </a:ext>
            </a:extLst>
          </p:cNvPr>
          <p:cNvSpPr>
            <a:spLocks noGrp="1"/>
          </p:cNvSpPr>
          <p:nvPr>
            <p:ph idx="1"/>
          </p:nvPr>
        </p:nvSpPr>
        <p:spPr>
          <a:xfrm>
            <a:off x="457200" y="1600200"/>
            <a:ext cx="3200400" cy="4876800"/>
          </a:xfrm>
        </p:spPr>
        <p:txBody>
          <a:bodyPr/>
          <a:lstStyle/>
          <a:p>
            <a:pPr marL="255600" indent="-255600">
              <a:buClr>
                <a:schemeClr val="bg2"/>
              </a:buClr>
              <a:buFont typeface="Arial"/>
              <a:buChar char="•"/>
              <a:defRPr/>
            </a:pPr>
            <a:endParaRPr lang="en-US" sz="2600" dirty="0"/>
          </a:p>
          <a:p>
            <a:pPr marL="255600" indent="-255600">
              <a:buClr>
                <a:schemeClr val="bg2"/>
              </a:buClr>
              <a:buFont typeface="Arial"/>
              <a:buChar char="•"/>
              <a:defRPr/>
            </a:pPr>
            <a:r>
              <a:rPr lang="en-US" sz="2600" dirty="0"/>
              <a:t>With this scheme, you can determine how to classify any type of matter. </a:t>
            </a:r>
          </a:p>
          <a:p>
            <a:pPr marL="740664" indent="-283464">
              <a:spcBef>
                <a:spcPts val="600"/>
              </a:spcBef>
              <a:buClr>
                <a:schemeClr val="bg2"/>
              </a:buClr>
              <a:buFont typeface="Lucida Grande"/>
              <a:buChar char="–"/>
              <a:defRPr/>
            </a:pPr>
            <a:r>
              <a:rPr lang="en-US" sz="2600" dirty="0"/>
              <a:t>Homogeneous mixture</a:t>
            </a:r>
          </a:p>
          <a:p>
            <a:pPr marL="740664" indent="-283464">
              <a:spcBef>
                <a:spcPts val="600"/>
              </a:spcBef>
              <a:buClr>
                <a:schemeClr val="bg2"/>
              </a:buClr>
              <a:buFont typeface="Lucida Grande"/>
              <a:buChar char="–"/>
              <a:defRPr/>
            </a:pPr>
            <a:r>
              <a:rPr lang="en-US" sz="2600" dirty="0"/>
              <a:t>Heterogeneous mixture</a:t>
            </a:r>
          </a:p>
          <a:p>
            <a:pPr marL="740664" indent="-283464">
              <a:spcBef>
                <a:spcPts val="600"/>
              </a:spcBef>
              <a:buClr>
                <a:schemeClr val="bg2"/>
              </a:buClr>
              <a:buFont typeface="Lucida Grande"/>
              <a:buChar char="–"/>
              <a:defRPr/>
            </a:pPr>
            <a:r>
              <a:rPr lang="en-US" sz="2600" dirty="0"/>
              <a:t>Element</a:t>
            </a:r>
          </a:p>
          <a:p>
            <a:pPr marL="740664" indent="-283464">
              <a:spcBef>
                <a:spcPts val="600"/>
              </a:spcBef>
              <a:buClr>
                <a:schemeClr val="bg2"/>
              </a:buClr>
              <a:buFont typeface="Lucida Grande"/>
              <a:buChar char="–"/>
              <a:defRPr/>
            </a:pPr>
            <a:r>
              <a:rPr lang="en-US" sz="2600" dirty="0"/>
              <a:t>Compound</a:t>
            </a:r>
          </a:p>
        </p:txBody>
      </p:sp>
      <p:pic>
        <p:nvPicPr>
          <p:cNvPr id="12292" name="Picture 3" descr="A flow chart for classifying matter as a mixture, element or compound. The flow chart is described in a list as follows. Matter: Is it uniform throughout? If no: heterogeneous mixture. If yes: Homogenous. Does it have a variable composition? If yes: Homogenous mixture, solution. If no: Pure substance. Does it contain more than one kind of atom? If yes: Compound. If no: Elemen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1657350"/>
            <a:ext cx="54260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5896AAE-94CF-46A1-8F1A-CAA954F0543A}" type="slidenum">
              <a:rPr lang="en-US" altLang="en-US" sz="1400" smtClean="0"/>
              <a:pPr>
                <a:spcBef>
                  <a:spcPct val="0"/>
                </a:spcBef>
                <a:buSzTx/>
                <a:buFontTx/>
                <a:buNone/>
              </a:pPr>
              <a:t>50</a:t>
            </a:fld>
            <a:endParaRPr lang="en-US" altLang="en-US" sz="1400" smtClean="0"/>
          </a:p>
        </p:txBody>
      </p:sp>
      <p:sp>
        <p:nvSpPr>
          <p:cNvPr id="77827" name="Text Box 2"/>
          <p:cNvSpPr txBox="1">
            <a:spLocks noChangeArrowheads="1"/>
          </p:cNvSpPr>
          <p:nvPr/>
        </p:nvSpPr>
        <p:spPr bwMode="auto">
          <a:xfrm>
            <a:off x="152400" y="228600"/>
            <a:ext cx="8763000" cy="609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ctr">
              <a:spcBef>
                <a:spcPct val="0"/>
              </a:spcBef>
              <a:buFontTx/>
              <a:buNone/>
            </a:pPr>
            <a:r>
              <a:rPr lang="en-US" altLang="en-US" b="1" u="sng"/>
              <a:t>TEMPERATURE CONVERSIONS</a:t>
            </a:r>
          </a:p>
          <a:p>
            <a:pPr>
              <a:lnSpc>
                <a:spcPct val="65000"/>
              </a:lnSpc>
              <a:spcBef>
                <a:spcPct val="0"/>
              </a:spcBef>
              <a:buSzTx/>
              <a:buFontTx/>
              <a:buNone/>
            </a:pPr>
            <a:endParaRPr lang="en-US" altLang="en-US" sz="2800" b="1"/>
          </a:p>
          <a:p>
            <a:pPr>
              <a:spcBef>
                <a:spcPct val="0"/>
              </a:spcBef>
              <a:buSzTx/>
              <a:buFontTx/>
              <a:buNone/>
            </a:pPr>
            <a:r>
              <a:rPr lang="en-US" altLang="en-US" sz="2800" b="1">
                <a:solidFill>
                  <a:schemeClr val="accent2"/>
                </a:solidFill>
              </a:rPr>
              <a:t>1. Fahrenheit – </a:t>
            </a:r>
            <a:r>
              <a:rPr lang="en-US" altLang="en-US" sz="2400" b="1">
                <a:solidFill>
                  <a:schemeClr val="accent2"/>
                </a:solidFill>
              </a:rPr>
              <a:t>at standard atmospheric pressure, the melting point of ice is 32 </a:t>
            </a:r>
            <a:r>
              <a:rPr lang="en-US" altLang="en-US" sz="2400" b="1">
                <a:solidFill>
                  <a:schemeClr val="accent2"/>
                </a:solidFill>
                <a:sym typeface="Symbol" panose="05050102010706020507" pitchFamily="18" charset="2"/>
              </a:rPr>
              <a:t></a:t>
            </a:r>
            <a:r>
              <a:rPr lang="en-US" altLang="en-US" sz="2400" b="1">
                <a:solidFill>
                  <a:schemeClr val="accent2"/>
                </a:solidFill>
              </a:rPr>
              <a:t>F, the boiling point of water is 212 </a:t>
            </a:r>
            <a:r>
              <a:rPr lang="en-US" altLang="en-US" sz="2400" b="1">
                <a:solidFill>
                  <a:schemeClr val="accent2"/>
                </a:solidFill>
                <a:sym typeface="Symbol" panose="05050102010706020507" pitchFamily="18" charset="2"/>
              </a:rPr>
              <a:t></a:t>
            </a:r>
            <a:r>
              <a:rPr lang="en-US" altLang="en-US" sz="2400" b="1">
                <a:solidFill>
                  <a:schemeClr val="accent2"/>
                </a:solidFill>
              </a:rPr>
              <a:t>F, and the interval between is divided into 180 equal parts.</a:t>
            </a:r>
            <a:endParaRPr lang="en-US" altLang="en-US" sz="2400" b="1"/>
          </a:p>
          <a:p>
            <a:pPr>
              <a:spcBef>
                <a:spcPct val="0"/>
              </a:spcBef>
              <a:buSzTx/>
              <a:buFontTx/>
              <a:buNone/>
            </a:pPr>
            <a:endParaRPr lang="en-US" altLang="en-US" sz="2800" b="1"/>
          </a:p>
          <a:p>
            <a:pPr>
              <a:spcBef>
                <a:spcPct val="0"/>
              </a:spcBef>
              <a:buSzTx/>
              <a:buFontTx/>
              <a:buNone/>
            </a:pPr>
            <a:r>
              <a:rPr lang="en-US" altLang="en-US" sz="2800" b="1">
                <a:solidFill>
                  <a:srgbClr val="6600FF"/>
                </a:solidFill>
              </a:rPr>
              <a:t>2. Celsius – </a:t>
            </a:r>
            <a:r>
              <a:rPr lang="en-US" altLang="en-US" sz="2400" b="1">
                <a:solidFill>
                  <a:srgbClr val="6600FF"/>
                </a:solidFill>
              </a:rPr>
              <a:t>at standard atmospheric pressure, the melting point of ice is 0 </a:t>
            </a:r>
            <a:r>
              <a:rPr lang="en-US" altLang="en-US" sz="2400" b="1">
                <a:solidFill>
                  <a:srgbClr val="6600FF"/>
                </a:solidFill>
                <a:sym typeface="Symbol" panose="05050102010706020507" pitchFamily="18" charset="2"/>
              </a:rPr>
              <a:t></a:t>
            </a:r>
            <a:r>
              <a:rPr lang="en-US" altLang="en-US" sz="2400" b="1">
                <a:solidFill>
                  <a:srgbClr val="6600FF"/>
                </a:solidFill>
              </a:rPr>
              <a:t>C, the boiling point of water is 100 </a:t>
            </a:r>
            <a:r>
              <a:rPr lang="en-US" altLang="en-US" sz="2400" b="1">
                <a:solidFill>
                  <a:srgbClr val="6600FF"/>
                </a:solidFill>
                <a:sym typeface="Symbol" panose="05050102010706020507" pitchFamily="18" charset="2"/>
              </a:rPr>
              <a:t></a:t>
            </a:r>
            <a:r>
              <a:rPr lang="en-US" altLang="en-US" sz="2400" b="1">
                <a:solidFill>
                  <a:srgbClr val="6600FF"/>
                </a:solidFill>
              </a:rPr>
              <a:t>C, and the interval between is divided into 100 equal parts.</a:t>
            </a:r>
            <a:endParaRPr lang="en-US" altLang="en-US" sz="2400" b="1"/>
          </a:p>
          <a:p>
            <a:pPr>
              <a:spcBef>
                <a:spcPct val="0"/>
              </a:spcBef>
              <a:buSzTx/>
              <a:buFontTx/>
              <a:buNone/>
            </a:pPr>
            <a:endParaRPr lang="en-US" altLang="en-US" sz="2800" b="1"/>
          </a:p>
          <a:p>
            <a:pPr>
              <a:spcBef>
                <a:spcPct val="0"/>
              </a:spcBef>
              <a:buSzTx/>
              <a:buFontTx/>
              <a:buNone/>
            </a:pPr>
            <a:r>
              <a:rPr lang="en-US" altLang="en-US" sz="2800" b="1">
                <a:solidFill>
                  <a:srgbClr val="CC0099"/>
                </a:solidFill>
              </a:rPr>
              <a:t>3. Kelvin – </a:t>
            </a:r>
            <a:r>
              <a:rPr lang="en-US" altLang="en-US" sz="2400" b="1">
                <a:solidFill>
                  <a:srgbClr val="CC0099"/>
                </a:solidFill>
              </a:rPr>
              <a:t>assigns a value of zero to the lowest conceivable temperature; there are NO negative numbers.</a:t>
            </a:r>
            <a:endParaRPr lang="en-US" altLang="en-US" sz="2400" b="1"/>
          </a:p>
          <a:p>
            <a:pPr algn="ctr">
              <a:spcBef>
                <a:spcPct val="0"/>
              </a:spcBef>
              <a:buSzTx/>
              <a:buFontTx/>
              <a:buNone/>
            </a:pPr>
            <a:r>
              <a:rPr lang="en-US" altLang="en-US" sz="2800" b="1">
                <a:solidFill>
                  <a:srgbClr val="660066"/>
                </a:solidFill>
              </a:rPr>
              <a:t>T(K) = T(</a:t>
            </a:r>
            <a:r>
              <a:rPr lang="en-US" altLang="en-US" sz="2800" b="1">
                <a:solidFill>
                  <a:srgbClr val="660066"/>
                </a:solidFill>
                <a:sym typeface="Symbol" panose="05050102010706020507" pitchFamily="18" charset="2"/>
              </a:rPr>
              <a:t></a:t>
            </a:r>
            <a:r>
              <a:rPr lang="en-US" altLang="en-US" sz="2800" b="1">
                <a:solidFill>
                  <a:srgbClr val="660066"/>
                </a:solidFill>
              </a:rPr>
              <a:t>C) + 273.15	</a:t>
            </a:r>
          </a:p>
          <a:p>
            <a:pPr algn="ctr">
              <a:spcBef>
                <a:spcPct val="0"/>
              </a:spcBef>
              <a:buSzTx/>
              <a:buFontTx/>
              <a:buNone/>
            </a:pPr>
            <a:endParaRPr lang="en-US" altLang="en-US" sz="2800" b="1">
              <a:solidFill>
                <a:srgbClr val="660066"/>
              </a:solidFill>
            </a:endParaRPr>
          </a:p>
          <a:p>
            <a:pPr algn="ctr">
              <a:spcBef>
                <a:spcPct val="0"/>
              </a:spcBef>
              <a:buSzTx/>
              <a:buFontTx/>
              <a:buNone/>
            </a:pPr>
            <a:r>
              <a:rPr lang="en-US" altLang="en-US" sz="2800" b="1">
                <a:solidFill>
                  <a:srgbClr val="660066"/>
                </a:solidFill>
              </a:rPr>
              <a:t>T(</a:t>
            </a:r>
            <a:r>
              <a:rPr lang="en-US" altLang="en-US" sz="2800" b="1">
                <a:solidFill>
                  <a:srgbClr val="660066"/>
                </a:solidFill>
                <a:sym typeface="Symbol" panose="05050102010706020507" pitchFamily="18" charset="2"/>
              </a:rPr>
              <a:t></a:t>
            </a:r>
            <a:r>
              <a:rPr lang="en-US" altLang="en-US" sz="2800" b="1">
                <a:solidFill>
                  <a:srgbClr val="660066"/>
                </a:solidFill>
              </a:rPr>
              <a:t>F) = 1.8T(</a:t>
            </a:r>
            <a:r>
              <a:rPr lang="en-US" altLang="en-US" sz="2800" b="1">
                <a:solidFill>
                  <a:srgbClr val="660066"/>
                </a:solidFill>
                <a:sym typeface="Symbol" panose="05050102010706020507" pitchFamily="18" charset="2"/>
              </a:rPr>
              <a:t></a:t>
            </a:r>
            <a:r>
              <a:rPr lang="en-US" altLang="en-US" sz="2800" b="1">
                <a:solidFill>
                  <a:srgbClr val="660066"/>
                </a:solidFill>
              </a:rPr>
              <a:t>C) + 32</a:t>
            </a:r>
            <a:endParaRPr lang="en-US" altLang="en-US" sz="2800" b="1"/>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p:txBody>
          <a:bodyPr/>
          <a:lstStyle/>
          <a:p>
            <a:r>
              <a:rPr lang="en-US" altLang="en-US" smtClean="0"/>
              <a:t>Temperature</a:t>
            </a:r>
            <a:endParaRPr lang="en-IN" altLang="en-US" sz="2000" smtClean="0"/>
          </a:p>
        </p:txBody>
      </p:sp>
      <p:sp>
        <p:nvSpPr>
          <p:cNvPr id="78851" name="Content Placeholder 2"/>
          <p:cNvSpPr>
            <a:spLocks noGrp="1" noChangeArrowheads="1"/>
          </p:cNvSpPr>
          <p:nvPr>
            <p:ph idx="1"/>
          </p:nvPr>
        </p:nvSpPr>
        <p:spPr>
          <a:xfrm>
            <a:off x="457200" y="1600200"/>
            <a:ext cx="3657600" cy="4572000"/>
          </a:xfrm>
        </p:spPr>
        <p:txBody>
          <a:bodyPr/>
          <a:lstStyle/>
          <a:p>
            <a:r>
              <a:rPr lang="en-US" altLang="en-US" sz="2400" smtClean="0"/>
              <a:t>In general usage, </a:t>
            </a:r>
            <a:r>
              <a:rPr lang="en-US" altLang="en-US" sz="2400" b="1" smtClean="0"/>
              <a:t>temperature</a:t>
            </a:r>
            <a:r>
              <a:rPr lang="en-US" altLang="en-US" sz="2400" smtClean="0"/>
              <a:t> is considered the “hotness and coldness” of an object that determines the direction of heat flow.</a:t>
            </a:r>
          </a:p>
          <a:p>
            <a:r>
              <a:rPr lang="en-US" altLang="en-US" sz="2400" smtClean="0"/>
              <a:t>Heat flows spontaneously from an object with a higher temperature to an object with a lower temperature.</a:t>
            </a:r>
          </a:p>
        </p:txBody>
      </p:sp>
      <p:pic>
        <p:nvPicPr>
          <p:cNvPr id="78852" name="Picture 3" descr="Three thermometers show the Kelvin, Celsius, and Fahrenheit scales. On the Kelvin Scale and Celsius Scale the graduation lines are spaced identically, and the linear distance describing a 100 degree interval is the same and equivalent to a 180 degree interval on the Fahrenheit scale, which also has differently spaced graduations.  The following list provides the Kelvin Scale, Celsius Scale, Fahrenheit Scale. Item 1. Water freezes, 273 Kelvin, 0 degrees C, 32 degrees F. Item 2. Normal body temperature, 310 Kelvin, 37.0 degrees C, 98.6 degrees F. Item 3. Water boils, 373 Kelvin, 100 degrees C, 212 degrees 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502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xmlns="" id="{83CBDBD9-0384-4815-AC21-A7AA50364093}"/>
              </a:ext>
            </a:extLst>
          </p:cNvPr>
          <p:cNvSpPr>
            <a:spLocks noGrp="1" noChangeArrowheads="1"/>
          </p:cNvSpPr>
          <p:nvPr>
            <p:ph type="title"/>
          </p:nvPr>
        </p:nvSpPr>
        <p:spPr>
          <a:xfrm>
            <a:off x="609600" y="152400"/>
            <a:ext cx="8077200" cy="914400"/>
          </a:xfrm>
        </p:spPr>
        <p:txBody>
          <a:bodyPr lIns="92075" tIns="46038" rIns="92075" bIns="46038"/>
          <a:lstStyle/>
          <a:p>
            <a:pPr eaLnBrk="1" hangingPunct="1">
              <a:defRPr/>
            </a:pPr>
            <a:r>
              <a:rPr lang="en-US" sz="4800" b="1" dirty="0">
                <a:solidFill>
                  <a:schemeClr val="tx1"/>
                </a:solidFill>
                <a:effectLst>
                  <a:outerShdw blurRad="38100" dist="38100" dir="2700000" algn="tl">
                    <a:srgbClr val="FFFFFF"/>
                  </a:outerShdw>
                </a:effectLst>
              </a:rPr>
              <a:t>Dimensional Analysis</a:t>
            </a:r>
          </a:p>
        </p:txBody>
      </p:sp>
      <p:sp>
        <p:nvSpPr>
          <p:cNvPr id="87043" name="Rectangle 3">
            <a:extLst>
              <a:ext uri="{FF2B5EF4-FFF2-40B4-BE49-F238E27FC236}">
                <a16:creationId xmlns:a16="http://schemas.microsoft.com/office/drawing/2014/main" xmlns="" id="{EDED1FE3-2FEE-4FCE-A5A7-1174B455888E}"/>
              </a:ext>
            </a:extLst>
          </p:cNvPr>
          <p:cNvSpPr>
            <a:spLocks noGrp="1" noChangeArrowheads="1"/>
          </p:cNvSpPr>
          <p:nvPr>
            <p:ph type="body" idx="1"/>
          </p:nvPr>
        </p:nvSpPr>
        <p:spPr>
          <a:xfrm>
            <a:off x="228600" y="977900"/>
            <a:ext cx="8763000" cy="5651500"/>
          </a:xfrm>
        </p:spPr>
        <p:txBody>
          <a:bodyPr lIns="92075" tIns="46038" rIns="92075" bIns="46038"/>
          <a:lstStyle/>
          <a:p>
            <a:pPr eaLnBrk="1" hangingPunct="1">
              <a:buFontTx/>
              <a:buNone/>
              <a:defRPr/>
            </a:pPr>
            <a:r>
              <a:rPr lang="en-US" sz="1800" b="1" dirty="0"/>
              <a:t>Dimensional Analysis (also call unit analysis)  is one method for solving math problems that involve measurements.  The basic concept is to use the units associated with the measurement when determining the next step necessary to solve the problem.   Always start with the given measurement then immediately follow the measurement with a set of parentheses. </a:t>
            </a:r>
          </a:p>
          <a:p>
            <a:pPr eaLnBrk="1" hangingPunct="1">
              <a:buFontTx/>
              <a:buNone/>
              <a:defRPr/>
            </a:pPr>
            <a:endParaRPr lang="en-US" sz="1200" b="1" dirty="0"/>
          </a:p>
          <a:p>
            <a:pPr eaLnBrk="1" hangingPunct="1">
              <a:buFontTx/>
              <a:buNone/>
              <a:defRPr/>
            </a:pPr>
            <a:r>
              <a:rPr lang="en-US" sz="1800" b="1" dirty="0"/>
              <a:t>Keep in mind, try to ask yourself the following questions in order  to help yourself determine what to do next.</a:t>
            </a:r>
            <a:r>
              <a:rPr lang="en-US" sz="2000" b="1" dirty="0"/>
              <a:t> </a:t>
            </a:r>
            <a:endParaRPr lang="en-US" sz="2400" b="1" dirty="0"/>
          </a:p>
          <a:p>
            <a:pPr algn="ctr" eaLnBrk="1" hangingPunct="1">
              <a:buFontTx/>
              <a:buNone/>
              <a:defRPr/>
            </a:pPr>
            <a:endParaRPr lang="en-US" sz="1600" b="1" dirty="0"/>
          </a:p>
          <a:p>
            <a:pPr eaLnBrk="1" hangingPunct="1">
              <a:buFontTx/>
              <a:buNone/>
              <a:defRPr/>
            </a:pPr>
            <a:r>
              <a:rPr lang="en-US" sz="2000" b="1" dirty="0"/>
              <a:t>1.  </a:t>
            </a:r>
            <a:r>
              <a:rPr lang="en-US" sz="2000" b="1" dirty="0">
                <a:solidFill>
                  <a:srgbClr val="FF0000"/>
                </a:solidFill>
              </a:rPr>
              <a:t>Do I want that unit?</a:t>
            </a:r>
          </a:p>
          <a:p>
            <a:pPr eaLnBrk="1" hangingPunct="1">
              <a:buFontTx/>
              <a:buNone/>
              <a:defRPr/>
            </a:pPr>
            <a:r>
              <a:rPr lang="en-US" sz="2000" b="1" dirty="0"/>
              <a:t>	If not, get rid of it by dividing by it if the unit is in the numerator, (if the unit is in the denominator, then multiply).</a:t>
            </a:r>
          </a:p>
          <a:p>
            <a:pPr eaLnBrk="1" hangingPunct="1">
              <a:buFontTx/>
              <a:buNone/>
              <a:defRPr/>
            </a:pPr>
            <a:endParaRPr lang="en-US" sz="1400" b="1" dirty="0"/>
          </a:p>
          <a:p>
            <a:pPr eaLnBrk="1" hangingPunct="1">
              <a:buFontTx/>
              <a:buNone/>
              <a:defRPr/>
            </a:pPr>
            <a:r>
              <a:rPr lang="en-US" sz="2000" b="1" dirty="0"/>
              <a:t>2.  </a:t>
            </a:r>
            <a:r>
              <a:rPr lang="en-US" sz="2000" b="1" dirty="0">
                <a:solidFill>
                  <a:srgbClr val="FF0000"/>
                </a:solidFill>
              </a:rPr>
              <a:t>What do I want?</a:t>
            </a:r>
            <a:endParaRPr lang="en-US" sz="2000" b="1" dirty="0"/>
          </a:p>
          <a:p>
            <a:pPr eaLnBrk="1" hangingPunct="1">
              <a:buFontTx/>
              <a:buNone/>
              <a:defRPr/>
            </a:pPr>
            <a:r>
              <a:rPr lang="en-US" sz="2000" b="1" dirty="0"/>
              <a:t>Place the unit of interest in the opposite position in the parentheses.</a:t>
            </a:r>
            <a:endParaRPr lang="en-US" sz="2400" b="1" dirty="0"/>
          </a:p>
          <a:p>
            <a:pPr algn="ctr" eaLnBrk="1" hangingPunct="1">
              <a:buFontTx/>
              <a:buNone/>
              <a:defRPr/>
            </a:pPr>
            <a:r>
              <a:rPr lang="en-US" sz="2400" b="1" u="sng" dirty="0">
                <a:solidFill>
                  <a:srgbClr val="009999"/>
                </a:solidFill>
                <a:effectLst>
                  <a:outerShdw blurRad="38100" dist="38100" dir="2700000" algn="tl">
                    <a:srgbClr val="000000"/>
                  </a:outerShdw>
                </a:effectLst>
              </a:rPr>
              <a:t>Numerator</a:t>
            </a:r>
            <a:endParaRPr lang="en-US" sz="2400" b="1" dirty="0">
              <a:solidFill>
                <a:srgbClr val="009999"/>
              </a:solidFill>
              <a:effectLst>
                <a:outerShdw blurRad="38100" dist="38100" dir="2700000" algn="tl">
                  <a:srgbClr val="000000"/>
                </a:outerShdw>
              </a:effectLst>
            </a:endParaRPr>
          </a:p>
          <a:p>
            <a:pPr algn="ctr" eaLnBrk="1" hangingPunct="1">
              <a:buFontTx/>
              <a:buNone/>
              <a:defRPr/>
            </a:pPr>
            <a:r>
              <a:rPr lang="en-US" sz="2400" b="1" dirty="0">
                <a:solidFill>
                  <a:srgbClr val="009999"/>
                </a:solidFill>
                <a:effectLst>
                  <a:outerShdw blurRad="38100" dist="38100" dir="2700000" algn="tl">
                    <a:srgbClr val="000000"/>
                  </a:outerShdw>
                </a:effectLst>
              </a:rPr>
              <a:t>Denominator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9DE3A666-AA8C-4328-87CE-27F91E91ABC7}" type="slidenum">
              <a:rPr lang="en-US" altLang="en-US" sz="1400" smtClean="0"/>
              <a:pPr>
                <a:spcBef>
                  <a:spcPct val="0"/>
                </a:spcBef>
                <a:buSzTx/>
                <a:buFontTx/>
                <a:buNone/>
              </a:pPr>
              <a:t>53</a:t>
            </a:fld>
            <a:endParaRPr lang="en-US" altLang="en-US" sz="1400" smtClean="0"/>
          </a:p>
        </p:txBody>
      </p:sp>
      <p:sp>
        <p:nvSpPr>
          <p:cNvPr id="81923" name="Text Box 2"/>
          <p:cNvSpPr txBox="1">
            <a:spLocks noChangeArrowheads="1"/>
          </p:cNvSpPr>
          <p:nvPr/>
        </p:nvSpPr>
        <p:spPr bwMode="auto">
          <a:xfrm>
            <a:off x="381000" y="304800"/>
            <a:ext cx="8458200"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800" b="1"/>
              <a:t>MEASUREMENTS LECTURE - METRIC</a:t>
            </a:r>
          </a:p>
          <a:p>
            <a:pPr algn="ctr">
              <a:spcBef>
                <a:spcPct val="0"/>
              </a:spcBef>
              <a:buSzTx/>
              <a:buFontTx/>
              <a:buNone/>
            </a:pPr>
            <a:endParaRPr lang="en-US" altLang="en-US" sz="2800" b="1">
              <a:solidFill>
                <a:srgbClr val="660066"/>
              </a:solidFill>
            </a:endParaRPr>
          </a:p>
          <a:p>
            <a:pPr algn="ctr">
              <a:spcBef>
                <a:spcPct val="0"/>
              </a:spcBef>
              <a:buSzTx/>
              <a:buFontTx/>
              <a:buNone/>
            </a:pPr>
            <a:endParaRPr lang="en-US" altLang="en-US" sz="2800" b="1">
              <a:solidFill>
                <a:srgbClr val="660066"/>
              </a:solidFill>
            </a:endParaRPr>
          </a:p>
          <a:p>
            <a:pPr>
              <a:spcBef>
                <a:spcPct val="0"/>
              </a:spcBef>
              <a:buSzTx/>
              <a:buFontTx/>
              <a:buNone/>
            </a:pPr>
            <a:r>
              <a:rPr lang="en-US" altLang="en-US" b="1"/>
              <a:t>1. How many meters are equal to 75.99 km?</a:t>
            </a:r>
          </a:p>
          <a:p>
            <a:pPr>
              <a:lnSpc>
                <a:spcPct val="75000"/>
              </a:lnSpc>
              <a:spcBef>
                <a:spcPct val="0"/>
              </a:spcBef>
              <a:buSzTx/>
              <a:buFontTx/>
              <a:buNone/>
            </a:pPr>
            <a:endParaRPr lang="en-US" altLang="en-US" b="1"/>
          </a:p>
          <a:p>
            <a:pPr>
              <a:spcBef>
                <a:spcPct val="0"/>
              </a:spcBef>
              <a:buSzTx/>
              <a:buFontTx/>
              <a:buNone/>
            </a:pPr>
            <a:r>
              <a:rPr lang="en-US" altLang="en-US" b="1"/>
              <a:t>2. How many cubic centimeters are there in 2 cubic meter?</a:t>
            </a:r>
          </a:p>
          <a:p>
            <a:pPr>
              <a:lnSpc>
                <a:spcPct val="75000"/>
              </a:lnSpc>
              <a:spcBef>
                <a:spcPct val="0"/>
              </a:spcBef>
              <a:buSzTx/>
              <a:buFontTx/>
              <a:buNone/>
            </a:pPr>
            <a:endParaRPr lang="en-US" altLang="en-US" b="1"/>
          </a:p>
          <a:p>
            <a:pPr>
              <a:spcBef>
                <a:spcPct val="0"/>
              </a:spcBef>
              <a:buSzTx/>
              <a:buFontTx/>
              <a:buNone/>
            </a:pPr>
            <a:r>
              <a:rPr lang="en-US" altLang="en-US" b="1"/>
              <a:t>3. How many nm are there in 200. cm?  Express your answer in scientific notation.</a:t>
            </a:r>
          </a:p>
          <a:p>
            <a:pPr>
              <a:lnSpc>
                <a:spcPct val="70000"/>
              </a:lnSpc>
              <a:spcBef>
                <a:spcPct val="0"/>
              </a:spcBef>
              <a:buSzTx/>
              <a:buFontTx/>
              <a:buNone/>
            </a:pPr>
            <a:endParaRPr lang="en-US" altLang="en-US" b="1"/>
          </a:p>
          <a:p>
            <a:pPr>
              <a:spcBef>
                <a:spcPct val="0"/>
              </a:spcBef>
              <a:buSzTx/>
              <a:buFontTx/>
              <a:buNone/>
            </a:pPr>
            <a:r>
              <a:rPr lang="en-US" altLang="en-US" b="1"/>
              <a:t>4. How many </a:t>
            </a:r>
            <a:r>
              <a:rPr lang="en-US" altLang="en-US" b="1">
                <a:latin typeface="Symbol" panose="05050102010706020507" pitchFamily="18" charset="2"/>
              </a:rPr>
              <a:t>m</a:t>
            </a:r>
            <a:r>
              <a:rPr lang="en-US" altLang="en-US" b="1"/>
              <a:t>g are there in 0.5 kg?</a:t>
            </a:r>
          </a:p>
          <a:p>
            <a:pPr>
              <a:lnSpc>
                <a:spcPct val="75000"/>
              </a:lnSpc>
              <a:spcBef>
                <a:spcPct val="0"/>
              </a:spcBef>
              <a:buSzTx/>
              <a:buFontTx/>
              <a:buNone/>
            </a:pPr>
            <a:endParaRPr lang="en-US" altLang="en-US" sz="2400" b="1"/>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AB6C3670-8D97-4443-88C5-7C6CF0A54DDF}" type="slidenum">
              <a:rPr lang="en-US" altLang="en-US" sz="1400" smtClean="0"/>
              <a:pPr>
                <a:spcBef>
                  <a:spcPct val="0"/>
                </a:spcBef>
                <a:buSzTx/>
                <a:buFontTx/>
                <a:buNone/>
              </a:pPr>
              <a:t>54</a:t>
            </a:fld>
            <a:endParaRPr lang="en-US" altLang="en-US" sz="1400" smtClean="0"/>
          </a:p>
        </p:txBody>
      </p:sp>
      <p:sp>
        <p:nvSpPr>
          <p:cNvPr id="82947" name="Text Box 2"/>
          <p:cNvSpPr txBox="1">
            <a:spLocks noChangeArrowheads="1"/>
          </p:cNvSpPr>
          <p:nvPr/>
        </p:nvSpPr>
        <p:spPr bwMode="auto">
          <a:xfrm>
            <a:off x="381000" y="304800"/>
            <a:ext cx="8534400"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800" b="1"/>
              <a:t>MEASUREMENTS PRACTICE - METRIC</a:t>
            </a:r>
          </a:p>
          <a:p>
            <a:pPr algn="ctr">
              <a:spcBef>
                <a:spcPct val="0"/>
              </a:spcBef>
              <a:buSzTx/>
              <a:buFontTx/>
              <a:buNone/>
            </a:pPr>
            <a:endParaRPr lang="en-US" altLang="en-US" sz="2800" b="1">
              <a:solidFill>
                <a:srgbClr val="660066"/>
              </a:solidFill>
            </a:endParaRPr>
          </a:p>
          <a:p>
            <a:pPr>
              <a:spcBef>
                <a:spcPct val="0"/>
              </a:spcBef>
              <a:buSzTx/>
              <a:buFontTx/>
              <a:buNone/>
            </a:pPr>
            <a:r>
              <a:rPr lang="en-US" altLang="en-US" sz="2800" b="1">
                <a:solidFill>
                  <a:srgbClr val="660066"/>
                </a:solidFill>
              </a:rPr>
              <a:t>1. The mass of a young student is found to be 67 kg.  How many grams does this mass correspond to?</a:t>
            </a:r>
            <a:endParaRPr lang="en-US" altLang="en-US" sz="2800" b="1"/>
          </a:p>
          <a:p>
            <a:pPr>
              <a:lnSpc>
                <a:spcPct val="75000"/>
              </a:lnSpc>
              <a:spcBef>
                <a:spcPct val="0"/>
              </a:spcBef>
              <a:buSzTx/>
              <a:buFontTx/>
              <a:buNone/>
            </a:pPr>
            <a:endParaRPr lang="en-US" altLang="en-US" sz="2800" b="1"/>
          </a:p>
          <a:p>
            <a:pPr>
              <a:lnSpc>
                <a:spcPct val="75000"/>
              </a:lnSpc>
              <a:spcBef>
                <a:spcPct val="0"/>
              </a:spcBef>
              <a:buSzTx/>
              <a:buFontTx/>
              <a:buNone/>
            </a:pPr>
            <a:endParaRPr lang="en-US" altLang="en-US" sz="2800" b="1"/>
          </a:p>
          <a:p>
            <a:pPr>
              <a:lnSpc>
                <a:spcPct val="75000"/>
              </a:lnSpc>
              <a:spcBef>
                <a:spcPct val="0"/>
              </a:spcBef>
              <a:buSzTx/>
              <a:buFontTx/>
              <a:buNone/>
            </a:pPr>
            <a:endParaRPr lang="en-US" altLang="en-US" sz="2800" b="1"/>
          </a:p>
          <a:p>
            <a:pPr>
              <a:lnSpc>
                <a:spcPct val="75000"/>
              </a:lnSpc>
              <a:spcBef>
                <a:spcPct val="0"/>
              </a:spcBef>
              <a:buSzTx/>
              <a:buFontTx/>
              <a:buNone/>
            </a:pPr>
            <a:endParaRPr lang="en-US" altLang="en-US" sz="2800" b="1"/>
          </a:p>
          <a:p>
            <a:pPr>
              <a:lnSpc>
                <a:spcPct val="75000"/>
              </a:lnSpc>
              <a:spcBef>
                <a:spcPct val="0"/>
              </a:spcBef>
              <a:buSzTx/>
              <a:buFontTx/>
              <a:buNone/>
            </a:pPr>
            <a:endParaRPr lang="en-US" altLang="en-US" sz="2800" b="1"/>
          </a:p>
          <a:p>
            <a:pPr>
              <a:lnSpc>
                <a:spcPct val="75000"/>
              </a:lnSpc>
              <a:spcBef>
                <a:spcPct val="0"/>
              </a:spcBef>
              <a:buSzTx/>
              <a:buFontTx/>
              <a:buNone/>
            </a:pPr>
            <a:endParaRPr lang="en-US" altLang="en-US" sz="2800" b="1"/>
          </a:p>
          <a:p>
            <a:pPr>
              <a:spcBef>
                <a:spcPct val="0"/>
              </a:spcBef>
              <a:buSzTx/>
              <a:buFontTx/>
              <a:buNone/>
            </a:pPr>
            <a:r>
              <a:rPr lang="en-US" altLang="en-US" sz="2800" b="1">
                <a:solidFill>
                  <a:srgbClr val="660033"/>
                </a:solidFill>
              </a:rPr>
              <a:t>2. How many liters is equivalent to 38.0 cubic meters?</a:t>
            </a:r>
            <a:endParaRPr lang="en-US" altLang="en-US" sz="2400" b="1"/>
          </a:p>
        </p:txBody>
      </p:sp>
      <p:sp>
        <p:nvSpPr>
          <p:cNvPr id="2" name="TextBox 1"/>
          <p:cNvSpPr txBox="1">
            <a:spLocks noChangeArrowheads="1"/>
          </p:cNvSpPr>
          <p:nvPr/>
        </p:nvSpPr>
        <p:spPr bwMode="auto">
          <a:xfrm>
            <a:off x="1600200" y="2667000"/>
            <a:ext cx="614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0000"/>
                </a:solidFill>
              </a:rPr>
              <a:t>67 kg (1000g / 1 kg) = 67000 g   or   6.7 x 10</a:t>
            </a:r>
            <a:r>
              <a:rPr lang="en-US" altLang="en-US" sz="2400" b="1" baseline="30000">
                <a:solidFill>
                  <a:srgbClr val="FF0000"/>
                </a:solidFill>
              </a:rPr>
              <a:t>4</a:t>
            </a:r>
            <a:r>
              <a:rPr lang="en-US" altLang="en-US" sz="2400" b="1">
                <a:solidFill>
                  <a:srgbClr val="FF0000"/>
                </a:solidFill>
              </a:rPr>
              <a:t> g</a:t>
            </a:r>
          </a:p>
        </p:txBody>
      </p:sp>
      <p:sp>
        <p:nvSpPr>
          <p:cNvPr id="3" name="TextBox 2"/>
          <p:cNvSpPr txBox="1">
            <a:spLocks noChangeArrowheads="1"/>
          </p:cNvSpPr>
          <p:nvPr/>
        </p:nvSpPr>
        <p:spPr bwMode="auto">
          <a:xfrm>
            <a:off x="165100" y="4848225"/>
            <a:ext cx="896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0000"/>
                </a:solidFill>
              </a:rPr>
              <a:t>38.0 m</a:t>
            </a:r>
            <a:r>
              <a:rPr lang="en-US" altLang="en-US" sz="2400" b="1" baseline="30000">
                <a:solidFill>
                  <a:srgbClr val="FF0000"/>
                </a:solidFill>
              </a:rPr>
              <a:t>3</a:t>
            </a:r>
            <a:r>
              <a:rPr lang="en-US" altLang="en-US" sz="2400" b="1">
                <a:solidFill>
                  <a:srgbClr val="FF0000"/>
                </a:solidFill>
              </a:rPr>
              <a:t> (100 cm / 1 m)</a:t>
            </a:r>
            <a:r>
              <a:rPr lang="en-US" altLang="en-US" sz="2400" b="1" baseline="30000">
                <a:solidFill>
                  <a:srgbClr val="FF0000"/>
                </a:solidFill>
              </a:rPr>
              <a:t>3</a:t>
            </a:r>
            <a:r>
              <a:rPr lang="en-US" altLang="en-US" sz="2400" b="1">
                <a:solidFill>
                  <a:srgbClr val="FF0000"/>
                </a:solidFill>
              </a:rPr>
              <a:t> (1 mL/1 cm</a:t>
            </a:r>
            <a:r>
              <a:rPr lang="en-US" altLang="en-US" sz="2400" b="1" baseline="30000">
                <a:solidFill>
                  <a:srgbClr val="FF0000"/>
                </a:solidFill>
              </a:rPr>
              <a:t>3</a:t>
            </a:r>
            <a:r>
              <a:rPr lang="en-US" altLang="en-US" sz="2400" b="1">
                <a:solidFill>
                  <a:srgbClr val="FF0000"/>
                </a:solidFill>
              </a:rPr>
              <a:t>)  (1 L/1000 mL) = 3.80 x 10</a:t>
            </a:r>
            <a:r>
              <a:rPr lang="en-US" altLang="en-US" sz="2400" b="1" baseline="30000">
                <a:solidFill>
                  <a:srgbClr val="FF0000"/>
                </a:solidFill>
              </a:rPr>
              <a:t>4</a:t>
            </a:r>
            <a:r>
              <a:rPr lang="en-US" altLang="en-US" sz="2400" b="1">
                <a:solidFill>
                  <a:srgbClr val="FF0000"/>
                </a:solidFill>
              </a:rPr>
              <a:t> 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9DF487D5-272A-4AC3-83A8-349AD4886BB2}"/>
              </a:ext>
            </a:extLst>
          </p:cNvPr>
          <p:cNvSpPr>
            <a:spLocks noGrp="1" noChangeArrowheads="1"/>
          </p:cNvSpPr>
          <p:nvPr>
            <p:ph type="title"/>
          </p:nvPr>
        </p:nvSpPr>
        <p:spPr>
          <a:xfrm>
            <a:off x="685800" y="0"/>
            <a:ext cx="7772400" cy="1143000"/>
          </a:xfrm>
        </p:spPr>
        <p:txBody>
          <a:bodyPr lIns="92075" tIns="46038" rIns="92075" bIns="46038"/>
          <a:lstStyle/>
          <a:p>
            <a:pPr>
              <a:defRPr/>
            </a:pPr>
            <a:r>
              <a:rPr lang="en-US" sz="6000" b="1">
                <a:solidFill>
                  <a:schemeClr val="tx1"/>
                </a:solidFill>
                <a:effectLst>
                  <a:outerShdw blurRad="38100" dist="38100" dir="2700000" algn="tl">
                    <a:srgbClr val="FFFFFF"/>
                  </a:outerShdw>
                </a:effectLst>
              </a:rPr>
              <a:t>MEASUREMENTS</a:t>
            </a:r>
          </a:p>
        </p:txBody>
      </p:sp>
      <p:sp>
        <p:nvSpPr>
          <p:cNvPr id="16387" name="Rectangle 3">
            <a:extLst>
              <a:ext uri="{FF2B5EF4-FFF2-40B4-BE49-F238E27FC236}">
                <a16:creationId xmlns:a16="http://schemas.microsoft.com/office/drawing/2014/main" xmlns="" id="{A846ED97-5913-4EB0-B108-821811D18C1D}"/>
              </a:ext>
            </a:extLst>
          </p:cNvPr>
          <p:cNvSpPr>
            <a:spLocks noGrp="1" noChangeArrowheads="1"/>
          </p:cNvSpPr>
          <p:nvPr>
            <p:ph type="body" idx="1"/>
          </p:nvPr>
        </p:nvSpPr>
        <p:spPr>
          <a:xfrm>
            <a:off x="152400" y="838200"/>
            <a:ext cx="8763000" cy="5867400"/>
          </a:xfrm>
        </p:spPr>
        <p:txBody>
          <a:bodyPr lIns="92075" tIns="46038" rIns="92075" bIns="46038"/>
          <a:lstStyle/>
          <a:p>
            <a:pPr>
              <a:buFontTx/>
              <a:buNone/>
              <a:defRPr/>
            </a:pPr>
            <a:r>
              <a:rPr lang="en-US" sz="2400" b="1" dirty="0"/>
              <a:t>    Since two different measuring systems exist, a scientist must be able to convert from one system to the other.</a:t>
            </a:r>
            <a:endParaRPr lang="en-US" sz="3600" dirty="0"/>
          </a:p>
          <a:p>
            <a:pPr algn="ctr">
              <a:lnSpc>
                <a:spcPct val="35000"/>
              </a:lnSpc>
              <a:buFontTx/>
              <a:buNone/>
              <a:defRPr/>
            </a:pPr>
            <a:endParaRPr lang="en-US" sz="4400" b="1" dirty="0">
              <a:solidFill>
                <a:srgbClr val="660033"/>
              </a:solidFill>
              <a:effectLst>
                <a:outerShdw blurRad="38100" dist="38100" dir="2700000" algn="tl">
                  <a:srgbClr val="000000"/>
                </a:outerShdw>
              </a:effectLst>
            </a:endParaRPr>
          </a:p>
          <a:p>
            <a:pPr algn="ctr">
              <a:lnSpc>
                <a:spcPct val="65000"/>
              </a:lnSpc>
              <a:buFontTx/>
              <a:buNone/>
              <a:defRPr/>
            </a:pPr>
            <a:r>
              <a:rPr lang="en-US" sz="5400" b="1" dirty="0">
                <a:solidFill>
                  <a:srgbClr val="660033"/>
                </a:solidFill>
                <a:effectLst>
                  <a:outerShdw blurRad="38100" dist="38100" dir="2700000" algn="tl">
                    <a:srgbClr val="000000"/>
                  </a:outerShdw>
                </a:effectLst>
              </a:rPr>
              <a:t>CONVERSIONS</a:t>
            </a:r>
            <a:endParaRPr lang="en-US" sz="3600" dirty="0"/>
          </a:p>
          <a:p>
            <a:pPr>
              <a:buFontTx/>
              <a:buNone/>
              <a:defRPr/>
            </a:pPr>
            <a:r>
              <a:rPr lang="en-US" b="1" dirty="0">
                <a:solidFill>
                  <a:srgbClr val="003399"/>
                </a:solidFill>
              </a:rPr>
              <a:t>Length:		</a:t>
            </a:r>
            <a:r>
              <a:rPr lang="en-US" sz="2800" b="1" dirty="0">
                <a:solidFill>
                  <a:srgbClr val="003399"/>
                </a:solidFill>
              </a:rPr>
              <a:t>1 in = 2.54 cm	1 mi = 1.61 km	</a:t>
            </a:r>
            <a:endParaRPr lang="en-US" sz="2800" b="1" dirty="0"/>
          </a:p>
          <a:p>
            <a:pPr>
              <a:buFontTx/>
              <a:buNone/>
              <a:defRPr/>
            </a:pPr>
            <a:r>
              <a:rPr lang="en-US" b="1" dirty="0">
                <a:solidFill>
                  <a:srgbClr val="660033"/>
                </a:solidFill>
              </a:rPr>
              <a:t>Mass:		</a:t>
            </a:r>
            <a:r>
              <a:rPr lang="en-US" sz="2800" b="1" dirty="0">
                <a:solidFill>
                  <a:srgbClr val="660033"/>
                </a:solidFill>
              </a:rPr>
              <a:t>1 </a:t>
            </a:r>
            <a:r>
              <a:rPr lang="en-US" sz="2800" b="1" dirty="0" err="1">
                <a:solidFill>
                  <a:srgbClr val="660033"/>
                </a:solidFill>
              </a:rPr>
              <a:t>lb</a:t>
            </a:r>
            <a:r>
              <a:rPr lang="en-US" sz="2800" b="1" dirty="0">
                <a:solidFill>
                  <a:srgbClr val="660033"/>
                </a:solidFill>
              </a:rPr>
              <a:t> = 454 g		1 kg = 2.2 </a:t>
            </a:r>
            <a:r>
              <a:rPr lang="en-US" sz="2800" b="1" dirty="0" err="1">
                <a:solidFill>
                  <a:srgbClr val="660033"/>
                </a:solidFill>
              </a:rPr>
              <a:t>lb</a:t>
            </a:r>
            <a:endParaRPr lang="en-US" sz="2800" b="1" dirty="0">
              <a:solidFill>
                <a:srgbClr val="660033"/>
              </a:solidFill>
            </a:endParaRPr>
          </a:p>
          <a:p>
            <a:pPr>
              <a:buFontTx/>
              <a:buNone/>
              <a:defRPr/>
            </a:pPr>
            <a:r>
              <a:rPr lang="en-US" b="1" dirty="0">
                <a:solidFill>
                  <a:srgbClr val="0000CC"/>
                </a:solidFill>
              </a:rPr>
              <a:t>Volume:		</a:t>
            </a:r>
            <a:r>
              <a:rPr lang="en-US" sz="2800" b="1" dirty="0">
                <a:solidFill>
                  <a:srgbClr val="0000CC"/>
                </a:solidFill>
              </a:rPr>
              <a:t> 1 </a:t>
            </a:r>
            <a:r>
              <a:rPr lang="en-US" sz="2800" b="1" dirty="0" err="1">
                <a:solidFill>
                  <a:srgbClr val="0000CC"/>
                </a:solidFill>
              </a:rPr>
              <a:t>qt</a:t>
            </a:r>
            <a:r>
              <a:rPr lang="en-US" sz="2800" b="1" dirty="0">
                <a:solidFill>
                  <a:srgbClr val="0000CC"/>
                </a:solidFill>
              </a:rPr>
              <a:t> = 946 mL	 1 L  = 1.057 </a:t>
            </a:r>
            <a:r>
              <a:rPr lang="en-US" sz="2800" b="1" dirty="0" err="1">
                <a:solidFill>
                  <a:srgbClr val="0000CC"/>
                </a:solidFill>
              </a:rPr>
              <a:t>qt</a:t>
            </a:r>
            <a:endParaRPr lang="en-US" sz="2800" b="1" dirty="0">
              <a:solidFill>
                <a:srgbClr val="0000CC"/>
              </a:solidFill>
            </a:endParaRPr>
          </a:p>
          <a:p>
            <a:pPr>
              <a:buFontTx/>
              <a:buNone/>
              <a:defRPr/>
            </a:pPr>
            <a:r>
              <a:rPr lang="en-US" sz="2800" b="1" dirty="0">
                <a:solidFill>
                  <a:srgbClr val="0000CC"/>
                </a:solidFill>
              </a:rPr>
              <a:t>				</a:t>
            </a:r>
            <a:r>
              <a:rPr lang="en-US" sz="2800" b="1" dirty="0">
                <a:solidFill>
                  <a:srgbClr val="0000CC"/>
                </a:solidFill>
                <a:sym typeface="Symbol" pitchFamily="18" charset="2"/>
              </a:rPr>
              <a:t> 4 </a:t>
            </a:r>
            <a:r>
              <a:rPr lang="en-US" sz="2800" b="1" dirty="0" err="1">
                <a:solidFill>
                  <a:srgbClr val="0000CC"/>
                </a:solidFill>
                <a:sym typeface="Symbol" pitchFamily="18" charset="2"/>
              </a:rPr>
              <a:t>qt</a:t>
            </a:r>
            <a:r>
              <a:rPr lang="en-US" sz="2800" b="1" dirty="0">
                <a:solidFill>
                  <a:srgbClr val="0000CC"/>
                </a:solidFill>
                <a:sym typeface="Symbol" pitchFamily="18" charset="2"/>
              </a:rPr>
              <a:t> = 1 gal		 1 mL = 1 cm</a:t>
            </a:r>
            <a:r>
              <a:rPr lang="en-US" sz="2800" b="1" baseline="30000" dirty="0">
                <a:solidFill>
                  <a:srgbClr val="0000CC"/>
                </a:solidFill>
                <a:sym typeface="Symbol" pitchFamily="18" charset="2"/>
              </a:rPr>
              <a:t>3</a:t>
            </a:r>
            <a:endParaRPr lang="en-US" sz="2800" dirty="0">
              <a:solidFill>
                <a:srgbClr val="0000CC"/>
              </a:solidFill>
              <a:sym typeface="Symbol" pitchFamily="18" charset="2"/>
            </a:endParaRPr>
          </a:p>
          <a:p>
            <a:pPr>
              <a:buFontTx/>
              <a:buNone/>
              <a:defRPr/>
            </a:pPr>
            <a:r>
              <a:rPr lang="en-US" sz="2800" b="1" dirty="0">
                <a:solidFill>
                  <a:srgbClr val="C00000"/>
                </a:solidFill>
              </a:rPr>
              <a:t>Temperature: 	</a:t>
            </a:r>
            <a:r>
              <a:rPr lang="en-US" sz="2800" b="1" dirty="0">
                <a:solidFill>
                  <a:srgbClr val="C00000"/>
                </a:solidFill>
                <a:cs typeface="Arial" charset="0"/>
              </a:rPr>
              <a:t>°F = (1.8 °C) + 32</a:t>
            </a:r>
          </a:p>
          <a:p>
            <a:pPr>
              <a:buFontTx/>
              <a:buNone/>
              <a:defRPr/>
            </a:pPr>
            <a:r>
              <a:rPr lang="en-US" sz="2800" b="1" dirty="0">
                <a:solidFill>
                  <a:srgbClr val="C00000"/>
                </a:solidFill>
              </a:rPr>
              <a:t>				</a:t>
            </a:r>
            <a:r>
              <a:rPr lang="en-US" sz="2800" b="1" dirty="0">
                <a:solidFill>
                  <a:srgbClr val="C00000"/>
                </a:solidFill>
                <a:cs typeface="Arial" charset="0"/>
              </a:rPr>
              <a:t>°C = </a:t>
            </a:r>
            <a:r>
              <a:rPr lang="en-US" sz="2800" b="1" u="sng" dirty="0">
                <a:solidFill>
                  <a:srgbClr val="C00000"/>
                </a:solidFill>
                <a:cs typeface="Arial" charset="0"/>
              </a:rPr>
              <a:t>(°F – 32)</a:t>
            </a:r>
            <a:r>
              <a:rPr lang="en-US" sz="2800" b="1" dirty="0">
                <a:solidFill>
                  <a:srgbClr val="C00000"/>
                </a:solidFill>
              </a:rPr>
              <a:t>	K = </a:t>
            </a:r>
            <a:r>
              <a:rPr lang="en-US" sz="2800" b="1" dirty="0">
                <a:solidFill>
                  <a:srgbClr val="C00000"/>
                </a:solidFill>
                <a:cs typeface="Arial" charset="0"/>
              </a:rPr>
              <a:t>°C + 273.15</a:t>
            </a:r>
            <a:r>
              <a:rPr lang="en-US" sz="2800" b="1" dirty="0">
                <a:solidFill>
                  <a:srgbClr val="C00000"/>
                </a:solidFill>
              </a:rPr>
              <a:t>				 	   1.8</a:t>
            </a:r>
            <a:endParaRPr lang="en-US" sz="2800" b="1" baseline="30000" dirty="0">
              <a:solidFill>
                <a:srgbClr val="C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74B6734C-852B-4FB1-B46B-94C23FFB0799}" type="slidenum">
              <a:rPr lang="en-US" altLang="en-US" sz="1400" smtClean="0"/>
              <a:pPr>
                <a:spcBef>
                  <a:spcPct val="0"/>
                </a:spcBef>
                <a:buSzTx/>
                <a:buFontTx/>
                <a:buNone/>
              </a:pPr>
              <a:t>56</a:t>
            </a:fld>
            <a:endParaRPr lang="en-US" altLang="en-US" sz="1400" smtClean="0"/>
          </a:p>
        </p:txBody>
      </p:sp>
      <p:sp>
        <p:nvSpPr>
          <p:cNvPr id="86019" name="Text Box 2"/>
          <p:cNvSpPr txBox="1">
            <a:spLocks noChangeArrowheads="1"/>
          </p:cNvSpPr>
          <p:nvPr/>
        </p:nvSpPr>
        <p:spPr bwMode="auto">
          <a:xfrm>
            <a:off x="0" y="0"/>
            <a:ext cx="9144000" cy="639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800" b="1"/>
              <a:t>MEASUREMENTS LECTURE - CONVERSIONS</a:t>
            </a:r>
            <a:endParaRPr lang="en-US" altLang="en-US" sz="2800" b="1">
              <a:solidFill>
                <a:srgbClr val="660066"/>
              </a:solidFill>
            </a:endParaRPr>
          </a:p>
          <a:p>
            <a:pPr>
              <a:lnSpc>
                <a:spcPct val="75000"/>
              </a:lnSpc>
              <a:spcBef>
                <a:spcPct val="0"/>
              </a:spcBef>
              <a:buSzTx/>
              <a:buFontTx/>
              <a:buNone/>
            </a:pPr>
            <a:endParaRPr lang="en-US" altLang="en-US" sz="2800" b="1"/>
          </a:p>
          <a:p>
            <a:pPr>
              <a:spcBef>
                <a:spcPct val="0"/>
              </a:spcBef>
              <a:buSzTx/>
              <a:buFontTx/>
              <a:buNone/>
            </a:pPr>
            <a:r>
              <a:rPr lang="en-US" altLang="en-US" sz="2800" b="1">
                <a:solidFill>
                  <a:srgbClr val="660066"/>
                </a:solidFill>
              </a:rPr>
              <a:t>1. The mass of a student is found to be 75 kg.  How many pounds does this mass correspond to?</a:t>
            </a:r>
            <a:endParaRPr lang="en-US" altLang="en-US" sz="2800" b="1"/>
          </a:p>
          <a:p>
            <a:pPr>
              <a:spcBef>
                <a:spcPct val="0"/>
              </a:spcBef>
              <a:buSzTx/>
              <a:buFontTx/>
              <a:buNone/>
            </a:pPr>
            <a:endParaRPr lang="en-US" altLang="en-US" sz="2800" b="1">
              <a:solidFill>
                <a:srgbClr val="003366"/>
              </a:solidFill>
            </a:endParaRPr>
          </a:p>
          <a:p>
            <a:pPr>
              <a:spcBef>
                <a:spcPct val="0"/>
              </a:spcBef>
              <a:buSzTx/>
              <a:buFontTx/>
              <a:buNone/>
            </a:pPr>
            <a:r>
              <a:rPr lang="en-US" altLang="en-US" sz="2800" b="1">
                <a:solidFill>
                  <a:srgbClr val="003366"/>
                </a:solidFill>
              </a:rPr>
              <a:t>2. An American visited Europe during the summer, and the speedometer in the taxi read 105 km/hr.  How fast was the American driving in miles per hour?   </a:t>
            </a:r>
          </a:p>
          <a:p>
            <a:pPr>
              <a:spcBef>
                <a:spcPct val="0"/>
              </a:spcBef>
              <a:buSzTx/>
              <a:buFontTx/>
              <a:buNone/>
            </a:pPr>
            <a:r>
              <a:rPr lang="en-US" altLang="en-US" sz="2800" b="1">
                <a:solidFill>
                  <a:srgbClr val="003366"/>
                </a:solidFill>
              </a:rPr>
              <a:t>		</a:t>
            </a:r>
            <a:r>
              <a:rPr lang="en-US" altLang="en-US" sz="2800" b="1" i="1">
                <a:solidFill>
                  <a:srgbClr val="003366"/>
                </a:solidFill>
              </a:rPr>
              <a:t>(</a:t>
            </a:r>
            <a:r>
              <a:rPr lang="en-US" altLang="en-US" sz="2800" b="1" i="1" u="sng">
                <a:solidFill>
                  <a:srgbClr val="003366"/>
                </a:solidFill>
              </a:rPr>
              <a:t>Note</a:t>
            </a:r>
            <a:r>
              <a:rPr lang="en-US" altLang="en-US" sz="2800" b="1" i="1">
                <a:solidFill>
                  <a:srgbClr val="003366"/>
                </a:solidFill>
              </a:rPr>
              <a:t>:  1 mile = 1.6093 km)</a:t>
            </a:r>
            <a:endParaRPr lang="en-US" altLang="en-US" sz="2800" b="1" i="1"/>
          </a:p>
          <a:p>
            <a:pPr>
              <a:spcBef>
                <a:spcPct val="0"/>
              </a:spcBef>
              <a:buSzTx/>
              <a:buFontTx/>
              <a:buNone/>
            </a:pPr>
            <a:endParaRPr lang="en-US" altLang="en-US" sz="1200" b="1" i="1"/>
          </a:p>
          <a:p>
            <a:pPr>
              <a:spcBef>
                <a:spcPct val="0"/>
              </a:spcBef>
              <a:buSzTx/>
              <a:buFontTx/>
              <a:buNone/>
            </a:pPr>
            <a:r>
              <a:rPr lang="en-US" altLang="en-US" sz="2800" b="1">
                <a:solidFill>
                  <a:srgbClr val="993300"/>
                </a:solidFill>
              </a:rPr>
              <a:t>3. In most countries, meat is sold in the market by the kilogram.  Suppose the price of a certain cut of beef is 1600 pesos/kg, and the exchange rate is 124 pesos to the U.S. dollar.  What is the cost of the meat in dollars per pound (lb)?	</a:t>
            </a:r>
            <a:r>
              <a:rPr lang="en-US" altLang="en-US" sz="2800" b="1" i="1">
                <a:solidFill>
                  <a:srgbClr val="993300"/>
                </a:solidFill>
              </a:rPr>
              <a:t>		(</a:t>
            </a:r>
            <a:r>
              <a:rPr lang="en-US" altLang="en-US" sz="2800" b="1" i="1" u="sng">
                <a:solidFill>
                  <a:srgbClr val="993300"/>
                </a:solidFill>
              </a:rPr>
              <a:t>Note</a:t>
            </a:r>
            <a:r>
              <a:rPr lang="en-US" altLang="en-US" sz="2800" b="1" i="1">
                <a:solidFill>
                  <a:srgbClr val="993300"/>
                </a:solidFill>
              </a:rPr>
              <a:t>:  1 kg = 2.20 lb)</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18439316-A5D7-4E5E-BA74-71687D95A0DC}"/>
              </a:ext>
            </a:extLst>
          </p:cNvPr>
          <p:cNvSpPr>
            <a:spLocks noGrp="1" noChangeArrowheads="1"/>
          </p:cNvSpPr>
          <p:nvPr>
            <p:ph type="title"/>
          </p:nvPr>
        </p:nvSpPr>
        <p:spPr>
          <a:xfrm>
            <a:off x="0" y="0"/>
            <a:ext cx="9144000" cy="762000"/>
          </a:xfrm>
        </p:spPr>
        <p:txBody>
          <a:bodyPr/>
          <a:lstStyle/>
          <a:p>
            <a:pPr eaLnBrk="1" hangingPunct="1">
              <a:defRPr/>
            </a:pPr>
            <a:r>
              <a:rPr lang="en-US" sz="3600" b="1" dirty="0">
                <a:solidFill>
                  <a:srgbClr val="0000CC"/>
                </a:solidFill>
                <a:effectLst>
                  <a:outerShdw blurRad="38100" dist="38100" dir="2700000" algn="tl">
                    <a:srgbClr val="C0C0C0"/>
                  </a:outerShdw>
                </a:effectLst>
                <a:latin typeface="Arial" charset="0"/>
              </a:rPr>
              <a:t>PRACTICE PROBLEMS</a:t>
            </a:r>
            <a:endParaRPr lang="en-US" sz="6000" b="1" dirty="0">
              <a:solidFill>
                <a:schemeClr val="tx1"/>
              </a:solidFill>
              <a:effectLst>
                <a:outerShdw blurRad="38100" dist="38100" dir="2700000" algn="tl">
                  <a:srgbClr val="C0C0C0"/>
                </a:outerShdw>
              </a:effectLst>
              <a:latin typeface="Arial" charset="0"/>
            </a:endParaRPr>
          </a:p>
        </p:txBody>
      </p:sp>
      <p:sp>
        <p:nvSpPr>
          <p:cNvPr id="87043" name="Rectangle 3"/>
          <p:cNvSpPr>
            <a:spLocks noGrp="1" noChangeArrowheads="1"/>
          </p:cNvSpPr>
          <p:nvPr>
            <p:ph type="body" idx="1"/>
          </p:nvPr>
        </p:nvSpPr>
        <p:spPr>
          <a:xfrm>
            <a:off x="152400" y="685800"/>
            <a:ext cx="8763000" cy="5943600"/>
          </a:xfrm>
        </p:spPr>
        <p:txBody>
          <a:bodyPr/>
          <a:lstStyle/>
          <a:p>
            <a:pPr marL="457200" indent="-457200" eaLnBrk="1" hangingPunct="1">
              <a:buFontTx/>
              <a:buAutoNum type="arabicPeriod"/>
            </a:pPr>
            <a:r>
              <a:rPr lang="en-US" altLang="en-US" sz="2000" b="1" smtClean="0">
                <a:latin typeface="Arial" panose="020B0604020202020204" pitchFamily="34" charset="0"/>
              </a:rPr>
              <a:t>Convert 15.0 J to kcal</a:t>
            </a:r>
          </a:p>
          <a:p>
            <a:pPr marL="457200" indent="-457200" eaLnBrk="1" hangingPunct="1">
              <a:buFontTx/>
              <a:buAutoNum type="arabicPeriod"/>
            </a:pPr>
            <a:endParaRPr lang="en-US" altLang="en-US" sz="1400" b="1" smtClean="0">
              <a:latin typeface="Arial" panose="020B0604020202020204" pitchFamily="34" charset="0"/>
            </a:endParaRPr>
          </a:p>
          <a:p>
            <a:pPr marL="457200" indent="-457200" eaLnBrk="1" hangingPunct="1">
              <a:buFontTx/>
              <a:buAutoNum type="arabicPeriod" startAt="2"/>
            </a:pPr>
            <a:r>
              <a:rPr lang="en-US" altLang="en-US" sz="2000" b="1" smtClean="0">
                <a:latin typeface="Arial" panose="020B0604020202020204" pitchFamily="34" charset="0"/>
              </a:rPr>
              <a:t>Convert 15.0 mg to pounds </a:t>
            </a:r>
          </a:p>
          <a:p>
            <a:pPr marL="457200" indent="-457200" eaLnBrk="1" hangingPunct="1">
              <a:buFontTx/>
              <a:buAutoNum type="arabicPeriod" startAt="2"/>
            </a:pPr>
            <a:endParaRPr lang="en-US" altLang="en-US" sz="1400" b="1" smtClean="0">
              <a:latin typeface="Arial" panose="020B0604020202020204" pitchFamily="34" charset="0"/>
            </a:endParaRPr>
          </a:p>
          <a:p>
            <a:pPr marL="457200" indent="-457200" eaLnBrk="1" hangingPunct="1">
              <a:buFontTx/>
              <a:buAutoNum type="arabicPeriod" startAt="3"/>
            </a:pPr>
            <a:r>
              <a:rPr lang="en-US" altLang="en-US" sz="2000" b="1" smtClean="0">
                <a:latin typeface="Arial" panose="020B0604020202020204" pitchFamily="34" charset="0"/>
              </a:rPr>
              <a:t>Convert 15.0 ft</a:t>
            </a:r>
            <a:r>
              <a:rPr lang="en-US" altLang="en-US" sz="2000" b="1" baseline="30000" smtClean="0">
                <a:latin typeface="Arial" panose="020B0604020202020204" pitchFamily="34" charset="0"/>
              </a:rPr>
              <a:t>3</a:t>
            </a:r>
            <a:r>
              <a:rPr lang="en-US" altLang="en-US" sz="2000" b="1" smtClean="0">
                <a:latin typeface="Arial" panose="020B0604020202020204" pitchFamily="34" charset="0"/>
              </a:rPr>
              <a:t> to cL</a:t>
            </a:r>
          </a:p>
          <a:p>
            <a:pPr marL="457200" indent="-457200" eaLnBrk="1" hangingPunct="1">
              <a:buFontTx/>
              <a:buAutoNum type="arabicPeriod" startAt="3"/>
            </a:pPr>
            <a:endParaRPr lang="en-US" altLang="en-US" sz="1000" b="1" smtClean="0">
              <a:latin typeface="Arial" panose="020B0604020202020204" pitchFamily="34" charset="0"/>
            </a:endParaRPr>
          </a:p>
          <a:p>
            <a:pPr marL="457200" indent="-457200" eaLnBrk="1" hangingPunct="1">
              <a:buFontTx/>
              <a:buAutoNum type="arabicPeriod" startAt="3"/>
            </a:pPr>
            <a:endParaRPr lang="en-US" altLang="en-US" sz="1000" b="1" smtClean="0">
              <a:latin typeface="Arial" panose="020B0604020202020204" pitchFamily="34" charset="0"/>
            </a:endParaRPr>
          </a:p>
          <a:p>
            <a:pPr marL="457200" indent="-457200" eaLnBrk="1" hangingPunct="1">
              <a:buFontTx/>
              <a:buAutoNum type="arabicPeriod" startAt="4"/>
            </a:pPr>
            <a:r>
              <a:rPr lang="en-US" altLang="en-US" sz="2000" b="1" smtClean="0">
                <a:latin typeface="Arial" panose="020B0604020202020204" pitchFamily="34" charset="0"/>
                <a:sym typeface="Symbol" panose="05050102010706020507" pitchFamily="18" charset="2"/>
              </a:rPr>
              <a:t>How many liters of gasoline will be used to drive 725 miles in a car that averages 27.8 miles per gallon?</a:t>
            </a:r>
          </a:p>
          <a:p>
            <a:pPr marL="457200" indent="-457200" eaLnBrk="1" hangingPunct="1">
              <a:buFontTx/>
              <a:buAutoNum type="arabicPeriod" startAt="4"/>
            </a:pPr>
            <a:endParaRPr lang="en-US" altLang="en-US" sz="2000" b="1" smtClean="0">
              <a:latin typeface="Arial" panose="020B0604020202020204" pitchFamily="34" charset="0"/>
              <a:sym typeface="Symbol" panose="05050102010706020507" pitchFamily="18" charset="2"/>
            </a:endParaRPr>
          </a:p>
          <a:p>
            <a:pPr marL="457200" indent="-457200" eaLnBrk="1" hangingPunct="1">
              <a:buFontTx/>
              <a:buAutoNum type="arabicPeriod" startAt="4"/>
            </a:pPr>
            <a:endParaRPr lang="en-US" altLang="en-US" sz="1100" b="1" smtClean="0">
              <a:latin typeface="Arial" panose="020B0604020202020204" pitchFamily="34" charset="0"/>
              <a:sym typeface="Symbol" panose="05050102010706020507" pitchFamily="18" charset="2"/>
            </a:endParaRPr>
          </a:p>
          <a:p>
            <a:pPr marL="457200" indent="-457200" eaLnBrk="1" hangingPunct="1">
              <a:buFontTx/>
              <a:buAutoNum type="arabicPeriod" startAt="5"/>
            </a:pPr>
            <a:r>
              <a:rPr lang="en-US" altLang="en-US" sz="2000" b="1" smtClean="0">
                <a:latin typeface="Arial" panose="020B0604020202020204" pitchFamily="34" charset="0"/>
                <a:sym typeface="Symbol" panose="05050102010706020507" pitchFamily="18" charset="2"/>
              </a:rPr>
              <a:t>Diamonds crystallize directly from rock melts rich in magnesium and saturated carbon dioxide gas that has been subjected to high pressures and temperatures exceeding 1677 K.  Calculate this temperature in Fahrenheit.</a:t>
            </a:r>
          </a:p>
          <a:p>
            <a:pPr marL="457200" indent="-457200" eaLnBrk="1" hangingPunct="1">
              <a:buFontTx/>
              <a:buAutoNum type="arabicPeriod" startAt="5"/>
            </a:pPr>
            <a:endParaRPr lang="en-US" altLang="en-US" sz="1100" b="1" smtClean="0">
              <a:latin typeface="Arial" panose="020B0604020202020204" pitchFamily="34" charset="0"/>
              <a:sym typeface="Symbol" panose="05050102010706020507" pitchFamily="18" charset="2"/>
            </a:endParaRPr>
          </a:p>
          <a:p>
            <a:pPr marL="457200" indent="-457200" eaLnBrk="1" hangingPunct="1">
              <a:buFontTx/>
              <a:buAutoNum type="arabicPeriod" startAt="5"/>
            </a:pPr>
            <a:endParaRPr lang="en-US" altLang="en-US" sz="1100" b="1" smtClean="0">
              <a:latin typeface="Arial" panose="020B0604020202020204" pitchFamily="34" charset="0"/>
              <a:sym typeface="Symbol" panose="05050102010706020507" pitchFamily="18" charset="2"/>
            </a:endParaRPr>
          </a:p>
          <a:p>
            <a:pPr marL="457200" indent="-457200" eaLnBrk="1" hangingPunct="1">
              <a:buFontTx/>
              <a:buAutoNum type="arabicPeriod" startAt="6"/>
            </a:pPr>
            <a:r>
              <a:rPr lang="en-US" altLang="en-US" sz="2000" b="1" smtClean="0">
                <a:latin typeface="Arial" panose="020B0604020202020204" pitchFamily="34" charset="0"/>
                <a:sym typeface="Symbol" panose="05050102010706020507" pitchFamily="18" charset="2"/>
              </a:rPr>
              <a:t>D.J. promised to bake 25 dozen cookies and deliver them to a bake sale.  If each cookie weighs 3.5 ounces, how many kilograms will 25 dozen cookies weigh?</a:t>
            </a:r>
            <a:r>
              <a:rPr lang="en-US" altLang="en-US" sz="1800" b="1" smtClean="0">
                <a:solidFill>
                  <a:srgbClr val="660033"/>
                </a:solidFill>
                <a:latin typeface="Arial" panose="020B0604020202020204" pitchFamily="34" charset="0"/>
                <a:sym typeface="Symbol" panose="05050102010706020507" pitchFamily="18" charset="2"/>
              </a:rPr>
              <a:t>	</a:t>
            </a:r>
            <a:r>
              <a:rPr lang="en-US" altLang="en-US" sz="2400" b="1" smtClean="0">
                <a:solidFill>
                  <a:srgbClr val="660033"/>
                </a:solidFill>
                <a:latin typeface="Arial" panose="020B0604020202020204" pitchFamily="34" charset="0"/>
                <a:sym typeface="Symbol" panose="05050102010706020507" pitchFamily="18" charset="2"/>
              </a:rPr>
              <a:t>       </a:t>
            </a:r>
          </a:p>
        </p:txBody>
      </p:sp>
      <p:sp>
        <p:nvSpPr>
          <p:cNvPr id="2" name="TextBox 1"/>
          <p:cNvSpPr txBox="1">
            <a:spLocks noChangeArrowheads="1"/>
          </p:cNvSpPr>
          <p:nvPr/>
        </p:nvSpPr>
        <p:spPr bwMode="auto">
          <a:xfrm>
            <a:off x="3505200" y="604838"/>
            <a:ext cx="1808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0000"/>
                </a:solidFill>
              </a:rPr>
              <a:t>0.00359 kcal</a:t>
            </a:r>
          </a:p>
        </p:txBody>
      </p:sp>
      <p:sp>
        <p:nvSpPr>
          <p:cNvPr id="3" name="TextBox 2"/>
          <p:cNvSpPr txBox="1">
            <a:spLocks noChangeArrowheads="1"/>
          </p:cNvSpPr>
          <p:nvPr/>
        </p:nvSpPr>
        <p:spPr bwMode="auto">
          <a:xfrm>
            <a:off x="4135438" y="1325563"/>
            <a:ext cx="1946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0000"/>
                </a:solidFill>
              </a:rPr>
              <a:t>3.30 x 10</a:t>
            </a:r>
            <a:r>
              <a:rPr lang="en-US" altLang="en-US" sz="2400" b="1" baseline="30000">
                <a:solidFill>
                  <a:srgbClr val="FF0000"/>
                </a:solidFill>
              </a:rPr>
              <a:t>-5  </a:t>
            </a:r>
            <a:r>
              <a:rPr lang="en-US" altLang="en-US" sz="2400" b="1">
                <a:solidFill>
                  <a:srgbClr val="FF0000"/>
                </a:solidFill>
              </a:rPr>
              <a:t>lb </a:t>
            </a:r>
          </a:p>
        </p:txBody>
      </p:sp>
      <p:sp>
        <p:nvSpPr>
          <p:cNvPr id="4" name="TextBox 3"/>
          <p:cNvSpPr txBox="1">
            <a:spLocks noChangeArrowheads="1"/>
          </p:cNvSpPr>
          <p:nvPr/>
        </p:nvSpPr>
        <p:spPr bwMode="auto">
          <a:xfrm>
            <a:off x="3733800" y="1979613"/>
            <a:ext cx="1841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0000"/>
                </a:solidFill>
              </a:rPr>
              <a:t>4.25 x 10</a:t>
            </a:r>
            <a:r>
              <a:rPr lang="en-US" altLang="en-US" sz="2400" b="1" baseline="30000">
                <a:solidFill>
                  <a:srgbClr val="FF0000"/>
                </a:solidFill>
              </a:rPr>
              <a:t>4</a:t>
            </a:r>
            <a:r>
              <a:rPr lang="en-US" altLang="en-US" sz="2400" b="1">
                <a:solidFill>
                  <a:srgbClr val="FF0000"/>
                </a:solidFill>
              </a:rPr>
              <a:t> cL</a:t>
            </a:r>
          </a:p>
        </p:txBody>
      </p:sp>
      <p:sp>
        <p:nvSpPr>
          <p:cNvPr id="5" name="TextBox 4"/>
          <p:cNvSpPr txBox="1">
            <a:spLocks noChangeArrowheads="1"/>
          </p:cNvSpPr>
          <p:nvPr/>
        </p:nvSpPr>
        <p:spPr bwMode="auto">
          <a:xfrm>
            <a:off x="5313363" y="3127375"/>
            <a:ext cx="100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0000"/>
                </a:solidFill>
              </a:rPr>
              <a:t>98.7 L</a:t>
            </a:r>
          </a:p>
        </p:txBody>
      </p:sp>
      <p:sp>
        <p:nvSpPr>
          <p:cNvPr id="6" name="TextBox 5"/>
          <p:cNvSpPr txBox="1">
            <a:spLocks noChangeArrowheads="1"/>
          </p:cNvSpPr>
          <p:nvPr/>
        </p:nvSpPr>
        <p:spPr bwMode="auto">
          <a:xfrm>
            <a:off x="4525963" y="4975225"/>
            <a:ext cx="1166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0000"/>
                </a:solidFill>
              </a:rPr>
              <a:t>2559 </a:t>
            </a:r>
            <a:r>
              <a:rPr lang="en-US" altLang="en-US" sz="2400" b="1" baseline="30000">
                <a:solidFill>
                  <a:srgbClr val="FF0000"/>
                </a:solidFill>
              </a:rPr>
              <a:t>o</a:t>
            </a:r>
            <a:r>
              <a:rPr lang="en-US" altLang="en-US" sz="2400" b="1">
                <a:solidFill>
                  <a:srgbClr val="FF0000"/>
                </a:solidFill>
              </a:rPr>
              <a:t>F</a:t>
            </a:r>
          </a:p>
        </p:txBody>
      </p:sp>
      <p:sp>
        <p:nvSpPr>
          <p:cNvPr id="7" name="TextBox 6"/>
          <p:cNvSpPr txBox="1">
            <a:spLocks noChangeArrowheads="1"/>
          </p:cNvSpPr>
          <p:nvPr/>
        </p:nvSpPr>
        <p:spPr bwMode="auto">
          <a:xfrm>
            <a:off x="5127625" y="6246813"/>
            <a:ext cx="973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b="1">
                <a:solidFill>
                  <a:srgbClr val="FF0000"/>
                </a:solidFill>
              </a:rPr>
              <a:t>30. kg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480E3BB-89C8-4F63-BAC1-2DE355064A02}"/>
              </a:ext>
            </a:extLst>
          </p:cNvPr>
          <p:cNvSpPr/>
          <p:nvPr/>
        </p:nvSpPr>
        <p:spPr>
          <a:xfrm>
            <a:off x="0" y="0"/>
            <a:ext cx="9144000" cy="6616700"/>
          </a:xfrm>
          <a:prstGeom prst="rect">
            <a:avLst/>
          </a:prstGeom>
        </p:spPr>
        <p:txBody>
          <a:bodyPr>
            <a:spAutoFit/>
          </a:bodyPr>
          <a:lstStyle/>
          <a:p>
            <a:pPr algn="ctr" eaLnBrk="1" hangingPunct="1">
              <a:defRPr/>
            </a:pPr>
            <a:r>
              <a:rPr lang="en-US" sz="1800" dirty="0"/>
              <a:t>WORKSHOP 1 Measurements</a:t>
            </a:r>
          </a:p>
          <a:p>
            <a:pPr eaLnBrk="1" hangingPunct="1">
              <a:defRPr/>
            </a:pPr>
            <a:endParaRPr lang="en-US" sz="1800" dirty="0"/>
          </a:p>
          <a:p>
            <a:pPr eaLnBrk="1" hangingPunct="1">
              <a:defRPr/>
            </a:pPr>
            <a:r>
              <a:rPr lang="en-US" sz="1800" dirty="0"/>
              <a:t>1.  The melting point (freezing point) of mercury is -35</a:t>
            </a:r>
            <a:r>
              <a:rPr lang="en-US" sz="1800" baseline="30000" dirty="0"/>
              <a:t>o</a:t>
            </a:r>
            <a:r>
              <a:rPr lang="en-US" sz="1800" dirty="0"/>
              <a:t>C.  What is the melting point temperature, in degrees Fahrenheit?  Normal body temperature is 98.6</a:t>
            </a:r>
            <a:r>
              <a:rPr lang="en-US" sz="1800" baseline="30000" dirty="0"/>
              <a:t>o</a:t>
            </a:r>
            <a:r>
              <a:rPr lang="en-US" sz="1800" dirty="0"/>
              <a:t>F.  What is this in Celsius?</a:t>
            </a:r>
          </a:p>
          <a:p>
            <a:pPr eaLnBrk="1" hangingPunct="1">
              <a:defRPr/>
            </a:pPr>
            <a:r>
              <a:rPr lang="en-US" sz="1800" dirty="0"/>
              <a:t> </a:t>
            </a:r>
          </a:p>
          <a:p>
            <a:pPr eaLnBrk="1" hangingPunct="1">
              <a:defRPr/>
            </a:pPr>
            <a:r>
              <a:rPr lang="en-US" sz="1800" dirty="0"/>
              <a:t> 2.  Which is the shortest distance?</a:t>
            </a:r>
          </a:p>
          <a:p>
            <a:pPr eaLnBrk="1" hangingPunct="1">
              <a:defRPr/>
            </a:pPr>
            <a:r>
              <a:rPr lang="en-US" sz="1800" dirty="0"/>
              <a:t>	</a:t>
            </a:r>
            <a:r>
              <a:rPr lang="en-US" sz="1400" dirty="0"/>
              <a:t>a)  100,000 millimeters		b)  1 x 10</a:t>
            </a:r>
            <a:r>
              <a:rPr lang="en-US" sz="1400" baseline="30000" dirty="0"/>
              <a:t>-3</a:t>
            </a:r>
            <a:r>
              <a:rPr lang="en-US" sz="1400" dirty="0"/>
              <a:t> kilometers</a:t>
            </a:r>
          </a:p>
          <a:p>
            <a:pPr eaLnBrk="1" hangingPunct="1">
              <a:defRPr/>
            </a:pPr>
            <a:r>
              <a:rPr lang="en-US" sz="1400" dirty="0"/>
              <a:t>	c)   100,000,000 micrometers	d)  1,000 centimeters</a:t>
            </a:r>
          </a:p>
          <a:p>
            <a:pPr eaLnBrk="1" hangingPunct="1">
              <a:defRPr/>
            </a:pPr>
            <a:r>
              <a:rPr lang="en-US" sz="1400" dirty="0"/>
              <a:t>	e)  1 x 10</a:t>
            </a:r>
            <a:r>
              <a:rPr lang="en-US" sz="1400" baseline="30000" dirty="0"/>
              <a:t>-4</a:t>
            </a:r>
            <a:r>
              <a:rPr lang="en-US" sz="1400" dirty="0"/>
              <a:t> mega meters		f)   100 x 10</a:t>
            </a:r>
            <a:r>
              <a:rPr lang="en-US" sz="1400" baseline="30000" dirty="0"/>
              <a:t>10</a:t>
            </a:r>
            <a:r>
              <a:rPr lang="en-US" sz="1400" dirty="0"/>
              <a:t> nm</a:t>
            </a:r>
          </a:p>
          <a:p>
            <a:pPr eaLnBrk="1" hangingPunct="1">
              <a:defRPr/>
            </a:pPr>
            <a:r>
              <a:rPr lang="en-US" sz="1800" dirty="0"/>
              <a:t> </a:t>
            </a:r>
          </a:p>
          <a:p>
            <a:pPr eaLnBrk="1" hangingPunct="1">
              <a:defRPr/>
            </a:pPr>
            <a:r>
              <a:rPr lang="en-US" sz="1800" dirty="0"/>
              <a:t>3a. When a weight of 28.53 grams is added to a weight of 1.792 grams, the result should be expressed as: _________________  (sig fig/</a:t>
            </a:r>
            <a:r>
              <a:rPr lang="en-US" sz="1800" dirty="0" err="1"/>
              <a:t>sci</a:t>
            </a:r>
            <a:r>
              <a:rPr lang="en-US" sz="1800" dirty="0"/>
              <a:t> not/units) </a:t>
            </a:r>
          </a:p>
          <a:p>
            <a:pPr eaLnBrk="1" hangingPunct="1">
              <a:defRPr/>
            </a:pPr>
            <a:endParaRPr lang="en-US" sz="1800" dirty="0"/>
          </a:p>
          <a:p>
            <a:pPr eaLnBrk="1" hangingPunct="1">
              <a:defRPr/>
            </a:pPr>
            <a:r>
              <a:rPr lang="en-US" sz="1800" dirty="0"/>
              <a:t>3b. When a weight of 28.5345 grams is divided by  1.792 mL, the result should be expressed as: ____________________  (sig fig/</a:t>
            </a:r>
            <a:r>
              <a:rPr lang="en-US" sz="1800" dirty="0" err="1"/>
              <a:t>sci</a:t>
            </a:r>
            <a:r>
              <a:rPr lang="en-US" sz="1800" dirty="0"/>
              <a:t> not/units) </a:t>
            </a:r>
          </a:p>
          <a:p>
            <a:pPr eaLnBrk="1" hangingPunct="1">
              <a:defRPr/>
            </a:pPr>
            <a:r>
              <a:rPr lang="en-US" sz="1800" dirty="0"/>
              <a:t>	 </a:t>
            </a:r>
          </a:p>
          <a:p>
            <a:pPr eaLnBrk="1" hangingPunct="1">
              <a:defRPr/>
            </a:pPr>
            <a:r>
              <a:rPr lang="en-US" sz="1800" dirty="0"/>
              <a:t>4.  How many liters of gasoline will be used to drive 103 km in a car that averages 25.8 miles per gallon? </a:t>
            </a:r>
          </a:p>
          <a:p>
            <a:pPr marL="342900" indent="-342900" eaLnBrk="1" hangingPunct="1">
              <a:buFontTx/>
              <a:buAutoNum type="arabicPeriod" startAt="5"/>
              <a:defRPr/>
            </a:pPr>
            <a:endParaRPr lang="en-US" sz="1800" dirty="0"/>
          </a:p>
          <a:p>
            <a:pPr marL="342900" indent="-342900" eaLnBrk="1" hangingPunct="1">
              <a:buFontTx/>
              <a:buAutoNum type="arabicPeriod" startAt="5"/>
              <a:defRPr/>
            </a:pPr>
            <a:r>
              <a:rPr lang="en-US" sz="1800" dirty="0"/>
              <a:t>Calculate the number of weeks in 672 hours.</a:t>
            </a:r>
          </a:p>
          <a:p>
            <a:pPr eaLnBrk="1" hangingPunct="1">
              <a:defRPr/>
            </a:pPr>
            <a:endParaRPr lang="en-US" sz="1800" dirty="0"/>
          </a:p>
          <a:p>
            <a:pPr eaLnBrk="1" hangingPunct="1">
              <a:defRPr/>
            </a:pPr>
            <a:r>
              <a:rPr lang="en-US" sz="1800" dirty="0"/>
              <a:t>6.  Fluorite, a mineral of calcium, is a compound of the metal with fluoride.  Analysis shows that a 0.01215 </a:t>
            </a:r>
            <a:r>
              <a:rPr lang="en-US" sz="1800" dirty="0" err="1"/>
              <a:t>lb</a:t>
            </a:r>
            <a:r>
              <a:rPr lang="en-US" sz="1800" dirty="0"/>
              <a:t> sample of fluorite contains 2840 mg of calcium.  Calculate the mass percent of calcium and fluoride in fluorite.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5800" y="2130425"/>
            <a:ext cx="7772400" cy="2136775"/>
          </a:xfrm>
        </p:spPr>
        <p:txBody>
          <a:bodyPr/>
          <a:lstStyle/>
          <a:p>
            <a:pPr eaLnBrk="1" hangingPunct="1"/>
            <a:r>
              <a:rPr lang="en-US" altLang="en-US" smtClean="0"/>
              <a:t>Density</a:t>
            </a:r>
          </a:p>
        </p:txBody>
      </p:sp>
      <p:sp>
        <p:nvSpPr>
          <p:cNvPr id="90115" name="Rectangle 3"/>
          <p:cNvSpPr>
            <a:spLocks noGrp="1" noChangeArrowheads="1"/>
          </p:cNvSpPr>
          <p:nvPr>
            <p:ph type="subTitle" idx="1"/>
          </p:nvPr>
        </p:nvSpPr>
        <p:spPr>
          <a:xfrm>
            <a:off x="1447800" y="4419600"/>
            <a:ext cx="6400800" cy="1752600"/>
          </a:xfrm>
        </p:spPr>
        <p:txBody>
          <a:bodyPr/>
          <a:lstStyle/>
          <a:p>
            <a:pPr eaLnBrk="1" hangingPunct="1"/>
            <a:r>
              <a:rPr lang="en-US" altLang="en-US"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F97C65E6-6BBD-4AF4-89FF-47D530E3D325}" type="slidenum">
              <a:rPr lang="en-US" altLang="en-US" sz="1400" smtClean="0"/>
              <a:pPr>
                <a:spcBef>
                  <a:spcPct val="0"/>
                </a:spcBef>
                <a:buSzTx/>
                <a:buFontTx/>
                <a:buNone/>
              </a:pPr>
              <a:t>6</a:t>
            </a:fld>
            <a:endParaRPr lang="en-US" altLang="en-US" sz="1400" smtClean="0"/>
          </a:p>
        </p:txBody>
      </p:sp>
      <p:sp>
        <p:nvSpPr>
          <p:cNvPr id="13315" name="Rectangle 2"/>
          <p:cNvSpPr>
            <a:spLocks noGrp="1" noChangeArrowheads="1"/>
          </p:cNvSpPr>
          <p:nvPr>
            <p:ph type="title"/>
          </p:nvPr>
        </p:nvSpPr>
        <p:spPr/>
        <p:txBody>
          <a:bodyPr/>
          <a:lstStyle/>
          <a:p>
            <a:pPr eaLnBrk="1" hangingPunct="1"/>
            <a:r>
              <a:rPr lang="en-US" altLang="en-US" sz="4000" smtClean="0"/>
              <a:t>Classification of Matter</a:t>
            </a:r>
            <a:br>
              <a:rPr lang="en-US" altLang="en-US" sz="4000" smtClean="0"/>
            </a:br>
            <a:r>
              <a:rPr lang="en-US" altLang="en-US" sz="4000" smtClean="0"/>
              <a:t>by Composition</a:t>
            </a:r>
          </a:p>
        </p:txBody>
      </p:sp>
      <p:sp>
        <p:nvSpPr>
          <p:cNvPr id="17413" name="Rectangle 3">
            <a:extLst>
              <a:ext uri="{FF2B5EF4-FFF2-40B4-BE49-F238E27FC236}">
                <a16:creationId xmlns:a16="http://schemas.microsoft.com/office/drawing/2014/main" xmlns="" id="{50EEC60C-82E3-4051-9E60-BC343513CE0C}"/>
              </a:ext>
            </a:extLst>
          </p:cNvPr>
          <p:cNvSpPr>
            <a:spLocks noGrp="1" noChangeArrowheads="1"/>
          </p:cNvSpPr>
          <p:nvPr>
            <p:ph type="body" idx="1"/>
          </p:nvPr>
        </p:nvSpPr>
        <p:spPr>
          <a:xfrm>
            <a:off x="381000" y="1981200"/>
            <a:ext cx="8305800" cy="4114800"/>
          </a:xfrm>
        </p:spPr>
        <p:txBody>
          <a:bodyPr/>
          <a:lstStyle/>
          <a:p>
            <a:pPr eaLnBrk="1" hangingPunct="1">
              <a:lnSpc>
                <a:spcPct val="80000"/>
              </a:lnSpc>
              <a:defRPr/>
            </a:pPr>
            <a:r>
              <a:rPr lang="en-US" altLang="en-US" sz="2800" dirty="0"/>
              <a:t>matter whose composition does not change from one sample to another is called a </a:t>
            </a:r>
            <a:r>
              <a:rPr lang="en-US" altLang="en-US" sz="2800" b="1" dirty="0">
                <a:solidFill>
                  <a:srgbClr val="C00000"/>
                </a:solidFill>
              </a:rPr>
              <a:t>pure substance</a:t>
            </a:r>
            <a:endParaRPr lang="en-US" altLang="en-US" sz="2800" dirty="0">
              <a:solidFill>
                <a:srgbClr val="C00000"/>
              </a:solidFill>
            </a:endParaRPr>
          </a:p>
          <a:p>
            <a:pPr lvl="1" eaLnBrk="1" hangingPunct="1">
              <a:lnSpc>
                <a:spcPct val="80000"/>
              </a:lnSpc>
              <a:defRPr/>
            </a:pPr>
            <a:r>
              <a:rPr lang="en-US" altLang="en-US" sz="2400" dirty="0"/>
              <a:t>made of a single type of atom or molecule</a:t>
            </a:r>
          </a:p>
          <a:p>
            <a:pPr lvl="1" eaLnBrk="1" hangingPunct="1">
              <a:lnSpc>
                <a:spcPct val="80000"/>
              </a:lnSpc>
              <a:defRPr/>
            </a:pPr>
            <a:r>
              <a:rPr lang="en-US" altLang="en-US" sz="2400" dirty="0"/>
              <a:t>because composition is always the same, all samples have the same characteristics</a:t>
            </a:r>
          </a:p>
          <a:p>
            <a:pPr eaLnBrk="1" hangingPunct="1">
              <a:lnSpc>
                <a:spcPct val="80000"/>
              </a:lnSpc>
              <a:defRPr/>
            </a:pPr>
            <a:r>
              <a:rPr lang="en-US" altLang="en-US" sz="2800" dirty="0"/>
              <a:t>matter whose composition may vary from one sample to another is called a </a:t>
            </a:r>
            <a:r>
              <a:rPr lang="en-US" altLang="en-US" sz="2800" b="1" dirty="0">
                <a:solidFill>
                  <a:schemeClr val="tx2">
                    <a:lumMod val="75000"/>
                  </a:schemeClr>
                </a:solidFill>
              </a:rPr>
              <a:t>mixture</a:t>
            </a:r>
            <a:endParaRPr lang="en-US" altLang="en-US" sz="2800" dirty="0">
              <a:solidFill>
                <a:schemeClr val="tx2">
                  <a:lumMod val="75000"/>
                </a:schemeClr>
              </a:solidFill>
            </a:endParaRPr>
          </a:p>
          <a:p>
            <a:pPr lvl="1" eaLnBrk="1" hangingPunct="1">
              <a:lnSpc>
                <a:spcPct val="80000"/>
              </a:lnSpc>
              <a:defRPr/>
            </a:pPr>
            <a:r>
              <a:rPr lang="en-US" altLang="en-US" sz="2400" dirty="0"/>
              <a:t>two or more types of atoms or molecules combined in variable proportions</a:t>
            </a:r>
          </a:p>
          <a:p>
            <a:pPr lvl="1" eaLnBrk="1" hangingPunct="1">
              <a:lnSpc>
                <a:spcPct val="80000"/>
              </a:lnSpc>
              <a:defRPr/>
            </a:pPr>
            <a:r>
              <a:rPr lang="en-US" altLang="en-US" sz="2400" dirty="0"/>
              <a:t>because composition varies, samples have the different characteristics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A1C27DAB-C557-4C95-8B1C-691A135D3E9F}" type="slidenum">
              <a:rPr lang="en-US" altLang="en-US" sz="1400" smtClean="0"/>
              <a:pPr>
                <a:spcBef>
                  <a:spcPct val="0"/>
                </a:spcBef>
                <a:buSzTx/>
                <a:buFontTx/>
                <a:buNone/>
              </a:pPr>
              <a:t>60</a:t>
            </a:fld>
            <a:endParaRPr lang="en-US" altLang="en-US" sz="1400" smtClean="0"/>
          </a:p>
        </p:txBody>
      </p:sp>
      <p:sp>
        <p:nvSpPr>
          <p:cNvPr id="92163" name="Rectangle 2"/>
          <p:cNvSpPr>
            <a:spLocks noGrp="1" noChangeArrowheads="1"/>
          </p:cNvSpPr>
          <p:nvPr>
            <p:ph type="title"/>
          </p:nvPr>
        </p:nvSpPr>
        <p:spPr>
          <a:xfrm>
            <a:off x="381000" y="228600"/>
            <a:ext cx="8229600" cy="609600"/>
          </a:xfrm>
        </p:spPr>
        <p:txBody>
          <a:bodyPr/>
          <a:lstStyle/>
          <a:p>
            <a:pPr eaLnBrk="1" hangingPunct="1"/>
            <a:r>
              <a:rPr lang="en-US" altLang="en-US" b="1" smtClean="0">
                <a:solidFill>
                  <a:schemeClr val="folHlink"/>
                </a:solidFill>
                <a:latin typeface="Algerian" panose="04020705040A02060702" pitchFamily="82" charset="0"/>
              </a:rPr>
              <a:t>Introduction to Density</a:t>
            </a:r>
            <a:endParaRPr lang="en-US" altLang="en-US" smtClean="0">
              <a:solidFill>
                <a:schemeClr val="folHlink"/>
              </a:solidFill>
              <a:latin typeface="Algerian" panose="04020705040A02060702" pitchFamily="82" charset="0"/>
            </a:endParaRPr>
          </a:p>
        </p:txBody>
      </p:sp>
      <p:sp>
        <p:nvSpPr>
          <p:cNvPr id="92164" name="Rectangle 3"/>
          <p:cNvSpPr>
            <a:spLocks noGrp="1" noChangeArrowheads="1"/>
          </p:cNvSpPr>
          <p:nvPr>
            <p:ph type="body" idx="1"/>
          </p:nvPr>
        </p:nvSpPr>
        <p:spPr>
          <a:xfrm>
            <a:off x="304800" y="762000"/>
            <a:ext cx="8610600" cy="5943600"/>
          </a:xfrm>
        </p:spPr>
        <p:txBody>
          <a:bodyPr/>
          <a:lstStyle/>
          <a:p>
            <a:pPr eaLnBrk="1" hangingPunct="1">
              <a:lnSpc>
                <a:spcPct val="90000"/>
              </a:lnSpc>
              <a:buFont typeface="Wingdings" panose="05000000000000000000" pitchFamily="2" charset="2"/>
              <a:buChar char="v"/>
            </a:pPr>
            <a:r>
              <a:rPr lang="en-US" altLang="en-US" smtClean="0"/>
              <a:t> Density is the measurement of the mass of an object per unit volume of that object.</a:t>
            </a:r>
          </a:p>
          <a:p>
            <a:pPr eaLnBrk="1" hangingPunct="1">
              <a:lnSpc>
                <a:spcPct val="90000"/>
              </a:lnSpc>
              <a:buFont typeface="Wingdings" panose="05000000000000000000" pitchFamily="2" charset="2"/>
              <a:buNone/>
            </a:pPr>
            <a:r>
              <a:rPr lang="en-US" altLang="en-US" b="1" smtClean="0"/>
              <a:t>                             </a:t>
            </a:r>
            <a:r>
              <a:rPr lang="en-US" altLang="en-US" b="1" smtClean="0">
                <a:solidFill>
                  <a:schemeClr val="accent2"/>
                </a:solidFill>
              </a:rPr>
              <a:t>d = m / V</a:t>
            </a:r>
          </a:p>
          <a:p>
            <a:pPr eaLnBrk="1" hangingPunct="1">
              <a:lnSpc>
                <a:spcPct val="90000"/>
              </a:lnSpc>
              <a:buFont typeface="Wingdings" panose="05000000000000000000" pitchFamily="2" charset="2"/>
              <a:buChar char="v"/>
            </a:pPr>
            <a:r>
              <a:rPr lang="en-US" altLang="en-US" smtClean="0"/>
              <a:t> Density is usually measured in g/mL or g/cm</a:t>
            </a:r>
            <a:r>
              <a:rPr lang="en-US" altLang="en-US" baseline="30000" smtClean="0"/>
              <a:t>3</a:t>
            </a:r>
            <a:r>
              <a:rPr lang="en-US" altLang="en-US" smtClean="0"/>
              <a:t> for solids or liquids.</a:t>
            </a:r>
          </a:p>
          <a:p>
            <a:pPr eaLnBrk="1" hangingPunct="1">
              <a:lnSpc>
                <a:spcPct val="90000"/>
              </a:lnSpc>
              <a:buFont typeface="Wingdings" panose="05000000000000000000" pitchFamily="2" charset="2"/>
              <a:buNone/>
            </a:pPr>
            <a:endParaRPr lang="en-US" altLang="en-US" sz="1400" smtClean="0"/>
          </a:p>
          <a:p>
            <a:pPr eaLnBrk="1" hangingPunct="1">
              <a:lnSpc>
                <a:spcPct val="90000"/>
              </a:lnSpc>
              <a:buFont typeface="Wingdings" panose="05000000000000000000" pitchFamily="2" charset="2"/>
              <a:buChar char="v"/>
            </a:pPr>
            <a:r>
              <a:rPr lang="en-US" altLang="en-US" smtClean="0"/>
              <a:t> Volume may be measured in the lab using a graduated cylinder or calculated using: </a:t>
            </a:r>
          </a:p>
          <a:p>
            <a:pPr eaLnBrk="1" hangingPunct="1">
              <a:lnSpc>
                <a:spcPct val="90000"/>
              </a:lnSpc>
              <a:buFont typeface="Wingdings" panose="05000000000000000000" pitchFamily="2" charset="2"/>
              <a:buNone/>
            </a:pPr>
            <a:r>
              <a:rPr lang="en-US" altLang="en-US" smtClean="0">
                <a:solidFill>
                  <a:srgbClr val="6600FF"/>
                </a:solidFill>
              </a:rPr>
              <a:t>	Volume = length </a:t>
            </a:r>
            <a:r>
              <a:rPr lang="en-US" altLang="en-US" sz="2000" smtClean="0">
                <a:solidFill>
                  <a:srgbClr val="6600FF"/>
                </a:solidFill>
              </a:rPr>
              <a:t>x</a:t>
            </a:r>
            <a:r>
              <a:rPr lang="en-US" altLang="en-US" smtClean="0">
                <a:solidFill>
                  <a:srgbClr val="6600FF"/>
                </a:solidFill>
              </a:rPr>
              <a:t> width </a:t>
            </a:r>
            <a:r>
              <a:rPr lang="en-US" altLang="en-US" sz="2000" smtClean="0">
                <a:solidFill>
                  <a:srgbClr val="6600FF"/>
                </a:solidFill>
              </a:rPr>
              <a:t>x</a:t>
            </a:r>
            <a:r>
              <a:rPr lang="en-US" altLang="en-US" smtClean="0">
                <a:solidFill>
                  <a:srgbClr val="6600FF"/>
                </a:solidFill>
              </a:rPr>
              <a:t> height</a:t>
            </a:r>
            <a:r>
              <a:rPr lang="en-US" altLang="en-US" smtClean="0"/>
              <a:t> if a box or 	</a:t>
            </a:r>
            <a:r>
              <a:rPr lang="en-US" altLang="en-US" smtClean="0">
                <a:solidFill>
                  <a:srgbClr val="9900CC"/>
                </a:solidFill>
              </a:rPr>
              <a:t>V = </a:t>
            </a:r>
            <a:r>
              <a:rPr lang="en-US" altLang="en-US" smtClean="0">
                <a:solidFill>
                  <a:srgbClr val="9900CC"/>
                </a:solidFill>
                <a:latin typeface="Symbol" panose="05050102010706020507" pitchFamily="18" charset="2"/>
              </a:rPr>
              <a:t>p</a:t>
            </a:r>
            <a:r>
              <a:rPr lang="en-US" altLang="en-US" smtClean="0">
                <a:solidFill>
                  <a:srgbClr val="9900CC"/>
                </a:solidFill>
              </a:rPr>
              <a:t>r</a:t>
            </a:r>
            <a:r>
              <a:rPr lang="en-US" altLang="en-US" baseline="30000" smtClean="0">
                <a:solidFill>
                  <a:srgbClr val="9900CC"/>
                </a:solidFill>
              </a:rPr>
              <a:t>2</a:t>
            </a:r>
            <a:r>
              <a:rPr lang="en-US" altLang="en-US" smtClean="0">
                <a:solidFill>
                  <a:srgbClr val="9900CC"/>
                </a:solidFill>
              </a:rPr>
              <a:t>h</a:t>
            </a:r>
            <a:r>
              <a:rPr lang="en-US" altLang="en-US" smtClean="0"/>
              <a:t> if a cylinder.</a:t>
            </a:r>
          </a:p>
          <a:p>
            <a:pPr eaLnBrk="1" hangingPunct="1">
              <a:lnSpc>
                <a:spcPct val="90000"/>
              </a:lnSpc>
              <a:buFont typeface="Wingdings" panose="05000000000000000000" pitchFamily="2" charset="2"/>
              <a:buChar char="v"/>
            </a:pPr>
            <a:endParaRPr lang="en-US" altLang="en-US" sz="2400" smtClean="0"/>
          </a:p>
          <a:p>
            <a:pPr eaLnBrk="1" hangingPunct="1">
              <a:lnSpc>
                <a:spcPct val="90000"/>
              </a:lnSpc>
              <a:buFont typeface="Wingdings" panose="05000000000000000000" pitchFamily="2" charset="2"/>
              <a:buChar char="v"/>
            </a:pPr>
            <a:r>
              <a:rPr lang="en-US" altLang="en-US" smtClean="0"/>
              <a:t> Remember 1 mL = 1 cm</a:t>
            </a:r>
            <a:r>
              <a:rPr lang="en-US" altLang="en-US" baseline="30000" smtClean="0"/>
              <a:t>3</a:t>
            </a:r>
            <a:endParaRPr lang="en-US"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6C6994E-98B5-4402-9267-DB28E1588818}" type="slidenum">
              <a:rPr lang="en-US" altLang="en-US" sz="1400" smtClean="0"/>
              <a:pPr>
                <a:spcBef>
                  <a:spcPct val="0"/>
                </a:spcBef>
                <a:buSzTx/>
                <a:buFontTx/>
                <a:buNone/>
              </a:pPr>
              <a:t>61</a:t>
            </a:fld>
            <a:endParaRPr lang="en-US" altLang="en-US" sz="1400" smtClean="0"/>
          </a:p>
        </p:txBody>
      </p:sp>
      <p:grpSp>
        <p:nvGrpSpPr>
          <p:cNvPr id="94211" name="Group 2"/>
          <p:cNvGrpSpPr>
            <a:grpSpLocks/>
          </p:cNvGrpSpPr>
          <p:nvPr/>
        </p:nvGrpSpPr>
        <p:grpSpPr bwMode="auto">
          <a:xfrm>
            <a:off x="381000" y="533400"/>
            <a:ext cx="8345488" cy="5578475"/>
            <a:chOff x="225" y="591"/>
            <a:chExt cx="5257" cy="3514"/>
          </a:xfrm>
        </p:grpSpPr>
        <p:sp>
          <p:nvSpPr>
            <p:cNvPr id="94212" name="Rectangle 3"/>
            <p:cNvSpPr>
              <a:spLocks noChangeArrowheads="1"/>
            </p:cNvSpPr>
            <p:nvPr/>
          </p:nvSpPr>
          <p:spPr bwMode="auto">
            <a:xfrm>
              <a:off x="614" y="992"/>
              <a:ext cx="4790" cy="27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a:p>
          </p:txBody>
        </p:sp>
        <p:sp>
          <p:nvSpPr>
            <p:cNvPr id="94213" name="Line 4"/>
            <p:cNvSpPr>
              <a:spLocks noChangeShapeType="1"/>
            </p:cNvSpPr>
            <p:nvPr/>
          </p:nvSpPr>
          <p:spPr bwMode="auto">
            <a:xfrm>
              <a:off x="614" y="3574"/>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4" name="Line 5"/>
            <p:cNvSpPr>
              <a:spLocks noChangeShapeType="1"/>
            </p:cNvSpPr>
            <p:nvPr/>
          </p:nvSpPr>
          <p:spPr bwMode="auto">
            <a:xfrm>
              <a:off x="614" y="3230"/>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5" name="Line 6"/>
            <p:cNvSpPr>
              <a:spLocks noChangeShapeType="1"/>
            </p:cNvSpPr>
            <p:nvPr/>
          </p:nvSpPr>
          <p:spPr bwMode="auto">
            <a:xfrm>
              <a:off x="614" y="2886"/>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6" name="Line 7"/>
            <p:cNvSpPr>
              <a:spLocks noChangeShapeType="1"/>
            </p:cNvSpPr>
            <p:nvPr/>
          </p:nvSpPr>
          <p:spPr bwMode="auto">
            <a:xfrm>
              <a:off x="614" y="2542"/>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7" name="Line 8"/>
            <p:cNvSpPr>
              <a:spLocks noChangeShapeType="1"/>
            </p:cNvSpPr>
            <p:nvPr/>
          </p:nvSpPr>
          <p:spPr bwMode="auto">
            <a:xfrm>
              <a:off x="614" y="2195"/>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8" name="Line 9"/>
            <p:cNvSpPr>
              <a:spLocks noChangeShapeType="1"/>
            </p:cNvSpPr>
            <p:nvPr/>
          </p:nvSpPr>
          <p:spPr bwMode="auto">
            <a:xfrm>
              <a:off x="614" y="1851"/>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9" name="Line 10"/>
            <p:cNvSpPr>
              <a:spLocks noChangeShapeType="1"/>
            </p:cNvSpPr>
            <p:nvPr/>
          </p:nvSpPr>
          <p:spPr bwMode="auto">
            <a:xfrm>
              <a:off x="614" y="1507"/>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0" name="Line 11"/>
            <p:cNvSpPr>
              <a:spLocks noChangeShapeType="1"/>
            </p:cNvSpPr>
            <p:nvPr/>
          </p:nvSpPr>
          <p:spPr bwMode="auto">
            <a:xfrm>
              <a:off x="614" y="1164"/>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1" name="Line 12"/>
            <p:cNvSpPr>
              <a:spLocks noChangeShapeType="1"/>
            </p:cNvSpPr>
            <p:nvPr/>
          </p:nvSpPr>
          <p:spPr bwMode="auto">
            <a:xfrm>
              <a:off x="614" y="3402"/>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2" name="Line 13"/>
            <p:cNvSpPr>
              <a:spLocks noChangeShapeType="1"/>
            </p:cNvSpPr>
            <p:nvPr/>
          </p:nvSpPr>
          <p:spPr bwMode="auto">
            <a:xfrm>
              <a:off x="614" y="3058"/>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3" name="Line 14"/>
            <p:cNvSpPr>
              <a:spLocks noChangeShapeType="1"/>
            </p:cNvSpPr>
            <p:nvPr/>
          </p:nvSpPr>
          <p:spPr bwMode="auto">
            <a:xfrm>
              <a:off x="614" y="2714"/>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4" name="Line 15"/>
            <p:cNvSpPr>
              <a:spLocks noChangeShapeType="1"/>
            </p:cNvSpPr>
            <p:nvPr/>
          </p:nvSpPr>
          <p:spPr bwMode="auto">
            <a:xfrm>
              <a:off x="614" y="2370"/>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5" name="Line 16"/>
            <p:cNvSpPr>
              <a:spLocks noChangeShapeType="1"/>
            </p:cNvSpPr>
            <p:nvPr/>
          </p:nvSpPr>
          <p:spPr bwMode="auto">
            <a:xfrm>
              <a:off x="614" y="2023"/>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6" name="Line 17"/>
            <p:cNvSpPr>
              <a:spLocks noChangeShapeType="1"/>
            </p:cNvSpPr>
            <p:nvPr/>
          </p:nvSpPr>
          <p:spPr bwMode="auto">
            <a:xfrm>
              <a:off x="614" y="1679"/>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7" name="Line 18"/>
            <p:cNvSpPr>
              <a:spLocks noChangeShapeType="1"/>
            </p:cNvSpPr>
            <p:nvPr/>
          </p:nvSpPr>
          <p:spPr bwMode="auto">
            <a:xfrm>
              <a:off x="614" y="1335"/>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8" name="Line 19"/>
            <p:cNvSpPr>
              <a:spLocks noChangeShapeType="1"/>
            </p:cNvSpPr>
            <p:nvPr/>
          </p:nvSpPr>
          <p:spPr bwMode="auto">
            <a:xfrm>
              <a:off x="614" y="992"/>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9" name="Line 20"/>
            <p:cNvSpPr>
              <a:spLocks noChangeShapeType="1"/>
            </p:cNvSpPr>
            <p:nvPr/>
          </p:nvSpPr>
          <p:spPr bwMode="auto">
            <a:xfrm>
              <a:off x="881"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0" name="Line 21"/>
            <p:cNvSpPr>
              <a:spLocks noChangeShapeType="1"/>
            </p:cNvSpPr>
            <p:nvPr/>
          </p:nvSpPr>
          <p:spPr bwMode="auto">
            <a:xfrm>
              <a:off x="1412"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1" name="Line 22"/>
            <p:cNvSpPr>
              <a:spLocks noChangeShapeType="1"/>
            </p:cNvSpPr>
            <p:nvPr/>
          </p:nvSpPr>
          <p:spPr bwMode="auto">
            <a:xfrm>
              <a:off x="1943"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2" name="Line 23"/>
            <p:cNvSpPr>
              <a:spLocks noChangeShapeType="1"/>
            </p:cNvSpPr>
            <p:nvPr/>
          </p:nvSpPr>
          <p:spPr bwMode="auto">
            <a:xfrm>
              <a:off x="2478"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3" name="Line 24"/>
            <p:cNvSpPr>
              <a:spLocks noChangeShapeType="1"/>
            </p:cNvSpPr>
            <p:nvPr/>
          </p:nvSpPr>
          <p:spPr bwMode="auto">
            <a:xfrm>
              <a:off x="3009"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4" name="Line 25"/>
            <p:cNvSpPr>
              <a:spLocks noChangeShapeType="1"/>
            </p:cNvSpPr>
            <p:nvPr/>
          </p:nvSpPr>
          <p:spPr bwMode="auto">
            <a:xfrm>
              <a:off x="3540"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5" name="Line 26"/>
            <p:cNvSpPr>
              <a:spLocks noChangeShapeType="1"/>
            </p:cNvSpPr>
            <p:nvPr/>
          </p:nvSpPr>
          <p:spPr bwMode="auto">
            <a:xfrm>
              <a:off x="4075"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6" name="Line 27"/>
            <p:cNvSpPr>
              <a:spLocks noChangeShapeType="1"/>
            </p:cNvSpPr>
            <p:nvPr/>
          </p:nvSpPr>
          <p:spPr bwMode="auto">
            <a:xfrm>
              <a:off x="4606"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7" name="Line 28"/>
            <p:cNvSpPr>
              <a:spLocks noChangeShapeType="1"/>
            </p:cNvSpPr>
            <p:nvPr/>
          </p:nvSpPr>
          <p:spPr bwMode="auto">
            <a:xfrm>
              <a:off x="5137"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8" name="Line 29"/>
            <p:cNvSpPr>
              <a:spLocks noChangeShapeType="1"/>
            </p:cNvSpPr>
            <p:nvPr/>
          </p:nvSpPr>
          <p:spPr bwMode="auto">
            <a:xfrm>
              <a:off x="1145"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9" name="Line 30"/>
            <p:cNvSpPr>
              <a:spLocks noChangeShapeType="1"/>
            </p:cNvSpPr>
            <p:nvPr/>
          </p:nvSpPr>
          <p:spPr bwMode="auto">
            <a:xfrm>
              <a:off x="1679"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0" name="Line 31"/>
            <p:cNvSpPr>
              <a:spLocks noChangeShapeType="1"/>
            </p:cNvSpPr>
            <p:nvPr/>
          </p:nvSpPr>
          <p:spPr bwMode="auto">
            <a:xfrm>
              <a:off x="2211"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1" name="Line 32"/>
            <p:cNvSpPr>
              <a:spLocks noChangeShapeType="1"/>
            </p:cNvSpPr>
            <p:nvPr/>
          </p:nvSpPr>
          <p:spPr bwMode="auto">
            <a:xfrm>
              <a:off x="2742"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2" name="Line 33"/>
            <p:cNvSpPr>
              <a:spLocks noChangeShapeType="1"/>
            </p:cNvSpPr>
            <p:nvPr/>
          </p:nvSpPr>
          <p:spPr bwMode="auto">
            <a:xfrm>
              <a:off x="3276"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3" name="Line 34"/>
            <p:cNvSpPr>
              <a:spLocks noChangeShapeType="1"/>
            </p:cNvSpPr>
            <p:nvPr/>
          </p:nvSpPr>
          <p:spPr bwMode="auto">
            <a:xfrm>
              <a:off x="3807"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4" name="Line 35"/>
            <p:cNvSpPr>
              <a:spLocks noChangeShapeType="1"/>
            </p:cNvSpPr>
            <p:nvPr/>
          </p:nvSpPr>
          <p:spPr bwMode="auto">
            <a:xfrm>
              <a:off x="4339"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5" name="Line 36"/>
            <p:cNvSpPr>
              <a:spLocks noChangeShapeType="1"/>
            </p:cNvSpPr>
            <p:nvPr/>
          </p:nvSpPr>
          <p:spPr bwMode="auto">
            <a:xfrm>
              <a:off x="4873"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6" name="Line 37"/>
            <p:cNvSpPr>
              <a:spLocks noChangeShapeType="1"/>
            </p:cNvSpPr>
            <p:nvPr/>
          </p:nvSpPr>
          <p:spPr bwMode="auto">
            <a:xfrm>
              <a:off x="5404"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7" name="Rectangle 38"/>
            <p:cNvSpPr>
              <a:spLocks noChangeArrowheads="1"/>
            </p:cNvSpPr>
            <p:nvPr/>
          </p:nvSpPr>
          <p:spPr bwMode="auto">
            <a:xfrm>
              <a:off x="614" y="992"/>
              <a:ext cx="4790" cy="27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a:p>
          </p:txBody>
        </p:sp>
        <p:sp>
          <p:nvSpPr>
            <p:cNvPr id="94248" name="Line 39"/>
            <p:cNvSpPr>
              <a:spLocks noChangeShapeType="1"/>
            </p:cNvSpPr>
            <p:nvPr/>
          </p:nvSpPr>
          <p:spPr bwMode="auto">
            <a:xfrm>
              <a:off x="614" y="992"/>
              <a:ext cx="1" cy="275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9" name="Line 40"/>
            <p:cNvSpPr>
              <a:spLocks noChangeShapeType="1"/>
            </p:cNvSpPr>
            <p:nvPr/>
          </p:nvSpPr>
          <p:spPr bwMode="auto">
            <a:xfrm>
              <a:off x="590" y="3745"/>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0" name="Line 41"/>
            <p:cNvSpPr>
              <a:spLocks noChangeShapeType="1"/>
            </p:cNvSpPr>
            <p:nvPr/>
          </p:nvSpPr>
          <p:spPr bwMode="auto">
            <a:xfrm>
              <a:off x="590" y="3402"/>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1" name="Line 42"/>
            <p:cNvSpPr>
              <a:spLocks noChangeShapeType="1"/>
            </p:cNvSpPr>
            <p:nvPr/>
          </p:nvSpPr>
          <p:spPr bwMode="auto">
            <a:xfrm>
              <a:off x="590" y="3058"/>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2" name="Line 43"/>
            <p:cNvSpPr>
              <a:spLocks noChangeShapeType="1"/>
            </p:cNvSpPr>
            <p:nvPr/>
          </p:nvSpPr>
          <p:spPr bwMode="auto">
            <a:xfrm>
              <a:off x="590" y="2714"/>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3" name="Line 44"/>
            <p:cNvSpPr>
              <a:spLocks noChangeShapeType="1"/>
            </p:cNvSpPr>
            <p:nvPr/>
          </p:nvSpPr>
          <p:spPr bwMode="auto">
            <a:xfrm>
              <a:off x="590" y="2370"/>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4" name="Line 45"/>
            <p:cNvSpPr>
              <a:spLocks noChangeShapeType="1"/>
            </p:cNvSpPr>
            <p:nvPr/>
          </p:nvSpPr>
          <p:spPr bwMode="auto">
            <a:xfrm>
              <a:off x="590" y="2023"/>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5" name="Line 46"/>
            <p:cNvSpPr>
              <a:spLocks noChangeShapeType="1"/>
            </p:cNvSpPr>
            <p:nvPr/>
          </p:nvSpPr>
          <p:spPr bwMode="auto">
            <a:xfrm>
              <a:off x="590" y="1679"/>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6" name="Line 47"/>
            <p:cNvSpPr>
              <a:spLocks noChangeShapeType="1"/>
            </p:cNvSpPr>
            <p:nvPr/>
          </p:nvSpPr>
          <p:spPr bwMode="auto">
            <a:xfrm>
              <a:off x="590" y="1335"/>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7" name="Line 48"/>
            <p:cNvSpPr>
              <a:spLocks noChangeShapeType="1"/>
            </p:cNvSpPr>
            <p:nvPr/>
          </p:nvSpPr>
          <p:spPr bwMode="auto">
            <a:xfrm>
              <a:off x="590" y="992"/>
              <a:ext cx="24"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8" name="Line 49"/>
            <p:cNvSpPr>
              <a:spLocks noChangeShapeType="1"/>
            </p:cNvSpPr>
            <p:nvPr/>
          </p:nvSpPr>
          <p:spPr bwMode="auto">
            <a:xfrm>
              <a:off x="614" y="3745"/>
              <a:ext cx="4790"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9" name="Line 50"/>
            <p:cNvSpPr>
              <a:spLocks noChangeShapeType="1"/>
            </p:cNvSpPr>
            <p:nvPr/>
          </p:nvSpPr>
          <p:spPr bwMode="auto">
            <a:xfrm flipV="1">
              <a:off x="614"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0" name="Line 51"/>
            <p:cNvSpPr>
              <a:spLocks noChangeShapeType="1"/>
            </p:cNvSpPr>
            <p:nvPr/>
          </p:nvSpPr>
          <p:spPr bwMode="auto">
            <a:xfrm flipV="1">
              <a:off x="1145"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1" name="Line 52"/>
            <p:cNvSpPr>
              <a:spLocks noChangeShapeType="1"/>
            </p:cNvSpPr>
            <p:nvPr/>
          </p:nvSpPr>
          <p:spPr bwMode="auto">
            <a:xfrm flipV="1">
              <a:off x="1679"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2" name="Line 53"/>
            <p:cNvSpPr>
              <a:spLocks noChangeShapeType="1"/>
            </p:cNvSpPr>
            <p:nvPr/>
          </p:nvSpPr>
          <p:spPr bwMode="auto">
            <a:xfrm flipV="1">
              <a:off x="2211"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3" name="Line 54"/>
            <p:cNvSpPr>
              <a:spLocks noChangeShapeType="1"/>
            </p:cNvSpPr>
            <p:nvPr/>
          </p:nvSpPr>
          <p:spPr bwMode="auto">
            <a:xfrm flipV="1">
              <a:off x="2742"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4" name="Line 55"/>
            <p:cNvSpPr>
              <a:spLocks noChangeShapeType="1"/>
            </p:cNvSpPr>
            <p:nvPr/>
          </p:nvSpPr>
          <p:spPr bwMode="auto">
            <a:xfrm flipV="1">
              <a:off x="3276"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5" name="Line 56"/>
            <p:cNvSpPr>
              <a:spLocks noChangeShapeType="1"/>
            </p:cNvSpPr>
            <p:nvPr/>
          </p:nvSpPr>
          <p:spPr bwMode="auto">
            <a:xfrm flipV="1">
              <a:off x="3807"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6" name="Line 57"/>
            <p:cNvSpPr>
              <a:spLocks noChangeShapeType="1"/>
            </p:cNvSpPr>
            <p:nvPr/>
          </p:nvSpPr>
          <p:spPr bwMode="auto">
            <a:xfrm flipV="1">
              <a:off x="4339"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7" name="Line 58"/>
            <p:cNvSpPr>
              <a:spLocks noChangeShapeType="1"/>
            </p:cNvSpPr>
            <p:nvPr/>
          </p:nvSpPr>
          <p:spPr bwMode="auto">
            <a:xfrm flipV="1">
              <a:off x="4873"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8" name="Line 59"/>
            <p:cNvSpPr>
              <a:spLocks noChangeShapeType="1"/>
            </p:cNvSpPr>
            <p:nvPr/>
          </p:nvSpPr>
          <p:spPr bwMode="auto">
            <a:xfrm flipV="1">
              <a:off x="5404" y="3745"/>
              <a:ext cx="1" cy="2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9" name="Freeform 60"/>
            <p:cNvSpPr>
              <a:spLocks/>
            </p:cNvSpPr>
            <p:nvPr/>
          </p:nvSpPr>
          <p:spPr bwMode="auto">
            <a:xfrm>
              <a:off x="1233" y="3382"/>
              <a:ext cx="41" cy="39"/>
            </a:xfrm>
            <a:custGeom>
              <a:avLst/>
              <a:gdLst>
                <a:gd name="T0" fmla="*/ 21 w 41"/>
                <a:gd name="T1" fmla="*/ 0 h 39"/>
                <a:gd name="T2" fmla="*/ 41 w 41"/>
                <a:gd name="T3" fmla="*/ 20 h 39"/>
                <a:gd name="T4" fmla="*/ 21 w 41"/>
                <a:gd name="T5" fmla="*/ 39 h 39"/>
                <a:gd name="T6" fmla="*/ 0 w 41"/>
                <a:gd name="T7" fmla="*/ 20 h 39"/>
                <a:gd name="T8" fmla="*/ 21 w 41"/>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9">
                  <a:moveTo>
                    <a:pt x="21" y="0"/>
                  </a:moveTo>
                  <a:lnTo>
                    <a:pt x="41" y="20"/>
                  </a:lnTo>
                  <a:lnTo>
                    <a:pt x="21" y="39"/>
                  </a:lnTo>
                  <a:lnTo>
                    <a:pt x="0" y="20"/>
                  </a:lnTo>
                  <a:lnTo>
                    <a:pt x="21" y="0"/>
                  </a:lnTo>
                  <a:close/>
                </a:path>
              </a:pathLst>
            </a:custGeom>
            <a:solidFill>
              <a:srgbClr val="000080"/>
            </a:solidFill>
            <a:ln w="9525">
              <a:solidFill>
                <a:schemeClr val="tx1"/>
              </a:solidFill>
              <a:prstDash val="solid"/>
              <a:round/>
              <a:headEnd/>
              <a:tailEnd/>
            </a:ln>
          </p:spPr>
          <p:txBody>
            <a:bodyPr/>
            <a:lstStyle/>
            <a:p>
              <a:endParaRPr lang="en-US"/>
            </a:p>
          </p:txBody>
        </p:sp>
        <p:sp>
          <p:nvSpPr>
            <p:cNvPr id="94270" name="Freeform 61"/>
            <p:cNvSpPr>
              <a:spLocks/>
            </p:cNvSpPr>
            <p:nvPr/>
          </p:nvSpPr>
          <p:spPr bwMode="auto">
            <a:xfrm>
              <a:off x="1606" y="3176"/>
              <a:ext cx="41" cy="40"/>
            </a:xfrm>
            <a:custGeom>
              <a:avLst/>
              <a:gdLst>
                <a:gd name="T0" fmla="*/ 20 w 41"/>
                <a:gd name="T1" fmla="*/ 0 h 40"/>
                <a:gd name="T2" fmla="*/ 41 w 41"/>
                <a:gd name="T3" fmla="*/ 20 h 40"/>
                <a:gd name="T4" fmla="*/ 20 w 41"/>
                <a:gd name="T5" fmla="*/ 40 h 40"/>
                <a:gd name="T6" fmla="*/ 0 w 41"/>
                <a:gd name="T7" fmla="*/ 20 h 40"/>
                <a:gd name="T8" fmla="*/ 20 w 4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20" y="0"/>
                  </a:moveTo>
                  <a:lnTo>
                    <a:pt x="41" y="20"/>
                  </a:lnTo>
                  <a:lnTo>
                    <a:pt x="20" y="40"/>
                  </a:lnTo>
                  <a:lnTo>
                    <a:pt x="0" y="20"/>
                  </a:lnTo>
                  <a:lnTo>
                    <a:pt x="20" y="0"/>
                  </a:lnTo>
                  <a:close/>
                </a:path>
              </a:pathLst>
            </a:custGeom>
            <a:solidFill>
              <a:srgbClr val="000080"/>
            </a:solidFill>
            <a:ln w="9525">
              <a:solidFill>
                <a:schemeClr val="tx1"/>
              </a:solidFill>
              <a:prstDash val="solid"/>
              <a:round/>
              <a:headEnd/>
              <a:tailEnd/>
            </a:ln>
          </p:spPr>
          <p:txBody>
            <a:bodyPr/>
            <a:lstStyle/>
            <a:p>
              <a:endParaRPr lang="en-US"/>
            </a:p>
          </p:txBody>
        </p:sp>
        <p:sp>
          <p:nvSpPr>
            <p:cNvPr id="94271" name="Freeform 62"/>
            <p:cNvSpPr>
              <a:spLocks/>
            </p:cNvSpPr>
            <p:nvPr/>
          </p:nvSpPr>
          <p:spPr bwMode="auto">
            <a:xfrm>
              <a:off x="1870" y="3038"/>
              <a:ext cx="41" cy="39"/>
            </a:xfrm>
            <a:custGeom>
              <a:avLst/>
              <a:gdLst>
                <a:gd name="T0" fmla="*/ 21 w 41"/>
                <a:gd name="T1" fmla="*/ 0 h 39"/>
                <a:gd name="T2" fmla="*/ 41 w 41"/>
                <a:gd name="T3" fmla="*/ 20 h 39"/>
                <a:gd name="T4" fmla="*/ 21 w 41"/>
                <a:gd name="T5" fmla="*/ 39 h 39"/>
                <a:gd name="T6" fmla="*/ 0 w 41"/>
                <a:gd name="T7" fmla="*/ 20 h 39"/>
                <a:gd name="T8" fmla="*/ 21 w 41"/>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9">
                  <a:moveTo>
                    <a:pt x="21" y="0"/>
                  </a:moveTo>
                  <a:lnTo>
                    <a:pt x="41" y="20"/>
                  </a:lnTo>
                  <a:lnTo>
                    <a:pt x="21" y="39"/>
                  </a:lnTo>
                  <a:lnTo>
                    <a:pt x="0" y="20"/>
                  </a:lnTo>
                  <a:lnTo>
                    <a:pt x="21" y="0"/>
                  </a:lnTo>
                  <a:close/>
                </a:path>
              </a:pathLst>
            </a:custGeom>
            <a:solidFill>
              <a:srgbClr val="000080"/>
            </a:solidFill>
            <a:ln w="9525">
              <a:solidFill>
                <a:schemeClr val="tx1"/>
              </a:solidFill>
              <a:prstDash val="solid"/>
              <a:round/>
              <a:headEnd/>
              <a:tailEnd/>
            </a:ln>
          </p:spPr>
          <p:txBody>
            <a:bodyPr/>
            <a:lstStyle/>
            <a:p>
              <a:endParaRPr lang="en-US"/>
            </a:p>
          </p:txBody>
        </p:sp>
        <p:sp>
          <p:nvSpPr>
            <p:cNvPr id="94272" name="Freeform 63"/>
            <p:cNvSpPr>
              <a:spLocks/>
            </p:cNvSpPr>
            <p:nvPr/>
          </p:nvSpPr>
          <p:spPr bwMode="auto">
            <a:xfrm>
              <a:off x="2190" y="2866"/>
              <a:ext cx="41" cy="39"/>
            </a:xfrm>
            <a:custGeom>
              <a:avLst/>
              <a:gdLst>
                <a:gd name="T0" fmla="*/ 21 w 41"/>
                <a:gd name="T1" fmla="*/ 0 h 39"/>
                <a:gd name="T2" fmla="*/ 41 w 41"/>
                <a:gd name="T3" fmla="*/ 20 h 39"/>
                <a:gd name="T4" fmla="*/ 21 w 41"/>
                <a:gd name="T5" fmla="*/ 39 h 39"/>
                <a:gd name="T6" fmla="*/ 0 w 41"/>
                <a:gd name="T7" fmla="*/ 20 h 39"/>
                <a:gd name="T8" fmla="*/ 21 w 41"/>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9">
                  <a:moveTo>
                    <a:pt x="21" y="0"/>
                  </a:moveTo>
                  <a:lnTo>
                    <a:pt x="41" y="20"/>
                  </a:lnTo>
                  <a:lnTo>
                    <a:pt x="21" y="39"/>
                  </a:lnTo>
                  <a:lnTo>
                    <a:pt x="0" y="20"/>
                  </a:lnTo>
                  <a:lnTo>
                    <a:pt x="21" y="0"/>
                  </a:lnTo>
                  <a:close/>
                </a:path>
              </a:pathLst>
            </a:custGeom>
            <a:solidFill>
              <a:srgbClr val="000080"/>
            </a:solidFill>
            <a:ln w="9525">
              <a:solidFill>
                <a:schemeClr val="tx1"/>
              </a:solidFill>
              <a:prstDash val="solid"/>
              <a:round/>
              <a:headEnd/>
              <a:tailEnd/>
            </a:ln>
          </p:spPr>
          <p:txBody>
            <a:bodyPr/>
            <a:lstStyle/>
            <a:p>
              <a:endParaRPr lang="en-US"/>
            </a:p>
          </p:txBody>
        </p:sp>
        <p:sp>
          <p:nvSpPr>
            <p:cNvPr id="94273" name="Freeform 64"/>
            <p:cNvSpPr>
              <a:spLocks/>
            </p:cNvSpPr>
            <p:nvPr/>
          </p:nvSpPr>
          <p:spPr bwMode="auto">
            <a:xfrm>
              <a:off x="3761" y="2003"/>
              <a:ext cx="41" cy="40"/>
            </a:xfrm>
            <a:custGeom>
              <a:avLst/>
              <a:gdLst>
                <a:gd name="T0" fmla="*/ 20 w 41"/>
                <a:gd name="T1" fmla="*/ 0 h 40"/>
                <a:gd name="T2" fmla="*/ 41 w 41"/>
                <a:gd name="T3" fmla="*/ 20 h 40"/>
                <a:gd name="T4" fmla="*/ 20 w 41"/>
                <a:gd name="T5" fmla="*/ 40 h 40"/>
                <a:gd name="T6" fmla="*/ 0 w 41"/>
                <a:gd name="T7" fmla="*/ 20 h 40"/>
                <a:gd name="T8" fmla="*/ 20 w 4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0">
                  <a:moveTo>
                    <a:pt x="20" y="0"/>
                  </a:moveTo>
                  <a:lnTo>
                    <a:pt x="41" y="20"/>
                  </a:lnTo>
                  <a:lnTo>
                    <a:pt x="20" y="40"/>
                  </a:lnTo>
                  <a:lnTo>
                    <a:pt x="0" y="20"/>
                  </a:lnTo>
                  <a:lnTo>
                    <a:pt x="20" y="0"/>
                  </a:lnTo>
                  <a:close/>
                </a:path>
              </a:pathLst>
            </a:custGeom>
            <a:solidFill>
              <a:srgbClr val="000080"/>
            </a:solidFill>
            <a:ln w="9525">
              <a:solidFill>
                <a:schemeClr val="tx1"/>
              </a:solidFill>
              <a:prstDash val="solid"/>
              <a:round/>
              <a:headEnd/>
              <a:tailEnd/>
            </a:ln>
          </p:spPr>
          <p:txBody>
            <a:bodyPr/>
            <a:lstStyle/>
            <a:p>
              <a:endParaRPr lang="en-US"/>
            </a:p>
          </p:txBody>
        </p:sp>
        <p:sp>
          <p:nvSpPr>
            <p:cNvPr id="94274" name="Freeform 65"/>
            <p:cNvSpPr>
              <a:spLocks/>
            </p:cNvSpPr>
            <p:nvPr/>
          </p:nvSpPr>
          <p:spPr bwMode="auto">
            <a:xfrm>
              <a:off x="5357" y="1144"/>
              <a:ext cx="42" cy="39"/>
            </a:xfrm>
            <a:custGeom>
              <a:avLst/>
              <a:gdLst>
                <a:gd name="T0" fmla="*/ 21 w 42"/>
                <a:gd name="T1" fmla="*/ 0 h 39"/>
                <a:gd name="T2" fmla="*/ 42 w 42"/>
                <a:gd name="T3" fmla="*/ 20 h 39"/>
                <a:gd name="T4" fmla="*/ 21 w 42"/>
                <a:gd name="T5" fmla="*/ 39 h 39"/>
                <a:gd name="T6" fmla="*/ 0 w 42"/>
                <a:gd name="T7" fmla="*/ 20 h 39"/>
                <a:gd name="T8" fmla="*/ 21 w 42"/>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9">
                  <a:moveTo>
                    <a:pt x="21" y="0"/>
                  </a:moveTo>
                  <a:lnTo>
                    <a:pt x="42" y="20"/>
                  </a:lnTo>
                  <a:lnTo>
                    <a:pt x="21" y="39"/>
                  </a:lnTo>
                  <a:lnTo>
                    <a:pt x="0" y="20"/>
                  </a:lnTo>
                  <a:lnTo>
                    <a:pt x="21" y="0"/>
                  </a:lnTo>
                  <a:close/>
                </a:path>
              </a:pathLst>
            </a:custGeom>
            <a:solidFill>
              <a:srgbClr val="000080"/>
            </a:solidFill>
            <a:ln w="9525">
              <a:solidFill>
                <a:schemeClr val="tx1"/>
              </a:solidFill>
              <a:prstDash val="solid"/>
              <a:round/>
              <a:headEnd/>
              <a:tailEnd/>
            </a:ln>
          </p:spPr>
          <p:txBody>
            <a:bodyPr/>
            <a:lstStyle/>
            <a:p>
              <a:endParaRPr lang="en-US"/>
            </a:p>
          </p:txBody>
        </p:sp>
        <p:sp>
          <p:nvSpPr>
            <p:cNvPr id="94275" name="Line 66"/>
            <p:cNvSpPr>
              <a:spLocks noChangeShapeType="1"/>
            </p:cNvSpPr>
            <p:nvPr/>
          </p:nvSpPr>
          <p:spPr bwMode="auto">
            <a:xfrm flipV="1">
              <a:off x="1254" y="1164"/>
              <a:ext cx="4124" cy="22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6" name="Rectangle 67"/>
            <p:cNvSpPr>
              <a:spLocks noChangeArrowheads="1"/>
            </p:cNvSpPr>
            <p:nvPr/>
          </p:nvSpPr>
          <p:spPr bwMode="auto">
            <a:xfrm>
              <a:off x="2114" y="591"/>
              <a:ext cx="15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600" b="1">
                  <a:latin typeface="Arial" panose="020B0604020202020204" pitchFamily="34" charset="0"/>
                </a:rPr>
                <a:t>Volume vs. Mass of Brass</a:t>
              </a:r>
              <a:endParaRPr lang="en-US" altLang="en-US" sz="2400"/>
            </a:p>
          </p:txBody>
        </p:sp>
        <p:sp>
          <p:nvSpPr>
            <p:cNvPr id="94277" name="Rectangle 68"/>
            <p:cNvSpPr>
              <a:spLocks noChangeArrowheads="1"/>
            </p:cNvSpPr>
            <p:nvPr/>
          </p:nvSpPr>
          <p:spPr bwMode="auto">
            <a:xfrm>
              <a:off x="4169" y="642"/>
              <a:ext cx="7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2400">
                  <a:latin typeface="Arial" panose="020B0604020202020204" pitchFamily="34" charset="0"/>
                </a:rPr>
                <a:t>y = 8.38x</a:t>
              </a:r>
              <a:endParaRPr lang="en-US" altLang="en-US" sz="2400"/>
            </a:p>
          </p:txBody>
        </p:sp>
        <p:sp>
          <p:nvSpPr>
            <p:cNvPr id="94278" name="Rectangle 69"/>
            <p:cNvSpPr>
              <a:spLocks noChangeArrowheads="1"/>
            </p:cNvSpPr>
            <p:nvPr/>
          </p:nvSpPr>
          <p:spPr bwMode="auto">
            <a:xfrm>
              <a:off x="511" y="3700"/>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0</a:t>
              </a:r>
              <a:endParaRPr lang="en-US" altLang="en-US" sz="2400"/>
            </a:p>
          </p:txBody>
        </p:sp>
        <p:sp>
          <p:nvSpPr>
            <p:cNvPr id="94279" name="Rectangle 70"/>
            <p:cNvSpPr>
              <a:spLocks noChangeArrowheads="1"/>
            </p:cNvSpPr>
            <p:nvPr/>
          </p:nvSpPr>
          <p:spPr bwMode="auto">
            <a:xfrm>
              <a:off x="467" y="335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20</a:t>
              </a:r>
              <a:endParaRPr lang="en-US" altLang="en-US" sz="2400"/>
            </a:p>
          </p:txBody>
        </p:sp>
        <p:sp>
          <p:nvSpPr>
            <p:cNvPr id="94280" name="Rectangle 71"/>
            <p:cNvSpPr>
              <a:spLocks noChangeArrowheads="1"/>
            </p:cNvSpPr>
            <p:nvPr/>
          </p:nvSpPr>
          <p:spPr bwMode="auto">
            <a:xfrm>
              <a:off x="467" y="3013"/>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40</a:t>
              </a:r>
              <a:endParaRPr lang="en-US" altLang="en-US" sz="2400"/>
            </a:p>
          </p:txBody>
        </p:sp>
        <p:sp>
          <p:nvSpPr>
            <p:cNvPr id="94281" name="Rectangle 72"/>
            <p:cNvSpPr>
              <a:spLocks noChangeArrowheads="1"/>
            </p:cNvSpPr>
            <p:nvPr/>
          </p:nvSpPr>
          <p:spPr bwMode="auto">
            <a:xfrm>
              <a:off x="467" y="2669"/>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60</a:t>
              </a:r>
              <a:endParaRPr lang="en-US" altLang="en-US" sz="2400"/>
            </a:p>
          </p:txBody>
        </p:sp>
        <p:sp>
          <p:nvSpPr>
            <p:cNvPr id="94282" name="Rectangle 73"/>
            <p:cNvSpPr>
              <a:spLocks noChangeArrowheads="1"/>
            </p:cNvSpPr>
            <p:nvPr/>
          </p:nvSpPr>
          <p:spPr bwMode="auto">
            <a:xfrm>
              <a:off x="467" y="2325"/>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80</a:t>
              </a:r>
              <a:endParaRPr lang="en-US" altLang="en-US" sz="2400"/>
            </a:p>
          </p:txBody>
        </p:sp>
        <p:sp>
          <p:nvSpPr>
            <p:cNvPr id="94283" name="Rectangle 74"/>
            <p:cNvSpPr>
              <a:spLocks noChangeArrowheads="1"/>
            </p:cNvSpPr>
            <p:nvPr/>
          </p:nvSpPr>
          <p:spPr bwMode="auto">
            <a:xfrm>
              <a:off x="423" y="197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100</a:t>
              </a:r>
              <a:endParaRPr lang="en-US" altLang="en-US" sz="2400"/>
            </a:p>
          </p:txBody>
        </p:sp>
        <p:sp>
          <p:nvSpPr>
            <p:cNvPr id="94284" name="Rectangle 75"/>
            <p:cNvSpPr>
              <a:spLocks noChangeArrowheads="1"/>
            </p:cNvSpPr>
            <p:nvPr/>
          </p:nvSpPr>
          <p:spPr bwMode="auto">
            <a:xfrm>
              <a:off x="423" y="163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120</a:t>
              </a:r>
              <a:endParaRPr lang="en-US" altLang="en-US" sz="2400"/>
            </a:p>
          </p:txBody>
        </p:sp>
        <p:sp>
          <p:nvSpPr>
            <p:cNvPr id="94285" name="Rectangle 76"/>
            <p:cNvSpPr>
              <a:spLocks noChangeArrowheads="1"/>
            </p:cNvSpPr>
            <p:nvPr/>
          </p:nvSpPr>
          <p:spPr bwMode="auto">
            <a:xfrm>
              <a:off x="423" y="129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140</a:t>
              </a:r>
              <a:endParaRPr lang="en-US" altLang="en-US" sz="2400"/>
            </a:p>
          </p:txBody>
        </p:sp>
        <p:sp>
          <p:nvSpPr>
            <p:cNvPr id="94286" name="Rectangle 77"/>
            <p:cNvSpPr>
              <a:spLocks noChangeArrowheads="1"/>
            </p:cNvSpPr>
            <p:nvPr/>
          </p:nvSpPr>
          <p:spPr bwMode="auto">
            <a:xfrm>
              <a:off x="423" y="94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160</a:t>
              </a:r>
              <a:endParaRPr lang="en-US" altLang="en-US" sz="2400"/>
            </a:p>
          </p:txBody>
        </p:sp>
        <p:sp>
          <p:nvSpPr>
            <p:cNvPr id="94287" name="Rectangle 78"/>
            <p:cNvSpPr>
              <a:spLocks noChangeArrowheads="1"/>
            </p:cNvSpPr>
            <p:nvPr/>
          </p:nvSpPr>
          <p:spPr bwMode="auto">
            <a:xfrm>
              <a:off x="558" y="3810"/>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0.0</a:t>
              </a:r>
              <a:endParaRPr lang="en-US" altLang="en-US" sz="2400"/>
            </a:p>
          </p:txBody>
        </p:sp>
        <p:sp>
          <p:nvSpPr>
            <p:cNvPr id="94288" name="Rectangle 79"/>
            <p:cNvSpPr>
              <a:spLocks noChangeArrowheads="1"/>
            </p:cNvSpPr>
            <p:nvPr/>
          </p:nvSpPr>
          <p:spPr bwMode="auto">
            <a:xfrm>
              <a:off x="1089" y="3810"/>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2.0</a:t>
              </a:r>
              <a:endParaRPr lang="en-US" altLang="en-US" sz="2400"/>
            </a:p>
          </p:txBody>
        </p:sp>
        <p:sp>
          <p:nvSpPr>
            <p:cNvPr id="94289" name="Rectangle 80"/>
            <p:cNvSpPr>
              <a:spLocks noChangeArrowheads="1"/>
            </p:cNvSpPr>
            <p:nvPr/>
          </p:nvSpPr>
          <p:spPr bwMode="auto">
            <a:xfrm>
              <a:off x="1623" y="3810"/>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4.0</a:t>
              </a:r>
              <a:endParaRPr lang="en-US" altLang="en-US" sz="2400"/>
            </a:p>
          </p:txBody>
        </p:sp>
        <p:sp>
          <p:nvSpPr>
            <p:cNvPr id="94290" name="Rectangle 81"/>
            <p:cNvSpPr>
              <a:spLocks noChangeArrowheads="1"/>
            </p:cNvSpPr>
            <p:nvPr/>
          </p:nvSpPr>
          <p:spPr bwMode="auto">
            <a:xfrm>
              <a:off x="2155" y="3810"/>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6.0</a:t>
              </a:r>
              <a:endParaRPr lang="en-US" altLang="en-US" sz="2400"/>
            </a:p>
          </p:txBody>
        </p:sp>
        <p:sp>
          <p:nvSpPr>
            <p:cNvPr id="94291" name="Rectangle 82"/>
            <p:cNvSpPr>
              <a:spLocks noChangeArrowheads="1"/>
            </p:cNvSpPr>
            <p:nvPr/>
          </p:nvSpPr>
          <p:spPr bwMode="auto">
            <a:xfrm>
              <a:off x="2686" y="3810"/>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8.0</a:t>
              </a:r>
              <a:endParaRPr lang="en-US" altLang="en-US" sz="2400"/>
            </a:p>
          </p:txBody>
        </p:sp>
        <p:sp>
          <p:nvSpPr>
            <p:cNvPr id="94292" name="Rectangle 83"/>
            <p:cNvSpPr>
              <a:spLocks noChangeArrowheads="1"/>
            </p:cNvSpPr>
            <p:nvPr/>
          </p:nvSpPr>
          <p:spPr bwMode="auto">
            <a:xfrm>
              <a:off x="3200" y="3810"/>
              <a:ext cx="1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10.0</a:t>
              </a:r>
              <a:endParaRPr lang="en-US" altLang="en-US" sz="2400"/>
            </a:p>
          </p:txBody>
        </p:sp>
        <p:sp>
          <p:nvSpPr>
            <p:cNvPr id="94293" name="Rectangle 84"/>
            <p:cNvSpPr>
              <a:spLocks noChangeArrowheads="1"/>
            </p:cNvSpPr>
            <p:nvPr/>
          </p:nvSpPr>
          <p:spPr bwMode="auto">
            <a:xfrm>
              <a:off x="3731" y="3810"/>
              <a:ext cx="1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12.0</a:t>
              </a:r>
              <a:endParaRPr lang="en-US" altLang="en-US" sz="2400"/>
            </a:p>
          </p:txBody>
        </p:sp>
        <p:sp>
          <p:nvSpPr>
            <p:cNvPr id="94294" name="Rectangle 85"/>
            <p:cNvSpPr>
              <a:spLocks noChangeArrowheads="1"/>
            </p:cNvSpPr>
            <p:nvPr/>
          </p:nvSpPr>
          <p:spPr bwMode="auto">
            <a:xfrm>
              <a:off x="4262" y="3810"/>
              <a:ext cx="1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14.0</a:t>
              </a:r>
              <a:endParaRPr lang="en-US" altLang="en-US" sz="2400"/>
            </a:p>
          </p:txBody>
        </p:sp>
        <p:sp>
          <p:nvSpPr>
            <p:cNvPr id="94295" name="Rectangle 86"/>
            <p:cNvSpPr>
              <a:spLocks noChangeArrowheads="1"/>
            </p:cNvSpPr>
            <p:nvPr/>
          </p:nvSpPr>
          <p:spPr bwMode="auto">
            <a:xfrm>
              <a:off x="4797" y="3810"/>
              <a:ext cx="1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16.0</a:t>
              </a:r>
              <a:endParaRPr lang="en-US" altLang="en-US" sz="2400"/>
            </a:p>
          </p:txBody>
        </p:sp>
        <p:sp>
          <p:nvSpPr>
            <p:cNvPr id="94296" name="Rectangle 87"/>
            <p:cNvSpPr>
              <a:spLocks noChangeArrowheads="1"/>
            </p:cNvSpPr>
            <p:nvPr/>
          </p:nvSpPr>
          <p:spPr bwMode="auto">
            <a:xfrm>
              <a:off x="5328" y="3810"/>
              <a:ext cx="1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000">
                  <a:latin typeface="Arial" panose="020B0604020202020204" pitchFamily="34" charset="0"/>
                </a:rPr>
                <a:t>18.0</a:t>
              </a:r>
              <a:endParaRPr lang="en-US" altLang="en-US" sz="2400"/>
            </a:p>
          </p:txBody>
        </p:sp>
        <p:sp>
          <p:nvSpPr>
            <p:cNvPr id="94297" name="Rectangle 88"/>
            <p:cNvSpPr>
              <a:spLocks noChangeArrowheads="1"/>
            </p:cNvSpPr>
            <p:nvPr/>
          </p:nvSpPr>
          <p:spPr bwMode="auto">
            <a:xfrm>
              <a:off x="2622" y="3951"/>
              <a:ext cx="76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600" b="1">
                  <a:latin typeface="Arial" panose="020B0604020202020204" pitchFamily="34" charset="0"/>
                </a:rPr>
                <a:t>Volume, cm</a:t>
              </a:r>
              <a:r>
                <a:rPr lang="en-US" altLang="en-US" sz="1600" b="1" baseline="30000">
                  <a:latin typeface="Arial" panose="020B0604020202020204" pitchFamily="34" charset="0"/>
                </a:rPr>
                <a:t>3</a:t>
              </a:r>
              <a:endParaRPr lang="en-US" altLang="en-US" sz="2400" baseline="30000"/>
            </a:p>
          </p:txBody>
        </p:sp>
        <p:sp>
          <p:nvSpPr>
            <p:cNvPr id="94298" name="Rectangle 89"/>
            <p:cNvSpPr>
              <a:spLocks noChangeArrowheads="1"/>
            </p:cNvSpPr>
            <p:nvPr/>
          </p:nvSpPr>
          <p:spPr bwMode="auto">
            <a:xfrm rot="-5400000">
              <a:off x="67" y="2284"/>
              <a:ext cx="4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sz="1600" b="1">
                  <a:latin typeface="Arial" panose="020B0604020202020204" pitchFamily="34" charset="0"/>
                </a:rPr>
                <a:t>Mass, g</a:t>
              </a:r>
              <a:endParaRPr lang="en-US" altLang="en-US" sz="2400"/>
            </a:p>
          </p:txBody>
        </p:sp>
      </p:gr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C719E81-9AA9-409C-8A2B-A2CB879024FB}" type="slidenum">
              <a:rPr lang="en-US" altLang="en-US" sz="1400" smtClean="0"/>
              <a:pPr>
                <a:spcBef>
                  <a:spcPct val="0"/>
                </a:spcBef>
                <a:buSzTx/>
                <a:buFontTx/>
                <a:buNone/>
              </a:pPr>
              <a:t>62</a:t>
            </a:fld>
            <a:endParaRPr lang="en-US" altLang="en-US" sz="1400" smtClean="0"/>
          </a:p>
        </p:txBody>
      </p:sp>
      <p:sp>
        <p:nvSpPr>
          <p:cNvPr id="96259" name="Text Box 2"/>
          <p:cNvSpPr txBox="1">
            <a:spLocks noChangeArrowheads="1"/>
          </p:cNvSpPr>
          <p:nvPr/>
        </p:nvSpPr>
        <p:spPr bwMode="auto">
          <a:xfrm>
            <a:off x="76200" y="107950"/>
            <a:ext cx="8763000" cy="656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ctr">
              <a:spcBef>
                <a:spcPct val="0"/>
              </a:spcBef>
              <a:buFontTx/>
              <a:buNone/>
            </a:pPr>
            <a:r>
              <a:rPr lang="en-US" altLang="en-US" sz="3200" b="1" u="sng"/>
              <a:t>DENSITY DETERMINATION</a:t>
            </a:r>
            <a:endParaRPr lang="en-US" altLang="en-US" sz="2400" b="1" u="sng"/>
          </a:p>
          <a:p>
            <a:pPr>
              <a:spcBef>
                <a:spcPct val="0"/>
              </a:spcBef>
              <a:buSzTx/>
              <a:buFontTx/>
              <a:buNone/>
            </a:pPr>
            <a:endParaRPr lang="en-US" altLang="en-US" sz="2400"/>
          </a:p>
          <a:p>
            <a:pPr>
              <a:spcBef>
                <a:spcPct val="0"/>
              </a:spcBef>
              <a:buSzTx/>
              <a:buFontTx/>
              <a:buNone/>
            </a:pPr>
            <a:r>
              <a:rPr lang="en-US" altLang="en-US" sz="2400" b="1">
                <a:solidFill>
                  <a:srgbClr val="CC0099"/>
                </a:solidFill>
              </a:rPr>
              <a:t>1. Mercury is the only metal that is a liquid at 25 </a:t>
            </a:r>
            <a:r>
              <a:rPr lang="en-US" altLang="en-US" sz="2400" b="1">
                <a:solidFill>
                  <a:srgbClr val="CC0099"/>
                </a:solidFill>
                <a:sym typeface="Symbol" panose="05050102010706020507" pitchFamily="18" charset="2"/>
              </a:rPr>
              <a:t></a:t>
            </a:r>
            <a:r>
              <a:rPr lang="en-US" altLang="en-US" sz="2400" b="1">
                <a:solidFill>
                  <a:srgbClr val="CC0099"/>
                </a:solidFill>
              </a:rPr>
              <a:t>C.  Given that 1.667 mL of mercury has a mass of 22.60 g at 25 </a:t>
            </a:r>
            <a:r>
              <a:rPr lang="en-US" altLang="en-US" sz="2400" b="1">
                <a:solidFill>
                  <a:srgbClr val="CC0099"/>
                </a:solidFill>
                <a:sym typeface="Symbol" panose="05050102010706020507" pitchFamily="18" charset="2"/>
              </a:rPr>
              <a:t></a:t>
            </a:r>
            <a:r>
              <a:rPr lang="en-US" altLang="en-US" sz="2400" b="1">
                <a:solidFill>
                  <a:srgbClr val="CC0099"/>
                </a:solidFill>
              </a:rPr>
              <a:t>C, calculate its density.</a:t>
            </a:r>
            <a:endParaRPr lang="en-US" altLang="en-US" sz="2400" b="1"/>
          </a:p>
          <a:p>
            <a:pPr>
              <a:lnSpc>
                <a:spcPct val="70000"/>
              </a:lnSpc>
              <a:spcBef>
                <a:spcPct val="0"/>
              </a:spcBef>
              <a:buSzTx/>
              <a:buFontTx/>
              <a:buNone/>
            </a:pPr>
            <a:endParaRPr lang="en-US" altLang="en-US" sz="2400" b="1">
              <a:solidFill>
                <a:srgbClr val="008000"/>
              </a:solidFill>
            </a:endParaRPr>
          </a:p>
          <a:p>
            <a:pPr>
              <a:spcBef>
                <a:spcPct val="0"/>
              </a:spcBef>
              <a:buSzTx/>
              <a:buFontTx/>
              <a:buNone/>
            </a:pPr>
            <a:r>
              <a:rPr lang="en-US" altLang="en-US" sz="2400" b="1">
                <a:solidFill>
                  <a:srgbClr val="008000"/>
                </a:solidFill>
              </a:rPr>
              <a:t>2. Iridium is a metal with the greatest density, 22.65 g/cm</a:t>
            </a:r>
            <a:r>
              <a:rPr lang="en-US" altLang="en-US" sz="2400" b="1" baseline="30000">
                <a:solidFill>
                  <a:srgbClr val="008000"/>
                </a:solidFill>
              </a:rPr>
              <a:t>3</a:t>
            </a:r>
            <a:r>
              <a:rPr lang="en-US" altLang="en-US" sz="2400" b="1">
                <a:solidFill>
                  <a:srgbClr val="008000"/>
                </a:solidFill>
              </a:rPr>
              <a:t>.  What is the volume of 192.2 g of Iridium?</a:t>
            </a:r>
            <a:endParaRPr lang="en-US" altLang="en-US" sz="2400" b="1"/>
          </a:p>
          <a:p>
            <a:pPr>
              <a:lnSpc>
                <a:spcPct val="70000"/>
              </a:lnSpc>
              <a:spcBef>
                <a:spcPct val="0"/>
              </a:spcBef>
              <a:buSzTx/>
              <a:buFontTx/>
              <a:buNone/>
            </a:pPr>
            <a:endParaRPr lang="en-US" altLang="en-US" sz="2400" b="1">
              <a:solidFill>
                <a:schemeClr val="accent2"/>
              </a:solidFill>
            </a:endParaRPr>
          </a:p>
          <a:p>
            <a:pPr>
              <a:spcBef>
                <a:spcPct val="0"/>
              </a:spcBef>
              <a:buSzTx/>
              <a:buFontTx/>
              <a:buNone/>
            </a:pPr>
            <a:r>
              <a:rPr lang="en-US" altLang="en-US" sz="2400" b="1">
                <a:solidFill>
                  <a:schemeClr val="accent2"/>
                </a:solidFill>
              </a:rPr>
              <a:t>3. What volume of acetone has the same mass as 10.0 mL of mercury?  Take the densities of acetone and mercury to be 0.792 g/cm</a:t>
            </a:r>
            <a:r>
              <a:rPr lang="en-US" altLang="en-US" sz="2400" b="1" baseline="30000">
                <a:solidFill>
                  <a:schemeClr val="accent2"/>
                </a:solidFill>
              </a:rPr>
              <a:t>3</a:t>
            </a:r>
            <a:r>
              <a:rPr lang="en-US" altLang="en-US" sz="2400" b="1">
                <a:solidFill>
                  <a:schemeClr val="accent2"/>
                </a:solidFill>
              </a:rPr>
              <a:t> and 13.56 g/cm</a:t>
            </a:r>
            <a:r>
              <a:rPr lang="en-US" altLang="en-US" sz="2400" b="1" baseline="30000">
                <a:solidFill>
                  <a:schemeClr val="accent2"/>
                </a:solidFill>
              </a:rPr>
              <a:t>3</a:t>
            </a:r>
            <a:r>
              <a:rPr lang="en-US" altLang="en-US" sz="2400" b="1">
                <a:solidFill>
                  <a:schemeClr val="accent2"/>
                </a:solidFill>
              </a:rPr>
              <a:t>, respectively.</a:t>
            </a:r>
          </a:p>
          <a:p>
            <a:pPr>
              <a:spcBef>
                <a:spcPct val="0"/>
              </a:spcBef>
              <a:buSzTx/>
              <a:buFontTx/>
              <a:buNone/>
            </a:pPr>
            <a:endParaRPr lang="en-US" altLang="en-US" sz="2400" b="1">
              <a:solidFill>
                <a:schemeClr val="accent2"/>
              </a:solidFill>
            </a:endParaRPr>
          </a:p>
          <a:p>
            <a:pPr>
              <a:spcBef>
                <a:spcPct val="0"/>
              </a:spcBef>
              <a:buSzTx/>
              <a:buFontTx/>
              <a:buNone/>
            </a:pPr>
            <a:r>
              <a:rPr lang="en-US" altLang="en-US" sz="2400" b="1">
                <a:solidFill>
                  <a:srgbClr val="660066"/>
                </a:solidFill>
              </a:rPr>
              <a:t>4.  Hematite (iron ore) weighing 70.7 g was placed in a flask whose volume was 53.2 mL.  The flask was then carefully filled with water and weighed.  Hematite and water combined weighed 109.3 g.  The density of water is 0.997 g/cm</a:t>
            </a:r>
            <a:r>
              <a:rPr lang="en-US" altLang="en-US" sz="2400" b="1" baseline="30000">
                <a:solidFill>
                  <a:srgbClr val="660066"/>
                </a:solidFill>
              </a:rPr>
              <a:t>3</a:t>
            </a:r>
            <a:r>
              <a:rPr lang="en-US" altLang="en-US" sz="2400" b="1">
                <a:solidFill>
                  <a:srgbClr val="660066"/>
                </a:solidFill>
              </a:rPr>
              <a:t>.  What is the density of hematite?</a:t>
            </a:r>
            <a:endParaRPr lang="en-US" altLang="en-US" sz="20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a:extLst>
              <a:ext uri="{FF2B5EF4-FFF2-40B4-BE49-F238E27FC236}">
                <a16:creationId xmlns:a16="http://schemas.microsoft.com/office/drawing/2014/main" xmlns="" id="{0AFCC36B-1B3E-4DF8-971F-CC2AFA2FAF29}"/>
              </a:ext>
            </a:extLst>
          </p:cNvPr>
          <p:cNvSpPr>
            <a:spLocks noGrp="1" noChangeArrowheads="1"/>
          </p:cNvSpPr>
          <p:nvPr>
            <p:ph type="title"/>
          </p:nvPr>
        </p:nvSpPr>
        <p:spPr>
          <a:xfrm>
            <a:off x="0" y="0"/>
            <a:ext cx="9144000" cy="609600"/>
          </a:xfrm>
        </p:spPr>
        <p:txBody>
          <a:bodyPr/>
          <a:lstStyle/>
          <a:p>
            <a:pPr eaLnBrk="1" hangingPunct="1">
              <a:defRPr/>
            </a:pPr>
            <a:r>
              <a:rPr lang="en-US" sz="2800" b="1" dirty="0">
                <a:solidFill>
                  <a:srgbClr val="0000CC"/>
                </a:solidFill>
                <a:effectLst>
                  <a:outerShdw blurRad="38100" dist="38100" dir="2700000" algn="tl">
                    <a:srgbClr val="C0C0C0"/>
                  </a:outerShdw>
                </a:effectLst>
                <a:latin typeface="Arial" charset="0"/>
              </a:rPr>
              <a:t>PRACTICE PROBLEMS</a:t>
            </a:r>
            <a:endParaRPr lang="en-US" sz="6000" b="1" dirty="0">
              <a:solidFill>
                <a:schemeClr val="tx1"/>
              </a:solidFill>
              <a:effectLst>
                <a:outerShdw blurRad="38100" dist="38100" dir="2700000" algn="tl">
                  <a:srgbClr val="C0C0C0"/>
                </a:outerShdw>
              </a:effectLst>
              <a:latin typeface="Arial" charset="0"/>
            </a:endParaRPr>
          </a:p>
        </p:txBody>
      </p:sp>
      <p:sp>
        <p:nvSpPr>
          <p:cNvPr id="97283" name="Rectangle 1027"/>
          <p:cNvSpPr>
            <a:spLocks noGrp="1" noChangeArrowheads="1"/>
          </p:cNvSpPr>
          <p:nvPr>
            <p:ph type="body" idx="1"/>
          </p:nvPr>
        </p:nvSpPr>
        <p:spPr>
          <a:xfrm>
            <a:off x="381000" y="457200"/>
            <a:ext cx="8763000" cy="6172200"/>
          </a:xfrm>
        </p:spPr>
        <p:txBody>
          <a:bodyPr/>
          <a:lstStyle/>
          <a:p>
            <a:pPr eaLnBrk="1" hangingPunct="1">
              <a:buFontTx/>
              <a:buNone/>
            </a:pPr>
            <a:r>
              <a:rPr lang="en-US" altLang="en-US" sz="1800" smtClean="0">
                <a:solidFill>
                  <a:schemeClr val="accent2"/>
                </a:solidFill>
                <a:latin typeface="Arial" panose="020B0604020202020204" pitchFamily="34" charset="0"/>
              </a:rPr>
              <a:t>A study of gemstones and dimensional analysis:</a:t>
            </a:r>
          </a:p>
          <a:p>
            <a:pPr eaLnBrk="1" hangingPunct="1">
              <a:buFontTx/>
              <a:buNone/>
            </a:pPr>
            <a:r>
              <a:rPr lang="en-US" altLang="en-US" sz="1800" smtClean="0">
                <a:solidFill>
                  <a:schemeClr val="accent2"/>
                </a:solidFill>
                <a:latin typeface="Arial" panose="020B0604020202020204" pitchFamily="34" charset="0"/>
              </a:rPr>
              <a:t>The basic unit for gemstones is the carat.  One carat is equal to 200 milligrams.  A well-cut diamond of one carat measures 0.25 inches exactly in diameter.  Right click for answers</a:t>
            </a:r>
            <a:endParaRPr lang="en-US" altLang="en-US" sz="1800" smtClean="0">
              <a:latin typeface="Arial" panose="020B0604020202020204" pitchFamily="34" charset="0"/>
            </a:endParaRPr>
          </a:p>
          <a:p>
            <a:pPr eaLnBrk="1" hangingPunct="1">
              <a:buFontTx/>
              <a:buNone/>
            </a:pPr>
            <a:r>
              <a:rPr lang="en-US" altLang="en-US" sz="1800" b="1" smtClean="0">
                <a:latin typeface="Arial" panose="020B0604020202020204" pitchFamily="34" charset="0"/>
                <a:sym typeface="Symbol" panose="05050102010706020507" pitchFamily="18" charset="2"/>
              </a:rPr>
              <a:t>_____     </a:t>
            </a:r>
            <a:r>
              <a:rPr lang="en-US" altLang="en-US" sz="1600" b="1" smtClean="0">
                <a:latin typeface="Arial" panose="020B0604020202020204" pitchFamily="34" charset="0"/>
                <a:sym typeface="Symbol" panose="05050102010706020507" pitchFamily="18" charset="2"/>
              </a:rPr>
              <a:t>1.  The Star of India sapphire (Al</a:t>
            </a:r>
            <a:r>
              <a:rPr lang="en-US" altLang="en-US" sz="1600" b="1" baseline="-25000" smtClean="0">
                <a:latin typeface="Arial" panose="020B0604020202020204" pitchFamily="34" charset="0"/>
                <a:sym typeface="Symbol" panose="05050102010706020507" pitchFamily="18" charset="2"/>
              </a:rPr>
              <a:t>2</a:t>
            </a:r>
            <a:r>
              <a:rPr lang="en-US" altLang="en-US" sz="1600" b="1" smtClean="0">
                <a:latin typeface="Arial" panose="020B0604020202020204" pitchFamily="34" charset="0"/>
                <a:sym typeface="Symbol" panose="05050102010706020507" pitchFamily="18" charset="2"/>
              </a:rPr>
              <a:t>O</a:t>
            </a:r>
            <a:r>
              <a:rPr lang="en-US" altLang="en-US" sz="1600" b="1" baseline="-25000" smtClean="0">
                <a:latin typeface="Arial" panose="020B0604020202020204" pitchFamily="34" charset="0"/>
                <a:sym typeface="Symbol" panose="05050102010706020507" pitchFamily="18" charset="2"/>
              </a:rPr>
              <a:t>3</a:t>
            </a:r>
            <a:r>
              <a:rPr lang="en-US" altLang="en-US" sz="1600" b="1" smtClean="0">
                <a:latin typeface="Arial" panose="020B0604020202020204" pitchFamily="34" charset="0"/>
                <a:sym typeface="Symbol" panose="05050102010706020507" pitchFamily="18" charset="2"/>
              </a:rPr>
              <a:t>, corundum) weighs 563 carats.  What is the weight of the gemstone in milligrams?</a:t>
            </a:r>
          </a:p>
          <a:p>
            <a:pPr eaLnBrk="1" hangingPunct="1">
              <a:buFontTx/>
              <a:buNone/>
            </a:pPr>
            <a:r>
              <a:rPr lang="en-US" altLang="en-US" sz="1600" b="1" smtClean="0">
                <a:latin typeface="Arial" panose="020B0604020202020204" pitchFamily="34" charset="0"/>
              </a:rPr>
              <a:t>_____     2.  The world’s largest uncut diamond (C, an allotrope of carbon) was the Cullinan Diamond.  It was discovered 1/25/1905 in Transvaal, South Africa.  It weighed 3,106 carats. Calculate this weight in grams.</a:t>
            </a:r>
          </a:p>
          <a:p>
            <a:pPr eaLnBrk="1" hangingPunct="1">
              <a:buFontTx/>
              <a:buNone/>
            </a:pPr>
            <a:r>
              <a:rPr lang="en-US" altLang="en-US" sz="1600" b="1" smtClean="0">
                <a:latin typeface="Arial" panose="020B0604020202020204" pitchFamily="34" charset="0"/>
              </a:rPr>
              <a:t>_____      3.  The Cullinan Diamond was cut into nine major stones and 96 smaller brilliants.  The total weight of the cut stones was 1063 carats, only 35% of the original weight!  What weight (in kilograms) of the Cullinan Diamond was not turned into gemstones?</a:t>
            </a:r>
          </a:p>
          <a:p>
            <a:pPr eaLnBrk="1" hangingPunct="1">
              <a:buFontTx/>
              <a:buNone/>
            </a:pPr>
            <a:r>
              <a:rPr lang="en-US" altLang="en-US" sz="1800" b="1" smtClean="0">
                <a:latin typeface="Arial" panose="020B0604020202020204" pitchFamily="34" charset="0"/>
              </a:rPr>
              <a:t>_____       4</a:t>
            </a:r>
            <a:r>
              <a:rPr lang="en-US" altLang="en-US" sz="1600" b="1" smtClean="0">
                <a:latin typeface="Arial" panose="020B0604020202020204" pitchFamily="34" charset="0"/>
              </a:rPr>
              <a:t>.  Emerald is a variety of green beryl (Be</a:t>
            </a:r>
            <a:r>
              <a:rPr lang="en-US" altLang="en-US" sz="1600" b="1" baseline="-25000" smtClean="0">
                <a:latin typeface="Arial" panose="020B0604020202020204" pitchFamily="34" charset="0"/>
              </a:rPr>
              <a:t>3</a:t>
            </a:r>
            <a:r>
              <a:rPr lang="en-US" altLang="en-US" sz="1600" b="1" smtClean="0">
                <a:latin typeface="Arial" panose="020B0604020202020204" pitchFamily="34" charset="0"/>
              </a:rPr>
              <a:t>Al</a:t>
            </a:r>
            <a:r>
              <a:rPr lang="en-US" altLang="en-US" sz="1600" b="1" baseline="-25000" smtClean="0">
                <a:latin typeface="Arial" panose="020B0604020202020204" pitchFamily="34" charset="0"/>
              </a:rPr>
              <a:t>2</a:t>
            </a:r>
            <a:r>
              <a:rPr lang="en-US" altLang="en-US" sz="1600" b="1" smtClean="0">
                <a:latin typeface="Arial" panose="020B0604020202020204" pitchFamily="34" charset="0"/>
              </a:rPr>
              <a:t>Si</a:t>
            </a:r>
            <a:r>
              <a:rPr lang="en-US" altLang="en-US" sz="1600" b="1" baseline="-25000" smtClean="0">
                <a:latin typeface="Arial" panose="020B0604020202020204" pitchFamily="34" charset="0"/>
              </a:rPr>
              <a:t>6</a:t>
            </a:r>
            <a:r>
              <a:rPr lang="en-US" altLang="en-US" sz="1600" b="1" smtClean="0">
                <a:latin typeface="Arial" panose="020B0604020202020204" pitchFamily="34" charset="0"/>
              </a:rPr>
              <a:t>O</a:t>
            </a:r>
            <a:r>
              <a:rPr lang="en-US" altLang="en-US" sz="1600" b="1" baseline="-25000" smtClean="0">
                <a:latin typeface="Arial" panose="020B0604020202020204" pitchFamily="34" charset="0"/>
              </a:rPr>
              <a:t>18</a:t>
            </a:r>
            <a:r>
              <a:rPr lang="en-US" altLang="en-US" sz="1600" b="1" smtClean="0">
                <a:latin typeface="Arial" panose="020B0604020202020204" pitchFamily="34" charset="0"/>
              </a:rPr>
              <a:t>) that is colored by a trace of chromium, which replaces aluminum in the beryl structure.  The largest cut emerald was found in Carnaiba, Brazil Aug. 1974.  It weighs 86,136 carats.  Assuming the diamond carat to size relationship stands for emeralds, calculate the approximate diameter of this stone in meters. </a:t>
            </a:r>
            <a:endParaRPr lang="en-US" altLang="en-US" sz="1600" b="1" smtClean="0">
              <a:solidFill>
                <a:srgbClr val="000066"/>
              </a:solidFill>
              <a:latin typeface="Arial" panose="020B0604020202020204" pitchFamily="34" charset="0"/>
              <a:sym typeface="Symbol" panose="05050102010706020507" pitchFamily="18" charset="2"/>
            </a:endParaRPr>
          </a:p>
          <a:p>
            <a:pPr eaLnBrk="1" hangingPunct="1">
              <a:buFontTx/>
              <a:buNone/>
            </a:pPr>
            <a:r>
              <a:rPr lang="en-US" altLang="en-US" sz="1800" b="1" smtClean="0">
                <a:latin typeface="Arial" panose="020B0604020202020204" pitchFamily="34" charset="0"/>
                <a:sym typeface="Symbol" panose="05050102010706020507" pitchFamily="18" charset="2"/>
              </a:rPr>
              <a:t>_____        5</a:t>
            </a:r>
            <a:r>
              <a:rPr lang="en-US" altLang="en-US" sz="1600" b="1" smtClean="0">
                <a:latin typeface="Arial" panose="020B0604020202020204" pitchFamily="34" charset="0"/>
                <a:sym typeface="Symbol" panose="05050102010706020507" pitchFamily="18" charset="2"/>
              </a:rPr>
              <a:t>.  The largest cut diamond, the Star of Africa, is a pear-shaped diamond weighing 530.2 carats.  It is 2.12 in long, 4.4 cm wide, and 250 mm thick at its deepest point.  What is the minimum volume (in liters) of a box that could be used to hide this diamond.</a:t>
            </a:r>
            <a:r>
              <a:rPr lang="en-US" altLang="en-US" sz="1800" b="1" smtClean="0">
                <a:solidFill>
                  <a:srgbClr val="660033"/>
                </a:solidFill>
                <a:latin typeface="Arial" panose="020B0604020202020204" pitchFamily="34" charset="0"/>
                <a:sym typeface="Symbol" panose="05050102010706020507" pitchFamily="18" charset="2"/>
              </a:rPr>
              <a:t>	</a:t>
            </a:r>
            <a:r>
              <a:rPr lang="en-US" altLang="en-US" sz="2400" b="1" smtClean="0">
                <a:solidFill>
                  <a:srgbClr val="660033"/>
                </a:solidFill>
                <a:latin typeface="Arial" panose="020B0604020202020204" pitchFamily="34" charset="0"/>
                <a:sym typeface="Symbol" panose="05050102010706020507" pitchFamily="18" charset="2"/>
              </a:rPr>
              <a:t>       </a:t>
            </a:r>
          </a:p>
        </p:txBody>
      </p:sp>
      <p:sp>
        <p:nvSpPr>
          <p:cNvPr id="30724" name="Text Box 1028"/>
          <p:cNvSpPr txBox="1">
            <a:spLocks noChangeArrowheads="1"/>
          </p:cNvSpPr>
          <p:nvPr/>
        </p:nvSpPr>
        <p:spPr bwMode="auto">
          <a:xfrm>
            <a:off x="107950" y="1676400"/>
            <a:ext cx="1357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1600" b="1">
                <a:solidFill>
                  <a:srgbClr val="FF0000"/>
                </a:solidFill>
              </a:rPr>
              <a:t>1.13 x 10</a:t>
            </a:r>
            <a:r>
              <a:rPr lang="en-US" altLang="en-US" sz="1600" b="1" baseline="30000">
                <a:solidFill>
                  <a:srgbClr val="FF0000"/>
                </a:solidFill>
              </a:rPr>
              <a:t>5</a:t>
            </a:r>
            <a:r>
              <a:rPr lang="en-US" altLang="en-US" sz="1600" b="1">
                <a:solidFill>
                  <a:srgbClr val="FF0000"/>
                </a:solidFill>
              </a:rPr>
              <a:t> mg</a:t>
            </a:r>
            <a:endParaRPr lang="en-US" altLang="en-US" sz="2400"/>
          </a:p>
        </p:txBody>
      </p:sp>
      <p:sp>
        <p:nvSpPr>
          <p:cNvPr id="30725" name="Text Box 1029"/>
          <p:cNvSpPr txBox="1">
            <a:spLocks noChangeArrowheads="1"/>
          </p:cNvSpPr>
          <p:nvPr/>
        </p:nvSpPr>
        <p:spPr bwMode="auto">
          <a:xfrm>
            <a:off x="381000" y="2209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1800" b="1">
                <a:solidFill>
                  <a:srgbClr val="FF0000"/>
                </a:solidFill>
              </a:rPr>
              <a:t>621.2 g</a:t>
            </a:r>
            <a:endParaRPr lang="en-US" altLang="en-US" sz="2400"/>
          </a:p>
        </p:txBody>
      </p:sp>
      <p:sp>
        <p:nvSpPr>
          <p:cNvPr id="30726" name="Text Box 1030"/>
          <p:cNvSpPr txBox="1">
            <a:spLocks noChangeArrowheads="1"/>
          </p:cNvSpPr>
          <p:nvPr/>
        </p:nvSpPr>
        <p:spPr bwMode="auto">
          <a:xfrm>
            <a:off x="214313" y="294005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1800" b="1">
                <a:solidFill>
                  <a:srgbClr val="FF0000"/>
                </a:solidFill>
              </a:rPr>
              <a:t>0.3948 kg</a:t>
            </a:r>
            <a:endParaRPr lang="en-US" altLang="en-US" sz="2400"/>
          </a:p>
        </p:txBody>
      </p:sp>
      <p:sp>
        <p:nvSpPr>
          <p:cNvPr id="30727" name="Text Box 1031"/>
          <p:cNvSpPr txBox="1">
            <a:spLocks noChangeArrowheads="1"/>
          </p:cNvSpPr>
          <p:nvPr/>
        </p:nvSpPr>
        <p:spPr bwMode="auto">
          <a:xfrm>
            <a:off x="114300" y="407193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1800" b="1">
                <a:solidFill>
                  <a:srgbClr val="FF0000"/>
                </a:solidFill>
              </a:rPr>
              <a:t>0.54696 m</a:t>
            </a:r>
            <a:endParaRPr lang="en-US" altLang="en-US" sz="2400"/>
          </a:p>
        </p:txBody>
      </p:sp>
      <p:sp>
        <p:nvSpPr>
          <p:cNvPr id="30728" name="Text Box 1032"/>
          <p:cNvSpPr txBox="1">
            <a:spLocks noChangeArrowheads="1"/>
          </p:cNvSpPr>
          <p:nvPr/>
        </p:nvSpPr>
        <p:spPr bwMode="auto">
          <a:xfrm>
            <a:off x="190500" y="533876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en-US" altLang="en-US" sz="1800" b="1">
                <a:solidFill>
                  <a:srgbClr val="FF0000"/>
                </a:solidFill>
              </a:rPr>
              <a:t>0.59 L</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P spid="30725" grpId="0" autoUpdateAnimBg="0"/>
      <p:bldP spid="30726" grpId="0" autoUpdateAnimBg="0"/>
      <p:bldP spid="30727" grpId="0" autoUpdateAnimBg="0"/>
      <p:bldP spid="3072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3"/>
          <p:cNvSpPr txBox="1">
            <a:spLocks noChangeArrowheads="1"/>
          </p:cNvSpPr>
          <p:nvPr/>
        </p:nvSpPr>
        <p:spPr bwMode="auto">
          <a:xfrm>
            <a:off x="304800" y="304800"/>
            <a:ext cx="85344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2000"/>
              <a:t>WORKSHOP 1Density</a:t>
            </a:r>
          </a:p>
          <a:p>
            <a:pPr algn="ctr" eaLnBrk="1" hangingPunct="1">
              <a:spcBef>
                <a:spcPct val="0"/>
              </a:spcBef>
              <a:buSzTx/>
              <a:buFontTx/>
              <a:buNone/>
            </a:pPr>
            <a:endParaRPr lang="en-US" altLang="en-US" sz="1600"/>
          </a:p>
          <a:p>
            <a:pPr eaLnBrk="1" hangingPunct="1">
              <a:spcBef>
                <a:spcPct val="0"/>
              </a:spcBef>
              <a:buSzTx/>
              <a:buFontTx/>
              <a:buNone/>
            </a:pPr>
            <a:r>
              <a:rPr lang="en-US" altLang="en-US" sz="1800"/>
              <a:t>1.  For each of the following cases, state whether the density of the object increases (I), decreases (D), or remains the same (R).</a:t>
            </a:r>
          </a:p>
          <a:p>
            <a:pPr eaLnBrk="1" hangingPunct="1">
              <a:spcBef>
                <a:spcPct val="0"/>
              </a:spcBef>
              <a:buSzTx/>
              <a:buFontTx/>
              <a:buNone/>
            </a:pPr>
            <a:r>
              <a:rPr lang="en-US" altLang="en-US" sz="1800"/>
              <a:t>	</a:t>
            </a:r>
            <a:r>
              <a:rPr lang="en-US" altLang="en-US" sz="1400" b="1"/>
              <a:t>a)	________ A sample of chlorine gas is compressed. </a:t>
            </a:r>
          </a:p>
          <a:p>
            <a:pPr eaLnBrk="1" hangingPunct="1">
              <a:spcBef>
                <a:spcPct val="0"/>
              </a:spcBef>
              <a:buSzTx/>
              <a:buFontTx/>
              <a:buNone/>
            </a:pPr>
            <a:r>
              <a:rPr lang="en-US" altLang="en-US" sz="1400" b="1"/>
              <a:t>					</a:t>
            </a:r>
          </a:p>
          <a:p>
            <a:pPr eaLnBrk="1" hangingPunct="1">
              <a:spcBef>
                <a:spcPct val="0"/>
              </a:spcBef>
              <a:buSzTx/>
              <a:buFontTx/>
              <a:buNone/>
            </a:pPr>
            <a:r>
              <a:rPr lang="en-US" altLang="en-US" sz="1400" b="1"/>
              <a:t>	b)	________ A lead weight is carried from sea level to the top of a high mountain. </a:t>
            </a:r>
          </a:p>
          <a:p>
            <a:pPr eaLnBrk="1" hangingPunct="1">
              <a:spcBef>
                <a:spcPct val="0"/>
              </a:spcBef>
              <a:buSzTx/>
              <a:buFontTx/>
              <a:buNone/>
            </a:pPr>
            <a:endParaRPr lang="en-US" altLang="en-US" sz="1400" b="1"/>
          </a:p>
          <a:p>
            <a:pPr eaLnBrk="1" hangingPunct="1">
              <a:spcBef>
                <a:spcPct val="0"/>
              </a:spcBef>
              <a:buSzTx/>
              <a:buFontTx/>
              <a:buNone/>
            </a:pPr>
            <a:r>
              <a:rPr lang="en-US" altLang="en-US" sz="1400" b="1"/>
              <a:t>	c)	________ A sample of liquid water is frozen. 	</a:t>
            </a:r>
            <a:r>
              <a:rPr lang="en-US" altLang="en-US" sz="1800"/>
              <a:t>					</a:t>
            </a:r>
          </a:p>
          <a:p>
            <a:pPr eaLnBrk="1" hangingPunct="1">
              <a:spcBef>
                <a:spcPct val="0"/>
              </a:spcBef>
              <a:buSzTx/>
              <a:buFontTx/>
              <a:buNone/>
            </a:pPr>
            <a:r>
              <a:rPr lang="en-US" altLang="en-US" sz="1800"/>
              <a:t>2.  Calculate the density of a box that is 750 mm long by 55 cm wide by 9 in high and weighs 24.33g.  Will it sink or float in water? Justify your answer mathematically.</a:t>
            </a:r>
          </a:p>
          <a:p>
            <a:pPr eaLnBrk="1" hangingPunct="1">
              <a:spcBef>
                <a:spcPct val="0"/>
              </a:spcBef>
              <a:buSzTx/>
              <a:buFontTx/>
              <a:buNone/>
            </a:pPr>
            <a:r>
              <a:rPr lang="en-US" altLang="en-US" sz="1800"/>
              <a:t>		</a:t>
            </a:r>
          </a:p>
          <a:p>
            <a:pPr eaLnBrk="1" hangingPunct="1">
              <a:spcBef>
                <a:spcPct val="0"/>
              </a:spcBef>
              <a:buSzTx/>
              <a:buFontTx/>
              <a:buNone/>
            </a:pPr>
            <a:r>
              <a:rPr lang="en-US" altLang="en-US" sz="1800"/>
              <a:t>3.  Water, with a density of 1.00 g/ml and ethyl alcohol, with a density of 0.789g/ml, are combined to form a mixture which is 50% by weight of each substance.  If 56 grams of water are used, how many milliliters of the alcohol must be used?</a:t>
            </a:r>
          </a:p>
          <a:p>
            <a:pPr eaLnBrk="1" hangingPunct="1">
              <a:spcBef>
                <a:spcPct val="0"/>
              </a:spcBef>
              <a:buSzTx/>
              <a:buFontTx/>
              <a:buNone/>
            </a:pPr>
            <a:r>
              <a:rPr lang="en-US" altLang="en-US" sz="1800"/>
              <a:t> </a:t>
            </a:r>
          </a:p>
          <a:p>
            <a:pPr eaLnBrk="1" hangingPunct="1">
              <a:spcBef>
                <a:spcPct val="0"/>
              </a:spcBef>
              <a:buSzTx/>
              <a:buFontTx/>
              <a:buNone/>
            </a:pPr>
            <a:r>
              <a:rPr lang="en-US" altLang="en-US" sz="1800"/>
              <a:t>4.  A sample of metallic element X, weighing 3.177 g, combines completely with 0.6015 L of O</a:t>
            </a:r>
            <a:r>
              <a:rPr lang="en-US" altLang="en-US" sz="1800" baseline="-25000"/>
              <a:t>2</a:t>
            </a:r>
            <a:r>
              <a:rPr lang="en-US" altLang="en-US" sz="1800"/>
              <a:t> gas (at ambient temperature and pressure) to form the metal oxide with the formula XO.  If the density of O</a:t>
            </a:r>
            <a:r>
              <a:rPr lang="en-US" altLang="en-US" sz="1800" baseline="-25000"/>
              <a:t>2</a:t>
            </a:r>
            <a:r>
              <a:rPr lang="en-US" altLang="en-US" sz="1800"/>
              <a:t> gas is 1.330 g/L, identify X? </a:t>
            </a:r>
          </a:p>
          <a:p>
            <a:pPr eaLnBrk="1" hangingPunct="1">
              <a:spcBef>
                <a:spcPct val="0"/>
              </a:spcBef>
              <a:buSzTx/>
              <a:buFontTx/>
              <a:buNone/>
            </a:pPr>
            <a:endParaRPr lang="en-US" altLang="en-US" sz="16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685800" y="2130425"/>
            <a:ext cx="7772400" cy="2136775"/>
          </a:xfrm>
        </p:spPr>
        <p:txBody>
          <a:bodyPr/>
          <a:lstStyle/>
          <a:p>
            <a:pPr eaLnBrk="1" hangingPunct="1"/>
            <a:r>
              <a:rPr lang="en-US" altLang="en-US" smtClean="0"/>
              <a:t>Precision</a:t>
            </a:r>
            <a:br>
              <a:rPr lang="en-US" altLang="en-US" smtClean="0"/>
            </a:br>
            <a:r>
              <a:rPr lang="en-US" altLang="en-US" smtClean="0"/>
              <a:t>and Accuracy</a:t>
            </a:r>
          </a:p>
        </p:txBody>
      </p:sp>
      <p:sp>
        <p:nvSpPr>
          <p:cNvPr id="100355" name="Rectangle 3"/>
          <p:cNvSpPr>
            <a:spLocks noGrp="1" noChangeArrowheads="1"/>
          </p:cNvSpPr>
          <p:nvPr>
            <p:ph type="subTitle" idx="1"/>
          </p:nvPr>
        </p:nvSpPr>
        <p:spPr>
          <a:xfrm>
            <a:off x="1447800" y="4419600"/>
            <a:ext cx="6400800" cy="1752600"/>
          </a:xfrm>
        </p:spPr>
        <p:txBody>
          <a:bodyPr/>
          <a:lstStyle/>
          <a:p>
            <a:pPr eaLnBrk="1" hangingPunct="1"/>
            <a:r>
              <a:rPr lang="en-US" altLang="en-US" smtClean="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24E72743-8507-45DD-890B-72E41D48946E}" type="slidenum">
              <a:rPr lang="en-US" altLang="en-US" sz="1400" smtClean="0"/>
              <a:pPr>
                <a:spcBef>
                  <a:spcPct val="0"/>
                </a:spcBef>
                <a:buSzTx/>
                <a:buFontTx/>
                <a:buNone/>
              </a:pPr>
              <a:t>66</a:t>
            </a:fld>
            <a:endParaRPr lang="en-US" altLang="en-US" sz="1400" smtClean="0"/>
          </a:p>
        </p:txBody>
      </p:sp>
      <p:sp>
        <p:nvSpPr>
          <p:cNvPr id="102403" name="Rectangle 2"/>
          <p:cNvSpPr>
            <a:spLocks noGrp="1" noChangeArrowheads="1"/>
          </p:cNvSpPr>
          <p:nvPr>
            <p:ph type="title"/>
          </p:nvPr>
        </p:nvSpPr>
        <p:spPr>
          <a:xfrm>
            <a:off x="457200" y="533400"/>
            <a:ext cx="82296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mtClean="0"/>
              <a:t>Uncertainty in Measured Numbers</a:t>
            </a:r>
          </a:p>
        </p:txBody>
      </p:sp>
      <p:sp>
        <p:nvSpPr>
          <p:cNvPr id="102404" name="Rectangle 3"/>
          <p:cNvSpPr>
            <a:spLocks noGrp="1" noChangeArrowheads="1"/>
          </p:cNvSpPr>
          <p:nvPr>
            <p:ph type="body" idx="1"/>
          </p:nvPr>
        </p:nvSpPr>
        <p:spPr>
          <a:xfrm>
            <a:off x="152400" y="1447800"/>
            <a:ext cx="89916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en-US" altLang="en-US" sz="3000" smtClean="0"/>
              <a:t>uncertainty comes from limitations of the instruments used for comparison, the experimental design, the experimenter, and nature’s random behavior</a:t>
            </a:r>
          </a:p>
          <a:p>
            <a:pPr eaLnBrk="1" hangingPunct="1">
              <a:lnSpc>
                <a:spcPct val="90000"/>
              </a:lnSpc>
            </a:pPr>
            <a:r>
              <a:rPr lang="en-US" altLang="en-US" sz="3000" smtClean="0"/>
              <a:t>to understand how reliable a measurement is we need to understand the limitations of the measurement</a:t>
            </a:r>
          </a:p>
          <a:p>
            <a:pPr eaLnBrk="1" hangingPunct="1">
              <a:lnSpc>
                <a:spcPct val="90000"/>
              </a:lnSpc>
            </a:pPr>
            <a:r>
              <a:rPr lang="en-US" altLang="en-US" sz="3000" b="1" smtClean="0">
                <a:solidFill>
                  <a:schemeClr val="hlink"/>
                </a:solidFill>
              </a:rPr>
              <a:t>accuracy</a:t>
            </a:r>
            <a:r>
              <a:rPr lang="en-US" altLang="en-US" sz="3000" smtClean="0"/>
              <a:t> is an indication of how close a measurement comes to the </a:t>
            </a:r>
            <a:r>
              <a:rPr lang="en-US" altLang="en-US" sz="3000" b="1" smtClean="0"/>
              <a:t>actual</a:t>
            </a:r>
            <a:r>
              <a:rPr lang="en-US" altLang="en-US" sz="3000" smtClean="0"/>
              <a:t> value of the quantity</a:t>
            </a:r>
          </a:p>
          <a:p>
            <a:pPr eaLnBrk="1" hangingPunct="1">
              <a:lnSpc>
                <a:spcPct val="90000"/>
              </a:lnSpc>
            </a:pPr>
            <a:r>
              <a:rPr lang="en-US" altLang="en-US" sz="3000" b="1" smtClean="0">
                <a:solidFill>
                  <a:schemeClr val="hlink"/>
                </a:solidFill>
              </a:rPr>
              <a:t>precision</a:t>
            </a:r>
            <a:r>
              <a:rPr lang="en-US" altLang="en-US" sz="3000" smtClean="0"/>
              <a:t> is an indication of how reproducible a measurement is</a:t>
            </a: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noChangeArrowheads="1"/>
          </p:cNvSpPr>
          <p:nvPr>
            <p:ph type="title"/>
          </p:nvPr>
        </p:nvSpPr>
        <p:spPr/>
        <p:txBody>
          <a:bodyPr/>
          <a:lstStyle/>
          <a:p>
            <a:r>
              <a:rPr lang="en-US" altLang="en-US" smtClean="0"/>
              <a:t>Uncertainty in Measurements</a:t>
            </a:r>
            <a:endParaRPr lang="en-IN" altLang="en-US" smtClean="0"/>
          </a:p>
        </p:txBody>
      </p:sp>
      <p:sp>
        <p:nvSpPr>
          <p:cNvPr id="104451" name="Content Placeholder 2"/>
          <p:cNvSpPr>
            <a:spLocks noGrp="1" noChangeArrowheads="1"/>
          </p:cNvSpPr>
          <p:nvPr>
            <p:ph idx="1"/>
          </p:nvPr>
        </p:nvSpPr>
        <p:spPr>
          <a:xfrm>
            <a:off x="457200" y="1600200"/>
            <a:ext cx="3733800" cy="4648200"/>
          </a:xfrm>
        </p:spPr>
        <p:txBody>
          <a:bodyPr/>
          <a:lstStyle/>
          <a:p>
            <a:r>
              <a:rPr lang="en-US" altLang="en-US" sz="2600" smtClean="0"/>
              <a:t>Different measuring devices have different uses and different degrees of accuracy. </a:t>
            </a:r>
          </a:p>
          <a:p>
            <a:r>
              <a:rPr lang="en-US" altLang="en-US" sz="2600" smtClean="0"/>
              <a:t>All measured numbers have some degree of inaccuracy.</a:t>
            </a:r>
          </a:p>
          <a:p>
            <a:r>
              <a:rPr lang="en-US" altLang="en-US" sz="2600" smtClean="0"/>
              <a:t>The last digit measured is considered </a:t>
            </a:r>
            <a:r>
              <a:rPr lang="en-US" altLang="en-US" sz="2600" b="1" smtClean="0"/>
              <a:t>reliable</a:t>
            </a:r>
            <a:r>
              <a:rPr lang="en-US" altLang="en-US" sz="2600" smtClean="0"/>
              <a:t>, but </a:t>
            </a:r>
            <a:r>
              <a:rPr lang="en-US" altLang="en-US" sz="2600" b="1" smtClean="0"/>
              <a:t>Not</a:t>
            </a:r>
            <a:r>
              <a:rPr lang="en-US" altLang="en-US" sz="2600" smtClean="0"/>
              <a:t> </a:t>
            </a:r>
            <a:r>
              <a:rPr lang="en-US" altLang="en-US" sz="2600" b="1" smtClean="0"/>
              <a:t>exact</a:t>
            </a:r>
            <a:r>
              <a:rPr lang="en-US" altLang="en-US" sz="2600" smtClean="0"/>
              <a:t>.</a:t>
            </a:r>
          </a:p>
        </p:txBody>
      </p:sp>
      <p:pic>
        <p:nvPicPr>
          <p:cNvPr id="104452" name="Picture 3" descr="A thermometer has graduations at 25 and 30 degrees Celsius. The liquid level reads 27 degrees C; the second digit in 27 is estimated, as there is no graduation line, and therefore uncertai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2638" y="1828800"/>
            <a:ext cx="4267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8EDF69D5-F716-4F61-8383-F59F8974FC3C}" type="slidenum">
              <a:rPr lang="en-US" altLang="en-US" sz="1400" smtClean="0"/>
              <a:pPr>
                <a:spcBef>
                  <a:spcPct val="0"/>
                </a:spcBef>
                <a:buSzTx/>
                <a:buFontTx/>
                <a:buNone/>
              </a:pPr>
              <a:t>68</a:t>
            </a:fld>
            <a:endParaRPr lang="en-US" altLang="en-US" sz="1400" smtClean="0"/>
          </a:p>
        </p:txBody>
      </p:sp>
      <p:sp>
        <p:nvSpPr>
          <p:cNvPr id="105475" name="Rectangle 2"/>
          <p:cNvSpPr>
            <a:spLocks noGrp="1" noChangeArrowheads="1"/>
          </p:cNvSpPr>
          <p:nvPr>
            <p:ph type="title"/>
          </p:nvPr>
        </p:nvSpPr>
        <p:spPr>
          <a:xfrm>
            <a:off x="685800" y="38100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mtClean="0"/>
              <a:t>Precision</a:t>
            </a:r>
          </a:p>
        </p:txBody>
      </p:sp>
      <p:sp>
        <p:nvSpPr>
          <p:cNvPr id="93187" name="Rectangle 3"/>
          <p:cNvSpPr>
            <a:spLocks noGrp="1" noChangeArrowheads="1"/>
          </p:cNvSpPr>
          <p:nvPr>
            <p:ph type="body" idx="1"/>
          </p:nvPr>
        </p:nvSpPr>
        <p:spPr>
          <a:xfrm>
            <a:off x="381000" y="990600"/>
            <a:ext cx="8077200" cy="5410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mtClean="0"/>
              <a:t>imprecision in measurements is caused by </a:t>
            </a:r>
            <a:r>
              <a:rPr lang="en-US" altLang="en-US" b="1" smtClean="0">
                <a:solidFill>
                  <a:schemeClr val="hlink"/>
                </a:solidFill>
              </a:rPr>
              <a:t>random errors</a:t>
            </a:r>
            <a:endParaRPr lang="en-US" altLang="en-US" smtClean="0"/>
          </a:p>
          <a:p>
            <a:pPr lvl="1" eaLnBrk="1" hangingPunct="1"/>
            <a:r>
              <a:rPr lang="en-US" altLang="en-US" smtClean="0"/>
              <a:t>errors that result from random fluctuations</a:t>
            </a:r>
          </a:p>
          <a:p>
            <a:pPr lvl="1" eaLnBrk="1" hangingPunct="1"/>
            <a:r>
              <a:rPr lang="en-US" altLang="en-US" smtClean="0"/>
              <a:t>no specific cause, therefore cannot be corrected</a:t>
            </a:r>
          </a:p>
          <a:p>
            <a:pPr eaLnBrk="1" hangingPunct="1"/>
            <a:r>
              <a:rPr lang="en-US" altLang="en-US" smtClean="0"/>
              <a:t>we determine the precision of a set of measurements by evaluating how far they are from the actual value and each other</a:t>
            </a:r>
          </a:p>
          <a:p>
            <a:pPr eaLnBrk="1" hangingPunct="1"/>
            <a:r>
              <a:rPr lang="en-US" altLang="en-US" smtClean="0"/>
              <a:t>even though every measurement has some random error, with enough measurements these errors should average out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left)">
                                      <p:cBhvr>
                                        <p:cTn id="7" dur="500"/>
                                        <p:tgtEl>
                                          <p:spTgt spid="9318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3187">
                                            <p:txEl>
                                              <p:pRg st="1" end="1"/>
                                            </p:txEl>
                                          </p:spTgt>
                                        </p:tgtEl>
                                        <p:attrNameLst>
                                          <p:attrName>style.visibility</p:attrName>
                                        </p:attrNameLst>
                                      </p:cBhvr>
                                      <p:to>
                                        <p:strVal val="visible"/>
                                      </p:to>
                                    </p:set>
                                    <p:animEffect transition="in" filter="wipe(left)">
                                      <p:cBhvr>
                                        <p:cTn id="10" dur="500"/>
                                        <p:tgtEl>
                                          <p:spTgt spid="9318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Effect transition="in" filter="wipe(left)">
                                      <p:cBhvr>
                                        <p:cTn id="13" dur="500"/>
                                        <p:tgtEl>
                                          <p:spTgt spid="9318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3187">
                                            <p:txEl>
                                              <p:pRg st="3" end="3"/>
                                            </p:txEl>
                                          </p:spTgt>
                                        </p:tgtEl>
                                        <p:attrNameLst>
                                          <p:attrName>style.visibility</p:attrName>
                                        </p:attrNameLst>
                                      </p:cBhvr>
                                      <p:to>
                                        <p:strVal val="visible"/>
                                      </p:to>
                                    </p:set>
                                    <p:animEffect transition="in" filter="wipe(left)">
                                      <p:cBhvr>
                                        <p:cTn id="18" dur="500"/>
                                        <p:tgtEl>
                                          <p:spTgt spid="9318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3187">
                                            <p:txEl>
                                              <p:pRg st="4" end="4"/>
                                            </p:txEl>
                                          </p:spTgt>
                                        </p:tgtEl>
                                        <p:attrNameLst>
                                          <p:attrName>style.visibility</p:attrName>
                                        </p:attrNameLst>
                                      </p:cBhvr>
                                      <p:to>
                                        <p:strVal val="visible"/>
                                      </p:to>
                                    </p:set>
                                    <p:animEffect transition="in" filter="wipe(left)">
                                      <p:cBhvr>
                                        <p:cTn id="23"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CE4BDF5-E3A4-4D10-9B2B-60B8672625A5}" type="slidenum">
              <a:rPr lang="en-US" altLang="en-US" sz="1400" smtClean="0"/>
              <a:pPr>
                <a:spcBef>
                  <a:spcPct val="0"/>
                </a:spcBef>
                <a:buSzTx/>
                <a:buFontTx/>
                <a:buNone/>
              </a:pPr>
              <a:t>69</a:t>
            </a:fld>
            <a:endParaRPr lang="en-US" altLang="en-US" sz="1400" smtClean="0"/>
          </a:p>
        </p:txBody>
      </p:sp>
      <p:sp>
        <p:nvSpPr>
          <p:cNvPr id="107523" name="Rectangle 2"/>
          <p:cNvSpPr>
            <a:spLocks noGrp="1" noChangeArrowheads="1"/>
          </p:cNvSpPr>
          <p:nvPr>
            <p:ph type="title"/>
          </p:nvPr>
        </p:nvSpPr>
        <p:spPr>
          <a:xfrm>
            <a:off x="762000" y="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mtClean="0"/>
              <a:t>Accuracy</a:t>
            </a:r>
          </a:p>
        </p:txBody>
      </p:sp>
      <p:sp>
        <p:nvSpPr>
          <p:cNvPr id="94211" name="Rectangle 3"/>
          <p:cNvSpPr>
            <a:spLocks noGrp="1" noChangeArrowheads="1"/>
          </p:cNvSpPr>
          <p:nvPr>
            <p:ph type="body" idx="1"/>
          </p:nvPr>
        </p:nvSpPr>
        <p:spPr>
          <a:xfrm>
            <a:off x="304800" y="762000"/>
            <a:ext cx="8534400" cy="5715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en-US" altLang="en-US" smtClean="0"/>
              <a:t>inaccuracy in measurement caused by </a:t>
            </a:r>
            <a:r>
              <a:rPr lang="en-US" altLang="en-US" b="1" smtClean="0">
                <a:solidFill>
                  <a:schemeClr val="hlink"/>
                </a:solidFill>
              </a:rPr>
              <a:t>systematic errors</a:t>
            </a:r>
            <a:endParaRPr lang="en-US" altLang="en-US" smtClean="0"/>
          </a:p>
          <a:p>
            <a:pPr lvl="1" eaLnBrk="1" hangingPunct="1">
              <a:lnSpc>
                <a:spcPct val="90000"/>
              </a:lnSpc>
            </a:pPr>
            <a:r>
              <a:rPr lang="en-US" altLang="en-US" smtClean="0"/>
              <a:t>errors caused by limitations in the instruments or techniques or experimental design</a:t>
            </a:r>
          </a:p>
          <a:p>
            <a:pPr lvl="1" eaLnBrk="1" hangingPunct="1">
              <a:lnSpc>
                <a:spcPct val="90000"/>
              </a:lnSpc>
            </a:pPr>
            <a:r>
              <a:rPr lang="en-US" altLang="en-US" smtClean="0"/>
              <a:t>can be reduced by using more accurate instruments, or better technique or experimental design</a:t>
            </a:r>
          </a:p>
          <a:p>
            <a:pPr eaLnBrk="1" hangingPunct="1">
              <a:lnSpc>
                <a:spcPct val="90000"/>
              </a:lnSpc>
            </a:pPr>
            <a:r>
              <a:rPr lang="en-US" altLang="en-US" smtClean="0"/>
              <a:t>we determine the accuracy of a measurement by evaluating how far it is from the actual value</a:t>
            </a:r>
          </a:p>
          <a:p>
            <a:pPr eaLnBrk="1" hangingPunct="1">
              <a:lnSpc>
                <a:spcPct val="90000"/>
              </a:lnSpc>
            </a:pPr>
            <a:r>
              <a:rPr lang="en-US" altLang="en-US" smtClean="0"/>
              <a:t>systematic errors do not average out with repeated measurements because they consistently cause the measurement to be either too high or too low</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500"/>
                                        <p:tgtEl>
                                          <p:spTgt spid="942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wipe(left)">
                                      <p:cBhvr>
                                        <p:cTn id="10" dur="500"/>
                                        <p:tgtEl>
                                          <p:spTgt spid="942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4211">
                                            <p:txEl>
                                              <p:pRg st="2" end="2"/>
                                            </p:txEl>
                                          </p:spTgt>
                                        </p:tgtEl>
                                        <p:attrNameLst>
                                          <p:attrName>style.visibility</p:attrName>
                                        </p:attrNameLst>
                                      </p:cBhvr>
                                      <p:to>
                                        <p:strVal val="visible"/>
                                      </p:to>
                                    </p:set>
                                    <p:animEffect transition="in" filter="wipe(left)">
                                      <p:cBhvr>
                                        <p:cTn id="13" dur="500"/>
                                        <p:tgtEl>
                                          <p:spTgt spid="9421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4211">
                                            <p:txEl>
                                              <p:pRg st="3" end="3"/>
                                            </p:txEl>
                                          </p:spTgt>
                                        </p:tgtEl>
                                        <p:attrNameLst>
                                          <p:attrName>style.visibility</p:attrName>
                                        </p:attrNameLst>
                                      </p:cBhvr>
                                      <p:to>
                                        <p:strVal val="visible"/>
                                      </p:to>
                                    </p:set>
                                    <p:animEffect transition="in" filter="wipe(left)">
                                      <p:cBhvr>
                                        <p:cTn id="18" dur="500"/>
                                        <p:tgtEl>
                                          <p:spTgt spid="9421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animEffect transition="in" filter="wipe(left)">
                                      <p:cBhvr>
                                        <p:cTn id="23" dur="5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E5210-7F1B-402F-A924-2EF4D5880228}"/>
              </a:ext>
            </a:extLst>
          </p:cNvPr>
          <p:cNvSpPr>
            <a:spLocks noGrp="1"/>
          </p:cNvSpPr>
          <p:nvPr>
            <p:ph type="title"/>
          </p:nvPr>
        </p:nvSpPr>
        <p:spPr>
          <a:xfrm>
            <a:off x="304800" y="152400"/>
            <a:ext cx="8534400" cy="1143000"/>
          </a:xfrm>
        </p:spPr>
        <p:txBody>
          <a:bodyPr/>
          <a:lstStyle/>
          <a:p>
            <a:pPr>
              <a:defRPr/>
            </a:pPr>
            <a:r>
              <a:rPr lang="en-US" dirty="0">
                <a:solidFill>
                  <a:schemeClr val="tx2">
                    <a:lumMod val="75000"/>
                  </a:schemeClr>
                </a:solidFill>
                <a:effectLst>
                  <a:outerShdw blurRad="38100" dist="38100" dir="2700000" algn="tl">
                    <a:srgbClr val="000000">
                      <a:alpha val="43137"/>
                    </a:srgbClr>
                  </a:outerShdw>
                </a:effectLst>
              </a:rPr>
              <a:t>Classification of Matter—Mixtures</a:t>
            </a:r>
            <a:endParaRPr lang="en-IN"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781903DE-24E1-46DB-B3C3-03329D88AD5D}"/>
              </a:ext>
            </a:extLst>
          </p:cNvPr>
          <p:cNvSpPr>
            <a:spLocks noGrp="1"/>
          </p:cNvSpPr>
          <p:nvPr>
            <p:ph idx="1"/>
          </p:nvPr>
        </p:nvSpPr>
        <p:spPr>
          <a:xfrm>
            <a:off x="304800" y="1143000"/>
            <a:ext cx="8534400" cy="3048000"/>
          </a:xfrm>
        </p:spPr>
        <p:txBody>
          <a:bodyPr/>
          <a:lstStyle/>
          <a:p>
            <a:pPr>
              <a:defRPr/>
            </a:pPr>
            <a:r>
              <a:rPr lang="en-US" sz="2400" b="1" dirty="0"/>
              <a:t>Mixtures</a:t>
            </a:r>
            <a:r>
              <a:rPr lang="en-US" sz="2400" dirty="0"/>
              <a:t> exhibit the properties of the substances that make them.</a:t>
            </a:r>
          </a:p>
          <a:p>
            <a:pPr marL="342900" lvl="1" indent="-342900">
              <a:buSzPct val="120000"/>
              <a:buFontTx/>
              <a:buChar char="•"/>
              <a:defRPr/>
            </a:pPr>
            <a:r>
              <a:rPr lang="en-US" sz="2400" dirty="0"/>
              <a:t>Mixtures can vary in composition throughout a sample (</a:t>
            </a:r>
            <a:r>
              <a:rPr lang="en-US" sz="2400" b="1" dirty="0">
                <a:solidFill>
                  <a:schemeClr val="tx2">
                    <a:lumMod val="75000"/>
                  </a:schemeClr>
                </a:solidFill>
              </a:rPr>
              <a:t>heterogeneous</a:t>
            </a:r>
            <a:r>
              <a:rPr lang="en-US" sz="2400" b="1" dirty="0"/>
              <a:t>;</a:t>
            </a:r>
            <a:r>
              <a:rPr lang="en-US" altLang="en-US" sz="2400" dirty="0"/>
              <a:t> atoms or molecules not mixed uniformly</a:t>
            </a:r>
            <a:r>
              <a:rPr lang="en-US" sz="2400" dirty="0"/>
              <a:t>) or can have the same composition throughout the sample (</a:t>
            </a:r>
            <a:r>
              <a:rPr lang="en-US" sz="2400" b="1" dirty="0">
                <a:solidFill>
                  <a:schemeClr val="tx2">
                    <a:lumMod val="75000"/>
                  </a:schemeClr>
                </a:solidFill>
              </a:rPr>
              <a:t>homogeneous</a:t>
            </a:r>
            <a:r>
              <a:rPr lang="en-US" sz="2400" b="1" dirty="0"/>
              <a:t>; </a:t>
            </a:r>
            <a:r>
              <a:rPr lang="en-US" altLang="en-US" sz="2400" dirty="0"/>
              <a:t>atoms or molecules mixed uniformly</a:t>
            </a:r>
            <a:r>
              <a:rPr lang="en-US" sz="2400" dirty="0"/>
              <a:t>).</a:t>
            </a:r>
          </a:p>
          <a:p>
            <a:pPr>
              <a:defRPr/>
            </a:pPr>
            <a:r>
              <a:rPr lang="en-US" sz="2400" dirty="0"/>
              <a:t>A homogeneous mixture is also called a </a:t>
            </a:r>
            <a:r>
              <a:rPr lang="en-US" sz="2400" b="1" dirty="0">
                <a:solidFill>
                  <a:schemeClr val="tx2">
                    <a:lumMod val="75000"/>
                  </a:schemeClr>
                </a:solidFill>
              </a:rPr>
              <a:t>solution</a:t>
            </a:r>
            <a:r>
              <a:rPr lang="en-US" sz="2400" dirty="0">
                <a:solidFill>
                  <a:schemeClr val="tx2">
                    <a:lumMod val="75000"/>
                  </a:schemeClr>
                </a:solidFill>
              </a:rPr>
              <a:t>.</a:t>
            </a:r>
          </a:p>
        </p:txBody>
      </p:sp>
      <p:pic>
        <p:nvPicPr>
          <p:cNvPr id="15364" name="Picture 3" descr="Photographs show, part ay, a solid rock with many speckles and, part b, a blue crystalline substa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4157663"/>
            <a:ext cx="3675063"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2879BEBF-3704-4669-9560-1D6F869833E2}"/>
              </a:ext>
            </a:extLst>
          </p:cNvPr>
          <p:cNvSpPr txBox="1"/>
          <p:nvPr/>
        </p:nvSpPr>
        <p:spPr>
          <a:xfrm>
            <a:off x="5137150" y="4175125"/>
            <a:ext cx="3352800" cy="1938338"/>
          </a:xfrm>
          <a:prstGeom prst="rect">
            <a:avLst/>
          </a:prstGeom>
          <a:noFill/>
        </p:spPr>
        <p:txBody>
          <a:bodyPr>
            <a:spAutoFit/>
          </a:bodyPr>
          <a:lstStyle/>
          <a:p>
            <a:pPr eaLnBrk="1" hangingPunct="1">
              <a:defRPr/>
            </a:pPr>
            <a:r>
              <a:rPr lang="en-US" b="1" dirty="0">
                <a:solidFill>
                  <a:schemeClr val="bg2">
                    <a:lumMod val="50000"/>
                  </a:schemeClr>
                </a:solidFill>
              </a:rPr>
              <a:t>If you take an aliquot of the solution shown to the left; each aliquot studied would yield the same analysis.</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noChangeArrowheads="1"/>
          </p:cNvSpPr>
          <p:nvPr>
            <p:ph type="title"/>
          </p:nvPr>
        </p:nvSpPr>
        <p:spPr/>
        <p:txBody>
          <a:bodyPr/>
          <a:lstStyle/>
          <a:p>
            <a:r>
              <a:rPr lang="en-US" altLang="en-US" smtClean="0"/>
              <a:t>Accuracy versus Precision</a:t>
            </a:r>
            <a:endParaRPr lang="en-IN" altLang="en-US" smtClean="0"/>
          </a:p>
        </p:txBody>
      </p:sp>
      <p:sp>
        <p:nvSpPr>
          <p:cNvPr id="109571" name="Content Placeholder 2"/>
          <p:cNvSpPr>
            <a:spLocks noGrp="1" noChangeArrowheads="1"/>
          </p:cNvSpPr>
          <p:nvPr>
            <p:ph idx="1"/>
          </p:nvPr>
        </p:nvSpPr>
        <p:spPr>
          <a:xfrm>
            <a:off x="457200" y="1600200"/>
            <a:ext cx="5867400" cy="4495800"/>
          </a:xfrm>
        </p:spPr>
        <p:txBody>
          <a:bodyPr/>
          <a:lstStyle/>
          <a:p>
            <a:r>
              <a:rPr lang="en-US" altLang="en-US" sz="2400" b="1" smtClean="0"/>
              <a:t>Precision</a:t>
            </a:r>
            <a:r>
              <a:rPr lang="en-US" altLang="en-US" sz="2400" smtClean="0"/>
              <a:t> is a measure of how closely individual measurements agree with one another.</a:t>
            </a:r>
          </a:p>
          <a:p>
            <a:r>
              <a:rPr lang="en-US" altLang="en-US" sz="2400" b="1" smtClean="0"/>
              <a:t>Accuracy</a:t>
            </a:r>
            <a:r>
              <a:rPr lang="en-US" altLang="en-US" sz="2400" smtClean="0"/>
              <a:t> refers to how closely individual measurements agree with the correct, or “true,” value.</a:t>
            </a:r>
          </a:p>
          <a:p>
            <a:r>
              <a:rPr lang="en-US" altLang="en-US" sz="2400" smtClean="0"/>
              <a:t>Experimentally, we often take several measurements and determine a standard deviation.</a:t>
            </a:r>
          </a:p>
        </p:txBody>
      </p:sp>
      <p:pic>
        <p:nvPicPr>
          <p:cNvPr id="109572" name="Picture 3" descr="A dartboard with all three darts in the bullseye illustrates good accuracy and good precision. A dartboard with all three darts together at the edge of the board illustrates poor accuracy and good precision. A dartboard with all three darts spaced widely across the board and none of them in the bulls eye illustrates poor accuracy and poor precision.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00200"/>
            <a:ext cx="115887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5EBA6EA4-8DDE-462A-9B7F-C0F2929F3EA5}" type="slidenum">
              <a:rPr lang="en-US" altLang="en-US" sz="1400" smtClean="0"/>
              <a:pPr>
                <a:spcBef>
                  <a:spcPct val="0"/>
                </a:spcBef>
                <a:buSzTx/>
                <a:buFontTx/>
                <a:buNone/>
              </a:pPr>
              <a:t>71</a:t>
            </a:fld>
            <a:endParaRPr lang="en-US" altLang="en-US" sz="1400" smtClean="0"/>
          </a:p>
        </p:txBody>
      </p:sp>
      <p:sp>
        <p:nvSpPr>
          <p:cNvPr id="110595" name="Text Box 2"/>
          <p:cNvSpPr txBox="1">
            <a:spLocks noChangeArrowheads="1"/>
          </p:cNvSpPr>
          <p:nvPr/>
        </p:nvSpPr>
        <p:spPr bwMode="auto">
          <a:xfrm>
            <a:off x="0" y="422275"/>
            <a:ext cx="8915400" cy="584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0"/>
              </a:spcBef>
              <a:buFontTx/>
              <a:buNone/>
            </a:pPr>
            <a:r>
              <a:rPr lang="en-US" altLang="en-US" sz="2400" b="1" u="sng"/>
              <a:t>PRECISION AND ACCURACY</a:t>
            </a:r>
            <a:endParaRPr lang="en-US" altLang="en-US" sz="2400"/>
          </a:p>
          <a:p>
            <a:pPr>
              <a:spcBef>
                <a:spcPct val="0"/>
              </a:spcBef>
              <a:buSzTx/>
              <a:buFontTx/>
              <a:buNone/>
            </a:pPr>
            <a:endParaRPr lang="en-US" altLang="en-US" sz="2400"/>
          </a:p>
          <a:p>
            <a:pPr>
              <a:spcBef>
                <a:spcPct val="0"/>
              </a:spcBef>
              <a:buSzTx/>
              <a:buFontTx/>
              <a:buNone/>
            </a:pPr>
            <a:r>
              <a:rPr lang="en-US" altLang="en-US" sz="2400" b="1">
                <a:solidFill>
                  <a:srgbClr val="003366"/>
                </a:solidFill>
              </a:rPr>
              <a:t>1.  Precision – refers to the degree of reproducibility of a measured quantity.</a:t>
            </a:r>
            <a:endParaRPr lang="en-US" altLang="en-US" sz="2400" b="1"/>
          </a:p>
          <a:p>
            <a:pPr>
              <a:spcBef>
                <a:spcPct val="0"/>
              </a:spcBef>
              <a:buSzTx/>
              <a:buFontTx/>
              <a:buNone/>
            </a:pPr>
            <a:endParaRPr lang="en-US" altLang="en-US" sz="2400" b="1"/>
          </a:p>
          <a:p>
            <a:pPr>
              <a:spcBef>
                <a:spcPct val="0"/>
              </a:spcBef>
              <a:buSzTx/>
              <a:buFontTx/>
              <a:buNone/>
            </a:pPr>
            <a:r>
              <a:rPr lang="en-US" altLang="en-US" sz="2400" b="1">
                <a:solidFill>
                  <a:srgbClr val="6600FF"/>
                </a:solidFill>
              </a:rPr>
              <a:t>2.  Accuracy – refers to how close a measured value is to the accepted or true value.</a:t>
            </a:r>
            <a:endParaRPr lang="en-US" altLang="en-US" sz="2400" b="1"/>
          </a:p>
          <a:p>
            <a:pPr>
              <a:spcBef>
                <a:spcPct val="0"/>
              </a:spcBef>
              <a:buSzTx/>
              <a:buFontTx/>
              <a:buNone/>
            </a:pPr>
            <a:endParaRPr lang="en-US" altLang="en-US" sz="2400"/>
          </a:p>
          <a:p>
            <a:pPr>
              <a:spcBef>
                <a:spcPct val="0"/>
              </a:spcBef>
              <a:buSzTx/>
              <a:buFontTx/>
              <a:buNone/>
            </a:pPr>
            <a:endParaRPr lang="en-US" altLang="en-US" sz="2400"/>
          </a:p>
          <a:p>
            <a:pPr>
              <a:spcBef>
                <a:spcPct val="0"/>
              </a:spcBef>
              <a:buSzTx/>
              <a:buFontTx/>
              <a:buNone/>
            </a:pPr>
            <a:endParaRPr lang="en-US" altLang="en-US" sz="2400"/>
          </a:p>
          <a:p>
            <a:pPr>
              <a:spcBef>
                <a:spcPct val="0"/>
              </a:spcBef>
              <a:buSzTx/>
              <a:buFontTx/>
              <a:buNone/>
            </a:pPr>
            <a:endParaRPr lang="en-US" altLang="en-US" sz="2400"/>
          </a:p>
          <a:p>
            <a:pPr>
              <a:spcBef>
                <a:spcPct val="0"/>
              </a:spcBef>
              <a:buSzTx/>
              <a:buFontTx/>
              <a:buNone/>
            </a:pPr>
            <a:endParaRPr lang="en-US" altLang="en-US" sz="2400"/>
          </a:p>
          <a:p>
            <a:pPr>
              <a:spcBef>
                <a:spcPct val="0"/>
              </a:spcBef>
              <a:buSzTx/>
              <a:buFontTx/>
              <a:buNone/>
            </a:pPr>
            <a:endParaRPr lang="en-US" altLang="en-US" sz="2400"/>
          </a:p>
          <a:p>
            <a:pPr>
              <a:spcBef>
                <a:spcPct val="0"/>
              </a:spcBef>
              <a:buSzTx/>
              <a:buFontTx/>
              <a:buNone/>
            </a:pPr>
            <a:endParaRPr lang="en-US" altLang="en-US" sz="2400"/>
          </a:p>
          <a:p>
            <a:pPr>
              <a:spcBef>
                <a:spcPct val="0"/>
              </a:spcBef>
              <a:buSzTx/>
              <a:buFontTx/>
              <a:buNone/>
            </a:pPr>
            <a:r>
              <a:rPr lang="en-US" altLang="en-US" sz="1800">
                <a:solidFill>
                  <a:srgbClr val="CC3300"/>
                </a:solidFill>
              </a:rPr>
              <a:t>         Precise (not accurate)	           Accurate (not precise)          Both Precise/Accurate</a:t>
            </a:r>
            <a:endParaRPr lang="en-US" altLang="en-US" sz="2400"/>
          </a:p>
          <a:p>
            <a:pPr>
              <a:spcBef>
                <a:spcPct val="0"/>
              </a:spcBef>
              <a:buSzTx/>
              <a:buFontTx/>
              <a:buNone/>
            </a:pPr>
            <a:endParaRPr lang="en-US" altLang="en-US" sz="2400"/>
          </a:p>
        </p:txBody>
      </p:sp>
      <p:graphicFrame>
        <p:nvGraphicFramePr>
          <p:cNvPr id="110596" name="Object 3"/>
          <p:cNvGraphicFramePr>
            <a:graphicFrameLocks noChangeAspect="1"/>
          </p:cNvGraphicFramePr>
          <p:nvPr/>
        </p:nvGraphicFramePr>
        <p:xfrm>
          <a:off x="549275" y="3200400"/>
          <a:ext cx="7756525" cy="2286000"/>
        </p:xfrm>
        <a:graphic>
          <a:graphicData uri="http://schemas.openxmlformats.org/presentationml/2006/ole">
            <mc:AlternateContent xmlns:mc="http://schemas.openxmlformats.org/markup-compatibility/2006">
              <mc:Choice xmlns:v="urn:schemas-microsoft-com:vml" Requires="v">
                <p:oleObj spid="_x0000_s110603" r:id="rId3" imgW="6616700" imgH="2385060" progId="">
                  <p:embed/>
                </p:oleObj>
              </mc:Choice>
              <mc:Fallback>
                <p:oleObj r:id="rId3" imgW="6616700" imgH="238506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200400"/>
                        <a:ext cx="77565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subTitle" idx="1"/>
          </p:nvPr>
        </p:nvSpPr>
        <p:spPr>
          <a:xfrm>
            <a:off x="152400" y="228600"/>
            <a:ext cx="8991600" cy="6629400"/>
          </a:xfrm>
        </p:spPr>
        <p:txBody>
          <a:bodyPr/>
          <a:lstStyle/>
          <a:p>
            <a:pPr eaLnBrk="1" hangingPunct="1">
              <a:lnSpc>
                <a:spcPct val="80000"/>
              </a:lnSpc>
            </a:pPr>
            <a:r>
              <a:rPr lang="en-US" altLang="en-US" sz="2400" b="1" u="sng" smtClean="0"/>
              <a:t>STANDARD DEVIATION</a:t>
            </a:r>
            <a:endParaRPr lang="en-US" altLang="en-US" sz="2400" smtClean="0"/>
          </a:p>
          <a:p>
            <a:pPr algn="l" eaLnBrk="1" hangingPunct="1">
              <a:lnSpc>
                <a:spcPct val="80000"/>
              </a:lnSpc>
            </a:pPr>
            <a:r>
              <a:rPr lang="en-US" altLang="en-US" sz="2400" smtClean="0"/>
              <a:t>	The </a:t>
            </a:r>
            <a:r>
              <a:rPr lang="en-US" altLang="en-US" sz="2400" b="1" smtClean="0"/>
              <a:t>standard deviation</a:t>
            </a:r>
            <a:r>
              <a:rPr lang="en-US" altLang="en-US" sz="2400" smtClean="0"/>
              <a:t> of a series of measurements which includes at least 6 independent trials may be defined as follows.  If we let </a:t>
            </a:r>
            <a:r>
              <a:rPr lang="en-US" altLang="en-US" sz="2400" b="1" smtClean="0"/>
              <a:t>x</a:t>
            </a:r>
            <a:r>
              <a:rPr lang="en-US" altLang="en-US" sz="2400" baseline="-25000" smtClean="0"/>
              <a:t>m</a:t>
            </a:r>
            <a:r>
              <a:rPr lang="en-US" altLang="en-US" sz="2400" smtClean="0"/>
              <a:t> be a measured value, </a:t>
            </a:r>
            <a:r>
              <a:rPr lang="en-US" altLang="en-US" sz="2400" b="1" smtClean="0">
                <a:solidFill>
                  <a:schemeClr val="accent2"/>
                </a:solidFill>
              </a:rPr>
              <a:t>N</a:t>
            </a:r>
            <a:r>
              <a:rPr lang="en-US" altLang="en-US" sz="2400" smtClean="0"/>
              <a:t> be the number of measurements, &lt;</a:t>
            </a:r>
            <a:r>
              <a:rPr lang="en-US" altLang="en-US" sz="2400" b="1" smtClean="0"/>
              <a:t>x</a:t>
            </a:r>
            <a:r>
              <a:rPr lang="en-US" altLang="en-US" sz="2400" smtClean="0"/>
              <a:t>&gt; be the average or </a:t>
            </a:r>
            <a:r>
              <a:rPr lang="en-US" altLang="en-US" sz="2400" b="1" smtClean="0"/>
              <a:t>mean</a:t>
            </a:r>
            <a:r>
              <a:rPr lang="en-US" altLang="en-US" sz="2400" smtClean="0"/>
              <a:t> of all the measurements, then </a:t>
            </a:r>
            <a:r>
              <a:rPr lang="en-US" altLang="en-US" sz="2400" b="1" smtClean="0">
                <a:solidFill>
                  <a:srgbClr val="006600"/>
                </a:solidFill>
              </a:rPr>
              <a:t>d</a:t>
            </a:r>
            <a:r>
              <a:rPr lang="en-US" altLang="en-US" sz="2400" smtClean="0"/>
              <a:t> is the </a:t>
            </a:r>
            <a:r>
              <a:rPr lang="en-US" altLang="en-US" sz="2400" b="1" smtClean="0">
                <a:solidFill>
                  <a:srgbClr val="006600"/>
                </a:solidFill>
              </a:rPr>
              <a:t>deviation</a:t>
            </a:r>
            <a:r>
              <a:rPr lang="en-US" altLang="en-US" sz="2400" b="1" smtClean="0"/>
              <a:t> </a:t>
            </a:r>
            <a:r>
              <a:rPr lang="en-US" altLang="en-US" sz="2400" smtClean="0"/>
              <a:t>of a value from the average:</a:t>
            </a:r>
            <a:endParaRPr lang="en-US" altLang="en-US" sz="2400" b="1" smtClean="0"/>
          </a:p>
          <a:p>
            <a:pPr eaLnBrk="1" hangingPunct="1">
              <a:lnSpc>
                <a:spcPct val="80000"/>
              </a:lnSpc>
            </a:pPr>
            <a:r>
              <a:rPr lang="en-US" altLang="en-US" sz="2400" b="1" smtClean="0"/>
              <a:t>	</a:t>
            </a:r>
            <a:r>
              <a:rPr lang="en-US" altLang="en-US" b="1" smtClean="0">
                <a:solidFill>
                  <a:srgbClr val="006600"/>
                </a:solidFill>
              </a:rPr>
              <a:t>d</a:t>
            </a:r>
            <a:r>
              <a:rPr lang="en-US" altLang="en-US" smtClean="0"/>
              <a:t> = </a:t>
            </a:r>
            <a:r>
              <a:rPr lang="en-US" altLang="en-US" b="1" smtClean="0"/>
              <a:t>x</a:t>
            </a:r>
            <a:r>
              <a:rPr lang="en-US" altLang="en-US" baseline="-25000" smtClean="0"/>
              <a:t>m</a:t>
            </a:r>
            <a:r>
              <a:rPr lang="en-US" altLang="en-US" smtClean="0"/>
              <a:t>-&lt;</a:t>
            </a:r>
            <a:r>
              <a:rPr lang="en-US" altLang="en-US" b="1" smtClean="0"/>
              <a:t>x</a:t>
            </a:r>
            <a:r>
              <a:rPr lang="en-US" altLang="en-US" smtClean="0"/>
              <a:t>&gt;</a:t>
            </a:r>
          </a:p>
          <a:p>
            <a:pPr eaLnBrk="1" hangingPunct="1">
              <a:lnSpc>
                <a:spcPct val="80000"/>
              </a:lnSpc>
            </a:pPr>
            <a:endParaRPr lang="en-US" altLang="en-US" sz="1200" smtClean="0"/>
          </a:p>
          <a:p>
            <a:pPr algn="l" eaLnBrk="1" hangingPunct="1">
              <a:lnSpc>
                <a:spcPct val="80000"/>
              </a:lnSpc>
            </a:pPr>
            <a:r>
              <a:rPr lang="en-US" altLang="en-US" sz="2400" smtClean="0"/>
              <a:t>and the standard deviation, </a:t>
            </a:r>
            <a:r>
              <a:rPr lang="en-US" altLang="en-US" sz="2400" b="1" smtClean="0">
                <a:solidFill>
                  <a:srgbClr val="A50021"/>
                </a:solidFill>
              </a:rPr>
              <a:t>s</a:t>
            </a:r>
            <a:r>
              <a:rPr lang="en-US" altLang="en-US" sz="2400" smtClean="0"/>
              <a:t>, is defined by:</a:t>
            </a:r>
          </a:p>
          <a:p>
            <a:pPr algn="l" eaLnBrk="1" hangingPunct="1">
              <a:lnSpc>
                <a:spcPct val="80000"/>
              </a:lnSpc>
            </a:pPr>
            <a:endParaRPr lang="en-US" altLang="en-US" sz="2400" smtClean="0"/>
          </a:p>
          <a:p>
            <a:pPr algn="l" eaLnBrk="1" hangingPunct="1">
              <a:lnSpc>
                <a:spcPct val="80000"/>
              </a:lnSpc>
            </a:pPr>
            <a:r>
              <a:rPr lang="en-US" altLang="en-US" sz="2400" smtClean="0"/>
              <a:t>where </a:t>
            </a:r>
            <a:r>
              <a:rPr lang="en-US" altLang="en-US" sz="2400" smtClean="0">
                <a:sym typeface="Symbol" panose="05050102010706020507" pitchFamily="18" charset="2"/>
              </a:rPr>
              <a:t></a:t>
            </a:r>
            <a:r>
              <a:rPr lang="en-US" altLang="en-US" sz="2400" b="1" smtClean="0"/>
              <a:t>d</a:t>
            </a:r>
            <a:r>
              <a:rPr lang="en-US" altLang="en-US" sz="2400" baseline="30000" smtClean="0"/>
              <a:t>2</a:t>
            </a:r>
            <a:r>
              <a:rPr lang="en-US" altLang="en-US" sz="2400" smtClean="0"/>
              <a:t> means “sum of all the values of </a:t>
            </a:r>
            <a:r>
              <a:rPr lang="en-US" altLang="en-US" sz="2400" b="1" smtClean="0"/>
              <a:t>d</a:t>
            </a:r>
            <a:r>
              <a:rPr lang="en-US" altLang="en-US" sz="2400" baseline="30000" smtClean="0"/>
              <a:t>2</a:t>
            </a:r>
            <a:r>
              <a:rPr lang="en-US" altLang="en-US" sz="2400" smtClean="0"/>
              <a:t>.”	</a:t>
            </a:r>
          </a:p>
          <a:p>
            <a:pPr algn="l" eaLnBrk="1" hangingPunct="1">
              <a:lnSpc>
                <a:spcPct val="80000"/>
              </a:lnSpc>
            </a:pPr>
            <a:r>
              <a:rPr lang="en-US" altLang="en-US" sz="1200" smtClean="0"/>
              <a:t>	</a:t>
            </a:r>
          </a:p>
          <a:p>
            <a:pPr algn="l" eaLnBrk="1" hangingPunct="1">
              <a:lnSpc>
                <a:spcPct val="80000"/>
              </a:lnSpc>
            </a:pPr>
            <a:r>
              <a:rPr lang="en-US" altLang="en-US" sz="2400" smtClean="0"/>
              <a:t>The </a:t>
            </a:r>
            <a:r>
              <a:rPr lang="en-US" altLang="en-US" sz="2400" b="1" smtClean="0"/>
              <a:t>value of the measurement</a:t>
            </a:r>
            <a:r>
              <a:rPr lang="en-US" altLang="en-US" sz="2400" smtClean="0"/>
              <a:t> should include some indication of the precision of the measurement.  The standard deviation is used for this purpose if a large number of measurements of the same quantity is subject to random errors only.  We can understand the meaning of </a:t>
            </a:r>
            <a:r>
              <a:rPr lang="en-US" altLang="en-US" sz="2400" b="1" smtClean="0">
                <a:solidFill>
                  <a:srgbClr val="A50021"/>
                </a:solidFill>
              </a:rPr>
              <a:t>s</a:t>
            </a:r>
            <a:r>
              <a:rPr lang="en-US" altLang="en-US" sz="2400" smtClean="0"/>
              <a:t> if we plot on the y-axis the number of times a given value of </a:t>
            </a:r>
            <a:r>
              <a:rPr lang="en-US" altLang="en-US" sz="2400" b="1" smtClean="0"/>
              <a:t>x</a:t>
            </a:r>
            <a:r>
              <a:rPr lang="en-US" altLang="en-US" sz="2400" baseline="-25000" smtClean="0"/>
              <a:t>m</a:t>
            </a:r>
            <a:r>
              <a:rPr lang="en-US" altLang="en-US" sz="2400" smtClean="0"/>
              <a:t> is obtained, against the values, </a:t>
            </a:r>
            <a:r>
              <a:rPr lang="en-US" altLang="en-US" sz="2400" b="1" smtClean="0"/>
              <a:t>x</a:t>
            </a:r>
            <a:r>
              <a:rPr lang="en-US" altLang="en-US" sz="2400" baseline="-25000" smtClean="0"/>
              <a:t>m</a:t>
            </a:r>
            <a:r>
              <a:rPr lang="en-US" altLang="en-US" sz="2400" smtClean="0"/>
              <a:t>, on the x-axis.  The “normal distribution curve” is bell-shaped, with the most frequent value being the average value, &lt;</a:t>
            </a:r>
            <a:r>
              <a:rPr lang="en-US" altLang="en-US" sz="2400" b="1" smtClean="0"/>
              <a:t>x</a:t>
            </a:r>
            <a:r>
              <a:rPr lang="en-US" altLang="en-US" sz="2400" smtClean="0"/>
              <a:t>&gt;.</a:t>
            </a:r>
            <a:r>
              <a:rPr lang="en-US" altLang="en-US" sz="2000" smtClean="0"/>
              <a:t>   </a:t>
            </a:r>
            <a:endParaRPr lang="en-US" altLang="en-US" sz="2000" i="1" smtClean="0"/>
          </a:p>
        </p:txBody>
      </p:sp>
      <p:sp>
        <p:nvSpPr>
          <p:cNvPr id="11161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a:p>
        </p:txBody>
      </p:sp>
      <p:graphicFrame>
        <p:nvGraphicFramePr>
          <p:cNvPr id="111620" name="Object 4"/>
          <p:cNvGraphicFramePr>
            <a:graphicFrameLocks noChangeAspect="1"/>
          </p:cNvGraphicFramePr>
          <p:nvPr/>
        </p:nvGraphicFramePr>
        <p:xfrm>
          <a:off x="6858000" y="2286000"/>
          <a:ext cx="1828800" cy="1303338"/>
        </p:xfrm>
        <a:graphic>
          <a:graphicData uri="http://schemas.openxmlformats.org/presentationml/2006/ole">
            <mc:AlternateContent xmlns:mc="http://schemas.openxmlformats.org/markup-compatibility/2006">
              <mc:Choice xmlns:v="urn:schemas-microsoft-com:vml" Requires="v">
                <p:oleObj spid="_x0000_s111627" name="Equation" r:id="rId3" imgW="698197" imgH="495085" progId="Equation.3">
                  <p:embed/>
                </p:oleObj>
              </mc:Choice>
              <mc:Fallback>
                <p:oleObj name="Equation" r:id="rId3" imgW="698197" imgH="49508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0"/>
                        <a:ext cx="1828800" cy="1303338"/>
                      </a:xfrm>
                      <a:prstGeom prst="rect">
                        <a:avLst/>
                      </a:prstGeom>
                      <a:solidFill>
                        <a:srgbClr val="FFFF99">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subTitle" idx="1"/>
          </p:nvPr>
        </p:nvSpPr>
        <p:spPr>
          <a:xfrm>
            <a:off x="0" y="228600"/>
            <a:ext cx="9144000" cy="6629400"/>
          </a:xfrm>
        </p:spPr>
        <p:txBody>
          <a:bodyPr/>
          <a:lstStyle/>
          <a:p>
            <a:pPr eaLnBrk="1" hangingPunct="1">
              <a:lnSpc>
                <a:spcPct val="90000"/>
              </a:lnSpc>
            </a:pPr>
            <a:r>
              <a:rPr lang="en-US" altLang="en-US" sz="2800" b="1" u="sng" smtClean="0"/>
              <a:t>STANDARD DEVIATION</a:t>
            </a:r>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1800" smtClean="0"/>
          </a:p>
          <a:p>
            <a:pPr eaLnBrk="1" hangingPunct="1">
              <a:lnSpc>
                <a:spcPct val="90000"/>
              </a:lnSpc>
            </a:pPr>
            <a:r>
              <a:rPr lang="en-US" altLang="en-US" sz="1800" smtClean="0"/>
              <a:t>	</a:t>
            </a:r>
            <a:r>
              <a:rPr lang="en-US" altLang="en-US" sz="1800" i="1" smtClean="0"/>
              <a:t>	</a:t>
            </a:r>
          </a:p>
          <a:p>
            <a:pPr eaLnBrk="1" hangingPunct="1">
              <a:lnSpc>
                <a:spcPct val="90000"/>
              </a:lnSpc>
            </a:pPr>
            <a:r>
              <a:rPr lang="en-US" altLang="en-US" sz="1800" i="1" smtClean="0"/>
              <a:t>Figure 3:  Distribution of Values of a Measurement</a:t>
            </a:r>
            <a:endParaRPr lang="en-US" altLang="en-US" sz="1800" smtClean="0"/>
          </a:p>
          <a:p>
            <a:pPr eaLnBrk="1" hangingPunct="1">
              <a:lnSpc>
                <a:spcPct val="90000"/>
              </a:lnSpc>
            </a:pPr>
            <a:r>
              <a:rPr lang="en-US" altLang="en-US" sz="2400" smtClean="0"/>
              <a:t>Most of the measurements give values near &lt;</a:t>
            </a:r>
            <a:r>
              <a:rPr lang="en-US" altLang="en-US" sz="2400" b="1" smtClean="0"/>
              <a:t>x</a:t>
            </a:r>
            <a:r>
              <a:rPr lang="en-US" altLang="en-US" sz="2400" smtClean="0"/>
              <a:t>&gt;.  In fact, 68% of the measurements fall within the standard deviation </a:t>
            </a:r>
            <a:r>
              <a:rPr lang="en-US" altLang="en-US" sz="2400" b="1" smtClean="0">
                <a:solidFill>
                  <a:srgbClr val="A50021"/>
                </a:solidFill>
              </a:rPr>
              <a:t>s</a:t>
            </a:r>
            <a:r>
              <a:rPr lang="en-US" altLang="en-US" sz="2400" smtClean="0"/>
              <a:t> of &lt;</a:t>
            </a:r>
            <a:r>
              <a:rPr lang="en-US" altLang="en-US" sz="2400" b="1" smtClean="0"/>
              <a:t>x</a:t>
            </a:r>
            <a:r>
              <a:rPr lang="en-US" altLang="en-US" sz="2400" smtClean="0"/>
              <a:t>&gt; (see graph).  95% of the measured values are found within 2</a:t>
            </a:r>
            <a:r>
              <a:rPr lang="en-US" altLang="en-US" sz="2400" b="1" smtClean="0"/>
              <a:t>s</a:t>
            </a:r>
            <a:r>
              <a:rPr lang="en-US" altLang="en-US" sz="2400" smtClean="0"/>
              <a:t> of &lt;</a:t>
            </a:r>
            <a:r>
              <a:rPr lang="en-US" altLang="en-US" sz="2400" b="1" smtClean="0"/>
              <a:t>x</a:t>
            </a:r>
            <a:r>
              <a:rPr lang="en-US" altLang="en-US" sz="2400" smtClean="0"/>
              <a:t>&gt;.  We call the value of 2</a:t>
            </a:r>
            <a:r>
              <a:rPr lang="en-US" altLang="en-US" sz="2400" b="1" smtClean="0">
                <a:solidFill>
                  <a:srgbClr val="A50021"/>
                </a:solidFill>
              </a:rPr>
              <a:t>s</a:t>
            </a:r>
            <a:r>
              <a:rPr lang="en-US" altLang="en-US" sz="2400" smtClean="0"/>
              <a:t> the uncertainty of the measurement, </a:t>
            </a:r>
            <a:r>
              <a:rPr lang="en-US" altLang="en-US" sz="2400" b="1" smtClean="0"/>
              <a:t>u</a:t>
            </a:r>
            <a:r>
              <a:rPr lang="en-US" altLang="en-US" sz="2400" smtClean="0"/>
              <a:t>.  Then, if we report our value of the measurement as &lt;</a:t>
            </a:r>
            <a:r>
              <a:rPr lang="en-US" altLang="en-US" sz="2400" b="1" smtClean="0"/>
              <a:t>x</a:t>
            </a:r>
            <a:r>
              <a:rPr lang="en-US" altLang="en-US" sz="2400" smtClean="0"/>
              <a:t>&gt;</a:t>
            </a:r>
            <a:r>
              <a:rPr lang="en-US" altLang="en-US" sz="2400" b="1" smtClean="0"/>
              <a:t>± u</a:t>
            </a:r>
            <a:r>
              <a:rPr lang="en-US" altLang="en-US" sz="2400" smtClean="0"/>
              <a:t>, we are saying that &lt;</a:t>
            </a:r>
            <a:r>
              <a:rPr lang="en-US" altLang="en-US" sz="2400" b="1" smtClean="0"/>
              <a:t>x</a:t>
            </a:r>
            <a:r>
              <a:rPr lang="en-US" altLang="en-US" sz="2400" smtClean="0"/>
              <a:t>&gt; is the most probable value and 95% of the measured values fall within this </a:t>
            </a:r>
            <a:r>
              <a:rPr lang="en-US" altLang="en-US" sz="2400" u="sng" smtClean="0"/>
              <a:t>range</a:t>
            </a:r>
            <a:r>
              <a:rPr lang="en-US" altLang="en-US" sz="2400" smtClean="0"/>
              <a:t>.  The next example shows how the standard deviation can be used to evaluate the data.</a:t>
            </a:r>
            <a:endParaRPr lang="en-US" altLang="en-US" sz="2800" smtClean="0"/>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848600" cy="3251200"/>
          </a:xfrm>
          <a:prstGeom prst="rect">
            <a:avLst/>
          </a:prstGeom>
          <a:solidFill>
            <a:srgbClr val="FFFF99">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0" y="228600"/>
            <a:ext cx="9144000" cy="6629400"/>
          </a:xfrm>
        </p:spPr>
        <p:txBody>
          <a:bodyPr/>
          <a:lstStyle/>
          <a:p>
            <a:pPr eaLnBrk="1" hangingPunct="1">
              <a:lnSpc>
                <a:spcPct val="90000"/>
              </a:lnSpc>
            </a:pPr>
            <a:r>
              <a:rPr lang="en-US" altLang="en-US" b="1" u="sng" smtClean="0"/>
              <a:t>STANDARD DEVIATION</a:t>
            </a:r>
            <a:endParaRPr lang="en-US" altLang="en-US" smtClean="0"/>
          </a:p>
          <a:p>
            <a:pPr algn="l" eaLnBrk="1" hangingPunct="1">
              <a:lnSpc>
                <a:spcPct val="90000"/>
              </a:lnSpc>
            </a:pPr>
            <a:r>
              <a:rPr lang="en-US" altLang="en-US" sz="2400" u="sng" smtClean="0"/>
              <a:t>Example 1.  Weight of a test tube on 10 different balances</a:t>
            </a: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algn="l" eaLnBrk="1" hangingPunct="1">
              <a:lnSpc>
                <a:spcPct val="90000"/>
              </a:lnSpc>
            </a:pPr>
            <a:endParaRPr lang="en-US" altLang="en-US" sz="2400" smtClean="0"/>
          </a:p>
          <a:p>
            <a:pPr algn="l" eaLnBrk="1" hangingPunct="1">
              <a:lnSpc>
                <a:spcPct val="90000"/>
              </a:lnSpc>
            </a:pPr>
            <a:endParaRPr lang="en-US" altLang="en-US" sz="2400" smtClean="0"/>
          </a:p>
          <a:p>
            <a:pPr algn="l" eaLnBrk="1" hangingPunct="1">
              <a:lnSpc>
                <a:spcPct val="90000"/>
              </a:lnSpc>
            </a:pPr>
            <a:endParaRPr lang="en-US" altLang="en-US" sz="2000" smtClean="0"/>
          </a:p>
          <a:p>
            <a:pPr algn="l" eaLnBrk="1" hangingPunct="1">
              <a:lnSpc>
                <a:spcPct val="90000"/>
              </a:lnSpc>
            </a:pPr>
            <a:endParaRPr lang="en-US" altLang="en-US" sz="2000" smtClean="0"/>
          </a:p>
          <a:p>
            <a:pPr algn="l" eaLnBrk="1" hangingPunct="1">
              <a:lnSpc>
                <a:spcPct val="90000"/>
              </a:lnSpc>
            </a:pPr>
            <a:endParaRPr lang="en-US" altLang="en-US" sz="2000" smtClean="0"/>
          </a:p>
          <a:p>
            <a:pPr algn="l" eaLnBrk="1" hangingPunct="1">
              <a:lnSpc>
                <a:spcPct val="90000"/>
              </a:lnSpc>
            </a:pPr>
            <a:endParaRPr lang="en-US" altLang="en-US" sz="2000" smtClean="0"/>
          </a:p>
          <a:p>
            <a:pPr algn="l" eaLnBrk="1" hangingPunct="1">
              <a:lnSpc>
                <a:spcPct val="90000"/>
              </a:lnSpc>
            </a:pPr>
            <a:endParaRPr lang="en-US" altLang="en-US" sz="2000" smtClean="0"/>
          </a:p>
          <a:p>
            <a:pPr algn="l" eaLnBrk="1" hangingPunct="1">
              <a:lnSpc>
                <a:spcPct val="90000"/>
              </a:lnSpc>
            </a:pPr>
            <a:endParaRPr lang="en-US" altLang="en-US" sz="2000" smtClean="0"/>
          </a:p>
          <a:p>
            <a:pPr algn="l" eaLnBrk="1" hangingPunct="1">
              <a:lnSpc>
                <a:spcPct val="90000"/>
              </a:lnSpc>
            </a:pPr>
            <a:r>
              <a:rPr lang="en-US" altLang="en-US" sz="2800" b="1" smtClean="0">
                <a:solidFill>
                  <a:srgbClr val="C00000"/>
                </a:solidFill>
              </a:rPr>
              <a:t>or, the test tube weighs between 24.11 and 24.47 g, with 95% certainty.</a:t>
            </a:r>
          </a:p>
          <a:p>
            <a:pPr algn="l" eaLnBrk="1" hangingPunct="1">
              <a:lnSpc>
                <a:spcPct val="90000"/>
              </a:lnSpc>
            </a:pPr>
            <a:r>
              <a:rPr lang="en-US" altLang="en-US" sz="2000" smtClean="0"/>
              <a:t>	</a:t>
            </a:r>
            <a:endParaRPr lang="en-US" altLang="en-US" sz="2000" b="1" smtClean="0">
              <a:solidFill>
                <a:srgbClr val="000099"/>
              </a:solidFill>
            </a:endParaRPr>
          </a:p>
        </p:txBody>
      </p:sp>
      <p:graphicFrame>
        <p:nvGraphicFramePr>
          <p:cNvPr id="274435" name="Group 3">
            <a:extLst>
              <a:ext uri="{FF2B5EF4-FFF2-40B4-BE49-F238E27FC236}">
                <a16:creationId xmlns:a16="http://schemas.microsoft.com/office/drawing/2014/main" xmlns="" id="{1259D354-A0FE-4836-8940-A5142DC30D1C}"/>
              </a:ext>
            </a:extLst>
          </p:cNvPr>
          <p:cNvGraphicFramePr>
            <a:graphicFrameLocks noGrp="1"/>
          </p:cNvGraphicFramePr>
          <p:nvPr/>
        </p:nvGraphicFramePr>
        <p:xfrm>
          <a:off x="304800" y="1295400"/>
          <a:ext cx="8458200" cy="3413210"/>
        </p:xfrm>
        <a:graphic>
          <a:graphicData uri="http://schemas.openxmlformats.org/drawingml/2006/table">
            <a:tbl>
              <a:tblPr/>
              <a:tblGrid>
                <a:gridCol w="1447800">
                  <a:extLst>
                    <a:ext uri="{9D8B030D-6E8A-4147-A177-3AD203B41FA5}">
                      <a16:colId xmlns:a16="http://schemas.microsoft.com/office/drawing/2014/main" xmlns="" val="20000"/>
                    </a:ext>
                  </a:extLst>
                </a:gridCol>
                <a:gridCol w="2781300">
                  <a:extLst>
                    <a:ext uri="{9D8B030D-6E8A-4147-A177-3AD203B41FA5}">
                      <a16:colId xmlns:a16="http://schemas.microsoft.com/office/drawing/2014/main" xmlns="" val="20001"/>
                    </a:ext>
                  </a:extLst>
                </a:gridCol>
                <a:gridCol w="2114550">
                  <a:extLst>
                    <a:ext uri="{9D8B030D-6E8A-4147-A177-3AD203B41FA5}">
                      <a16:colId xmlns:a16="http://schemas.microsoft.com/office/drawing/2014/main" xmlns="" val="20002"/>
                    </a:ext>
                  </a:extLst>
                </a:gridCol>
                <a:gridCol w="2114550">
                  <a:extLst>
                    <a:ext uri="{9D8B030D-6E8A-4147-A177-3AD203B41FA5}">
                      <a16:colId xmlns:a16="http://schemas.microsoft.com/office/drawing/2014/main" xmlns="" val="20003"/>
                    </a:ext>
                  </a:extLst>
                </a:gridCol>
              </a:tblGrid>
              <a:tr h="365701">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800" b="1" i="0" u="none" strike="noStrike" cap="none" normalizeH="0" baseline="0">
                          <a:ln>
                            <a:noFill/>
                          </a:ln>
                          <a:solidFill>
                            <a:schemeClr val="tx1"/>
                          </a:solidFill>
                          <a:effectLst/>
                          <a:latin typeface="Times New Roman" pitchFamily="18" charset="0"/>
                        </a:rPr>
                        <a:t>trial</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800" b="1" i="0" u="none" strike="noStrike" cap="none" normalizeH="0" baseline="0">
                          <a:ln>
                            <a:noFill/>
                          </a:ln>
                          <a:solidFill>
                            <a:schemeClr val="tx1"/>
                          </a:solidFill>
                          <a:effectLst/>
                          <a:latin typeface="Times New Roman" pitchFamily="18" charset="0"/>
                        </a:rPr>
                        <a:t>weight</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800" b="1" i="0" u="none" strike="noStrike" cap="none" normalizeH="0" baseline="0">
                          <a:ln>
                            <a:noFill/>
                          </a:ln>
                          <a:solidFill>
                            <a:schemeClr val="tx1"/>
                          </a:solidFill>
                          <a:effectLst/>
                          <a:latin typeface="Times New Roman" pitchFamily="18" charset="0"/>
                        </a:rPr>
                        <a:t>d =X</a:t>
                      </a:r>
                      <a:r>
                        <a:rPr kumimoji="0" lang="en-US" sz="1800" b="1" i="0" u="none" strike="noStrike" cap="none" normalizeH="0" baseline="-25000">
                          <a:ln>
                            <a:noFill/>
                          </a:ln>
                          <a:solidFill>
                            <a:schemeClr val="tx1"/>
                          </a:solidFill>
                          <a:effectLst/>
                          <a:latin typeface="Times New Roman" pitchFamily="18" charset="0"/>
                        </a:rPr>
                        <a:t>m</a:t>
                      </a:r>
                      <a:r>
                        <a:rPr kumimoji="0" lang="en-US" sz="1800" b="1" i="0" u="none" strike="noStrike" cap="none" normalizeH="0" baseline="0">
                          <a:ln>
                            <a:noFill/>
                          </a:ln>
                          <a:solidFill>
                            <a:schemeClr val="tx1"/>
                          </a:solidFill>
                          <a:effectLst/>
                          <a:latin typeface="Times New Roman" pitchFamily="18" charset="0"/>
                        </a:rPr>
                        <a:t> - &lt;X&gt;</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800" b="1" i="0" u="none" strike="noStrike" cap="none" normalizeH="0" baseline="0">
                          <a:ln>
                            <a:noFill/>
                          </a:ln>
                          <a:solidFill>
                            <a:schemeClr val="tx1"/>
                          </a:solidFill>
                          <a:effectLst/>
                          <a:latin typeface="Times New Roman" pitchFamily="18" charset="0"/>
                        </a:rPr>
                        <a:t>d</a:t>
                      </a:r>
                      <a:r>
                        <a:rPr kumimoji="0" lang="en-US" sz="1800" b="1" i="0" u="none" strike="noStrike" cap="none" normalizeH="0" baseline="30000">
                          <a:ln>
                            <a:noFill/>
                          </a:ln>
                          <a:solidFill>
                            <a:schemeClr val="tx1"/>
                          </a:solidFill>
                          <a:effectLst/>
                          <a:latin typeface="Times New Roman" pitchFamily="18" charset="0"/>
                        </a:rPr>
                        <a:t>2</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1</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24.29</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0.0000</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24.26</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0.0009 </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3</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24.17</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-0.12</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0.0144 </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4</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24.31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0.02</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0.0004 </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5</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24.28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0.0001 </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6</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24.19</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-0.10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0.0100</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7</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24.33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0.0016</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8</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24.50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0.21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0.0441</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9</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24.30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0.0001</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10</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24.23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-0.06</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dirty="0">
                          <a:ln>
                            <a:noFill/>
                          </a:ln>
                          <a:solidFill>
                            <a:schemeClr val="tx1"/>
                          </a:solidFill>
                          <a:effectLst/>
                          <a:latin typeface="Times New Roman" pitchFamily="18" charset="0"/>
                        </a:rPr>
                        <a:t>0.0036</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3730" name="Rectangle 6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a:p>
        </p:txBody>
      </p:sp>
      <p:graphicFrame>
        <p:nvGraphicFramePr>
          <p:cNvPr id="113731" name="Object 67"/>
          <p:cNvGraphicFramePr>
            <a:graphicFrameLocks noChangeAspect="1"/>
          </p:cNvGraphicFramePr>
          <p:nvPr/>
        </p:nvGraphicFramePr>
        <p:xfrm>
          <a:off x="228600" y="4800600"/>
          <a:ext cx="8229600" cy="1152525"/>
        </p:xfrm>
        <a:graphic>
          <a:graphicData uri="http://schemas.openxmlformats.org/presentationml/2006/ole">
            <mc:AlternateContent xmlns:mc="http://schemas.openxmlformats.org/markup-compatibility/2006">
              <mc:Choice xmlns:v="urn:schemas-microsoft-com:vml" Requires="v">
                <p:oleObj spid="_x0000_s113738" name="Equation" r:id="rId3" imgW="3111500" imgH="482600" progId="Equation.3">
                  <p:embed/>
                </p:oleObj>
              </mc:Choice>
              <mc:Fallback>
                <p:oleObj name="Equation" r:id="rId3" imgW="3111500" imgH="482600" progId="Equation.3">
                  <p:embed/>
                  <p:pic>
                    <p:nvPicPr>
                      <p:cNvPr id="0" name="Object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00600"/>
                        <a:ext cx="8229600" cy="1152525"/>
                      </a:xfrm>
                      <a:prstGeom prst="rect">
                        <a:avLst/>
                      </a:prstGeom>
                      <a:solidFill>
                        <a:srgbClr val="FFFF99">
                          <a:alpha val="87842"/>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subTitle" idx="1"/>
          </p:nvPr>
        </p:nvSpPr>
        <p:spPr>
          <a:xfrm>
            <a:off x="0" y="228600"/>
            <a:ext cx="9144000" cy="6629400"/>
          </a:xfrm>
        </p:spPr>
        <p:txBody>
          <a:bodyPr/>
          <a:lstStyle/>
          <a:p>
            <a:pPr eaLnBrk="1" hangingPunct="1">
              <a:lnSpc>
                <a:spcPct val="90000"/>
              </a:lnSpc>
            </a:pPr>
            <a:r>
              <a:rPr lang="en-US" altLang="en-US" b="1" u="sng" smtClean="0"/>
              <a:t>STANDARD DEVIATION ACTIVITY</a:t>
            </a:r>
            <a:endParaRPr lang="en-US" altLang="en-US" smtClean="0"/>
          </a:p>
          <a:p>
            <a:pPr algn="l" eaLnBrk="1" hangingPunct="1">
              <a:lnSpc>
                <a:spcPct val="90000"/>
              </a:lnSpc>
            </a:pPr>
            <a:r>
              <a:rPr lang="en-US" altLang="en-US" sz="2400" u="sng" smtClean="0"/>
              <a:t>Weight of a test tube on 10 different balances</a:t>
            </a: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algn="l" eaLnBrk="1" hangingPunct="1">
              <a:lnSpc>
                <a:spcPct val="90000"/>
              </a:lnSpc>
            </a:pPr>
            <a:endParaRPr lang="en-US" altLang="en-US" sz="2400" smtClean="0"/>
          </a:p>
          <a:p>
            <a:pPr algn="l" eaLnBrk="1" hangingPunct="1">
              <a:lnSpc>
                <a:spcPct val="90000"/>
              </a:lnSpc>
            </a:pPr>
            <a:endParaRPr lang="en-US" altLang="en-US" sz="2400" smtClean="0"/>
          </a:p>
          <a:p>
            <a:pPr algn="l" eaLnBrk="1" hangingPunct="1">
              <a:lnSpc>
                <a:spcPct val="90000"/>
              </a:lnSpc>
            </a:pPr>
            <a:endParaRPr lang="en-US" altLang="en-US" sz="2000" smtClean="0"/>
          </a:p>
          <a:p>
            <a:pPr algn="l" eaLnBrk="1" hangingPunct="1">
              <a:lnSpc>
                <a:spcPct val="90000"/>
              </a:lnSpc>
            </a:pPr>
            <a:endParaRPr lang="en-US" altLang="en-US" sz="2000" smtClean="0"/>
          </a:p>
          <a:p>
            <a:pPr algn="l" eaLnBrk="1" hangingPunct="1">
              <a:lnSpc>
                <a:spcPct val="90000"/>
              </a:lnSpc>
            </a:pPr>
            <a:endParaRPr lang="en-US" altLang="en-US" sz="2000" smtClean="0"/>
          </a:p>
          <a:p>
            <a:pPr algn="l" eaLnBrk="1" hangingPunct="1">
              <a:lnSpc>
                <a:spcPct val="90000"/>
              </a:lnSpc>
            </a:pPr>
            <a:r>
              <a:rPr lang="en-US" altLang="en-US" sz="2000" smtClean="0"/>
              <a:t>ACTIVITY:  </a:t>
            </a:r>
            <a:r>
              <a:rPr lang="en-US" altLang="en-US" sz="2400" b="1" smtClean="0">
                <a:solidFill>
                  <a:srgbClr val="000099"/>
                </a:solidFill>
              </a:rPr>
              <a:t>If each of the values of x</a:t>
            </a:r>
            <a:r>
              <a:rPr lang="en-US" altLang="en-US" sz="2400" b="1" baseline="-25000" smtClean="0">
                <a:solidFill>
                  <a:srgbClr val="000099"/>
                </a:solidFill>
              </a:rPr>
              <a:t>m</a:t>
            </a:r>
            <a:r>
              <a:rPr lang="en-US" altLang="en-US" sz="2400" b="1" smtClean="0">
                <a:solidFill>
                  <a:srgbClr val="000099"/>
                </a:solidFill>
              </a:rPr>
              <a:t> are checked against the range, note that the weight from balance 8 is outside the range; it should be discarded as unreliable therefore, Using excel, recalculate &lt;x&gt;, d, d</a:t>
            </a:r>
            <a:r>
              <a:rPr lang="en-US" altLang="en-US" sz="2400" b="1" baseline="30000" smtClean="0">
                <a:solidFill>
                  <a:srgbClr val="000099"/>
                </a:solidFill>
              </a:rPr>
              <a:t>2</a:t>
            </a:r>
            <a:r>
              <a:rPr lang="en-US" altLang="en-US" sz="2400" b="1" smtClean="0">
                <a:solidFill>
                  <a:srgbClr val="000099"/>
                </a:solidFill>
              </a:rPr>
              <a:t> and s.  Email your excel file to me.</a:t>
            </a:r>
            <a:endParaRPr lang="en-US" altLang="en-US" sz="2000" b="1" smtClean="0">
              <a:solidFill>
                <a:srgbClr val="000099"/>
              </a:solidFill>
            </a:endParaRPr>
          </a:p>
        </p:txBody>
      </p:sp>
      <p:graphicFrame>
        <p:nvGraphicFramePr>
          <p:cNvPr id="274435" name="Group 3">
            <a:extLst>
              <a:ext uri="{FF2B5EF4-FFF2-40B4-BE49-F238E27FC236}">
                <a16:creationId xmlns:a16="http://schemas.microsoft.com/office/drawing/2014/main" xmlns="" id="{BADFD356-C946-4C29-9CA6-14BB643E355A}"/>
              </a:ext>
            </a:extLst>
          </p:cNvPr>
          <p:cNvGraphicFramePr>
            <a:graphicFrameLocks noGrp="1"/>
          </p:cNvGraphicFramePr>
          <p:nvPr/>
        </p:nvGraphicFramePr>
        <p:xfrm>
          <a:off x="304800" y="1295400"/>
          <a:ext cx="8458200" cy="3413210"/>
        </p:xfrm>
        <a:graphic>
          <a:graphicData uri="http://schemas.openxmlformats.org/drawingml/2006/table">
            <a:tbl>
              <a:tblPr/>
              <a:tblGrid>
                <a:gridCol w="1447800">
                  <a:extLst>
                    <a:ext uri="{9D8B030D-6E8A-4147-A177-3AD203B41FA5}">
                      <a16:colId xmlns:a16="http://schemas.microsoft.com/office/drawing/2014/main" xmlns="" val="20000"/>
                    </a:ext>
                  </a:extLst>
                </a:gridCol>
                <a:gridCol w="2781300">
                  <a:extLst>
                    <a:ext uri="{9D8B030D-6E8A-4147-A177-3AD203B41FA5}">
                      <a16:colId xmlns:a16="http://schemas.microsoft.com/office/drawing/2014/main" xmlns="" val="20001"/>
                    </a:ext>
                  </a:extLst>
                </a:gridCol>
                <a:gridCol w="2114550">
                  <a:extLst>
                    <a:ext uri="{9D8B030D-6E8A-4147-A177-3AD203B41FA5}">
                      <a16:colId xmlns:a16="http://schemas.microsoft.com/office/drawing/2014/main" xmlns="" val="20002"/>
                    </a:ext>
                  </a:extLst>
                </a:gridCol>
                <a:gridCol w="2114550">
                  <a:extLst>
                    <a:ext uri="{9D8B030D-6E8A-4147-A177-3AD203B41FA5}">
                      <a16:colId xmlns:a16="http://schemas.microsoft.com/office/drawing/2014/main" xmlns="" val="20003"/>
                    </a:ext>
                  </a:extLst>
                </a:gridCol>
              </a:tblGrid>
              <a:tr h="365701">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800" b="1" i="0" u="none" strike="noStrike" cap="none" normalizeH="0" baseline="0" dirty="0">
                          <a:ln>
                            <a:noFill/>
                          </a:ln>
                          <a:solidFill>
                            <a:schemeClr val="tx1"/>
                          </a:solidFill>
                          <a:effectLst/>
                          <a:latin typeface="Times New Roman" pitchFamily="18" charset="0"/>
                        </a:rPr>
                        <a:t>trial</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800" b="1" i="0" u="none" strike="noStrike" cap="none" normalizeH="0" baseline="0">
                          <a:ln>
                            <a:noFill/>
                          </a:ln>
                          <a:solidFill>
                            <a:schemeClr val="tx1"/>
                          </a:solidFill>
                          <a:effectLst/>
                          <a:latin typeface="Times New Roman" pitchFamily="18" charset="0"/>
                        </a:rPr>
                        <a:t>weight</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800" b="1" i="0" u="none" strike="noStrike" cap="none" normalizeH="0" baseline="0" dirty="0">
                          <a:ln>
                            <a:noFill/>
                          </a:ln>
                          <a:solidFill>
                            <a:schemeClr val="tx1"/>
                          </a:solidFill>
                          <a:effectLst/>
                          <a:latin typeface="Times New Roman" pitchFamily="18" charset="0"/>
                        </a:rPr>
                        <a:t>d =</a:t>
                      </a:r>
                      <a:r>
                        <a:rPr kumimoji="0" lang="en-US" sz="1800" b="1" i="0" u="none" strike="noStrike" cap="none" normalizeH="0" baseline="0" dirty="0" err="1">
                          <a:ln>
                            <a:noFill/>
                          </a:ln>
                          <a:solidFill>
                            <a:schemeClr val="tx1"/>
                          </a:solidFill>
                          <a:effectLst/>
                          <a:latin typeface="Times New Roman" pitchFamily="18" charset="0"/>
                        </a:rPr>
                        <a:t>X</a:t>
                      </a:r>
                      <a:r>
                        <a:rPr kumimoji="0" lang="en-US" sz="1800" b="1" i="0" u="none" strike="noStrike" cap="none" normalizeH="0" baseline="-25000" dirty="0" err="1">
                          <a:ln>
                            <a:noFill/>
                          </a:ln>
                          <a:solidFill>
                            <a:schemeClr val="tx1"/>
                          </a:solidFill>
                          <a:effectLst/>
                          <a:latin typeface="Times New Roman" pitchFamily="18" charset="0"/>
                        </a:rPr>
                        <a:t>m</a:t>
                      </a:r>
                      <a:r>
                        <a:rPr kumimoji="0" lang="en-US" sz="1800" b="1" i="0" u="none" strike="noStrike" cap="none" normalizeH="0" baseline="0" dirty="0">
                          <a:ln>
                            <a:noFill/>
                          </a:ln>
                          <a:solidFill>
                            <a:schemeClr val="tx1"/>
                          </a:solidFill>
                          <a:effectLst/>
                          <a:latin typeface="Times New Roman" pitchFamily="18" charset="0"/>
                        </a:rPr>
                        <a:t> - &lt;X&gt;</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800" b="1" i="0" u="none" strike="noStrike" cap="none" normalizeH="0" baseline="0">
                          <a:ln>
                            <a:noFill/>
                          </a:ln>
                          <a:solidFill>
                            <a:schemeClr val="tx1"/>
                          </a:solidFill>
                          <a:effectLst/>
                          <a:latin typeface="Times New Roman" pitchFamily="18" charset="0"/>
                        </a:rPr>
                        <a:t>d</a:t>
                      </a:r>
                      <a:r>
                        <a:rPr kumimoji="0" lang="en-US" sz="1800" b="1" i="0" u="none" strike="noStrike" cap="none" normalizeH="0" baseline="30000">
                          <a:ln>
                            <a:noFill/>
                          </a:ln>
                          <a:solidFill>
                            <a:schemeClr val="tx1"/>
                          </a:solidFill>
                          <a:effectLst/>
                          <a:latin typeface="Times New Roman" pitchFamily="18" charset="0"/>
                        </a:rPr>
                        <a:t>2</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1</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24.29</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0.0000</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24.26</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0.0009 </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3</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24.17</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-0.12</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0.0144 </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4</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24.31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dirty="0">
                          <a:ln>
                            <a:noFill/>
                          </a:ln>
                          <a:solidFill>
                            <a:schemeClr val="tx1"/>
                          </a:solidFill>
                          <a:effectLst/>
                          <a:latin typeface="Times New Roman" pitchFamily="18" charset="0"/>
                        </a:rPr>
                        <a:t>0.02</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0.0004 </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5</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24.28</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0.0001 </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6</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24.19</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-0.10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0.0100</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7</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24.33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0.04</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0.0016</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8</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24.50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0.21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0.0441</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9</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24.30</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0.01</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0.0001</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04742">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10</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24.23</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a:ln>
                            <a:noFill/>
                          </a:ln>
                          <a:solidFill>
                            <a:schemeClr val="tx1"/>
                          </a:solidFill>
                          <a:effectLst/>
                          <a:latin typeface="Times New Roman" pitchFamily="18" charset="0"/>
                        </a:rPr>
                        <a:t>-0.06</a:t>
                      </a:r>
                    </a:p>
                  </a:txBody>
                  <a:tcPr marT="45695" marB="456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1400" b="0" i="0" u="none" strike="noStrike" cap="none" normalizeH="0" baseline="0" dirty="0">
                          <a:ln>
                            <a:noFill/>
                          </a:ln>
                          <a:solidFill>
                            <a:schemeClr val="tx1"/>
                          </a:solidFill>
                          <a:effectLst/>
                          <a:latin typeface="Times New Roman" pitchFamily="18" charset="0"/>
                        </a:rPr>
                        <a:t>0.0036</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4754" name="Rectangle 6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en-US" altLang="en-US" sz="24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228600" y="0"/>
            <a:ext cx="86868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en-US" altLang="en-US" sz="1800"/>
              <a:t>WORKSHOP 1 precision</a:t>
            </a:r>
          </a:p>
          <a:p>
            <a:pPr eaLnBrk="1" hangingPunct="1">
              <a:spcBef>
                <a:spcPct val="0"/>
              </a:spcBef>
              <a:buSzTx/>
              <a:buFontTx/>
              <a:buNone/>
            </a:pPr>
            <a:endParaRPr lang="en-US" altLang="en-US" sz="1800"/>
          </a:p>
          <a:p>
            <a:pPr eaLnBrk="1" hangingPunct="1">
              <a:spcBef>
                <a:spcPct val="0"/>
              </a:spcBef>
              <a:buSzTx/>
              <a:buFontTx/>
              <a:buNone/>
            </a:pPr>
            <a:r>
              <a:rPr lang="en-US" altLang="en-US" sz="1800"/>
              <a:t>1.  Bernadette recorded the following data in the lab when determining the percentage of water in an unknown hydrate. What is the percentage water her unknown?</a:t>
            </a:r>
          </a:p>
          <a:p>
            <a:pPr eaLnBrk="1" hangingPunct="1">
              <a:spcBef>
                <a:spcPct val="0"/>
              </a:spcBef>
              <a:buSzTx/>
              <a:buFontTx/>
              <a:buNone/>
            </a:pPr>
            <a:r>
              <a:rPr lang="en-US" altLang="en-US" sz="1800"/>
              <a:t>	Mass of container:				47.952 g</a:t>
            </a:r>
          </a:p>
          <a:p>
            <a:pPr eaLnBrk="1" hangingPunct="1">
              <a:spcBef>
                <a:spcPct val="0"/>
              </a:spcBef>
              <a:buSzTx/>
              <a:buFontTx/>
              <a:buNone/>
            </a:pPr>
            <a:r>
              <a:rPr lang="en-US" altLang="en-US" sz="1800"/>
              <a:t>	Mass of container &amp; hydrate:			49.837 g</a:t>
            </a:r>
          </a:p>
          <a:p>
            <a:pPr eaLnBrk="1" hangingPunct="1">
              <a:spcBef>
                <a:spcPct val="0"/>
              </a:spcBef>
              <a:buSzTx/>
              <a:buFontTx/>
              <a:buNone/>
            </a:pPr>
            <a:r>
              <a:rPr lang="en-US" altLang="en-US" sz="1800"/>
              <a:t>	Mass of container &amp; contents after:</a:t>
            </a:r>
          </a:p>
          <a:p>
            <a:pPr eaLnBrk="1" hangingPunct="1">
              <a:spcBef>
                <a:spcPct val="0"/>
              </a:spcBef>
              <a:buSzTx/>
              <a:buFontTx/>
              <a:buNone/>
            </a:pPr>
            <a:r>
              <a:rPr lang="en-US" altLang="en-US" sz="1800"/>
              <a:t>				First heating:	49.500 g</a:t>
            </a:r>
          </a:p>
          <a:p>
            <a:pPr eaLnBrk="1" hangingPunct="1">
              <a:spcBef>
                <a:spcPct val="0"/>
              </a:spcBef>
              <a:buSzTx/>
              <a:buFontTx/>
              <a:buNone/>
            </a:pPr>
            <a:r>
              <a:rPr lang="en-US" altLang="en-US" sz="1800"/>
              <a:t>				Second heating:	48.918 g</a:t>
            </a:r>
          </a:p>
          <a:p>
            <a:pPr eaLnBrk="1" hangingPunct="1">
              <a:spcBef>
                <a:spcPct val="0"/>
              </a:spcBef>
              <a:buSzTx/>
              <a:buFontTx/>
              <a:buNone/>
            </a:pPr>
            <a:r>
              <a:rPr lang="en-US" altLang="en-US" sz="1800"/>
              <a:t>				Third heating:	48.811 g</a:t>
            </a:r>
          </a:p>
          <a:p>
            <a:pPr eaLnBrk="1" hangingPunct="1">
              <a:spcBef>
                <a:spcPct val="0"/>
              </a:spcBef>
              <a:buSzTx/>
              <a:buFontTx/>
              <a:buNone/>
            </a:pPr>
            <a:endParaRPr lang="en-US" altLang="en-US" sz="1800"/>
          </a:p>
          <a:p>
            <a:pPr eaLnBrk="1" hangingPunct="1">
              <a:spcBef>
                <a:spcPct val="0"/>
              </a:spcBef>
              <a:buSzTx/>
              <a:buFontTx/>
              <a:buNone/>
            </a:pPr>
            <a:r>
              <a:rPr lang="en-US" altLang="en-US" sz="1600"/>
              <a:t>2.  An instructor gives a sample of powered metal to each of four students (W, X, Y, &amp; Z), and they weigh the samples on different balances.  Their results for three trials are as follows.  The true value is 8.720 g.</a:t>
            </a:r>
          </a:p>
          <a:p>
            <a:pPr eaLnBrk="1" hangingPunct="1">
              <a:spcBef>
                <a:spcPct val="0"/>
              </a:spcBef>
              <a:buSzTx/>
              <a:buFontTx/>
              <a:buNone/>
            </a:pPr>
            <a:r>
              <a:rPr lang="en-US" altLang="en-US" sz="1600"/>
              <a:t>		</a:t>
            </a:r>
            <a:r>
              <a:rPr lang="en-US" altLang="en-US" sz="1600" u="sng"/>
              <a:t>Student	Trial 1	Trial 2	Trial 3	Average</a:t>
            </a:r>
          </a:p>
          <a:p>
            <a:pPr eaLnBrk="1" hangingPunct="1">
              <a:spcBef>
                <a:spcPct val="0"/>
              </a:spcBef>
              <a:buSzTx/>
              <a:buFontTx/>
              <a:buNone/>
            </a:pPr>
            <a:r>
              <a:rPr lang="en-US" altLang="en-US" sz="1600"/>
              <a:t>		W	8.72 g	8.7810 g	8.6 g	</a:t>
            </a:r>
            <a:r>
              <a:rPr lang="en-US" altLang="en-US" sz="1600" u="sng"/>
              <a:t>   	</a:t>
            </a:r>
            <a:endParaRPr lang="en-US" altLang="en-US" sz="1600"/>
          </a:p>
          <a:p>
            <a:pPr eaLnBrk="1" hangingPunct="1">
              <a:spcBef>
                <a:spcPct val="0"/>
              </a:spcBef>
              <a:buSzTx/>
              <a:buFontTx/>
              <a:buNone/>
            </a:pPr>
            <a:r>
              <a:rPr lang="en-US" altLang="en-US" sz="1600"/>
              <a:t>		X	8.50 g	8.48 g	8.511 g	</a:t>
            </a:r>
            <a:r>
              <a:rPr lang="en-US" altLang="en-US" sz="1600" u="sng"/>
              <a:t>	</a:t>
            </a:r>
            <a:endParaRPr lang="en-US" altLang="en-US" sz="1600"/>
          </a:p>
          <a:p>
            <a:pPr eaLnBrk="1" hangingPunct="1">
              <a:spcBef>
                <a:spcPct val="0"/>
              </a:spcBef>
              <a:buSzTx/>
              <a:buFontTx/>
              <a:buNone/>
            </a:pPr>
            <a:r>
              <a:rPr lang="en-US" altLang="en-US" sz="1600"/>
              <a:t>		Y	8.56 g	8.7770 g	8.830 g	</a:t>
            </a:r>
            <a:r>
              <a:rPr lang="en-US" altLang="en-US" sz="1600" u="sng"/>
              <a:t>	</a:t>
            </a:r>
            <a:endParaRPr lang="en-US" altLang="en-US" sz="1600"/>
          </a:p>
          <a:p>
            <a:pPr eaLnBrk="1" hangingPunct="1">
              <a:spcBef>
                <a:spcPct val="0"/>
              </a:spcBef>
              <a:buSzTx/>
              <a:buFontTx/>
              <a:buNone/>
            </a:pPr>
            <a:r>
              <a:rPr lang="en-US" altLang="en-US" sz="1600"/>
              <a:t>		Z	8.4100 g	8.720 g	8.550 g	</a:t>
            </a:r>
            <a:r>
              <a:rPr lang="en-US" altLang="en-US" sz="1600" u="sng"/>
              <a:t>	</a:t>
            </a:r>
            <a:endParaRPr lang="en-US" altLang="en-US" sz="1600"/>
          </a:p>
          <a:p>
            <a:pPr eaLnBrk="1" hangingPunct="1">
              <a:spcBef>
                <a:spcPct val="0"/>
              </a:spcBef>
              <a:buSzTx/>
              <a:buFontTx/>
              <a:buNone/>
            </a:pPr>
            <a:r>
              <a:rPr lang="en-US" altLang="en-US" sz="1600"/>
              <a:t>	a)  Calculate the average mass for each data set with the correct significant figures.</a:t>
            </a:r>
          </a:p>
          <a:p>
            <a:pPr eaLnBrk="1" hangingPunct="1">
              <a:spcBef>
                <a:spcPct val="0"/>
              </a:spcBef>
              <a:buSzTx/>
              <a:buFontTx/>
              <a:buNone/>
            </a:pPr>
            <a:r>
              <a:rPr lang="en-US" altLang="en-US" sz="1600"/>
              <a:t>	b)  Which student was the most accurate in weighing? 			_______</a:t>
            </a:r>
          </a:p>
          <a:p>
            <a:pPr eaLnBrk="1" hangingPunct="1">
              <a:spcBef>
                <a:spcPct val="0"/>
              </a:spcBef>
              <a:buSzTx/>
              <a:buFontTx/>
              <a:buNone/>
            </a:pPr>
            <a:r>
              <a:rPr lang="en-US" altLang="en-US" sz="1600"/>
              <a:t>	c)  Which student was the most precise? 				_______</a:t>
            </a:r>
          </a:p>
          <a:p>
            <a:pPr eaLnBrk="1" hangingPunct="1">
              <a:spcBef>
                <a:spcPct val="0"/>
              </a:spcBef>
              <a:buSzTx/>
              <a:buFontTx/>
              <a:buNone/>
            </a:pPr>
            <a:r>
              <a:rPr lang="en-US" altLang="en-US" sz="1600"/>
              <a:t>	d)  Which student had the best combination for accuracy and precision?	_______</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B3001-A8A2-4B15-8BBF-0DD7BBD8090B}"/>
              </a:ext>
            </a:extLst>
          </p:cNvPr>
          <p:cNvSpPr>
            <a:spLocks noGrp="1"/>
          </p:cNvSpPr>
          <p:nvPr>
            <p:ph type="title"/>
          </p:nvPr>
        </p:nvSpPr>
        <p:spPr>
          <a:xfrm>
            <a:off x="0" y="192088"/>
            <a:ext cx="9144000" cy="1600200"/>
          </a:xfrm>
        </p:spPr>
        <p:txBody>
          <a:bodyPr/>
          <a:lstStyle/>
          <a:p>
            <a:pPr>
              <a:defRPr/>
            </a:pPr>
            <a:r>
              <a:rPr lang="en-US" sz="3200" dirty="0">
                <a:solidFill>
                  <a:schemeClr val="tx2">
                    <a:lumMod val="75000"/>
                  </a:schemeClr>
                </a:solidFill>
              </a:rPr>
              <a:t/>
            </a:r>
            <a:br>
              <a:rPr lang="en-US" sz="3200" dirty="0">
                <a:solidFill>
                  <a:schemeClr val="tx2">
                    <a:lumMod val="75000"/>
                  </a:schemeClr>
                </a:solidFill>
              </a:rPr>
            </a:br>
            <a:r>
              <a:rPr lang="en-US" sz="3200" dirty="0">
                <a:solidFill>
                  <a:schemeClr val="tx2">
                    <a:lumMod val="75000"/>
                  </a:schemeClr>
                </a:solidFill>
              </a:rPr>
              <a:t>Classification of Matter Based on Composition</a:t>
            </a:r>
            <a:r>
              <a:rPr lang="en-US" sz="4000" dirty="0">
                <a:solidFill>
                  <a:schemeClr val="tx2">
                    <a:lumMod val="75000"/>
                  </a:schemeClr>
                </a:solidFill>
              </a:rPr>
              <a:t/>
            </a:r>
            <a:br>
              <a:rPr lang="en-US" sz="4000" dirty="0">
                <a:solidFill>
                  <a:schemeClr val="tx2">
                    <a:lumMod val="75000"/>
                  </a:schemeClr>
                </a:solidFill>
              </a:rPr>
            </a:br>
            <a:r>
              <a:rPr lang="en-US" sz="2800" dirty="0">
                <a:solidFill>
                  <a:schemeClr val="tx1"/>
                </a:solidFill>
              </a:rPr>
              <a:t>A </a:t>
            </a:r>
            <a:r>
              <a:rPr lang="en-US" sz="2800" b="1" dirty="0">
                <a:solidFill>
                  <a:schemeClr val="tx2">
                    <a:lumMod val="60000"/>
                    <a:lumOff val="40000"/>
                  </a:schemeClr>
                </a:solidFill>
                <a:effectLst>
                  <a:outerShdw blurRad="38100" dist="38100" dir="2700000" algn="tl">
                    <a:srgbClr val="000000">
                      <a:alpha val="43137"/>
                    </a:srgbClr>
                  </a:outerShdw>
                </a:effectLst>
              </a:rPr>
              <a:t>substance</a:t>
            </a:r>
            <a:r>
              <a:rPr lang="en-US" sz="2800" dirty="0">
                <a:solidFill>
                  <a:schemeClr val="tx1"/>
                </a:solidFill>
              </a:rPr>
              <a:t> has distinct properties and a composition that does not vary from sample to sample.</a:t>
            </a:r>
            <a:r>
              <a:rPr lang="en-US" sz="4000" dirty="0"/>
              <a:t/>
            </a:r>
            <a:br>
              <a:rPr lang="en-US" sz="4000" dirty="0"/>
            </a:br>
            <a:endParaRPr lang="en-IN" sz="4000" dirty="0">
              <a:solidFill>
                <a:srgbClr val="C00000"/>
              </a:solidFill>
            </a:endParaRPr>
          </a:p>
        </p:txBody>
      </p:sp>
      <p:sp>
        <p:nvSpPr>
          <p:cNvPr id="4" name="Content Placeholder 3">
            <a:extLst>
              <a:ext uri="{FF2B5EF4-FFF2-40B4-BE49-F238E27FC236}">
                <a16:creationId xmlns:a16="http://schemas.microsoft.com/office/drawing/2014/main" xmlns="" id="{FC58C955-EBCA-40FB-BE18-F423BCB7D08B}"/>
              </a:ext>
            </a:extLst>
          </p:cNvPr>
          <p:cNvSpPr>
            <a:spLocks noGrp="1"/>
          </p:cNvSpPr>
          <p:nvPr>
            <p:ph idx="1"/>
          </p:nvPr>
        </p:nvSpPr>
        <p:spPr>
          <a:xfrm>
            <a:off x="381000" y="1927225"/>
            <a:ext cx="3886200" cy="4525963"/>
          </a:xfrm>
        </p:spPr>
        <p:txBody>
          <a:bodyPr/>
          <a:lstStyle/>
          <a:p>
            <a:pPr>
              <a:defRPr/>
            </a:pPr>
            <a:r>
              <a:rPr lang="en-US" sz="2600" b="1" dirty="0">
                <a:solidFill>
                  <a:schemeClr val="tx2">
                    <a:lumMod val="75000"/>
                  </a:schemeClr>
                </a:solidFill>
              </a:rPr>
              <a:t>Atoms</a:t>
            </a:r>
            <a:r>
              <a:rPr lang="en-US" sz="2600" dirty="0"/>
              <a:t> are the building blocks of matter.</a:t>
            </a:r>
          </a:p>
          <a:p>
            <a:pPr>
              <a:defRPr/>
            </a:pPr>
            <a:r>
              <a:rPr lang="en-US" sz="2600" dirty="0"/>
              <a:t>Each</a:t>
            </a:r>
            <a:r>
              <a:rPr lang="en-US" sz="2600" dirty="0">
                <a:solidFill>
                  <a:schemeClr val="tx2">
                    <a:lumMod val="75000"/>
                  </a:schemeClr>
                </a:solidFill>
              </a:rPr>
              <a:t> </a:t>
            </a:r>
            <a:r>
              <a:rPr lang="en-US" sz="2600" b="1" dirty="0">
                <a:solidFill>
                  <a:schemeClr val="tx2">
                    <a:lumMod val="75000"/>
                  </a:schemeClr>
                </a:solidFill>
              </a:rPr>
              <a:t>element</a:t>
            </a:r>
            <a:r>
              <a:rPr lang="en-US" sz="2600" dirty="0">
                <a:solidFill>
                  <a:schemeClr val="tx2">
                    <a:lumMod val="75000"/>
                  </a:schemeClr>
                </a:solidFill>
              </a:rPr>
              <a:t> </a:t>
            </a:r>
            <a:r>
              <a:rPr lang="en-US" sz="2600" dirty="0"/>
              <a:t>is made of a unique kind of atom, but can be made of more than one atom of that kind.</a:t>
            </a:r>
          </a:p>
          <a:p>
            <a:pPr>
              <a:defRPr/>
            </a:pPr>
            <a:r>
              <a:rPr lang="en-US" sz="2600" dirty="0"/>
              <a:t>A </a:t>
            </a:r>
            <a:r>
              <a:rPr lang="en-US" sz="2600" b="1" dirty="0">
                <a:solidFill>
                  <a:schemeClr val="tx2">
                    <a:lumMod val="75000"/>
                  </a:schemeClr>
                </a:solidFill>
              </a:rPr>
              <a:t>compound</a:t>
            </a:r>
            <a:r>
              <a:rPr lang="en-US" sz="2600" dirty="0"/>
              <a:t> is made of atoms from two or more different elements.</a:t>
            </a:r>
          </a:p>
        </p:txBody>
      </p:sp>
      <p:pic>
        <p:nvPicPr>
          <p:cNvPr id="16388" name="Picture 5" descr="Space-filling models represent atoms as spheres of various colors and sizes. Fused spheres show atoms bonded in molecules. &#10;Oxygen consists of two fused oxygen atoms. Water is an oxygen fused to two smaller hydrogen atoms in a V shape. Carbon dioxide is a linear molecule consisting of two oxygen atoms fused to either side of a carbon atom. Ethanol is two fused carbon atoms, with each fused to smaller hydrogen atoms. One carbon is also fused to oxygen, which is also fused to hydrogen. Ethylene glycol is an oxygen fused to a carbon, which is fused to another carbon, which is fused to another oxygen, forming a zigzag shape. The carbons and oxygens are also fused to hydrogen. Aspirin is the most complex molecule shown, consisting of a ring of six carbons. Four are fused to hydrogen, one is fused to oxygen, and one is fused to another carbon outside the ring. The oxygen is fused to a carbon that is fused to an oxygen and another carbon with two hydrogens, and the carbon is fused to two oxygens, one of which is fused to hydrogen.&#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2650" y="1792288"/>
            <a:ext cx="39306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ontent Placeholder 4"/>
          <p:cNvSpPr>
            <a:spLocks noGrp="1" noChangeArrowheads="1"/>
          </p:cNvSpPr>
          <p:nvPr>
            <p:ph idx="13"/>
          </p:nvPr>
        </p:nvSpPr>
        <p:spPr>
          <a:xfrm>
            <a:off x="4692650" y="4495800"/>
            <a:ext cx="3994150" cy="1752600"/>
          </a:xfrm>
        </p:spPr>
        <p:txBody>
          <a:bodyPr/>
          <a:lstStyle/>
          <a:p>
            <a:pPr marL="0" indent="0">
              <a:buFontTx/>
              <a:buNone/>
            </a:pPr>
            <a:r>
              <a:rPr lang="en-US" altLang="en-US" sz="1800" smtClean="0"/>
              <a:t>Note: Balls of different colors are used to represent atoms of different elements. Attached balls represent connections between atoms that are seen in nature. These groups of atoms are called </a:t>
            </a:r>
            <a:r>
              <a:rPr lang="en-US" altLang="en-US" sz="1800" b="1" smtClean="0"/>
              <a:t>molecules</a:t>
            </a:r>
            <a:r>
              <a:rPr lang="en-US" altLang="en-US" sz="1800" smtClean="0"/>
              <a:t>.</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a:noFill/>
        </p:spPr>
        <p:txBody>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0AD43E0-31F7-4013-ACDA-1A49D5D032D0}" type="slidenum">
              <a:rPr lang="en-US" altLang="en-US" sz="1400" smtClean="0"/>
              <a:pPr>
                <a:spcBef>
                  <a:spcPct val="0"/>
                </a:spcBef>
                <a:buSzTx/>
                <a:buFontTx/>
                <a:buNone/>
              </a:pPr>
              <a:t>9</a:t>
            </a:fld>
            <a:endParaRPr lang="en-US" altLang="en-US" sz="1400" smtClean="0"/>
          </a:p>
        </p:txBody>
      </p:sp>
      <p:sp>
        <p:nvSpPr>
          <p:cNvPr id="17411" name="Text Box 2"/>
          <p:cNvSpPr txBox="1">
            <a:spLocks noChangeArrowheads="1"/>
          </p:cNvSpPr>
          <p:nvPr/>
        </p:nvSpPr>
        <p:spPr bwMode="auto">
          <a:xfrm>
            <a:off x="255588" y="869950"/>
            <a:ext cx="8397875"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r>
              <a:rPr lang="en-US" altLang="en-US" sz="1400" b="1"/>
              <a:t>Aluminum		Al			Manganese			Mn</a:t>
            </a:r>
          </a:p>
          <a:p>
            <a:pPr>
              <a:spcBef>
                <a:spcPct val="0"/>
              </a:spcBef>
              <a:buSzTx/>
              <a:buFontTx/>
              <a:buNone/>
            </a:pPr>
            <a:r>
              <a:rPr lang="en-US" altLang="en-US" sz="1400" b="1"/>
              <a:t>Antimony		Sb			Mercury			Hg</a:t>
            </a:r>
          </a:p>
          <a:p>
            <a:pPr>
              <a:spcBef>
                <a:spcPct val="0"/>
              </a:spcBef>
              <a:buSzTx/>
              <a:buFontTx/>
              <a:buNone/>
            </a:pPr>
            <a:r>
              <a:rPr lang="en-US" altLang="en-US" sz="1400" b="1"/>
              <a:t>Argon		Ar			Neon			Ne</a:t>
            </a:r>
          </a:p>
          <a:p>
            <a:pPr>
              <a:spcBef>
                <a:spcPct val="0"/>
              </a:spcBef>
              <a:buSzTx/>
              <a:buFontTx/>
              <a:buNone/>
            </a:pPr>
            <a:r>
              <a:rPr lang="en-US" altLang="en-US" sz="1400" b="1"/>
              <a:t>Arsenic		As			Nickel			Ni</a:t>
            </a:r>
          </a:p>
          <a:p>
            <a:pPr>
              <a:spcBef>
                <a:spcPct val="0"/>
              </a:spcBef>
              <a:buSzTx/>
              <a:buFontTx/>
              <a:buNone/>
            </a:pPr>
            <a:r>
              <a:rPr lang="en-US" altLang="en-US" sz="1400" b="1"/>
              <a:t>Barium 		Ba			Nitrogen			N</a:t>
            </a:r>
          </a:p>
          <a:p>
            <a:pPr>
              <a:spcBef>
                <a:spcPct val="0"/>
              </a:spcBef>
              <a:buSzTx/>
              <a:buFontTx/>
              <a:buNone/>
            </a:pPr>
            <a:r>
              <a:rPr lang="en-US" altLang="en-US" sz="1400" b="1"/>
              <a:t>Beryllium		Be			Oxygen			O</a:t>
            </a:r>
          </a:p>
          <a:p>
            <a:pPr>
              <a:spcBef>
                <a:spcPct val="0"/>
              </a:spcBef>
              <a:buSzTx/>
              <a:buFontTx/>
              <a:buNone/>
            </a:pPr>
            <a:r>
              <a:rPr lang="en-US" altLang="en-US" sz="1400" b="1"/>
              <a:t>Boron		B			</a:t>
            </a:r>
          </a:p>
          <a:p>
            <a:pPr>
              <a:spcBef>
                <a:spcPct val="0"/>
              </a:spcBef>
              <a:buSzTx/>
              <a:buFontTx/>
              <a:buNone/>
            </a:pPr>
            <a:r>
              <a:rPr lang="en-US" altLang="en-US" sz="1400" b="1"/>
              <a:t>Bromine		Br			Phosphorus			P</a:t>
            </a:r>
          </a:p>
          <a:p>
            <a:pPr>
              <a:spcBef>
                <a:spcPct val="0"/>
              </a:spcBef>
              <a:buSzTx/>
              <a:buFontTx/>
              <a:buNone/>
            </a:pPr>
            <a:r>
              <a:rPr lang="en-US" altLang="en-US" sz="1400" b="1"/>
              <a:t>Calcium		Ca			Platinum			Pt</a:t>
            </a:r>
          </a:p>
          <a:p>
            <a:pPr>
              <a:spcBef>
                <a:spcPct val="0"/>
              </a:spcBef>
              <a:buSzTx/>
              <a:buFontTx/>
              <a:buNone/>
            </a:pPr>
            <a:r>
              <a:rPr lang="en-US" altLang="en-US" sz="1400" b="1"/>
              <a:t>Carbon		C			Plutonium			Pu</a:t>
            </a:r>
          </a:p>
          <a:p>
            <a:pPr>
              <a:spcBef>
                <a:spcPct val="0"/>
              </a:spcBef>
              <a:buSzTx/>
              <a:buFontTx/>
              <a:buNone/>
            </a:pPr>
            <a:r>
              <a:rPr lang="en-US" altLang="en-US" sz="1400" b="1"/>
              <a:t>Cesium		Cs			Potassium			K</a:t>
            </a:r>
          </a:p>
          <a:p>
            <a:pPr>
              <a:spcBef>
                <a:spcPct val="0"/>
              </a:spcBef>
              <a:buSzTx/>
              <a:buFontTx/>
              <a:buNone/>
            </a:pPr>
            <a:r>
              <a:rPr lang="en-US" altLang="en-US" sz="1400" b="1"/>
              <a:t>Chlorine		Cl			Radium			Ra</a:t>
            </a:r>
          </a:p>
          <a:p>
            <a:pPr>
              <a:spcBef>
                <a:spcPct val="0"/>
              </a:spcBef>
              <a:buSzTx/>
              <a:buFontTx/>
              <a:buNone/>
            </a:pPr>
            <a:r>
              <a:rPr lang="en-US" altLang="en-US" sz="1400" b="1"/>
              <a:t>Chromium		Cr			Radon			Rn</a:t>
            </a:r>
          </a:p>
          <a:p>
            <a:pPr>
              <a:spcBef>
                <a:spcPct val="0"/>
              </a:spcBef>
              <a:buSzTx/>
              <a:buFontTx/>
              <a:buNone/>
            </a:pPr>
            <a:r>
              <a:rPr lang="en-US" altLang="en-US" sz="1400" b="1"/>
              <a:t>Cobalt 		Co			</a:t>
            </a:r>
          </a:p>
          <a:p>
            <a:pPr>
              <a:spcBef>
                <a:spcPct val="0"/>
              </a:spcBef>
              <a:buSzTx/>
              <a:buFontTx/>
              <a:buNone/>
            </a:pPr>
            <a:r>
              <a:rPr lang="en-US" altLang="en-US" sz="1400" b="1"/>
              <a:t>Copper		Cu			Selenium			Se</a:t>
            </a:r>
          </a:p>
          <a:p>
            <a:pPr>
              <a:spcBef>
                <a:spcPct val="0"/>
              </a:spcBef>
              <a:buSzTx/>
              <a:buFontTx/>
              <a:buNone/>
            </a:pPr>
            <a:r>
              <a:rPr lang="en-US" altLang="en-US" sz="1400" b="1"/>
              <a:t>Fluorine		F			Silicon			Si</a:t>
            </a:r>
          </a:p>
          <a:p>
            <a:pPr>
              <a:spcBef>
                <a:spcPct val="0"/>
              </a:spcBef>
              <a:buSzTx/>
              <a:buFontTx/>
              <a:buNone/>
            </a:pPr>
            <a:r>
              <a:rPr lang="en-US" altLang="en-US" sz="1400" b="1"/>
              <a:t>Gallium		Ga			Silver			Ag</a:t>
            </a:r>
          </a:p>
          <a:p>
            <a:pPr>
              <a:spcBef>
                <a:spcPct val="0"/>
              </a:spcBef>
              <a:buSzTx/>
              <a:buFontTx/>
              <a:buNone/>
            </a:pPr>
            <a:r>
              <a:rPr lang="en-US" altLang="en-US" sz="1400" b="1"/>
              <a:t>Germanium	Ge			Sodium			Na</a:t>
            </a:r>
          </a:p>
          <a:p>
            <a:pPr>
              <a:spcBef>
                <a:spcPct val="0"/>
              </a:spcBef>
              <a:buSzTx/>
              <a:buFontTx/>
              <a:buNone/>
            </a:pPr>
            <a:r>
              <a:rPr lang="en-US" altLang="en-US" sz="1400" b="1"/>
              <a:t>Gold		Au			Strontium			Sr</a:t>
            </a:r>
          </a:p>
          <a:p>
            <a:pPr>
              <a:spcBef>
                <a:spcPct val="0"/>
              </a:spcBef>
              <a:buSzTx/>
              <a:buFontTx/>
              <a:buNone/>
            </a:pPr>
            <a:r>
              <a:rPr lang="en-US" altLang="en-US" sz="1400" b="1"/>
              <a:t>Helium		He			Sulfur			S</a:t>
            </a:r>
          </a:p>
          <a:p>
            <a:pPr>
              <a:spcBef>
                <a:spcPct val="0"/>
              </a:spcBef>
              <a:buSzTx/>
              <a:buFontTx/>
              <a:buNone/>
            </a:pPr>
            <a:r>
              <a:rPr lang="en-US" altLang="en-US" sz="1400" b="1"/>
              <a:t>Hydrogen 		H			Tin			Sn</a:t>
            </a:r>
          </a:p>
          <a:p>
            <a:pPr>
              <a:spcBef>
                <a:spcPct val="0"/>
              </a:spcBef>
              <a:buSzTx/>
              <a:buFontTx/>
              <a:buNone/>
            </a:pPr>
            <a:r>
              <a:rPr lang="en-US" altLang="en-US" sz="1400" b="1"/>
              <a:t>Iodine		I			Titanium			Ti</a:t>
            </a:r>
          </a:p>
          <a:p>
            <a:pPr>
              <a:spcBef>
                <a:spcPct val="0"/>
              </a:spcBef>
              <a:buSzTx/>
              <a:buFontTx/>
              <a:buNone/>
            </a:pPr>
            <a:r>
              <a:rPr lang="en-US" altLang="en-US" sz="1400" b="1"/>
              <a:t>Iron		Fe			Tungsten			W</a:t>
            </a:r>
          </a:p>
          <a:p>
            <a:pPr>
              <a:spcBef>
                <a:spcPct val="0"/>
              </a:spcBef>
              <a:buSzTx/>
              <a:buFontTx/>
              <a:buNone/>
            </a:pPr>
            <a:r>
              <a:rPr lang="en-US" altLang="en-US" sz="1400" b="1"/>
              <a:t>Krypton		Kr			Uranium			U</a:t>
            </a:r>
          </a:p>
          <a:p>
            <a:pPr>
              <a:spcBef>
                <a:spcPct val="0"/>
              </a:spcBef>
              <a:buSzTx/>
              <a:buFontTx/>
              <a:buNone/>
            </a:pPr>
            <a:r>
              <a:rPr lang="en-US" altLang="en-US" sz="1400" b="1"/>
              <a:t>Lead		Pb			Xenon			Xe</a:t>
            </a:r>
          </a:p>
          <a:p>
            <a:pPr>
              <a:spcBef>
                <a:spcPct val="0"/>
              </a:spcBef>
              <a:buSzTx/>
              <a:buFontTx/>
              <a:buNone/>
            </a:pPr>
            <a:r>
              <a:rPr lang="en-US" altLang="en-US" sz="1400" b="1"/>
              <a:t>Lithium		Li			Zinc			Zn</a:t>
            </a:r>
          </a:p>
          <a:p>
            <a:pPr>
              <a:spcBef>
                <a:spcPct val="0"/>
              </a:spcBef>
              <a:buSzTx/>
              <a:buFontTx/>
              <a:buNone/>
            </a:pPr>
            <a:r>
              <a:rPr lang="en-US" altLang="en-US" sz="1400" b="1"/>
              <a:t>Magnesium		Mg			</a:t>
            </a:r>
          </a:p>
        </p:txBody>
      </p:sp>
      <p:sp>
        <p:nvSpPr>
          <p:cNvPr id="17412" name="Text Box 3"/>
          <p:cNvSpPr txBox="1">
            <a:spLocks noChangeArrowheads="1"/>
          </p:cNvSpPr>
          <p:nvPr/>
        </p:nvSpPr>
        <p:spPr bwMode="auto">
          <a:xfrm>
            <a:off x="2971800" y="152400"/>
            <a:ext cx="2965450" cy="442913"/>
          </a:xfrm>
          <a:prstGeom prst="rect">
            <a:avLst/>
          </a:prstGeom>
          <a:solidFill>
            <a:srgbClr val="CC99FF">
              <a:alpha val="50195"/>
            </a:srgbClr>
          </a:solidFill>
          <a:ln w="76200" cmpd="tri">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0000"/>
              <a:buChar char="•"/>
              <a:defRPr sz="3200">
                <a:solidFill>
                  <a:schemeClr val="tx1"/>
                </a:solidFill>
                <a:latin typeface="Times New Roman" panose="02020603050405020304" pitchFamily="18" charset="0"/>
              </a:defRPr>
            </a:lvl1pPr>
            <a:lvl2pPr marL="742950" indent="-285750">
              <a:spcBef>
                <a:spcPct val="20000"/>
              </a:spcBef>
              <a:buFont typeface="Wingdings" panose="05000000000000000000" pitchFamily="2" charset="2"/>
              <a:buChar char="ü"/>
              <a:defRPr sz="2800">
                <a:solidFill>
                  <a:schemeClr val="tx1"/>
                </a:solidFill>
                <a:latin typeface="Times New Roman" panose="02020603050405020304" pitchFamily="18" charset="0"/>
              </a:defRPr>
            </a:lvl2pPr>
            <a:lvl3pPr marL="1143000" indent="-228600">
              <a:spcBef>
                <a:spcPct val="20000"/>
              </a:spcBef>
              <a:buFont typeface="Wingdings" panose="05000000000000000000" pitchFamily="2" charset="2"/>
              <a:buChar char="Ø"/>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a:t>ELEMENTS to MEMORIZE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troductory Chemistry, Chp 1">
  <a:themeElements>
    <a:clrScheme name="">
      <a:dk1>
        <a:srgbClr val="000000"/>
      </a:dk1>
      <a:lt1>
        <a:srgbClr val="FFFFFF"/>
      </a:lt1>
      <a:dk2>
        <a:srgbClr val="9900FF"/>
      </a:dk2>
      <a:lt2>
        <a:srgbClr val="808080"/>
      </a:lt2>
      <a:accent1>
        <a:srgbClr val="FF9933"/>
      </a:accent1>
      <a:accent2>
        <a:srgbClr val="0066FF"/>
      </a:accent2>
      <a:accent3>
        <a:srgbClr val="FFFFFF"/>
      </a:accent3>
      <a:accent4>
        <a:srgbClr val="000000"/>
      </a:accent4>
      <a:accent5>
        <a:srgbClr val="FFCAAD"/>
      </a:accent5>
      <a:accent6>
        <a:srgbClr val="005CE7"/>
      </a:accent6>
      <a:hlink>
        <a:srgbClr val="FF0000"/>
      </a:hlink>
      <a:folHlink>
        <a:srgbClr val="009900"/>
      </a:folHlink>
    </a:clrScheme>
    <a:fontScheme name="Introductory Chemistry, Chp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roductory Chemistry, Chp 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ory Chemistry, Chp 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ory Chemistry, Chp 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ory Chemistry, Chp 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ory Chemistry, Chp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ory Chemistry, Chp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ory Chemistry, Chp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Introductory Chemistry, Chp 1</Template>
  <TotalTime>1524</TotalTime>
  <Words>3962</Words>
  <Application>Microsoft Office PowerPoint</Application>
  <PresentationFormat>On-screen Show (4:3)</PresentationFormat>
  <Paragraphs>800</Paragraphs>
  <Slides>76</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76</vt:i4>
      </vt:variant>
    </vt:vector>
  </HeadingPairs>
  <TitlesOfParts>
    <vt:vector size="87" baseType="lpstr">
      <vt:lpstr>Algerian</vt:lpstr>
      <vt:lpstr>Arial</vt:lpstr>
      <vt:lpstr>Lucida Grande</vt:lpstr>
      <vt:lpstr>Symbol</vt:lpstr>
      <vt:lpstr>Times New Roman</vt:lpstr>
      <vt:lpstr>Verdana</vt:lpstr>
      <vt:lpstr>Wingdings</vt:lpstr>
      <vt:lpstr>Introductory Chemistry, Chp 1</vt:lpstr>
      <vt:lpstr>Clip</vt:lpstr>
      <vt:lpstr>Document</vt:lpstr>
      <vt:lpstr>Equation</vt:lpstr>
      <vt:lpstr>Chapter 1  Matter, Measurement,  and Problem Solving</vt:lpstr>
      <vt:lpstr>The Scientific Approach to Knowledge</vt:lpstr>
      <vt:lpstr>SCIENTIFIC METHOD</vt:lpstr>
      <vt:lpstr>Chemistry is the study of Matter</vt:lpstr>
      <vt:lpstr>Classification of Matter Based on Composition</vt:lpstr>
      <vt:lpstr>Classification of Matter by Composition</vt:lpstr>
      <vt:lpstr>Classification of Matter—Mixtures</vt:lpstr>
      <vt:lpstr> Classification of Matter Based on Composition A substance has distinct properties and a composition that does not vary from sample to sample. </vt:lpstr>
      <vt:lpstr>PowerPoint Presentation</vt:lpstr>
      <vt:lpstr>Compounds and Composition</vt:lpstr>
      <vt:lpstr>Structure Determines Properties</vt:lpstr>
      <vt:lpstr>Types of Properties</vt:lpstr>
      <vt:lpstr>Properties of Matter</vt:lpstr>
      <vt:lpstr>Physical Properties</vt:lpstr>
      <vt:lpstr>Chemical Properties</vt:lpstr>
      <vt:lpstr>Changes in Matter</vt:lpstr>
      <vt:lpstr>Physical Changes in Matter</vt:lpstr>
      <vt:lpstr>Common Physical Changes</vt:lpstr>
      <vt:lpstr>Common Physical Changes</vt:lpstr>
      <vt:lpstr>Chemical Reactions (Chemical Change)</vt:lpstr>
      <vt:lpstr>Common Chemical Changes</vt:lpstr>
      <vt:lpstr>Separating Mixtures</vt:lpstr>
      <vt:lpstr>Filtration</vt:lpstr>
      <vt:lpstr>Distillation</vt:lpstr>
      <vt:lpstr>Chromatography</vt:lpstr>
      <vt:lpstr>Classifying Matter by Physical State</vt:lpstr>
      <vt:lpstr>States of Matter</vt:lpstr>
      <vt:lpstr>Solids</vt:lpstr>
      <vt:lpstr>Crystalline Solids</vt:lpstr>
      <vt:lpstr>Amorphous Solids</vt:lpstr>
      <vt:lpstr>Liquids</vt:lpstr>
      <vt:lpstr>Gases</vt:lpstr>
      <vt:lpstr>Gases</vt:lpstr>
      <vt:lpstr>Energy changes in matter, both physical and chemical, result in the matter either gaining or releasing energy </vt:lpstr>
      <vt:lpstr>Energy of Matter</vt:lpstr>
      <vt:lpstr>Spontaneous Processes</vt:lpstr>
      <vt:lpstr>PowerPoint Presentation</vt:lpstr>
      <vt:lpstr>Standard Units of Measure</vt:lpstr>
      <vt:lpstr>MEASUREMENTS Scientific Notation</vt:lpstr>
      <vt:lpstr>MEASUREMENTS Scientific Notation Practice</vt:lpstr>
      <vt:lpstr>MEASUREMENTS Significant Figures</vt:lpstr>
      <vt:lpstr>MEASUREMENTS Significant Figures &amp; Calculations</vt:lpstr>
      <vt:lpstr>Multiplication and Division with Significant Figures</vt:lpstr>
      <vt:lpstr>Addition and Subtraction with Significant Figures</vt:lpstr>
      <vt:lpstr>MEASUREMENTS Significant Figures &amp; Calculations</vt:lpstr>
      <vt:lpstr>PRACTICE PROBLEMS</vt:lpstr>
      <vt:lpstr>PowerPoint Presentation</vt:lpstr>
      <vt:lpstr>Units of Measurements—SI Units</vt:lpstr>
      <vt:lpstr>Glassware for Measuring Volume</vt:lpstr>
      <vt:lpstr>PowerPoint Presentation</vt:lpstr>
      <vt:lpstr>Temperature</vt:lpstr>
      <vt:lpstr>Dimensional Analysis</vt:lpstr>
      <vt:lpstr>PowerPoint Presentation</vt:lpstr>
      <vt:lpstr>PowerPoint Presentation</vt:lpstr>
      <vt:lpstr>MEASUREMENTS</vt:lpstr>
      <vt:lpstr>PowerPoint Presentation</vt:lpstr>
      <vt:lpstr>PRACTICE PROBLEMS</vt:lpstr>
      <vt:lpstr>PowerPoint Presentation</vt:lpstr>
      <vt:lpstr>Density</vt:lpstr>
      <vt:lpstr>Introduction to Density</vt:lpstr>
      <vt:lpstr>PowerPoint Presentation</vt:lpstr>
      <vt:lpstr>PowerPoint Presentation</vt:lpstr>
      <vt:lpstr>PRACTICE PROBLEMS</vt:lpstr>
      <vt:lpstr>PowerPoint Presentation</vt:lpstr>
      <vt:lpstr>Precision and Accuracy</vt:lpstr>
      <vt:lpstr>Uncertainty in Measured Numbers</vt:lpstr>
      <vt:lpstr>Uncertainty in Measurements</vt:lpstr>
      <vt:lpstr>Precision</vt:lpstr>
      <vt:lpstr>Accuracy</vt:lpstr>
      <vt:lpstr>Accuracy versus Precision</vt:lpstr>
      <vt:lpstr>PowerPoint Presentation</vt:lpstr>
      <vt:lpstr>PowerPoint Presentation</vt:lpstr>
      <vt:lpstr>PowerPoint Presentation</vt:lpstr>
      <vt:lpstr>PowerPoint Presentation</vt:lpstr>
      <vt:lpstr>PowerPoint Presentation</vt:lpstr>
      <vt:lpstr>PowerPoint Presentation</vt:lpstr>
    </vt:vector>
  </TitlesOfParts>
  <Company>kennedy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Matter, Measurement  and Problem  Solving</dc:title>
  <dc:creator>adminstrator</dc:creator>
  <cp:lastModifiedBy>Terry Boan</cp:lastModifiedBy>
  <cp:revision>90</cp:revision>
  <dcterms:created xsi:type="dcterms:W3CDTF">2006-12-26T15:44:59Z</dcterms:created>
  <dcterms:modified xsi:type="dcterms:W3CDTF">2020-08-07T15:56:58Z</dcterms:modified>
</cp:coreProperties>
</file>